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982" r:id="rId2"/>
    <p:sldId id="981" r:id="rId3"/>
    <p:sldId id="987" r:id="rId4"/>
    <p:sldId id="988" r:id="rId5"/>
    <p:sldId id="962" r:id="rId6"/>
    <p:sldId id="984" r:id="rId7"/>
    <p:sldId id="996" r:id="rId8"/>
    <p:sldId id="989" r:id="rId9"/>
    <p:sldId id="990" r:id="rId10"/>
    <p:sldId id="991" r:id="rId11"/>
    <p:sldId id="992" r:id="rId12"/>
    <p:sldId id="995" r:id="rId13"/>
    <p:sldId id="998" r:id="rId14"/>
    <p:sldId id="993" r:id="rId15"/>
    <p:sldId id="994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078" autoAdjust="0"/>
  </p:normalViewPr>
  <p:slideViewPr>
    <p:cSldViewPr>
      <p:cViewPr varScale="1">
        <p:scale>
          <a:sx n="99" d="100"/>
          <a:sy n="99" d="100"/>
        </p:scale>
        <p:origin x="9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01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352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45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69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39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4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86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02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33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44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11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996061"/>
      </p:ext>
    </p:extLst>
  </p:cSld>
  <p:clrMapOvr>
    <a:masterClrMapping/>
  </p:clrMapOvr>
  <p:transition spd="med"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379874"/>
      </p:ext>
    </p:extLst>
  </p:cSld>
  <p:clrMapOvr>
    <a:masterClrMapping/>
  </p:clrMapOvr>
  <p:transition spd="med"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756584"/>
      </p:ext>
    </p:extLst>
  </p:cSld>
  <p:clrMapOvr>
    <a:masterClrMapping/>
  </p:clrMapOvr>
  <p:transition spd="med">
    <p:pull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363778"/>
      </p:ext>
    </p:extLst>
  </p:cSld>
  <p:clrMapOvr>
    <a:masterClrMapping/>
  </p:clrMapOvr>
  <p:transition spd="med">
    <p:pull dir="l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645903"/>
      </p:ext>
    </p:extLst>
  </p:cSld>
  <p:clrMapOvr>
    <a:masterClrMapping/>
  </p:clrMapOvr>
  <p:transition spd="med">
    <p:pull dir="l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115119"/>
      </p:ext>
    </p:extLst>
  </p:cSld>
  <p:clrMapOvr>
    <a:masterClrMapping/>
  </p:clrMapOvr>
  <p:transition spd="med">
    <p:pull dir="l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70040"/>
      </p:ext>
    </p:extLst>
  </p:cSld>
  <p:clrMapOvr>
    <a:masterClrMapping/>
  </p:clrMapOvr>
  <p:transition spd="med"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03744"/>
      </p:ext>
    </p:extLst>
  </p:cSld>
  <p:clrMapOvr>
    <a:masterClrMapping/>
  </p:clrMapOvr>
  <p:transition spd="med"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102691"/>
      </p:ext>
    </p:extLst>
  </p:cSld>
  <p:clrMapOvr>
    <a:masterClrMapping/>
  </p:clrMapOvr>
  <p:transition spd="med"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349065"/>
      </p:ext>
    </p:extLst>
  </p:cSld>
  <p:clrMapOvr>
    <a:masterClrMapping/>
  </p:clrMapOvr>
  <p:transition spd="med"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106278"/>
      </p:ext>
    </p:extLst>
  </p:cSld>
  <p:clrMapOvr>
    <a:masterClrMapping/>
  </p:clrMapOvr>
  <p:transition spd="med"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615757"/>
      </p:ext>
    </p:extLst>
  </p:cSld>
  <p:clrMapOvr>
    <a:masterClrMapping/>
  </p:clrMapOvr>
  <p:transition spd="med"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723718"/>
      </p:ext>
    </p:extLst>
  </p:cSld>
  <p:clrMapOvr>
    <a:masterClrMapping/>
  </p:clrMapOvr>
  <p:transition spd="med"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820343"/>
      </p:ext>
    </p:extLst>
  </p:cSld>
  <p:clrMapOvr>
    <a:masterClrMapping/>
  </p:clrMapOvr>
  <p:transition spd="med"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627891"/>
      </p:ext>
    </p:extLst>
  </p:cSld>
  <p:clrMapOvr>
    <a:masterClrMapping/>
  </p:clrMapOvr>
  <p:transition spd="med"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课程专题一：单变量学习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8268901" cy="4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29257"/>
      </p:ext>
    </p:extLst>
  </p:cSld>
  <p:clrMapOvr>
    <a:masterClrMapping/>
  </p:clrMapOvr>
  <p:transition spd="med">
    <p:pull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监督学习模型要素一：目标函数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2" y="1736812"/>
            <a:ext cx="5313595" cy="1547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87624" y="3465004"/>
                <a:ext cx="6804756" cy="742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这个分析告诉我们：如果我们确定了树的结构，每个叶节点对应的预测值为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目标</m:t>
                    </m:r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函数值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65004"/>
                <a:ext cx="6804756" cy="742896"/>
              </a:xfrm>
              <a:prstGeom prst="rect">
                <a:avLst/>
              </a:prstGeom>
              <a:blipFill>
                <a:blip r:embed="rId4"/>
                <a:stretch>
                  <a:fillRect l="-986" t="-4098" r="-896" b="-9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007243"/>
      </p:ext>
    </p:extLst>
  </p:cSld>
  <p:clrMapOvr>
    <a:masterClrMapping/>
  </p:clrMapOvr>
  <p:transition spd="med">
    <p:pull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监督学习模型要素二：优化过程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考虑树的生长过程：贪心算法</a:t>
            </a:r>
            <a:endParaRPr lang="en-US" altLang="zh-CN" dirty="0"/>
          </a:p>
          <a:p>
            <a:pPr lvl="1"/>
            <a:r>
              <a:rPr lang="zh-CN" altLang="en-US" dirty="0"/>
              <a:t>对于当前树的某个节点，选择属性将它继续分裂为两个节点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因此，</a:t>
            </a:r>
            <a:r>
              <a:rPr lang="en-US" altLang="zh-CN" dirty="0"/>
              <a:t>(1)</a:t>
            </a:r>
            <a:r>
              <a:rPr lang="zh-CN" altLang="en-US" dirty="0"/>
              <a:t>式为贪心算法选择分裂点的准则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2584798"/>
            <a:ext cx="65817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0914"/>
      </p:ext>
    </p:extLst>
  </p:cSld>
  <p:clrMapOvr>
    <a:masterClrMapping/>
  </p:clrMapOvr>
  <p:transition spd="med">
    <p:pull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监督学习模型要素二：优化过程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2276872"/>
            <a:ext cx="4323578" cy="3141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195" y="2816932"/>
            <a:ext cx="3851231" cy="2080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5596" y="547339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2010/03/20</a:t>
            </a:r>
            <a:endParaRPr lang="zh-CN" altLang="en-US" sz="1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210051" y="5473390"/>
            <a:ext cx="1065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2011/03/21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4772203"/>
      </p:ext>
    </p:extLst>
  </p:cSld>
  <p:clrMapOvr>
    <a:masterClrMapping/>
  </p:clrMapOvr>
  <p:transition spd="med">
    <p:pull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监督学习模型要素二：优化过程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07975" y="1531938"/>
            <a:ext cx="94690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0" dirty="0"/>
              <a:t>找到最佳的连续值的切分（示例）：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如果以</a:t>
            </a:r>
            <a:r>
              <a:rPr lang="en-US" altLang="zh-CN" sz="2400" b="0" dirty="0"/>
              <a:t>“age &lt; 16</a:t>
            </a:r>
            <a:r>
              <a:rPr lang="zh-CN" altLang="en-US" sz="2400" b="0" dirty="0"/>
              <a:t>”来切分，目标函数下降多少：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按</a:t>
            </a:r>
            <a:r>
              <a:rPr lang="en-US" altLang="zh-CN" sz="2400" b="0" dirty="0"/>
              <a:t>age</a:t>
            </a:r>
            <a:r>
              <a:rPr lang="zh-CN" altLang="en-US" sz="2400" b="0" dirty="0"/>
              <a:t>跟样本排序，扫描一遍数据，即可找到最佳切分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68" y="2789238"/>
            <a:ext cx="8000732" cy="1755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95836" y="4375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9642" y="5430976"/>
            <a:ext cx="680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Homework</a:t>
            </a:r>
            <a:r>
              <a:rPr lang="zh-CN" altLang="en-US" sz="2000" dirty="0">
                <a:solidFill>
                  <a:srgbClr val="FF0000"/>
                </a:solidFill>
              </a:rPr>
              <a:t>：最佳的</a:t>
            </a:r>
            <a:r>
              <a:rPr lang="en-US" altLang="zh-CN" sz="2000" dirty="0">
                <a:solidFill>
                  <a:srgbClr val="FF0000"/>
                </a:solidFill>
              </a:rPr>
              <a:t>k</a:t>
            </a:r>
            <a:r>
              <a:rPr lang="zh-CN" altLang="en-US" sz="2000" dirty="0">
                <a:solidFill>
                  <a:srgbClr val="FF0000"/>
                </a:solidFill>
              </a:rPr>
              <a:t>划分（</a:t>
            </a:r>
            <a:r>
              <a:rPr lang="en-US" altLang="zh-CN" sz="2000" dirty="0">
                <a:solidFill>
                  <a:srgbClr val="FF0000"/>
                </a:solidFill>
              </a:rPr>
              <a:t>k</a:t>
            </a:r>
            <a:r>
              <a:rPr lang="zh-CN" altLang="en-US" sz="2000" dirty="0">
                <a:solidFill>
                  <a:srgbClr val="FF0000"/>
                </a:solidFill>
              </a:rPr>
              <a:t>为任意大于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的自然数）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56376" y="404106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age /</a:t>
            </a:r>
            <a:r>
              <a:rPr lang="zh-CN" altLang="en-US" b="1" dirty="0"/>
              <a:t>岁</a:t>
            </a:r>
          </a:p>
        </p:txBody>
      </p:sp>
      <p:sp>
        <p:nvSpPr>
          <p:cNvPr id="8" name="矩形 7"/>
          <p:cNvSpPr/>
          <p:nvPr/>
        </p:nvSpPr>
        <p:spPr>
          <a:xfrm>
            <a:off x="297934" y="5792079"/>
            <a:ext cx="8198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在回归树建树的过程中，对于一个连续型数值的属性，可以将其分割为k个子段。问题：设计算法，找到使得regression tree的greedy function最佳的k划分（k是任意正整数，并未事先确定）。要求：先形式化这一问题，再给出解决算法。动态规划</a:t>
            </a:r>
          </a:p>
        </p:txBody>
      </p:sp>
    </p:spTree>
    <p:extLst>
      <p:ext uri="{BB962C8B-B14F-4D97-AF65-F5344CB8AC3E}">
        <p14:creationId xmlns:p14="http://schemas.microsoft.com/office/powerpoint/2010/main" val="2809165551"/>
      </p:ext>
    </p:extLst>
  </p:cSld>
  <p:clrMapOvr>
    <a:masterClrMapping/>
  </p:clrMapOvr>
  <p:transition spd="med">
    <p:pull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监督学习模型要素三：模型预测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给定新样本，以落入的叶节点对应的值为预测值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670654"/>
      </p:ext>
    </p:extLst>
  </p:cSld>
  <p:clrMapOvr>
    <a:masterClrMapping/>
  </p:clrMapOvr>
  <p:transition spd="med">
    <p:pull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小结：回归树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模型形式的基本假设</a:t>
            </a:r>
            <a:endParaRPr lang="en-US" altLang="zh-CN" dirty="0"/>
          </a:p>
          <a:p>
            <a:r>
              <a:rPr lang="zh-CN" altLang="en-US" dirty="0"/>
              <a:t>目标函数的建立</a:t>
            </a:r>
            <a:endParaRPr lang="en-US" altLang="zh-CN" dirty="0"/>
          </a:p>
          <a:p>
            <a:pPr lvl="1"/>
            <a:r>
              <a:rPr lang="zh-CN" altLang="en-US" dirty="0"/>
              <a:t>训练数据上的误差：</a:t>
            </a:r>
            <a:r>
              <a:rPr lang="en-US" altLang="zh-CN" dirty="0"/>
              <a:t>Square Loss</a:t>
            </a:r>
          </a:p>
          <a:p>
            <a:pPr lvl="1"/>
            <a:r>
              <a:rPr lang="zh-CN" altLang="en-US" dirty="0"/>
              <a:t>模型结构简单</a:t>
            </a:r>
            <a:endParaRPr lang="en-US" altLang="zh-CN" dirty="0"/>
          </a:p>
          <a:p>
            <a:r>
              <a:rPr lang="zh-CN" altLang="en-US" dirty="0"/>
              <a:t>优化方法</a:t>
            </a:r>
            <a:endParaRPr lang="en-US" altLang="zh-CN" dirty="0"/>
          </a:p>
          <a:p>
            <a:pPr lvl="1"/>
            <a:r>
              <a:rPr lang="zh-CN" altLang="en-US" dirty="0"/>
              <a:t>贪心算法：贪心准则的推导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380277"/>
      </p:ext>
    </p:extLst>
  </p:cSld>
  <p:clrMapOvr>
    <a:masterClrMapping/>
  </p:clrMapOvr>
  <p:transition spd="med"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课程专题一：单变量学习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输出为离散型的值：离散型随机变量</a:t>
            </a:r>
            <a:endParaRPr lang="en-US" altLang="zh-CN" sz="2800" dirty="0"/>
          </a:p>
          <a:p>
            <a:pPr lvl="1"/>
            <a:r>
              <a:rPr lang="zh-CN" altLang="en-US" sz="2600" dirty="0"/>
              <a:t>分类问题</a:t>
            </a:r>
            <a:endParaRPr lang="en-US" altLang="zh-CN" sz="2600" dirty="0"/>
          </a:p>
          <a:p>
            <a:r>
              <a:rPr lang="zh-CN" altLang="en-US" sz="2800" dirty="0">
                <a:solidFill>
                  <a:srgbClr val="0070C0"/>
                </a:solidFill>
              </a:rPr>
              <a:t>输出是连续型的值：连续型随机变量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zh-CN" altLang="en-US" sz="2600" dirty="0">
                <a:solidFill>
                  <a:srgbClr val="0070C0"/>
                </a:solidFill>
              </a:rPr>
              <a:t>回归问题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387996" y="420306"/>
            <a:ext cx="2998676" cy="6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kumimoji="0" lang="zh-CN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840699653"/>
      </p:ext>
    </p:extLst>
  </p:cSld>
  <p:clrMapOvr>
    <a:masterClrMapping/>
  </p:clrMapOvr>
  <p:transition spd="med"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回归问题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根据人像，预测年龄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sz="2800" dirty="0"/>
              <a:t>根据公司业绩，预测股价</a:t>
            </a:r>
            <a:endParaRPr lang="en-US" altLang="zh-CN" sz="2800" dirty="0"/>
          </a:p>
          <a:p>
            <a:r>
              <a:rPr lang="zh-CN" altLang="en-US" sz="2800" dirty="0"/>
              <a:t>根据天气、日期等信息，预测景点人流量</a:t>
            </a:r>
            <a:endParaRPr lang="en-US" altLang="zh-CN" sz="2800" dirty="0"/>
          </a:p>
          <a:p>
            <a:r>
              <a:rPr lang="zh-CN" altLang="en-US" sz="2800" dirty="0"/>
              <a:t>根据天气、日期等信息，预测城市交通事故量</a:t>
            </a:r>
            <a:endParaRPr lang="en-US" altLang="zh-CN" sz="2800" dirty="0"/>
          </a:p>
          <a:p>
            <a:r>
              <a:rPr lang="en-US" altLang="zh-CN" sz="2800" dirty="0"/>
              <a:t>… …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387996" y="420306"/>
            <a:ext cx="2998676" cy="6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kumimoji="0" lang="zh-CN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846411330"/>
      </p:ext>
    </p:extLst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回归问题训练数据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训练数据：向量化的历史数据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167"/>
              </p:ext>
            </p:extLst>
          </p:nvPr>
        </p:nvGraphicFramePr>
        <p:xfrm>
          <a:off x="287524" y="2444080"/>
          <a:ext cx="8568444" cy="29667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回归值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016321"/>
      </p:ext>
    </p:extLst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回归树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122" name="AutoShape 2" descr="http://img1.imgtn.bdimg.com/it/u=3308567978,396254346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标签学习</a:t>
            </a:r>
          </a:p>
        </p:txBody>
      </p:sp>
    </p:spTree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监督学习模型要素一：目标函数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建立一棵回归树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树的内节点是关于某属性的谓词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每个叶节点：对应落入该叶节点的预测值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33" y="3068960"/>
            <a:ext cx="7892035" cy="27257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426" y="526520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输入：年龄、性别、职业等信息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32140" y="60572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此人喜欢打游戏吗？</a:t>
            </a:r>
          </a:p>
        </p:txBody>
      </p:sp>
    </p:spTree>
    <p:extLst>
      <p:ext uri="{BB962C8B-B14F-4D97-AF65-F5344CB8AC3E}">
        <p14:creationId xmlns:p14="http://schemas.microsoft.com/office/powerpoint/2010/main" val="2193781878"/>
      </p:ext>
    </p:extLst>
  </p:cSld>
  <p:clrMapOvr>
    <a:masterClrMapping/>
  </p:clrMapOvr>
  <p:transition spd="med"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33" y="3068960"/>
            <a:ext cx="7892035" cy="27257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24128" y="593441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此人喜欢打游戏吗？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33925"/>
              </p:ext>
            </p:extLst>
          </p:nvPr>
        </p:nvGraphicFramePr>
        <p:xfrm>
          <a:off x="576894" y="440668"/>
          <a:ext cx="4845144" cy="23039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42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D"/>
              </a:clrFrom>
              <a:clrTo>
                <a:srgbClr val="FEFEFD">
                  <a:alpha val="0"/>
                </a:srgbClr>
              </a:clrTo>
            </a:clrChange>
          </a:blip>
          <a:srcRect t="22854" b="39055"/>
          <a:stretch/>
        </p:blipFill>
        <p:spPr>
          <a:xfrm>
            <a:off x="917479" y="800708"/>
            <a:ext cx="918217" cy="360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t="29013" b="32483"/>
          <a:stretch/>
        </p:blipFill>
        <p:spPr>
          <a:xfrm>
            <a:off x="907843" y="1199275"/>
            <a:ext cx="939683" cy="3960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t="26449" b="35984"/>
          <a:stretch/>
        </p:blipFill>
        <p:spPr>
          <a:xfrm>
            <a:off x="957539" y="1609370"/>
            <a:ext cx="838095" cy="3434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t="22865" b="35977"/>
          <a:stretch/>
        </p:blipFill>
        <p:spPr>
          <a:xfrm>
            <a:off x="989284" y="2007944"/>
            <a:ext cx="774603" cy="32403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/>
          <a:srcRect t="31366" b="29971"/>
          <a:stretch/>
        </p:blipFill>
        <p:spPr>
          <a:xfrm>
            <a:off x="961597" y="2353926"/>
            <a:ext cx="838095" cy="324036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5405"/>
              </p:ext>
            </p:extLst>
          </p:nvPr>
        </p:nvGraphicFramePr>
        <p:xfrm>
          <a:off x="5594246" y="437138"/>
          <a:ext cx="3230096" cy="2303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Age&lt;15?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</a:t>
                      </a:r>
                      <a:r>
                        <a:rPr lang="en-US" altLang="zh-CN" baseline="0" dirty="0"/>
                        <a:t> male?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42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981511"/>
      </p:ext>
    </p:extLst>
  </p:cSld>
  <p:clrMapOvr>
    <a:masterClrMapping/>
  </p:clrMapOvr>
  <p:transition spd="med"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监督学习模型要素一：目标函数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建立目标函数：评价一棵回归树的好坏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在训练数据上，预测尽量准确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树的结构简单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树的节点数量小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叶节点对应的预测值的绝对值小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14026"/>
      </p:ext>
    </p:extLst>
  </p:cSld>
  <p:clrMapOvr>
    <a:masterClrMapping/>
  </p:clrMapOvr>
  <p:transition spd="med"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监督学习模型要素一：目标函数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520788"/>
            <a:ext cx="6915150" cy="484822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 bwMode="auto">
          <a:xfrm>
            <a:off x="7484368" y="5013176"/>
            <a:ext cx="1202432" cy="43204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韦达定理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标注 5"/>
              <p:cNvSpPr/>
              <p:nvPr/>
            </p:nvSpPr>
            <p:spPr bwMode="auto">
              <a:xfrm>
                <a:off x="6768244" y="3673115"/>
                <a:ext cx="2088232" cy="1080120"/>
              </a:xfrm>
              <a:prstGeom prst="wedgeRoundRectCallout">
                <a:avLst>
                  <a:gd name="adj1" fmla="val -2821"/>
                  <a:gd name="adj2" fmla="val 62108"/>
                  <a:gd name="adj3" fmla="val 16667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eaLnBrk="1" hangingPunct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CN" sz="24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CN" sz="24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0" lang="en-US" altLang="zh-CN" sz="24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240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n-US" altLang="zh-CN" sz="24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kumimoji="0"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0"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0"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6" name="圆角矩形标注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244" y="3673115"/>
                <a:ext cx="2088232" cy="1080120"/>
              </a:xfrm>
              <a:prstGeom prst="wedgeRoundRectCallout">
                <a:avLst>
                  <a:gd name="adj1" fmla="val -2821"/>
                  <a:gd name="adj2" fmla="val 62108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22380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 xmlns:p="http://schemas.openxmlformats.org/presentationml/2006/main" xmlns:r="http://schemas.openxmlformats.org/officeDocument/2006/relationships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18821</TotalTime>
  <Words>536</Words>
  <Application>Microsoft Office PowerPoint</Application>
  <PresentationFormat>全屏显示(4:3)</PresentationFormat>
  <Paragraphs>124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PMingLiU</vt:lpstr>
      <vt:lpstr>方正姚体</vt:lpstr>
      <vt:lpstr>仿宋_GB2312</vt:lpstr>
      <vt:lpstr>宋体</vt:lpstr>
      <vt:lpstr>微软雅黑</vt:lpstr>
      <vt:lpstr>幼圆</vt:lpstr>
      <vt:lpstr>Arial</vt:lpstr>
      <vt:lpstr>Cambria Math</vt:lpstr>
      <vt:lpstr>Times New Roman</vt:lpstr>
      <vt:lpstr>默认设计模板</vt:lpstr>
      <vt:lpstr>课程专题一：单变量学习</vt:lpstr>
      <vt:lpstr>课程专题一：单变量学习</vt:lpstr>
      <vt:lpstr>回归问题</vt:lpstr>
      <vt:lpstr>回归问题训练数据</vt:lpstr>
      <vt:lpstr>回归树</vt:lpstr>
      <vt:lpstr>监督学习模型要素一：目标函数</vt:lpstr>
      <vt:lpstr>PowerPoint 演示文稿</vt:lpstr>
      <vt:lpstr>监督学习模型要素一：目标函数</vt:lpstr>
      <vt:lpstr>监督学习模型要素一：目标函数</vt:lpstr>
      <vt:lpstr>监督学习模型要素一：目标函数</vt:lpstr>
      <vt:lpstr>监督学习模型要素二：优化过程</vt:lpstr>
      <vt:lpstr>监督学习模型要素二：优化过程</vt:lpstr>
      <vt:lpstr>监督学习模型要素二：优化过程</vt:lpstr>
      <vt:lpstr>监督学习模型要素三：模型预测</vt:lpstr>
      <vt:lpstr>小结：回归树</vt:lpstr>
    </vt:vector>
  </TitlesOfParts>
  <Company>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 </cp:lastModifiedBy>
  <cp:revision>891</cp:revision>
  <dcterms:created xsi:type="dcterms:W3CDTF">2004-06-26T11:25:06Z</dcterms:created>
  <dcterms:modified xsi:type="dcterms:W3CDTF">2018-11-18T02:42:50Z</dcterms:modified>
</cp:coreProperties>
</file>