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sldIdLst>
    <p:sldId id="982" r:id="rId2"/>
    <p:sldId id="988" r:id="rId3"/>
    <p:sldId id="962" r:id="rId4"/>
    <p:sldId id="994" r:id="rId5"/>
    <p:sldId id="984" r:id="rId6"/>
    <p:sldId id="1002" r:id="rId7"/>
    <p:sldId id="989" r:id="rId8"/>
    <p:sldId id="992" r:id="rId9"/>
    <p:sldId id="995" r:id="rId10"/>
    <p:sldId id="996" r:id="rId11"/>
    <p:sldId id="997" r:id="rId12"/>
    <p:sldId id="993" r:id="rId13"/>
    <p:sldId id="1000" r:id="rId14"/>
    <p:sldId id="1001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FF"/>
    <a:srgbClr val="FF66CC"/>
    <a:srgbClr val="D60093"/>
    <a:srgbClr val="FFFFCC"/>
    <a:srgbClr val="008000"/>
    <a:srgbClr val="00FF00"/>
    <a:srgbClr val="66FF99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82738" autoAdjust="0"/>
  </p:normalViewPr>
  <p:slideViewPr>
    <p:cSldViewPr>
      <p:cViewPr varScale="1">
        <p:scale>
          <a:sx n="99" d="100"/>
          <a:sy n="99" d="100"/>
        </p:scale>
        <p:origin x="9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01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352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683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83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69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57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39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4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33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124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0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37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996061"/>
      </p:ext>
    </p:extLst>
  </p:cSld>
  <p:clrMapOvr>
    <a:masterClrMapping/>
  </p:clrMapOvr>
  <p:transition spd="med"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79874"/>
      </p:ext>
    </p:extLst>
  </p:cSld>
  <p:clrMapOvr>
    <a:masterClrMapping/>
  </p:clrMapOvr>
  <p:transition spd="med"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756584"/>
      </p:ext>
    </p:extLst>
  </p:cSld>
  <p:clrMapOvr>
    <a:masterClrMapping/>
  </p:clrMapOvr>
  <p:transition spd="med">
    <p:pull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63778"/>
      </p:ext>
    </p:extLst>
  </p:cSld>
  <p:clrMapOvr>
    <a:masterClrMapping/>
  </p:clrMapOvr>
  <p:transition spd="med">
    <p:pull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645903"/>
      </p:ext>
    </p:extLst>
  </p:cSld>
  <p:clrMapOvr>
    <a:masterClrMapping/>
  </p:clrMapOvr>
  <p:transition spd="med">
    <p:pull dir="l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115119"/>
      </p:ext>
    </p:extLst>
  </p:cSld>
  <p:clrMapOvr>
    <a:masterClrMapping/>
  </p:clrMapOvr>
  <p:transition spd="med">
    <p:pull dir="l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70040"/>
      </p:ext>
    </p:extLst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03744"/>
      </p:ext>
    </p:extLst>
  </p:cSld>
  <p:clrMapOvr>
    <a:masterClrMapping/>
  </p:clrMapOvr>
  <p:transition spd="med"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102691"/>
      </p:ext>
    </p:extLst>
  </p:cSld>
  <p:clrMapOvr>
    <a:masterClrMapping/>
  </p:clrMapOvr>
  <p:transition spd="med"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349065"/>
      </p:ext>
    </p:extLst>
  </p:cSld>
  <p:clrMapOvr>
    <a:masterClrMapping/>
  </p:clrMapOvr>
  <p:transition spd="med"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106278"/>
      </p:ext>
    </p:extLst>
  </p:cSld>
  <p:clrMapOvr>
    <a:masterClrMapping/>
  </p:clrMapOvr>
  <p:transition spd="med"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615757"/>
      </p:ext>
    </p:extLst>
  </p:cSld>
  <p:clrMapOvr>
    <a:masterClrMapping/>
  </p:clrMapOvr>
  <p:transition spd="med"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723718"/>
      </p:ext>
    </p:extLst>
  </p:cSld>
  <p:clrMapOvr>
    <a:masterClrMapping/>
  </p:clrMapOvr>
  <p:transition spd="med"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20343"/>
      </p:ext>
    </p:extLst>
  </p:cSld>
  <p:clrMapOvr>
    <a:masterClrMapping/>
  </p:clrMapOvr>
  <p:transition spd="med"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627891"/>
      </p:ext>
    </p:extLst>
  </p:cSld>
  <p:clrMapOvr>
    <a:masterClrMapping/>
  </p:clrMapOvr>
  <p:transition spd="med"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课程专题一：单变量学习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268901" cy="4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29257"/>
      </p:ext>
    </p:extLst>
  </p:cSld>
  <p:clrMapOvr>
    <a:masterClrMapping/>
  </p:clrMapOvr>
  <p:transition spd="med">
    <p:pull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监督学习模型要素二：优化过程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215516" y="1423317"/>
                <a:ext cx="8928992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𝒄𝒐𝒏𝒔𝒕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b="0" dirty="0"/>
                  <a:t>+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𝒄𝒐𝒏𝒔𝒕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0" dirty="0"/>
                  <a:t>其中：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zh-CN" altLang="en-US" sz="2400" b="0" dirty="0"/>
                  <a:t>因此，取得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b="0" dirty="0"/>
                  <a:t>时，目标函数取得最小值</a:t>
                </a:r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516" y="1423317"/>
                <a:ext cx="8928992" cy="4525963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69622" y="5198253"/>
                <a:ext cx="6804756" cy="154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这个分析告诉我们：如果我们确定了第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棵树的结构，每个叶节点对应的预测值为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目标</m:t>
                    </m:r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函数值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0070C0"/>
                    </a:solidFill>
                  </a:rPr>
                  <a:t>思考：这个更新的等价形式是什么？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22" y="5198253"/>
                <a:ext cx="6804756" cy="1543115"/>
              </a:xfrm>
              <a:prstGeom prst="rect">
                <a:avLst/>
              </a:prstGeom>
              <a:blipFill>
                <a:blip r:embed="rId4"/>
                <a:stretch>
                  <a:fillRect l="-986" t="-2372" b="-6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 bwMode="auto">
          <a:xfrm>
            <a:off x="6672427" y="5679250"/>
            <a:ext cx="1658162" cy="72008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与回归树的目标函数比较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15635" y="2060848"/>
            <a:ext cx="6264696" cy="4068452"/>
            <a:chOff x="611560" y="2024844"/>
            <a:chExt cx="6264696" cy="4068452"/>
          </a:xfrm>
        </p:grpSpPr>
        <p:sp>
          <p:nvSpPr>
            <p:cNvPr id="11" name="圆角矩形标注 10"/>
            <p:cNvSpPr/>
            <p:nvPr/>
          </p:nvSpPr>
          <p:spPr bwMode="auto">
            <a:xfrm>
              <a:off x="611560" y="2024844"/>
              <a:ext cx="6264696" cy="4068452"/>
            </a:xfrm>
            <a:prstGeom prst="wedgeRoundRectCallout">
              <a:avLst>
                <a:gd name="adj1" fmla="val 54666"/>
                <a:gd name="adj2" fmla="val 43321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mc="http://schemas.openxmlformats.org/markup-compatibility/2006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kumimoji="1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7525" y="2121115"/>
              <a:ext cx="5474990" cy="3838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5015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-36512" y="1423317"/>
                <a:ext cx="9469052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0" dirty="0">
                    <a:latin typeface="Cambria Math" panose="02040503050406030204" pitchFamily="18" charset="0"/>
                  </a:rPr>
                  <a:t>考虑第</a:t>
                </a:r>
                <a:r>
                  <a:rPr lang="en-US" altLang="zh-CN" sz="2400" b="0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棵树的动态生长过程，即将某个叶子分裂为两支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0" dirty="0">
                    <a:latin typeface="Cambria Math" panose="02040503050406030204" pitchFamily="18" charset="0"/>
                  </a:rPr>
                  <a:t>未分裂前，该叶子包含的目标函数值为：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sz="32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0" dirty="0"/>
                  <a:t>分裂以后，落入左支的样本集合为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400" b="0" dirty="0"/>
                      <m:t>落入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右</m:t>
                    </m:r>
                    <m:r>
                      <m:rPr>
                        <m:nor/>
                      </m:rPr>
                      <a:rPr lang="zh-CN" altLang="en-US" sz="2400" b="0" dirty="0"/>
                      <m:t>支的样本集合为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；对应的，我们可以计算出：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24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2400" b="0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sz="2400" b="0" dirty="0"/>
                  <a:t>因此，分裂后，目标函数的减少量为：</a:t>
                </a:r>
                <a:endParaRPr lang="en-US" altLang="zh-CN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6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3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6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3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3600" b="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6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3600" b="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3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altLang="zh-CN" sz="3600" b="0" dirty="0"/>
              </a:p>
              <a:p>
                <a:pPr marL="0" indent="0">
                  <a:buNone/>
                </a:pPr>
                <a:r>
                  <a:rPr lang="zh-CN" altLang="en-US" sz="2400" b="0" dirty="0"/>
                  <a:t>上式作为贪心算法的准则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6512" y="1423317"/>
                <a:ext cx="9469052" cy="4525963"/>
              </a:xfrm>
              <a:blipFill rotWithShape="0">
                <a:blip r:embed="rId3"/>
                <a:stretch>
                  <a:fillRect l="-966" t="-1480" b="-7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监督学习模型要素二：优化过程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39673"/>
      </p:ext>
    </p:extLst>
  </p:cSld>
  <p:clrMapOvr>
    <a:masterClrMapping/>
  </p:clrMapOvr>
  <p:transition spd="med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监督学习模型要素三：模型预测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</p:spPr>
            <p:txBody>
              <a:bodyPr/>
              <a:lstStyle/>
              <a:p>
                <a:r>
                  <a:rPr lang="zh-CN" altLang="en-US" dirty="0"/>
                  <a:t>给定新样本，确定在每棵树上落入的叶节点对应的预测值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  <a:blipFill>
                <a:blip r:embed="rId3"/>
                <a:stretch>
                  <a:fillRect l="-1556" t="-1615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70654"/>
      </p:ext>
    </p:extLst>
  </p:cSld>
  <p:clrMapOvr>
    <a:masterClrMapping/>
  </p:clrMapOvr>
  <p:transition spd="med">
    <p:pull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015082719022537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132856"/>
            <a:ext cx="4585402" cy="33925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GBRT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在工业上的应用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广告点击：</a:t>
            </a:r>
            <a:r>
              <a:rPr lang="en-US" altLang="zh-CN" dirty="0"/>
              <a:t>GBRT + Logistic Regression</a:t>
            </a:r>
          </a:p>
          <a:p>
            <a:pPr lvl="1"/>
            <a:r>
              <a:rPr kumimoji="1" lang="zh-CN" altLang="en-US" dirty="0"/>
              <a:t>不同种类特征的自动组合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5577043"/>
            <a:ext cx="9324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Xinran He, </a:t>
            </a:r>
            <a:r>
              <a:rPr lang="en-US" altLang="zh-CN" dirty="0" err="1"/>
              <a:t>Junfeng</a:t>
            </a:r>
            <a:r>
              <a:rPr lang="en-US" altLang="zh-CN" dirty="0"/>
              <a:t> Pan, </a:t>
            </a:r>
            <a:r>
              <a:rPr lang="en-US" altLang="zh-CN" dirty="0" err="1"/>
              <a:t>Ou</a:t>
            </a:r>
            <a:r>
              <a:rPr lang="en-US" altLang="zh-CN" dirty="0"/>
              <a:t> Jin, </a:t>
            </a:r>
            <a:r>
              <a:rPr lang="en-US" altLang="zh-CN" dirty="0" err="1"/>
              <a:t>Tianbing</a:t>
            </a:r>
            <a:r>
              <a:rPr lang="en-US" altLang="zh-CN" dirty="0"/>
              <a:t> Xu, Bo Liu, Tao Xu, </a:t>
            </a:r>
            <a:r>
              <a:rPr lang="en-US" altLang="zh-CN" dirty="0" err="1"/>
              <a:t>Yanxin</a:t>
            </a:r>
            <a:r>
              <a:rPr lang="en-US" altLang="zh-CN" dirty="0"/>
              <a:t> Shi, Antoine </a:t>
            </a:r>
            <a:r>
              <a:rPr lang="en-US" altLang="zh-CN" dirty="0" err="1"/>
              <a:t>Atallah</a:t>
            </a:r>
            <a:r>
              <a:rPr lang="en-US" altLang="zh-CN" dirty="0"/>
              <a:t>, Ralf </a:t>
            </a:r>
            <a:r>
              <a:rPr lang="en-US" altLang="zh-CN" dirty="0" err="1"/>
              <a:t>Herbrich</a:t>
            </a:r>
            <a:r>
              <a:rPr lang="en-US" altLang="zh-CN" dirty="0"/>
              <a:t>, Stuart Bowers, and Joaquin </a:t>
            </a:r>
            <a:r>
              <a:rPr lang="en-US" altLang="zh-CN" dirty="0" err="1"/>
              <a:t>Quiñonero</a:t>
            </a:r>
            <a:r>
              <a:rPr lang="en-US" altLang="zh-CN" dirty="0"/>
              <a:t> Candela. </a:t>
            </a:r>
            <a:r>
              <a:rPr lang="en-US" altLang="zh-CN" dirty="0">
                <a:solidFill>
                  <a:srgbClr val="FF0000"/>
                </a:solidFill>
              </a:rPr>
              <a:t>Practical Lessons from Predicting Clicks on Ads at Facebook</a:t>
            </a:r>
            <a:r>
              <a:rPr lang="en-US" altLang="zh-CN" dirty="0"/>
              <a:t>. In </a:t>
            </a:r>
            <a:r>
              <a:rPr lang="en-US" altLang="zh-CN" i="1" dirty="0"/>
              <a:t>Proceedings of the Eighth International Workshop on Data Mining for Online Advertising, </a:t>
            </a:r>
            <a:r>
              <a:rPr lang="en-US" altLang="zh-CN" dirty="0"/>
              <a:t>2014.</a:t>
            </a:r>
            <a:endParaRPr lang="zh-CN" altLang="en-US" dirty="0"/>
          </a:p>
        </p:txBody>
      </p:sp>
      <p:pic>
        <p:nvPicPr>
          <p:cNvPr id="8" name="图片 7" descr="9a299e65388a9609d3d567ee3cf7a6c5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3705676" cy="2964541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4211960" y="5085184"/>
            <a:ext cx="121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Stacking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37003"/>
      </p:ext>
    </p:extLst>
  </p:cSld>
  <p:clrMapOvr>
    <a:masterClrMapping/>
  </p:clrMapOvr>
  <p:transition spd="med">
    <p:pull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小结：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GBRT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模型形式的基本假设</a:t>
            </a:r>
            <a:endParaRPr lang="en-US" altLang="zh-CN" dirty="0"/>
          </a:p>
          <a:p>
            <a:pPr lvl="1"/>
            <a:r>
              <a:rPr lang="zh-CN" altLang="en-US" dirty="0"/>
              <a:t>多个回归树相加</a:t>
            </a:r>
            <a:endParaRPr lang="en-US" altLang="zh-CN" dirty="0"/>
          </a:p>
          <a:p>
            <a:r>
              <a:rPr lang="zh-CN" altLang="en-US" dirty="0"/>
              <a:t>目标函数的建立</a:t>
            </a:r>
            <a:endParaRPr lang="en-US" altLang="zh-CN" dirty="0"/>
          </a:p>
          <a:p>
            <a:r>
              <a:rPr lang="zh-CN" altLang="en-US" dirty="0"/>
              <a:t>优化方法</a:t>
            </a:r>
            <a:endParaRPr lang="en-US" altLang="zh-CN" dirty="0"/>
          </a:p>
          <a:p>
            <a:pPr lvl="1"/>
            <a:r>
              <a:rPr lang="zh-CN" altLang="en-US" dirty="0"/>
              <a:t>贪心算法：贪心准则的推导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0721043"/>
      </p:ext>
    </p:extLst>
  </p:cSld>
  <p:clrMapOvr>
    <a:masterClrMapping/>
  </p:clrMapOvr>
  <p:transition spd="med"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回归问题训练数据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训练数据：向量化的历史数据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167"/>
              </p:ext>
            </p:extLst>
          </p:nvPr>
        </p:nvGraphicFramePr>
        <p:xfrm>
          <a:off x="287524" y="2444080"/>
          <a:ext cx="8568444" cy="2966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回归值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16321"/>
      </p:ext>
    </p:extLst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Gradient Boost Regression Tree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122" name="AutoShape 2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标签学习</a:t>
            </a:r>
          </a:p>
        </p:txBody>
      </p:sp>
    </p:spTree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GBRT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GBRT</a:t>
            </a:r>
            <a:r>
              <a:rPr lang="zh-CN" altLang="en-US" dirty="0"/>
              <a:t>（</a:t>
            </a:r>
            <a:r>
              <a:rPr lang="en-US" altLang="zh-CN" dirty="0"/>
              <a:t>Gradient Boost Regression Tree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渐进梯度回归树</a:t>
            </a:r>
            <a:endParaRPr lang="en-US" altLang="zh-CN" dirty="0"/>
          </a:p>
          <a:p>
            <a:r>
              <a:rPr lang="en-US" altLang="zh-CN" dirty="0"/>
              <a:t>GBDT</a:t>
            </a:r>
            <a:r>
              <a:rPr lang="zh-CN" altLang="en-US" dirty="0"/>
              <a:t>（</a:t>
            </a:r>
            <a:r>
              <a:rPr lang="en-US" altLang="zh-CN" dirty="0"/>
              <a:t>Gradient Boost Decision Tree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渐进梯度决策树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MART</a:t>
            </a:r>
            <a:r>
              <a:rPr lang="zh-CN" altLang="en-US" dirty="0"/>
              <a:t>（</a:t>
            </a:r>
            <a:r>
              <a:rPr lang="en-US" altLang="zh-CN" dirty="0"/>
              <a:t>Multiple Additive Regression Tree</a:t>
            </a:r>
          </a:p>
          <a:p>
            <a:pPr lvl="1"/>
            <a:r>
              <a:rPr lang="zh-CN" altLang="en-US" dirty="0"/>
              <a:t>多决策累加回归树</a:t>
            </a:r>
            <a:endParaRPr lang="en-US" altLang="zh-CN" dirty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7624" y="4666324"/>
            <a:ext cx="68047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工业界广泛使用，处理向量化的高维大规模训练数据；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同时，是各种预测型比赛的摘冠利器。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学习到特征之间的高阶交互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能处理大规模训练数据</a:t>
            </a:r>
          </a:p>
        </p:txBody>
      </p:sp>
    </p:spTree>
    <p:extLst>
      <p:ext uri="{BB962C8B-B14F-4D97-AF65-F5344CB8AC3E}">
        <p14:creationId xmlns:p14="http://schemas.microsoft.com/office/powerpoint/2010/main" val="925827446"/>
      </p:ext>
    </p:extLst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加性模型（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Additive Ensemble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73" y="1988815"/>
            <a:ext cx="8665015" cy="4104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3978" y="14034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此人喜欢打游戏吗？</a:t>
            </a:r>
          </a:p>
        </p:txBody>
      </p:sp>
    </p:spTree>
    <p:extLst>
      <p:ext uri="{BB962C8B-B14F-4D97-AF65-F5344CB8AC3E}">
        <p14:creationId xmlns:p14="http://schemas.microsoft.com/office/powerpoint/2010/main" val="2193781878"/>
      </p:ext>
    </p:extLst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加性模型（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Additive Ensemble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0" y="1880828"/>
            <a:ext cx="8908552" cy="4234972"/>
            <a:chOff x="107504" y="1402500"/>
            <a:chExt cx="8908552" cy="423497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D"/>
                </a:clrFrom>
                <a:clrTo>
                  <a:srgbClr val="FEFE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7253" y="4179247"/>
              <a:ext cx="614933" cy="6330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0068" y="3849850"/>
              <a:ext cx="535763" cy="60379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368" y="4123429"/>
              <a:ext cx="629309" cy="68883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323" y="4538688"/>
              <a:ext cx="518754" cy="52725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8811" y="4482870"/>
              <a:ext cx="561275" cy="56127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7"/>
            <a:srcRect t="1" b="4983"/>
            <a:stretch/>
          </p:blipFill>
          <p:spPr>
            <a:xfrm>
              <a:off x="3699212" y="2835748"/>
              <a:ext cx="648489" cy="56015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5889" y="2835748"/>
              <a:ext cx="539396" cy="58843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99212" y="3438683"/>
              <a:ext cx="600232" cy="54095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64040" y="3438684"/>
              <a:ext cx="504056" cy="496532"/>
            </a:xfrm>
            <a:prstGeom prst="rect">
              <a:avLst/>
            </a:prstGeom>
          </p:spPr>
        </p:pic>
        <p:sp>
          <p:nvSpPr>
            <p:cNvPr id="16" name="椭圆 15"/>
            <p:cNvSpPr/>
            <p:nvPr/>
          </p:nvSpPr>
          <p:spPr bwMode="auto">
            <a:xfrm>
              <a:off x="107504" y="3789040"/>
              <a:ext cx="1670770" cy="14247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402252" y="2724703"/>
              <a:ext cx="1754241" cy="140824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1833824" y="1459564"/>
              <a:ext cx="1800200" cy="432048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b="1" dirty="0"/>
                <a:t>是否在职工作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cxnSp>
          <p:nvCxnSpPr>
            <p:cNvPr id="23" name="直接箭头连接符 22"/>
            <p:cNvCxnSpPr>
              <a:stCxn id="19" idx="2"/>
              <a:endCxn id="17" idx="0"/>
            </p:cNvCxnSpPr>
            <p:nvPr/>
          </p:nvCxnSpPr>
          <p:spPr bwMode="auto">
            <a:xfrm>
              <a:off x="2733924" y="1891612"/>
              <a:ext cx="1545449" cy="8330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>
              <a:stCxn id="19" idx="2"/>
              <a:endCxn id="43" idx="0"/>
            </p:cNvCxnSpPr>
            <p:nvPr/>
          </p:nvCxnSpPr>
          <p:spPr bwMode="auto">
            <a:xfrm flipH="1">
              <a:off x="1415544" y="1891612"/>
              <a:ext cx="1318380" cy="827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椭圆 25"/>
            <p:cNvSpPr/>
            <p:nvPr/>
          </p:nvSpPr>
          <p:spPr bwMode="auto">
            <a:xfrm>
              <a:off x="7154980" y="2711511"/>
              <a:ext cx="1861076" cy="1404347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5976156" y="1402500"/>
              <a:ext cx="2109362" cy="432048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b="1" dirty="0"/>
                <a:t>是否每日使用电脑</a:t>
              </a: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cxnSp>
          <p:nvCxnSpPr>
            <p:cNvPr id="28" name="直接箭头连接符 27"/>
            <p:cNvCxnSpPr>
              <a:stCxn id="27" idx="2"/>
              <a:endCxn id="26" idx="0"/>
            </p:cNvCxnSpPr>
            <p:nvPr/>
          </p:nvCxnSpPr>
          <p:spPr bwMode="auto">
            <a:xfrm>
              <a:off x="7030837" y="1834548"/>
              <a:ext cx="1054681" cy="876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>
              <a:stCxn id="27" idx="2"/>
              <a:endCxn id="33" idx="0"/>
            </p:cNvCxnSpPr>
            <p:nvPr/>
          </p:nvCxnSpPr>
          <p:spPr bwMode="auto">
            <a:xfrm flipH="1">
              <a:off x="6074145" y="1834548"/>
              <a:ext cx="956692" cy="876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D"/>
                </a:clrFrom>
                <a:clrTo>
                  <a:srgbClr val="FEFE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75065" y="2812590"/>
              <a:ext cx="614933" cy="63302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9029" y="3054450"/>
              <a:ext cx="535763" cy="603796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1180" y="2756772"/>
              <a:ext cx="629309" cy="688838"/>
            </a:xfrm>
            <a:prstGeom prst="rect">
              <a:avLst/>
            </a:prstGeom>
          </p:spPr>
        </p:pic>
        <p:sp>
          <p:nvSpPr>
            <p:cNvPr id="33" name="椭圆 32"/>
            <p:cNvSpPr/>
            <p:nvPr/>
          </p:nvSpPr>
          <p:spPr bwMode="auto">
            <a:xfrm>
              <a:off x="5272034" y="2711511"/>
              <a:ext cx="1604222" cy="1419488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515444" y="2719082"/>
              <a:ext cx="1800200" cy="432048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b="1" dirty="0"/>
                <a:t>是否在上学</a:t>
              </a: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2000544" y="3810708"/>
              <a:ext cx="1670770" cy="14247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cxnSp>
          <p:nvCxnSpPr>
            <p:cNvPr id="54" name="直接箭头连接符 53"/>
            <p:cNvCxnSpPr>
              <a:stCxn id="43" idx="2"/>
              <a:endCxn id="16" idx="0"/>
            </p:cNvCxnSpPr>
            <p:nvPr/>
          </p:nvCxnSpPr>
          <p:spPr bwMode="auto">
            <a:xfrm flipH="1">
              <a:off x="942889" y="3151130"/>
              <a:ext cx="472655" cy="6379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箭头连接符 55"/>
            <p:cNvCxnSpPr>
              <a:stCxn id="43" idx="2"/>
              <a:endCxn id="50" idx="0"/>
            </p:cNvCxnSpPr>
            <p:nvPr/>
          </p:nvCxnSpPr>
          <p:spPr bwMode="auto">
            <a:xfrm>
              <a:off x="1415544" y="3151130"/>
              <a:ext cx="1420385" cy="6595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7"/>
            <a:srcRect t="1" b="4983"/>
            <a:stretch/>
          </p:blipFill>
          <p:spPr>
            <a:xfrm>
              <a:off x="6031589" y="3403757"/>
              <a:ext cx="648489" cy="560158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4604" y="2842674"/>
              <a:ext cx="539396" cy="588432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00853" y="3445610"/>
              <a:ext cx="600232" cy="540950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32755" y="3445610"/>
              <a:ext cx="504056" cy="496532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2426" y="3452553"/>
              <a:ext cx="518754" cy="527259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5870" y="2853933"/>
              <a:ext cx="561275" cy="561275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583408" y="526814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+1.5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548851" y="524855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+0.3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980664" y="417572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-2.0</a:t>
              </a:r>
              <a:endParaRPr lang="zh-CN" altLang="en-US" b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761868" y="415113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+1.0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794412" y="414626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-1.0</a:t>
              </a:r>
              <a:endParaRPr lang="zh-CN" altLang="en-US" b="1" dirty="0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533690" y="1216012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此人喜欢打游戏吗？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4142961" y="5542454"/>
                <a:ext cx="35487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=1.5+1.0=2.5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61" y="5542454"/>
                <a:ext cx="3548792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4152390" y="5999251"/>
                <a:ext cx="4007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=−2.0+1.0=−1.0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90" y="5999251"/>
                <a:ext cx="4007251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图片 87"/>
          <p:cNvPicPr>
            <a:picLocks noChangeAspect="1"/>
          </p:cNvPicPr>
          <p:nvPr/>
        </p:nvPicPr>
        <p:blipFill rotWithShape="1">
          <a:blip r:embed="rId7"/>
          <a:srcRect t="1" b="4983"/>
          <a:stretch/>
        </p:blipFill>
        <p:spPr>
          <a:xfrm>
            <a:off x="4572479" y="5998971"/>
            <a:ext cx="534789" cy="461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D"/>
              </a:clrFrom>
              <a:clrTo>
                <a:srgbClr val="FE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1378" y="5492902"/>
            <a:ext cx="476989" cy="4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70507"/>
      </p:ext>
    </p:extLst>
  </p:cSld>
  <p:clrMapOvr>
    <a:masterClrMapping/>
  </p:clrMapOvr>
  <p:transition spd="med"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监督学习模型要素一：目标函数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</p:spPr>
            <p:txBody>
              <a:bodyPr/>
              <a:lstStyle/>
              <a:p>
                <a:r>
                  <a:rPr lang="zh-CN" altLang="en-US" dirty="0"/>
                  <a:t>模型：假设我们有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棵树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优化目标：最小化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𝒍𝒐𝒔𝒔</m:t>
                        </m:r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4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4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4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4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44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4400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400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400" i="1" smtClean="0">
                                <a:latin typeface="Cambria Math" panose="02040503050406030204" pitchFamily="18" charset="0"/>
                              </a:rPr>
                              <m:t>𝛀</m:t>
                            </m:r>
                            <m:r>
                              <a:rPr lang="en-US" altLang="zh-CN" sz="4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  <a:blipFill>
                <a:blip r:embed="rId3"/>
                <a:stretch>
                  <a:fillRect l="-1556" t="-1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2231740" y="3753036"/>
            <a:ext cx="756084" cy="86409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/>
          <p:cNvSpPr txBox="1"/>
          <p:nvPr/>
        </p:nvSpPr>
        <p:spPr>
          <a:xfrm>
            <a:off x="1872478" y="466428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训练误差</a:t>
            </a:r>
            <a:endParaRPr lang="en-US" altLang="zh-CN" sz="36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6931242" y="3759660"/>
            <a:ext cx="688758" cy="8574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5732145" y="464467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模型的复杂度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23628" y="5553236"/>
                <a:ext cx="281019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采用平方误差：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5553236"/>
                <a:ext cx="2810193" cy="375552"/>
              </a:xfrm>
              <a:prstGeom prst="rect">
                <a:avLst/>
              </a:prstGeom>
              <a:blipFill rotWithShape="0">
                <a:blip r:embed="rId4"/>
                <a:stretch>
                  <a:fillRect l="-1952" t="-11290" r="-5206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114026"/>
      </p:ext>
    </p:extLst>
  </p:cSld>
  <p:clrMapOvr>
    <a:masterClrMapping/>
  </p:clrMapOvr>
  <p:transition spd="med"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监督学习模型要素二：优化过程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贪心算法</a:t>
            </a:r>
            <a:r>
              <a:rPr lang="en-US" altLang="zh-CN" dirty="0"/>
              <a:t>:</a:t>
            </a:r>
            <a:r>
              <a:rPr lang="zh-CN" altLang="en-US" dirty="0"/>
              <a:t>考虑树的添加过程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27585"/>
            <a:ext cx="7056179" cy="2808312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822469" y="4928221"/>
            <a:ext cx="756084" cy="86409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463207" y="5839471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t</a:t>
            </a:r>
            <a:r>
              <a:rPr lang="zh-CN" altLang="en-US" sz="2400" dirty="0"/>
              <a:t>轮的训练</a:t>
            </a:r>
            <a:endParaRPr lang="en-US" altLang="zh-CN" sz="24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4823250" y="4928221"/>
            <a:ext cx="756084" cy="86409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3743908" y="5839471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前</a:t>
            </a:r>
            <a:r>
              <a:rPr lang="en-US" altLang="zh-CN" sz="2400" dirty="0"/>
              <a:t>(t-1)</a:t>
            </a:r>
            <a:r>
              <a:rPr lang="zh-CN" altLang="en-US" sz="2400" dirty="0"/>
              <a:t>轮的预测值</a:t>
            </a:r>
            <a:endParaRPr lang="en-US" altLang="zh-CN" sz="2400" dirty="0"/>
          </a:p>
        </p:txBody>
      </p:sp>
      <p:cxnSp>
        <p:nvCxnSpPr>
          <p:cNvPr id="13" name="直接箭头连接符 12"/>
          <p:cNvCxnSpPr>
            <a:stCxn id="14" idx="0"/>
          </p:cNvCxnSpPr>
          <p:nvPr/>
        </p:nvCxnSpPr>
        <p:spPr bwMode="auto">
          <a:xfrm flipH="1" flipV="1">
            <a:off x="7466477" y="4935898"/>
            <a:ext cx="445186" cy="91652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6588224" y="585241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需要新训练的函数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20914"/>
      </p:ext>
    </p:extLst>
  </p:cSld>
  <p:clrMapOvr>
    <a:masterClrMapping/>
  </p:clrMapOvr>
  <p:transition spd="med"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监督学习模型要素二：优化过程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359532" y="1268760"/>
                <a:ext cx="9119356" cy="4525963"/>
              </a:xfrm>
            </p:spPr>
            <p:txBody>
              <a:bodyPr/>
              <a:lstStyle/>
              <a:p>
                <a:r>
                  <a:rPr lang="zh-CN" altLang="en-US" dirty="0"/>
                  <a:t>考虑第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轮的优化问题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𝒍𝒐𝒔𝒔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𝛀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:pPr marL="457200" lvl="1" indent="0">
                  <a:buNone/>
                </a:pPr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𝒍𝒐𝒔𝒔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𝒄𝒐𝒏𝒔𝒕</m:t>
                    </m:r>
                  </m:oMath>
                </a14:m>
                <a:endParaRPr lang="en-US" altLang="zh-CN" sz="2800" b="1" dirty="0"/>
              </a:p>
              <a:p>
                <a:pPr marL="457200" lvl="1" indent="0">
                  <a:buNone/>
                </a:pPr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𝒄𝒐𝒏𝒔𝒕</m:t>
                    </m:r>
                  </m:oMath>
                </a14:m>
                <a:endParaRPr lang="en-US" altLang="zh-CN" sz="2800" dirty="0"/>
              </a:p>
              <a:p>
                <a:pPr marL="457200" lvl="1" indent="0">
                  <a:buNone/>
                </a:pPr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𝒄𝒐𝒏𝒔𝒕</m:t>
                    </m:r>
                  </m:oMath>
                </a14:m>
                <a:endParaRPr lang="en-US" altLang="zh-CN" sz="2800" dirty="0"/>
              </a:p>
              <a:p>
                <a:pPr marL="457200" lvl="1" indent="0">
                  <a:buNone/>
                </a:pPr>
                <a:endParaRPr lang="en-US" altLang="zh-CN" sz="2800" b="0" dirty="0"/>
              </a:p>
              <a:p>
                <a:pPr marL="457200" lvl="1" indent="0">
                  <a:buNone/>
                </a:pPr>
                <a:r>
                  <a:rPr lang="zh-CN" altLang="en-US" sz="2000" b="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包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含</m:t>
                    </m:r>
                  </m:oMath>
                </a14:m>
                <a:r>
                  <a:rPr lang="zh-CN" altLang="en-US" sz="2000" b="0" dirty="0"/>
                  <a:t>落入第</a:t>
                </a:r>
                <a:r>
                  <a:rPr lang="en-US" altLang="zh-CN" sz="2000" b="0" dirty="0"/>
                  <a:t>j</a:t>
                </a:r>
                <a:r>
                  <a:rPr lang="zh-CN" altLang="en-US" sz="2000" b="0" dirty="0"/>
                  <a:t>个叶子的所有样本，第</a:t>
                </a:r>
                <a:r>
                  <a:rPr lang="en-US" altLang="zh-CN" sz="2000" b="0" dirty="0"/>
                  <a:t>j</a:t>
                </a:r>
                <a:r>
                  <a:rPr lang="zh-CN" altLang="en-US" sz="2000" b="0" dirty="0"/>
                  <a:t>个叶子上的预测值为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,</a:t>
                </a:r>
                <a:r>
                  <a:rPr lang="zh-CN" altLang="en-US" sz="2000" b="0" dirty="0"/>
                  <a:t>则：</a:t>
                </a:r>
                <a:endParaRPr lang="en-US" altLang="zh-CN" sz="2000" b="0" dirty="0"/>
              </a:p>
              <a:p>
                <a:pPr marL="457200" lvl="1" indent="0">
                  <a:buNone/>
                </a:pPr>
                <a:r>
                  <a:rPr lang="en-US" altLang="zh-CN" sz="2800" b="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𝒄𝒐𝒏𝒔𝒕</m:t>
                    </m:r>
                  </m:oMath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532" y="1268760"/>
                <a:ext cx="9119356" cy="4525963"/>
              </a:xfrm>
              <a:blipFill rotWithShape="0">
                <a:blip r:embed="rId3"/>
                <a:stretch>
                  <a:fillRect l="-1404" t="-1615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9592" y="5815312"/>
                <a:ext cx="4651273" cy="89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𝛀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815312"/>
                <a:ext cx="4651273" cy="890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865853"/>
      </p:ext>
    </p:extLst>
  </p:cSld>
  <p:clrMapOvr>
    <a:masterClrMapping/>
  </p:clrMapOvr>
  <p:transition spd="med"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r="http://schemas.openxmlformats.org/officeDocument/2006/relationships" xmlns:p="http://schemas.openxmlformats.org/presentationml/2006/main"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19999</TotalTime>
  <Words>577</Words>
  <Application>Microsoft Office PowerPoint</Application>
  <PresentationFormat>全屏显示(4:3)</PresentationFormat>
  <Paragraphs>119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PMingLiU</vt:lpstr>
      <vt:lpstr>方正姚体</vt:lpstr>
      <vt:lpstr>仿宋_GB2312</vt:lpstr>
      <vt:lpstr>宋体</vt:lpstr>
      <vt:lpstr>微软雅黑</vt:lpstr>
      <vt:lpstr>幼圆</vt:lpstr>
      <vt:lpstr>Arial</vt:lpstr>
      <vt:lpstr>Cambria Math</vt:lpstr>
      <vt:lpstr>Times New Roman</vt:lpstr>
      <vt:lpstr>默认设计模板</vt:lpstr>
      <vt:lpstr>课程专题一：单变量学习</vt:lpstr>
      <vt:lpstr>回归问题训练数据</vt:lpstr>
      <vt:lpstr>Gradient Boost Regression Tree</vt:lpstr>
      <vt:lpstr>GBRT</vt:lpstr>
      <vt:lpstr>加性模型（Additive Ensemble）</vt:lpstr>
      <vt:lpstr>加性模型（Additive Ensemble）</vt:lpstr>
      <vt:lpstr>监督学习模型要素一：目标函数</vt:lpstr>
      <vt:lpstr>监督学习模型要素二：优化过程</vt:lpstr>
      <vt:lpstr>监督学习模型要素二：优化过程</vt:lpstr>
      <vt:lpstr>监督学习模型要素二：优化过程</vt:lpstr>
      <vt:lpstr>监督学习模型要素二：优化过程</vt:lpstr>
      <vt:lpstr>监督学习模型要素三：模型预测</vt:lpstr>
      <vt:lpstr>GBRT在工业上的应用</vt:lpstr>
      <vt:lpstr>小结：GBRT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 </cp:lastModifiedBy>
  <cp:revision>928</cp:revision>
  <dcterms:created xsi:type="dcterms:W3CDTF">2004-06-26T11:25:06Z</dcterms:created>
  <dcterms:modified xsi:type="dcterms:W3CDTF">2018-11-18T04:23:15Z</dcterms:modified>
</cp:coreProperties>
</file>