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6" r:id="rId2"/>
    <p:sldId id="337" r:id="rId3"/>
    <p:sldId id="338" r:id="rId4"/>
    <p:sldId id="339" r:id="rId5"/>
    <p:sldId id="330" r:id="rId6"/>
    <p:sldId id="341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71" r:id="rId16"/>
    <p:sldId id="354" r:id="rId17"/>
    <p:sldId id="355" r:id="rId18"/>
    <p:sldId id="361" r:id="rId19"/>
    <p:sldId id="363" r:id="rId20"/>
    <p:sldId id="359" r:id="rId21"/>
    <p:sldId id="364" r:id="rId22"/>
    <p:sldId id="360" r:id="rId23"/>
    <p:sldId id="362" r:id="rId24"/>
    <p:sldId id="367" r:id="rId25"/>
    <p:sldId id="321" r:id="rId26"/>
    <p:sldId id="322" r:id="rId27"/>
    <p:sldId id="370" r:id="rId28"/>
    <p:sldId id="324" r:id="rId29"/>
    <p:sldId id="325" r:id="rId30"/>
    <p:sldId id="368" r:id="rId31"/>
    <p:sldId id="36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968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E4BD1-253E-42DA-8ABD-3FC2350093D2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46C-01CE-4E1D-8616-A4B90AD6A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3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2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56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0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27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32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84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6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78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这一页说明一个问题：模型复杂度和数据量，和你要建模的问题是息息相关的。</a:t>
            </a:r>
            <a:endParaRPr kumimoji="1" lang="en-US" altLang="zh-CN" dirty="0"/>
          </a:p>
          <a:p>
            <a:r>
              <a:rPr kumimoji="1" lang="zh-CN" altLang="en-US" dirty="0"/>
              <a:t>不能上来不分析问题，不看数据，直接说我们要做一个十亿维度的模型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B6C4-E48C-1843-9981-F7C0AF3A9CF3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84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3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课程专题一：单变量学习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2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要素一：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344" y="1447800"/>
            <a:ext cx="7498080" cy="510422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Sigmoid</a:t>
            </a:r>
            <a:r>
              <a:rPr kumimoji="1" lang="zh-CN" altLang="en-US" dirty="0"/>
              <a:t>函数：把</a:t>
            </a:r>
            <a:r>
              <a:rPr kumimoji="1" lang="en-US" altLang="zh-CN" dirty="0"/>
              <a:t>(</a:t>
            </a:r>
            <a:r>
              <a:rPr kumimoji="1" lang="en-US" altLang="zh-CN" dirty="0">
                <a:latin typeface="ＭＳ ゴシック"/>
                <a:ea typeface="ＭＳ ゴシック"/>
                <a:cs typeface="ＭＳ ゴシック"/>
              </a:rPr>
              <a:t>−</a:t>
            </a:r>
            <a:r>
              <a:rPr kumimoji="1" lang="en-US" altLang="zh-CN" dirty="0"/>
              <a:t>∞,+∞)</a:t>
            </a:r>
            <a:r>
              <a:rPr kumimoji="1" lang="zh-CN" altLang="en-US" dirty="0"/>
              <a:t>映射到</a:t>
            </a:r>
            <a:r>
              <a:rPr kumimoji="1" lang="en-US" altLang="zh-CN" dirty="0"/>
              <a:t>(0,1)</a:t>
            </a:r>
            <a:r>
              <a:rPr kumimoji="1" lang="zh-CN" altLang="en-US" dirty="0"/>
              <a:t>，我们成为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操作 </a:t>
            </a:r>
            <a:r>
              <a:rPr kumimoji="1" lang="en-US" altLang="zh-CN" dirty="0"/>
              <a:t>x</a:t>
            </a:r>
            <a:r>
              <a:rPr kumimoji="1" lang="zh-CN" altLang="en-US" dirty="0"/>
              <a:t>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j  </a:t>
            </a:r>
            <a:r>
              <a:rPr kumimoji="1" lang="zh-CN" altLang="en-US" sz="2400" dirty="0"/>
              <a:t>→假设</a:t>
            </a:r>
            <a:endParaRPr kumimoji="1" lang="en-US" altLang="zh-CN" dirty="0"/>
          </a:p>
        </p:txBody>
      </p:sp>
      <p:pic>
        <p:nvPicPr>
          <p:cNvPr id="6" name="图片 5" descr="Logistic-curve.sv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72" y="2636912"/>
            <a:ext cx="3996443" cy="2664296"/>
          </a:xfrm>
          <a:prstGeom prst="rect">
            <a:avLst/>
          </a:prstGeom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680" y="2719207"/>
            <a:ext cx="345306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571" y="5897845"/>
            <a:ext cx="5381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40902" y="5683017"/>
            <a:ext cx="503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只考虑二分类的情况：类别标记为“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78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Logistic Regression</a:t>
            </a:r>
            <a:r>
              <a:rPr kumimoji="1" lang="zh-CN" altLang="en-US" dirty="0"/>
              <a:t>问题定义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498080" cy="510422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已知数据：</a:t>
            </a:r>
            <a:endParaRPr kumimoji="1" lang="en-US" altLang="zh-CN" dirty="0"/>
          </a:p>
          <a:p>
            <a:r>
              <a:rPr kumimoji="1" lang="zh-CN" altLang="en-US" dirty="0"/>
              <a:t>最大化：</a:t>
            </a:r>
            <a:r>
              <a:rPr kumimoji="1" lang="zh-CN" altLang="en-US" dirty="0">
                <a:solidFill>
                  <a:srgbClr val="FF0000"/>
                </a:solidFill>
              </a:rPr>
              <a:t>最大数据似然目标函数 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cita</a:t>
            </a:r>
            <a:r>
              <a:rPr kumimoji="1" lang="zh-CN" altLang="en-US" sz="1800" dirty="0">
                <a:solidFill>
                  <a:srgbClr val="FF0000"/>
                </a:solidFill>
              </a:rPr>
              <a:t>是高维度实数向量，</a:t>
            </a:r>
            <a:r>
              <a:rPr kumimoji="1" lang="zh-CN" altLang="en-US" sz="1800">
                <a:solidFill>
                  <a:srgbClr val="FF0000"/>
                </a:solidFill>
              </a:rPr>
              <a:t>维度与</a:t>
            </a:r>
            <a:r>
              <a:rPr kumimoji="1" lang="en-US" altLang="zh-CN" sz="1800">
                <a:solidFill>
                  <a:srgbClr val="FF0000"/>
                </a:solidFill>
              </a:rPr>
              <a:t>x</a:t>
            </a:r>
            <a:r>
              <a:rPr kumimoji="1" lang="zh-CN" altLang="en-US" sz="1800" dirty="0">
                <a:solidFill>
                  <a:srgbClr val="FF0000"/>
                </a:solidFill>
              </a:rPr>
              <a:t>一样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pPr>
              <a:buNone/>
            </a:pPr>
            <a:endParaRPr kumimoji="1" lang="en-US" altLang="zh-CN" dirty="0"/>
          </a:p>
          <a:p>
            <a:r>
              <a:rPr kumimoji="1" lang="zh-CN" altLang="en-US" dirty="0"/>
              <a:t>最小化问题（取对数，再取负）</a:t>
            </a:r>
            <a:endParaRPr kumimoji="1" lang="en-US" altLang="zh-CN" dirty="0"/>
          </a:p>
          <a:p>
            <a:r>
              <a:rPr kumimoji="1" lang="zh-CN" altLang="en-US" sz="2000" dirty="0"/>
              <a:t>乘法变加法求最值</a:t>
            </a:r>
            <a:endParaRPr kumimoji="1"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252" y="1412776"/>
            <a:ext cx="1828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924944"/>
            <a:ext cx="6212280" cy="112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941341"/>
            <a:ext cx="62484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5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要素二：优化问题的求解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344" y="1447800"/>
            <a:ext cx="7498080" cy="510422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理解优化目标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哪些是已知的量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哪些是未知的量：模型参数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优化方法：梯度下降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最小化函数：</a:t>
            </a:r>
            <a:r>
              <a:rPr kumimoji="1" lang="zh-CN" altLang="en-US" dirty="0"/>
              <a:t>朝着</a:t>
            </a:r>
            <a:r>
              <a:rPr kumimoji="1" lang="zh-CN" altLang="en-US" dirty="0">
                <a:solidFill>
                  <a:srgbClr val="FF0000"/>
                </a:solidFill>
              </a:rPr>
              <a:t>梯度的反方向</a:t>
            </a:r>
            <a:r>
              <a:rPr kumimoji="1" lang="zh-CN" altLang="en-US" dirty="0"/>
              <a:t>走一小步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38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梯度下降：</a:t>
            </a:r>
            <a:br>
              <a:rPr kumimoji="1" lang="en-US" altLang="zh-CN" dirty="0"/>
            </a:br>
            <a:r>
              <a:rPr kumimoji="1" lang="en-US" altLang="zh-CN" dirty="0"/>
              <a:t>Logistic Regression</a:t>
            </a:r>
            <a:r>
              <a:rPr kumimoji="1" lang="zh-CN" altLang="en-US" dirty="0"/>
              <a:t>目标函数求导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700808"/>
            <a:ext cx="5328592" cy="88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8191"/>
              </p:ext>
            </p:extLst>
          </p:nvPr>
        </p:nvGraphicFramePr>
        <p:xfrm>
          <a:off x="1763688" y="2621060"/>
          <a:ext cx="1944216" cy="58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Equation" r:id="rId4" imgW="1536480" imgH="457200" progId="Equation.DSMT4">
                  <p:embed/>
                </p:oleObj>
              </mc:Choice>
              <mc:Fallback>
                <p:oleObj name="Equation" r:id="rId4" imgW="1536480" imgH="45720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21060"/>
                        <a:ext cx="1944216" cy="5890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8621" y="3223628"/>
            <a:ext cx="1440160" cy="43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54451"/>
              </p:ext>
            </p:extLst>
          </p:nvPr>
        </p:nvGraphicFramePr>
        <p:xfrm>
          <a:off x="1547664" y="3564022"/>
          <a:ext cx="1944217" cy="68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" name="Equation" r:id="rId7" imgW="1295280" imgH="444240" progId="Equation.DSMT4">
                  <p:embed/>
                </p:oleObj>
              </mc:Choice>
              <mc:Fallback>
                <p:oleObj name="Equation" r:id="rId7" imgW="1295280" imgH="44424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64022"/>
                        <a:ext cx="1944217" cy="6842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3384" y="5726618"/>
                <a:ext cx="1753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学习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步长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84" y="5726618"/>
                <a:ext cx="1753685" cy="276999"/>
              </a:xfrm>
              <a:prstGeom prst="rect">
                <a:avLst/>
              </a:prstGeom>
              <a:blipFill>
                <a:blip r:embed="rId9"/>
                <a:stretch>
                  <a:fillRect l="-7986" t="-34783" r="-7639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79604" y="622802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计算一次梯度，需要访问所有的数据</a:t>
            </a:r>
          </a:p>
        </p:txBody>
      </p:sp>
    </p:spTree>
    <p:extLst>
      <p:ext uri="{BB962C8B-B14F-4D97-AF65-F5344CB8AC3E}">
        <p14:creationId xmlns:p14="http://schemas.microsoft.com/office/powerpoint/2010/main" val="291285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梯度下降的可视化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78" y="1556792"/>
            <a:ext cx="7793446" cy="3960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67835" y="5949280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并不能保证可以找到全局的最小值，可能陷入局部最小</a:t>
            </a:r>
          </a:p>
        </p:txBody>
      </p:sp>
    </p:spTree>
    <p:extLst>
      <p:ext uri="{BB962C8B-B14F-4D97-AF65-F5344CB8AC3E}">
        <p14:creationId xmlns:p14="http://schemas.microsoft.com/office/powerpoint/2010/main" val="114026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随机梯度下降：</a:t>
            </a:r>
            <a:r>
              <a:rPr kumimoji="1" lang="en-US" altLang="zh-CN" dirty="0"/>
              <a:t>Mini-Batch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90344" y="1447800"/>
            <a:ext cx="7498080" cy="510422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随机采样一部分数据（</a:t>
            </a:r>
            <a:r>
              <a:rPr kumimoji="1" lang="en-US" altLang="zh-CN" dirty="0"/>
              <a:t>Batch Size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在这部分采样的数据上计算目标函数</a:t>
            </a:r>
            <a:endParaRPr kumimoji="1" lang="en-US" altLang="zh-CN" dirty="0"/>
          </a:p>
          <a:p>
            <a:r>
              <a:rPr kumimoji="1" lang="zh-CN" altLang="en-US" dirty="0"/>
              <a:t>在新的目标函数上计算梯度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130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要素三：模型预测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0344" y="1447800"/>
                <a:ext cx="7498080" cy="510422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已知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和模型参数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预测：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的类别</a:t>
                </a:r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4" y="1447800"/>
                <a:ext cx="7498080" cy="5104224"/>
              </a:xfrm>
              <a:blipFill>
                <a:blip r:embed="rId2"/>
                <a:stretch>
                  <a:fillRect l="-1870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2883788"/>
            <a:ext cx="5819023" cy="20557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3648" y="566124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选择概率最大的那个类别作为预测值；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等价形式？</a:t>
            </a:r>
          </a:p>
        </p:txBody>
      </p:sp>
    </p:spTree>
    <p:extLst>
      <p:ext uri="{BB962C8B-B14F-4D97-AF65-F5344CB8AC3E}">
        <p14:creationId xmlns:p14="http://schemas.microsoft.com/office/powerpoint/2010/main" val="313798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Logistic Regression</a:t>
            </a:r>
            <a:r>
              <a:rPr kumimoji="1" lang="zh-CN" altLang="en-US" dirty="0"/>
              <a:t>三要素总结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优化目标的建立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对输入到输出的函数形式的“合理”假设：</a:t>
            </a:r>
            <a:r>
              <a:rPr kumimoji="1" lang="en-US" altLang="zh-CN" dirty="0">
                <a:solidFill>
                  <a:srgbClr val="0070C0"/>
                </a:solidFill>
              </a:rPr>
              <a:t>Sigmoid</a:t>
            </a:r>
            <a:r>
              <a:rPr kumimoji="1" lang="zh-CN" altLang="en-US" dirty="0">
                <a:solidFill>
                  <a:srgbClr val="0070C0"/>
                </a:solidFill>
              </a:rPr>
              <a:t>函数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最大化数据似然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求解优化问题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转化为最小化问题：求对数，再取负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梯度下降（训练过程）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使用模型进行预测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预测过程：取条件概率值最大的类别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线性回归 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Logistic Regression</a:t>
            </a:r>
            <a:endParaRPr kumimoji="1"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27" y="2158318"/>
            <a:ext cx="875937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2432" y="1463942"/>
            <a:ext cx="23391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3860807"/>
                <a:ext cx="7920880" cy="280855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分类平面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Square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Logistic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两个模型都是线性分类器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3860807"/>
                <a:ext cx="7920880" cy="2808554"/>
              </a:xfrm>
              <a:blipFill>
                <a:blip r:embed="rId4"/>
                <a:stretch>
                  <a:fillRect l="-1769" t="-3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5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线性回归 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Logistic Regression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28085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Logistic Regression</a:t>
            </a:r>
            <a:r>
              <a:rPr kumimoji="1" lang="zh-CN" altLang="en-US" dirty="0"/>
              <a:t>对异常点更加鲁棒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9216" y="2673158"/>
            <a:ext cx="740556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</a:rPr>
              <a:t>概率基础回顾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362142" cy="4800600"/>
          </a:xfrm>
        </p:spPr>
        <p:txBody>
          <a:bodyPr/>
          <a:lstStyle/>
          <a:p>
            <a:r>
              <a:rPr kumimoji="1" lang="zh-CN" altLang="en-US" dirty="0"/>
              <a:t>挑箱子</a:t>
            </a:r>
            <a:r>
              <a:rPr kumimoji="1" lang="en-US" altLang="zh-CN" dirty="0"/>
              <a:t>(B)</a:t>
            </a:r>
            <a:r>
              <a:rPr kumimoji="1" lang="zh-CN" altLang="en-US" dirty="0"/>
              <a:t>取水果</a:t>
            </a:r>
            <a:r>
              <a:rPr kumimoji="1" lang="en-US" altLang="zh-CN" dirty="0"/>
              <a:t>(F)</a:t>
            </a:r>
            <a:r>
              <a:rPr kumimoji="1" lang="zh-CN" altLang="en-US" dirty="0"/>
              <a:t>，然后原位放回去</a:t>
            </a:r>
            <a:endParaRPr kumimoji="1" lang="en-US" altLang="zh-CN" dirty="0"/>
          </a:p>
          <a:p>
            <a:r>
              <a:rPr kumimoji="1" lang="zh-CN" altLang="en-US" dirty="0"/>
              <a:t>挑中红箱子</a:t>
            </a:r>
            <a:r>
              <a:rPr kumimoji="1" lang="is-IS" altLang="zh-CN" dirty="0"/>
              <a:t>(r)</a:t>
            </a:r>
            <a:r>
              <a:rPr kumimoji="1" lang="zh-CN" altLang="en-US" dirty="0"/>
              <a:t>和蓝箱子</a:t>
            </a:r>
            <a:r>
              <a:rPr kumimoji="1" lang="en-US" altLang="zh-CN" dirty="0"/>
              <a:t>(b)</a:t>
            </a:r>
            <a:r>
              <a:rPr kumimoji="1" lang="zh-CN" altLang="en-US" dirty="0"/>
              <a:t>比例是</a:t>
            </a:r>
            <a:r>
              <a:rPr kumimoji="1" lang="en-US" altLang="zh-CN" dirty="0"/>
              <a:t>4:6</a:t>
            </a:r>
          </a:p>
          <a:p>
            <a:r>
              <a:rPr kumimoji="1" lang="zh-CN" altLang="en-US" dirty="0"/>
              <a:t>选中箱子后，再随机挑绿色苹果</a:t>
            </a:r>
            <a:r>
              <a:rPr kumimoji="1" lang="en-US" altLang="zh-CN" dirty="0"/>
              <a:t>(a)</a:t>
            </a:r>
            <a:r>
              <a:rPr kumimoji="1" lang="zh-CN" altLang="en-US" dirty="0"/>
              <a:t>或橙色桔子</a:t>
            </a:r>
            <a:r>
              <a:rPr kumimoji="1" lang="en-US" altLang="zh-CN" dirty="0"/>
              <a:t>(o)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 cstate="print"/>
          <a:srcRect l="284" r="284"/>
          <a:stretch/>
        </p:blipFill>
        <p:spPr>
          <a:xfrm>
            <a:off x="2987824" y="3717032"/>
            <a:ext cx="3121963" cy="2084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6100718"/>
            <a:ext cx="78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哪些是随机变量？是离散型还是连续型随机变量？哪些是随机变量的取值？</a:t>
            </a:r>
          </a:p>
        </p:txBody>
      </p:sp>
    </p:spTree>
    <p:extLst>
      <p:ext uri="{BB962C8B-B14F-4D97-AF65-F5344CB8AC3E}">
        <p14:creationId xmlns:p14="http://schemas.microsoft.com/office/powerpoint/2010/main" val="419065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模型的正则化</a:t>
            </a:r>
            <a:r>
              <a:rPr kumimoji="1" lang="en-US" altLang="zh-CN" dirty="0"/>
              <a:t>(regularization)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目的：在代价函数中考虑权重</a:t>
            </a:r>
            <a:r>
              <a:rPr kumimoji="1" lang="en-US" altLang="zh-CN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kumimoji="1" lang="zh-CN" altLang="en-US" dirty="0"/>
              <a:t>自身带来的影响，避免权重太多太大，造成过拟合</a:t>
            </a:r>
            <a:endParaRPr kumimoji="1" lang="en-US" altLang="zh-CN" dirty="0"/>
          </a:p>
          <a:p>
            <a:r>
              <a:rPr kumimoji="1" lang="zh-CN" altLang="en-US" dirty="0"/>
              <a:t>最常使用的正则化：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L1</a:t>
            </a:r>
            <a:r>
              <a:rPr kumimoji="1" lang="zh-CN" altLang="en-US" dirty="0"/>
              <a:t>正则化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L2</a:t>
            </a:r>
            <a:r>
              <a:rPr kumimoji="1" lang="zh-CN" altLang="en-US" dirty="0"/>
              <a:t>正则化</a:t>
            </a:r>
            <a:endParaRPr kumimoji="1"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07378"/>
              </p:ext>
            </p:extLst>
          </p:nvPr>
        </p:nvGraphicFramePr>
        <p:xfrm>
          <a:off x="3419872" y="3223514"/>
          <a:ext cx="1479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223514"/>
                        <a:ext cx="14795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91637"/>
              </p:ext>
            </p:extLst>
          </p:nvPr>
        </p:nvGraphicFramePr>
        <p:xfrm>
          <a:off x="3419872" y="3712463"/>
          <a:ext cx="15636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712463"/>
                        <a:ext cx="156368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54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参数是否越多越好？取值越细越好？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问题不能一概而论，需要结合数据规模和问题复杂程度考虑，引入正则化等手段辅助训练模型。</a:t>
            </a:r>
            <a:endParaRPr kumimoji="1"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模型过拟合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962" y="3114818"/>
            <a:ext cx="4662299" cy="3489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1743" y="2126710"/>
            <a:ext cx="6122784" cy="896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1962" y="3133328"/>
            <a:ext cx="4692354" cy="1743882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20726770">
            <a:off x="3919754" y="3727015"/>
            <a:ext cx="2006763" cy="1745169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Over</a:t>
            </a:r>
          </a:p>
          <a:p>
            <a:pPr algn="ctr"/>
            <a:r>
              <a:rPr kumimoji="1" lang="en-US" altLang="zh-CN" sz="2400" dirty="0"/>
              <a:t>Fitting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模型的正则化</a:t>
            </a:r>
            <a:r>
              <a:rPr kumimoji="1" lang="en-US" altLang="zh-CN" dirty="0"/>
              <a:t>(regularization)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637995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训练过程可视化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http://playground.tensorflow.org/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12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机器学习工程和研究人员</a:t>
            </a:r>
            <a:b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每天在做什么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23BCA0-FE1C-43FD-9498-669938C62E8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231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47799"/>
            <a:ext cx="8034096" cy="520730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特征工程师们怎么干的？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输入数据</a:t>
            </a:r>
            <a:r>
              <a:rPr kumimoji="1" lang="en-US" altLang="zh-CN" dirty="0"/>
              <a:t>:</a:t>
            </a:r>
            <a:r>
              <a:rPr kumimoji="1" lang="zh-CN" altLang="en-US" dirty="0"/>
              <a:t> 结构化</a:t>
            </a:r>
            <a:r>
              <a:rPr kumimoji="1" lang="en-US" altLang="zh-CN" dirty="0"/>
              <a:t>+</a:t>
            </a:r>
            <a:r>
              <a:rPr kumimoji="1" lang="zh-CN" altLang="en-US" dirty="0"/>
              <a:t>无结构化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文本</a:t>
            </a:r>
            <a:r>
              <a:rPr kumimoji="1" lang="en-US" altLang="zh-CN" dirty="0"/>
              <a:t>/</a:t>
            </a:r>
            <a:r>
              <a:rPr kumimoji="1" lang="zh-CN" altLang="en-US" dirty="0"/>
              <a:t>图像</a:t>
            </a:r>
            <a:r>
              <a:rPr kumimoji="1" lang="en-US" altLang="zh-CN" dirty="0"/>
              <a:t>/</a:t>
            </a:r>
            <a:r>
              <a:rPr kumimoji="1" lang="zh-CN" altLang="en-US" dirty="0"/>
              <a:t>行为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枚举型数据进行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编码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连续型数据进行分段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无结构化数据用算法进行加工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特征之间的互相组合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外部特征的开发和引入</a:t>
            </a:r>
          </a:p>
        </p:txBody>
      </p:sp>
    </p:spTree>
    <p:extLst>
      <p:ext uri="{BB962C8B-B14F-4D97-AF65-F5344CB8AC3E}">
        <p14:creationId xmlns:p14="http://schemas.microsoft.com/office/powerpoint/2010/main" val="6450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有套路吗？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kumimoji="1" lang="zh-CN" altLang="en-US" dirty="0"/>
              <a:t>决策树，随机森林，</a:t>
            </a:r>
            <a:r>
              <a:rPr kumimoji="1" lang="en-US" altLang="zh-CN" dirty="0">
                <a:solidFill>
                  <a:srgbClr val="FF0000"/>
                </a:solidFill>
              </a:rPr>
              <a:t>GBDT (Gradient Boosting Decision Tree)</a:t>
            </a:r>
            <a:r>
              <a:rPr kumimoji="1" lang="en-US" altLang="zh-CN" dirty="0"/>
              <a:t>+</a:t>
            </a:r>
            <a:r>
              <a:rPr kumimoji="1" lang="zh-CN" altLang="en-US" dirty="0"/>
              <a:t> 线性回归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特征的非线性临界点划分</a:t>
            </a:r>
            <a:endParaRPr kumimoji="1" lang="en-US" altLang="zh-CN" b="1" dirty="0"/>
          </a:p>
          <a:p>
            <a:pPr lvl="1"/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不同种类特征的自动组合</a:t>
            </a:r>
          </a:p>
        </p:txBody>
      </p:sp>
      <p:pic>
        <p:nvPicPr>
          <p:cNvPr id="4" name="图片 3" descr="9a299e65388a9609d3d567ee3cf7a6c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20179"/>
            <a:ext cx="3705676" cy="2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有套路吗？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kumimoji="1" lang="zh-CN" altLang="en-US" dirty="0"/>
              <a:t>决策树，随机森林，</a:t>
            </a:r>
            <a:r>
              <a:rPr kumimoji="1" lang="en-US" altLang="zh-CN" dirty="0">
                <a:solidFill>
                  <a:srgbClr val="FF0000"/>
                </a:solidFill>
              </a:rPr>
              <a:t>GBDT (Gradient Boosting Decision Tree)</a:t>
            </a:r>
            <a:r>
              <a:rPr kumimoji="1" lang="en-US" altLang="zh-CN" dirty="0"/>
              <a:t>+</a:t>
            </a:r>
            <a:r>
              <a:rPr kumimoji="1" lang="zh-CN" altLang="en-US" dirty="0"/>
              <a:t> 线性回归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特征的非线性临界点划分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b="1" dirty="0"/>
              <a:t>不同种类特征的自动组合</a:t>
            </a:r>
          </a:p>
        </p:txBody>
      </p:sp>
      <p:pic>
        <p:nvPicPr>
          <p:cNvPr id="5" name="图片 4" descr="2015082719022537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4984"/>
            <a:ext cx="4585402" cy="33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Andrew Ng</a:t>
            </a:r>
            <a:r>
              <a:rPr kumimoji="1" lang="zh-CN" altLang="en-US" dirty="0"/>
              <a:t>: </a:t>
            </a:r>
            <a:r>
              <a:rPr kumimoji="1" lang="en-US" altLang="zh-CN" dirty="0"/>
              <a:t>Coming up with features is difficult, time-consuming, requires expert knowledge. "Applied machine learning" is basically feature engineering.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Xavier </a:t>
            </a:r>
            <a:r>
              <a:rPr kumimoji="1" lang="en-US" altLang="zh-CN" b="1" dirty="0" err="1"/>
              <a:t>Conort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algorithms we used are very standard for </a:t>
            </a:r>
            <a:r>
              <a:rPr kumimoji="1" lang="en-US" altLang="zh-CN" dirty="0" err="1"/>
              <a:t>Kagglers</a:t>
            </a:r>
            <a:r>
              <a:rPr kumimoji="1" lang="en-US" altLang="zh-CN" dirty="0"/>
              <a:t>. We spent most of our efforts in feature engineering.  We were also very careful to discard features likely to expose us to the risk of over-fitting our model.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41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best results are achieved when an </a:t>
            </a:r>
            <a:r>
              <a:rPr kumimoji="1" lang="en-US" altLang="zh-CN" dirty="0">
                <a:solidFill>
                  <a:srgbClr val="FF0000"/>
                </a:solidFill>
              </a:rPr>
              <a:t>expert</a:t>
            </a:r>
            <a:r>
              <a:rPr kumimoji="1" lang="en-US" altLang="zh-CN" dirty="0"/>
              <a:t> constructs a set of </a:t>
            </a:r>
            <a:r>
              <a:rPr kumimoji="1" lang="en-US" altLang="zh-CN" dirty="0">
                <a:solidFill>
                  <a:srgbClr val="FF0000"/>
                </a:solidFill>
              </a:rPr>
              <a:t>application-dependent</a:t>
            </a:r>
            <a:r>
              <a:rPr kumimoji="1" lang="en-US" altLang="zh-CN" dirty="0"/>
              <a:t> features, a process called </a:t>
            </a:r>
            <a:r>
              <a:rPr kumimoji="1" lang="en-US" altLang="zh-CN" dirty="0">
                <a:solidFill>
                  <a:srgbClr val="FF0000"/>
                </a:solidFill>
              </a:rPr>
              <a:t>feature engineering</a:t>
            </a:r>
            <a:r>
              <a:rPr kumimoji="1" lang="en-US" altLang="zh-CN" dirty="0"/>
              <a:t>. </a:t>
            </a:r>
          </a:p>
          <a:p>
            <a:pPr marL="658368" lvl="2" indent="0">
              <a:buNone/>
            </a:pPr>
            <a:r>
              <a:rPr kumimoji="1" lang="en-US" altLang="zh-CN" dirty="0"/>
              <a:t>					----</a:t>
            </a:r>
            <a:r>
              <a:rPr kumimoji="1" lang="zh-CN" altLang="en-US" dirty="0"/>
              <a:t> </a:t>
            </a:r>
            <a:r>
              <a:rPr kumimoji="1" lang="en-US" altLang="zh-CN" dirty="0"/>
              <a:t>Wikipedia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9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20194"/>
            <a:ext cx="7498080" cy="4800600"/>
          </a:xfrm>
        </p:spPr>
        <p:txBody>
          <a:bodyPr/>
          <a:lstStyle/>
          <a:p>
            <a:r>
              <a:rPr kumimoji="1" lang="zh-CN" altLang="en-US" dirty="0"/>
              <a:t>两个重要的概率的规则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123728" y="599827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注意：省略的表示，省略了具体的事件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2303401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Sum rule: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56929" y="2093080"/>
                <a:ext cx="3378361" cy="12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29" y="2093080"/>
                <a:ext cx="3378361" cy="1250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11560" y="3969822"/>
            <a:ext cx="235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Product rule: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56929" y="4015987"/>
                <a:ext cx="4001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29" y="4015987"/>
                <a:ext cx="400199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3568" y="4943490"/>
                <a:ext cx="85387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43490"/>
                <a:ext cx="853874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44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“面向应用的机器学习研究”</a:t>
            </a:r>
            <a:br>
              <a:rPr kumimoji="1" lang="en-US" altLang="zh-CN" dirty="0"/>
            </a:br>
            <a:r>
              <a:rPr kumimoji="1" lang="zh-CN" altLang="en-US" dirty="0"/>
              <a:t>在做些什么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针对实际问题，解决“要素一和三”的问题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构建“合理”的从输入到输出的函数形式，构建优化目标函数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模型建立后，如何进行预测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rgbClr val="0070C0"/>
                </a:solidFill>
              </a:rPr>
              <a:t>（</a:t>
            </a:r>
            <a:r>
              <a:rPr kumimoji="1" lang="en-US" altLang="zh-CN" dirty="0">
                <a:solidFill>
                  <a:srgbClr val="0070C0"/>
                </a:solidFill>
              </a:rPr>
              <a:t>ML</a:t>
            </a:r>
            <a:r>
              <a:rPr kumimoji="1" lang="zh-CN" altLang="en-US" dirty="0">
                <a:solidFill>
                  <a:srgbClr val="0070C0"/>
                </a:solidFill>
              </a:rPr>
              <a:t>前端：大部分</a:t>
            </a:r>
            <a:r>
              <a:rPr kumimoji="1" lang="en-US" altLang="zh-CN" dirty="0">
                <a:solidFill>
                  <a:srgbClr val="0070C0"/>
                </a:solidFill>
              </a:rPr>
              <a:t>ML</a:t>
            </a:r>
            <a:r>
              <a:rPr kumimoji="1" lang="zh-CN" altLang="en-US" dirty="0">
                <a:solidFill>
                  <a:srgbClr val="0070C0"/>
                </a:solidFill>
              </a:rPr>
              <a:t>工作在这个层面）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针对优化问题，设计通用的优化算法，解决“要素二”的问题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设计不同的优化算法：收敛更快、通讯量更小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rgbClr val="0070C0"/>
                </a:solidFill>
              </a:rPr>
              <a:t>（</a:t>
            </a:r>
            <a:r>
              <a:rPr kumimoji="1" lang="en-US" altLang="zh-CN" dirty="0">
                <a:solidFill>
                  <a:srgbClr val="0070C0"/>
                </a:solidFill>
              </a:rPr>
              <a:t> ML</a:t>
            </a:r>
            <a:r>
              <a:rPr kumimoji="1" lang="zh-CN" altLang="en-US" dirty="0">
                <a:solidFill>
                  <a:srgbClr val="0070C0"/>
                </a:solidFill>
              </a:rPr>
              <a:t>后端：少部分</a:t>
            </a:r>
            <a:r>
              <a:rPr kumimoji="1" lang="en-US" altLang="zh-CN" dirty="0">
                <a:solidFill>
                  <a:srgbClr val="0070C0"/>
                </a:solidFill>
              </a:rPr>
              <a:t>ML</a:t>
            </a:r>
            <a:r>
              <a:rPr kumimoji="1" lang="zh-CN" altLang="en-US" dirty="0">
                <a:solidFill>
                  <a:srgbClr val="0070C0"/>
                </a:solidFill>
              </a:rPr>
              <a:t>工作在这个层面）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76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深度学习平台帮助我们解决什么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平台：</a:t>
            </a:r>
            <a:r>
              <a:rPr kumimoji="1" lang="en-US" altLang="zh-CN" dirty="0" err="1"/>
              <a:t>Theano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Tensorflow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MXNet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我们需要手动解决“要素一和三”的问题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基于训练数据，构造出目标函数（指明哪些是模型参数）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“要素二”的问题通常是平台自动解决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平台负责自动求导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应用：概率计算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随机挑箱子最后取到一个苹果的概率？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kumimoji="1" lang="zh-CN" altLang="en-US" dirty="0">
                <a:solidFill>
                  <a:srgbClr val="FF0000"/>
                </a:solidFill>
              </a:rPr>
              <a:t>作业：已知取的是桔子，挑的是蓝箱子的概率？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608" y="2200418"/>
            <a:ext cx="7366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标签学习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23BCA0-FE1C-43FD-9498-669938C62E8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zh-CN" altLang="en-US" dirty="0"/>
              <a:t>讲解</a:t>
            </a:r>
            <a:r>
              <a:rPr kumimoji="1" lang="en-US" altLang="zh-CN" dirty="0"/>
              <a:t>Logistic Regression</a:t>
            </a:r>
            <a:r>
              <a:rPr kumimoji="1" lang="zh-CN" altLang="en-US" dirty="0"/>
              <a:t>模型的三要素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优化目标的建立</a:t>
            </a:r>
            <a:r>
              <a:rPr kumimoji="1" lang="zh-CN" altLang="en-US" dirty="0">
                <a:solidFill>
                  <a:srgbClr val="0070C0"/>
                </a:solidFill>
              </a:rPr>
              <a:t>（优化问题的形式化，从输入到输出的函数形式的假设）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/>
              <a:t>如何求解优化问题：梯度下降</a:t>
            </a:r>
            <a:r>
              <a:rPr kumimoji="1" lang="zh-CN" altLang="en-US" dirty="0">
                <a:solidFill>
                  <a:srgbClr val="0070C0"/>
                </a:solidFill>
              </a:rPr>
              <a:t>（训练过程）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/>
              <a:t>如何使用模型进行预测</a:t>
            </a:r>
            <a:r>
              <a:rPr kumimoji="1" lang="zh-CN" altLang="en-US" dirty="0">
                <a:solidFill>
                  <a:srgbClr val="0070C0"/>
                </a:solidFill>
              </a:rPr>
              <a:t>（预测过程）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其它问题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Logistic Regression</a:t>
            </a:r>
            <a:r>
              <a:rPr kumimoji="1" lang="zh-CN" altLang="en-US" dirty="0"/>
              <a:t>和线性回归的区别</a:t>
            </a:r>
          </a:p>
          <a:p>
            <a:pPr lvl="1"/>
            <a:r>
              <a:rPr kumimoji="1" lang="zh-CN" altLang="en-US" dirty="0"/>
              <a:t>模型的正则化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7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监督学习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根据给定样例，学习输入向量</a:t>
                </a:r>
                <a:r>
                  <a:rPr kumimoji="1" lang="en-US" altLang="zh-CN" dirty="0"/>
                  <a:t>(x)</a:t>
                </a:r>
                <a:r>
                  <a:rPr kumimoji="1" lang="zh-CN" altLang="en-US" dirty="0"/>
                  <a:t>变换到目标</a:t>
                </a:r>
                <a:r>
                  <a:rPr kumimoji="1" lang="en-US" altLang="zh-CN" dirty="0"/>
                  <a:t>(y)</a:t>
                </a:r>
                <a:r>
                  <a:rPr kumimoji="1" lang="zh-CN" altLang="en-US" dirty="0"/>
                  <a:t>的过程称之为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监督学习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为离散随机变量时，称为分类问题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为连续随机变量时</a:t>
                </a:r>
                <a:r>
                  <a:rPr kumimoji="1" lang="zh-CN" altLang="zh-CN" dirty="0"/>
                  <a:t>，</a:t>
                </a:r>
                <a:r>
                  <a:rPr kumimoji="1" lang="zh-CN" altLang="en-US" dirty="0"/>
                  <a:t>称为回归问题</a:t>
                </a:r>
                <a:endPara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kumimoji="1" lang="zh-CN" altLang="en-US" dirty="0"/>
                  <a:t>监督学习的已知数据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8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</a:rPr>
              <a:t>监督学习：映射函数假设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建立从输入</a:t>
            </a:r>
            <a:r>
              <a:rPr kumimoji="1" lang="en-US" altLang="zh-CN" dirty="0"/>
              <a:t>(X)</a:t>
            </a:r>
            <a:r>
              <a:rPr kumimoji="1" lang="zh-CN" altLang="en-US" dirty="0"/>
              <a:t>到输出</a:t>
            </a:r>
            <a:r>
              <a:rPr kumimoji="1" lang="en-US" altLang="zh-CN" dirty="0"/>
              <a:t>(Y</a:t>
            </a:r>
            <a:r>
              <a:rPr kumimoji="1" lang="zh-CN" altLang="en-US" dirty="0"/>
              <a:t>)映射关系：假设此映射关系的基本形式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33437" y="3294973"/>
                <a:ext cx="18752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37" y="3294973"/>
                <a:ext cx="18752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69930" y="4577352"/>
                <a:ext cx="22022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30" y="4577352"/>
                <a:ext cx="22022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461229" y="33565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回归模型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1229" y="46235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分类模型</a:t>
            </a:r>
          </a:p>
        </p:txBody>
      </p:sp>
    </p:spTree>
    <p:extLst>
      <p:ext uri="{BB962C8B-B14F-4D97-AF65-F5344CB8AC3E}">
        <p14:creationId xmlns:p14="http://schemas.microsoft.com/office/powerpoint/2010/main" val="33645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监督学习模型的三要素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优化目标的建立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优化问题的形式化，对输入到输出的函数形式的“合理”假设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求解优化问题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梯度下降（训练过程）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/>
              <a:t>使用模型进行预测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预测过程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751119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以</a:t>
            </a:r>
            <a:r>
              <a:rPr kumimoji="1" lang="en-US" altLang="zh-CN" dirty="0">
                <a:solidFill>
                  <a:srgbClr val="FF0000"/>
                </a:solidFill>
              </a:rPr>
              <a:t>Logistic Regression</a:t>
            </a:r>
            <a:r>
              <a:rPr kumimoji="1" lang="zh-CN" altLang="en-US" dirty="0">
                <a:solidFill>
                  <a:srgbClr val="FF0000"/>
                </a:solidFill>
              </a:rPr>
              <a:t>为例，讲解此三要素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1199</Words>
  <Application>Microsoft Office PowerPoint</Application>
  <PresentationFormat>全屏显示(4:3)</PresentationFormat>
  <Paragraphs>180</Paragraphs>
  <Slides>31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Lucida Grande</vt:lpstr>
      <vt:lpstr>ＭＳ ゴシック</vt:lpstr>
      <vt:lpstr>宋体</vt:lpstr>
      <vt:lpstr>Arial</vt:lpstr>
      <vt:lpstr>Calibri</vt:lpstr>
      <vt:lpstr>Cambria Math</vt:lpstr>
      <vt:lpstr>Times New Roman</vt:lpstr>
      <vt:lpstr>Wingdings 2</vt:lpstr>
      <vt:lpstr>Office 主题</vt:lpstr>
      <vt:lpstr>Equation</vt:lpstr>
      <vt:lpstr>课程专题一：单变量学习</vt:lpstr>
      <vt:lpstr>概率基础回顾</vt:lpstr>
      <vt:lpstr>概率计算</vt:lpstr>
      <vt:lpstr>应用：概率计算</vt:lpstr>
      <vt:lpstr>Logistic Regression</vt:lpstr>
      <vt:lpstr>课程目标</vt:lpstr>
      <vt:lpstr>监督学习</vt:lpstr>
      <vt:lpstr>监督学习：映射函数假设</vt:lpstr>
      <vt:lpstr>监督学习模型的三要素</vt:lpstr>
      <vt:lpstr>要素一：Sigmoid函数</vt:lpstr>
      <vt:lpstr>Logistic Regression问题定义</vt:lpstr>
      <vt:lpstr>要素二：优化问题的求解</vt:lpstr>
      <vt:lpstr>梯度下降： Logistic Regression目标函数求导</vt:lpstr>
      <vt:lpstr>梯度下降的可视化</vt:lpstr>
      <vt:lpstr>随机梯度下降：Mini-Batch</vt:lpstr>
      <vt:lpstr>要素三：模型预测</vt:lpstr>
      <vt:lpstr>Logistic Regression三要素总结</vt:lpstr>
      <vt:lpstr>线性回归 vs Logistic Regression</vt:lpstr>
      <vt:lpstr>线性回归 vs Logistic Regression</vt:lpstr>
      <vt:lpstr>模型的正则化(regularization)</vt:lpstr>
      <vt:lpstr>模型过拟合</vt:lpstr>
      <vt:lpstr>模型的正则化(regularization)</vt:lpstr>
      <vt:lpstr>训练过程可视化</vt:lpstr>
      <vt:lpstr>机器学习工程和研究人员 每天在做什么</vt:lpstr>
      <vt:lpstr>特征工程</vt:lpstr>
      <vt:lpstr>有套路吗？</vt:lpstr>
      <vt:lpstr>有套路吗？</vt:lpstr>
      <vt:lpstr>Feature Engineering</vt:lpstr>
      <vt:lpstr>Feature Engineering</vt:lpstr>
      <vt:lpstr>“面向应用的机器学习研究” 在做些什么</vt:lpstr>
      <vt:lpstr>深度学习平台帮助我们解决什么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and Dominant Patterns for Recommendation</dc:title>
  <dc:creator>Ping</dc:creator>
  <cp:lastModifiedBy> </cp:lastModifiedBy>
  <cp:revision>189</cp:revision>
  <dcterms:created xsi:type="dcterms:W3CDTF">2015-12-01T03:34:17Z</dcterms:created>
  <dcterms:modified xsi:type="dcterms:W3CDTF">2018-11-18T05:05:18Z</dcterms:modified>
</cp:coreProperties>
</file>