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6" r:id="rId2"/>
    <p:sldId id="330" r:id="rId3"/>
    <p:sldId id="337" r:id="rId4"/>
    <p:sldId id="338" r:id="rId5"/>
    <p:sldId id="351" r:id="rId6"/>
    <p:sldId id="352" r:id="rId7"/>
    <p:sldId id="353" r:id="rId8"/>
    <p:sldId id="354" r:id="rId9"/>
    <p:sldId id="355" r:id="rId10"/>
    <p:sldId id="339" r:id="rId11"/>
    <p:sldId id="342" r:id="rId12"/>
    <p:sldId id="344" r:id="rId13"/>
    <p:sldId id="347" r:id="rId14"/>
    <p:sldId id="34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2" autoAdjust="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E4BD1-253E-42DA-8ABD-3FC2350093D2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9146C-01CE-4E1D-8616-A4B90AD6AC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3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328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146C-01CE-4E1D-8616-A4B90AD6ACE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38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146C-01CE-4E1D-8616-A4B90AD6ACE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599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146C-01CE-4E1D-8616-A4B90AD6ACE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08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Again for </a:t>
            </a:r>
            <a:r>
              <a:rPr lang="zh-CN" altLang="en-US" dirty="0"/>
              <a:t>拉格朗日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146C-01CE-4E1D-8616-A4B90AD6ACE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9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146C-01CE-4E1D-8616-A4B90AD6ACE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33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146C-01CE-4E1D-8616-A4B90AD6ACE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201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146C-01CE-4E1D-8616-A4B90AD6ACE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678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146C-01CE-4E1D-8616-A4B90AD6ACE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65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146C-01CE-4E1D-8616-A4B90AD6ACE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36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课程专题一：标签学习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0768"/>
            <a:ext cx="8268901" cy="4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2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Naïve Bayes</a:t>
            </a:r>
            <a:r>
              <a:rPr kumimoji="1" lang="zh-CN" altLang="en-US" dirty="0"/>
              <a:t>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7498080" cy="5104224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对于给定的</a:t>
            </a:r>
            <a:r>
              <a:rPr kumimoji="1" lang="en-US" altLang="zh-CN" dirty="0"/>
              <a:t>x</a:t>
            </a:r>
            <a:r>
              <a:rPr kumimoji="1" lang="zh-CN" altLang="en-US" dirty="0"/>
              <a:t>：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54823" y="2577488"/>
                <a:ext cx="7179401" cy="2423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3600" b="0" dirty="0"/>
              </a:p>
              <a:p>
                <a:r>
                  <a:rPr lang="en-US" altLang="zh-CN" sz="3600" dirty="0"/>
                  <a:t>    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600" i="1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US" altLang="zh-CN" sz="3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𝑦</m:t>
                        </m:r>
                      </m:lim>
                    </m:limLow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600" dirty="0"/>
              </a:p>
              <a:p>
                <a:endParaRPr lang="en-US" altLang="zh-CN" sz="3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23" y="2577488"/>
                <a:ext cx="7179401" cy="2423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5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6942" y="43737"/>
            <a:ext cx="8563753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实例：预测</a:t>
            </a:r>
            <a:r>
              <a:rPr lang="en-US" altLang="zh-CN" dirty="0"/>
              <a:t>	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22794" y="1218811"/>
            <a:ext cx="8371309" cy="5114342"/>
          </a:xfrm>
        </p:spPr>
        <p:txBody>
          <a:bodyPr/>
          <a:lstStyle/>
          <a:p>
            <a:pPr marL="460715" indent="-460715">
              <a:lnSpc>
                <a:spcPct val="110000"/>
              </a:lnSpc>
            </a:pPr>
            <a:endParaRPr lang="en-US" altLang="zh-CN" b="1" dirty="0"/>
          </a:p>
          <a:p>
            <a:pPr marL="460715" indent="-460715">
              <a:lnSpc>
                <a:spcPct val="110000"/>
              </a:lnSpc>
              <a:buNone/>
            </a:pPr>
            <a:r>
              <a:rPr lang="en-US" altLang="zh-CN" sz="2755" b="1" dirty="0"/>
              <a:t>     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2478" eaLnBrk="0" hangingPunct="0"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2325" indent="-262433" defTabSz="902478" eaLnBrk="0" hangingPunct="0"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9731" indent="-209946" defTabSz="902478" eaLnBrk="0" hangingPunct="0"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69624" indent="-209946" defTabSz="902478" eaLnBrk="0" hangingPunct="0"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89516" indent="-209946" defTabSz="902478" eaLnBrk="0" hangingPunct="0"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409" indent="-209946" defTabSz="902478" eaLnBrk="0" fontAlgn="base" hangingPunct="0">
              <a:spcBef>
                <a:spcPct val="0"/>
              </a:spcBef>
              <a:spcAft>
                <a:spcPct val="0"/>
              </a:spcAft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29301" indent="-209946" defTabSz="902478" eaLnBrk="0" fontAlgn="base" hangingPunct="0">
              <a:spcBef>
                <a:spcPct val="0"/>
              </a:spcBef>
              <a:spcAft>
                <a:spcPct val="0"/>
              </a:spcAft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9194" indent="-209946" defTabSz="902478" eaLnBrk="0" fontAlgn="base" hangingPunct="0">
              <a:spcBef>
                <a:spcPct val="0"/>
              </a:spcBef>
              <a:spcAft>
                <a:spcPct val="0"/>
              </a:spcAft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69086" indent="-209946" defTabSz="902478" eaLnBrk="0" fontAlgn="base" hangingPunct="0">
              <a:spcBef>
                <a:spcPct val="0"/>
              </a:spcBef>
              <a:spcAft>
                <a:spcPct val="0"/>
              </a:spcAft>
              <a:defRPr sz="431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9ABC42-C31D-4159-B192-7B5561479AEF}" type="slidenum">
              <a:rPr lang="en-GB" altLang="zh-CN" sz="1378">
                <a:latin typeface="Arial" panose="020B0604020202020204" pitchFamily="34" charset="0"/>
              </a:rPr>
              <a:pPr eaLnBrk="1" hangingPunct="1"/>
              <a:t>11</a:t>
            </a:fld>
            <a:endParaRPr lang="en-GB" altLang="zh-CN" sz="1378">
              <a:latin typeface="Arial" panose="020B0604020202020204" pitchFamily="34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22794" y="1080310"/>
            <a:ext cx="8489400" cy="525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55" tIns="45128" rIns="90255" bIns="45128"/>
          <a:lstStyle>
            <a:lvl1pPr marL="501650" indent="-50165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22338" indent="-430213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80" dirty="0">
                <a:latin typeface="Tahoma" panose="020B0604030504040204" pitchFamily="34" charset="0"/>
              </a:rPr>
              <a:t>预测</a:t>
            </a:r>
            <a:endParaRPr lang="en-US" altLang="zh-CN" sz="2480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112" dirty="0">
                <a:latin typeface="Tahoma" panose="020B0604030504040204" pitchFamily="34" charset="0"/>
              </a:rPr>
              <a:t>给定样本</a:t>
            </a:r>
            <a:endParaRPr lang="en-US" altLang="zh-CN" sz="2112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112" b="1" dirty="0">
                <a:latin typeface="Palatino Linotype" panose="02040502050505030304" pitchFamily="18" charset="0"/>
              </a:rPr>
              <a:t>      </a:t>
            </a:r>
            <a:r>
              <a:rPr lang="en-US" altLang="zh-CN" sz="2112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US" altLang="zh-CN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’=(Outlook=</a:t>
            </a:r>
            <a:r>
              <a:rPr lang="en-US" altLang="zh-CN" sz="1745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Sunny, </a:t>
            </a:r>
            <a:r>
              <a:rPr lang="en-US" altLang="zh-CN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Temperature=</a:t>
            </a:r>
            <a:r>
              <a:rPr lang="en-US" altLang="zh-CN" sz="1745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Cool, </a:t>
            </a:r>
            <a:r>
              <a:rPr lang="en-US" altLang="zh-CN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Humidity</a:t>
            </a:r>
            <a:r>
              <a:rPr lang="en-US" altLang="zh-CN" sz="1745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=High, </a:t>
            </a:r>
            <a:r>
              <a:rPr lang="en-US" altLang="zh-CN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Wind=</a:t>
            </a:r>
            <a:r>
              <a:rPr lang="en-US" altLang="zh-CN" sz="1745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Strong</a:t>
            </a:r>
            <a:r>
              <a:rPr lang="en-US" altLang="zh-CN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112" dirty="0">
                <a:latin typeface="Tahoma" panose="020B0604030504040204" pitchFamily="34" charset="0"/>
              </a:rPr>
              <a:t>查表</a:t>
            </a:r>
            <a:endParaRPr lang="en-US" altLang="zh-CN" sz="2112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zh-CN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zh-CN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zh-CN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zh-CN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zh-CN" sz="2112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9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720959"/>
              </p:ext>
            </p:extLst>
          </p:nvPr>
        </p:nvGraphicFramePr>
        <p:xfrm>
          <a:off x="630632" y="4730281"/>
          <a:ext cx="4225020" cy="1690058"/>
        </p:xfrm>
        <a:graphic>
          <a:graphicData uri="http://schemas.openxmlformats.org/drawingml/2006/table">
            <a:tbl>
              <a:tblPr/>
              <a:tblGrid>
                <a:gridCol w="154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50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Temperature</a:t>
                      </a:r>
                    </a:p>
                  </a:txBody>
                  <a:tcPr marL="76584" marR="76584" marT="41474" marB="414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76584" marR="76584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6584" marR="76584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51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Hot</a:t>
                      </a:r>
                    </a:p>
                  </a:txBody>
                  <a:tcPr marL="76584" marR="76584" marT="41474" marB="414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76584" marR="76584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6584" marR="76584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51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Mild</a:t>
                      </a:r>
                    </a:p>
                  </a:txBody>
                  <a:tcPr marL="76584" marR="76584" marT="41474" marB="414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76584" marR="76584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6584" marR="76584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51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Cool</a:t>
                      </a:r>
                    </a:p>
                  </a:txBody>
                  <a:tcPr marL="76584" marR="76584" marT="41474" marB="414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6584" marR="76584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6584" marR="76584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969168"/>
              </p:ext>
            </p:extLst>
          </p:nvPr>
        </p:nvGraphicFramePr>
        <p:xfrm>
          <a:off x="5082768" y="3095539"/>
          <a:ext cx="3700805" cy="1277078"/>
        </p:xfrm>
        <a:graphic>
          <a:graphicData uri="http://schemas.openxmlformats.org/drawingml/2006/table">
            <a:tbl>
              <a:tblPr/>
              <a:tblGrid>
                <a:gridCol w="139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59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Humidity</a:t>
                      </a:r>
                    </a:p>
                  </a:txBody>
                  <a:tcPr marL="76599" marR="76599" marT="41421" marB="414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6599" marR="76599" marT="41421" marB="4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Play=N</a:t>
                      </a:r>
                      <a:r>
                        <a:rPr kumimoji="0" lang="en-GB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</a:t>
                      </a:r>
                    </a:p>
                  </a:txBody>
                  <a:tcPr marL="76599" marR="76599" marT="41421" marB="4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744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High</a:t>
                      </a:r>
                    </a:p>
                  </a:txBody>
                  <a:tcPr marL="76599" marR="76599" marT="41421" marB="414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6599" marR="76599" marT="41421" marB="4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4/5</a:t>
                      </a:r>
                    </a:p>
                  </a:txBody>
                  <a:tcPr marL="76599" marR="76599" marT="41421" marB="4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44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Normal</a:t>
                      </a:r>
                    </a:p>
                  </a:txBody>
                  <a:tcPr marL="76599" marR="76599" marT="41421" marB="414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76599" marR="76599" marT="41421" marB="4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</a:p>
                  </a:txBody>
                  <a:tcPr marL="76599" marR="76599" marT="41421" marB="4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52325"/>
              </p:ext>
            </p:extLst>
          </p:nvPr>
        </p:nvGraphicFramePr>
        <p:xfrm>
          <a:off x="616376" y="2889049"/>
          <a:ext cx="4225020" cy="1690058"/>
        </p:xfrm>
        <a:graphic>
          <a:graphicData uri="http://schemas.openxmlformats.org/drawingml/2006/table">
            <a:tbl>
              <a:tblPr/>
              <a:tblGrid>
                <a:gridCol w="154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50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Outlook</a:t>
                      </a:r>
                    </a:p>
                  </a:txBody>
                  <a:tcPr marL="76597" marR="76597" marT="41488" marB="414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51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Sunny</a:t>
                      </a:r>
                    </a:p>
                  </a:txBody>
                  <a:tcPr marL="76597" marR="76597" marT="41488" marB="414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51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Overcast</a:t>
                      </a:r>
                    </a:p>
                  </a:txBody>
                  <a:tcPr marL="76597" marR="76597" marT="41488" marB="414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0/5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51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Rain</a:t>
                      </a:r>
                    </a:p>
                  </a:txBody>
                  <a:tcPr marL="76597" marR="76597" marT="41488" marB="414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64821"/>
              </p:ext>
            </p:extLst>
          </p:nvPr>
        </p:nvGraphicFramePr>
        <p:xfrm>
          <a:off x="5082768" y="4936771"/>
          <a:ext cx="3700805" cy="1277078"/>
        </p:xfrm>
        <a:graphic>
          <a:graphicData uri="http://schemas.openxmlformats.org/drawingml/2006/table">
            <a:tbl>
              <a:tblPr/>
              <a:tblGrid>
                <a:gridCol w="139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59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Wind</a:t>
                      </a:r>
                    </a:p>
                  </a:txBody>
                  <a:tcPr marL="76600" marR="76600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6600" marR="76600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6600" marR="76600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744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Strong</a:t>
                      </a:r>
                    </a:p>
                  </a:txBody>
                  <a:tcPr marL="76600" marR="76600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6600" marR="76600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76600" marR="76600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44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Weak</a:t>
                      </a:r>
                    </a:p>
                  </a:txBody>
                  <a:tcPr marL="76600" marR="76600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76600" marR="76600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6600" marR="76600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椭圆 1"/>
          <p:cNvSpPr/>
          <p:nvPr/>
        </p:nvSpPr>
        <p:spPr>
          <a:xfrm>
            <a:off x="1115616" y="3246015"/>
            <a:ext cx="576064" cy="5430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15616" y="5900049"/>
            <a:ext cx="576064" cy="5430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552158" y="3462565"/>
            <a:ext cx="576064" cy="5430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552158" y="5303797"/>
            <a:ext cx="576064" cy="5430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87606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1"/>
          <p:cNvSpPr txBox="1">
            <a:spLocks noChangeArrowheads="1"/>
          </p:cNvSpPr>
          <p:nvPr/>
        </p:nvSpPr>
        <p:spPr bwMode="auto">
          <a:xfrm>
            <a:off x="4750793" y="980727"/>
            <a:ext cx="3651132" cy="168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123" tIns="39561" rIns="79123" bIns="39561">
            <a:spAutoFit/>
          </a:bodyPr>
          <a:lstStyle>
            <a:lvl1pPr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GB" altLang="zh-CN" sz="1600" dirty="0">
                <a:latin typeface="Palatino Linotype" panose="02040502050505030304" pitchFamily="18" charset="0"/>
              </a:rPr>
              <a:t>P(Outlook=</a:t>
            </a:r>
            <a:r>
              <a:rPr lang="en-GB" altLang="zh-CN" sz="1600" dirty="0" err="1">
                <a:latin typeface="Palatino Linotype" panose="02040502050505030304" pitchFamily="18" charset="0"/>
              </a:rPr>
              <a:t>S</a:t>
            </a:r>
            <a:r>
              <a:rPr lang="en-GB" altLang="zh-CN" sz="1600" i="1" dirty="0" err="1">
                <a:latin typeface="Palatino Linotype" panose="02040502050505030304" pitchFamily="18" charset="0"/>
              </a:rPr>
              <a:t>unny</a:t>
            </a:r>
            <a:r>
              <a:rPr lang="en-GB" altLang="zh-CN" sz="1600" dirty="0" err="1">
                <a:latin typeface="Palatino Linotype" panose="02040502050505030304" pitchFamily="18" charset="0"/>
              </a:rPr>
              <a:t>|Play</a:t>
            </a:r>
            <a:r>
              <a:rPr lang="en-GB" altLang="zh-CN" sz="1600" dirty="0">
                <a:latin typeface="Palatino Linotype" panose="02040502050505030304" pitchFamily="18" charset="0"/>
              </a:rPr>
              <a:t>=</a:t>
            </a:r>
            <a:r>
              <a:rPr lang="en-GB" altLang="zh-CN" sz="1600" i="1" dirty="0">
                <a:latin typeface="Palatino Linotype" panose="02040502050505030304" pitchFamily="18" charset="0"/>
              </a:rPr>
              <a:t>No</a:t>
            </a:r>
            <a:r>
              <a:rPr lang="en-GB" altLang="zh-CN" sz="1600" dirty="0">
                <a:latin typeface="Palatino Linotype" panose="02040502050505030304" pitchFamily="18" charset="0"/>
              </a:rPr>
              <a:t>)        = 3/5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zh-CN" sz="1600" dirty="0">
                <a:latin typeface="Palatino Linotype" panose="02040502050505030304" pitchFamily="18" charset="0"/>
              </a:rPr>
              <a:t>P(Temperature=</a:t>
            </a:r>
            <a:r>
              <a:rPr lang="en-GB" altLang="zh-CN" sz="1600" i="1" dirty="0" err="1">
                <a:latin typeface="Palatino Linotype" panose="02040502050505030304" pitchFamily="18" charset="0"/>
              </a:rPr>
              <a:t>Cool</a:t>
            </a:r>
            <a:r>
              <a:rPr lang="en-GB" altLang="zh-CN" sz="1600" dirty="0" err="1">
                <a:latin typeface="Palatino Linotype" panose="02040502050505030304" pitchFamily="18" charset="0"/>
              </a:rPr>
              <a:t>|Play</a:t>
            </a:r>
            <a:r>
              <a:rPr lang="en-GB" altLang="zh-CN" sz="1600" dirty="0">
                <a:latin typeface="Palatino Linotype" panose="02040502050505030304" pitchFamily="18" charset="0"/>
              </a:rPr>
              <a:t>=</a:t>
            </a:r>
            <a:r>
              <a:rPr lang="en-GB" altLang="zh-CN" sz="1600" i="1" dirty="0">
                <a:latin typeface="Palatino Linotype" panose="02040502050505030304" pitchFamily="18" charset="0"/>
              </a:rPr>
              <a:t>=No</a:t>
            </a:r>
            <a:r>
              <a:rPr lang="en-GB" altLang="zh-CN" sz="1600" dirty="0">
                <a:latin typeface="Palatino Linotype" panose="02040502050505030304" pitchFamily="18" charset="0"/>
              </a:rPr>
              <a:t>) = 1/5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zh-CN" sz="1600" dirty="0">
                <a:latin typeface="Palatino Linotype" panose="02040502050505030304" pitchFamily="18" charset="0"/>
              </a:rPr>
              <a:t>P(</a:t>
            </a:r>
            <a:r>
              <a:rPr lang="en-GB" altLang="zh-CN" sz="1600" dirty="0" err="1">
                <a:latin typeface="Palatino Linotype" panose="02040502050505030304" pitchFamily="18" charset="0"/>
              </a:rPr>
              <a:t>Huminity</a:t>
            </a:r>
            <a:r>
              <a:rPr lang="en-GB" altLang="zh-CN" sz="1600" dirty="0">
                <a:latin typeface="Palatino Linotype" panose="02040502050505030304" pitchFamily="18" charset="0"/>
              </a:rPr>
              <a:t>=</a:t>
            </a:r>
            <a:r>
              <a:rPr lang="en-GB" altLang="zh-CN" sz="1600" i="1" dirty="0" err="1">
                <a:latin typeface="Palatino Linotype" panose="02040502050505030304" pitchFamily="18" charset="0"/>
              </a:rPr>
              <a:t>High</a:t>
            </a:r>
            <a:r>
              <a:rPr lang="en-GB" altLang="zh-CN" sz="1600" dirty="0" err="1">
                <a:latin typeface="Palatino Linotype" panose="02040502050505030304" pitchFamily="18" charset="0"/>
              </a:rPr>
              <a:t>|Play</a:t>
            </a:r>
            <a:r>
              <a:rPr lang="en-GB" altLang="zh-CN" sz="1600" dirty="0">
                <a:latin typeface="Palatino Linotype" panose="02040502050505030304" pitchFamily="18" charset="0"/>
              </a:rPr>
              <a:t>=</a:t>
            </a:r>
            <a:r>
              <a:rPr lang="en-GB" altLang="zh-CN" sz="1600" i="1" dirty="0">
                <a:latin typeface="Palatino Linotype" panose="02040502050505030304" pitchFamily="18" charset="0"/>
              </a:rPr>
              <a:t>No</a:t>
            </a:r>
            <a:r>
              <a:rPr lang="en-GB" altLang="zh-CN" sz="1600" dirty="0">
                <a:latin typeface="Palatino Linotype" panose="02040502050505030304" pitchFamily="18" charset="0"/>
              </a:rPr>
              <a:t>)        = 4/5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zh-CN" sz="1600" dirty="0">
                <a:latin typeface="Palatino Linotype" panose="02040502050505030304" pitchFamily="18" charset="0"/>
              </a:rPr>
              <a:t>P(Wind=</a:t>
            </a:r>
            <a:r>
              <a:rPr lang="en-GB" altLang="zh-CN" sz="1600" i="1" dirty="0" err="1">
                <a:latin typeface="Palatino Linotype" panose="02040502050505030304" pitchFamily="18" charset="0"/>
              </a:rPr>
              <a:t>Strong</a:t>
            </a:r>
            <a:r>
              <a:rPr lang="en-GB" altLang="zh-CN" sz="1600" dirty="0" err="1">
                <a:latin typeface="Palatino Linotype" panose="02040502050505030304" pitchFamily="18" charset="0"/>
              </a:rPr>
              <a:t>|Play</a:t>
            </a:r>
            <a:r>
              <a:rPr lang="en-GB" altLang="zh-CN" sz="1600" dirty="0">
                <a:latin typeface="Palatino Linotype" panose="02040502050505030304" pitchFamily="18" charset="0"/>
              </a:rPr>
              <a:t>=</a:t>
            </a:r>
            <a:r>
              <a:rPr lang="en-GB" altLang="zh-CN" sz="1600" i="1" dirty="0">
                <a:latin typeface="Palatino Linotype" panose="02040502050505030304" pitchFamily="18" charset="0"/>
              </a:rPr>
              <a:t>No</a:t>
            </a:r>
            <a:r>
              <a:rPr lang="en-GB" altLang="zh-CN" sz="1600" dirty="0">
                <a:latin typeface="Palatino Linotype" panose="02040502050505030304" pitchFamily="18" charset="0"/>
              </a:rPr>
              <a:t>)             = 3/5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zh-CN" sz="1600" dirty="0">
                <a:latin typeface="Palatino Linotype" panose="02040502050505030304" pitchFamily="18" charset="0"/>
              </a:rPr>
              <a:t>P(Play=</a:t>
            </a:r>
            <a:r>
              <a:rPr lang="en-GB" altLang="zh-CN" sz="1600" i="1" dirty="0">
                <a:latin typeface="Palatino Linotype" panose="02040502050505030304" pitchFamily="18" charset="0"/>
              </a:rPr>
              <a:t>No</a:t>
            </a:r>
            <a:r>
              <a:rPr lang="en-GB" altLang="zh-CN" sz="1600" dirty="0">
                <a:latin typeface="Palatino Linotype" panose="02040502050505030304" pitchFamily="18" charset="0"/>
              </a:rPr>
              <a:t>)                                    = 5/14</a:t>
            </a:r>
          </a:p>
        </p:txBody>
      </p:sp>
      <p:sp>
        <p:nvSpPr>
          <p:cNvPr id="7" name="Text Box 93"/>
          <p:cNvSpPr txBox="1">
            <a:spLocks noChangeArrowheads="1"/>
          </p:cNvSpPr>
          <p:nvPr/>
        </p:nvSpPr>
        <p:spPr bwMode="auto">
          <a:xfrm>
            <a:off x="971600" y="980728"/>
            <a:ext cx="3621958" cy="168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123" tIns="39561" rIns="79123" bIns="39561">
            <a:spAutoFit/>
          </a:bodyPr>
          <a:lstStyle>
            <a:lvl1pPr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GB" altLang="zh-CN" sz="1600" dirty="0">
                <a:latin typeface="Palatino Linotype" panose="02040502050505030304" pitchFamily="18" charset="0"/>
              </a:rPr>
              <a:t>P(Outlook=</a:t>
            </a:r>
            <a:r>
              <a:rPr lang="en-GB" altLang="zh-CN" sz="1600" i="1" dirty="0" err="1">
                <a:latin typeface="Palatino Linotype" panose="02040502050505030304" pitchFamily="18" charset="0"/>
              </a:rPr>
              <a:t>Sunny</a:t>
            </a:r>
            <a:r>
              <a:rPr lang="en-GB" altLang="zh-CN" sz="1600" dirty="0" err="1">
                <a:latin typeface="Palatino Linotype" panose="02040502050505030304" pitchFamily="18" charset="0"/>
              </a:rPr>
              <a:t>|Play</a:t>
            </a:r>
            <a:r>
              <a:rPr lang="en-GB" altLang="zh-CN" sz="1600" dirty="0">
                <a:latin typeface="Palatino Linotype" panose="02040502050505030304" pitchFamily="18" charset="0"/>
              </a:rPr>
              <a:t>=</a:t>
            </a:r>
            <a:r>
              <a:rPr lang="en-GB" altLang="zh-CN" sz="1600" i="1" dirty="0">
                <a:latin typeface="Palatino Linotype" panose="02040502050505030304" pitchFamily="18" charset="0"/>
              </a:rPr>
              <a:t>Yes</a:t>
            </a:r>
            <a:r>
              <a:rPr lang="en-GB" altLang="zh-CN" sz="1600" dirty="0">
                <a:latin typeface="Palatino Linotype" panose="02040502050505030304" pitchFamily="18" charset="0"/>
              </a:rPr>
              <a:t>)       = 2/9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zh-CN" sz="1600" dirty="0">
                <a:latin typeface="Palatino Linotype" panose="02040502050505030304" pitchFamily="18" charset="0"/>
              </a:rPr>
              <a:t>P(Temperature=</a:t>
            </a:r>
            <a:r>
              <a:rPr lang="en-GB" altLang="zh-CN" sz="1600" i="1" dirty="0" err="1">
                <a:latin typeface="Palatino Linotype" panose="02040502050505030304" pitchFamily="18" charset="0"/>
              </a:rPr>
              <a:t>Cool</a:t>
            </a:r>
            <a:r>
              <a:rPr lang="en-GB" altLang="zh-CN" sz="1600" dirty="0" err="1">
                <a:latin typeface="Palatino Linotype" panose="02040502050505030304" pitchFamily="18" charset="0"/>
              </a:rPr>
              <a:t>|Play</a:t>
            </a:r>
            <a:r>
              <a:rPr lang="en-GB" altLang="zh-CN" sz="1600" dirty="0">
                <a:latin typeface="Palatino Linotype" panose="02040502050505030304" pitchFamily="18" charset="0"/>
              </a:rPr>
              <a:t>=</a:t>
            </a:r>
            <a:r>
              <a:rPr lang="en-GB" altLang="zh-CN" sz="1600" i="1" dirty="0">
                <a:latin typeface="Palatino Linotype" panose="02040502050505030304" pitchFamily="18" charset="0"/>
              </a:rPr>
              <a:t>Yes</a:t>
            </a:r>
            <a:r>
              <a:rPr lang="en-GB" altLang="zh-CN" sz="1600" dirty="0">
                <a:latin typeface="Palatino Linotype" panose="02040502050505030304" pitchFamily="18" charset="0"/>
              </a:rPr>
              <a:t>)  = 3/9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zh-CN" sz="1600" dirty="0">
                <a:latin typeface="Palatino Linotype" panose="02040502050505030304" pitchFamily="18" charset="0"/>
              </a:rPr>
              <a:t>P(</a:t>
            </a:r>
            <a:r>
              <a:rPr lang="en-GB" altLang="zh-CN" sz="1600" dirty="0" err="1">
                <a:latin typeface="Palatino Linotype" panose="02040502050505030304" pitchFamily="18" charset="0"/>
              </a:rPr>
              <a:t>Huminity</a:t>
            </a:r>
            <a:r>
              <a:rPr lang="en-GB" altLang="zh-CN" sz="1600" dirty="0">
                <a:latin typeface="Palatino Linotype" panose="02040502050505030304" pitchFamily="18" charset="0"/>
              </a:rPr>
              <a:t>=</a:t>
            </a:r>
            <a:r>
              <a:rPr lang="en-GB" altLang="zh-CN" sz="1600" i="1" dirty="0" err="1">
                <a:latin typeface="Palatino Linotype" panose="02040502050505030304" pitchFamily="18" charset="0"/>
              </a:rPr>
              <a:t>High</a:t>
            </a:r>
            <a:r>
              <a:rPr lang="en-GB" altLang="zh-CN" sz="1600" dirty="0" err="1">
                <a:latin typeface="Palatino Linotype" panose="02040502050505030304" pitchFamily="18" charset="0"/>
              </a:rPr>
              <a:t>|Play</a:t>
            </a:r>
            <a:r>
              <a:rPr lang="en-GB" altLang="zh-CN" sz="1600" dirty="0">
                <a:latin typeface="Palatino Linotype" panose="02040502050505030304" pitchFamily="18" charset="0"/>
              </a:rPr>
              <a:t>=</a:t>
            </a:r>
            <a:r>
              <a:rPr lang="en-GB" altLang="zh-CN" sz="1600" i="1" dirty="0">
                <a:latin typeface="Palatino Linotype" panose="02040502050505030304" pitchFamily="18" charset="0"/>
              </a:rPr>
              <a:t>Yes</a:t>
            </a:r>
            <a:r>
              <a:rPr lang="en-GB" altLang="zh-CN" sz="1600" dirty="0">
                <a:latin typeface="Palatino Linotype" panose="02040502050505030304" pitchFamily="18" charset="0"/>
              </a:rPr>
              <a:t>)       = 3/9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zh-CN" sz="1600" dirty="0">
                <a:latin typeface="Palatino Linotype" panose="02040502050505030304" pitchFamily="18" charset="0"/>
              </a:rPr>
              <a:t>P(Wind=</a:t>
            </a:r>
            <a:r>
              <a:rPr lang="en-GB" altLang="zh-CN" sz="1600" i="1" dirty="0" err="1">
                <a:latin typeface="Palatino Linotype" panose="02040502050505030304" pitchFamily="18" charset="0"/>
              </a:rPr>
              <a:t>Strong</a:t>
            </a:r>
            <a:r>
              <a:rPr lang="en-GB" altLang="zh-CN" sz="1600" dirty="0" err="1">
                <a:latin typeface="Palatino Linotype" panose="02040502050505030304" pitchFamily="18" charset="0"/>
              </a:rPr>
              <a:t>|Play</a:t>
            </a:r>
            <a:r>
              <a:rPr lang="en-GB" altLang="zh-CN" sz="1600" dirty="0">
                <a:latin typeface="Palatino Linotype" panose="02040502050505030304" pitchFamily="18" charset="0"/>
              </a:rPr>
              <a:t>=</a:t>
            </a:r>
            <a:r>
              <a:rPr lang="en-GB" altLang="zh-CN" sz="1600" i="1" dirty="0">
                <a:latin typeface="Palatino Linotype" panose="02040502050505030304" pitchFamily="18" charset="0"/>
              </a:rPr>
              <a:t>Yes</a:t>
            </a:r>
            <a:r>
              <a:rPr lang="en-GB" altLang="zh-CN" sz="1600" dirty="0">
                <a:latin typeface="Palatino Linotype" panose="02040502050505030304" pitchFamily="18" charset="0"/>
              </a:rPr>
              <a:t>)            = 3/9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zh-CN" sz="1600" dirty="0">
                <a:latin typeface="Palatino Linotype" panose="02040502050505030304" pitchFamily="18" charset="0"/>
              </a:rPr>
              <a:t>P(Play=</a:t>
            </a:r>
            <a:r>
              <a:rPr lang="en-GB" altLang="zh-CN" sz="1600" i="1" dirty="0">
                <a:latin typeface="Palatino Linotype" panose="02040502050505030304" pitchFamily="18" charset="0"/>
              </a:rPr>
              <a:t>Yes</a:t>
            </a:r>
            <a:r>
              <a:rPr lang="en-GB" altLang="zh-CN" sz="1600" dirty="0">
                <a:latin typeface="Palatino Linotype" panose="02040502050505030304" pitchFamily="18" charset="0"/>
              </a:rPr>
              <a:t>)                                   = 9/14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83852" y="4378906"/>
                <a:ext cx="7279942" cy="2060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𝑌𝑒𝑠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𝑒𝑠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GB" altLang="zh-CN" i="1" dirty="0">
                              <a:latin typeface="Palatino Linotype" panose="020405020505050303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altLang="zh-CN" i="1" dirty="0">
                              <a:latin typeface="Palatino Linotype" panose="02040502050505030304" pitchFamily="18" charset="0"/>
                            </a:rPr>
                            <m:t>es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)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GB" altLang="zh-CN" i="1" dirty="0">
                              <a:latin typeface="Palatino Linotype" panose="02040502050505030304" pitchFamily="18" charset="0"/>
                            </a:rPr>
                            <m:t>Cool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GB" altLang="zh-CN" i="1" dirty="0">
                              <a:latin typeface="Palatino Linotype" panose="02040502050505030304" pitchFamily="18" charset="0"/>
                            </a:rPr>
                            <m:t>Yes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)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GB" altLang="zh-CN" i="1" dirty="0">
                              <a:latin typeface="Palatino Linotype" panose="02040502050505030304" pitchFamily="18" charset="0"/>
                            </a:rPr>
                            <m:t>High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altLang="zh-CN" i="1" dirty="0">
                              <a:latin typeface="Palatino Linotype" panose="02040502050505030304" pitchFamily="18" charset="0"/>
                            </a:rPr>
                            <m:t>es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)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GB" altLang="zh-CN" i="1" dirty="0">
                              <a:latin typeface="Palatino Linotype" panose="02040502050505030304" pitchFamily="18" charset="0"/>
                            </a:rPr>
                            <m:t>Strong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GB" altLang="zh-CN" i="1" dirty="0">
                              <a:latin typeface="Palatino Linotype" panose="02040502050505030304" pitchFamily="18" charset="0"/>
                            </a:rPr>
                            <m:t>Yes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b="0" i="0" dirty="0" smtClean="0">
                              <a:latin typeface="Palatino Linotype" panose="020405020505050303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Palatino Linotype" panose="0204050205050503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b="0" i="0" dirty="0" smtClean="0">
                          <a:latin typeface="Palatino Linotype" panose="02040502050505030304" pitchFamily="18" charset="0"/>
                        </a:rPr>
                        <m:t>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altLang="zh-CN" dirty="0">
                          <a:latin typeface="Palatino Linotype" panose="02040502050505030304" pitchFamily="18" charset="0"/>
                        </a:rPr>
                        <m:t>0.0053</m:t>
                      </m:r>
                    </m:oMath>
                  </m:oMathPara>
                </a14:m>
                <a:endParaRPr lang="en-GB" altLang="zh-CN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852" y="4378906"/>
                <a:ext cx="7279942" cy="20600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164558" y="3089544"/>
                <a:ext cx="6858000" cy="963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)·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C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558" y="3089544"/>
                <a:ext cx="6858000" cy="9635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895620" y="519062"/>
            <a:ext cx="7710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Palatino Linotype" panose="02040502050505030304" pitchFamily="18" charset="0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  <a:latin typeface="Palatino Linotype" panose="02040502050505030304" pitchFamily="18" charset="0"/>
              </a:rPr>
              <a:t>’=(Outlook=</a:t>
            </a:r>
            <a:r>
              <a:rPr lang="en-US" altLang="zh-CN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Sunny, </a:t>
            </a:r>
            <a:r>
              <a:rPr lang="en-US" altLang="zh-CN" dirty="0">
                <a:solidFill>
                  <a:schemeClr val="accent2"/>
                </a:solidFill>
                <a:latin typeface="Palatino Linotype" panose="02040502050505030304" pitchFamily="18" charset="0"/>
              </a:rPr>
              <a:t>Temperature=</a:t>
            </a:r>
            <a:r>
              <a:rPr lang="en-US" altLang="zh-CN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Cool, </a:t>
            </a:r>
            <a:r>
              <a:rPr lang="en-US" altLang="zh-CN" dirty="0">
                <a:solidFill>
                  <a:schemeClr val="accent2"/>
                </a:solidFill>
                <a:latin typeface="Palatino Linotype" panose="02040502050505030304" pitchFamily="18" charset="0"/>
              </a:rPr>
              <a:t>Humidity</a:t>
            </a:r>
            <a:r>
              <a:rPr lang="en-US" altLang="zh-CN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=High, </a:t>
            </a:r>
            <a:r>
              <a:rPr lang="en-US" altLang="zh-CN" dirty="0">
                <a:solidFill>
                  <a:schemeClr val="accent2"/>
                </a:solidFill>
                <a:latin typeface="Palatino Linotype" panose="02040502050505030304" pitchFamily="18" charset="0"/>
              </a:rPr>
              <a:t>Wind=</a:t>
            </a:r>
            <a:r>
              <a:rPr lang="en-US" altLang="zh-CN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Strong</a:t>
            </a:r>
            <a:r>
              <a:rPr lang="en-US" altLang="zh-CN" dirty="0">
                <a:solidFill>
                  <a:schemeClr val="accent2"/>
                </a:solidFill>
                <a:latin typeface="Palatino Linotype" panose="02040502050505030304" pitchFamily="18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84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1121983" y="5949280"/>
            <a:ext cx="7149582" cy="64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23" tIns="39561" rIns="79123" bIns="39561">
            <a:spAutoFit/>
          </a:bodyPr>
          <a:lstStyle>
            <a:lvl1pPr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</a:pPr>
            <a:endParaRPr lang="en-GB" altLang="zh-CN" sz="1600" b="1" dirty="0">
              <a:latin typeface="Palatino Linotype" panose="0204050205050503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GB" altLang="zh-CN" sz="18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         Given the fact P(</a:t>
            </a:r>
            <a:r>
              <a:rPr lang="en-GB" altLang="zh-CN" sz="1800" b="1" i="1" dirty="0" err="1">
                <a:solidFill>
                  <a:schemeClr val="accent2"/>
                </a:solidFill>
                <a:latin typeface="Palatino Linotype" panose="02040502050505030304" pitchFamily="18" charset="0"/>
              </a:rPr>
              <a:t>Yes</a:t>
            </a:r>
            <a:r>
              <a:rPr lang="en-GB" altLang="zh-CN" sz="1800" b="1" dirty="0" err="1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GB" altLang="zh-CN" sz="2400" b="1" dirty="0" err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altLang="zh-CN" sz="18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’) &lt; P(</a:t>
            </a:r>
            <a:r>
              <a:rPr lang="en-GB" altLang="zh-CN" sz="1800" b="1" i="1" dirty="0" err="1">
                <a:solidFill>
                  <a:schemeClr val="accent2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zh-CN" sz="1800" b="1" dirty="0" err="1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GB" altLang="zh-CN" sz="2400" b="1" dirty="0" err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altLang="zh-CN" sz="18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’), we label </a:t>
            </a:r>
            <a:r>
              <a:rPr lang="en-GB" altLang="zh-CN" sz="24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altLang="zh-CN" sz="18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’ to be “</a:t>
            </a:r>
            <a:r>
              <a:rPr lang="en-GB" altLang="zh-CN" sz="1800" b="1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zh-CN" sz="18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”.</a:t>
            </a:r>
            <a:r>
              <a:rPr lang="en-GB" altLang="zh-CN" sz="1800" b="1" dirty="0">
                <a:latin typeface="Palatino Linotype" panose="02040502050505030304" pitchFamily="18" charset="0"/>
              </a:rPr>
              <a:t>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21983" y="980728"/>
                <a:ext cx="7337650" cy="48644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𝑃𝑙𝑎𝑦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𝑌𝑒𝑠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𝑒𝑠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GB" altLang="zh-CN" i="1" dirty="0">
                              <a:latin typeface="Palatino Linotype" panose="020405020505050303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altLang="zh-CN" i="1" dirty="0">
                              <a:latin typeface="Palatino Linotype" panose="02040502050505030304" pitchFamily="18" charset="0"/>
                            </a:rPr>
                            <m:t>es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)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GB" altLang="zh-CN" i="1" dirty="0">
                              <a:latin typeface="Palatino Linotype" panose="02040502050505030304" pitchFamily="18" charset="0"/>
                            </a:rPr>
                            <m:t>Cool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GB" altLang="zh-CN" i="1" dirty="0">
                              <a:latin typeface="Palatino Linotype" panose="02040502050505030304" pitchFamily="18" charset="0"/>
                            </a:rPr>
                            <m:t>Yes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)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GB" altLang="zh-CN" i="1" dirty="0">
                              <a:latin typeface="Palatino Linotype" panose="02040502050505030304" pitchFamily="18" charset="0"/>
                            </a:rPr>
                            <m:t>High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altLang="zh-CN" i="1" dirty="0">
                              <a:latin typeface="Palatino Linotype" panose="02040502050505030304" pitchFamily="18" charset="0"/>
                            </a:rPr>
                            <m:t>es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)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GB" altLang="zh-CN" i="1" dirty="0">
                              <a:latin typeface="Palatino Linotype" panose="02040502050505030304" pitchFamily="18" charset="0"/>
                            </a:rPr>
                            <m:t>Strong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GB" altLang="zh-CN" i="1" dirty="0">
                              <a:latin typeface="Palatino Linotype" panose="02040502050505030304" pitchFamily="18" charset="0"/>
                            </a:rPr>
                            <m:t>Yes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b="0" i="0" dirty="0" smtClean="0">
                              <a:latin typeface="Palatino Linotype" panose="020405020505050303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Palatino Linotype" panose="0204050205050503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b="0" i="0" dirty="0" smtClean="0">
                          <a:latin typeface="Palatino Linotype" panose="02040502050505030304" pitchFamily="18" charset="0"/>
                        </a:rPr>
                        <m:t>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altLang="zh-CN" b="1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m:t>0.0053</m:t>
                      </m:r>
                    </m:oMath>
                  </m:oMathPara>
                </a14:m>
                <a:endParaRPr lang="en-GB" altLang="zh-CN" b="1" dirty="0">
                  <a:solidFill>
                    <a:srgbClr val="FF0000"/>
                  </a:solidFill>
                  <a:latin typeface="Palatino Linotype" panose="02040502050505030304" pitchFamily="18" charset="0"/>
                </a:endParaRPr>
              </a:p>
              <a:p>
                <a:endParaRPr lang="en-GB" altLang="zh-CN" dirty="0">
                  <a:latin typeface="Palatino Linotype" panose="02040502050505030304" pitchFamily="18" charset="0"/>
                </a:endParaRPr>
              </a:p>
              <a:p>
                <a:endParaRPr lang="en-GB" altLang="zh-CN" dirty="0">
                  <a:latin typeface="Palatino Linotype" panose="0204050205050503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𝑃𝑙𝑎𝑦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GB" altLang="zh-CN" i="1" dirty="0">
                              <a:latin typeface="Palatino Linotype" panose="020405020505050303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altLang="zh-CN" b="0" i="1" dirty="0" smtClean="0">
                              <a:latin typeface="Palatino Linotype" panose="020405020505050303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GB" altLang="zh-CN" i="1" dirty="0">
                              <a:latin typeface="Palatino Linotype" panose="02040502050505030304" pitchFamily="18" charset="0"/>
                            </a:rPr>
                            <m:t>Cool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altLang="zh-CN" b="0" i="1" dirty="0" smtClean="0">
                              <a:latin typeface="Palatino Linotype" panose="020405020505050303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GB" altLang="zh-CN" i="1" dirty="0">
                              <a:latin typeface="Palatino Linotype" panose="02040502050505030304" pitchFamily="18" charset="0"/>
                            </a:rPr>
                            <m:t>High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altLang="zh-CN" b="0" i="1" dirty="0" smtClean="0">
                              <a:latin typeface="Palatino Linotype" panose="020405020505050303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GB" altLang="zh-CN" i="1" dirty="0">
                              <a:latin typeface="Palatino Linotype" panose="02040502050505030304" pitchFamily="18" charset="0"/>
                            </a:rPr>
                            <m:t>Strong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altLang="zh-CN" b="0" i="1" dirty="0" smtClean="0">
                              <a:latin typeface="Palatino Linotype" panose="020405020505050303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GB" altLang="zh-CN" dirty="0">
                              <a:latin typeface="Palatino Linotype" panose="0204050205050503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latin typeface="Palatino Linotype" panose="020405020505050303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Palatino Linotype" panose="0204050205050503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dirty="0">
                          <a:latin typeface="Palatino Linotype" panose="02040502050505030304" pitchFamily="18" charset="0"/>
                        </a:rPr>
                        <m:t>)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altLang="zh-CN" b="1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m:t>0.0206</m:t>
                      </m:r>
                    </m:oMath>
                  </m:oMathPara>
                </a14:m>
                <a:endParaRPr lang="en-GB" altLang="zh-CN" b="1" dirty="0">
                  <a:solidFill>
                    <a:srgbClr val="FF0000"/>
                  </a:solidFill>
                  <a:latin typeface="Palatino Linotype" panose="02040502050505030304" pitchFamily="18" charset="0"/>
                </a:endParaRPr>
              </a:p>
              <a:p>
                <a:endParaRPr lang="en-GB" altLang="zh-CN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983" y="980728"/>
                <a:ext cx="7337650" cy="48644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96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Naïve Bayes</a:t>
            </a:r>
            <a:r>
              <a:rPr kumimoji="1" lang="zh-CN" altLang="en-US" dirty="0"/>
              <a:t>：考虑连续值属性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412776"/>
                <a:ext cx="7498080" cy="510422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建模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zh-CN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kumimoji="1" lang="zh-CN" altLang="en-US" dirty="0"/>
                  <a:t>为连续值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通常的方法是：假设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zh-CN" altLang="en-US"/>
                  <a:t>服从正态分布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412776"/>
                <a:ext cx="7498080" cy="5104224"/>
              </a:xfrm>
              <a:blipFill>
                <a:blip r:embed="rId3"/>
                <a:stretch>
                  <a:fillRect t="-1553" r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556337" y="321297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思考：参数个数？</a:t>
            </a:r>
          </a:p>
        </p:txBody>
      </p:sp>
    </p:spTree>
    <p:extLst>
      <p:ext uri="{BB962C8B-B14F-4D97-AF65-F5344CB8AC3E}">
        <p14:creationId xmlns:p14="http://schemas.microsoft.com/office/powerpoint/2010/main" val="361945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Naïve Bayes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标签学习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23BCA0-FE1C-43FD-9498-669938C62E8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以概率思想建模的监督学习方法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412776"/>
                <a:ext cx="7498080" cy="5104224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已知数据：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最大化：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最大数据似然目标函数</a:t>
                </a:r>
                <a:endParaRPr kumimoji="1" lang="en-US" altLang="zh-CN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pPr>
                  <a:buNone/>
                </a:pPr>
                <a:endParaRPr kumimoji="1" lang="en-US" altLang="zh-CN" dirty="0"/>
              </a:p>
              <a:p>
                <a:r>
                  <a:rPr kumimoji="1" lang="zh-CN" altLang="en-US" dirty="0"/>
                  <a:t>最小化（取对数，再取负）</a:t>
                </a:r>
                <a:endParaRPr kumimoji="1" lang="en-US" altLang="zh-CN" dirty="0"/>
              </a:p>
              <a:p>
                <a:pPr marL="0" indent="0" algn="ctr">
                  <a:buNone/>
                </a:pPr>
                <a:r>
                  <a:rPr lang="en-US" altLang="zh-CN" sz="3600" dirty="0"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360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3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36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60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36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6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zh-CN" altLang="en-US" sz="3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412776"/>
                <a:ext cx="7498080" cy="5104224"/>
              </a:xfrm>
              <a:blipFill rotWithShape="0">
                <a:blip r:embed="rId3"/>
                <a:stretch>
                  <a:fillRect l="-1870" t="-2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1252" y="1412776"/>
            <a:ext cx="1828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403648" y="5949280"/>
                <a:ext cx="4620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问题的关键是：如何建模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949280"/>
                <a:ext cx="4620496" cy="461665"/>
              </a:xfrm>
              <a:prstGeom prst="rect">
                <a:avLst/>
              </a:prstGeom>
              <a:blipFill>
                <a:blip r:embed="rId6"/>
                <a:stretch>
                  <a:fillRect l="-1979" t="-15789" r="-264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88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的建模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7498080" cy="510422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Logistic Regression</a:t>
            </a:r>
            <a:r>
              <a:rPr kumimoji="1" lang="zh-CN" altLang="en-US" dirty="0"/>
              <a:t>：假设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的每维为实数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Naïve Bayes</a:t>
            </a:r>
            <a:endParaRPr kumimoji="1" lang="zh-CN" altLang="en-US" dirty="0"/>
          </a:p>
        </p:txBody>
      </p:sp>
      <p:pic>
        <p:nvPicPr>
          <p:cNvPr id="8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1187" y="2165251"/>
            <a:ext cx="53816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73816" y="3789040"/>
                <a:ext cx="6181629" cy="2941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,⋯</m:t>
                          </m:r>
                          <m:sSup>
                            <m:sSup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36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3600" dirty="0"/>
              </a:p>
              <a:p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,⋯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,⋯</m:t>
                        </m:r>
                        <m:sSup>
                          <m:sSup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,⋯</m:t>
                          </m:r>
                          <m:sSup>
                            <m:sSup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600" dirty="0"/>
              </a:p>
              <a:p>
                <a:r>
                  <a:rPr lang="en-US" altLang="zh-CN" sz="3600" dirty="0"/>
                  <a:t>=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36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16" y="3789040"/>
                <a:ext cx="6181629" cy="2941126"/>
              </a:xfrm>
              <a:prstGeom prst="rect">
                <a:avLst/>
              </a:prstGeom>
              <a:blipFill>
                <a:blip r:embed="rId5"/>
                <a:stretch>
                  <a:fillRect l="-3057" b="-7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984459" y="61476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条件独立性假设</a:t>
            </a:r>
          </a:p>
        </p:txBody>
      </p:sp>
    </p:spTree>
    <p:extLst>
      <p:ext uri="{BB962C8B-B14F-4D97-AF65-F5344CB8AC3E}">
        <p14:creationId xmlns:p14="http://schemas.microsoft.com/office/powerpoint/2010/main" val="287692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60648"/>
                <a:ext cx="8568952" cy="640871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nary>
                        <m:naryPr>
                          <m:chr m:val="∑"/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𝑗𝑙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chemeClr val="tx1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</m:e>
                            </m:nary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  ···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60648"/>
                <a:ext cx="8568952" cy="6408712"/>
              </a:xfrm>
              <a:blipFill>
                <a:blip r:embed="rId3"/>
                <a:stretch>
                  <a:fillRect l="-1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92380" y="1174738"/>
            <a:ext cx="2911468" cy="2290266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拉格朗日</a:t>
            </a:r>
            <a:br>
              <a:rPr lang="en-US" altLang="zh-C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乘数法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397" y="299695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每维的属性均为枚举型数值</a:t>
            </a:r>
          </a:p>
        </p:txBody>
      </p:sp>
    </p:spTree>
    <p:extLst>
      <p:ext uri="{BB962C8B-B14F-4D97-AF65-F5344CB8AC3E}">
        <p14:creationId xmlns:p14="http://schemas.microsoft.com/office/powerpoint/2010/main" val="369048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6942" y="43737"/>
            <a:ext cx="8563753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实例：参数学习</a:t>
            </a:r>
            <a:r>
              <a:rPr lang="en-US" altLang="zh-CN" dirty="0"/>
              <a:t>	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22794" y="1218811"/>
            <a:ext cx="8371309" cy="5114342"/>
          </a:xfrm>
        </p:spPr>
        <p:txBody>
          <a:bodyPr/>
          <a:lstStyle/>
          <a:p>
            <a:pPr marL="460715" indent="-460715">
              <a:lnSpc>
                <a:spcPct val="110000"/>
              </a:lnSpc>
            </a:pPr>
            <a:endParaRPr lang="en-US" altLang="zh-CN"/>
          </a:p>
          <a:p>
            <a:pPr marL="460715" indent="-460715">
              <a:lnSpc>
                <a:spcPct val="110000"/>
              </a:lnSpc>
              <a:buNone/>
            </a:pPr>
            <a:r>
              <a:rPr lang="en-US" altLang="zh-CN" sz="2755"/>
              <a:t>     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422794" y="1080310"/>
            <a:ext cx="8489400" cy="511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55" tIns="45128" rIns="90255" bIns="45128"/>
          <a:lstStyle>
            <a:lvl1pPr marL="501650" indent="-50165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80" dirty="0">
                <a:latin typeface="Tahoma" panose="020B0604030504040204" pitchFamily="34" charset="0"/>
              </a:rPr>
              <a:t>Play Tennis</a:t>
            </a:r>
            <a:r>
              <a:rPr lang="zh-CN" altLang="en-US" sz="2480" dirty="0">
                <a:latin typeface="Tahoma" panose="020B0604030504040204" pitchFamily="34" charset="0"/>
              </a:rPr>
              <a:t>：离散型的属性值</a:t>
            </a:r>
            <a:endParaRPr lang="en-US" altLang="zh-CN" sz="2480" dirty="0">
              <a:latin typeface="Tahoma" panose="020B0604030504040204" pitchFamily="34" charset="0"/>
            </a:endParaRPr>
          </a:p>
        </p:txBody>
      </p:sp>
      <p:pic>
        <p:nvPicPr>
          <p:cNvPr id="2663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760" y="1701380"/>
            <a:ext cx="5553172" cy="457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5817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6942" y="43737"/>
            <a:ext cx="8563753" cy="1143000"/>
          </a:xfrm>
        </p:spPr>
        <p:txBody>
          <a:bodyPr/>
          <a:lstStyle/>
          <a:p>
            <a:r>
              <a:rPr lang="zh-CN" altLang="en-US" dirty="0"/>
              <a:t>实例：参数学习</a:t>
            </a:r>
            <a:r>
              <a:rPr lang="en-US" altLang="zh-CN" dirty="0"/>
              <a:t>	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422794" y="1080310"/>
            <a:ext cx="8489400" cy="525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55" tIns="45128" rIns="90255" bIns="45128"/>
          <a:lstStyle>
            <a:lvl1pPr marL="501650" indent="-50165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80" dirty="0">
                <a:latin typeface="Tahoma" panose="020B0604030504040204" pitchFamily="34" charset="0"/>
              </a:rPr>
              <a:t>参数学习：</a:t>
            </a:r>
            <a:r>
              <a:rPr lang="en-US" altLang="zh-CN" sz="2480" dirty="0">
                <a:latin typeface="Tahoma" panose="020B0604030504040204" pitchFamily="34" charset="0"/>
              </a:rPr>
              <a:t>counting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16535" y="1700808"/>
                <a:ext cx="6659582" cy="34182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其中，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/>
                      <m:t>为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指示</m:t>
                    </m:r>
                    <m:r>
                      <m:rPr>
                        <m:nor/>
                      </m:rPr>
                      <a:rPr lang="zh-CN" altLang="en-US" dirty="0"/>
                      <m:t>函数</m:t>
                    </m:r>
                  </m:oMath>
                </a14:m>
                <a:r>
                  <a:rPr lang="zh-CN" altLang="en-US" dirty="0"/>
                  <a:t>，即：  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成立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不成立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algn="ctr"/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zh-CN" altLang="en-US" b="0" dirty="0"/>
                  <a:t>例如：</a:t>
                </a:r>
                <a:endParaRPr lang="en-US" altLang="zh-C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play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yes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play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yes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35" y="1700808"/>
                <a:ext cx="6659582" cy="3418243"/>
              </a:xfrm>
              <a:prstGeom prst="rect">
                <a:avLst/>
              </a:prstGeom>
              <a:blipFill>
                <a:blip r:embed="rId3"/>
                <a:stretch>
                  <a:fillRect l="-2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87" t="7651" r="1457" b="-515"/>
          <a:stretch/>
        </p:blipFill>
        <p:spPr bwMode="auto">
          <a:xfrm>
            <a:off x="7715790" y="1186737"/>
            <a:ext cx="936104" cy="424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967058" y="6147974"/>
                <a:ext cx="1875450" cy="370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058" y="6147974"/>
                <a:ext cx="1875450" cy="370358"/>
              </a:xfrm>
              <a:prstGeom prst="rect">
                <a:avLst/>
              </a:prstGeom>
              <a:blipFill rotWithShape="0">
                <a:blip r:embed="rId5"/>
                <a:stretch>
                  <a:fillRect l="-13961" t="-120000" r="-325" b="-1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5120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300572" y="2570544"/>
            <a:ext cx="2807932" cy="4287456"/>
            <a:chOff x="6300572" y="2570544"/>
            <a:chExt cx="2807932" cy="4287456"/>
          </a:xfrm>
        </p:grpSpPr>
        <p:pic>
          <p:nvPicPr>
            <p:cNvPr id="12" name="Picture 9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36" t="6283"/>
            <a:stretch/>
          </p:blipFill>
          <p:spPr bwMode="auto">
            <a:xfrm>
              <a:off x="6300572" y="2570544"/>
              <a:ext cx="2807932" cy="4287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右箭头 8"/>
            <p:cNvSpPr/>
            <p:nvPr/>
          </p:nvSpPr>
          <p:spPr>
            <a:xfrm flipH="1">
              <a:off x="8820472" y="3474937"/>
              <a:ext cx="288032" cy="28803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 flipH="1">
              <a:off x="8820472" y="3746727"/>
              <a:ext cx="288032" cy="28803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 flipH="1">
              <a:off x="8820472" y="6013580"/>
              <a:ext cx="288032" cy="28803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6942" y="43737"/>
            <a:ext cx="8563753" cy="1143000"/>
          </a:xfrm>
        </p:spPr>
        <p:txBody>
          <a:bodyPr/>
          <a:lstStyle/>
          <a:p>
            <a:r>
              <a:rPr lang="zh-CN" altLang="en-US" dirty="0"/>
              <a:t>实例：参数学习</a:t>
            </a:r>
            <a:r>
              <a:rPr lang="en-US" altLang="zh-CN" dirty="0"/>
              <a:t>	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422794" y="1080310"/>
            <a:ext cx="8489400" cy="525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55" tIns="45128" rIns="90255" bIns="45128"/>
          <a:lstStyle>
            <a:lvl1pPr marL="501650" indent="-50165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80" dirty="0">
                <a:latin typeface="Tahoma" panose="020B0604030504040204" pitchFamily="34" charset="0"/>
              </a:rPr>
              <a:t>参数学习：</a:t>
            </a:r>
            <a:r>
              <a:rPr lang="en-US" altLang="zh-CN" sz="2480" dirty="0">
                <a:latin typeface="Tahoma" panose="020B0604030504040204" pitchFamily="34" charset="0"/>
              </a:rPr>
              <a:t>counting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22794" y="2335472"/>
                <a:ext cx="6150338" cy="3012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维特征的第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维有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个取值，则某维特征的某个取值为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𝑗𝑙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，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则在给定某分类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下的条件概率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e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为：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𝑗𝑙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例如：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𝑃𝑙𝑎𝑦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𝑃𝑙𝑎𝑦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的个数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𝑃𝑙𝑎𝑦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个数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94" y="2335472"/>
                <a:ext cx="6150338" cy="3012684"/>
              </a:xfrm>
              <a:prstGeom prst="rect">
                <a:avLst/>
              </a:prstGeom>
              <a:blipFill>
                <a:blip r:embed="rId4"/>
                <a:stretch>
                  <a:fillRect l="-2279" t="-3239" r="-1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Group 132"/>
          <p:cNvGraphicFramePr>
            <a:graphicFrameLocks noGrp="1"/>
          </p:cNvGraphicFramePr>
          <p:nvPr>
            <p:extLst/>
          </p:nvPr>
        </p:nvGraphicFramePr>
        <p:xfrm>
          <a:off x="5588652" y="1055105"/>
          <a:ext cx="3404091" cy="1243648"/>
        </p:xfrm>
        <a:graphic>
          <a:graphicData uri="http://schemas.openxmlformats.org/drawingml/2006/table">
            <a:tbl>
              <a:tblPr/>
              <a:tblGrid>
                <a:gridCol w="1287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83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Humidity</a:t>
                      </a:r>
                    </a:p>
                  </a:txBody>
                  <a:tcPr marL="76599" marR="76599" marT="41421" marB="414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6599" marR="76599" marT="41421" marB="4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Play=N</a:t>
                      </a:r>
                      <a:r>
                        <a:rPr kumimoji="0" lang="en-GB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</a:t>
                      </a:r>
                    </a:p>
                  </a:txBody>
                  <a:tcPr marL="76599" marR="76599" marT="41421" marB="4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High</a:t>
                      </a:r>
                    </a:p>
                  </a:txBody>
                  <a:tcPr marL="76599" marR="76599" marT="41421" marB="414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?</a:t>
                      </a:r>
                      <a:endParaRPr kumimoji="0" lang="en-GB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6599" marR="76599" marT="41421" marB="4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4/5</a:t>
                      </a:r>
                    </a:p>
                  </a:txBody>
                  <a:tcPr marL="76599" marR="76599" marT="41421" marB="4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0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Normal</a:t>
                      </a:r>
                    </a:p>
                  </a:txBody>
                  <a:tcPr marL="76599" marR="76599" marT="41421" marB="414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76599" marR="76599" marT="41421" marB="4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</a:p>
                  </a:txBody>
                  <a:tcPr marL="76599" marR="76599" marT="41421" marB="4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97956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6942" y="43737"/>
            <a:ext cx="8563753" cy="1143000"/>
          </a:xfrm>
        </p:spPr>
        <p:txBody>
          <a:bodyPr/>
          <a:lstStyle/>
          <a:p>
            <a:r>
              <a:rPr lang="zh-CN" altLang="en-US" dirty="0"/>
              <a:t>实例：参数学习</a:t>
            </a:r>
            <a:r>
              <a:rPr lang="en-US" altLang="zh-CN" dirty="0"/>
              <a:t>	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22794" y="1218811"/>
            <a:ext cx="8371309" cy="5114342"/>
          </a:xfrm>
        </p:spPr>
        <p:txBody>
          <a:bodyPr/>
          <a:lstStyle/>
          <a:p>
            <a:pPr marL="460715" indent="-460715">
              <a:lnSpc>
                <a:spcPct val="110000"/>
              </a:lnSpc>
            </a:pPr>
            <a:endParaRPr lang="en-US" altLang="zh-CN" b="1" dirty="0"/>
          </a:p>
          <a:p>
            <a:pPr marL="460715" indent="-460715">
              <a:lnSpc>
                <a:spcPct val="110000"/>
              </a:lnSpc>
              <a:buNone/>
            </a:pPr>
            <a:r>
              <a:rPr lang="en-US" altLang="zh-CN" sz="2755" b="1" dirty="0"/>
              <a:t>     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422794" y="1080310"/>
            <a:ext cx="8489400" cy="525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55" tIns="45128" rIns="90255" bIns="45128"/>
          <a:lstStyle>
            <a:lvl1pPr marL="501650" indent="-50165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2663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80" dirty="0">
                <a:latin typeface="Tahoma" panose="020B0604030504040204" pitchFamily="34" charset="0"/>
              </a:rPr>
              <a:t>参数学习：</a:t>
            </a:r>
            <a:r>
              <a:rPr lang="en-US" altLang="zh-CN" sz="2480" dirty="0">
                <a:latin typeface="Tahoma" panose="020B0604030504040204" pitchFamily="34" charset="0"/>
              </a:rPr>
              <a:t>counting</a:t>
            </a:r>
          </a:p>
        </p:txBody>
      </p:sp>
      <p:graphicFrame>
        <p:nvGraphicFramePr>
          <p:cNvPr id="541770" name="Group 74"/>
          <p:cNvGraphicFramePr>
            <a:graphicFrameLocks noGrp="1"/>
          </p:cNvGraphicFramePr>
          <p:nvPr>
            <p:extLst/>
          </p:nvPr>
        </p:nvGraphicFramePr>
        <p:xfrm>
          <a:off x="558054" y="3605065"/>
          <a:ext cx="4225020" cy="1690058"/>
        </p:xfrm>
        <a:graphic>
          <a:graphicData uri="http://schemas.openxmlformats.org/drawingml/2006/table">
            <a:tbl>
              <a:tblPr/>
              <a:tblGrid>
                <a:gridCol w="154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50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Temperature</a:t>
                      </a:r>
                    </a:p>
                  </a:txBody>
                  <a:tcPr marL="76584" marR="76584" marT="41474" marB="414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76584" marR="76584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6584" marR="76584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51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Hot</a:t>
                      </a:r>
                    </a:p>
                  </a:txBody>
                  <a:tcPr marL="76584" marR="76584" marT="41474" marB="414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76584" marR="76584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6584" marR="76584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51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Mild</a:t>
                      </a:r>
                    </a:p>
                  </a:txBody>
                  <a:tcPr marL="76584" marR="76584" marT="41474" marB="414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76584" marR="76584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6584" marR="76584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51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Cool</a:t>
                      </a:r>
                    </a:p>
                  </a:txBody>
                  <a:tcPr marL="76584" marR="76584" marT="41474" marB="414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6584" marR="76584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6584" marR="76584" marT="41474" marB="414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1828" name="Group 132"/>
          <p:cNvGraphicFramePr>
            <a:graphicFrameLocks noGrp="1"/>
          </p:cNvGraphicFramePr>
          <p:nvPr>
            <p:extLst/>
          </p:nvPr>
        </p:nvGraphicFramePr>
        <p:xfrm>
          <a:off x="5010190" y="1970323"/>
          <a:ext cx="3700805" cy="1277078"/>
        </p:xfrm>
        <a:graphic>
          <a:graphicData uri="http://schemas.openxmlformats.org/drawingml/2006/table">
            <a:tbl>
              <a:tblPr/>
              <a:tblGrid>
                <a:gridCol w="139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59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Humidity</a:t>
                      </a:r>
                    </a:p>
                  </a:txBody>
                  <a:tcPr marL="76599" marR="76599" marT="41421" marB="414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6599" marR="76599" marT="41421" marB="4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Play=N</a:t>
                      </a:r>
                      <a:r>
                        <a:rPr kumimoji="0" lang="en-GB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</a:t>
                      </a:r>
                    </a:p>
                  </a:txBody>
                  <a:tcPr marL="76599" marR="76599" marT="41421" marB="4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744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High</a:t>
                      </a:r>
                    </a:p>
                  </a:txBody>
                  <a:tcPr marL="76599" marR="76599" marT="41421" marB="414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6599" marR="76599" marT="41421" marB="4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4/5</a:t>
                      </a:r>
                    </a:p>
                  </a:txBody>
                  <a:tcPr marL="76599" marR="76599" marT="41421" marB="4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44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Normal</a:t>
                      </a:r>
                    </a:p>
                  </a:txBody>
                  <a:tcPr marL="76599" marR="76599" marT="41421" marB="414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76599" marR="76599" marT="41421" marB="4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</a:p>
                  </a:txBody>
                  <a:tcPr marL="76599" marR="76599" marT="41421" marB="414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34" name="Text Box 119"/>
          <p:cNvSpPr txBox="1">
            <a:spLocks noChangeArrowheads="1"/>
          </p:cNvSpPr>
          <p:nvPr/>
        </p:nvSpPr>
        <p:spPr bwMode="auto">
          <a:xfrm>
            <a:off x="2210189" y="5295123"/>
            <a:ext cx="2289029" cy="40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123" tIns="39561" rIns="79123" bIns="39561">
            <a:spAutoFit/>
          </a:bodyPr>
          <a:lstStyle>
            <a:lvl1pPr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sz="2112" i="1" dirty="0">
                <a:latin typeface="Palatino Linotype" panose="02040502050505030304" pitchFamily="18" charset="0"/>
              </a:rPr>
              <a:t>P</a:t>
            </a:r>
            <a:r>
              <a:rPr lang="en-GB" altLang="zh-CN" sz="2112" dirty="0">
                <a:latin typeface="Palatino Linotype" panose="02040502050505030304" pitchFamily="18" charset="0"/>
              </a:rPr>
              <a:t>(Play</a:t>
            </a:r>
            <a:r>
              <a:rPr lang="en-GB" altLang="zh-CN" sz="2112" i="1" dirty="0">
                <a:latin typeface="Palatino Linotype" panose="02040502050505030304" pitchFamily="18" charset="0"/>
              </a:rPr>
              <a:t>=Yes) = </a:t>
            </a:r>
            <a:r>
              <a:rPr lang="en-GB" altLang="zh-CN" sz="2112" dirty="0">
                <a:latin typeface="Palatino Linotype" panose="02040502050505030304" pitchFamily="18" charset="0"/>
              </a:rPr>
              <a:t>9/14</a:t>
            </a:r>
          </a:p>
        </p:txBody>
      </p:sp>
      <p:sp>
        <p:nvSpPr>
          <p:cNvPr id="27735" name="Text Box 120"/>
          <p:cNvSpPr txBox="1">
            <a:spLocks noChangeArrowheads="1"/>
          </p:cNvSpPr>
          <p:nvPr/>
        </p:nvSpPr>
        <p:spPr bwMode="auto">
          <a:xfrm>
            <a:off x="4604074" y="5295123"/>
            <a:ext cx="2256519" cy="40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123" tIns="39561" rIns="79123" bIns="39561">
            <a:spAutoFit/>
          </a:bodyPr>
          <a:lstStyle>
            <a:lvl1pPr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sz="2112" i="1" dirty="0">
                <a:latin typeface="Palatino Linotype" panose="02040502050505030304" pitchFamily="18" charset="0"/>
              </a:rPr>
              <a:t>P</a:t>
            </a:r>
            <a:r>
              <a:rPr lang="en-GB" altLang="zh-CN" sz="2112" dirty="0">
                <a:latin typeface="Palatino Linotype" panose="02040502050505030304" pitchFamily="18" charset="0"/>
              </a:rPr>
              <a:t>(Play</a:t>
            </a:r>
            <a:r>
              <a:rPr lang="en-GB" altLang="zh-CN" sz="2112" i="1" dirty="0">
                <a:latin typeface="Palatino Linotype" panose="02040502050505030304" pitchFamily="18" charset="0"/>
              </a:rPr>
              <a:t>=No) = </a:t>
            </a:r>
            <a:r>
              <a:rPr lang="en-GB" altLang="zh-CN" sz="2112" dirty="0">
                <a:latin typeface="Palatino Linotype" panose="02040502050505030304" pitchFamily="18" charset="0"/>
              </a:rPr>
              <a:t>5/14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93340" y="592631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最大化数据似然的解析解！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思考：参数个数？</a:t>
            </a:r>
          </a:p>
        </p:txBody>
      </p:sp>
      <p:graphicFrame>
        <p:nvGraphicFramePr>
          <p:cNvPr id="12" name="Group 74"/>
          <p:cNvGraphicFramePr>
            <a:graphicFrameLocks noGrp="1"/>
          </p:cNvGraphicFramePr>
          <p:nvPr>
            <p:extLst/>
          </p:nvPr>
        </p:nvGraphicFramePr>
        <p:xfrm>
          <a:off x="543798" y="1763833"/>
          <a:ext cx="4225020" cy="1690058"/>
        </p:xfrm>
        <a:graphic>
          <a:graphicData uri="http://schemas.openxmlformats.org/drawingml/2006/table">
            <a:tbl>
              <a:tblPr/>
              <a:tblGrid>
                <a:gridCol w="154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50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Outlook</a:t>
                      </a:r>
                    </a:p>
                  </a:txBody>
                  <a:tcPr marL="76597" marR="76597" marT="41488" marB="414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51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Sunny</a:t>
                      </a:r>
                    </a:p>
                  </a:txBody>
                  <a:tcPr marL="76597" marR="76597" marT="41488" marB="414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51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Overcast</a:t>
                      </a:r>
                    </a:p>
                  </a:txBody>
                  <a:tcPr marL="76597" marR="76597" marT="41488" marB="414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0/5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51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Rain</a:t>
                      </a:r>
                    </a:p>
                  </a:txBody>
                  <a:tcPr marL="76597" marR="76597" marT="41488" marB="414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Group 132"/>
          <p:cNvGraphicFramePr>
            <a:graphicFrameLocks noGrp="1"/>
          </p:cNvGraphicFramePr>
          <p:nvPr>
            <p:extLst/>
          </p:nvPr>
        </p:nvGraphicFramePr>
        <p:xfrm>
          <a:off x="5010190" y="3811555"/>
          <a:ext cx="3700805" cy="1277078"/>
        </p:xfrm>
        <a:graphic>
          <a:graphicData uri="http://schemas.openxmlformats.org/drawingml/2006/table">
            <a:tbl>
              <a:tblPr/>
              <a:tblGrid>
                <a:gridCol w="139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59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Wind</a:t>
                      </a:r>
                    </a:p>
                  </a:txBody>
                  <a:tcPr marL="76600" marR="76600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6600" marR="76600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6600" marR="76600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744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Strong</a:t>
                      </a:r>
                    </a:p>
                  </a:txBody>
                  <a:tcPr marL="76600" marR="76600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6600" marR="76600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76600" marR="76600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44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Weak</a:t>
                      </a:r>
                    </a:p>
                  </a:txBody>
                  <a:tcPr marL="76600" marR="76600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76600" marR="76600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6600" marR="76600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3683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762</Words>
  <Application>Microsoft Office PowerPoint</Application>
  <PresentationFormat>全屏显示(4:3)</PresentationFormat>
  <Paragraphs>217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Arial</vt:lpstr>
      <vt:lpstr>Calibri</vt:lpstr>
      <vt:lpstr>Cambria Math</vt:lpstr>
      <vt:lpstr>Palatino Linotype</vt:lpstr>
      <vt:lpstr>Tahoma</vt:lpstr>
      <vt:lpstr>Times New Roman</vt:lpstr>
      <vt:lpstr>Office 主题</vt:lpstr>
      <vt:lpstr>课程专题一：标签学习</vt:lpstr>
      <vt:lpstr>Naïve Bayes</vt:lpstr>
      <vt:lpstr>以概率思想建模的监督学习方法</vt:lpstr>
      <vt:lpstr>p(y|x)的建模</vt:lpstr>
      <vt:lpstr>拉格朗日 乘数法</vt:lpstr>
      <vt:lpstr>实例：参数学习 </vt:lpstr>
      <vt:lpstr>实例：参数学习 </vt:lpstr>
      <vt:lpstr>实例：参数学习 </vt:lpstr>
      <vt:lpstr>实例：参数学习 </vt:lpstr>
      <vt:lpstr>Naïve Bayes预测</vt:lpstr>
      <vt:lpstr>实例：预测 </vt:lpstr>
      <vt:lpstr>PowerPoint 演示文稿</vt:lpstr>
      <vt:lpstr>PowerPoint 演示文稿</vt:lpstr>
      <vt:lpstr>Naïve Bayes：考虑连续值属性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Frequent and Dominant Patterns for Recommendation</dc:title>
  <dc:creator>Ping</dc:creator>
  <cp:lastModifiedBy> </cp:lastModifiedBy>
  <cp:revision>271</cp:revision>
  <dcterms:created xsi:type="dcterms:W3CDTF">2015-12-01T03:34:17Z</dcterms:created>
  <dcterms:modified xsi:type="dcterms:W3CDTF">2018-11-18T05:50:27Z</dcterms:modified>
</cp:coreProperties>
</file>