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
  </p:notesMasterIdLst>
  <p:sldIdLst>
    <p:sldId id="1006" r:id="rId2"/>
    <p:sldId id="981" r:id="rId3"/>
    <p:sldId id="982" r:id="rId4"/>
    <p:sldId id="1001" r:id="rId5"/>
    <p:sldId id="1002" r:id="rId6"/>
    <p:sldId id="1004" r:id="rId7"/>
    <p:sldId id="1003" r:id="rId8"/>
    <p:sldId id="1007" r:id="rId9"/>
    <p:sldId id="1005" r:id="rId10"/>
  </p:sldIdLst>
  <p:sldSz cx="9144000" cy="6858000" type="screen4x3"/>
  <p:notesSz cx="6858000" cy="9144000"/>
  <p:defaultTextStyle>
    <a:defPPr>
      <a:defRPr lang="zh-CN"/>
    </a:defPPr>
    <a:lvl1pPr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1pPr>
    <a:lvl2pPr marL="4572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2pPr>
    <a:lvl3pPr marL="9144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3pPr>
    <a:lvl4pPr marL="13716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4pPr>
    <a:lvl5pPr marL="1828800" algn="l" rtl="0" eaLnBrk="0" fontAlgn="base" hangingPunct="0">
      <a:spcBef>
        <a:spcPct val="30000"/>
      </a:spcBef>
      <a:spcAft>
        <a:spcPct val="0"/>
      </a:spcAft>
      <a:defRPr kumimoji="1" kern="1200">
        <a:solidFill>
          <a:schemeClr val="tx1"/>
        </a:solidFill>
        <a:latin typeface="Arial" charset="0"/>
        <a:ea typeface="PMingLiU" pitchFamily="18" charset="-120"/>
        <a:cs typeface="+mn-cs"/>
      </a:defRPr>
    </a:lvl5pPr>
    <a:lvl6pPr marL="2286000" algn="l" defTabSz="914400" rtl="0" eaLnBrk="1" latinLnBrk="0" hangingPunct="1">
      <a:defRPr kumimoji="1" kern="1200">
        <a:solidFill>
          <a:schemeClr val="tx1"/>
        </a:solidFill>
        <a:latin typeface="Arial" charset="0"/>
        <a:ea typeface="PMingLiU" pitchFamily="18" charset="-120"/>
        <a:cs typeface="+mn-cs"/>
      </a:defRPr>
    </a:lvl6pPr>
    <a:lvl7pPr marL="2743200" algn="l" defTabSz="914400" rtl="0" eaLnBrk="1" latinLnBrk="0" hangingPunct="1">
      <a:defRPr kumimoji="1" kern="1200">
        <a:solidFill>
          <a:schemeClr val="tx1"/>
        </a:solidFill>
        <a:latin typeface="Arial" charset="0"/>
        <a:ea typeface="PMingLiU" pitchFamily="18" charset="-120"/>
        <a:cs typeface="+mn-cs"/>
      </a:defRPr>
    </a:lvl7pPr>
    <a:lvl8pPr marL="3200400" algn="l" defTabSz="914400" rtl="0" eaLnBrk="1" latinLnBrk="0" hangingPunct="1">
      <a:defRPr kumimoji="1" kern="1200">
        <a:solidFill>
          <a:schemeClr val="tx1"/>
        </a:solidFill>
        <a:latin typeface="Arial" charset="0"/>
        <a:ea typeface="PMingLiU" pitchFamily="18" charset="-120"/>
        <a:cs typeface="+mn-cs"/>
      </a:defRPr>
    </a:lvl8pPr>
    <a:lvl9pPr marL="3657600" algn="l" defTabSz="914400" rtl="0" eaLnBrk="1" latinLnBrk="0" hangingPunct="1">
      <a:defRPr kumimoji="1" kern="1200">
        <a:solidFill>
          <a:schemeClr val="tx1"/>
        </a:solidFill>
        <a:latin typeface="Arial" charset="0"/>
        <a:ea typeface="PMingLiU"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CC"/>
    <a:srgbClr val="D60093"/>
    <a:srgbClr val="FFFFCC"/>
    <a:srgbClr val="008000"/>
    <a:srgbClr val="00FF00"/>
    <a:srgbClr val="66FF99"/>
    <a:srgbClr val="FF0000"/>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86851" autoAdjust="0"/>
  </p:normalViewPr>
  <p:slideViewPr>
    <p:cSldViewPr>
      <p:cViewPr varScale="1">
        <p:scale>
          <a:sx n="99" d="100"/>
          <a:sy n="99" d="100"/>
        </p:scale>
        <p:origin x="99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73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Times New Roman" pitchFamily="18" charset="0"/>
                <a:ea typeface="宋体" pitchFamily="2" charset="-122"/>
              </a:defRPr>
            </a:lvl1pPr>
          </a:lstStyle>
          <a:p>
            <a:endParaRPr lang="en-US" altLang="zh-CN"/>
          </a:p>
        </p:txBody>
      </p:sp>
      <p:sp>
        <p:nvSpPr>
          <p:cNvPr id="168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pitchFamily="18" charset="0"/>
                <a:ea typeface="宋体" pitchFamily="2" charset="-122"/>
              </a:defRPr>
            </a:lvl1pPr>
          </a:lstStyle>
          <a:p>
            <a:endParaRPr lang="en-US" altLang="zh-CN"/>
          </a:p>
        </p:txBody>
      </p:sp>
      <p:sp>
        <p:nvSpPr>
          <p:cNvPr id="168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8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8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Times New Roman" pitchFamily="18" charset="0"/>
                <a:ea typeface="宋体" pitchFamily="2" charset="-122"/>
              </a:defRPr>
            </a:lvl1pPr>
          </a:lstStyle>
          <a:p>
            <a:endParaRPr lang="en-US" altLang="zh-CN"/>
          </a:p>
        </p:txBody>
      </p:sp>
      <p:sp>
        <p:nvSpPr>
          <p:cNvPr id="168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Times New Roman" pitchFamily="18" charset="0"/>
                <a:ea typeface="宋体" pitchFamily="2" charset="-122"/>
              </a:defRPr>
            </a:lvl1pPr>
          </a:lstStyle>
          <a:p>
            <a:fld id="{D8904E61-5771-4D2D-858E-6D3792584EC0}" type="slidenum">
              <a:rPr lang="en-US" altLang="zh-CN"/>
              <a:pPr/>
              <a:t>‹#›</a:t>
            </a:fld>
            <a:endParaRPr lang="en-US" altLang="zh-CN"/>
          </a:p>
        </p:txBody>
      </p:sp>
    </p:spTree>
    <p:extLst>
      <p:ext uri="{BB962C8B-B14F-4D97-AF65-F5344CB8AC3E}">
        <p14:creationId xmlns:p14="http://schemas.microsoft.com/office/powerpoint/2010/main" val="2979457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1</a:t>
            </a:fld>
            <a:endParaRPr lang="en-US" altLang="zh-CN"/>
          </a:p>
        </p:txBody>
      </p:sp>
    </p:spTree>
    <p:extLst>
      <p:ext uri="{BB962C8B-B14F-4D97-AF65-F5344CB8AC3E}">
        <p14:creationId xmlns:p14="http://schemas.microsoft.com/office/powerpoint/2010/main" val="163246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http://ciml.info/</a:t>
            </a:r>
            <a:endParaRPr lang="zh-CN" altLang="en-US" dirty="0"/>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2</a:t>
            </a:fld>
            <a:endParaRPr lang="en-US" altLang="zh-CN"/>
          </a:p>
        </p:txBody>
      </p:sp>
    </p:spTree>
    <p:extLst>
      <p:ext uri="{BB962C8B-B14F-4D97-AF65-F5344CB8AC3E}">
        <p14:creationId xmlns:p14="http://schemas.microsoft.com/office/powerpoint/2010/main" val="2853891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i="0" kern="1200" dirty="0">
                <a:solidFill>
                  <a:schemeClr val="tx1"/>
                </a:solidFill>
                <a:latin typeface="Times New Roman" pitchFamily="18" charset="0"/>
                <a:ea typeface="宋体" pitchFamily="2" charset="-122"/>
                <a:cs typeface="+mn-cs"/>
              </a:rPr>
              <a:t>分歧终端机</a:t>
            </a: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3</a:t>
            </a:fld>
            <a:endParaRPr lang="en-US" altLang="zh-CN"/>
          </a:p>
        </p:txBody>
      </p:sp>
    </p:spTree>
    <p:extLst>
      <p:ext uri="{BB962C8B-B14F-4D97-AF65-F5344CB8AC3E}">
        <p14:creationId xmlns:p14="http://schemas.microsoft.com/office/powerpoint/2010/main" val="60731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4</a:t>
            </a:fld>
            <a:endParaRPr lang="en-US" altLang="zh-CN"/>
          </a:p>
        </p:txBody>
      </p:sp>
    </p:spTree>
    <p:extLst>
      <p:ext uri="{BB962C8B-B14F-4D97-AF65-F5344CB8AC3E}">
        <p14:creationId xmlns:p14="http://schemas.microsoft.com/office/powerpoint/2010/main" val="15482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i="0" kern="1200" dirty="0">
                <a:solidFill>
                  <a:schemeClr val="tx1"/>
                </a:solidFill>
                <a:latin typeface="Times New Roman" pitchFamily="18" charset="0"/>
                <a:ea typeface="宋体" pitchFamily="2" charset="-122"/>
                <a:cs typeface="+mn-cs"/>
              </a:rPr>
              <a:t>分歧终端机</a:t>
            </a: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5</a:t>
            </a:fld>
            <a:endParaRPr lang="en-US" altLang="zh-CN"/>
          </a:p>
        </p:txBody>
      </p:sp>
    </p:spTree>
    <p:extLst>
      <p:ext uri="{BB962C8B-B14F-4D97-AF65-F5344CB8AC3E}">
        <p14:creationId xmlns:p14="http://schemas.microsoft.com/office/powerpoint/2010/main" val="178624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kumimoji="1" lang="zh-CN" altLang="en-US" sz="1200" b="0" i="0" kern="1200" dirty="0">
                <a:solidFill>
                  <a:schemeClr val="tx1"/>
                </a:solidFill>
                <a:latin typeface="Times New Roman" pitchFamily="18" charset="0"/>
                <a:ea typeface="宋体" pitchFamily="2" charset="-122"/>
                <a:cs typeface="+mn-cs"/>
              </a:rPr>
              <a:t>分歧终端机</a:t>
            </a: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6</a:t>
            </a:fld>
            <a:endParaRPr lang="en-US" altLang="zh-CN"/>
          </a:p>
        </p:txBody>
      </p:sp>
    </p:spTree>
    <p:extLst>
      <p:ext uri="{BB962C8B-B14F-4D97-AF65-F5344CB8AC3E}">
        <p14:creationId xmlns:p14="http://schemas.microsoft.com/office/powerpoint/2010/main" val="1763908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7</a:t>
            </a:fld>
            <a:endParaRPr lang="en-US" altLang="zh-CN"/>
          </a:p>
        </p:txBody>
      </p:sp>
    </p:spTree>
    <p:extLst>
      <p:ext uri="{BB962C8B-B14F-4D97-AF65-F5344CB8AC3E}">
        <p14:creationId xmlns:p14="http://schemas.microsoft.com/office/powerpoint/2010/main" val="63738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8</a:t>
            </a:fld>
            <a:endParaRPr lang="en-US" altLang="zh-CN"/>
          </a:p>
        </p:txBody>
      </p:sp>
    </p:spTree>
    <p:extLst>
      <p:ext uri="{BB962C8B-B14F-4D97-AF65-F5344CB8AC3E}">
        <p14:creationId xmlns:p14="http://schemas.microsoft.com/office/powerpoint/2010/main" val="3360014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kumimoji="1" lang="zh-CN" altLang="zh-CN" sz="1200" kern="1200" dirty="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fld id="{D8904E61-5771-4D2D-858E-6D3792584EC0}" type="slidenum">
              <a:rPr lang="en-US" altLang="zh-CN" smtClean="0"/>
              <a:pPr/>
              <a:t>9</a:t>
            </a:fld>
            <a:endParaRPr lang="en-US" altLang="zh-CN"/>
          </a:p>
        </p:txBody>
      </p:sp>
    </p:spTree>
    <p:extLst>
      <p:ext uri="{BB962C8B-B14F-4D97-AF65-F5344CB8AC3E}">
        <p14:creationId xmlns:p14="http://schemas.microsoft.com/office/powerpoint/2010/main" val="2462510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D13FC82-FDDB-49B5-8774-32C963696150}" type="slidenum">
              <a:rPr lang="en-US" altLang="zh-CN"/>
              <a:pPr/>
              <a:t>‹#›</a:t>
            </a:fld>
            <a:endParaRPr lang="en-US" altLang="zh-CN"/>
          </a:p>
        </p:txBody>
      </p:sp>
    </p:spTree>
    <p:extLst>
      <p:ext uri="{BB962C8B-B14F-4D97-AF65-F5344CB8AC3E}">
        <p14:creationId xmlns:p14="http://schemas.microsoft.com/office/powerpoint/2010/main" val="1713996061"/>
      </p:ext>
    </p:extLst>
  </p:cSld>
  <p:clrMapOvr>
    <a:masterClrMapping/>
  </p:clrMapOvr>
  <p:transition spd="med">
    <p:pull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C8F61D-4376-4147-B2D7-332A4136092D}" type="slidenum">
              <a:rPr lang="en-US" altLang="zh-CN"/>
              <a:pPr/>
              <a:t>‹#›</a:t>
            </a:fld>
            <a:endParaRPr lang="en-US" altLang="zh-CN"/>
          </a:p>
        </p:txBody>
      </p:sp>
    </p:spTree>
    <p:extLst>
      <p:ext uri="{BB962C8B-B14F-4D97-AF65-F5344CB8AC3E}">
        <p14:creationId xmlns:p14="http://schemas.microsoft.com/office/powerpoint/2010/main" val="2813379874"/>
      </p:ext>
    </p:extLst>
  </p:cSld>
  <p:clrMapOvr>
    <a:masterClrMapping/>
  </p:clrMapOvr>
  <p:transition spd="med">
    <p:pull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2E2DF00-DA3C-42B4-A6F7-26CBB657DDED}" type="slidenum">
              <a:rPr lang="en-US" altLang="zh-CN"/>
              <a:pPr/>
              <a:t>‹#›</a:t>
            </a:fld>
            <a:endParaRPr lang="en-US" altLang="zh-CN"/>
          </a:p>
        </p:txBody>
      </p:sp>
    </p:spTree>
    <p:extLst>
      <p:ext uri="{BB962C8B-B14F-4D97-AF65-F5344CB8AC3E}">
        <p14:creationId xmlns:p14="http://schemas.microsoft.com/office/powerpoint/2010/main" val="1547756584"/>
      </p:ext>
    </p:extLst>
  </p:cSld>
  <p:clrMapOvr>
    <a:masterClrMapping/>
  </p:clrMapOvr>
  <p:transition spd="med">
    <p:pull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C3FBA85-63EF-4392-B3E5-388C03B0C767}" type="slidenum">
              <a:rPr lang="en-US" altLang="zh-CN"/>
              <a:pPr/>
              <a:t>‹#›</a:t>
            </a:fld>
            <a:endParaRPr lang="en-US" altLang="zh-CN"/>
          </a:p>
        </p:txBody>
      </p:sp>
    </p:spTree>
    <p:extLst>
      <p:ext uri="{BB962C8B-B14F-4D97-AF65-F5344CB8AC3E}">
        <p14:creationId xmlns:p14="http://schemas.microsoft.com/office/powerpoint/2010/main" val="2614363778"/>
      </p:ext>
    </p:extLst>
  </p:cSld>
  <p:clrMapOvr>
    <a:masterClrMapping/>
  </p:clrMapOvr>
  <p:transition spd="med">
    <p:pull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00443DEA-2D14-4615-8F06-B270994849E3}" type="slidenum">
              <a:rPr lang="en-US" altLang="zh-CN"/>
              <a:pPr/>
              <a:t>‹#›</a:t>
            </a:fld>
            <a:endParaRPr lang="en-US" altLang="zh-CN"/>
          </a:p>
        </p:txBody>
      </p:sp>
    </p:spTree>
    <p:extLst>
      <p:ext uri="{BB962C8B-B14F-4D97-AF65-F5344CB8AC3E}">
        <p14:creationId xmlns:p14="http://schemas.microsoft.com/office/powerpoint/2010/main" val="3412645903"/>
      </p:ext>
    </p:extLst>
  </p:cSld>
  <p:clrMapOvr>
    <a:masterClrMapping/>
  </p:clrMapOvr>
  <p:transition spd="med">
    <p:pull dir="l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C6997F59-18E5-4AC3-A785-F6D49522544F}" type="slidenum">
              <a:rPr lang="en-US" altLang="zh-CN"/>
              <a:pPr/>
              <a:t>‹#›</a:t>
            </a:fld>
            <a:endParaRPr lang="en-US" altLang="zh-CN"/>
          </a:p>
        </p:txBody>
      </p:sp>
    </p:spTree>
    <p:extLst>
      <p:ext uri="{BB962C8B-B14F-4D97-AF65-F5344CB8AC3E}">
        <p14:creationId xmlns:p14="http://schemas.microsoft.com/office/powerpoint/2010/main" val="4238115119"/>
      </p:ext>
    </p:extLst>
  </p:cSld>
  <p:clrMapOvr>
    <a:masterClrMapping/>
  </p:clrMapOvr>
  <p:transition spd="med">
    <p:pull dir="l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D0DDD4C-A560-4E64-9230-1C29B58E8177}" type="slidenum">
              <a:rPr lang="en-US" altLang="zh-CN"/>
              <a:pPr/>
              <a:t>‹#›</a:t>
            </a:fld>
            <a:endParaRPr lang="en-US" altLang="zh-CN"/>
          </a:p>
        </p:txBody>
      </p:sp>
    </p:spTree>
    <p:extLst>
      <p:ext uri="{BB962C8B-B14F-4D97-AF65-F5344CB8AC3E}">
        <p14:creationId xmlns:p14="http://schemas.microsoft.com/office/powerpoint/2010/main" val="1003570040"/>
      </p:ext>
    </p:extLst>
  </p:cSld>
  <p:clrMapOvr>
    <a:masterClrMapping/>
  </p:clrMapOvr>
  <p:transition spd="med">
    <p:pull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2"/>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9146ED-F82D-4325-8D84-FFEC60261B23}" type="slidenum">
              <a:rPr lang="en-US" altLang="zh-CN"/>
              <a:pPr/>
              <a:t>‹#›</a:t>
            </a:fld>
            <a:endParaRPr lang="en-US" altLang="zh-CN"/>
          </a:p>
        </p:txBody>
      </p:sp>
    </p:spTree>
    <p:extLst>
      <p:ext uri="{BB962C8B-B14F-4D97-AF65-F5344CB8AC3E}">
        <p14:creationId xmlns:p14="http://schemas.microsoft.com/office/powerpoint/2010/main" val="527003744"/>
      </p:ext>
    </p:extLst>
  </p:cSld>
  <p:clrMapOvr>
    <a:masterClrMapping/>
  </p:clrMapOvr>
  <p:transition spd="med">
    <p:pull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38A0F9-2657-463A-94BD-8851C2F5F515}" type="slidenum">
              <a:rPr lang="en-US" altLang="zh-CN"/>
              <a:pPr/>
              <a:t>‹#›</a:t>
            </a:fld>
            <a:endParaRPr lang="en-US" altLang="zh-CN"/>
          </a:p>
        </p:txBody>
      </p:sp>
    </p:spTree>
    <p:extLst>
      <p:ext uri="{BB962C8B-B14F-4D97-AF65-F5344CB8AC3E}">
        <p14:creationId xmlns:p14="http://schemas.microsoft.com/office/powerpoint/2010/main" val="4039102691"/>
      </p:ext>
    </p:extLst>
  </p:cSld>
  <p:clrMapOvr>
    <a:masterClrMapping/>
  </p:clrMapOvr>
  <p:transition spd="med">
    <p:pull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C6C0040-5B0C-4630-9ECA-1CD533A2BFF9}" type="slidenum">
              <a:rPr lang="en-US" altLang="zh-CN"/>
              <a:pPr/>
              <a:t>‹#›</a:t>
            </a:fld>
            <a:endParaRPr lang="en-US" altLang="zh-CN"/>
          </a:p>
        </p:txBody>
      </p:sp>
    </p:spTree>
    <p:extLst>
      <p:ext uri="{BB962C8B-B14F-4D97-AF65-F5344CB8AC3E}">
        <p14:creationId xmlns:p14="http://schemas.microsoft.com/office/powerpoint/2010/main" val="2000349065"/>
      </p:ext>
    </p:extLst>
  </p:cSld>
  <p:clrMapOvr>
    <a:masterClrMapping/>
  </p:clrMapOvr>
  <p:transition spd="med">
    <p:pull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DC41275-CB0A-431C-9C6C-DE9114D9ABBE}" type="slidenum">
              <a:rPr lang="en-US" altLang="zh-CN"/>
              <a:pPr/>
              <a:t>‹#›</a:t>
            </a:fld>
            <a:endParaRPr lang="en-US" altLang="zh-CN"/>
          </a:p>
        </p:txBody>
      </p:sp>
    </p:spTree>
    <p:extLst>
      <p:ext uri="{BB962C8B-B14F-4D97-AF65-F5344CB8AC3E}">
        <p14:creationId xmlns:p14="http://schemas.microsoft.com/office/powerpoint/2010/main" val="587106278"/>
      </p:ext>
    </p:extLst>
  </p:cSld>
  <p:clrMapOvr>
    <a:masterClrMapping/>
  </p:clrMapOvr>
  <p:transition spd="med">
    <p:pull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22B9E28-8BA2-4F52-9AA2-B65412F8A75B}" type="slidenum">
              <a:rPr lang="en-US" altLang="zh-CN"/>
              <a:pPr/>
              <a:t>‹#›</a:t>
            </a:fld>
            <a:endParaRPr lang="en-US" altLang="zh-CN"/>
          </a:p>
        </p:txBody>
      </p:sp>
    </p:spTree>
    <p:extLst>
      <p:ext uri="{BB962C8B-B14F-4D97-AF65-F5344CB8AC3E}">
        <p14:creationId xmlns:p14="http://schemas.microsoft.com/office/powerpoint/2010/main" val="1197615757"/>
      </p:ext>
    </p:extLst>
  </p:cSld>
  <p:clrMapOvr>
    <a:masterClrMapping/>
  </p:clrMapOvr>
  <p:transition spd="med">
    <p:pull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55DE0FB-053A-4747-8848-0061DD0EEC34}" type="slidenum">
              <a:rPr lang="en-US" altLang="zh-CN"/>
              <a:pPr/>
              <a:t>‹#›</a:t>
            </a:fld>
            <a:endParaRPr lang="en-US" altLang="zh-CN"/>
          </a:p>
        </p:txBody>
      </p:sp>
    </p:spTree>
    <p:extLst>
      <p:ext uri="{BB962C8B-B14F-4D97-AF65-F5344CB8AC3E}">
        <p14:creationId xmlns:p14="http://schemas.microsoft.com/office/powerpoint/2010/main" val="3292723718"/>
      </p:ext>
    </p:extLst>
  </p:cSld>
  <p:clrMapOvr>
    <a:masterClrMapping/>
  </p:clrMapOvr>
  <p:transition spd="med">
    <p:pull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D6F352-9D48-4136-A268-6B5EB8CE44B0}" type="slidenum">
              <a:rPr lang="en-US" altLang="zh-CN"/>
              <a:pPr/>
              <a:t>‹#›</a:t>
            </a:fld>
            <a:endParaRPr lang="en-US" altLang="zh-CN"/>
          </a:p>
        </p:txBody>
      </p:sp>
    </p:spTree>
    <p:extLst>
      <p:ext uri="{BB962C8B-B14F-4D97-AF65-F5344CB8AC3E}">
        <p14:creationId xmlns:p14="http://schemas.microsoft.com/office/powerpoint/2010/main" val="2848820343"/>
      </p:ext>
    </p:extLst>
  </p:cSld>
  <p:clrMapOvr>
    <a:masterClrMapping/>
  </p:clrMapOvr>
  <p:transition spd="med">
    <p:pull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5394BC-47B0-4DED-A67C-AF01BE773EB3}" type="slidenum">
              <a:rPr lang="en-US" altLang="zh-CN"/>
              <a:pPr/>
              <a:t>‹#›</a:t>
            </a:fld>
            <a:endParaRPr lang="en-US" altLang="zh-CN"/>
          </a:p>
        </p:txBody>
      </p:sp>
    </p:spTree>
    <p:extLst>
      <p:ext uri="{BB962C8B-B14F-4D97-AF65-F5344CB8AC3E}">
        <p14:creationId xmlns:p14="http://schemas.microsoft.com/office/powerpoint/2010/main" val="566627891"/>
      </p:ext>
    </p:extLst>
  </p:cSld>
  <p:clrMapOvr>
    <a:masterClrMapping/>
  </p:clrMapOvr>
  <p:transition spd="med">
    <p:pull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33997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399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kumimoji="0" sz="1400">
                <a:ea typeface="+mn-ea"/>
              </a:defRPr>
            </a:lvl1pPr>
          </a:lstStyle>
          <a:p>
            <a:endParaRPr lang="en-US" altLang="zh-CN"/>
          </a:p>
        </p:txBody>
      </p:sp>
      <p:sp>
        <p:nvSpPr>
          <p:cNvPr id="3399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400">
                <a:ea typeface="+mn-ea"/>
              </a:defRPr>
            </a:lvl1pPr>
          </a:lstStyle>
          <a:p>
            <a:endParaRPr lang="en-US" altLang="zh-CN"/>
          </a:p>
        </p:txBody>
      </p:sp>
      <p:sp>
        <p:nvSpPr>
          <p:cNvPr id="3399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0" sz="1400">
                <a:ea typeface="+mn-ea"/>
              </a:defRPr>
            </a:lvl1pPr>
          </a:lstStyle>
          <a:p>
            <a:fld id="{F5193339-0CFC-4F11-85B6-906364A17A6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ransition spd="med">
    <p:pull dir="ld"/>
  </p:transition>
  <p:hf hdr="0" ftr="0" dt="0"/>
  <p:txStyles>
    <p:titleStyle>
      <a:lvl1pPr algn="ctr" rtl="0" fontAlgn="base">
        <a:spcBef>
          <a:spcPct val="0"/>
        </a:spcBef>
        <a:spcAft>
          <a:spcPct val="0"/>
        </a:spcAft>
        <a:defRPr sz="4400">
          <a:solidFill>
            <a:schemeClr val="tx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solidFill>
                  <a:srgbClr val="C00000"/>
                </a:solidFill>
                <a:latin typeface="Times New Roman" pitchFamily="18" charset="0"/>
                <a:cs typeface="Times New Roman" pitchFamily="18" charset="0"/>
              </a:rPr>
              <a:t>课程专题一：单变量学习</a:t>
            </a: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1</a:t>
            </a:fld>
            <a:endParaRPr lang="en-US" altLang="zh-CN"/>
          </a:p>
        </p:txBody>
      </p:sp>
      <p:pic>
        <p:nvPicPr>
          <p:cNvPr id="5" name="图片 4"/>
          <p:cNvPicPr>
            <a:picLocks noChangeAspect="1"/>
          </p:cNvPicPr>
          <p:nvPr/>
        </p:nvPicPr>
        <p:blipFill>
          <a:blip r:embed="rId3"/>
          <a:stretch>
            <a:fillRect/>
          </a:stretch>
        </p:blipFill>
        <p:spPr>
          <a:xfrm>
            <a:off x="539552" y="1340768"/>
            <a:ext cx="8268901" cy="4786400"/>
          </a:xfrm>
          <a:prstGeom prst="rect">
            <a:avLst/>
          </a:prstGeom>
        </p:spPr>
      </p:pic>
    </p:spTree>
    <p:extLst>
      <p:ext uri="{BB962C8B-B14F-4D97-AF65-F5344CB8AC3E}">
        <p14:creationId xmlns:p14="http://schemas.microsoft.com/office/powerpoint/2010/main" val="265050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C00000"/>
                </a:solidFill>
                <a:latin typeface="Times New Roman" pitchFamily="18" charset="0"/>
                <a:cs typeface="Times New Roman" pitchFamily="18" charset="0"/>
              </a:rPr>
              <a:t>Ensemble methods</a:t>
            </a:r>
            <a:endParaRPr lang="zh-CN" altLang="en-US"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8638A0F9-2657-463A-94BD-8851C2F5F515}" type="slidenum">
              <a:rPr lang="en-US" altLang="zh-CN" smtClean="0"/>
              <a:pPr/>
              <a:t>2</a:t>
            </a:fld>
            <a:endParaRPr lang="en-US" altLang="zh-CN"/>
          </a:p>
        </p:txBody>
      </p:sp>
      <p:sp>
        <p:nvSpPr>
          <p:cNvPr id="5122" name="AutoShape 2" descr="http://img1.imgtn.bdimg.com/it/u=3308567978,3962543469&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spd="med">
    <p:pull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Motivation and Objective</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3</a:t>
            </a:fld>
            <a:endParaRPr lang="en-US" altLang="zh-CN"/>
          </a:p>
        </p:txBody>
      </p:sp>
      <p:sp>
        <p:nvSpPr>
          <p:cNvPr id="7" name="内容占位符 6"/>
          <p:cNvSpPr>
            <a:spLocks noGrp="1"/>
          </p:cNvSpPr>
          <p:nvPr>
            <p:ph idx="1"/>
          </p:nvPr>
        </p:nvSpPr>
        <p:spPr>
          <a:xfrm>
            <a:off x="457200" y="1268760"/>
            <a:ext cx="8435280" cy="4525963"/>
          </a:xfrm>
        </p:spPr>
        <p:txBody>
          <a:bodyPr/>
          <a:lstStyle/>
          <a:p>
            <a:r>
              <a:rPr lang="en-US" altLang="zh-CN" dirty="0">
                <a:solidFill>
                  <a:schemeClr val="tx1">
                    <a:lumMod val="85000"/>
                    <a:lumOff val="15000"/>
                  </a:schemeClr>
                </a:solidFill>
              </a:rPr>
              <a:t>Groups of people can usually make better decisions than individuals, especially group members each have their own biases. </a:t>
            </a:r>
          </a:p>
          <a:p>
            <a:r>
              <a:rPr lang="en-US" altLang="zh-CN" dirty="0">
                <a:solidFill>
                  <a:schemeClr val="tx1">
                    <a:lumMod val="85000"/>
                    <a:lumOff val="15000"/>
                  </a:schemeClr>
                </a:solidFill>
              </a:rPr>
              <a:t>To learn various ways of combining </a:t>
            </a:r>
            <a:r>
              <a:rPr lang="en-US" altLang="zh-CN" dirty="0">
                <a:solidFill>
                  <a:srgbClr val="FF0000"/>
                </a:solidFill>
              </a:rPr>
              <a:t>base learners</a:t>
            </a:r>
            <a:r>
              <a:rPr lang="en-US" altLang="zh-CN" dirty="0">
                <a:solidFill>
                  <a:schemeClr val="tx1">
                    <a:lumMod val="85000"/>
                    <a:lumOff val="15000"/>
                  </a:schemeClr>
                </a:solidFill>
              </a:rPr>
              <a:t> into </a:t>
            </a:r>
            <a:r>
              <a:rPr lang="en-US" altLang="zh-CN" dirty="0">
                <a:solidFill>
                  <a:srgbClr val="FF0000"/>
                </a:solidFill>
              </a:rPr>
              <a:t>ensembles</a:t>
            </a:r>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spd="med">
    <p:pull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Voting Multiple Classifiers</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4</a:t>
            </a:fld>
            <a:endParaRPr lang="en-US" altLang="zh-CN"/>
          </a:p>
        </p:txBody>
      </p:sp>
      <p:sp>
        <p:nvSpPr>
          <p:cNvPr id="7" name="内容占位符 6"/>
          <p:cNvSpPr>
            <a:spLocks noGrp="1"/>
          </p:cNvSpPr>
          <p:nvPr>
            <p:ph idx="1"/>
          </p:nvPr>
        </p:nvSpPr>
        <p:spPr>
          <a:xfrm>
            <a:off x="457200" y="1268760"/>
            <a:ext cx="8435280" cy="4525963"/>
          </a:xfrm>
        </p:spPr>
        <p:txBody>
          <a:bodyPr/>
          <a:lstStyle/>
          <a:p>
            <a:r>
              <a:rPr lang="en-US" altLang="zh-CN" sz="2400" dirty="0">
                <a:solidFill>
                  <a:schemeClr val="tx1">
                    <a:lumMod val="85000"/>
                    <a:lumOff val="15000"/>
                  </a:schemeClr>
                </a:solidFill>
              </a:rPr>
              <a:t>Majority voting</a:t>
            </a:r>
          </a:p>
          <a:p>
            <a:r>
              <a:rPr lang="en-US" altLang="zh-CN" sz="2400" dirty="0">
                <a:solidFill>
                  <a:schemeClr val="tx1">
                    <a:lumMod val="85000"/>
                    <a:lumOff val="15000"/>
                  </a:schemeClr>
                </a:solidFill>
              </a:rPr>
              <a:t>To obtain multiple different classifiers</a:t>
            </a:r>
          </a:p>
          <a:p>
            <a:pPr lvl="1"/>
            <a:r>
              <a:rPr lang="en-US" altLang="zh-CN" sz="2000" dirty="0">
                <a:solidFill>
                  <a:schemeClr val="tx1">
                    <a:lumMod val="85000"/>
                    <a:lumOff val="15000"/>
                  </a:schemeClr>
                </a:solidFill>
              </a:rPr>
              <a:t>Change the learning algorithms</a:t>
            </a:r>
          </a:p>
          <a:p>
            <a:pPr lvl="1"/>
            <a:r>
              <a:rPr lang="en-US" altLang="zh-CN" sz="2000" dirty="0"/>
              <a:t>Change the data sets</a:t>
            </a:r>
          </a:p>
          <a:p>
            <a:r>
              <a:rPr lang="en-US" altLang="zh-CN" sz="2400" dirty="0">
                <a:solidFill>
                  <a:srgbClr val="FF0000"/>
                </a:solidFill>
              </a:rPr>
              <a:t>Basic idea</a:t>
            </a:r>
          </a:p>
          <a:p>
            <a:pPr lvl="1"/>
            <a:r>
              <a:rPr lang="en-US" altLang="zh-CN" sz="2000" dirty="0"/>
              <a:t>The main advantage of ensembles of different classifiers is that it is unlikely that all classifiers will make the same mistake. In fact, as long as every error is made by a minority of the classifiers, you will achieve optimal classification!</a:t>
            </a:r>
          </a:p>
          <a:p>
            <a:pPr lvl="1"/>
            <a:r>
              <a:rPr lang="en-US" altLang="zh-CN" sz="2000" dirty="0"/>
              <a:t>Unfortunately, the inductive biases of different learning algorithms are highly correlated.</a:t>
            </a:r>
          </a:p>
          <a:p>
            <a:pPr lvl="1"/>
            <a:r>
              <a:rPr lang="en-US" altLang="zh-CN" sz="2000" dirty="0"/>
              <a:t>Need a classification algorithm that tends to be very sensitive to small changes in the training data</a:t>
            </a:r>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spd="med">
    <p:pull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Change Data Sets</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5</a:t>
            </a:fld>
            <a:endParaRPr lang="en-US" altLang="zh-CN"/>
          </a:p>
        </p:txBody>
      </p:sp>
      <p:sp>
        <p:nvSpPr>
          <p:cNvPr id="7" name="内容占位符 6"/>
          <p:cNvSpPr>
            <a:spLocks noGrp="1"/>
          </p:cNvSpPr>
          <p:nvPr>
            <p:ph idx="1"/>
          </p:nvPr>
        </p:nvSpPr>
        <p:spPr>
          <a:xfrm>
            <a:off x="457200" y="1268760"/>
            <a:ext cx="8435280" cy="4525963"/>
          </a:xfrm>
        </p:spPr>
        <p:txBody>
          <a:bodyPr/>
          <a:lstStyle/>
          <a:p>
            <a:r>
              <a:rPr lang="en-US" altLang="zh-CN" sz="2400" dirty="0">
                <a:solidFill>
                  <a:schemeClr val="tx1">
                    <a:lumMod val="85000"/>
                    <a:lumOff val="15000"/>
                  </a:schemeClr>
                </a:solidFill>
              </a:rPr>
              <a:t>Bagging</a:t>
            </a:r>
          </a:p>
          <a:p>
            <a:pPr lvl="1"/>
            <a:r>
              <a:rPr lang="en-US" altLang="zh-CN" sz="2200" dirty="0">
                <a:solidFill>
                  <a:schemeClr val="tx1">
                    <a:lumMod val="85000"/>
                    <a:lumOff val="15000"/>
                  </a:schemeClr>
                </a:solidFill>
              </a:rPr>
              <a:t>Bootstrap resampling: sampling with replacement</a:t>
            </a:r>
          </a:p>
          <a:p>
            <a:pPr lvl="1"/>
            <a:endParaRPr lang="en-US" altLang="zh-CN" sz="1800" dirty="0"/>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2123728" y="2528900"/>
            <a:ext cx="4276725" cy="914400"/>
          </a:xfrm>
          <a:prstGeom prst="rect">
            <a:avLst/>
          </a:prstGeom>
          <a:noFill/>
          <a:ln w="9525">
            <a:noFill/>
            <a:miter lim="800000"/>
            <a:headEnd/>
            <a:tailEnd/>
          </a:ln>
        </p:spPr>
      </p:pic>
      <p:sp>
        <p:nvSpPr>
          <p:cNvPr id="3" name="文本框 2"/>
          <p:cNvSpPr txBox="1"/>
          <p:nvPr/>
        </p:nvSpPr>
        <p:spPr>
          <a:xfrm>
            <a:off x="2987824" y="3897052"/>
            <a:ext cx="2262158" cy="369332"/>
          </a:xfrm>
          <a:prstGeom prst="rect">
            <a:avLst/>
          </a:prstGeom>
          <a:noFill/>
        </p:spPr>
        <p:txBody>
          <a:bodyPr wrap="none" rtlCol="0">
            <a:spAutoFit/>
          </a:bodyPr>
          <a:lstStyle/>
          <a:p>
            <a:r>
              <a:rPr lang="zh-CN" altLang="en-US" dirty="0">
                <a:solidFill>
                  <a:srgbClr val="FF0000"/>
                </a:solidFill>
              </a:rPr>
              <a:t>没有被采样到的概率</a:t>
            </a:r>
          </a:p>
        </p:txBody>
      </p:sp>
    </p:spTree>
  </p:cSld>
  <p:clrMapOvr>
    <a:masterClrMapping/>
  </p:clrMapOvr>
  <p:transition spd="med">
    <p:pull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Random Forests</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6</a:t>
            </a:fld>
            <a:endParaRPr lang="en-US" altLang="zh-CN"/>
          </a:p>
        </p:txBody>
      </p:sp>
      <p:sp>
        <p:nvSpPr>
          <p:cNvPr id="7" name="内容占位符 6"/>
          <p:cNvSpPr>
            <a:spLocks noGrp="1"/>
          </p:cNvSpPr>
          <p:nvPr>
            <p:ph idx="1"/>
          </p:nvPr>
        </p:nvSpPr>
        <p:spPr>
          <a:xfrm>
            <a:off x="457200" y="1268760"/>
            <a:ext cx="8435280" cy="4525963"/>
          </a:xfrm>
        </p:spPr>
        <p:txBody>
          <a:bodyPr/>
          <a:lstStyle/>
          <a:p>
            <a:pPr algn="just"/>
            <a:r>
              <a:rPr lang="en-US" altLang="zh-CN" sz="2400" dirty="0">
                <a:solidFill>
                  <a:schemeClr val="tx1">
                    <a:lumMod val="85000"/>
                    <a:lumOff val="15000"/>
                  </a:schemeClr>
                </a:solidFill>
              </a:rPr>
              <a:t>Generates each of the K trees independently, which makes it very easy to parallelize</a:t>
            </a:r>
          </a:p>
          <a:p>
            <a:pPr algn="just"/>
            <a:r>
              <a:rPr lang="en-US" altLang="zh-CN" sz="2400" dirty="0">
                <a:solidFill>
                  <a:schemeClr val="tx1">
                    <a:lumMod val="85000"/>
                    <a:lumOff val="15000"/>
                  </a:schemeClr>
                </a:solidFill>
              </a:rPr>
              <a:t>For each trees, it constructs a full binary tree of depth </a:t>
            </a:r>
            <a:r>
              <a:rPr lang="en-US" altLang="zh-CN" sz="2400" dirty="0" err="1">
                <a:solidFill>
                  <a:srgbClr val="FF0000"/>
                </a:solidFill>
              </a:rPr>
              <a:t>depth</a:t>
            </a:r>
            <a:endParaRPr lang="en-US" altLang="zh-CN" sz="2400" dirty="0">
              <a:solidFill>
                <a:srgbClr val="FF0000"/>
              </a:solidFill>
            </a:endParaRPr>
          </a:p>
          <a:p>
            <a:pPr lvl="1" algn="just"/>
            <a:r>
              <a:rPr lang="en-US" altLang="zh-CN" sz="2200" dirty="0">
                <a:solidFill>
                  <a:srgbClr val="FF0000"/>
                </a:solidFill>
              </a:rPr>
              <a:t>Features are randomly selected with replacement</a:t>
            </a:r>
          </a:p>
          <a:p>
            <a:pPr lvl="1" algn="just"/>
            <a:r>
              <a:rPr lang="en-US" altLang="zh-CN" sz="2200" dirty="0">
                <a:solidFill>
                  <a:srgbClr val="FF0000"/>
                </a:solidFill>
              </a:rPr>
              <a:t>Random feature splits</a:t>
            </a:r>
          </a:p>
          <a:p>
            <a:pPr algn="just"/>
            <a:r>
              <a:rPr lang="en-US" altLang="zh-CN" dirty="0"/>
              <a:t>Why it works well (</a:t>
            </a:r>
            <a:r>
              <a:rPr lang="en-US" altLang="zh-CN" dirty="0">
                <a:solidFill>
                  <a:srgbClr val="0070C0"/>
                </a:solidFill>
              </a:rPr>
              <a:t>intuitive explanation</a:t>
            </a:r>
            <a:r>
              <a:rPr lang="en-US" altLang="zh-CN" dirty="0"/>
              <a:t>)</a:t>
            </a:r>
          </a:p>
          <a:p>
            <a:pPr lvl="1" algn="just"/>
            <a:r>
              <a:rPr lang="en-US" altLang="zh-CN" sz="2200" dirty="0"/>
              <a:t>Some of the trees will query on useless features. These trees will essentially make random predictions. But some of the trees will happen to query on good features and will make good predictions. If you have enough trees, the random ones will wash out as noise, and only the good trees will have an effect on the final classification.</a:t>
            </a:r>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ransition spd="med">
    <p:pull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Boosting: </a:t>
            </a:r>
            <a:r>
              <a:rPr lang="en-US" altLang="zh-CN" b="1" dirty="0" err="1">
                <a:solidFill>
                  <a:srgbClr val="C00000"/>
                </a:solidFill>
                <a:latin typeface="Times New Roman" pitchFamily="18" charset="0"/>
                <a:cs typeface="Times New Roman" pitchFamily="18" charset="0"/>
              </a:rPr>
              <a:t>AdaBoost</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7</a:t>
            </a:fld>
            <a:endParaRPr lang="en-US" altLang="zh-CN"/>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FBE8FBEA-55AD-4A1F-80BB-6F621BFB5254}"/>
              </a:ext>
            </a:extLst>
          </p:cNvPr>
          <p:cNvPicPr>
            <a:picLocks noChangeAspect="1"/>
          </p:cNvPicPr>
          <p:nvPr/>
        </p:nvPicPr>
        <p:blipFill>
          <a:blip r:embed="rId3"/>
          <a:stretch>
            <a:fillRect/>
          </a:stretch>
        </p:blipFill>
        <p:spPr>
          <a:xfrm>
            <a:off x="417251" y="1772816"/>
            <a:ext cx="8252190" cy="3468688"/>
          </a:xfrm>
          <a:prstGeom prst="rect">
            <a:avLst/>
          </a:prstGeom>
        </p:spPr>
      </p:pic>
    </p:spTree>
  </p:cSld>
  <p:clrMapOvr>
    <a:masterClrMapping/>
  </p:clrMapOvr>
  <p:transition spd="med">
    <p:pull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Boosting: </a:t>
            </a:r>
            <a:r>
              <a:rPr lang="en-US" altLang="zh-CN" b="1" dirty="0" err="1">
                <a:solidFill>
                  <a:srgbClr val="C00000"/>
                </a:solidFill>
                <a:latin typeface="Times New Roman" pitchFamily="18" charset="0"/>
                <a:cs typeface="Times New Roman" pitchFamily="18" charset="0"/>
              </a:rPr>
              <a:t>AdaBoost</a:t>
            </a:r>
            <a:endParaRPr lang="zh-CN" altLang="en-US" b="1" dirty="0">
              <a:solidFill>
                <a:srgbClr val="C00000"/>
              </a:solidFill>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8</a:t>
            </a:fld>
            <a:endParaRPr lang="en-US" altLang="zh-CN"/>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Grp="1" noChangeAspect="1" noChangeArrowheads="1"/>
          </p:cNvPicPr>
          <p:nvPr>
            <p:ph idx="1"/>
          </p:nvPr>
        </p:nvPicPr>
        <p:blipFill>
          <a:blip r:embed="rId3" cstate="print"/>
          <a:srcRect/>
          <a:stretch>
            <a:fillRect/>
          </a:stretch>
        </p:blipFill>
        <p:spPr bwMode="auto">
          <a:xfrm>
            <a:off x="0" y="1340768"/>
            <a:ext cx="9084703" cy="4904457"/>
          </a:xfrm>
          <a:prstGeom prst="rect">
            <a:avLst/>
          </a:prstGeom>
          <a:noFill/>
          <a:ln w="9525">
            <a:noFill/>
            <a:miter lim="800000"/>
            <a:headEnd/>
            <a:tailEnd/>
          </a:ln>
        </p:spPr>
      </p:pic>
      <p:pic>
        <p:nvPicPr>
          <p:cNvPr id="5" name="图片 4">
            <a:extLst>
              <a:ext uri="{FF2B5EF4-FFF2-40B4-BE49-F238E27FC236}">
                <a16:creationId xmlns:a16="http://schemas.microsoft.com/office/drawing/2014/main" id="{EEE63B49-87A1-4402-8AE8-ECAFDE1AFACE}"/>
              </a:ext>
            </a:extLst>
          </p:cNvPr>
          <p:cNvPicPr>
            <a:picLocks noChangeAspect="1"/>
          </p:cNvPicPr>
          <p:nvPr/>
        </p:nvPicPr>
        <p:blipFill>
          <a:blip r:embed="rId4"/>
          <a:stretch>
            <a:fillRect/>
          </a:stretch>
        </p:blipFill>
        <p:spPr>
          <a:xfrm>
            <a:off x="7668344" y="5049180"/>
            <a:ext cx="1234480" cy="283597"/>
          </a:xfrm>
          <a:prstGeom prst="rect">
            <a:avLst/>
          </a:prstGeom>
        </p:spPr>
      </p:pic>
    </p:spTree>
    <p:extLst>
      <p:ext uri="{BB962C8B-B14F-4D97-AF65-F5344CB8AC3E}">
        <p14:creationId xmlns:p14="http://schemas.microsoft.com/office/powerpoint/2010/main" val="384218983"/>
      </p:ext>
    </p:extLst>
  </p:cSld>
  <p:clrMapOvr>
    <a:masterClrMapping/>
  </p:clrMapOvr>
  <p:transition spd="med">
    <p:pull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a:solidFill>
                  <a:srgbClr val="C00000"/>
                </a:solidFill>
                <a:latin typeface="Times New Roman" pitchFamily="18" charset="0"/>
                <a:cs typeface="Times New Roman" pitchFamily="18" charset="0"/>
              </a:rPr>
              <a:t>Boosting: </a:t>
            </a:r>
            <a:r>
              <a:rPr lang="en-US" altLang="zh-CN" b="1" dirty="0" err="1">
                <a:solidFill>
                  <a:srgbClr val="C00000"/>
                </a:solidFill>
                <a:latin typeface="Times New Roman" pitchFamily="18" charset="0"/>
                <a:cs typeface="Times New Roman" pitchFamily="18" charset="0"/>
              </a:rPr>
              <a:t>AdaBoost</a:t>
            </a:r>
            <a:r>
              <a:rPr lang="zh-CN" altLang="en-US" b="1" dirty="0">
                <a:solidFill>
                  <a:srgbClr val="C00000"/>
                </a:solidFill>
                <a:latin typeface="Times New Roman" pitchFamily="18" charset="0"/>
                <a:cs typeface="Times New Roman" pitchFamily="18" charset="0"/>
              </a:rPr>
              <a:t>重要性质</a:t>
            </a:r>
          </a:p>
        </p:txBody>
      </p:sp>
      <p:sp>
        <p:nvSpPr>
          <p:cNvPr id="4" name="灯片编号占位符 3"/>
          <p:cNvSpPr>
            <a:spLocks noGrp="1"/>
          </p:cNvSpPr>
          <p:nvPr>
            <p:ph type="sldNum" sz="quarter" idx="12"/>
          </p:nvPr>
        </p:nvSpPr>
        <p:spPr/>
        <p:txBody>
          <a:bodyPr/>
          <a:lstStyle/>
          <a:p>
            <a:fld id="{909146ED-F82D-4325-8D84-FFEC60261B23}" type="slidenum">
              <a:rPr lang="en-US" altLang="zh-CN" smtClean="0"/>
              <a:pPr/>
              <a:t>9</a:t>
            </a:fld>
            <a:endParaRPr lang="en-US" altLang="zh-CN"/>
          </a:p>
        </p:txBody>
      </p:sp>
      <p:sp>
        <p:nvSpPr>
          <p:cNvPr id="47110" name="AutoShape 6"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7112" name="AutoShape 8" descr="http://img5.imgtn.bdimg.com/it/u=1663933951,2905576274&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7" name="内容占位符 6"/>
          <p:cNvSpPr>
            <a:spLocks noGrp="1"/>
          </p:cNvSpPr>
          <p:nvPr>
            <p:ph idx="1"/>
          </p:nvPr>
        </p:nvSpPr>
        <p:spPr/>
        <p:txBody>
          <a:bodyPr/>
          <a:lstStyle/>
          <a:p>
            <a:r>
              <a:rPr lang="zh-CN" altLang="en-US" dirty="0"/>
              <a:t>训练误差的上界</a:t>
            </a:r>
          </a:p>
        </p:txBody>
      </p:sp>
      <p:pic>
        <p:nvPicPr>
          <p:cNvPr id="1026" name="Picture 2"/>
          <p:cNvPicPr>
            <a:picLocks noChangeAspect="1" noChangeArrowheads="1"/>
          </p:cNvPicPr>
          <p:nvPr/>
        </p:nvPicPr>
        <p:blipFill>
          <a:blip r:embed="rId3" cstate="print"/>
          <a:srcRect/>
          <a:stretch>
            <a:fillRect/>
          </a:stretch>
        </p:blipFill>
        <p:spPr bwMode="auto">
          <a:xfrm>
            <a:off x="1007604" y="2600908"/>
            <a:ext cx="6511109" cy="1584176"/>
          </a:xfrm>
          <a:prstGeom prst="rect">
            <a:avLst/>
          </a:prstGeom>
          <a:noFill/>
          <a:ln w="9525">
            <a:noFill/>
            <a:miter lim="800000"/>
            <a:headEnd/>
            <a:tailEnd/>
          </a:ln>
        </p:spPr>
      </p:pic>
      <p:sp>
        <p:nvSpPr>
          <p:cNvPr id="3" name="文本框 2">
            <a:extLst>
              <a:ext uri="{FF2B5EF4-FFF2-40B4-BE49-F238E27FC236}">
                <a16:creationId xmlns:a16="http://schemas.microsoft.com/office/drawing/2014/main" id="{7D263667-650A-4127-94D0-1C6DF63F35ED}"/>
              </a:ext>
            </a:extLst>
          </p:cNvPr>
          <p:cNvSpPr txBox="1"/>
          <p:nvPr/>
        </p:nvSpPr>
        <p:spPr>
          <a:xfrm>
            <a:off x="791580" y="4725144"/>
            <a:ext cx="4108817" cy="369332"/>
          </a:xfrm>
          <a:prstGeom prst="rect">
            <a:avLst/>
          </a:prstGeom>
          <a:noFill/>
        </p:spPr>
        <p:txBody>
          <a:bodyPr wrap="none" rtlCol="0">
            <a:spAutoFit/>
          </a:bodyPr>
          <a:lstStyle/>
          <a:p>
            <a:r>
              <a:rPr lang="zh-CN" altLang="en-US" dirty="0"/>
              <a:t>作业：基于如下的引理，证明此结论。</a:t>
            </a:r>
          </a:p>
        </p:txBody>
      </p:sp>
      <p:pic>
        <p:nvPicPr>
          <p:cNvPr id="5" name="图片 4">
            <a:extLst>
              <a:ext uri="{FF2B5EF4-FFF2-40B4-BE49-F238E27FC236}">
                <a16:creationId xmlns:a16="http://schemas.microsoft.com/office/drawing/2014/main" id="{ED313CA4-2494-46C8-A6F3-94117758F578}"/>
              </a:ext>
            </a:extLst>
          </p:cNvPr>
          <p:cNvPicPr>
            <a:picLocks noChangeAspect="1"/>
          </p:cNvPicPr>
          <p:nvPr/>
        </p:nvPicPr>
        <p:blipFill>
          <a:blip r:embed="rId4"/>
          <a:stretch>
            <a:fillRect/>
          </a:stretch>
        </p:blipFill>
        <p:spPr>
          <a:xfrm>
            <a:off x="793404" y="5250926"/>
            <a:ext cx="2846723" cy="770361"/>
          </a:xfrm>
          <a:prstGeom prst="rect">
            <a:avLst/>
          </a:prstGeom>
        </p:spPr>
      </p:pic>
      <p:pic>
        <p:nvPicPr>
          <p:cNvPr id="6" name="图片 5">
            <a:extLst>
              <a:ext uri="{FF2B5EF4-FFF2-40B4-BE49-F238E27FC236}">
                <a16:creationId xmlns:a16="http://schemas.microsoft.com/office/drawing/2014/main" id="{5ACBEF11-A5D2-4945-8DFF-0F2BA71C070A}"/>
              </a:ext>
            </a:extLst>
          </p:cNvPr>
          <p:cNvPicPr>
            <a:picLocks noChangeAspect="1"/>
          </p:cNvPicPr>
          <p:nvPr/>
        </p:nvPicPr>
        <p:blipFill>
          <a:blip r:embed="rId5"/>
          <a:stretch>
            <a:fillRect/>
          </a:stretch>
        </p:blipFill>
        <p:spPr>
          <a:xfrm>
            <a:off x="3829050" y="5481732"/>
            <a:ext cx="742950" cy="257175"/>
          </a:xfrm>
          <a:prstGeom prst="rect">
            <a:avLst/>
          </a:prstGeom>
        </p:spPr>
      </p:pic>
    </p:spTree>
  </p:cSld>
  <p:clrMapOvr>
    <a:masterClrMapping/>
  </p:clrMapOvr>
  <p:transition spd="med">
    <p:pull dir="l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1"/>
          </a:solidFill>
          <a:prstDash val="solid"/>
          <a:round/>
          <a:headEnd type="none" w="med" len="med"/>
          <a:tailEnd type="none" w="med" len="med"/>
        </a:ln>
        <a:effectLst/>
        <a:extLst>
          <a:ext uri="{AF507438-7753-43e0-B8FC-AC1667EBCBE1}">
            <a14:hiddenEffects xmlns:r="http://schemas.openxmlformats.org/officeDocument/2006/relationships" xmlns:p="http://schemas.openxmlformats.org/presentationml/2006/main"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1" sz="1800" b="0" i="0" u="none" strike="noStrike" cap="none" normalizeH="0" baseline="0" smtClean="0">
            <a:ln>
              <a:noFill/>
            </a:ln>
            <a:solidFill>
              <a:schemeClr val="tx1"/>
            </a:solidFill>
            <a:effectLst/>
            <a:latin typeface="Arial"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Arial" charset="0"/>
            <a:ea typeface="PMingLiU" pitchFamily="18" charset="-120"/>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19841</TotalTime>
  <Words>321</Words>
  <Application>Microsoft Office PowerPoint</Application>
  <PresentationFormat>全屏显示(4:3)</PresentationFormat>
  <Paragraphs>52</Paragraphs>
  <Slides>9</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PMingLiU</vt:lpstr>
      <vt:lpstr>方正姚体</vt:lpstr>
      <vt:lpstr>仿宋_GB2312</vt:lpstr>
      <vt:lpstr>宋体</vt:lpstr>
      <vt:lpstr>幼圆</vt:lpstr>
      <vt:lpstr>Arial</vt:lpstr>
      <vt:lpstr>Times New Roman</vt:lpstr>
      <vt:lpstr>默认设计模板</vt:lpstr>
      <vt:lpstr>课程专题一：单变量学习</vt:lpstr>
      <vt:lpstr>Ensemble methods</vt:lpstr>
      <vt:lpstr>Motivation and Objective</vt:lpstr>
      <vt:lpstr>Voting Multiple Classifiers</vt:lpstr>
      <vt:lpstr>Change Data Sets</vt:lpstr>
      <vt:lpstr>Random Forests</vt:lpstr>
      <vt:lpstr>Boosting: AdaBoost</vt:lpstr>
      <vt:lpstr>Boosting: AdaBoost</vt:lpstr>
      <vt:lpstr>Boosting: AdaBoost重要性质</vt:lpstr>
    </vt:vector>
  </TitlesOfParts>
  <Company>cnu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qiaoqiao</dc:creator>
  <cp:lastModifiedBy> </cp:lastModifiedBy>
  <cp:revision>883</cp:revision>
  <dcterms:created xsi:type="dcterms:W3CDTF">2004-06-26T11:25:06Z</dcterms:created>
  <dcterms:modified xsi:type="dcterms:W3CDTF">2018-11-18T06:47:35Z</dcterms:modified>
</cp:coreProperties>
</file>