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sldIdLst>
    <p:sldId id="1015" r:id="rId2"/>
    <p:sldId id="1016" r:id="rId3"/>
    <p:sldId id="1017" r:id="rId4"/>
    <p:sldId id="1033" r:id="rId5"/>
    <p:sldId id="1034" r:id="rId6"/>
    <p:sldId id="1035" r:id="rId7"/>
    <p:sldId id="1036" r:id="rId8"/>
    <p:sldId id="1037" r:id="rId9"/>
    <p:sldId id="1038" r:id="rId10"/>
    <p:sldId id="1039" r:id="rId11"/>
    <p:sldId id="1040" r:id="rId12"/>
    <p:sldId id="1041" r:id="rId13"/>
    <p:sldId id="1042" r:id="rId14"/>
    <p:sldId id="1043" r:id="rId15"/>
    <p:sldId id="1054" r:id="rId16"/>
    <p:sldId id="1044" r:id="rId17"/>
    <p:sldId id="1045" r:id="rId18"/>
    <p:sldId id="1046" r:id="rId19"/>
    <p:sldId id="1047" r:id="rId20"/>
    <p:sldId id="1048" r:id="rId21"/>
    <p:sldId id="1049" r:id="rId22"/>
    <p:sldId id="1050" r:id="rId23"/>
    <p:sldId id="1051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D60093"/>
    <a:srgbClr val="FFFFCC"/>
    <a:srgbClr val="008000"/>
    <a:srgbClr val="00FF00"/>
    <a:srgbClr val="66FF99"/>
    <a:srgbClr val="FF0000"/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0040" autoAdjust="0"/>
  </p:normalViewPr>
  <p:slideViewPr>
    <p:cSldViewPr>
      <p:cViewPr varScale="1">
        <p:scale>
          <a:sx n="99" d="100"/>
          <a:sy n="99" d="100"/>
        </p:scale>
        <p:origin x="9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08E51-14C0-4DB8-8416-5864F0166C67}" type="doc">
      <dgm:prSet loTypeId="urn:microsoft.com/office/officeart/2005/8/layout/cycle7" loCatId="cycle" qsTypeId="urn:microsoft.com/office/officeart/2005/8/quickstyle/simple2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000844ED-A974-4F0B-B703-5EF6E9B700C5}">
      <dgm:prSet phldrT="[文本]"/>
      <dgm:spPr/>
      <dgm:t>
        <a:bodyPr/>
        <a:lstStyle/>
        <a:p>
          <a:r>
            <a: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rPr>
            <a:t>条件独立</a:t>
          </a:r>
        </a:p>
      </dgm:t>
    </dgm:pt>
    <dgm:pt modelId="{07DCF3DA-8527-4F55-9AB1-73CFE2B18CAB}" type="parTrans" cxnId="{29B2FFEE-3D10-4150-8855-A9E2705E6AE7}">
      <dgm:prSet/>
      <dgm:spPr/>
      <dgm:t>
        <a:bodyPr/>
        <a:lstStyle/>
        <a:p>
          <a:endParaRPr lang="zh-CN" altLang="en-US" b="1"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EA1B62F1-86C3-4B9D-8588-37FB333D1D99}" type="sibTrans" cxnId="{29B2FFEE-3D10-4150-8855-A9E2705E6AE7}">
      <dgm:prSet/>
      <dgm:spPr/>
      <dgm:t>
        <a:bodyPr/>
        <a:lstStyle/>
        <a:p>
          <a:r>
            <a: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rPr>
            <a:t>代数运算</a:t>
          </a:r>
        </a:p>
      </dgm:t>
    </dgm:pt>
    <dgm:pt modelId="{B114A98D-D25D-440A-988B-00DBCC2E2B0D}">
      <dgm:prSet phldrT="[文本]"/>
      <dgm:spPr/>
      <dgm:t>
        <a:bodyPr/>
        <a:lstStyle/>
        <a:p>
          <a:r>
            <a: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rPr>
            <a:t>全概率公式</a:t>
          </a:r>
        </a:p>
      </dgm:t>
    </dgm:pt>
    <dgm:pt modelId="{226841F7-75CA-49D5-978C-AC30BD2B6829}" type="parTrans" cxnId="{C19C47A0-3397-422D-BDD5-430047A48B92}">
      <dgm:prSet/>
      <dgm:spPr/>
      <dgm:t>
        <a:bodyPr/>
        <a:lstStyle/>
        <a:p>
          <a:endParaRPr lang="zh-CN" altLang="en-US" b="1"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57AC56DB-8AB9-48D1-83DB-123391FC2A10}" type="sibTrans" cxnId="{C19C47A0-3397-422D-BDD5-430047A48B92}">
      <dgm:prSet/>
      <dgm:spPr/>
      <dgm:t>
        <a:bodyPr/>
        <a:lstStyle/>
        <a:p>
          <a:endParaRPr lang="zh-CN" altLang="en-US" b="1"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FE5E50E8-8E89-4AED-A448-9711553C0F39}">
      <dgm:prSet phldrT="[文本]"/>
      <dgm:spPr/>
      <dgm:t>
        <a:bodyPr/>
        <a:lstStyle/>
        <a:p>
          <a:r>
            <a:rPr lang="zh-CN" altLang="en-US" b="1" dirty="0">
              <a:latin typeface="方正姚体" panose="02010601030101010101" pitchFamily="2" charset="-122"/>
              <a:ea typeface="方正姚体" panose="02010601030101010101" pitchFamily="2" charset="-122"/>
            </a:rPr>
            <a:t>图模型</a:t>
          </a:r>
        </a:p>
      </dgm:t>
    </dgm:pt>
    <dgm:pt modelId="{DEEFC364-03CE-4343-A74C-5DE518BBCD59}" type="parTrans" cxnId="{EF650F53-978A-452D-B4A2-3F5C659C6423}">
      <dgm:prSet/>
      <dgm:spPr/>
      <dgm:t>
        <a:bodyPr/>
        <a:lstStyle/>
        <a:p>
          <a:endParaRPr lang="zh-CN" altLang="en-US" b="1"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ECFB849D-5658-406C-891D-ADA0AC4EC2F2}" type="sibTrans" cxnId="{EF650F53-978A-452D-B4A2-3F5C659C6423}">
      <dgm:prSet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rPr>
            <a:t>读图</a:t>
          </a:r>
        </a:p>
      </dgm:t>
    </dgm:pt>
    <dgm:pt modelId="{747F8F6B-643F-43D7-BDB9-0E893035BD19}" type="pres">
      <dgm:prSet presAssocID="{1D108E51-14C0-4DB8-8416-5864F0166C67}" presName="Name0" presStyleCnt="0">
        <dgm:presLayoutVars>
          <dgm:dir/>
          <dgm:resizeHandles val="exact"/>
        </dgm:presLayoutVars>
      </dgm:prSet>
      <dgm:spPr/>
    </dgm:pt>
    <dgm:pt modelId="{34B2C3BF-450E-4038-884D-03A1FCCCFE50}" type="pres">
      <dgm:prSet presAssocID="{000844ED-A974-4F0B-B703-5EF6E9B700C5}" presName="node" presStyleLbl="node1" presStyleIdx="0" presStyleCnt="3" custRadScaleRad="38485" custRadScaleInc="-282084">
        <dgm:presLayoutVars>
          <dgm:bulletEnabled val="1"/>
        </dgm:presLayoutVars>
      </dgm:prSet>
      <dgm:spPr/>
    </dgm:pt>
    <dgm:pt modelId="{490BEF3C-B409-4DA0-9839-FA0B6AE95F36}" type="pres">
      <dgm:prSet presAssocID="{EA1B62F1-86C3-4B9D-8588-37FB333D1D99}" presName="sibTrans" presStyleLbl="sibTrans2D1" presStyleIdx="0" presStyleCnt="3" custScaleY="135958"/>
      <dgm:spPr>
        <a:prstGeom prst="leftArrow">
          <a:avLst/>
        </a:prstGeom>
      </dgm:spPr>
    </dgm:pt>
    <dgm:pt modelId="{AD96A0A8-9BF8-414E-855B-BAACA7ADBD4A}" type="pres">
      <dgm:prSet presAssocID="{EA1B62F1-86C3-4B9D-8588-37FB333D1D99}" presName="connectorText" presStyleLbl="sibTrans2D1" presStyleIdx="0" presStyleCnt="3"/>
      <dgm:spPr/>
    </dgm:pt>
    <dgm:pt modelId="{4005EAE5-F30E-405E-8A0F-94D14478F3FB}" type="pres">
      <dgm:prSet presAssocID="{B114A98D-D25D-440A-988B-00DBCC2E2B0D}" presName="node" presStyleLbl="node1" presStyleIdx="1" presStyleCnt="3" custRadScaleRad="126144" custRadScaleInc="-117114">
        <dgm:presLayoutVars>
          <dgm:bulletEnabled val="1"/>
        </dgm:presLayoutVars>
      </dgm:prSet>
      <dgm:spPr/>
    </dgm:pt>
    <dgm:pt modelId="{AF2C9C85-7EE0-4E6E-B740-6E6365C724D6}" type="pres">
      <dgm:prSet presAssocID="{57AC56DB-8AB9-48D1-83DB-123391FC2A10}" presName="sibTrans" presStyleLbl="sibTrans2D1" presStyleIdx="1" presStyleCnt="3"/>
      <dgm:spPr/>
    </dgm:pt>
    <dgm:pt modelId="{8F4DF623-CF1B-4CB4-8985-599A36BED68F}" type="pres">
      <dgm:prSet presAssocID="{57AC56DB-8AB9-48D1-83DB-123391FC2A10}" presName="connectorText" presStyleLbl="sibTrans2D1" presStyleIdx="1" presStyleCnt="3"/>
      <dgm:spPr/>
    </dgm:pt>
    <dgm:pt modelId="{9D5166C5-A86A-4E7B-96A4-3A9C1AF9212C}" type="pres">
      <dgm:prSet presAssocID="{FE5E50E8-8E89-4AED-A448-9711553C0F39}" presName="node" presStyleLbl="node1" presStyleIdx="2" presStyleCnt="3" custRadScaleRad="125936" custRadScaleInc="117212">
        <dgm:presLayoutVars>
          <dgm:bulletEnabled val="1"/>
        </dgm:presLayoutVars>
      </dgm:prSet>
      <dgm:spPr/>
    </dgm:pt>
    <dgm:pt modelId="{57245BFD-C36F-4C58-91CE-43482145B85E}" type="pres">
      <dgm:prSet presAssocID="{ECFB849D-5658-406C-891D-ADA0AC4EC2F2}" presName="sibTrans" presStyleLbl="sibTrans2D1" presStyleIdx="2" presStyleCnt="3" custScaleY="113322"/>
      <dgm:spPr>
        <a:prstGeom prst="rightArrow">
          <a:avLst/>
        </a:prstGeom>
      </dgm:spPr>
    </dgm:pt>
    <dgm:pt modelId="{EF033028-16AD-4C47-9477-858328D50F25}" type="pres">
      <dgm:prSet presAssocID="{ECFB849D-5658-406C-891D-ADA0AC4EC2F2}" presName="connectorText" presStyleLbl="sibTrans2D1" presStyleIdx="2" presStyleCnt="3"/>
      <dgm:spPr/>
    </dgm:pt>
  </dgm:ptLst>
  <dgm:cxnLst>
    <dgm:cxn modelId="{DCFB9A12-2B6B-40A1-9BD1-4D983AFE12EA}" type="presOf" srcId="{57AC56DB-8AB9-48D1-83DB-123391FC2A10}" destId="{8F4DF623-CF1B-4CB4-8985-599A36BED68F}" srcOrd="1" destOrd="0" presId="urn:microsoft.com/office/officeart/2005/8/layout/cycle7"/>
    <dgm:cxn modelId="{CDD88415-5B36-4198-BE38-303F86FBFC63}" type="presOf" srcId="{B114A98D-D25D-440A-988B-00DBCC2E2B0D}" destId="{4005EAE5-F30E-405E-8A0F-94D14478F3FB}" srcOrd="0" destOrd="0" presId="urn:microsoft.com/office/officeart/2005/8/layout/cycle7"/>
    <dgm:cxn modelId="{0D76B765-AB48-481E-8C46-6557A957DEB4}" type="presOf" srcId="{ECFB849D-5658-406C-891D-ADA0AC4EC2F2}" destId="{EF033028-16AD-4C47-9477-858328D50F25}" srcOrd="1" destOrd="0" presId="urn:microsoft.com/office/officeart/2005/8/layout/cycle7"/>
    <dgm:cxn modelId="{4FE3424F-02D9-479C-88F5-353DF9EBC767}" type="presOf" srcId="{EA1B62F1-86C3-4B9D-8588-37FB333D1D99}" destId="{AD96A0A8-9BF8-414E-855B-BAACA7ADBD4A}" srcOrd="1" destOrd="0" presId="urn:microsoft.com/office/officeart/2005/8/layout/cycle7"/>
    <dgm:cxn modelId="{EF650F53-978A-452D-B4A2-3F5C659C6423}" srcId="{1D108E51-14C0-4DB8-8416-5864F0166C67}" destId="{FE5E50E8-8E89-4AED-A448-9711553C0F39}" srcOrd="2" destOrd="0" parTransId="{DEEFC364-03CE-4343-A74C-5DE518BBCD59}" sibTransId="{ECFB849D-5658-406C-891D-ADA0AC4EC2F2}"/>
    <dgm:cxn modelId="{C7490755-6C10-4541-BE71-1145A5A20599}" type="presOf" srcId="{EA1B62F1-86C3-4B9D-8588-37FB333D1D99}" destId="{490BEF3C-B409-4DA0-9839-FA0B6AE95F36}" srcOrd="0" destOrd="0" presId="urn:microsoft.com/office/officeart/2005/8/layout/cycle7"/>
    <dgm:cxn modelId="{A894F09C-0845-4E50-9926-BCD33B8E0B28}" type="presOf" srcId="{ECFB849D-5658-406C-891D-ADA0AC4EC2F2}" destId="{57245BFD-C36F-4C58-91CE-43482145B85E}" srcOrd="0" destOrd="0" presId="urn:microsoft.com/office/officeart/2005/8/layout/cycle7"/>
    <dgm:cxn modelId="{C19C47A0-3397-422D-BDD5-430047A48B92}" srcId="{1D108E51-14C0-4DB8-8416-5864F0166C67}" destId="{B114A98D-D25D-440A-988B-00DBCC2E2B0D}" srcOrd="1" destOrd="0" parTransId="{226841F7-75CA-49D5-978C-AC30BD2B6829}" sibTransId="{57AC56DB-8AB9-48D1-83DB-123391FC2A10}"/>
    <dgm:cxn modelId="{BFC10BAD-3890-48E1-BC34-F734C82B51B9}" type="presOf" srcId="{1D108E51-14C0-4DB8-8416-5864F0166C67}" destId="{747F8F6B-643F-43D7-BDB9-0E893035BD19}" srcOrd="0" destOrd="0" presId="urn:microsoft.com/office/officeart/2005/8/layout/cycle7"/>
    <dgm:cxn modelId="{E8BE8AC7-4B74-4D4B-91F4-DE3C85C7044B}" type="presOf" srcId="{FE5E50E8-8E89-4AED-A448-9711553C0F39}" destId="{9D5166C5-A86A-4E7B-96A4-3A9C1AF9212C}" srcOrd="0" destOrd="0" presId="urn:microsoft.com/office/officeart/2005/8/layout/cycle7"/>
    <dgm:cxn modelId="{03FFEFCF-31D4-43E9-99F0-D8B86FBE2728}" type="presOf" srcId="{000844ED-A974-4F0B-B703-5EF6E9B700C5}" destId="{34B2C3BF-450E-4038-884D-03A1FCCCFE50}" srcOrd="0" destOrd="0" presId="urn:microsoft.com/office/officeart/2005/8/layout/cycle7"/>
    <dgm:cxn modelId="{2FB28EDA-4CB2-4894-9DED-9DB9339593C5}" type="presOf" srcId="{57AC56DB-8AB9-48D1-83DB-123391FC2A10}" destId="{AF2C9C85-7EE0-4E6E-B740-6E6365C724D6}" srcOrd="0" destOrd="0" presId="urn:microsoft.com/office/officeart/2005/8/layout/cycle7"/>
    <dgm:cxn modelId="{29B2FFEE-3D10-4150-8855-A9E2705E6AE7}" srcId="{1D108E51-14C0-4DB8-8416-5864F0166C67}" destId="{000844ED-A974-4F0B-B703-5EF6E9B700C5}" srcOrd="0" destOrd="0" parTransId="{07DCF3DA-8527-4F55-9AB1-73CFE2B18CAB}" sibTransId="{EA1B62F1-86C3-4B9D-8588-37FB333D1D99}"/>
    <dgm:cxn modelId="{BD6743B3-F417-4F0A-9EDC-1F46DABA18F5}" type="presParOf" srcId="{747F8F6B-643F-43D7-BDB9-0E893035BD19}" destId="{34B2C3BF-450E-4038-884D-03A1FCCCFE50}" srcOrd="0" destOrd="0" presId="urn:microsoft.com/office/officeart/2005/8/layout/cycle7"/>
    <dgm:cxn modelId="{04B1D913-B2AB-4BEE-8346-892CC929F226}" type="presParOf" srcId="{747F8F6B-643F-43D7-BDB9-0E893035BD19}" destId="{490BEF3C-B409-4DA0-9839-FA0B6AE95F36}" srcOrd="1" destOrd="0" presId="urn:microsoft.com/office/officeart/2005/8/layout/cycle7"/>
    <dgm:cxn modelId="{1D407D70-9F24-4B91-9E18-3BF855C5CE1D}" type="presParOf" srcId="{490BEF3C-B409-4DA0-9839-FA0B6AE95F36}" destId="{AD96A0A8-9BF8-414E-855B-BAACA7ADBD4A}" srcOrd="0" destOrd="0" presId="urn:microsoft.com/office/officeart/2005/8/layout/cycle7"/>
    <dgm:cxn modelId="{28E895D7-801C-4EA7-8F31-4778DEF10D9E}" type="presParOf" srcId="{747F8F6B-643F-43D7-BDB9-0E893035BD19}" destId="{4005EAE5-F30E-405E-8A0F-94D14478F3FB}" srcOrd="2" destOrd="0" presId="urn:microsoft.com/office/officeart/2005/8/layout/cycle7"/>
    <dgm:cxn modelId="{164CD321-81F6-42F5-9A6B-A00F588F7BDD}" type="presParOf" srcId="{747F8F6B-643F-43D7-BDB9-0E893035BD19}" destId="{AF2C9C85-7EE0-4E6E-B740-6E6365C724D6}" srcOrd="3" destOrd="0" presId="urn:microsoft.com/office/officeart/2005/8/layout/cycle7"/>
    <dgm:cxn modelId="{8D8D1EB2-D7B7-4248-BBB6-A4C942924504}" type="presParOf" srcId="{AF2C9C85-7EE0-4E6E-B740-6E6365C724D6}" destId="{8F4DF623-CF1B-4CB4-8985-599A36BED68F}" srcOrd="0" destOrd="0" presId="urn:microsoft.com/office/officeart/2005/8/layout/cycle7"/>
    <dgm:cxn modelId="{369435B7-BC11-42A4-9C20-45984D7359E5}" type="presParOf" srcId="{747F8F6B-643F-43D7-BDB9-0E893035BD19}" destId="{9D5166C5-A86A-4E7B-96A4-3A9C1AF9212C}" srcOrd="4" destOrd="0" presId="urn:microsoft.com/office/officeart/2005/8/layout/cycle7"/>
    <dgm:cxn modelId="{7A56C297-2A9A-47B8-8F47-1C064BB9FC05}" type="presParOf" srcId="{747F8F6B-643F-43D7-BDB9-0E893035BD19}" destId="{57245BFD-C36F-4C58-91CE-43482145B85E}" srcOrd="5" destOrd="0" presId="urn:microsoft.com/office/officeart/2005/8/layout/cycle7"/>
    <dgm:cxn modelId="{DA453E0F-0966-4264-96FA-63B15ADEFF05}" type="presParOf" srcId="{57245BFD-C36F-4C58-91CE-43482145B85E}" destId="{EF033028-16AD-4C47-9477-858328D50F25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2C3BF-450E-4038-884D-03A1FCCCFE50}">
      <dsp:nvSpPr>
        <dsp:cNvPr id="0" name=""/>
        <dsp:cNvSpPr/>
      </dsp:nvSpPr>
      <dsp:spPr>
        <a:xfrm>
          <a:off x="2062864" y="2766284"/>
          <a:ext cx="2103456" cy="105172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方正姚体" panose="02010601030101010101" pitchFamily="2" charset="-122"/>
              <a:ea typeface="方正姚体" panose="02010601030101010101" pitchFamily="2" charset="-122"/>
            </a:rPr>
            <a:t>条件独立</a:t>
          </a:r>
        </a:p>
      </dsp:txBody>
      <dsp:txXfrm>
        <a:off x="2093668" y="2797088"/>
        <a:ext cx="2041848" cy="990120"/>
      </dsp:txXfrm>
    </dsp:sp>
    <dsp:sp modelId="{490BEF3C-B409-4DA0-9839-FA0B6AE95F36}">
      <dsp:nvSpPr>
        <dsp:cNvPr id="0" name=""/>
        <dsp:cNvSpPr/>
      </dsp:nvSpPr>
      <dsp:spPr>
        <a:xfrm rot="18654807">
          <a:off x="3482908" y="1844704"/>
          <a:ext cx="1338464" cy="500467"/>
        </a:xfrm>
        <a:prstGeom prst="leftArrow">
          <a:avLst/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方正姚体" panose="02010601030101010101" pitchFamily="2" charset="-122"/>
              <a:ea typeface="方正姚体" panose="02010601030101010101" pitchFamily="2" charset="-122"/>
            </a:rPr>
            <a:t>代数运算</a:t>
          </a:r>
        </a:p>
      </dsp:txBody>
      <dsp:txXfrm>
        <a:off x="3633048" y="1944797"/>
        <a:ext cx="1038184" cy="300281"/>
      </dsp:txXfrm>
    </dsp:sp>
    <dsp:sp modelId="{4005EAE5-F30E-405E-8A0F-94D14478F3FB}">
      <dsp:nvSpPr>
        <dsp:cNvPr id="0" name=""/>
        <dsp:cNvSpPr/>
      </dsp:nvSpPr>
      <dsp:spPr>
        <a:xfrm>
          <a:off x="4137961" y="371863"/>
          <a:ext cx="2103456" cy="105172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方正姚体" panose="02010601030101010101" pitchFamily="2" charset="-122"/>
              <a:ea typeface="方正姚体" panose="02010601030101010101" pitchFamily="2" charset="-122"/>
            </a:rPr>
            <a:t>全概率公式</a:t>
          </a:r>
        </a:p>
      </dsp:txBody>
      <dsp:txXfrm>
        <a:off x="4168765" y="402667"/>
        <a:ext cx="2041848" cy="990120"/>
      </dsp:txXfrm>
    </dsp:sp>
    <dsp:sp modelId="{AF2C9C85-7EE0-4E6E-B740-6E6365C724D6}">
      <dsp:nvSpPr>
        <dsp:cNvPr id="0" name=""/>
        <dsp:cNvSpPr/>
      </dsp:nvSpPr>
      <dsp:spPr>
        <a:xfrm rot="10799359">
          <a:off x="2591805" y="714035"/>
          <a:ext cx="1338464" cy="36810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-17716"/>
            <a:lumOff val="2188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1" kern="1200"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 rot="10800000">
        <a:off x="2702236" y="787656"/>
        <a:ext cx="1117602" cy="220862"/>
      </dsp:txXfrm>
    </dsp:sp>
    <dsp:sp modelId="{9D5166C5-A86A-4E7B-96A4-3A9C1AF9212C}">
      <dsp:nvSpPr>
        <dsp:cNvPr id="0" name=""/>
        <dsp:cNvSpPr/>
      </dsp:nvSpPr>
      <dsp:spPr>
        <a:xfrm>
          <a:off x="280657" y="372583"/>
          <a:ext cx="2103456" cy="105172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方正姚体" panose="02010601030101010101" pitchFamily="2" charset="-122"/>
              <a:ea typeface="方正姚体" panose="02010601030101010101" pitchFamily="2" charset="-122"/>
            </a:rPr>
            <a:t>图模型</a:t>
          </a:r>
        </a:p>
      </dsp:txBody>
      <dsp:txXfrm>
        <a:off x="311461" y="403387"/>
        <a:ext cx="2041848" cy="990120"/>
      </dsp:txXfrm>
    </dsp:sp>
    <dsp:sp modelId="{57245BFD-C36F-4C58-91CE-43482145B85E}">
      <dsp:nvSpPr>
        <dsp:cNvPr id="0" name=""/>
        <dsp:cNvSpPr/>
      </dsp:nvSpPr>
      <dsp:spPr>
        <a:xfrm rot="3199850">
          <a:off x="1554257" y="1886726"/>
          <a:ext cx="1338464" cy="417143"/>
        </a:xfrm>
        <a:prstGeom prst="rightArrow">
          <a:avLst/>
        </a:prstGeom>
        <a:solidFill>
          <a:schemeClr val="accent6">
            <a:shade val="90000"/>
            <a:hueOff val="0"/>
            <a:satOff val="-35432"/>
            <a:lumOff val="4377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rPr>
            <a:t>读图</a:t>
          </a:r>
        </a:p>
      </dsp:txBody>
      <dsp:txXfrm>
        <a:off x="1679400" y="1970155"/>
        <a:ext cx="1088178" cy="25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725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033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77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68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328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299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126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56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431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293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29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046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680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458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1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98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19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001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666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96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75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78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996061"/>
      </p:ext>
    </p:extLst>
  </p:cSld>
  <p:clrMapOvr>
    <a:masterClrMapping/>
  </p:clrMapOvr>
  <p:transition spd="med">
    <p:pull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379874"/>
      </p:ext>
    </p:extLst>
  </p:cSld>
  <p:clrMapOvr>
    <a:masterClrMapping/>
  </p:clrMapOvr>
  <p:transition spd="med">
    <p:pull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756584"/>
      </p:ext>
    </p:extLst>
  </p:cSld>
  <p:clrMapOvr>
    <a:masterClrMapping/>
  </p:clrMapOvr>
  <p:transition spd="med">
    <p:pull dir="l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363778"/>
      </p:ext>
    </p:extLst>
  </p:cSld>
  <p:clrMapOvr>
    <a:masterClrMapping/>
  </p:clrMapOvr>
  <p:transition spd="med">
    <p:pull dir="l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645903"/>
      </p:ext>
    </p:extLst>
  </p:cSld>
  <p:clrMapOvr>
    <a:masterClrMapping/>
  </p:clrMapOvr>
  <p:transition spd="med">
    <p:pull dir="l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115119"/>
      </p:ext>
    </p:extLst>
  </p:cSld>
  <p:clrMapOvr>
    <a:masterClrMapping/>
  </p:clrMapOvr>
  <p:transition spd="med">
    <p:pull dir="l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570040"/>
      </p:ext>
    </p:extLst>
  </p:cSld>
  <p:clrMapOvr>
    <a:masterClrMapping/>
  </p:clrMapOvr>
  <p:transition spd="med"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003744"/>
      </p:ext>
    </p:extLst>
  </p:cSld>
  <p:clrMapOvr>
    <a:masterClrMapping/>
  </p:clrMapOvr>
  <p:transition spd="med">
    <p:pull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102691"/>
      </p:ext>
    </p:extLst>
  </p:cSld>
  <p:clrMapOvr>
    <a:masterClrMapping/>
  </p:clrMapOvr>
  <p:transition spd="med">
    <p:pull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349065"/>
      </p:ext>
    </p:extLst>
  </p:cSld>
  <p:clrMapOvr>
    <a:masterClrMapping/>
  </p:clrMapOvr>
  <p:transition spd="med">
    <p:pull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106278"/>
      </p:ext>
    </p:extLst>
  </p:cSld>
  <p:clrMapOvr>
    <a:masterClrMapping/>
  </p:clrMapOvr>
  <p:transition spd="med">
    <p:pull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615757"/>
      </p:ext>
    </p:extLst>
  </p:cSld>
  <p:clrMapOvr>
    <a:masterClrMapping/>
  </p:clrMapOvr>
  <p:transition spd="med">
    <p:pull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723718"/>
      </p:ext>
    </p:extLst>
  </p:cSld>
  <p:clrMapOvr>
    <a:masterClrMapping/>
  </p:clrMapOvr>
  <p:transition spd="med">
    <p:pull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820343"/>
      </p:ext>
    </p:extLst>
  </p:cSld>
  <p:clrMapOvr>
    <a:masterClrMapping/>
  </p:clrMapOvr>
  <p:transition spd="med">
    <p:pull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627891"/>
      </p:ext>
    </p:extLst>
  </p:cSld>
  <p:clrMapOvr>
    <a:masterClrMapping/>
  </p:clrMapOvr>
  <p:transition spd="med">
    <p:pull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1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课程专题二：概率图模型方法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" y="1671048"/>
            <a:ext cx="9135224" cy="43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37203"/>
      </p:ext>
    </p:extLst>
  </p:cSld>
  <p:clrMapOvr>
    <a:masterClrMapping/>
  </p:clrMapOvr>
  <p:transition spd="med">
    <p:pull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zh-CN" alt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有向图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到全概率公式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48" y="1340768"/>
            <a:ext cx="3780420" cy="443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右箭头 6"/>
          <p:cNvSpPr/>
          <p:nvPr/>
        </p:nvSpPr>
        <p:spPr bwMode="auto">
          <a:xfrm>
            <a:off x="3995936" y="3501008"/>
            <a:ext cx="1188132" cy="396044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PMingLiU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51520" y="6156012"/>
                <a:ext cx="864096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56012"/>
                <a:ext cx="864096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95536" y="5564849"/>
                <a:ext cx="309827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564849"/>
                <a:ext cx="309827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292080" y="3065961"/>
                <a:ext cx="3708412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065961"/>
                <a:ext cx="3708412" cy="12115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773925"/>
      </p:ext>
    </p:extLst>
  </p:cSld>
  <p:clrMapOvr>
    <a:masterClrMapping/>
  </p:clrMapOvr>
  <p:transition spd="med">
    <p:pull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等价性：</a:t>
            </a:r>
            <a:r>
              <a:rPr lang="zh-CN" alt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有向图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全概率公式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48" y="1340768"/>
            <a:ext cx="3780420" cy="443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左右箭头 8"/>
          <p:cNvSpPr/>
          <p:nvPr/>
        </p:nvSpPr>
        <p:spPr bwMode="auto">
          <a:xfrm>
            <a:off x="4031940" y="3501008"/>
            <a:ext cx="1216152" cy="484632"/>
          </a:xfrm>
          <a:prstGeom prst="leftRightArrow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PMingLiU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292080" y="3065961"/>
                <a:ext cx="3708412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065961"/>
                <a:ext cx="3708412" cy="12115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217996"/>
      </p:ext>
    </p:extLst>
  </p:cSld>
  <p:clrMapOvr>
    <a:masterClrMapping/>
  </p:clrMapOvr>
  <p:transition spd="med">
    <p:pull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盘子模型：概率图的紧凑表示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4284476" cy="223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4175" y="4639022"/>
            <a:ext cx="2980361" cy="156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右箭头 9"/>
          <p:cNvSpPr/>
          <p:nvPr/>
        </p:nvSpPr>
        <p:spPr bwMode="auto">
          <a:xfrm rot="2368721">
            <a:off x="4297366" y="4113127"/>
            <a:ext cx="1188132" cy="396044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4439185"/>
      </p:ext>
    </p:extLst>
  </p:cSld>
  <p:clrMapOvr>
    <a:masterClrMapping/>
  </p:clrMapOvr>
  <p:transition spd="med">
    <p:pull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对同一组随机变量：不同的概率图模型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28094"/>
            <a:ext cx="2743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6076" y="2132856"/>
            <a:ext cx="3105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537012"/>
            <a:ext cx="26384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51620" y="5343739"/>
            <a:ext cx="7092788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本质上，不同的概率图模型蕴含着：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对这组随机变量之间的关系的不同假设</a:t>
            </a:r>
          </a:p>
        </p:txBody>
      </p:sp>
    </p:spTree>
    <p:extLst>
      <p:ext uri="{BB962C8B-B14F-4D97-AF65-F5344CB8AC3E}">
        <p14:creationId xmlns:p14="http://schemas.microsoft.com/office/powerpoint/2010/main" val="3417837990"/>
      </p:ext>
    </p:extLst>
  </p:cSld>
  <p:clrMapOvr>
    <a:masterClrMapping/>
  </p:clrMapOvr>
  <p:transition spd="med">
    <p:pull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2516" y="269776"/>
            <a:ext cx="9551404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条件独立：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Conditional Independence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8" name="内容占位符 6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/>
              <a:t>考虑</a:t>
            </a:r>
            <a:r>
              <a:rPr lang="en-US" altLang="zh-CN" dirty="0"/>
              <a:t>a, b, c</a:t>
            </a:r>
            <a:r>
              <a:rPr lang="zh-CN" altLang="en-US" dirty="0"/>
              <a:t>三个随机变量，假设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我们称：变量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在条件</a:t>
            </a:r>
            <a:r>
              <a:rPr lang="en-US" altLang="zh-CN" dirty="0"/>
              <a:t>c</a:t>
            </a:r>
            <a:r>
              <a:rPr lang="zh-CN" altLang="en-US" dirty="0"/>
              <a:t>的前提下是独立的，记为：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等价的形式：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717794" y="2149160"/>
                <a:ext cx="370841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94" y="2149160"/>
                <a:ext cx="3708412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717794" y="3491158"/>
                <a:ext cx="370841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⫫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94" y="3491158"/>
                <a:ext cx="370841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979712" y="4822615"/>
                <a:ext cx="56477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822615"/>
                <a:ext cx="5647752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668664" y="5503294"/>
                <a:ext cx="56477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664" y="5503294"/>
                <a:ext cx="5647752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52021"/>
      </p:ext>
    </p:extLst>
  </p:cSld>
  <p:clrMapOvr>
    <a:masterClrMapping/>
  </p:clrMapOvr>
  <p:transition spd="med">
    <p:pull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9" y="269775"/>
            <a:ext cx="8964996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图模型、全概率公式、条件独立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15</a:t>
            </a:fld>
            <a:endParaRPr lang="en-US" altLang="zh-CN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73857461"/>
              </p:ext>
            </p:extLst>
          </p:nvPr>
        </p:nvGraphicFramePr>
        <p:xfrm>
          <a:off x="1226130" y="1797000"/>
          <a:ext cx="65172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2051720" y="3717032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读图</a:t>
            </a:r>
          </a:p>
        </p:txBody>
      </p:sp>
      <p:sp>
        <p:nvSpPr>
          <p:cNvPr id="15" name="矩形 14"/>
          <p:cNvSpPr/>
          <p:nvPr/>
        </p:nvSpPr>
        <p:spPr>
          <a:xfrm>
            <a:off x="5688124" y="3717032"/>
            <a:ext cx="18325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代数运算</a:t>
            </a:r>
          </a:p>
        </p:txBody>
      </p:sp>
    </p:spTree>
    <p:extLst>
      <p:ext uri="{BB962C8B-B14F-4D97-AF65-F5344CB8AC3E}">
        <p14:creationId xmlns:p14="http://schemas.microsoft.com/office/powerpoint/2010/main" val="1977140869"/>
      </p:ext>
    </p:extLst>
  </p:cSld>
  <p:clrMapOvr>
    <a:masterClrMapping/>
  </p:clrMapOvr>
  <p:transition spd="med">
    <p:pull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2516" y="269776"/>
            <a:ext cx="9551404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从全概率公式到条件独立（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8" name="内容占位符 6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/>
              <a:t>已知图模型，推导所蕴含的条件独立的性质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564" y="2492896"/>
            <a:ext cx="2743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83568" y="5949280"/>
            <a:ext cx="6168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节点</a:t>
            </a:r>
            <a:r>
              <a:rPr lang="en-US" altLang="zh-CN" sz="2000" dirty="0"/>
              <a:t>c</a:t>
            </a:r>
            <a:r>
              <a:rPr lang="zh-CN" altLang="en-US" sz="2000" dirty="0"/>
              <a:t>在节点</a:t>
            </a:r>
            <a:r>
              <a:rPr lang="en-US" altLang="zh-CN" sz="2000" dirty="0"/>
              <a:t>a</a:t>
            </a:r>
            <a:r>
              <a:rPr lang="zh-CN" altLang="en-US" sz="2000" dirty="0"/>
              <a:t>与</a:t>
            </a:r>
            <a:r>
              <a:rPr lang="en-US" altLang="zh-CN" sz="2000" dirty="0"/>
              <a:t>b</a:t>
            </a:r>
            <a:r>
              <a:rPr lang="zh-CN" altLang="en-US" sz="2000" dirty="0"/>
              <a:t>之间的路径上呈现</a:t>
            </a:r>
            <a:r>
              <a:rPr lang="en-US" altLang="zh-CN" sz="2000" dirty="0"/>
              <a:t>”tail-to-tail”</a:t>
            </a:r>
            <a:r>
              <a:rPr lang="zh-CN" altLang="en-US" sz="2000" dirty="0"/>
              <a:t>的模式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390764" y="5240233"/>
                <a:ext cx="370841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⫫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764" y="5240233"/>
                <a:ext cx="370841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175955" y="2503093"/>
                <a:ext cx="49680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55" y="2503093"/>
                <a:ext cx="49680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767906" y="3264674"/>
                <a:ext cx="4438836" cy="908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06" y="3264674"/>
                <a:ext cx="4438836" cy="9087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345360" y="4402032"/>
                <a:ext cx="3331096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360" y="4402032"/>
                <a:ext cx="3331096" cy="9910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972207"/>
      </p:ext>
    </p:extLst>
  </p:cSld>
  <p:clrMapOvr>
    <a:masterClrMapping/>
  </p:clrMapOvr>
  <p:transition spd="med">
    <p:pull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2516" y="269776"/>
            <a:ext cx="9551404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从全概率公式到条件独立（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8" name="内容占位符 6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/>
              <a:t>已知图模型，推导所蕴含的条件独立的性质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5949280"/>
            <a:ext cx="6410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节点</a:t>
            </a:r>
            <a:r>
              <a:rPr lang="en-US" altLang="zh-CN" sz="2000" dirty="0"/>
              <a:t>c</a:t>
            </a:r>
            <a:r>
              <a:rPr lang="zh-CN" altLang="en-US" sz="2000" dirty="0"/>
              <a:t>在节点</a:t>
            </a:r>
            <a:r>
              <a:rPr lang="en-US" altLang="zh-CN" sz="2000" dirty="0"/>
              <a:t>a</a:t>
            </a:r>
            <a:r>
              <a:rPr lang="zh-CN" altLang="en-US" sz="2000" dirty="0"/>
              <a:t>与</a:t>
            </a:r>
            <a:r>
              <a:rPr lang="en-US" altLang="zh-CN" sz="2000" dirty="0"/>
              <a:t>b</a:t>
            </a:r>
            <a:r>
              <a:rPr lang="zh-CN" altLang="en-US" sz="2000" dirty="0"/>
              <a:t>之间的路径上呈现</a:t>
            </a:r>
            <a:r>
              <a:rPr lang="en-US" altLang="zh-CN" sz="2000" dirty="0"/>
              <a:t>”head-to-tail”</a:t>
            </a:r>
            <a:r>
              <a:rPr lang="zh-CN" altLang="en-US" sz="2000" dirty="0"/>
              <a:t>的模式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564" y="2564904"/>
            <a:ext cx="357571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815916" y="2240868"/>
                <a:ext cx="4438836" cy="908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16" y="2240868"/>
                <a:ext cx="4438836" cy="9087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757927" y="3245903"/>
                <a:ext cx="3331096" cy="908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927" y="3245903"/>
                <a:ext cx="3331096" cy="9087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397887" y="4387708"/>
                <a:ext cx="3331096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887" y="4387708"/>
                <a:ext cx="3331096" cy="9910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390764" y="5240233"/>
                <a:ext cx="370841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⫫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764" y="5240233"/>
                <a:ext cx="3708412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486101"/>
      </p:ext>
    </p:extLst>
  </p:cSld>
  <p:clrMapOvr>
    <a:masterClrMapping/>
  </p:clrMapOvr>
  <p:transition spd="med">
    <p:pull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2516" y="269776"/>
            <a:ext cx="9551404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从全概率公式到条件独立（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8" name="内容占位符 6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/>
              <a:t>已知图模型，推导所蕴含的条件独立的性质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5949280"/>
            <a:ext cx="6652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节点</a:t>
            </a:r>
            <a:r>
              <a:rPr lang="en-US" altLang="zh-CN" sz="2000" dirty="0"/>
              <a:t>c</a:t>
            </a:r>
            <a:r>
              <a:rPr lang="zh-CN" altLang="en-US" sz="2000" dirty="0"/>
              <a:t>在节点</a:t>
            </a:r>
            <a:r>
              <a:rPr lang="en-US" altLang="zh-CN" sz="2000" dirty="0"/>
              <a:t>a</a:t>
            </a:r>
            <a:r>
              <a:rPr lang="zh-CN" altLang="en-US" sz="2000" dirty="0"/>
              <a:t>与</a:t>
            </a:r>
            <a:r>
              <a:rPr lang="en-US" altLang="zh-CN" sz="2000" dirty="0"/>
              <a:t>b</a:t>
            </a:r>
            <a:r>
              <a:rPr lang="zh-CN" altLang="en-US" sz="2000" dirty="0"/>
              <a:t>之间的路径上呈现</a:t>
            </a:r>
            <a:r>
              <a:rPr lang="en-US" altLang="zh-CN" sz="2000" dirty="0"/>
              <a:t>”head-to-head”</a:t>
            </a:r>
            <a:r>
              <a:rPr lang="zh-CN" altLang="en-US" sz="2000" dirty="0"/>
              <a:t>的模式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3132348" cy="221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9932" y="4473116"/>
            <a:ext cx="20882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763389" y="2240868"/>
                <a:ext cx="4438836" cy="908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389" y="2240868"/>
                <a:ext cx="4438836" cy="9087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705400" y="3245903"/>
                <a:ext cx="3331096" cy="908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00" y="3245903"/>
                <a:ext cx="3331096" cy="9087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589442"/>
      </p:ext>
    </p:extLst>
  </p:cSld>
  <p:clrMapOvr>
    <a:masterClrMapping/>
  </p:clrMapOvr>
  <p:transition spd="med">
    <p:pull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2516" y="269776"/>
            <a:ext cx="9551404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判定：从图模型到条件独立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8" name="内容占位符 6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/>
              <a:t>已知图模型，</a:t>
            </a:r>
            <a:r>
              <a:rPr lang="en-US" altLang="zh-CN" dirty="0"/>
              <a:t>A, B, C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个不相交的节点的集合</a:t>
            </a:r>
            <a:endParaRPr lang="en-US" altLang="zh-CN" dirty="0"/>
          </a:p>
          <a:p>
            <a:r>
              <a:rPr lang="zh-CN" altLang="en-US" dirty="0"/>
              <a:t>如何判定：如下条件独立是否成立？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1268" name="Picture 4" descr="https://images-na.ssl-images-amazon.com/images/I/51zF6t%2B3HxL._SX331_BO1,204,203,2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342395"/>
            <a:ext cx="2268252" cy="3398973"/>
          </a:xfrm>
          <a:prstGeom prst="rect">
            <a:avLst/>
          </a:prstGeom>
          <a:noFill/>
        </p:spPr>
      </p:pic>
      <p:pic>
        <p:nvPicPr>
          <p:cNvPr id="11270" name="Picture 6" descr="http://cacm.acm.org/system/assets/0000/7939/051512_CACMpg22_Game-Changer3.large.jpg?1341312420&amp;133711119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356992"/>
            <a:ext cx="2381250" cy="238125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4247964" y="5913276"/>
            <a:ext cx="3446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Judea Pearl, Turing Award 2011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408872" y="2551808"/>
                <a:ext cx="370841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4000" b="1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⫫</m:t>
                      </m:r>
                      <m:r>
                        <m:rPr>
                          <m:sty m:val="p"/>
                        </m:rPr>
                        <a:rPr lang="en-US" altLang="zh-CN" sz="4000" b="1" i="1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US" altLang="zh-CN" sz="4000" b="1" i="1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872" y="2551808"/>
                <a:ext cx="370841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860425"/>
      </p:ext>
    </p:extLst>
  </p:cSld>
  <p:clrMapOvr>
    <a:masterClrMapping/>
  </p:clrMapOvr>
  <p:transition spd="med">
    <p:pull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Deep Learning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的大神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1026" name="Picture 2" descr="“hinton”的图片搜索结果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880828"/>
            <a:ext cx="24384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544665" y="5410552"/>
            <a:ext cx="179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Geoffrey Hinton</a:t>
            </a:r>
          </a:p>
        </p:txBody>
      </p:sp>
      <p:pic>
        <p:nvPicPr>
          <p:cNvPr id="7" name="Picture 4" descr="“Yoshua Bengio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97" y="1888827"/>
            <a:ext cx="4155805" cy="253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689180" y="4821150"/>
            <a:ext cx="172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Yoshua Bengio</a:t>
            </a:r>
          </a:p>
        </p:txBody>
      </p:sp>
    </p:spTree>
    <p:extLst>
      <p:ext uri="{BB962C8B-B14F-4D97-AF65-F5344CB8AC3E}">
        <p14:creationId xmlns:p14="http://schemas.microsoft.com/office/powerpoint/2010/main" val="2725131623"/>
      </p:ext>
    </p:extLst>
  </p:cSld>
  <p:clrMapOvr>
    <a:masterClrMapping/>
  </p:clrMapOvr>
  <p:transition spd="med">
    <p:pull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2516" y="269776"/>
            <a:ext cx="9551404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判定：从图模型到条件独立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8" name="内容占位符 6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/>
              <a:t>已知图模型，</a:t>
            </a:r>
            <a:r>
              <a:rPr lang="en-US" altLang="zh-CN" dirty="0"/>
              <a:t>A, B, C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个不相交的节点的集合</a:t>
            </a:r>
            <a:endParaRPr lang="en-US" altLang="zh-CN" dirty="0"/>
          </a:p>
          <a:p>
            <a:r>
              <a:rPr lang="zh-CN" altLang="en-US" dirty="0"/>
              <a:t>判定条件：</a:t>
            </a:r>
            <a:endParaRPr lang="en-US" altLang="zh-CN" dirty="0"/>
          </a:p>
          <a:p>
            <a:pPr lvl="1"/>
            <a:r>
              <a:rPr lang="zh-CN" altLang="en-US" dirty="0"/>
              <a:t>考虑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之间的每条路径，若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之间的每条路径都被“</a:t>
            </a:r>
            <a:r>
              <a:rPr lang="zh-CN" altLang="en-US" dirty="0">
                <a:solidFill>
                  <a:srgbClr val="0000FF"/>
                </a:solidFill>
              </a:rPr>
              <a:t>阻断</a:t>
            </a:r>
            <a:r>
              <a:rPr lang="zh-CN" altLang="en-US" dirty="0"/>
              <a:t>”，那么：条件独立成立；反之，不成立。</a:t>
            </a:r>
            <a:endParaRPr lang="en-US" altLang="zh-CN" dirty="0"/>
          </a:p>
          <a:p>
            <a:pPr lvl="1"/>
            <a:r>
              <a:rPr lang="zh-CN" altLang="en-US" dirty="0"/>
              <a:t>定义：“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之间的某条路径”被阻断，当且仅当，这条路径中存在某个节点满足如下两个条件之一</a:t>
            </a:r>
            <a:endParaRPr lang="en-US" altLang="zh-CN" dirty="0"/>
          </a:p>
          <a:p>
            <a:pPr lvl="2"/>
            <a:r>
              <a:rPr lang="zh-CN" altLang="en-US" dirty="0"/>
              <a:t>这个节点在集合</a:t>
            </a:r>
            <a:r>
              <a:rPr lang="en-US" altLang="zh-CN" dirty="0"/>
              <a:t>C</a:t>
            </a:r>
            <a:r>
              <a:rPr lang="zh-CN" altLang="en-US" dirty="0"/>
              <a:t>中，且它呈现</a:t>
            </a:r>
            <a:r>
              <a:rPr lang="en-US" altLang="zh-CN" dirty="0"/>
              <a:t>head-to-tail</a:t>
            </a:r>
            <a:r>
              <a:rPr lang="zh-CN" altLang="en-US" dirty="0"/>
              <a:t>或</a:t>
            </a:r>
            <a:r>
              <a:rPr lang="en-US" altLang="zh-CN" dirty="0"/>
              <a:t>tail-to-tail</a:t>
            </a:r>
            <a:r>
              <a:rPr lang="zh-CN" altLang="en-US" dirty="0"/>
              <a:t>的模式</a:t>
            </a:r>
            <a:endParaRPr lang="en-US" altLang="zh-CN" dirty="0"/>
          </a:p>
          <a:p>
            <a:pPr lvl="2"/>
            <a:r>
              <a:rPr lang="zh-CN" altLang="en-US" dirty="0"/>
              <a:t>它呈现</a:t>
            </a:r>
            <a:r>
              <a:rPr lang="en-US" altLang="zh-CN" dirty="0"/>
              <a:t>head-to-head</a:t>
            </a:r>
            <a:r>
              <a:rPr lang="zh-CN" altLang="en-US" dirty="0"/>
              <a:t>的模式，且它和它的所有子孙节点都不在</a:t>
            </a:r>
            <a:r>
              <a:rPr lang="en-US" altLang="zh-CN" dirty="0"/>
              <a:t>C</a:t>
            </a:r>
            <a:r>
              <a:rPr lang="zh-CN" altLang="en-US" dirty="0"/>
              <a:t>中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1047077"/>
      </p:ext>
    </p:extLst>
  </p:cSld>
  <p:clrMapOvr>
    <a:masterClrMapping/>
  </p:clrMapOvr>
  <p:transition spd="med">
    <p:pull dir="l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 descr="https://encrypted-tbn2.gstatic.com/images?q=tbn:ANd9GcTvry13SRALyV-AcIZJZ3o82CnmIm-fD3Zri-Dqu-I-gc6rAS2Ab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463988" y="2384884"/>
            <a:ext cx="648072" cy="648072"/>
          </a:xfrm>
          <a:prstGeom prst="rect">
            <a:avLst/>
          </a:prstGeom>
          <a:noFill/>
        </p:spPr>
      </p:pic>
      <p:pic>
        <p:nvPicPr>
          <p:cNvPr id="17" name="Picture 15" descr="C:\Users\Ping\Desktop\下载.png"/>
          <p:cNvPicPr>
            <a:picLocks noChangeAspect="1" noChangeArrowheads="1"/>
          </p:cNvPicPr>
          <p:nvPr/>
        </p:nvPicPr>
        <p:blipFill rotWithShape="1">
          <a:blip r:embed="rId4" cstate="print"/>
          <a:srcRect b="15000"/>
          <a:stretch/>
        </p:blipFill>
        <p:spPr bwMode="auto">
          <a:xfrm>
            <a:off x="4427984" y="1844824"/>
            <a:ext cx="720080" cy="612068"/>
          </a:xfrm>
          <a:prstGeom prst="rect">
            <a:avLst/>
          </a:prstGeom>
          <a:noFill/>
        </p:spPr>
      </p:pic>
      <p:pic>
        <p:nvPicPr>
          <p:cNvPr id="166927" name="Picture 15" descr="C:\Users\Ping\Desktop\下载.png"/>
          <p:cNvPicPr>
            <a:picLocks noChangeAspect="1" noChangeArrowheads="1"/>
          </p:cNvPicPr>
          <p:nvPr/>
        </p:nvPicPr>
        <p:blipFill rotWithShape="1">
          <a:blip r:embed="rId4" cstate="print"/>
          <a:srcRect b="15000"/>
          <a:stretch/>
        </p:blipFill>
        <p:spPr bwMode="auto">
          <a:xfrm>
            <a:off x="4427984" y="1304764"/>
            <a:ext cx="720080" cy="61206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2516" y="269776"/>
            <a:ext cx="9551404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判定：从图模型到条件独立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8" name="内容占位符 6"/>
          <p:cNvSpPr>
            <a:spLocks noGrp="1"/>
          </p:cNvSpPr>
          <p:nvPr>
            <p:ph idx="1"/>
          </p:nvPr>
        </p:nvSpPr>
        <p:spPr>
          <a:xfrm>
            <a:off x="133164" y="1340768"/>
            <a:ext cx="4510844" cy="4525963"/>
          </a:xfrm>
        </p:spPr>
        <p:txBody>
          <a:bodyPr/>
          <a:lstStyle/>
          <a:p>
            <a:r>
              <a:rPr lang="zh-CN" altLang="en-US" dirty="0"/>
              <a:t>判定条件：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之间的每条路径都被“</a:t>
            </a:r>
            <a:r>
              <a:rPr lang="zh-CN" altLang="en-US" dirty="0">
                <a:solidFill>
                  <a:srgbClr val="0000FF"/>
                </a:solidFill>
              </a:rPr>
              <a:t>阻断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之间的某条路径”被阻断，当且仅当，这条路径中存在某个节点满足</a:t>
            </a:r>
            <a:endParaRPr lang="en-US" altLang="zh-CN" dirty="0"/>
          </a:p>
          <a:p>
            <a:pPr lvl="2"/>
            <a:r>
              <a:rPr lang="zh-CN" altLang="en-US" dirty="0"/>
              <a:t>这个节点在集合</a:t>
            </a:r>
            <a:r>
              <a:rPr lang="en-US" altLang="zh-CN" dirty="0"/>
              <a:t>C</a:t>
            </a:r>
            <a:r>
              <a:rPr lang="zh-CN" altLang="en-US" dirty="0"/>
              <a:t>中，且它呈现</a:t>
            </a:r>
            <a:r>
              <a:rPr lang="en-US" altLang="zh-CN" dirty="0"/>
              <a:t>head-to-tail</a:t>
            </a:r>
            <a:r>
              <a:rPr lang="zh-CN" altLang="en-US" dirty="0"/>
              <a:t>或</a:t>
            </a:r>
            <a:r>
              <a:rPr lang="en-US" altLang="zh-CN" dirty="0"/>
              <a:t>tail-to-tail</a:t>
            </a:r>
            <a:r>
              <a:rPr lang="zh-CN" altLang="en-US" dirty="0"/>
              <a:t>的模式，或</a:t>
            </a:r>
            <a:endParaRPr lang="en-US" altLang="zh-CN" dirty="0"/>
          </a:p>
          <a:p>
            <a:pPr lvl="2"/>
            <a:r>
              <a:rPr lang="zh-CN" altLang="en-US" dirty="0"/>
              <a:t>它呈现</a:t>
            </a:r>
            <a:r>
              <a:rPr lang="en-US" altLang="zh-CN" dirty="0"/>
              <a:t>head-to-head</a:t>
            </a:r>
            <a:r>
              <a:rPr lang="zh-CN" altLang="en-US" dirty="0"/>
              <a:t>的模式，且它和它的所有子孙节点都不在</a:t>
            </a:r>
            <a:r>
              <a:rPr lang="en-US" altLang="zh-CN" dirty="0"/>
              <a:t>C</a:t>
            </a:r>
            <a:r>
              <a:rPr lang="zh-CN" altLang="en-US" dirty="0"/>
              <a:t>中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0052" y="2671241"/>
            <a:ext cx="3312368" cy="389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916" name="AutoShape 4" descr="data:image/png;base64,iVBORw0KGgoAAAANSUhEUgAAAOEAAADhCAMAAAAJbSJIAAAAn1BMVEX/////AgT/AQT8///7AADk5OTo6Ojh4eHp6ene3t7x8fHb29v+/v/z8/Ps7OzV1dXMzMz4+PjW1tbGxsb83tz7enr3qKf5ycn8Rkb61dX5rq378fH5lZT7dHT64uD8Hh+4uLj6jo77CxD6Nzn6aWn6vL36oaH6PD35w8L6UVH4YWH8MzP6m5z7UU/87Ov8LCz6h4b6gID7Xl75ioj6IiJz4fujAAAIHUlEQVR4nO2diVbqMBCG206StrR0ATdEUFEQReG6vP+z3aSiFGjTVMEmPfPde2SrOD+TbSbTYlkIgiAIgiAIgiAIgiAIgiAIgiAIgiCGAik0bcIRCS0YXJA2K4TlPSHX7VUI8DyxbfLYWoUwfSDEcex/EDZtylGA4alt2w734bRpU47EdEHsDDJs2pRjAOkjEf4TvLSxG8L4y4Gc9xYqhOlGn21fNW3OwYHxW06fY89b58NzQvIuJMumDToswFsocezWKgxheJ/3X/sUQvpi7wq8btN0COO7XYE2eYP2jDTbk8R6KCW3TZt1MEJ43hfIFV42bdjBgH+kUGFb1t0Ao+1J4rsfDpo27TAAvBZ5sE0K379DiV2FJ03bdgiA98FCeZx2JGl4Ey0TaD82bdwhgNtygfZ9C3wIV6R4GM24NV9h4US/GWjOmrbv1+xFSzsKjV93w6BsmlgrTJu28LcMZU00U2h2P4R0IfWgaKWGK3yTyhMYnoeayQaZtQ+btvE3FEW8+/2waSt/w7gknGiLQggvKtuo4QrL44l29EOYqwi07XNjx9LltZJA29hEFDyoCbRnhvoQZmpt1FyFKhPFJyMjFUL6ULEc3WBmFgNmivI4CyN9eKIu0L42sJYGYH+HqRxy3rS99ZEnZnZwbAMTNctJDRc65L1pe2sDpwoL7hz3TRtcF5jy0UN5ruD98MKwPWCAVQ15mUTDhppsuVZHomOfmuXDZY1xdM1H0zbX47XeMCMwqqAGBsor7pxCk/ZI4a2+QHthUqrm5AcCTdpfA0sxc7HNc9N2qyMm+9poVF8KVpUltWKKNUSfgQYuRxWpTajepdjzHyH3Uy1cCDB4I+RSbkv6Udd/5GE2/iMFVQxFRRNfI0sOKS7Mk/nPJmfVLf9vgMtsrenYsgItqNrt3W2fk1td1jIw/p7GZbUvatsU35DFiSZRE8DZxnLZiYJQpxeShR7jiyUWmqu8YVfldp3ViXofh5Ye56uBGGHyhpeONTBUdqEjPiiw9BA4vd41rqygF2aqLiSVs87fMb7fq2YiZWmjdFWsZ8+BDlkt9RAI1ozsx3qEjIvNm6stZxxCLjTZ9BVnWBflW8rGmhfVBduVJjVQpVXZ9qTIQBgrzoVEk700mE/KLHbIvGCYhysVebyJ6rEdCsNTWb3kS8FSZKiWxydaVCUAXEoDdaegeIIve6p7oSPWaU0o2gEGj9KCV7toWzpdqIwzZKCBQOARkLgEgNzSvZhcZcFGJs2H8nwAmV7IC3oFDtnNHCmtucm8EVF5wuwiHFUOFAqvt6c0OFeoz9NhkOFhrtKk5uxe5QEeqwV+aDDIZHG8Indb5g6rf0GLQWZY3QM3BufT8JXpGUeTYOK2TgCby8NDZSJf9MHmg0HlheUnk018AKfyj4Z7UIucNpzWSpTlTuURgaFUokgZasCyhj5h9cv3b54TIl3lkWctBFrPNfPxX4NjmE0VstOa/ukh0OJTRfVcn+drcXouPcoh2lQhwGBUc3t6PdaM5Ec9abS9C3PVsuVP58yy35JOFQ550iStvUac6qkskWTrGpD2X7LSJOm0YXxRo6WKtPyyNNuRrV81WIzukl6prt2cbJdGtiVKJjpWcwGcKG9Uk7G8UlaL1XYBAHvXACpxIrm1JIUJOoT0ZYjSOyWRF/OFzINN65AA86pc1JcKSZ99aj6akDG4UxpwSg9xyINGM30RMKxOTEghulRYlJO7bmNtdIkIK4DRT2rw1h7UZo9eipg1fuhFU65WIi658iOJC+1Wo2Xky0xqYFJNs8gR1y/a1iJzqIrIEteTKM5iMklhtiVRS6K8uE9H4LLe6SEGTPW7qFzaYqNP14hJCjyrRRqZQgNPJbSy9I1iolGf1GFNxAJORSL5MGgm3ALgXU2hMWuZfVTO9RHVQHpHvVKG1fkpMmrayN+xXMn7okNeDL9ml3VSUIq51UaXehT9/hxppYZja1KS9zuktWtPTVt3COC+3IW6p9YUgdJLdxm5HC1iXFxFKq770BKFPFos8iIxKW9RReH1gDWoOjwc6UvBxN+ub9wa3u19/4bWu0w/YLy7r21Wbk2F7XJZQl7bJtCCs62JYhW2TyGsvqcMscvUtD3HINdOJ2359o1tcpWad4ZHTGVsqm1N2Uerzem6G7bwO+HWhNeZF8nE4OyanM8L6Dp2++bCDVn5eptiij2GHzZZ6VvX9XtCESpqcCbTMYHRaztyM6UA6FXgjCAIgiAIgiAIgiAIgiAIgiAIgiAIgiAIgiAIgiBNEnmMRl3GXI//oKzbtD0HJ/SiTs/jKv0OjXy/622/Gnai0GJpKO7yx+kflFGmUfYpd7qfD8TdtJN20063E3n8RtiQRvy2k73A/3Uj8WJ3fZC4zeh0s7cIXdqJ/IhRyhV6bieyqBu4vk8D1/VTRoOAssClbkoDRl3K6NEVsn4g/lDs8nZFA37jJkng+24vSIKEup0kjiiNk54fs6AXJ4kfJ0EcJ3E/CIKI3+FHxz3xRNBzM4Wsw1gQMbfHFVKP+5C6MfP5e/s+c7lrXZf5lHYpy/6gT4/uRXYT95J+nNwkQb/f9/t+wh8FQeJzLW7kJjS54Zr6XC4X0udP95I46SduP457bsxvk14mk79F8PmGlHrU81zuRy6VRZa4ZaJLCp9FXKBHxQueK9oypUc/9aVLeQti4tNlLHIDSqMoYh7jnzf3atoRhvC71OOe9Bl/iX/wjGWH8IOox/gzvudlj9fuCK00DPn/rsUf7w80WU/4W1Kv+hjki/9iz2tLiTKP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918" name="AutoShape 6" descr="data:image/png;base64,iVBORw0KGgoAAAANSUhEUgAAAOEAAADhCAMAAAAJbSJIAAAAn1BMVEX/////AgT/AQT8///7AADk5OTo6Ojh4eHp6ene3t7x8fHb29v+/v/z8/Ps7OzV1dXMzMz4+PjW1tbGxsb83tz7enr3qKf5ycn8Rkb61dX5rq378fH5lZT7dHT64uD8Hh+4uLj6jo77CxD6Nzn6aWn6vL36oaH6PD35w8L6UVH4YWH8MzP6m5z7UU/87Ov8LCz6h4b6gID7Xl75ioj6IiJz4fujAAAIHUlEQVR4nO2diVbqMBCG206StrR0ATdEUFEQReG6vP+z3aSiFGjTVMEmPfPde2SrOD+TbSbTYlkIgiAIgiAIgiAIgiAIgiAIgiAIgiCGAik0bcIRCS0YXJA2K4TlPSHX7VUI8DyxbfLYWoUwfSDEcex/EDZtylGA4alt2w734bRpU47EdEHsDDJs2pRjAOkjEf4TvLSxG8L4y4Gc9xYqhOlGn21fNW3OwYHxW06fY89b58NzQvIuJMumDToswFsocezWKgxheJ/3X/sUQvpi7wq8btN0COO7XYE2eYP2jDTbk8R6KCW3TZt1MEJ43hfIFV42bdjBgH+kUGFb1t0Ao+1J4rsfDpo27TAAvBZ5sE0K379DiV2FJ03bdgiA98FCeZx2JGl4Ey0TaD82bdwhgNtygfZ9C3wIV6R4GM24NV9h4US/GWjOmrbv1+xFSzsKjV93w6BsmlgrTJu28LcMZU00U2h2P4R0IfWgaKWGK3yTyhMYnoeayQaZtQ+btvE3FEW8+/2waSt/w7gknGiLQggvKtuo4QrL44l29EOYqwi07XNjx9LltZJA29hEFDyoCbRnhvoQZmpt1FyFKhPFJyMjFUL6ULEc3WBmFgNmivI4CyN9eKIu0L42sJYGYH+HqRxy3rS99ZEnZnZwbAMTNctJDRc65L1pe2sDpwoL7hz3TRtcF5jy0UN5ruD98MKwPWCAVQ15mUTDhppsuVZHomOfmuXDZY1xdM1H0zbX47XeMCMwqqAGBsor7pxCk/ZI4a2+QHthUqrm5AcCTdpfA0sxc7HNc9N2qyMm+9poVF8KVpUltWKKNUSfgQYuRxWpTajepdjzHyH3Uy1cCDB4I+RSbkv6Udd/5GE2/iMFVQxFRRNfI0sOKS7Mk/nPJmfVLf9vgMtsrenYsgItqNrt3W2fk1td1jIw/p7GZbUvatsU35DFiSZRE8DZxnLZiYJQpxeShR7jiyUWmqu8YVfldp3ViXofh5Ye56uBGGHyhpeONTBUdqEjPiiw9BA4vd41rqygF2aqLiSVs87fMb7fq2YiZWmjdFWsZ8+BDlkt9RAI1ozsx3qEjIvNm6stZxxCLjTZ9BVnWBflW8rGmhfVBduVJjVQpVXZ9qTIQBgrzoVEk700mE/KLHbIvGCYhysVebyJ6rEdCsNTWb3kS8FSZKiWxydaVCUAXEoDdaegeIIve6p7oSPWaU0o2gEGj9KCV7toWzpdqIwzZKCBQOARkLgEgNzSvZhcZcFGJs2H8nwAmV7IC3oFDtnNHCmtucm8EVF5wuwiHFUOFAqvt6c0OFeoz9NhkOFhrtKk5uxe5QEeqwV+aDDIZHG8Indb5g6rf0GLQWZY3QM3BufT8JXpGUeTYOK2TgCby8NDZSJf9MHmg0HlheUnk018AKfyj4Z7UIucNpzWSpTlTuURgaFUokgZasCyhj5h9cv3b54TIl3lkWctBFrPNfPxX4NjmE0VstOa/ukh0OJTRfVcn+drcXouPcoh2lQhwGBUc3t6PdaM5Ec9abS9C3PVsuVP58yy35JOFQ550iStvUac6qkskWTrGpD2X7LSJOm0YXxRo6WKtPyyNNuRrV81WIzukl6prt2cbJdGtiVKJjpWcwGcKG9Uk7G8UlaL1XYBAHvXACpxIrm1JIUJOoT0ZYjSOyWRF/OFzINN65AA86pc1JcKSZ99aj6akDG4UxpwSg9xyINGM30RMKxOTEghulRYlJO7bmNtdIkIK4DRT2rw1h7UZo9eipg1fuhFU65WIi658iOJC+1Wo2Xky0xqYFJNs8gR1y/a1iJzqIrIEteTKM5iMklhtiVRS6K8uE9H4LLe6SEGTPW7qFzaYqNP14hJCjyrRRqZQgNPJbSy9I1iolGf1GFNxAJORSL5MGgm3ALgXU2hMWuZfVTO9RHVQHpHvVKG1fkpMmrayN+xXMn7okNeDL9ml3VSUIq51UaXehT9/hxppYZja1KS9zuktWtPTVt3COC+3IW6p9YUgdJLdxm5HC1iXFxFKq770BKFPFos8iIxKW9RReH1gDWoOjwc6UvBxN+ub9wa3u19/4bWu0w/YLy7r21Wbk2F7XJZQl7bJtCCs62JYhW2TyGsvqcMscvUtD3HINdOJ2359o1tcpWad4ZHTGVsqm1N2Uerzem6G7bwO+HWhNeZF8nE4OyanM8L6Dp2++bCDVn5eptiij2GHzZZ6VvX9XtCESpqcCbTMYHRaztyM6UA6FXgjCAIgiAIgiAIgiAIgiAIgiAIgiAIgiAIgiAIgiBNEnmMRl3GXI//oKzbtD0HJ/SiTs/jKv0OjXy/622/Gnai0GJpKO7yx+kflFGmUfYpd7qfD8TdtJN20063E3n8RtiQRvy2k73A/3Uj8WJ3fZC4zeh0s7cIXdqJ/IhRyhV6bieyqBu4vk8D1/VTRoOAssClbkoDRl3K6NEVsn4g/lDs8nZFA37jJkng+24vSIKEup0kjiiNk54fs6AXJ4kfJ0EcJ3E/CIKI3+FHxz3xRNBzM4Wsw1gQMbfHFVKP+5C6MfP5e/s+c7lrXZf5lHYpy/6gT4/uRXYT95J+nNwkQb/f9/t+wh8FQeJzLW7kJjS54Zr6XC4X0udP95I46SduP457bsxvk14mk79F8PmGlHrU81zuRy6VRZa4ZaJLCp9FXKBHxQueK9oypUc/9aVLeQti4tNlLHIDSqMoYh7jnzf3atoRhvC71OOe9Bl/iX/wjGWH8IOox/gzvudlj9fuCK00DPn/rsUf7w80WU/4W1Kv+hjki/9iz2tLiTKP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920" name="AutoShape 8" descr="data:image/png;base64,iVBORw0KGgoAAAANSUhEUgAAAOEAAADhCAMAAAAJbSJIAAAAn1BMVEX/////AgT/AQT8///7AADk5OTo6Ojh4eHp6ene3t7x8fHb29v+/v/z8/Ps7OzV1dXMzMz4+PjW1tbGxsb83tz7enr3qKf5ycn8Rkb61dX5rq378fH5lZT7dHT64uD8Hh+4uLj6jo77CxD6Nzn6aWn6vL36oaH6PD35w8L6UVH4YWH8MzP6m5z7UU/87Ov8LCz6h4b6gID7Xl75ioj6IiJz4fujAAAIHUlEQVR4nO2diVbqMBCG206StrR0ATdEUFEQReG6vP+z3aSiFGjTVMEmPfPde2SrOD+TbSbTYlkIgiAIgiAIgiAIgiAIgiAIgiAIgiCGAik0bcIRCS0YXJA2K4TlPSHX7VUI8DyxbfLYWoUwfSDEcex/EDZtylGA4alt2w734bRpU47EdEHsDDJs2pRjAOkjEf4TvLSxG8L4y4Gc9xYqhOlGn21fNW3OwYHxW06fY89b58NzQvIuJMumDToswFsocezWKgxheJ/3X/sUQvpi7wq8btN0COO7XYE2eYP2jDTbk8R6KCW3TZt1MEJ43hfIFV42bdjBgH+kUGFb1t0Ao+1J4rsfDpo27TAAvBZ5sE0K379DiV2FJ03bdgiA98FCeZx2JGl4Ey0TaD82bdwhgNtygfZ9C3wIV6R4GM24NV9h4US/GWjOmrbv1+xFSzsKjV93w6BsmlgrTJu28LcMZU00U2h2P4R0IfWgaKWGK3yTyhMYnoeayQaZtQ+btvE3FEW8+/2waSt/w7gknGiLQggvKtuo4QrL44l29EOYqwi07XNjx9LltZJA29hEFDyoCbRnhvoQZmpt1FyFKhPFJyMjFUL6ULEc3WBmFgNmivI4CyN9eKIu0L42sJYGYH+HqRxy3rS99ZEnZnZwbAMTNctJDRc65L1pe2sDpwoL7hz3TRtcF5jy0UN5ruD98MKwPWCAVQ15mUTDhppsuVZHomOfmuXDZY1xdM1H0zbX47XeMCMwqqAGBsor7pxCk/ZI4a2+QHthUqrm5AcCTdpfA0sxc7HNc9N2qyMm+9poVF8KVpUltWKKNUSfgQYuRxWpTajepdjzHyH3Uy1cCDB4I+RSbkv6Udd/5GE2/iMFVQxFRRNfI0sOKS7Mk/nPJmfVLf9vgMtsrenYsgItqNrt3W2fk1td1jIw/p7GZbUvatsU35DFiSZRE8DZxnLZiYJQpxeShR7jiyUWmqu8YVfldp3ViXofh5Ye56uBGGHyhpeONTBUdqEjPiiw9BA4vd41rqygF2aqLiSVs87fMb7fq2YiZWmjdFWsZ8+BDlkt9RAI1ozsx3qEjIvNm6stZxxCLjTZ9BVnWBflW8rGmhfVBduVJjVQpVXZ9qTIQBgrzoVEk700mE/KLHbIvGCYhysVebyJ6rEdCsNTWb3kS8FSZKiWxydaVCUAXEoDdaegeIIve6p7oSPWaU0o2gEGj9KCV7toWzpdqIwzZKCBQOARkLgEgNzSvZhcZcFGJs2H8nwAmV7IC3oFDtnNHCmtucm8EVF5wuwiHFUOFAqvt6c0OFeoz9NhkOFhrtKk5uxe5QEeqwV+aDDIZHG8Indb5g6rf0GLQWZY3QM3BufT8JXpGUeTYOK2TgCby8NDZSJf9MHmg0HlheUnk018AKfyj4Z7UIucNpzWSpTlTuURgaFUokgZasCyhj5h9cv3b54TIl3lkWctBFrPNfPxX4NjmE0VstOa/ukh0OJTRfVcn+drcXouPcoh2lQhwGBUc3t6PdaM5Ec9abS9C3PVsuVP58yy35JOFQ550iStvUac6qkskWTrGpD2X7LSJOm0YXxRo6WKtPyyNNuRrV81WIzukl6prt2cbJdGtiVKJjpWcwGcKG9Uk7G8UlaL1XYBAHvXACpxIrm1JIUJOoT0ZYjSOyWRF/OFzINN65AA86pc1JcKSZ99aj6akDG4UxpwSg9xyINGM30RMKxOTEghulRYlJO7bmNtdIkIK4DRT2rw1h7UZo9eipg1fuhFU65WIi658iOJC+1Wo2Xky0xqYFJNs8gR1y/a1iJzqIrIEteTKM5iMklhtiVRS6K8uE9H4LLe6SEGTPW7qFzaYqNP14hJCjyrRRqZQgNPJbSy9I1iolGf1GFNxAJORSL5MGgm3ALgXU2hMWuZfVTO9RHVQHpHvVKG1fkpMmrayN+xXMn7okNeDL9ml3VSUIq51UaXehT9/hxppYZja1KS9zuktWtPTVt3COC+3IW6p9YUgdJLdxm5HC1iXFxFKq770BKFPFos8iIxKW9RReH1gDWoOjwc6UvBxN+ub9wa3u19/4bWu0w/YLy7r21Wbk2F7XJZQl7bJtCCs62JYhW2TyGsvqcMscvUtD3HINdOJ2359o1tcpWad4ZHTGVsqm1N2Uerzem6G7bwO+HWhNeZF8nE4OyanM8L6Dp2++bCDVn5eptiij2GHzZZ6VvX9XtCESpqcCbTMYHRaztyM6UA6FXgjCAIgiAIgiAIgiAIgiAIgiAIgiAIgiAIgiAIgiBNEnmMRl3GXI//oKzbtD0HJ/SiTs/jKv0OjXy/622/Gnai0GJpKO7yx+kflFGmUfYpd7qfD8TdtJN20063E3n8RtiQRvy2k73A/3Uj8WJ3fZC4zeh0s7cIXdqJ/IhRyhV6bieyqBu4vk8D1/VTRoOAssClbkoDRl3K6NEVsn4g/lDs8nZFA37jJkng+24vSIKEup0kjiiNk54fs6AXJ4kfJ0EcJ3E/CIKI3+FHxz3xRNBzM4Wsw1gQMbfHFVKP+5C6MfP5e/s+c7lrXZf5lHYpy/6gT4/uRXYT95J+nNwkQb/f9/t+wh8FQeJzLW7kJjS54Zr6XC4X0udP95I46SduP457bsxvk14mk79F8PmGlHrU81zuRy6VRZa4ZaJLCp9FXKBHxQueK9oypUc/9aVLeQti4tNlLHIDSqMoYh7jnzf3atoRhvC71OOe9Bl/iX/wjGWH8IOox/gzvudlj9fuCK00DPn/rsUf7w80WU/4W1Kv+hjki/9iz2tLiTKP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922" name="AutoShape 10" descr="data:image/png;base64,iVBORw0KGgoAAAANSUhEUgAAAOEAAADhCAMAAAAJbSJIAAAAn1BMVEX/////AgT/AQT8///7AADk5OTo6Ojh4eHp6ene3t7x8fHb29v+/v/z8/Ps7OzV1dXMzMz4+PjW1tbGxsb83tz7enr3qKf5ycn8Rkb61dX5rq378fH5lZT7dHT64uD8Hh+4uLj6jo77CxD6Nzn6aWn6vL36oaH6PD35w8L6UVH4YWH8MzP6m5z7UU/87Ov8LCz6h4b6gID7Xl75ioj6IiJz4fujAAAIHUlEQVR4nO2diVbqMBCG206StrR0ATdEUFEQReG6vP+z3aSiFGjTVMEmPfPde2SrOD+TbSbTYlkIgiAIgiAIgiAIgiAIgiAIgiAIgiCGAik0bcIRCS0YXJA2K4TlPSHX7VUI8DyxbfLYWoUwfSDEcex/EDZtylGA4alt2w734bRpU47EdEHsDDJs2pRjAOkjEf4TvLSxG8L4y4Gc9xYqhOlGn21fNW3OwYHxW06fY89b58NzQvIuJMumDToswFsocezWKgxheJ/3X/sUQvpi7wq8btN0COO7XYE2eYP2jDTbk8R6KCW3TZt1MEJ43hfIFV42bdjBgH+kUGFb1t0Ao+1J4rsfDpo27TAAvBZ5sE0K379DiV2FJ03bdgiA98FCeZx2JGl4Ey0TaD82bdwhgNtygfZ9C3wIV6R4GM24NV9h4US/GWjOmrbv1+xFSzsKjV93w6BsmlgrTJu28LcMZU00U2h2P4R0IfWgaKWGK3yTyhMYnoeayQaZtQ+btvE3FEW8+/2waSt/w7gknGiLQggvKtuo4QrL44l29EOYqwi07XNjx9LltZJA29hEFDyoCbRnhvoQZmpt1FyFKhPFJyMjFUL6ULEc3WBmFgNmivI4CyN9eKIu0L42sJYGYH+HqRxy3rS99ZEnZnZwbAMTNctJDRc65L1pe2sDpwoL7hz3TRtcF5jy0UN5ruD98MKwPWCAVQ15mUTDhppsuVZHomOfmuXDZY1xdM1H0zbX47XeMCMwqqAGBsor7pxCk/ZI4a2+QHthUqrm5AcCTdpfA0sxc7HNc9N2qyMm+9poVF8KVpUltWKKNUSfgQYuRxWpTajepdjzHyH3Uy1cCDB4I+RSbkv6Udd/5GE2/iMFVQxFRRNfI0sOKS7Mk/nPJmfVLf9vgMtsrenYsgItqNrt3W2fk1td1jIw/p7GZbUvatsU35DFiSZRE8DZxnLZiYJQpxeShR7jiyUWmqu8YVfldp3ViXofh5Ye56uBGGHyhpeONTBUdqEjPiiw9BA4vd41rqygF2aqLiSVs87fMb7fq2YiZWmjdFWsZ8+BDlkt9RAI1ozsx3qEjIvNm6stZxxCLjTZ9BVnWBflW8rGmhfVBduVJjVQpVXZ9qTIQBgrzoVEk700mE/KLHbIvGCYhysVebyJ6rEdCsNTWb3kS8FSZKiWxydaVCUAXEoDdaegeIIve6p7oSPWaU0o2gEGj9KCV7toWzpdqIwzZKCBQOARkLgEgNzSvZhcZcFGJs2H8nwAmV7IC3oFDtnNHCmtucm8EVF5wuwiHFUOFAqvt6c0OFeoz9NhkOFhrtKk5uxe5QEeqwV+aDDIZHG8Indb5g6rf0GLQWZY3QM3BufT8JXpGUeTYOK2TgCby8NDZSJf9MHmg0HlheUnk018AKfyj4Z7UIucNpzWSpTlTuURgaFUokgZasCyhj5h9cv3b54TIl3lkWctBFrPNfPxX4NjmE0VstOa/ukh0OJTRfVcn+drcXouPcoh2lQhwGBUc3t6PdaM5Ec9abS9C3PVsuVP58yy35JOFQ550iStvUac6qkskWTrGpD2X7LSJOm0YXxRo6WKtPyyNNuRrV81WIzukl6prt2cbJdGtiVKJjpWcwGcKG9Uk7G8UlaL1XYBAHvXACpxIrm1JIUJOoT0ZYjSOyWRF/OFzINN65AA86pc1JcKSZ99aj6akDG4UxpwSg9xyINGM30RMKxOTEghulRYlJO7bmNtdIkIK4DRT2rw1h7UZo9eipg1fuhFU65WIi658iOJC+1Wo2Xky0xqYFJNs8gR1y/a1iJzqIrIEteTKM5iMklhtiVRS6K8uE9H4LLe6SEGTPW7qFzaYqNP14hJCjyrRRqZQgNPJbSy9I1iolGf1GFNxAJORSL5MGgm3ALgXU2hMWuZfVTO9RHVQHpHvVKG1fkpMmrayN+xXMn7okNeDL9ml3VSUIq51UaXehT9/hxppYZja1KS9zuktWtPTVt3COC+3IW6p9YUgdJLdxm5HC1iXFxFKq770BKFPFos8iIxKW9RReH1gDWoOjwc6UvBxN+ub9wa3u19/4bWu0w/YLy7r21Wbk2F7XJZQl7bJtCCs62JYhW2TyGsvqcMscvUtD3HINdOJ2359o1tcpWad4ZHTGVsqm1N2Uerzem6G7bwO+HWhNeZF8nE4OyanM8L6Dp2++bCDVn5eptiij2GHzZZ6VvX9XtCESpqcCbTMYHRaztyM6UA6FXgjCAIgiAIgiAIgiAIgiAIgiAIgiAIgiAIgiAIgiBNEnmMRl3GXI//oKzbtD0HJ/SiTs/jKv0OjXy/622/Gnai0GJpKO7yx+kflFGmUfYpd7qfD8TdtJN20063E3n8RtiQRvy2k73A/3Uj8WJ3fZC4zeh0s7cIXdqJ/IhRyhV6bieyqBu4vk8D1/VTRoOAssClbkoDRl3K6NEVsn4g/lDs8nZFA37jJkng+24vSIKEup0kjiiNk54fs6AXJ4kfJ0EcJ3E/CIKI3+FHxz3xRNBzM4Wsw1gQMbfHFVKP+5C6MfP5e/s+c7lrXZf5lHYpy/6gT4/uRXYT95J+nNwkQb/f9/t+wh8FQeJzLW7kJjS54Zr6XC4X0udP95I46SduP457bsxvk14mk79F8PmGlHrU81zuRy6VRZa4ZaJLCp9FXKBHxQueK9oypUc/9aVLeQti4tNlLHIDSqMoYh7jnzf3atoRhvC71OOe9Bl/iX/wjGWH8IOox/gzvudlj9fuCK00DPn/rsUf7w80WU/4W1Kv+hjki/9iz2tLiTKP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924" name="AutoShape 12" descr="“勾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926" name="AutoShape 14" descr="“勾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932040" y="1408130"/>
                <a:ext cx="40849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408130"/>
                <a:ext cx="408497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807505" y="1880828"/>
                <a:ext cx="40849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 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505" y="1880828"/>
                <a:ext cx="408497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932040" y="2380238"/>
                <a:ext cx="40849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380238"/>
                <a:ext cx="408497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059268"/>
      </p:ext>
    </p:extLst>
  </p:cSld>
  <p:clrMapOvr>
    <a:masterClrMapping/>
  </p:clrMapOvr>
  <p:transition spd="med">
    <p:pull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1900014"/>
            <a:ext cx="33242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27" name="Picture 15" descr="C:\Users\Ping\Desktop\下载.png"/>
          <p:cNvPicPr>
            <a:picLocks noChangeAspect="1" noChangeArrowheads="1"/>
          </p:cNvPicPr>
          <p:nvPr/>
        </p:nvPicPr>
        <p:blipFill rotWithShape="1">
          <a:blip r:embed="rId4" cstate="print"/>
          <a:srcRect b="10000"/>
          <a:stretch/>
        </p:blipFill>
        <p:spPr bwMode="auto">
          <a:xfrm>
            <a:off x="179512" y="1196752"/>
            <a:ext cx="720080" cy="64807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2516" y="269776"/>
            <a:ext cx="9551404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判定：从图模型到条件独立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66916" name="AutoShape 4" descr="data:image/png;base64,iVBORw0KGgoAAAANSUhEUgAAAOEAAADhCAMAAAAJbSJIAAAAn1BMVEX/////AgT/AQT8///7AADk5OTo6Ojh4eHp6ene3t7x8fHb29v+/v/z8/Ps7OzV1dXMzMz4+PjW1tbGxsb83tz7enr3qKf5ycn8Rkb61dX5rq378fH5lZT7dHT64uD8Hh+4uLj6jo77CxD6Nzn6aWn6vL36oaH6PD35w8L6UVH4YWH8MzP6m5z7UU/87Ov8LCz6h4b6gID7Xl75ioj6IiJz4fujAAAIHUlEQVR4nO2diVbqMBCG206StrR0ATdEUFEQReG6vP+z3aSiFGjTVMEmPfPde2SrOD+TbSbTYlkIgiAIgiAIgiAIgiAIgiAIgiAIgiCGAik0bcIRCS0YXJA2K4TlPSHX7VUI8DyxbfLYWoUwfSDEcex/EDZtylGA4alt2w734bRpU47EdEHsDDJs2pRjAOkjEf4TvLSxG8L4y4Gc9xYqhOlGn21fNW3OwYHxW06fY89b58NzQvIuJMumDToswFsocezWKgxheJ/3X/sUQvpi7wq8btN0COO7XYE2eYP2jDTbk8R6KCW3TZt1MEJ43hfIFV42bdjBgH+kUGFb1t0Ao+1J4rsfDpo27TAAvBZ5sE0K379DiV2FJ03bdgiA98FCeZx2JGl4Ey0TaD82bdwhgNtygfZ9C3wIV6R4GM24NV9h4US/GWjOmrbv1+xFSzsKjV93w6BsmlgrTJu28LcMZU00U2h2P4R0IfWgaKWGK3yTyhMYnoeayQaZtQ+btvE3FEW8+/2waSt/w7gknGiLQggvKtuo4QrL44l29EOYqwi07XNjx9LltZJA29hEFDyoCbRnhvoQZmpt1FyFKhPFJyMjFUL6ULEc3WBmFgNmivI4CyN9eKIu0L42sJYGYH+HqRxy3rS99ZEnZnZwbAMTNctJDRc65L1pe2sDpwoL7hz3TRtcF5jy0UN5ruD98MKwPWCAVQ15mUTDhppsuVZHomOfmuXDZY1xdM1H0zbX47XeMCMwqqAGBsor7pxCk/ZI4a2+QHthUqrm5AcCTdpfA0sxc7HNc9N2qyMm+9poVF8KVpUltWKKNUSfgQYuRxWpTajepdjzHyH3Uy1cCDB4I+RSbkv6Udd/5GE2/iMFVQxFRRNfI0sOKS7Mk/nPJmfVLf9vgMtsrenYsgItqNrt3W2fk1td1jIw/p7GZbUvatsU35DFiSZRE8DZxnLZiYJQpxeShR7jiyUWmqu8YVfldp3ViXofh5Ye56uBGGHyhpeONTBUdqEjPiiw9BA4vd41rqygF2aqLiSVs87fMb7fq2YiZWmjdFWsZ8+BDlkt9RAI1ozsx3qEjIvNm6stZxxCLjTZ9BVnWBflW8rGmhfVBduVJjVQpVXZ9qTIQBgrzoVEk700mE/KLHbIvGCYhysVebyJ6rEdCsNTWb3kS8FSZKiWxydaVCUAXEoDdaegeIIve6p7oSPWaU0o2gEGj9KCV7toWzpdqIwzZKCBQOARkLgEgNzSvZhcZcFGJs2H8nwAmV7IC3oFDtnNHCmtucm8EVF5wuwiHFUOFAqvt6c0OFeoz9NhkOFhrtKk5uxe5QEeqwV+aDDIZHG8Indb5g6rf0GLQWZY3QM3BufT8JXpGUeTYOK2TgCby8NDZSJf9MHmg0HlheUnk018AKfyj4Z7UIucNpzWSpTlTuURgaFUokgZasCyhj5h9cv3b54TIl3lkWctBFrPNfPxX4NjmE0VstOa/ukh0OJTRfVcn+drcXouPcoh2lQhwGBUc3t6PdaM5Ec9abS9C3PVsuVP58yy35JOFQ550iStvUac6qkskWTrGpD2X7LSJOm0YXxRo6WKtPyyNNuRrV81WIzukl6prt2cbJdGtiVKJjpWcwGcKG9Uk7G8UlaL1XYBAHvXACpxIrm1JIUJOoT0ZYjSOyWRF/OFzINN65AA86pc1JcKSZ99aj6akDG4UxpwSg9xyINGM30RMKxOTEghulRYlJO7bmNtdIkIK4DRT2rw1h7UZo9eipg1fuhFU65WIi658iOJC+1Wo2Xky0xqYFJNs8gR1y/a1iJzqIrIEteTKM5iMklhtiVRS6K8uE9H4LLe6SEGTPW7qFzaYqNP14hJCjyrRRqZQgNPJbSy9I1iolGf1GFNxAJORSL5MGgm3ALgXU2hMWuZfVTO9RHVQHpHvVKG1fkpMmrayN+xXMn7okNeDL9ml3VSUIq51UaXehT9/hxppYZja1KS9zuktWtPTVt3COC+3IW6p9YUgdJLdxm5HC1iXFxFKq770BKFPFos8iIxKW9RReH1gDWoOjwc6UvBxN+ub9wa3u19/4bWu0w/YLy7r21Wbk2F7XJZQl7bJtCCs62JYhW2TyGsvqcMscvUtD3HINdOJ2359o1tcpWad4ZHTGVsqm1N2Uerzem6G7bwO+HWhNeZF8nE4OyanM8L6Dp2++bCDVn5eptiij2GHzZZ6VvX9XtCESpqcCbTMYHRaztyM6UA6FXgjCAIgiAIgiAIgiAIgiAIgiAIgiAIgiAIgiAIgiBNEnmMRl3GXI//oKzbtD0HJ/SiTs/jKv0OjXy/622/Gnai0GJpKO7yx+kflFGmUfYpd7qfD8TdtJN20063E3n8RtiQRvy2k73A/3Uj8WJ3fZC4zeh0s7cIXdqJ/IhRyhV6bieyqBu4vk8D1/VTRoOAssClbkoDRl3K6NEVsn4g/lDs8nZFA37jJkng+24vSIKEup0kjiiNk54fs6AXJ4kfJ0EcJ3E/CIKI3+FHxz3xRNBzM4Wsw1gQMbfHFVKP+5C6MfP5e/s+c7lrXZf5lHYpy/6gT4/uRXYT95J+nNwkQb/f9/t+wh8FQeJzLW7kJjS54Zr6XC4X0udP95I46SduP457bsxvk14mk79F8PmGlHrU81zuRy6VRZa4ZaJLCp9FXKBHxQueK9oypUc/9aVLeQti4tNlLHIDSqMoYh7jnzf3atoRhvC71OOe9Bl/iX/wjGWH8IOox/gzvudlj9fuCK00DPn/rsUf7w80WU/4W1Kv+hjki/9iz2tLiTKP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918" name="AutoShape 6" descr="data:image/png;base64,iVBORw0KGgoAAAANSUhEUgAAAOEAAADhCAMAAAAJbSJIAAAAn1BMVEX/////AgT/AQT8///7AADk5OTo6Ojh4eHp6ene3t7x8fHb29v+/v/z8/Ps7OzV1dXMzMz4+PjW1tbGxsb83tz7enr3qKf5ycn8Rkb61dX5rq378fH5lZT7dHT64uD8Hh+4uLj6jo77CxD6Nzn6aWn6vL36oaH6PD35w8L6UVH4YWH8MzP6m5z7UU/87Ov8LCz6h4b6gID7Xl75ioj6IiJz4fujAAAIHUlEQVR4nO2diVbqMBCG206StrR0ATdEUFEQReG6vP+z3aSiFGjTVMEmPfPde2SrOD+TbSbTYlkIgiAIgiAIgiAIgiAIgiAIgiAIgiCGAik0bcIRCS0YXJA2K4TlPSHX7VUI8DyxbfLYWoUwfSDEcex/EDZtylGA4alt2w734bRpU47EdEHsDDJs2pRjAOkjEf4TvLSxG8L4y4Gc9xYqhOlGn21fNW3OwYHxW06fY89b58NzQvIuJMumDToswFsocezWKgxheJ/3X/sUQvpi7wq8btN0COO7XYE2eYP2jDTbk8R6KCW3TZt1MEJ43hfIFV42bdjBgH+kUGFb1t0Ao+1J4rsfDpo27TAAvBZ5sE0K379DiV2FJ03bdgiA98FCeZx2JGl4Ey0TaD82bdwhgNtygfZ9C3wIV6R4GM24NV9h4US/GWjOmrbv1+xFSzsKjV93w6BsmlgrTJu28LcMZU00U2h2P4R0IfWgaKWGK3yTyhMYnoeayQaZtQ+btvE3FEW8+/2waSt/w7gknGiLQggvKtuo4QrL44l29EOYqwi07XNjx9LltZJA29hEFDyoCbRnhvoQZmpt1FyFKhPFJyMjFUL6ULEc3WBmFgNmivI4CyN9eKIu0L42sJYGYH+HqRxy3rS99ZEnZnZwbAMTNctJDRc65L1pe2sDpwoL7hz3TRtcF5jy0UN5ruD98MKwPWCAVQ15mUTDhppsuVZHomOfmuXDZY1xdM1H0zbX47XeMCMwqqAGBsor7pxCk/ZI4a2+QHthUqrm5AcCTdpfA0sxc7HNc9N2qyMm+9poVF8KVpUltWKKNUSfgQYuRxWpTajepdjzHyH3Uy1cCDB4I+RSbkv6Udd/5GE2/iMFVQxFRRNfI0sOKS7Mk/nPJmfVLf9vgMtsrenYsgItqNrt3W2fk1td1jIw/p7GZbUvatsU35DFiSZRE8DZxnLZiYJQpxeShR7jiyUWmqu8YVfldp3ViXofh5Ye56uBGGHyhpeONTBUdqEjPiiw9BA4vd41rqygF2aqLiSVs87fMb7fq2YiZWmjdFWsZ8+BDlkt9RAI1ozsx3qEjIvNm6stZxxCLjTZ9BVnWBflW8rGmhfVBduVJjVQpVXZ9qTIQBgrzoVEk700mE/KLHbIvGCYhysVebyJ6rEdCsNTWb3kS8FSZKiWxydaVCUAXEoDdaegeIIve6p7oSPWaU0o2gEGj9KCV7toWzpdqIwzZKCBQOARkLgEgNzSvZhcZcFGJs2H8nwAmV7IC3oFDtnNHCmtucm8EVF5wuwiHFUOFAqvt6c0OFeoz9NhkOFhrtKk5uxe5QEeqwV+aDDIZHG8Indb5g6rf0GLQWZY3QM3BufT8JXpGUeTYOK2TgCby8NDZSJf9MHmg0HlheUnk018AKfyj4Z7UIucNpzWSpTlTuURgaFUokgZasCyhj5h9cv3b54TIl3lkWctBFrPNfPxX4NjmE0VstOa/ukh0OJTRfVcn+drcXouPcoh2lQhwGBUc3t6PdaM5Ec9abS9C3PVsuVP58yy35JOFQ550iStvUac6qkskWTrGpD2X7LSJOm0YXxRo6WKtPyyNNuRrV81WIzukl6prt2cbJdGtiVKJjpWcwGcKG9Uk7G8UlaL1XYBAHvXACpxIrm1JIUJOoT0ZYjSOyWRF/OFzINN65AA86pc1JcKSZ99aj6akDG4UxpwSg9xyINGM30RMKxOTEghulRYlJO7bmNtdIkIK4DRT2rw1h7UZo9eipg1fuhFU65WIi658iOJC+1Wo2Xky0xqYFJNs8gR1y/a1iJzqIrIEteTKM5iMklhtiVRS6K8uE9H4LLe6SEGTPW7qFzaYqNP14hJCjyrRRqZQgNPJbSy9I1iolGf1GFNxAJORSL5MGgm3ALgXU2hMWuZfVTO9RHVQHpHvVKG1fkpMmrayN+xXMn7okNeDL9ml3VSUIq51UaXehT9/hxppYZja1KS9zuktWtPTVt3COC+3IW6p9YUgdJLdxm5HC1iXFxFKq770BKFPFos8iIxKW9RReH1gDWoOjwc6UvBxN+ub9wa3u19/4bWu0w/YLy7r21Wbk2F7XJZQl7bJtCCs62JYhW2TyGsvqcMscvUtD3HINdOJ2359o1tcpWad4ZHTGVsqm1N2Uerzem6G7bwO+HWhNeZF8nE4OyanM8L6Dp2++bCDVn5eptiij2GHzZZ6VvX9XtCESpqcCbTMYHRaztyM6UA6FXgjCAIgiAIgiAIgiAIgiAIgiAIgiAIgiAIgiAIgiBNEnmMRl3GXI//oKzbtD0HJ/SiTs/jKv0OjXy/622/Gnai0GJpKO7yx+kflFGmUfYpd7qfD8TdtJN20063E3n8RtiQRvy2k73A/3Uj8WJ3fZC4zeh0s7cIXdqJ/IhRyhV6bieyqBu4vk8D1/VTRoOAssClbkoDRl3K6NEVsn4g/lDs8nZFA37jJkng+24vSIKEup0kjiiNk54fs6AXJ4kfJ0EcJ3E/CIKI3+FHxz3xRNBzM4Wsw1gQMbfHFVKP+5C6MfP5e/s+c7lrXZf5lHYpy/6gT4/uRXYT95J+nNwkQb/f9/t+wh8FQeJzLW7kJjS54Zr6XC4X0udP95I46SduP457bsxvk14mk79F8PmGlHrU81zuRy6VRZa4ZaJLCp9FXKBHxQueK9oypUc/9aVLeQti4tNlLHIDSqMoYh7jnzf3atoRhvC71OOe9Bl/iX/wjGWH8IOox/gzvudlj9fuCK00DPn/rsUf7w80WU/4W1Kv+hjki/9iz2tLiTKP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920" name="AutoShape 8" descr="data:image/png;base64,iVBORw0KGgoAAAANSUhEUgAAAOEAAADhCAMAAAAJbSJIAAAAn1BMVEX/////AgT/AQT8///7AADk5OTo6Ojh4eHp6ene3t7x8fHb29v+/v/z8/Ps7OzV1dXMzMz4+PjW1tbGxsb83tz7enr3qKf5ycn8Rkb61dX5rq378fH5lZT7dHT64uD8Hh+4uLj6jo77CxD6Nzn6aWn6vL36oaH6PD35w8L6UVH4YWH8MzP6m5z7UU/87Ov8LCz6h4b6gID7Xl75ioj6IiJz4fujAAAIHUlEQVR4nO2diVbqMBCG206StrR0ATdEUFEQReG6vP+z3aSiFGjTVMEmPfPde2SrOD+TbSbTYlkIgiAIgiAIgiAIgiAIgiAIgiAIgiCGAik0bcIRCS0YXJA2K4TlPSHX7VUI8DyxbfLYWoUwfSDEcex/EDZtylGA4alt2w734bRpU47EdEHsDDJs2pRjAOkjEf4TvLSxG8L4y4Gc9xYqhOlGn21fNW3OwYHxW06fY89b58NzQvIuJMumDToswFsocezWKgxheJ/3X/sUQvpi7wq8btN0COO7XYE2eYP2jDTbk8R6KCW3TZt1MEJ43hfIFV42bdjBgH+kUGFb1t0Ao+1J4rsfDpo27TAAvBZ5sE0K379DiV2FJ03bdgiA98FCeZx2JGl4Ey0TaD82bdwhgNtygfZ9C3wIV6R4GM24NV9h4US/GWjOmrbv1+xFSzsKjV93w6BsmlgrTJu28LcMZU00U2h2P4R0IfWgaKWGK3yTyhMYnoeayQaZtQ+btvE3FEW8+/2waSt/w7gknGiLQggvKtuo4QrL44l29EOYqwi07XNjx9LltZJA29hEFDyoCbRnhvoQZmpt1FyFKhPFJyMjFUL6ULEc3WBmFgNmivI4CyN9eKIu0L42sJYGYH+HqRxy3rS99ZEnZnZwbAMTNctJDRc65L1pe2sDpwoL7hz3TRtcF5jy0UN5ruD98MKwPWCAVQ15mUTDhppsuVZHomOfmuXDZY1xdM1H0zbX47XeMCMwqqAGBsor7pxCk/ZI4a2+QHthUqrm5AcCTdpfA0sxc7HNc9N2qyMm+9poVF8KVpUltWKKNUSfgQYuRxWpTajepdjzHyH3Uy1cCDB4I+RSbkv6Udd/5GE2/iMFVQxFRRNfI0sOKS7Mk/nPJmfVLf9vgMtsrenYsgItqNrt3W2fk1td1jIw/p7GZbUvatsU35DFiSZRE8DZxnLZiYJQpxeShR7jiyUWmqu8YVfldp3ViXofh5Ye56uBGGHyhpeONTBUdqEjPiiw9BA4vd41rqygF2aqLiSVs87fMb7fq2YiZWmjdFWsZ8+BDlkt9RAI1ozsx3qEjIvNm6stZxxCLjTZ9BVnWBflW8rGmhfVBduVJjVQpVXZ9qTIQBgrzoVEk700mE/KLHbIvGCYhysVebyJ6rEdCsNTWb3kS8FSZKiWxydaVCUAXEoDdaegeIIve6p7oSPWaU0o2gEGj9KCV7toWzpdqIwzZKCBQOARkLgEgNzSvZhcZcFGJs2H8nwAmV7IC3oFDtnNHCmtucm8EVF5wuwiHFUOFAqvt6c0OFeoz9NhkOFhrtKk5uxe5QEeqwV+aDDIZHG8Indb5g6rf0GLQWZY3QM3BufT8JXpGUeTYOK2TgCby8NDZSJf9MHmg0HlheUnk018AKfyj4Z7UIucNpzWSpTlTuURgaFUokgZasCyhj5h9cv3b54TIl3lkWctBFrPNfPxX4NjmE0VstOa/ukh0OJTRfVcn+drcXouPcoh2lQhwGBUc3t6PdaM5Ec9abS9C3PVsuVP58yy35JOFQ550iStvUac6qkskWTrGpD2X7LSJOm0YXxRo6WKtPyyNNuRrV81WIzukl6prt2cbJdGtiVKJjpWcwGcKG9Uk7G8UlaL1XYBAHvXACpxIrm1JIUJOoT0ZYjSOyWRF/OFzINN65AA86pc1JcKSZ99aj6akDG4UxpwSg9xyINGM30RMKxOTEghulRYlJO7bmNtdIkIK4DRT2rw1h7UZo9eipg1fuhFU65WIi658iOJC+1Wo2Xky0xqYFJNs8gR1y/a1iJzqIrIEteTKM5iMklhtiVRS6K8uE9H4LLe6SEGTPW7qFzaYqNP14hJCjyrRRqZQgNPJbSy9I1iolGf1GFNxAJORSL5MGgm3ALgXU2hMWuZfVTO9RHVQHpHvVKG1fkpMmrayN+xXMn7okNeDL9ml3VSUIq51UaXehT9/hxppYZja1KS9zuktWtPTVt3COC+3IW6p9YUgdJLdxm5HC1iXFxFKq770BKFPFos8iIxKW9RReH1gDWoOjwc6UvBxN+ub9wa3u19/4bWu0w/YLy7r21Wbk2F7XJZQl7bJtCCs62JYhW2TyGsvqcMscvUtD3HINdOJ2359o1tcpWad4ZHTGVsqm1N2Uerzem6G7bwO+HWhNeZF8nE4OyanM8L6Dp2++bCDVn5eptiij2GHzZZ6VvX9XtCESpqcCbTMYHRaztyM6UA6FXgjCAIgiAIgiAIgiAIgiAIgiAIgiAIgiAIgiAIgiBNEnmMRl3GXI//oKzbtD0HJ/SiTs/jKv0OjXy/622/Gnai0GJpKO7yx+kflFGmUfYpd7qfD8TdtJN20063E3n8RtiQRvy2k73A/3Uj8WJ3fZC4zeh0s7cIXdqJ/IhRyhV6bieyqBu4vk8D1/VTRoOAssClbkoDRl3K6NEVsn4g/lDs8nZFA37jJkng+24vSIKEup0kjiiNk54fs6AXJ4kfJ0EcJ3E/CIKI3+FHxz3xRNBzM4Wsw1gQMbfHFVKP+5C6MfP5e/s+c7lrXZf5lHYpy/6gT4/uRXYT95J+nNwkQb/f9/t+wh8FQeJzLW7kJjS54Zr6XC4X0udP95I46SduP457bsxvk14mk79F8PmGlHrU81zuRy6VRZa4ZaJLCp9FXKBHxQueK9oypUc/9aVLeQti4tNlLHIDSqMoYh7jnzf3atoRhvC71OOe9Bl/iX/wjGWH8IOox/gzvudlj9fuCK00DPn/rsUf7w80WU/4W1Kv+hjki/9iz2tLiTKP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922" name="AutoShape 10" descr="data:image/png;base64,iVBORw0KGgoAAAANSUhEUgAAAOEAAADhCAMAAAAJbSJIAAAAn1BMVEX/////AgT/AQT8///7AADk5OTo6Ojh4eHp6ene3t7x8fHb29v+/v/z8/Ps7OzV1dXMzMz4+PjW1tbGxsb83tz7enr3qKf5ycn8Rkb61dX5rq378fH5lZT7dHT64uD8Hh+4uLj6jo77CxD6Nzn6aWn6vL36oaH6PD35w8L6UVH4YWH8MzP6m5z7UU/87Ov8LCz6h4b6gID7Xl75ioj6IiJz4fujAAAIHUlEQVR4nO2diVbqMBCG206StrR0ATdEUFEQReG6vP+z3aSiFGjTVMEmPfPde2SrOD+TbSbTYlkIgiAIgiAIgiAIgiAIgiAIgiAIgiCGAik0bcIRCS0YXJA2K4TlPSHX7VUI8DyxbfLYWoUwfSDEcex/EDZtylGA4alt2w734bRpU47EdEHsDDJs2pRjAOkjEf4TvLSxG8L4y4Gc9xYqhOlGn21fNW3OwYHxW06fY89b58NzQvIuJMumDToswFsocezWKgxheJ/3X/sUQvpi7wq8btN0COO7XYE2eYP2jDTbk8R6KCW3TZt1MEJ43hfIFV42bdjBgH+kUGFb1t0Ao+1J4rsfDpo27TAAvBZ5sE0K379DiV2FJ03bdgiA98FCeZx2JGl4Ey0TaD82bdwhgNtygfZ9C3wIV6R4GM24NV9h4US/GWjOmrbv1+xFSzsKjV93w6BsmlgrTJu28LcMZU00U2h2P4R0IfWgaKWGK3yTyhMYnoeayQaZtQ+btvE3FEW8+/2waSt/w7gknGiLQggvKtuo4QrL44l29EOYqwi07XNjx9LltZJA29hEFDyoCbRnhvoQZmpt1FyFKhPFJyMjFUL6ULEc3WBmFgNmivI4CyN9eKIu0L42sJYGYH+HqRxy3rS99ZEnZnZwbAMTNctJDRc65L1pe2sDpwoL7hz3TRtcF5jy0UN5ruD98MKwPWCAVQ15mUTDhppsuVZHomOfmuXDZY1xdM1H0zbX47XeMCMwqqAGBsor7pxCk/ZI4a2+QHthUqrm5AcCTdpfA0sxc7HNc9N2qyMm+9poVF8KVpUltWKKNUSfgQYuRxWpTajepdjzHyH3Uy1cCDB4I+RSbkv6Udd/5GE2/iMFVQxFRRNfI0sOKS7Mk/nPJmfVLf9vgMtsrenYsgItqNrt3W2fk1td1jIw/p7GZbUvatsU35DFiSZRE8DZxnLZiYJQpxeShR7jiyUWmqu8YVfldp3ViXofh5Ye56uBGGHyhpeONTBUdqEjPiiw9BA4vd41rqygF2aqLiSVs87fMb7fq2YiZWmjdFWsZ8+BDlkt9RAI1ozsx3qEjIvNm6stZxxCLjTZ9BVnWBflW8rGmhfVBduVJjVQpVXZ9qTIQBgrzoVEk700mE/KLHbIvGCYhysVebyJ6rEdCsNTWb3kS8FSZKiWxydaVCUAXEoDdaegeIIve6p7oSPWaU0o2gEGj9KCV7toWzpdqIwzZKCBQOARkLgEgNzSvZhcZcFGJs2H8nwAmV7IC3oFDtnNHCmtucm8EVF5wuwiHFUOFAqvt6c0OFeoz9NhkOFhrtKk5uxe5QEeqwV+aDDIZHG8Indb5g6rf0GLQWZY3QM3BufT8JXpGUeTYOK2TgCby8NDZSJf9MHmg0HlheUnk018AKfyj4Z7UIucNpzWSpTlTuURgaFUokgZasCyhj5h9cv3b54TIl3lkWctBFrPNfPxX4NjmE0VstOa/ukh0OJTRfVcn+drcXouPcoh2lQhwGBUc3t6PdaM5Ec9abS9C3PVsuVP58yy35JOFQ550iStvUac6qkskWTrGpD2X7LSJOm0YXxRo6WKtPyyNNuRrV81WIzukl6prt2cbJdGtiVKJjpWcwGcKG9Uk7G8UlaL1XYBAHvXACpxIrm1JIUJOoT0ZYjSOyWRF/OFzINN65AA86pc1JcKSZ99aj6akDG4UxpwSg9xyINGM30RMKxOTEghulRYlJO7bmNtdIkIK4DRT2rw1h7UZo9eipg1fuhFU65WIi658iOJC+1Wo2Xky0xqYFJNs8gR1y/a1iJzqIrIEteTKM5iMklhtiVRS6K8uE9H4LLe6SEGTPW7qFzaYqNP14hJCjyrRRqZQgNPJbSy9I1iolGf1GFNxAJORSL5MGgm3ALgXU2hMWuZfVTO9RHVQHpHvVKG1fkpMmrayN+xXMn7okNeDL9ml3VSUIq51UaXehT9/hxppYZja1KS9zuktWtPTVt3COC+3IW6p9YUgdJLdxm5HC1iXFxFKq770BKFPFos8iIxKW9RReH1gDWoOjwc6UvBxN+ub9wa3u19/4bWu0w/YLy7r21Wbk2F7XJZQl7bJtCCs62JYhW2TyGsvqcMscvUtD3HINdOJ2359o1tcpWad4ZHTGVsqm1N2Uerzem6G7bwO+HWhNeZF8nE4OyanM8L6Dp2++bCDVn5eptiij2GHzZZ6VvX9XtCESpqcCbTMYHRaztyM6UA6FXgjCAIgiAIgiAIgiAIgiAIgiAIgiAIgiAIgiAIgiBNEnmMRl3GXI//oKzbtD0HJ/SiTs/jKv0OjXy/622/Gnai0GJpKO7yx+kflFGmUfYpd7qfD8TdtJN20063E3n8RtiQRvy2k73A/3Uj8WJ3fZC4zeh0s7cIXdqJ/IhRyhV6bieyqBu4vk8D1/VTRoOAssClbkoDRl3K6NEVsn4g/lDs8nZFA37jJkng+24vSIKEup0kjiiNk54fs6AXJ4kfJ0EcJ3E/CIKI3+FHxz3xRNBzM4Wsw1gQMbfHFVKP+5C6MfP5e/s+c7lrXZf5lHYpy/6gT4/uRXYT95J+nNwkQb/f9/t+wh8FQeJzLW7kJjS54Zr6XC4X0udP95I46SduP457bsxvk14mk79F8PmGlHrU81zuRy6VRZa4ZaJLCp9FXKBHxQueK9oypUc/9aVLeQti4tNlLHIDSqMoYh7jnzf3atoRhvC71OOe9Bl/iX/wjGWH8IOox/gzvudlj9fuCK00DPn/rsUf7w80WU/4W1Kv+hjki/9iz2tLiTKP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924" name="AutoShape 12" descr="“勾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926" name="AutoShape 14" descr="“勾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52536" y="1988840"/>
            <a:ext cx="33242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51820" y="1972022"/>
            <a:ext cx="33242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0" name="Picture 6" descr="https://encrypted-tbn0.gstatic.com/images?q=tbn:ANd9GcQF2mVkcwQfTFwT02A8ZaFyz_-qmffzmLFTTmTMpy6VzgfPwUcIZQ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2240868"/>
            <a:ext cx="288032" cy="288032"/>
          </a:xfrm>
          <a:prstGeom prst="rect">
            <a:avLst/>
          </a:prstGeom>
          <a:noFill/>
        </p:spPr>
      </p:pic>
      <p:pic>
        <p:nvPicPr>
          <p:cNvPr id="23" name="Picture 6" descr="https://encrypted-tbn0.gstatic.com/images?q=tbn:ANd9GcQF2mVkcwQfTFwT02A8ZaFyz_-qmffzmLFTTmTMpy6VzgfPwUcIZQ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9932" y="4149080"/>
            <a:ext cx="288032" cy="288032"/>
          </a:xfrm>
          <a:prstGeom prst="rect">
            <a:avLst/>
          </a:prstGeom>
          <a:noFill/>
        </p:spPr>
      </p:pic>
      <p:pic>
        <p:nvPicPr>
          <p:cNvPr id="24" name="Picture 6" descr="https://encrypted-tbn0.gstatic.com/images?q=tbn:ANd9GcQF2mVkcwQfTFwT02A8ZaFyz_-qmffzmLFTTmTMpy6VzgfPwUcIZQ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52420" y="5157192"/>
            <a:ext cx="288032" cy="28803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19572" y="1346016"/>
                <a:ext cx="40849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1346016"/>
                <a:ext cx="408497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961173"/>
      </p:ext>
    </p:extLst>
  </p:cSld>
  <p:clrMapOvr>
    <a:masterClrMapping/>
  </p:clrMapOvr>
  <p:transition spd="med">
    <p:pull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概率图模型：随机变量间的关系的基本假设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3337"/>
                <a:ext cx="8229600" cy="4525963"/>
              </a:xfrm>
            </p:spPr>
            <p:txBody>
              <a:bodyPr/>
              <a:lstStyle/>
              <a:p>
                <a:r>
                  <a:rPr lang="zh-CN" altLang="en-US" dirty="0"/>
                  <a:t>给定一个概率图模型：蕴含着对随机变量间的关系的基本假设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所设计的概率图模型是否合理，取决于：这些随机变量所生成的数据是否满足所假设的关系（条件独立）</a:t>
                </a:r>
                <a:endParaRPr lang="en-US" altLang="zh-CN" dirty="0"/>
              </a:p>
              <a:p>
                <a:r>
                  <a:rPr lang="zh-CN" altLang="en-US" dirty="0"/>
                  <a:t>任意的概率式子的计算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都可以表达为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𝒏𝒐𝒅𝒆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𝒑𝒂𝒓𝒆𝒏𝒕𝒔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𝒏𝒐𝒅𝒆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的式子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8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3337"/>
                <a:ext cx="8229600" cy="4525963"/>
              </a:xfrm>
              <a:blipFill rotWithShape="0">
                <a:blip r:embed="rId3"/>
                <a:stretch>
                  <a:fillRect l="-1556" t="-1617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755576" y="4149080"/>
            <a:ext cx="7793006" cy="2546368"/>
            <a:chOff x="755576" y="4149080"/>
            <a:chExt cx="7793006" cy="2546368"/>
          </a:xfrm>
        </p:grpSpPr>
        <p:pic>
          <p:nvPicPr>
            <p:cNvPr id="172034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5576" y="4149080"/>
              <a:ext cx="3833833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187624" y="5173132"/>
                  <a:ext cx="6768752" cy="7171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2200" dirty="0"/>
                              <m:t> 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/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altLang="zh-CN" sz="2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5173132"/>
                  <a:ext cx="6768752" cy="71718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743908" y="5978264"/>
                  <a:ext cx="3643403" cy="7171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/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altLang="zh-CN" sz="2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3908" y="5978264"/>
                  <a:ext cx="3643403" cy="71718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4905179" y="4506413"/>
                  <a:ext cx="3643403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3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179" y="4506413"/>
                  <a:ext cx="3643403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3795842"/>
      </p:ext>
    </p:extLst>
  </p:cSld>
  <p:clrMapOvr>
    <a:masterClrMapping/>
  </p:clrMapOvr>
  <p:transition spd="med"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Probabilistic Graphical Model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的大神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3074" name="Picture 2" descr="相关图片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76" y="1760956"/>
            <a:ext cx="2736304" cy="383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600289" y="5875893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</a:t>
            </a:r>
            <a:r>
              <a:rPr lang="zh-CN" altLang="en-US" dirty="0"/>
              <a:t>ichael </a:t>
            </a:r>
            <a:r>
              <a:rPr lang="en-US" altLang="zh-CN" dirty="0"/>
              <a:t>J</a:t>
            </a:r>
            <a:r>
              <a:rPr lang="zh-CN" altLang="en-US" dirty="0"/>
              <a:t>ordan</a:t>
            </a:r>
          </a:p>
        </p:txBody>
      </p:sp>
      <p:pic>
        <p:nvPicPr>
          <p:cNvPr id="11" name="Picture 6" descr="http://cacm.acm.org/system/assets/0000/7939/051512_CACMpg22_Game-Changer3.large.jpg?1341312420&amp;133711119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977046"/>
            <a:ext cx="3020030" cy="302003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4689940" y="5327920"/>
            <a:ext cx="3446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Judea Pearl, Turing Award 2011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506723"/>
      </p:ext>
    </p:extLst>
  </p:cSld>
  <p:clrMapOvr>
    <a:masterClrMapping/>
  </p:clrMapOvr>
  <p:transition spd="med"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概率图模型</a:t>
            </a:r>
            <a:b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Chapter 8, Pattern Recognition and machine learning</a:t>
            </a:r>
            <a:endParaRPr lang="zh-CN" altLang="en-US" sz="6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036677"/>
      </p:ext>
    </p:extLst>
  </p:cSld>
  <p:clrMapOvr>
    <a:masterClrMapping/>
  </p:clrMapOvr>
  <p:transition spd="med"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两条最基本的概率公式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36812"/>
            <a:ext cx="753598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23628" y="4293096"/>
            <a:ext cx="7092788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任何关于概率的推论和学习，不管多复杂，都是反复使用此两公式的结果。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800" dirty="0"/>
              <a:t>通过代数计算来处理复杂的概率模型</a:t>
            </a:r>
          </a:p>
        </p:txBody>
      </p:sp>
    </p:spTree>
    <p:extLst>
      <p:ext uri="{BB962C8B-B14F-4D97-AF65-F5344CB8AC3E}">
        <p14:creationId xmlns:p14="http://schemas.microsoft.com/office/powerpoint/2010/main" val="201451233"/>
      </p:ext>
    </p:extLst>
  </p:cSld>
  <p:clrMapOvr>
    <a:masterClrMapping/>
  </p:clrMapOvr>
  <p:transition spd="med"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概率图模型的作用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/>
              <a:t>我们需要：对概率分布的</a:t>
            </a:r>
            <a:r>
              <a:rPr lang="zh-CN" altLang="en-US" dirty="0">
                <a:solidFill>
                  <a:srgbClr val="FF0000"/>
                </a:solidFill>
              </a:rPr>
              <a:t>图形化表示</a:t>
            </a:r>
            <a:r>
              <a:rPr lang="zh-CN" altLang="en-US" dirty="0"/>
              <a:t>，以简化复杂的代数计算</a:t>
            </a:r>
            <a:endParaRPr lang="en-US" altLang="zh-CN" dirty="0"/>
          </a:p>
          <a:p>
            <a:r>
              <a:rPr lang="zh-CN" altLang="en-US" dirty="0"/>
              <a:t>概率图模型</a:t>
            </a:r>
            <a:endParaRPr lang="en-US" altLang="zh-CN" dirty="0"/>
          </a:p>
          <a:p>
            <a:pPr lvl="1"/>
            <a:r>
              <a:rPr lang="zh-CN" altLang="en-US" dirty="0"/>
              <a:t>提供了一种“概率模型结构”的</a:t>
            </a:r>
            <a:r>
              <a:rPr lang="zh-CN" altLang="en-US" dirty="0">
                <a:solidFill>
                  <a:srgbClr val="0070C0"/>
                </a:solidFill>
              </a:rPr>
              <a:t>可视化</a:t>
            </a:r>
            <a:r>
              <a:rPr lang="zh-CN" altLang="en-US" dirty="0"/>
              <a:t>方法，以帮助我们设计新的模型</a:t>
            </a:r>
            <a:endParaRPr lang="en-US" altLang="zh-CN" dirty="0"/>
          </a:p>
          <a:p>
            <a:pPr lvl="1"/>
            <a:r>
              <a:rPr lang="zh-CN" altLang="en-US" dirty="0"/>
              <a:t>从图的表示，“读懂”模型的一些性质（如：条件独立）</a:t>
            </a:r>
            <a:endParaRPr lang="en-US" altLang="zh-CN" dirty="0"/>
          </a:p>
          <a:p>
            <a:pPr lvl="1"/>
            <a:r>
              <a:rPr lang="zh-CN" altLang="en-US" dirty="0"/>
              <a:t>方便计算：复杂的概率推论计算能表达为图的操作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841265"/>
      </p:ext>
    </p:extLst>
  </p:cSld>
  <p:clrMapOvr>
    <a:masterClrMapping/>
  </p:clrMapOvr>
  <p:transition spd="med">
    <p:pull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概率图模型定义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/>
              <a:t>刻画一组随机变量之间的关系</a:t>
            </a:r>
            <a:endParaRPr lang="en-US" altLang="zh-CN" dirty="0"/>
          </a:p>
          <a:p>
            <a:r>
              <a:rPr lang="zh-CN" altLang="en-US" dirty="0"/>
              <a:t>图模型</a:t>
            </a:r>
            <a:endParaRPr lang="en-US" altLang="zh-CN" dirty="0"/>
          </a:p>
          <a:p>
            <a:pPr lvl="1"/>
            <a:r>
              <a:rPr lang="zh-CN" altLang="en-US" dirty="0"/>
              <a:t>节点：随机变量</a:t>
            </a:r>
            <a:endParaRPr lang="en-US" altLang="zh-CN" dirty="0"/>
          </a:p>
          <a:p>
            <a:pPr lvl="1"/>
            <a:r>
              <a:rPr lang="zh-CN" altLang="en-US" dirty="0"/>
              <a:t>边：随机变量之间的关系</a:t>
            </a:r>
            <a:endParaRPr lang="en-US" altLang="zh-CN" dirty="0"/>
          </a:p>
          <a:p>
            <a:r>
              <a:rPr lang="zh-CN" altLang="en-US" dirty="0"/>
              <a:t>概率图模型的分类</a:t>
            </a:r>
            <a:endParaRPr lang="en-US" altLang="zh-CN" dirty="0"/>
          </a:p>
          <a:p>
            <a:pPr lvl="1"/>
            <a:r>
              <a:rPr lang="zh-CN" altLang="en-US" dirty="0"/>
              <a:t>有向边：贝叶斯网络（</a:t>
            </a:r>
            <a:r>
              <a:rPr lang="en-US" altLang="zh-CN" dirty="0"/>
              <a:t>Bayesian networks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无向边：马尔可夫随机场（</a:t>
            </a:r>
            <a:r>
              <a:rPr lang="en-US" altLang="zh-CN" dirty="0"/>
              <a:t>Markov random fields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本节课程重点：有向边的概率图模型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063704"/>
      </p:ext>
    </p:extLst>
  </p:cSld>
  <p:clrMapOvr>
    <a:masterClrMapping/>
  </p:clrMapOvr>
  <p:transition spd="med">
    <p:pull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从一组随机变量全概率公式到</a:t>
            </a:r>
            <a:b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一组节点的有向图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231467"/>
            <a:ext cx="2880320" cy="258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59532" y="4869160"/>
            <a:ext cx="1723549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三个节点的</a:t>
            </a:r>
            <a:endParaRPr lang="en-US" altLang="zh-CN" sz="2400" dirty="0"/>
          </a:p>
          <a:p>
            <a:r>
              <a:rPr lang="zh-CN" altLang="en-US" sz="2400" dirty="0"/>
              <a:t>全联通图</a:t>
            </a:r>
          </a:p>
        </p:txBody>
      </p:sp>
      <p:sp>
        <p:nvSpPr>
          <p:cNvPr id="11" name="矩形 10"/>
          <p:cNvSpPr/>
          <p:nvPr/>
        </p:nvSpPr>
        <p:spPr>
          <a:xfrm>
            <a:off x="7165012" y="4869160"/>
            <a:ext cx="1569660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k</a:t>
            </a:r>
            <a:r>
              <a:rPr lang="zh-CN" altLang="en-US" sz="2400" dirty="0"/>
              <a:t>个节点的</a:t>
            </a:r>
            <a:endParaRPr lang="en-US" altLang="zh-CN" sz="2400" dirty="0"/>
          </a:p>
          <a:p>
            <a:r>
              <a:rPr lang="zh-CN" altLang="en-US" sz="2400" dirty="0"/>
              <a:t>全联通图</a:t>
            </a:r>
          </a:p>
        </p:txBody>
      </p:sp>
      <p:sp>
        <p:nvSpPr>
          <p:cNvPr id="12" name="右箭头 11"/>
          <p:cNvSpPr/>
          <p:nvPr/>
        </p:nvSpPr>
        <p:spPr bwMode="auto">
          <a:xfrm>
            <a:off x="5148064" y="5049180"/>
            <a:ext cx="1188132" cy="396044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PMingLiU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32484" y="1925856"/>
                <a:ext cx="56477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484" y="1925856"/>
                <a:ext cx="564775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138368" y="2751012"/>
                <a:ext cx="66359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68" y="2751012"/>
                <a:ext cx="6635983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33518" y="3559998"/>
                <a:ext cx="86769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8" y="3559998"/>
                <a:ext cx="8676964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543542"/>
      </p:ext>
    </p:extLst>
  </p:cSld>
  <p:clrMapOvr>
    <a:masterClrMapping/>
  </p:clrMapOvr>
  <p:transition spd="med">
    <p:pull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zh-CN" alt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有向图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到全概率公式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3748" y="1340768"/>
            <a:ext cx="3780420" cy="443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1520" y="6156012"/>
                <a:ext cx="864096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56012"/>
                <a:ext cx="864096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5536" y="5564849"/>
                <a:ext cx="309827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564849"/>
                <a:ext cx="309827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288204"/>
      </p:ext>
    </p:extLst>
  </p:cSld>
  <p:clrMapOvr>
    <a:masterClrMapping/>
  </p:clrMapOvr>
  <p:transition spd="med">
    <p:pull dir="ld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r="http://schemas.openxmlformats.org/officeDocument/2006/relationships" xmlns:p="http://schemas.openxmlformats.org/presentationml/2006/main"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19879</TotalTime>
  <Words>1072</Words>
  <Application>Microsoft Office PowerPoint</Application>
  <PresentationFormat>全屏显示(4:3)</PresentationFormat>
  <Paragraphs>164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PMingLiU</vt:lpstr>
      <vt:lpstr>方正姚体</vt:lpstr>
      <vt:lpstr>仿宋_GB2312</vt:lpstr>
      <vt:lpstr>宋体</vt:lpstr>
      <vt:lpstr>幼圆</vt:lpstr>
      <vt:lpstr>Arial</vt:lpstr>
      <vt:lpstr>Cambria Math</vt:lpstr>
      <vt:lpstr>Times New Roman</vt:lpstr>
      <vt:lpstr>默认设计模板</vt:lpstr>
      <vt:lpstr>课程专题二：概率图模型方法</vt:lpstr>
      <vt:lpstr>Deep Learning的大神</vt:lpstr>
      <vt:lpstr>Probabilistic Graphical Model的大神</vt:lpstr>
      <vt:lpstr>概率图模型 Chapter 8, Pattern Recognition and machine learning</vt:lpstr>
      <vt:lpstr>两条最基本的概率公式</vt:lpstr>
      <vt:lpstr>概率图模型的作用</vt:lpstr>
      <vt:lpstr>概率图模型定义</vt:lpstr>
      <vt:lpstr>从一组随机变量全概率公式到 一组节点的有向图</vt:lpstr>
      <vt:lpstr>从有向图到全概率公式</vt:lpstr>
      <vt:lpstr>从有向图到全概率公式</vt:lpstr>
      <vt:lpstr>等价性：有向图与全概率公式</vt:lpstr>
      <vt:lpstr>盘子模型：概率图的紧凑表示</vt:lpstr>
      <vt:lpstr>对同一组随机变量：不同的概率图模型</vt:lpstr>
      <vt:lpstr>条件独立：Conditional Independence</vt:lpstr>
      <vt:lpstr>图模型、全概率公式、条件独立</vt:lpstr>
      <vt:lpstr>从全概率公式到条件独立（1）</vt:lpstr>
      <vt:lpstr>从全概率公式到条件独立（2）</vt:lpstr>
      <vt:lpstr>从全概率公式到条件独立（3）</vt:lpstr>
      <vt:lpstr>判定：从图模型到条件独立</vt:lpstr>
      <vt:lpstr>判定：从图模型到条件独立</vt:lpstr>
      <vt:lpstr>判定：从图模型到条件独立</vt:lpstr>
      <vt:lpstr>判定：从图模型到条件独立</vt:lpstr>
      <vt:lpstr>概率图模型：随机变量间的关系的基本假设</vt:lpstr>
    </vt:vector>
  </TitlesOfParts>
  <Company>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 </cp:lastModifiedBy>
  <cp:revision>1062</cp:revision>
  <dcterms:created xsi:type="dcterms:W3CDTF">2004-06-26T11:25:06Z</dcterms:created>
  <dcterms:modified xsi:type="dcterms:W3CDTF">2018-11-18T07:18:17Z</dcterms:modified>
</cp:coreProperties>
</file>