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9" r:id="rId2"/>
    <p:sldId id="331" r:id="rId3"/>
    <p:sldId id="332" r:id="rId4"/>
    <p:sldId id="330" r:id="rId5"/>
    <p:sldId id="333" r:id="rId6"/>
    <p:sldId id="334" r:id="rId7"/>
    <p:sldId id="335" r:id="rId8"/>
    <p:sldId id="33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9087" autoAdjust="0"/>
  </p:normalViewPr>
  <p:slideViewPr>
    <p:cSldViewPr>
      <p:cViewPr varScale="1">
        <p:scale>
          <a:sx n="76" d="100"/>
          <a:sy n="76" d="100"/>
        </p:scale>
        <p:origin x="163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2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E4BD1-253E-42DA-8ABD-3FC2350093D2}" type="datetimeFigureOut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146C-01CE-4E1D-8616-A4B90AD6A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4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4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8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2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2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4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4A0-3F02-4D9D-A6BA-4BB3988ABC50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4EDE-6854-4613-B352-C2C109BA9B77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A141-25E1-4F9A-AB6F-51327619B5CC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34-3BE7-4513-9FCE-F95886E639EC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6DFB-BD0E-43D7-8022-8D1F5320B058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202A-E38B-404F-9764-3BC2ED41EE5F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D358-E873-484F-9EBC-D4C3C9977F74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7696-7910-4F0D-B679-8801F8945EFA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965B-ED1A-4C1C-B58B-00DBA0908E27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7768-F30E-42F5-9521-28CB9934E4CE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3FB0-BE51-413C-B217-765EB66EEB0A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215D-E1BA-4D55-B412-2EC2DA56B0B1}" type="datetime1">
              <a:rPr lang="zh-CN" altLang="en-US" smtClean="0"/>
              <a:pPr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N</a:t>
            </a:r>
            <a:r>
              <a:rPr lang="en-US" altLang="zh-CN" dirty="0"/>
              <a:t>on-photorealistic Rendering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lt"/>
              </a:rPr>
              <a:t>图象虚幻化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lang="en-US" altLang="zh-CN" dirty="0"/>
              <a:t>on-photorealistic Rendering </a:t>
            </a:r>
            <a:r>
              <a:rPr lang="zh-CN" altLang="en-US" dirty="0"/>
              <a:t>直译为“非逼真化”</a:t>
            </a:r>
            <a:endParaRPr lang="en-US" altLang="zh-CN" dirty="0"/>
          </a:p>
          <a:p>
            <a:r>
              <a:rPr lang="zh-CN" altLang="en-US" dirty="0"/>
              <a:t>这里特指将一张真实的照片，经过算法处理，使其变成一张具有某种</a:t>
            </a:r>
            <a:r>
              <a:rPr lang="zh-CN" altLang="en-US" dirty="0">
                <a:solidFill>
                  <a:srgbClr val="FF0000"/>
                </a:solidFill>
              </a:rPr>
              <a:t>人造画作特点</a:t>
            </a:r>
            <a:r>
              <a:rPr lang="zh-CN" altLang="en-US" dirty="0"/>
              <a:t>的新图片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" y="3503203"/>
            <a:ext cx="3851920" cy="2888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498849"/>
            <a:ext cx="3857724" cy="28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利用神经网络实现照片风格化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96269"/>
          </a:xfrm>
        </p:spPr>
        <p:txBody>
          <a:bodyPr>
            <a:normAutofit/>
          </a:bodyPr>
          <a:lstStyle/>
          <a:p>
            <a:r>
              <a:rPr lang="zh-CN" altLang="en-US" dirty="0"/>
              <a:t>我们可以利用神经网络，参照某幅画的画风，将照片转化为符合该画风的作品，例如</a:t>
            </a:r>
            <a:endParaRPr lang="en-US" altLang="zh-CN" dirty="0"/>
          </a:p>
          <a:p>
            <a:r>
              <a:rPr lang="zh-CN" altLang="en-US" dirty="0"/>
              <a:t>左侧是</a:t>
            </a:r>
            <a:r>
              <a:rPr lang="zh-CN" altLang="en-US" b="1" dirty="0"/>
              <a:t>真实图</a:t>
            </a:r>
            <a:r>
              <a:rPr lang="zh-CN" altLang="en-US" dirty="0"/>
              <a:t>；右侧小图是</a:t>
            </a:r>
            <a:r>
              <a:rPr lang="zh-CN" altLang="en-US" b="1" dirty="0"/>
              <a:t>风格图</a:t>
            </a:r>
            <a:r>
              <a:rPr lang="zh-CN" altLang="en-US" dirty="0"/>
              <a:t>，大图是</a:t>
            </a:r>
            <a:r>
              <a:rPr lang="zh-CN" altLang="en-US" b="1" dirty="0"/>
              <a:t>风格化的新图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7" y="3496469"/>
            <a:ext cx="3890591" cy="2927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3341613"/>
            <a:ext cx="4321285" cy="33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预训练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首先预训练一个基于卷积神经网络的图片分类器</a:t>
            </a:r>
            <a:endParaRPr lang="en-US" altLang="zh-CN" dirty="0"/>
          </a:p>
          <a:p>
            <a:r>
              <a:rPr lang="zh-CN" altLang="en-US" dirty="0"/>
              <a:t>这个分类器要能分辨不同绘画风格</a:t>
            </a:r>
            <a:endParaRPr lang="en-US" altLang="zh-CN" dirty="0"/>
          </a:p>
          <a:p>
            <a:r>
              <a:rPr lang="zh-CN" altLang="en-US" dirty="0"/>
              <a:t>换言之，它接受一副画作的位图数据，输出其在不同风格上的分类概率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13225"/>
            <a:ext cx="4086225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92" y="4213225"/>
            <a:ext cx="335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7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设计动机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64" y="1428490"/>
            <a:ext cx="7051636" cy="49170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012" y="1556792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利用可视化方法可以发现，神经网络越到高层，图层越抽象化、概念化。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012" y="3896217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生成一个新图，使其低层与真实图相似，高层与风格图相似。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237312"/>
            <a:ext cx="7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Gatys</a:t>
            </a:r>
            <a:r>
              <a:rPr lang="en-US" altLang="zh-CN" dirty="0"/>
              <a:t> L A, Ecker A S, </a:t>
            </a:r>
            <a:r>
              <a:rPr lang="en-US" altLang="zh-CN" dirty="0" err="1"/>
              <a:t>Bethge</a:t>
            </a:r>
            <a:r>
              <a:rPr lang="en-US" altLang="zh-CN" dirty="0"/>
              <a:t> M. A Neural Algorithm of Artistic Style. Computer Science,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1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生成一个新图片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200" y="3697868"/>
            <a:ext cx="2749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与真实图片</a:t>
            </a:r>
            <a:r>
              <a:rPr lang="zh-CN" altLang="en-US" sz="2800" dirty="0"/>
              <a:t>特征</a:t>
            </a:r>
            <a:r>
              <a:rPr lang="zh-CN" altLang="en-US" dirty="0"/>
              <a:t>层相似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57200" y="1639105"/>
                <a:ext cx="8075240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令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400" dirty="0"/>
                  <a:t> 原图和生成图，再令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400" dirty="0"/>
                  <a:t> 代表它们分别在第</a:t>
                </a:r>
                <a:r>
                  <a:rPr lang="en-US" altLang="zh-CN" sz="2400" i="1" dirty="0"/>
                  <a:t>l</a:t>
                </a:r>
                <a:r>
                  <a:rPr lang="zh-CN" altLang="en-US" sz="2400" dirty="0"/>
                  <a:t>层的特征表示。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39105"/>
                <a:ext cx="8075240" cy="1267463"/>
              </a:xfrm>
              <a:prstGeom prst="rect">
                <a:avLst/>
              </a:prstGeom>
              <a:blipFill>
                <a:blip r:embed="rId3"/>
                <a:stretch>
                  <a:fillRect l="-1132" r="-302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69" y="3561572"/>
            <a:ext cx="4485714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生成一个新图片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186" y="3333740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风格与风格图相似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8344" y="2204498"/>
                <a:ext cx="4572000" cy="881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风格图和生成图，再令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/>
                  <a:t> 代表它们分别在第</a:t>
                </a:r>
                <a:r>
                  <a:rPr lang="en-US" altLang="zh-CN" i="1" dirty="0"/>
                  <a:t>l</a:t>
                </a:r>
                <a:r>
                  <a:rPr lang="zh-CN" altLang="en-US" dirty="0"/>
                  <a:t>层的风格表示。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4" y="2204498"/>
                <a:ext cx="4572000" cy="881652"/>
              </a:xfrm>
              <a:prstGeom prst="rect">
                <a:avLst/>
              </a:prstGeom>
              <a:blipFill>
                <a:blip r:embed="rId3"/>
                <a:stretch>
                  <a:fillRect l="-933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187" y="3333740"/>
            <a:ext cx="2133333" cy="9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4300606"/>
            <a:ext cx="3771429" cy="9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187" y="5529148"/>
            <a:ext cx="3028571" cy="885714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2555776" y="4941168"/>
            <a:ext cx="187220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9552" y="494838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N</a:t>
            </a:r>
            <a:r>
              <a:rPr lang="en-US" altLang="zh-CN" i="1" baseline="-25000" dirty="0" err="1"/>
              <a:t>l</a:t>
            </a:r>
            <a:r>
              <a:rPr lang="zh-CN" altLang="en-US" dirty="0"/>
              <a:t>代表第</a:t>
            </a:r>
            <a:r>
              <a:rPr lang="en-US" altLang="zh-CN" i="1" dirty="0"/>
              <a:t>l</a:t>
            </a:r>
            <a:r>
              <a:rPr lang="zh-CN" altLang="en-US" dirty="0"/>
              <a:t>层信道数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627784" y="5050080"/>
            <a:ext cx="2193983" cy="61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552" y="55291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</a:t>
            </a:r>
            <a:r>
              <a:rPr lang="en-US" altLang="zh-CN" i="1" baseline="-25000" dirty="0"/>
              <a:t>l</a:t>
            </a:r>
            <a:r>
              <a:rPr lang="zh-CN" altLang="en-US" dirty="0"/>
              <a:t>代表第</a:t>
            </a:r>
            <a:r>
              <a:rPr lang="en-US" altLang="zh-CN" i="1" dirty="0"/>
              <a:t>l</a:t>
            </a:r>
            <a:r>
              <a:rPr lang="zh-CN" altLang="en-US" dirty="0"/>
              <a:t>层每个信道的像素数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651240" y="5199583"/>
            <a:ext cx="231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w</a:t>
            </a:r>
            <a:r>
              <a:rPr lang="en-US" altLang="zh-CN" i="1" baseline="-25000" dirty="0" err="1"/>
              <a:t>l</a:t>
            </a:r>
            <a:r>
              <a:rPr lang="zh-CN" altLang="en-US" dirty="0"/>
              <a:t>是人工确定的系数</a:t>
            </a:r>
          </a:p>
          <a:p>
            <a:endParaRPr lang="zh-CN" altLang="en-US" dirty="0"/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 flipV="1">
            <a:off x="5796137" y="5522749"/>
            <a:ext cx="855103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35363" y="2924944"/>
                <a:ext cx="2919301" cy="1030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dirty="0"/>
                  <a:t>是第</a:t>
                </a:r>
                <a:r>
                  <a:rPr lang="en-US" altLang="zh-CN" i="1" dirty="0"/>
                  <a:t>l</a:t>
                </a:r>
                <a:r>
                  <a:rPr lang="zh-CN" altLang="en-US" dirty="0"/>
                  <a:t>层的第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和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个信道的内积。类似也有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363" y="2924944"/>
                <a:ext cx="2919301" cy="1030410"/>
              </a:xfrm>
              <a:prstGeom prst="rect">
                <a:avLst/>
              </a:prstGeom>
              <a:blipFill>
                <a:blip r:embed="rId7"/>
                <a:stretch>
                  <a:fillRect l="-1670" t="-592" b="-5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V="1">
            <a:off x="3749363" y="3187844"/>
            <a:ext cx="2286000" cy="37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8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生成一个新图片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3571" y="251472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转化为解一个优化问题，优化</a:t>
            </a:r>
            <a:r>
              <a:rPr lang="zh-CN" altLang="en-US"/>
              <a:t>目标为：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9" y="3306808"/>
            <a:ext cx="6533333" cy="676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4221088"/>
            <a:ext cx="62504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dirty="0"/>
              <a:t>α</a:t>
            </a:r>
            <a:r>
              <a:rPr lang="zh-CN" altLang="en-US" dirty="0"/>
              <a:t>、</a:t>
            </a:r>
            <a:r>
              <a:rPr lang="en-US" altLang="zh-CN" dirty="0"/>
              <a:t>β</a:t>
            </a:r>
            <a:r>
              <a:rPr lang="zh-CN" altLang="en-US" dirty="0"/>
              <a:t>调整了生成的画，与原画和风格画之间的相似权重。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/>
              <a:t>L</a:t>
            </a:r>
            <a:r>
              <a:rPr lang="en-US" altLang="zh-CN" baseline="-25000" dirty="0" err="1"/>
              <a:t>content</a:t>
            </a:r>
            <a:r>
              <a:rPr lang="en-US" altLang="zh-CN" dirty="0"/>
              <a:t> </a:t>
            </a:r>
            <a:r>
              <a:rPr lang="zh-CN" altLang="en-US" dirty="0"/>
              <a:t>计算时，只利用某一层的误差。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C395A-D9B5-4D81-9B2E-5F60C6294226}"/>
              </a:ext>
            </a:extLst>
          </p:cNvPr>
          <p:cNvSpPr txBox="1"/>
          <p:nvPr/>
        </p:nvSpPr>
        <p:spPr>
          <a:xfrm>
            <a:off x="5940152" y="594928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App:</a:t>
            </a:r>
            <a:r>
              <a:rPr lang="zh-CN" altLang="en-US" dirty="0"/>
              <a:t> </a:t>
            </a:r>
            <a:r>
              <a:rPr lang="en-US" altLang="zh-CN" dirty="0"/>
              <a:t>Versa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8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语言的风格转换的问题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19872" y="2924944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065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384</Words>
  <Application>Microsoft Office PowerPoint</Application>
  <PresentationFormat>全屏显示(4:3)</PresentationFormat>
  <Paragraphs>46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隶书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Non-photorealistic Rendering 图象虚幻化</vt:lpstr>
      <vt:lpstr>利用神经网络实现照片风格化</vt:lpstr>
      <vt:lpstr>预训练</vt:lpstr>
      <vt:lpstr>设计动机</vt:lpstr>
      <vt:lpstr>生成一个新图片</vt:lpstr>
      <vt:lpstr>生成一个新图片</vt:lpstr>
      <vt:lpstr>生成一个新图片</vt:lpstr>
      <vt:lpstr>语言的风格转换的问题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Frequent and Dominant Patterns for Recommendation </dc:title>
  <dc:creator>Ping</dc:creator>
  <cp:lastModifiedBy>ThinkPad</cp:lastModifiedBy>
  <cp:revision>673</cp:revision>
  <dcterms:created xsi:type="dcterms:W3CDTF">2015-12-01T03:34:17Z</dcterms:created>
  <dcterms:modified xsi:type="dcterms:W3CDTF">2017-12-16T07:40:19Z</dcterms:modified>
</cp:coreProperties>
</file>