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7"/>
  </p:notesMasterIdLst>
  <p:sldIdLst>
    <p:sldId id="258" r:id="rId3"/>
    <p:sldId id="271" r:id="rId4"/>
    <p:sldId id="275" r:id="rId5"/>
    <p:sldId id="281" r:id="rId6"/>
    <p:sldId id="279" r:id="rId7"/>
    <p:sldId id="280" r:id="rId8"/>
    <p:sldId id="282" r:id="rId9"/>
    <p:sldId id="261" r:id="rId10"/>
    <p:sldId id="265" r:id="rId11"/>
    <p:sldId id="260" r:id="rId12"/>
    <p:sldId id="262" r:id="rId13"/>
    <p:sldId id="272" r:id="rId14"/>
    <p:sldId id="277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495" autoAdjust="0"/>
  </p:normalViewPr>
  <p:slideViewPr>
    <p:cSldViewPr snapToGrid="0">
      <p:cViewPr varScale="1">
        <p:scale>
          <a:sx n="73" d="100"/>
          <a:sy n="73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2-12T12:22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1536,'0'0'608,"0"0"-320,0-16-192,0 16 224,0 0-192,0 0-64,0 0-128,15 0 32,-15 0-736,0 0-384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2-12T12:22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1536,'0'0'608,"0"0"-320,0-16-192,0 16 224,0 0-192,0 0-64,0 0-128,15 0 32,-15 0-736,0 0-384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0135-3FE2-4609-B85E-65CFB34542DE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8C32D-74FD-4C66-85C3-6CBFDEC05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6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C32D-74FD-4C66-85C3-6CBFDEC052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通过非递归地扩展和重写递归链式法则得出的：路径求和法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C32D-74FD-4C66-85C3-6CBFDEC052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0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C32D-74FD-4C66-85C3-6CBFDEC052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9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C32D-74FD-4C66-85C3-6CBFDEC052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0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C32D-74FD-4C66-85C3-6CBFDEC052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7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C32D-74FD-4C66-85C3-6CBFDEC052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4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C32D-74FD-4C66-85C3-6CBFDEC052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7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9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2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24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43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80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0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07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1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00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4A0-3F02-4D9D-A6BA-4BB3988ABC50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76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434-3BE7-4513-9FCE-F95886E639EC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5612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6DFB-BD0E-43D7-8022-8D1F5320B058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91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202A-E38B-404F-9764-3BC2ED41EE5F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D358-E873-484F-9EBC-D4C3C9977F74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1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7696-7910-4F0D-B679-8801F8945EFA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03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965B-ED1A-4C1C-B58B-00DBA0908E27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55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7768-F30E-42F5-9521-28CB9934E4CE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30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3FB0-BE51-413C-B217-765EB66EEB0A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81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4EDE-6854-4613-B352-C2C109BA9B77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92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A141-25E1-4F9A-AB6F-51327619B5CC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8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27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46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0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3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8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4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30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B21C10-17B7-4252-97A7-8443BAC08B9A}" type="datetimeFigureOut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2017/12/13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A1780E-FA4F-4AA6-9881-7DC4D10164BC}" type="slidenum">
              <a:rPr lang="zh-CN" alt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zh-CN" alt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127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215D-E1BA-4D55-B412-2EC2DA56B0B1}" type="datetime1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1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3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7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erlin Sans FB Demi" panose="020E0802020502020306" pitchFamily="34" charset="0"/>
              </a:rPr>
              <a:t>Back Propagation Algorithm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ED25E-4628-437C-8159-236A30462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61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AF30891-2715-4DE5-AEDC-FB7B28554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69"/>
          <a:stretch/>
        </p:blipFill>
        <p:spPr>
          <a:xfrm>
            <a:off x="0" y="1671952"/>
            <a:ext cx="12192000" cy="34437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前馈神经网络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5745" y="5382669"/>
            <a:ext cx="905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激活函数 </a:t>
            </a:r>
            <a:r>
              <a:rPr lang="en-US" altLang="zh-CN" sz="2000" dirty="0"/>
              <a:t>σ</a:t>
            </a:r>
            <a:r>
              <a:rPr lang="zh-CN" altLang="en-US" sz="2000" dirty="0"/>
              <a:t>：常见的如 </a:t>
            </a:r>
            <a:r>
              <a:rPr lang="en-US" altLang="zh-CN" sz="2000" dirty="0"/>
              <a:t>relu, sigmoid, tanh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000" dirty="0"/>
              <a:t>系数矩阵</a:t>
            </a:r>
            <a:r>
              <a:rPr lang="en-US" altLang="zh-CN" sz="2000" dirty="0"/>
              <a:t>W</a:t>
            </a:r>
            <a:r>
              <a:rPr lang="zh-CN" altLang="en-US" sz="2000" dirty="0"/>
              <a:t>：神经网络中需要学习的部分，权重</a:t>
            </a:r>
            <a:r>
              <a:rPr lang="en-US" altLang="zh-CN" sz="2000" dirty="0"/>
              <a:t>(weight)</a:t>
            </a:r>
            <a:r>
              <a:rPr lang="zh-CN" altLang="en-US" sz="2000" dirty="0"/>
              <a:t>矩阵</a:t>
            </a:r>
            <a:r>
              <a:rPr lang="en-US" altLang="zh-CN" sz="2000" dirty="0"/>
              <a:t>W</a:t>
            </a:r>
            <a:r>
              <a:rPr lang="zh-CN" altLang="en-US" sz="2000" dirty="0"/>
              <a:t>与向量 </a:t>
            </a:r>
            <a:r>
              <a:rPr lang="en-US" altLang="zh-CN" sz="2000" dirty="0"/>
              <a:t>x </a:t>
            </a:r>
            <a:r>
              <a:rPr lang="zh-CN" altLang="en-US" sz="2000" dirty="0"/>
              <a:t>相乘，</a:t>
            </a:r>
            <a:endParaRPr lang="en-US" altLang="zh-CN" sz="2000" dirty="0"/>
          </a:p>
          <a:p>
            <a:r>
              <a:rPr lang="zh-CN" altLang="en-US" sz="2000" dirty="0"/>
              <a:t>再加上偏移</a:t>
            </a:r>
            <a:r>
              <a:rPr lang="en-US" altLang="zh-CN" sz="2000" dirty="0"/>
              <a:t>(bias)</a:t>
            </a:r>
            <a:r>
              <a:rPr lang="zh-CN" altLang="en-US" sz="2000" dirty="0"/>
              <a:t>矩阵 </a:t>
            </a:r>
            <a:r>
              <a:rPr lang="en-US" altLang="zh-CN" sz="2000" dirty="0"/>
              <a:t>b</a:t>
            </a:r>
            <a:r>
              <a:rPr lang="zh-CN" altLang="en-US" sz="2000" dirty="0"/>
              <a:t>，以获得新的向量 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069612" y="2586167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输入 </a:t>
            </a:r>
            <a:r>
              <a:rPr lang="en-US" altLang="zh-CN" sz="2000" b="1" dirty="0">
                <a:solidFill>
                  <a:schemeClr val="bg1"/>
                </a:solidFill>
              </a:rPr>
              <a:t>x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07418" y="2586167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激活函数 </a:t>
            </a:r>
            <a:r>
              <a:rPr lang="el-GR" altLang="zh-CN" sz="2000" b="1" dirty="0">
                <a:solidFill>
                  <a:schemeClr val="bg1"/>
                </a:solidFill>
              </a:rPr>
              <a:t>σ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AAB19DC-224A-47A5-934C-B5823472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81" r="36052"/>
          <a:stretch/>
        </p:blipFill>
        <p:spPr>
          <a:xfrm>
            <a:off x="4398742" y="1763766"/>
            <a:ext cx="7796463" cy="26267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022321" y="5303799"/>
                <a:ext cx="44813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/>
                    </a:solidFill>
                  </a:rPr>
                  <a:t>Learning: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zh-CN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zh-CN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1" y="5303799"/>
                <a:ext cx="4481355" cy="400110"/>
              </a:xfrm>
              <a:prstGeom prst="rect">
                <a:avLst/>
              </a:prstGeom>
              <a:blipFill>
                <a:blip r:embed="rId3"/>
                <a:stretch>
                  <a:fillRect l="-149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2A09B03-E729-4FA1-95AF-FD177D1BBA1A}"/>
              </a:ext>
            </a:extLst>
          </p:cNvPr>
          <p:cNvSpPr txBox="1"/>
          <p:nvPr/>
        </p:nvSpPr>
        <p:spPr>
          <a:xfrm>
            <a:off x="6478284" y="2677037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输出 </a:t>
            </a:r>
            <a:r>
              <a:rPr lang="en-US" altLang="zh-CN" sz="2000" b="1" dirty="0">
                <a:solidFill>
                  <a:schemeClr val="bg1"/>
                </a:solidFill>
              </a:rPr>
              <a:t>y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3D28A8F-3F78-4254-8353-B8C1C626B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3" r="8184" b="58481"/>
          <a:stretch/>
        </p:blipFill>
        <p:spPr>
          <a:xfrm>
            <a:off x="1" y="1763767"/>
            <a:ext cx="4618600" cy="26267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46A36BE-3A0D-4126-844D-6044C0FDACB0}"/>
              </a:ext>
            </a:extLst>
          </p:cNvPr>
          <p:cNvSpPr txBox="1"/>
          <p:nvPr/>
        </p:nvSpPr>
        <p:spPr>
          <a:xfrm>
            <a:off x="7852491" y="3464133"/>
            <a:ext cx="2811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Loss Function:</a:t>
            </a:r>
          </a:p>
          <a:p>
            <a:r>
              <a:rPr lang="en-US" altLang="zh-CN" sz="2000" b="1" dirty="0" err="1">
                <a:solidFill>
                  <a:schemeClr val="bg1"/>
                </a:solidFill>
              </a:rPr>
              <a:t>SE_Loss</a:t>
            </a:r>
            <a:r>
              <a:rPr lang="en-US" altLang="zh-CN" sz="2000" b="1" dirty="0">
                <a:solidFill>
                  <a:schemeClr val="bg1"/>
                </a:solidFill>
              </a:rPr>
              <a:t> = (y - </a:t>
            </a:r>
            <a:r>
              <a:rPr lang="en-US" altLang="zh-CN" sz="2000" b="1" dirty="0" err="1">
                <a:solidFill>
                  <a:schemeClr val="bg1"/>
                </a:solidFill>
              </a:rPr>
              <a:t>y_pred</a:t>
            </a:r>
            <a:r>
              <a:rPr lang="en-US" altLang="zh-CN" sz="2000" b="1" dirty="0">
                <a:solidFill>
                  <a:schemeClr val="bg1"/>
                </a:solidFill>
              </a:rPr>
              <a:t>)</a:t>
            </a:r>
            <a:r>
              <a:rPr lang="en-US" altLang="zh-CN" sz="2000" b="1" baseline="30000" dirty="0">
                <a:solidFill>
                  <a:schemeClr val="bg1"/>
                </a:solidFill>
              </a:rPr>
              <a:t>2</a:t>
            </a:r>
            <a:endParaRPr lang="zh-CN" altLang="en-US" sz="2000" b="1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C3F388-DCD3-455D-B05E-4105B4650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r="2852"/>
          <a:stretch/>
        </p:blipFill>
        <p:spPr>
          <a:xfrm>
            <a:off x="357187" y="272774"/>
            <a:ext cx="11487150" cy="63267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DE75E8-6950-4035-B29D-E1CB74AF69D6}"/>
              </a:ext>
            </a:extLst>
          </p:cNvPr>
          <p:cNvSpPr txBox="1"/>
          <p:nvPr/>
        </p:nvSpPr>
        <p:spPr>
          <a:xfrm>
            <a:off x="2285998" y="8715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74379A-5EFE-4588-B22D-2C7E0F13A1E5}"/>
              </a:ext>
            </a:extLst>
          </p:cNvPr>
          <p:cNvSpPr txBox="1"/>
          <p:nvPr/>
        </p:nvSpPr>
        <p:spPr>
          <a:xfrm>
            <a:off x="2285998" y="23741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B2BFF5-F320-4EBF-AEFF-8F37FA52978F}"/>
              </a:ext>
            </a:extLst>
          </p:cNvPr>
          <p:cNvSpPr txBox="1"/>
          <p:nvPr/>
        </p:nvSpPr>
        <p:spPr>
          <a:xfrm>
            <a:off x="3774279" y="8776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B83661-181A-4303-BE99-47DF46FD3380}"/>
              </a:ext>
            </a:extLst>
          </p:cNvPr>
          <p:cNvSpPr txBox="1"/>
          <p:nvPr/>
        </p:nvSpPr>
        <p:spPr>
          <a:xfrm>
            <a:off x="3031329" y="31194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D614AC-CFC8-4BD0-877F-C976AE14E58E}"/>
              </a:ext>
            </a:extLst>
          </p:cNvPr>
          <p:cNvSpPr txBox="1"/>
          <p:nvPr/>
        </p:nvSpPr>
        <p:spPr>
          <a:xfrm>
            <a:off x="5262558" y="8715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C7254-9A63-4E42-A6C0-F9A92979ACE2}"/>
              </a:ext>
            </a:extLst>
          </p:cNvPr>
          <p:cNvSpPr txBox="1"/>
          <p:nvPr/>
        </p:nvSpPr>
        <p:spPr>
          <a:xfrm>
            <a:off x="6704504" y="87153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1C9D49E-04DC-4CF4-8149-000F5025726E}"/>
              </a:ext>
            </a:extLst>
          </p:cNvPr>
          <p:cNvSpPr/>
          <p:nvPr/>
        </p:nvSpPr>
        <p:spPr>
          <a:xfrm>
            <a:off x="9301161" y="3021806"/>
            <a:ext cx="771525" cy="7715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0.5</a:t>
            </a:r>
          </a:p>
          <a:p>
            <a:pPr algn="ctr"/>
            <a:r>
              <a:rPr lang="en-US" altLang="zh-CN" sz="1600" b="1" dirty="0"/>
              <a:t>v</a:t>
            </a:r>
          </a:p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1.0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C285-49F1-43BA-952C-1C575DBD88F2}"/>
              </a:ext>
            </a:extLst>
          </p:cNvPr>
          <p:cNvSpPr txBox="1"/>
          <p:nvPr/>
        </p:nvSpPr>
        <p:spPr>
          <a:xfrm>
            <a:off x="6202790" y="5677255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z1’ = w1 * x = 1.0 * 0.5 = 0.5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E7C43-DEA6-467F-8D6E-5DDE42D47C9F}"/>
              </a:ext>
            </a:extLst>
          </p:cNvPr>
          <p:cNvSpPr txBox="1"/>
          <p:nvPr/>
        </p:nvSpPr>
        <p:spPr>
          <a:xfrm>
            <a:off x="3976309" y="5677255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Now Calculating: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59D6B6-C8A7-46DF-BBF9-7F63954408F6}"/>
              </a:ext>
            </a:extLst>
          </p:cNvPr>
          <p:cNvSpPr txBox="1"/>
          <p:nvPr/>
        </p:nvSpPr>
        <p:spPr>
          <a:xfrm>
            <a:off x="10072686" y="2945903"/>
            <a:ext cx="1661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grad</a:t>
            </a:r>
            <a:r>
              <a:rPr lang="en-US" altLang="zh-CN" b="1" dirty="0">
                <a:solidFill>
                  <a:schemeClr val="bg1"/>
                </a:solidFill>
              </a:rPr>
              <a:t>: ∂y/ ∂v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vertical_name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value</a:t>
            </a:r>
            <a:r>
              <a:rPr lang="en-US" altLang="zh-CN" b="1" dirty="0">
                <a:solidFill>
                  <a:schemeClr val="bg2"/>
                </a:solidFill>
              </a:rPr>
              <a:t>: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forward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128A20-FB3B-4131-92A0-3B43C9EF617D}"/>
              </a:ext>
            </a:extLst>
          </p:cNvPr>
          <p:cNvSpPr txBox="1"/>
          <p:nvPr/>
        </p:nvSpPr>
        <p:spPr>
          <a:xfrm>
            <a:off x="4182135" y="54672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（前向过程）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00868E-6435-4780-99A8-78F66F486596}"/>
              </a:ext>
            </a:extLst>
          </p:cNvPr>
          <p:cNvSpPr txBox="1"/>
          <p:nvPr/>
        </p:nvSpPr>
        <p:spPr>
          <a:xfrm>
            <a:off x="6202790" y="5685350"/>
            <a:ext cx="422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a1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sigmoid(z1) = 1/(1+exp(-1)) </a:t>
            </a:r>
            <a:r>
              <a:rPr lang="zh-CN" altLang="en-US" b="1" dirty="0">
                <a:solidFill>
                  <a:schemeClr val="bg1"/>
                </a:solidFill>
              </a:rPr>
              <a:t>≈</a:t>
            </a:r>
            <a:r>
              <a:rPr lang="en-US" altLang="zh-CN" b="1" dirty="0">
                <a:solidFill>
                  <a:schemeClr val="bg1"/>
                </a:solidFill>
              </a:rPr>
              <a:t> 0.73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354CBC-528C-41F9-801E-C42E196FAE67}"/>
              </a:ext>
            </a:extLst>
          </p:cNvPr>
          <p:cNvSpPr txBox="1"/>
          <p:nvPr/>
        </p:nvSpPr>
        <p:spPr>
          <a:xfrm>
            <a:off x="6202790" y="568535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z1 = z1’ + b1 = 0.5 + 0.5 = 1.0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8FCB99-8986-4ADB-A159-8936FC2A5A3C}"/>
              </a:ext>
            </a:extLst>
          </p:cNvPr>
          <p:cNvSpPr txBox="1"/>
          <p:nvPr/>
        </p:nvSpPr>
        <p:spPr>
          <a:xfrm>
            <a:off x="6202790" y="5692191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z2’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w2 * a1 = 1.0 * 0.73 = 0.73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82145B-DBF0-4918-AA98-EF62D1E883C6}"/>
              </a:ext>
            </a:extLst>
          </p:cNvPr>
          <p:cNvSpPr txBox="1"/>
          <p:nvPr/>
        </p:nvSpPr>
        <p:spPr>
          <a:xfrm>
            <a:off x="6815739" y="23741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CBB8D5-7EAE-4D70-B1A9-F4257200321E}"/>
              </a:ext>
            </a:extLst>
          </p:cNvPr>
          <p:cNvSpPr txBox="1"/>
          <p:nvPr/>
        </p:nvSpPr>
        <p:spPr>
          <a:xfrm>
            <a:off x="7511064" y="312976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0.27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78C1CD-2E6E-41D1-9A0D-6762B3D2C91F}"/>
              </a:ext>
            </a:extLst>
          </p:cNvPr>
          <p:cNvSpPr txBox="1"/>
          <p:nvPr/>
        </p:nvSpPr>
        <p:spPr>
          <a:xfrm>
            <a:off x="6191569" y="5690592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z2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z2’ + b2 = 0.73 + 0.27 = 1.0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C189F0-A91E-4280-B49E-6A346CAB6DA3}"/>
              </a:ext>
            </a:extLst>
          </p:cNvPr>
          <p:cNvSpPr txBox="1"/>
          <p:nvPr/>
        </p:nvSpPr>
        <p:spPr>
          <a:xfrm>
            <a:off x="8202792" y="87153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142A34-4CC2-4CA0-BEA3-C1203B7E2544}"/>
              </a:ext>
            </a:extLst>
          </p:cNvPr>
          <p:cNvSpPr txBox="1"/>
          <p:nvPr/>
        </p:nvSpPr>
        <p:spPr>
          <a:xfrm>
            <a:off x="6191569" y="5669160"/>
            <a:ext cx="466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y_pred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sigmoid(z2) = 1/(1+exp(-1)) </a:t>
            </a:r>
            <a:r>
              <a:rPr lang="zh-CN" altLang="en-US" b="1" dirty="0">
                <a:solidFill>
                  <a:schemeClr val="bg1"/>
                </a:solidFill>
              </a:rPr>
              <a:t>≈</a:t>
            </a:r>
            <a:r>
              <a:rPr lang="en-US" altLang="zh-CN" b="1" dirty="0">
                <a:solidFill>
                  <a:schemeClr val="bg1"/>
                </a:solidFill>
              </a:rPr>
              <a:t> 0.73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E3B65E-9BDE-4EE8-81E0-34ECA9F78589}"/>
              </a:ext>
            </a:extLst>
          </p:cNvPr>
          <p:cNvSpPr txBox="1"/>
          <p:nvPr/>
        </p:nvSpPr>
        <p:spPr>
          <a:xfrm>
            <a:off x="9792380" y="88582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30C7AF-14F0-4991-BE66-EDCE4274561E}"/>
              </a:ext>
            </a:extLst>
          </p:cNvPr>
          <p:cNvSpPr txBox="1"/>
          <p:nvPr/>
        </p:nvSpPr>
        <p:spPr>
          <a:xfrm>
            <a:off x="1807368" y="453087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=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5C1E4-2041-4E96-A73E-EF28E98A53E9}"/>
              </a:ext>
            </a:extLst>
          </p:cNvPr>
          <p:cNvSpPr txBox="1"/>
          <p:nvPr/>
        </p:nvSpPr>
        <p:spPr>
          <a:xfrm>
            <a:off x="2227488" y="45920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7FCF64-DF46-412A-910B-207E4F021733}"/>
              </a:ext>
            </a:extLst>
          </p:cNvPr>
          <p:cNvSpPr txBox="1"/>
          <p:nvPr/>
        </p:nvSpPr>
        <p:spPr>
          <a:xfrm>
            <a:off x="2247710" y="609460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B02D13-559A-4B05-8088-09CD24CC066F}"/>
              </a:ext>
            </a:extLst>
          </p:cNvPr>
          <p:cNvSpPr txBox="1"/>
          <p:nvPr/>
        </p:nvSpPr>
        <p:spPr>
          <a:xfrm>
            <a:off x="6191569" y="5661065"/>
            <a:ext cx="39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error = </a:t>
            </a:r>
            <a:r>
              <a:rPr lang="en-US" altLang="zh-CN" b="1" dirty="0" err="1">
                <a:solidFill>
                  <a:schemeClr val="bg1"/>
                </a:solidFill>
              </a:rPr>
              <a:t>y_pred</a:t>
            </a:r>
            <a:r>
              <a:rPr lang="en-US" altLang="zh-CN" b="1" dirty="0">
                <a:solidFill>
                  <a:schemeClr val="bg1"/>
                </a:solidFill>
              </a:rPr>
              <a:t> - y = 0.73 – 0.23 = 0.5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A0CAAC-7AC5-46EE-B52A-4485BBCE2DF5}"/>
              </a:ext>
            </a:extLst>
          </p:cNvPr>
          <p:cNvSpPr txBox="1"/>
          <p:nvPr/>
        </p:nvSpPr>
        <p:spPr>
          <a:xfrm>
            <a:off x="3784429" y="4592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01970C-8E04-47E8-9CE4-CD80F44BBB3A}"/>
              </a:ext>
            </a:extLst>
          </p:cNvPr>
          <p:cNvSpPr txBox="1"/>
          <p:nvPr/>
        </p:nvSpPr>
        <p:spPr>
          <a:xfrm>
            <a:off x="6191569" y="5647728"/>
            <a:ext cx="340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sqr_e</a:t>
            </a:r>
            <a:r>
              <a:rPr lang="en-US" altLang="zh-CN" b="1" dirty="0">
                <a:solidFill>
                  <a:schemeClr val="bg1"/>
                </a:solidFill>
              </a:rPr>
              <a:t> = error</a:t>
            </a:r>
            <a:r>
              <a:rPr lang="en-US" altLang="zh-CN" b="1" baseline="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 = 0.5 * 0.5 = 0.25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3F5775-D7E0-4434-9956-9A35F2F4BE7D}"/>
              </a:ext>
            </a:extLst>
          </p:cNvPr>
          <p:cNvSpPr txBox="1"/>
          <p:nvPr/>
        </p:nvSpPr>
        <p:spPr>
          <a:xfrm>
            <a:off x="5230390" y="45920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883646-825D-4AF0-BC50-E16189142550}"/>
              </a:ext>
            </a:extLst>
          </p:cNvPr>
          <p:cNvSpPr txBox="1"/>
          <p:nvPr/>
        </p:nvSpPr>
        <p:spPr>
          <a:xfrm>
            <a:off x="6895190" y="471076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4" grpId="0"/>
      <p:bldP spid="14" grpId="1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4" grpId="0"/>
      <p:bldP spid="25" grpId="0"/>
      <p:bldP spid="25" grpId="1"/>
      <p:bldP spid="26" grpId="0"/>
      <p:bldP spid="27" grpId="0"/>
      <p:bldP spid="27" grpId="1"/>
      <p:bldP spid="28" grpId="0"/>
      <p:bldP spid="30" grpId="0"/>
      <p:bldP spid="31" grpId="0"/>
      <p:bldP spid="32" grpId="0"/>
      <p:bldP spid="32" grpId="1"/>
      <p:bldP spid="33" grpId="0"/>
      <p:bldP spid="34" grpId="0"/>
      <p:bldP spid="34" grpId="1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C3F388-DCD3-455D-B05E-4105B4650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r="2852"/>
          <a:stretch/>
        </p:blipFill>
        <p:spPr>
          <a:xfrm>
            <a:off x="357187" y="272774"/>
            <a:ext cx="11487150" cy="63267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DE75E8-6950-4035-B29D-E1CB74AF69D6}"/>
              </a:ext>
            </a:extLst>
          </p:cNvPr>
          <p:cNvSpPr txBox="1"/>
          <p:nvPr/>
        </p:nvSpPr>
        <p:spPr>
          <a:xfrm>
            <a:off x="2285998" y="8715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74379A-5EFE-4588-B22D-2C7E0F13A1E5}"/>
              </a:ext>
            </a:extLst>
          </p:cNvPr>
          <p:cNvSpPr txBox="1"/>
          <p:nvPr/>
        </p:nvSpPr>
        <p:spPr>
          <a:xfrm>
            <a:off x="2285998" y="23741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B2BFF5-F320-4EBF-AEFF-8F37FA52978F}"/>
              </a:ext>
            </a:extLst>
          </p:cNvPr>
          <p:cNvSpPr txBox="1"/>
          <p:nvPr/>
        </p:nvSpPr>
        <p:spPr>
          <a:xfrm>
            <a:off x="3774279" y="8776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B83661-181A-4303-BE99-47DF46FD3380}"/>
              </a:ext>
            </a:extLst>
          </p:cNvPr>
          <p:cNvSpPr txBox="1"/>
          <p:nvPr/>
        </p:nvSpPr>
        <p:spPr>
          <a:xfrm>
            <a:off x="3031329" y="31194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D614AC-CFC8-4BD0-877F-C976AE14E58E}"/>
              </a:ext>
            </a:extLst>
          </p:cNvPr>
          <p:cNvSpPr txBox="1"/>
          <p:nvPr/>
        </p:nvSpPr>
        <p:spPr>
          <a:xfrm>
            <a:off x="5262558" y="8715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C7254-9A63-4E42-A6C0-F9A92979ACE2}"/>
              </a:ext>
            </a:extLst>
          </p:cNvPr>
          <p:cNvSpPr txBox="1"/>
          <p:nvPr/>
        </p:nvSpPr>
        <p:spPr>
          <a:xfrm>
            <a:off x="6704504" y="87153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1C9D49E-04DC-4CF4-8149-000F5025726E}"/>
              </a:ext>
            </a:extLst>
          </p:cNvPr>
          <p:cNvSpPr/>
          <p:nvPr/>
        </p:nvSpPr>
        <p:spPr>
          <a:xfrm>
            <a:off x="9301161" y="3021806"/>
            <a:ext cx="771525" cy="7715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0.5</a:t>
            </a:r>
          </a:p>
          <a:p>
            <a:pPr algn="ctr"/>
            <a:r>
              <a:rPr lang="en-US" altLang="zh-CN" sz="1600" b="1" dirty="0"/>
              <a:t>v</a:t>
            </a:r>
          </a:p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1.0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E7C43-DEA6-467F-8D6E-5DDE42D47C9F}"/>
              </a:ext>
            </a:extLst>
          </p:cNvPr>
          <p:cNvSpPr txBox="1"/>
          <p:nvPr/>
        </p:nvSpPr>
        <p:spPr>
          <a:xfrm>
            <a:off x="3652633" y="5801795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Now Calculating: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9D6B6-C8A7-46DF-BBF9-7F63954408F6}"/>
                  </a:ext>
                </a:extLst>
              </p:cNvPr>
              <p:cNvSpPr txBox="1"/>
              <p:nvPr/>
            </p:nvSpPr>
            <p:spPr>
              <a:xfrm>
                <a:off x="10072686" y="2945903"/>
                <a:ext cx="16930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grad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bar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: ∂y/∂v</a:t>
                </a:r>
              </a:p>
              <a:p>
                <a:r>
                  <a:rPr lang="en-US" altLang="zh-CN" b="1" dirty="0" err="1">
                    <a:solidFill>
                      <a:schemeClr val="bg1"/>
                    </a:solidFill>
                  </a:rPr>
                  <a:t>vertical_name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value</a:t>
                </a:r>
                <a:r>
                  <a:rPr lang="en-US" altLang="zh-CN" b="1" dirty="0">
                    <a:solidFill>
                      <a:schemeClr val="bg2"/>
                    </a:solidFill>
                  </a:rPr>
                  <a:t>: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bg2"/>
                    </a:solidFill>
                  </a:rPr>
                  <a:t>forward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9D6B6-C8A7-46DF-BBF9-7F6395440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686" y="2945903"/>
                <a:ext cx="1693092" cy="923330"/>
              </a:xfrm>
              <a:prstGeom prst="rect">
                <a:avLst/>
              </a:prstGeom>
              <a:blipFill>
                <a:blip r:embed="rId4"/>
                <a:stretch>
                  <a:fillRect l="-2878" t="-3289" r="-143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8128A20-FB3B-4131-92A0-3B43C9EF617D}"/>
              </a:ext>
            </a:extLst>
          </p:cNvPr>
          <p:cNvSpPr txBox="1"/>
          <p:nvPr/>
        </p:nvSpPr>
        <p:spPr>
          <a:xfrm>
            <a:off x="3858459" y="559177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（反向求导）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82145B-DBF0-4918-AA98-EF62D1E883C6}"/>
              </a:ext>
            </a:extLst>
          </p:cNvPr>
          <p:cNvSpPr txBox="1"/>
          <p:nvPr/>
        </p:nvSpPr>
        <p:spPr>
          <a:xfrm>
            <a:off x="6815739" y="23741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CBB8D5-7EAE-4D70-B1A9-F4257200321E}"/>
              </a:ext>
            </a:extLst>
          </p:cNvPr>
          <p:cNvSpPr txBox="1"/>
          <p:nvPr/>
        </p:nvSpPr>
        <p:spPr>
          <a:xfrm>
            <a:off x="7511064" y="312976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0.27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C189F0-A91E-4280-B49E-6A346CAB6DA3}"/>
              </a:ext>
            </a:extLst>
          </p:cNvPr>
          <p:cNvSpPr txBox="1"/>
          <p:nvPr/>
        </p:nvSpPr>
        <p:spPr>
          <a:xfrm>
            <a:off x="8202792" y="87153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E3B65E-9BDE-4EE8-81E0-34ECA9F78589}"/>
              </a:ext>
            </a:extLst>
          </p:cNvPr>
          <p:cNvSpPr txBox="1"/>
          <p:nvPr/>
        </p:nvSpPr>
        <p:spPr>
          <a:xfrm>
            <a:off x="9792380" y="88582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30C7AF-14F0-4991-BE66-EDCE4274561E}"/>
              </a:ext>
            </a:extLst>
          </p:cNvPr>
          <p:cNvSpPr txBox="1"/>
          <p:nvPr/>
        </p:nvSpPr>
        <p:spPr>
          <a:xfrm>
            <a:off x="1807368" y="453087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=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5C1E4-2041-4E96-A73E-EF28E98A53E9}"/>
              </a:ext>
            </a:extLst>
          </p:cNvPr>
          <p:cNvSpPr txBox="1"/>
          <p:nvPr/>
        </p:nvSpPr>
        <p:spPr>
          <a:xfrm>
            <a:off x="2227488" y="45920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7FCF64-DF46-412A-910B-207E4F021733}"/>
              </a:ext>
            </a:extLst>
          </p:cNvPr>
          <p:cNvSpPr txBox="1"/>
          <p:nvPr/>
        </p:nvSpPr>
        <p:spPr>
          <a:xfrm>
            <a:off x="2247710" y="609460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A0CAAC-7AC5-46EE-B52A-4485BBCE2DF5}"/>
              </a:ext>
            </a:extLst>
          </p:cNvPr>
          <p:cNvSpPr txBox="1"/>
          <p:nvPr/>
        </p:nvSpPr>
        <p:spPr>
          <a:xfrm>
            <a:off x="3784429" y="4592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3F5775-D7E0-4434-9956-9A35F2F4BE7D}"/>
              </a:ext>
            </a:extLst>
          </p:cNvPr>
          <p:cNvSpPr txBox="1"/>
          <p:nvPr/>
        </p:nvSpPr>
        <p:spPr>
          <a:xfrm>
            <a:off x="5230390" y="45920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883646-825D-4AF0-BC50-E16189142550}"/>
              </a:ext>
            </a:extLst>
          </p:cNvPr>
          <p:cNvSpPr txBox="1"/>
          <p:nvPr/>
        </p:nvSpPr>
        <p:spPr>
          <a:xfrm>
            <a:off x="6895190" y="471076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B8B90E-1C5B-41B6-961C-CF4D39D1F867}"/>
              </a:ext>
            </a:extLst>
          </p:cNvPr>
          <p:cNvSpPr txBox="1"/>
          <p:nvPr/>
        </p:nvSpPr>
        <p:spPr>
          <a:xfrm>
            <a:off x="6953699" y="411747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9428E27-BE32-400B-901B-57C6226C5FA0}"/>
              </a:ext>
            </a:extLst>
          </p:cNvPr>
          <p:cNvSpPr txBox="1"/>
          <p:nvPr/>
        </p:nvSpPr>
        <p:spPr>
          <a:xfrm>
            <a:off x="5953924" y="5787379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∂loss/ ∂loss = 1.0 = ∂loss/ ∂</a:t>
            </a:r>
            <a:r>
              <a:rPr lang="en-US" altLang="zh-CN" b="1" dirty="0" err="1">
                <a:solidFill>
                  <a:schemeClr val="bg1"/>
                </a:solidFill>
              </a:rPr>
              <a:t>sqr_e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230963-EBAC-4C4D-9892-255CD9D25497}"/>
              </a:ext>
            </a:extLst>
          </p:cNvPr>
          <p:cNvSpPr txBox="1"/>
          <p:nvPr/>
        </p:nvSpPr>
        <p:spPr>
          <a:xfrm>
            <a:off x="5262558" y="41973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C901B1F-DB89-4FEB-9885-0E02DFEB341E}"/>
                  </a:ext>
                </a:extLst>
              </p:cNvPr>
              <p:cNvSpPr txBox="1"/>
              <p:nvPr/>
            </p:nvSpPr>
            <p:spPr>
              <a:xfrm>
                <a:off x="5807179" y="5652477"/>
                <a:ext cx="4800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𝒆𝒓𝒓𝒐𝒓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m:t>sqr</m:t>
                        </m:r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m:t>e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sqr_e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/∂error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1.0 * ∂(error</a:t>
                </a:r>
                <a:r>
                  <a:rPr lang="en-US" altLang="zh-CN" b="1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)/∂error = 1.0 * 2 *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error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= 1.0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C901B1F-DB89-4FEB-9885-0E02DFEB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79" y="5652477"/>
                <a:ext cx="4800481" cy="646331"/>
              </a:xfrm>
              <a:prstGeom prst="rect">
                <a:avLst/>
              </a:prstGeom>
              <a:blipFill>
                <a:blip r:embed="rId5"/>
                <a:stretch>
                  <a:fillRect l="-1144" t="-4717" r="-25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436CE2F-D4AD-4598-B6EE-F470056075A3}"/>
              </a:ext>
            </a:extLst>
          </p:cNvPr>
          <p:cNvSpPr txBox="1"/>
          <p:nvPr/>
        </p:nvSpPr>
        <p:spPr>
          <a:xfrm>
            <a:off x="3787330" y="41906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FB2CF2-076A-49DC-8FC2-859C3EBFEB8E}"/>
              </a:ext>
            </a:extLst>
          </p:cNvPr>
          <p:cNvSpPr txBox="1"/>
          <p:nvPr/>
        </p:nvSpPr>
        <p:spPr>
          <a:xfrm>
            <a:off x="6304017" y="456125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=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6DF244-F5F5-4AA3-9754-09E31E91DCEA}"/>
                  </a:ext>
                </a:extLst>
              </p:cNvPr>
              <p:cNvSpPr txBox="1"/>
              <p:nvPr/>
            </p:nvSpPr>
            <p:spPr>
              <a:xfrm>
                <a:off x="5807174" y="5632469"/>
                <a:ext cx="4870244" cy="685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b="1" i="0" dirty="0" smtClean="0">
                            <a:solidFill>
                              <a:schemeClr val="bg1"/>
                            </a:solidFill>
                          </a:rPr>
                          <m:t>rror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∂error/∂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y_pred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1.0 * ∂(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y_pred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-y)/∂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y_pred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= 1.0 * 1.0 = 1.0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6DF244-F5F5-4AA3-9754-09E31E91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74" y="5632469"/>
                <a:ext cx="4870244" cy="685957"/>
              </a:xfrm>
              <a:prstGeom prst="rect">
                <a:avLst/>
              </a:prstGeom>
              <a:blipFill>
                <a:blip r:embed="rId6"/>
                <a:stretch>
                  <a:fillRect l="-112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9083F206-920D-49B0-9BA9-8E9E5E3979E5}"/>
              </a:ext>
            </a:extLst>
          </p:cNvPr>
          <p:cNvSpPr txBox="1"/>
          <p:nvPr/>
        </p:nvSpPr>
        <p:spPr>
          <a:xfrm>
            <a:off x="2278108" y="41973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05E2B-4067-437C-BB97-0623BDD4ECB5}"/>
                  </a:ext>
                </a:extLst>
              </p:cNvPr>
              <p:cNvSpPr txBox="1"/>
              <p:nvPr/>
            </p:nvSpPr>
            <p:spPr>
              <a:xfrm>
                <a:off x="5542272" y="5621584"/>
                <a:ext cx="6197530" cy="684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</a:t>
                </a:r>
                <a:r>
                  <a:rPr lang="en-US" altLang="zh-CN" b="1" dirty="0" err="1">
                    <a:solidFill>
                      <a:schemeClr val="bg1"/>
                    </a:solidFill>
                  </a:rPr>
                  <a:t>y_pred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/∂z2 = 1.0 * ∂sigmoid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(z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/∂z2 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1.0 * sigmoid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(z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)(1−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sigmoid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(z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))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= 1.0*0.73*0.27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≈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0.20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2F05E2B-4067-437C-BB97-0623BDD4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72" y="5621584"/>
                <a:ext cx="6197530" cy="684675"/>
              </a:xfrm>
              <a:prstGeom prst="rect">
                <a:avLst/>
              </a:prstGeom>
              <a:blipFill>
                <a:blip r:embed="rId7"/>
                <a:stretch>
                  <a:fillRect l="-787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76097CC0-4018-4E89-BB3D-0AE6E44C4F7C}"/>
              </a:ext>
            </a:extLst>
          </p:cNvPr>
          <p:cNvSpPr txBox="1"/>
          <p:nvPr/>
        </p:nvSpPr>
        <p:spPr>
          <a:xfrm>
            <a:off x="9733870" y="4716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3775307-08E7-4DD8-9287-555B8E45D9C0}"/>
                  </a:ext>
                </a:extLst>
              </p:cNvPr>
              <p:cNvSpPr txBox="1"/>
              <p:nvPr/>
            </p:nvSpPr>
            <p:spPr>
              <a:xfrm>
                <a:off x="5643563" y="5621584"/>
                <a:ext cx="4365298" cy="684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∂z2/∂b2 = 0.2 * ∂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(z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2’+b2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/∂b2 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0.2 * 1.0 = 0.2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3775307-08E7-4DD8-9287-555B8E45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63" y="5621584"/>
                <a:ext cx="4365298" cy="684675"/>
              </a:xfrm>
              <a:prstGeom prst="rect">
                <a:avLst/>
              </a:prstGeom>
              <a:blipFill>
                <a:blip r:embed="rId8"/>
                <a:stretch>
                  <a:fillRect l="-1257" r="-140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74271952-83B3-4F83-BE69-57CD7F8F2A86}"/>
              </a:ext>
            </a:extLst>
          </p:cNvPr>
          <p:cNvSpPr txBox="1"/>
          <p:nvPr/>
        </p:nvSpPr>
        <p:spPr>
          <a:xfrm>
            <a:off x="7518275" y="2680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3E472AE-F676-474A-998B-E9541139047A}"/>
                  </a:ext>
                </a:extLst>
              </p:cNvPr>
              <p:cNvSpPr txBox="1"/>
              <p:nvPr/>
            </p:nvSpPr>
            <p:spPr>
              <a:xfrm>
                <a:off x="5561810" y="5612010"/>
                <a:ext cx="4528804" cy="70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∂z2/∂z2’ = 0.2 * ∂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(z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2’+b2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/∂z2’ 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0.2 * 1.0 = 0.2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3E472AE-F676-474A-998B-E95411390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10" y="5612010"/>
                <a:ext cx="4528804" cy="700000"/>
              </a:xfrm>
              <a:prstGeom prst="rect">
                <a:avLst/>
              </a:prstGeom>
              <a:blipFill>
                <a:blip r:embed="rId9"/>
                <a:stretch>
                  <a:fillRect l="-1077" r="-538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67211312-10F8-446F-AED8-D3187C4DA235}"/>
              </a:ext>
            </a:extLst>
          </p:cNvPr>
          <p:cNvSpPr txBox="1"/>
          <p:nvPr/>
        </p:nvSpPr>
        <p:spPr>
          <a:xfrm>
            <a:off x="8202792" y="45816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3B62018-6FE3-4282-8B24-646616135560}"/>
                  </a:ext>
                </a:extLst>
              </p:cNvPr>
              <p:cNvSpPr txBox="1"/>
              <p:nvPr/>
            </p:nvSpPr>
            <p:spPr>
              <a:xfrm>
                <a:off x="5538327" y="5614884"/>
                <a:ext cx="4450257" cy="70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∂z2’/∂a1 = 0.2 * ∂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(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w2*a1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/∂a1 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0.2 *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w2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= 0.2 * 1.0 = 0.2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3B62018-6FE3-4282-8B24-646616135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7" y="5614884"/>
                <a:ext cx="4450257" cy="700000"/>
              </a:xfrm>
              <a:prstGeom prst="rect">
                <a:avLst/>
              </a:prstGeom>
              <a:blipFill>
                <a:blip r:embed="rId10"/>
                <a:stretch>
                  <a:fillRect l="-1233" r="-13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F0807E22-7EA6-4F5E-B1B1-C31B69198E20}"/>
              </a:ext>
            </a:extLst>
          </p:cNvPr>
          <p:cNvSpPr txBox="1"/>
          <p:nvPr/>
        </p:nvSpPr>
        <p:spPr>
          <a:xfrm>
            <a:off x="6704504" y="4712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CEB55FE-CFC1-4A0F-893E-4C334301573E}"/>
                  </a:ext>
                </a:extLst>
              </p:cNvPr>
              <p:cNvSpPr txBox="1"/>
              <p:nvPr/>
            </p:nvSpPr>
            <p:spPr>
              <a:xfrm>
                <a:off x="5561810" y="5618042"/>
                <a:ext cx="4639412" cy="70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∂z2’/∂w2 = 0.2 * ∂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(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w2*a1</a:t>
                </a:r>
                <a:r>
                  <a:rPr lang="pl-PL" altLang="zh-CN" b="1" dirty="0">
                    <a:solidFill>
                      <a:schemeClr val="bg1"/>
                    </a:solidFill>
                  </a:rPr>
                  <a:t>)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/∂w2 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0.2 * a1 = 0.2 * 0.73 = 0.146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≈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0.15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CEB55FE-CFC1-4A0F-893E-4C3343015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10" y="5618042"/>
                <a:ext cx="4639412" cy="700000"/>
              </a:xfrm>
              <a:prstGeom prst="rect">
                <a:avLst/>
              </a:prstGeom>
              <a:blipFill>
                <a:blip r:embed="rId11"/>
                <a:stretch>
                  <a:fillRect l="-1051" r="-263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31CFE26D-7FD5-44D0-8B02-D59315F9CB08}"/>
              </a:ext>
            </a:extLst>
          </p:cNvPr>
          <p:cNvSpPr txBox="1"/>
          <p:nvPr/>
        </p:nvSpPr>
        <p:spPr>
          <a:xfrm>
            <a:off x="6757229" y="196159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0.15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2ECDB75-43AB-43E7-8EE1-866FD2CA8917}"/>
                  </a:ext>
                </a:extLst>
              </p:cNvPr>
              <p:cNvSpPr txBox="1"/>
              <p:nvPr/>
            </p:nvSpPr>
            <p:spPr>
              <a:xfrm>
                <a:off x="5561810" y="5635918"/>
                <a:ext cx="6027612" cy="67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∂a1/∂z1 = 0.2 * ∂sigmoid(z1)/∂z1 = 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0.2 * (sigmoid(z1))(1-sigmoid(z1)) = 0.2*0.73*0.27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≈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0.04 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2ECDB75-43AB-43E7-8EE1-866FD2CA8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10" y="5635918"/>
                <a:ext cx="6027612" cy="678968"/>
              </a:xfrm>
              <a:prstGeom prst="rect">
                <a:avLst/>
              </a:prstGeom>
              <a:blipFill>
                <a:blip r:embed="rId12"/>
                <a:stretch>
                  <a:fillRect l="-809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5934FB61-990B-43E4-8F3A-D308B418BE57}"/>
              </a:ext>
            </a:extLst>
          </p:cNvPr>
          <p:cNvSpPr txBox="1"/>
          <p:nvPr/>
        </p:nvSpPr>
        <p:spPr>
          <a:xfrm>
            <a:off x="5204048" y="45816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68E86E2-F1DB-48C8-B95A-D3437DF30E16}"/>
                  </a:ext>
                </a:extLst>
              </p:cNvPr>
              <p:cNvSpPr txBox="1"/>
              <p:nvPr/>
            </p:nvSpPr>
            <p:spPr>
              <a:xfrm>
                <a:off x="5563087" y="5625967"/>
                <a:ext cx="4541628" cy="684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∂z1/∂b1 = 0.04 * ∂(z1’ + b1)/∂b1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0.04 * 1.0 = 0.04</a:t>
                </a: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68E86E2-F1DB-48C8-B95A-D3437DF3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87" y="5625967"/>
                <a:ext cx="4541628" cy="684675"/>
              </a:xfrm>
              <a:prstGeom prst="rect">
                <a:avLst/>
              </a:prstGeom>
              <a:blipFill>
                <a:blip r:embed="rId13"/>
                <a:stretch>
                  <a:fillRect l="-1208" r="-268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00226B75-B876-4C98-84F1-E238B5DBFA9C}"/>
              </a:ext>
            </a:extLst>
          </p:cNvPr>
          <p:cNvSpPr txBox="1"/>
          <p:nvPr/>
        </p:nvSpPr>
        <p:spPr>
          <a:xfrm>
            <a:off x="2972819" y="2680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FE9FBAD-172C-4DCD-B72A-2C0E70233C54}"/>
                  </a:ext>
                </a:extLst>
              </p:cNvPr>
              <p:cNvSpPr txBox="1"/>
              <p:nvPr/>
            </p:nvSpPr>
            <p:spPr>
              <a:xfrm>
                <a:off x="5634587" y="5624169"/>
                <a:ext cx="4580100" cy="70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∂z1/∂z1 = 0.04 * ∂(z1’ + b1)/∂z1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0.04 * 1.0 = 0.04</a:t>
                </a: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FE9FBAD-172C-4DCD-B72A-2C0E70233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87" y="5624169"/>
                <a:ext cx="4580100" cy="700000"/>
              </a:xfrm>
              <a:prstGeom prst="rect">
                <a:avLst/>
              </a:prstGeom>
              <a:blipFill>
                <a:blip r:embed="rId14"/>
                <a:stretch>
                  <a:fillRect l="-1064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AB88BD83-C6B2-4F5E-A027-D45DC97DB733}"/>
              </a:ext>
            </a:extLst>
          </p:cNvPr>
          <p:cNvSpPr txBox="1"/>
          <p:nvPr/>
        </p:nvSpPr>
        <p:spPr>
          <a:xfrm>
            <a:off x="3725919" y="4493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39F9939-0E03-4F7E-BFCC-F601DFE691A9}"/>
                  </a:ext>
                </a:extLst>
              </p:cNvPr>
              <p:cNvSpPr txBox="1"/>
              <p:nvPr/>
            </p:nvSpPr>
            <p:spPr>
              <a:xfrm>
                <a:off x="5674859" y="5591772"/>
                <a:ext cx="4586512" cy="70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∂z1’/∂w1 = 0.04 * ∂(w1*x)/∂w1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0.04 *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= 0.04 * 1.0 = 0.04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39F9939-0E03-4F7E-BFCC-F601DFE69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59" y="5591772"/>
                <a:ext cx="4586512" cy="700000"/>
              </a:xfrm>
              <a:prstGeom prst="rect">
                <a:avLst/>
              </a:prstGeom>
              <a:blipFill>
                <a:blip r:embed="rId15"/>
                <a:stretch>
                  <a:fillRect l="-1197" r="-399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C77A63B3-1CA7-4F65-85E1-FD7C16D2BC80}"/>
              </a:ext>
            </a:extLst>
          </p:cNvPr>
          <p:cNvSpPr txBox="1"/>
          <p:nvPr/>
        </p:nvSpPr>
        <p:spPr>
          <a:xfrm>
            <a:off x="2219598" y="196560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784AC51-266B-4496-9DB8-EEB6B79B0B65}"/>
                  </a:ext>
                </a:extLst>
              </p:cNvPr>
              <p:cNvSpPr txBox="1"/>
              <p:nvPr/>
            </p:nvSpPr>
            <p:spPr>
              <a:xfrm>
                <a:off x="5610478" y="5577285"/>
                <a:ext cx="4023858" cy="70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* ∂z1’/∂x = 0.04 * ∂(w1*x)/∂x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= 0.04 *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w1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= 0.04 * 0.5 = 0.02</a:t>
                </a: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784AC51-266B-4496-9DB8-EEB6B79B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78" y="5577285"/>
                <a:ext cx="4023858" cy="700000"/>
              </a:xfrm>
              <a:prstGeom prst="rect">
                <a:avLst/>
              </a:prstGeom>
              <a:blipFill>
                <a:blip r:embed="rId16"/>
                <a:stretch>
                  <a:fillRect l="-1212" r="-75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79AC268F-B0C6-493E-A819-93AB964CF1D5}"/>
              </a:ext>
            </a:extLst>
          </p:cNvPr>
          <p:cNvSpPr txBox="1"/>
          <p:nvPr/>
        </p:nvSpPr>
        <p:spPr>
          <a:xfrm>
            <a:off x="2219598" y="4947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7" grpId="0"/>
      <p:bldP spid="38" grpId="0"/>
      <p:bldP spid="38" grpId="1"/>
      <p:bldP spid="39" grpId="0"/>
      <p:bldP spid="40" grpId="0"/>
      <p:bldP spid="40" grpId="1"/>
      <p:bldP spid="41" grpId="0"/>
      <p:bldP spid="43" grpId="0"/>
      <p:bldP spid="43" grpId="1"/>
      <p:bldP spid="44" grpId="0"/>
      <p:bldP spid="45" grpId="0"/>
      <p:bldP spid="45" grpId="1"/>
      <p:bldP spid="46" grpId="0"/>
      <p:bldP spid="47" grpId="0"/>
      <p:bldP spid="47" grpId="1"/>
      <p:bldP spid="48" grpId="0"/>
      <p:bldP spid="49" grpId="0"/>
      <p:bldP spid="49" grpId="1"/>
      <p:bldP spid="50" grpId="0"/>
      <p:bldP spid="51" grpId="0"/>
      <p:bldP spid="51" grpId="1"/>
      <p:bldP spid="52" grpId="0"/>
      <p:bldP spid="53" grpId="0"/>
      <p:bldP spid="53" grpId="1"/>
      <p:bldP spid="54" grpId="0"/>
      <p:bldP spid="55" grpId="0"/>
      <p:bldP spid="55" grpId="1"/>
      <p:bldP spid="56" grpId="0"/>
      <p:bldP spid="57" grpId="0"/>
      <p:bldP spid="57" grpId="1"/>
      <p:bldP spid="58" grpId="0"/>
      <p:bldP spid="59" grpId="0"/>
      <p:bldP spid="59" grpId="1"/>
      <p:bldP spid="60" grpId="0"/>
      <p:bldP spid="61" grpId="0"/>
      <p:bldP spid="61" grpId="1"/>
      <p:bldP spid="62" grpId="0"/>
      <p:bldP spid="63" grpId="0"/>
      <p:bldP spid="63" grpId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C3F388-DCD3-455D-B05E-4105B4650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r="2852"/>
          <a:stretch/>
        </p:blipFill>
        <p:spPr>
          <a:xfrm>
            <a:off x="357187" y="272774"/>
            <a:ext cx="11487150" cy="63267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DE75E8-6950-4035-B29D-E1CB74AF69D6}"/>
              </a:ext>
            </a:extLst>
          </p:cNvPr>
          <p:cNvSpPr txBox="1"/>
          <p:nvPr/>
        </p:nvSpPr>
        <p:spPr>
          <a:xfrm>
            <a:off x="2285998" y="8715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74379A-5EFE-4588-B22D-2C7E0F13A1E5}"/>
              </a:ext>
            </a:extLst>
          </p:cNvPr>
          <p:cNvSpPr txBox="1"/>
          <p:nvPr/>
        </p:nvSpPr>
        <p:spPr>
          <a:xfrm>
            <a:off x="2285998" y="23741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B2BFF5-F320-4EBF-AEFF-8F37FA52978F}"/>
              </a:ext>
            </a:extLst>
          </p:cNvPr>
          <p:cNvSpPr txBox="1"/>
          <p:nvPr/>
        </p:nvSpPr>
        <p:spPr>
          <a:xfrm>
            <a:off x="3774279" y="8776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B83661-181A-4303-BE99-47DF46FD3380}"/>
              </a:ext>
            </a:extLst>
          </p:cNvPr>
          <p:cNvSpPr txBox="1"/>
          <p:nvPr/>
        </p:nvSpPr>
        <p:spPr>
          <a:xfrm>
            <a:off x="3031329" y="31194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D614AC-CFC8-4BD0-877F-C976AE14E58E}"/>
              </a:ext>
            </a:extLst>
          </p:cNvPr>
          <p:cNvSpPr txBox="1"/>
          <p:nvPr/>
        </p:nvSpPr>
        <p:spPr>
          <a:xfrm>
            <a:off x="5262558" y="87153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C7254-9A63-4E42-A6C0-F9A92979ACE2}"/>
              </a:ext>
            </a:extLst>
          </p:cNvPr>
          <p:cNvSpPr txBox="1"/>
          <p:nvPr/>
        </p:nvSpPr>
        <p:spPr>
          <a:xfrm>
            <a:off x="6704504" y="87153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1C9D49E-04DC-4CF4-8149-000F5025726E}"/>
              </a:ext>
            </a:extLst>
          </p:cNvPr>
          <p:cNvSpPr/>
          <p:nvPr/>
        </p:nvSpPr>
        <p:spPr>
          <a:xfrm>
            <a:off x="9301161" y="3021806"/>
            <a:ext cx="771525" cy="7715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0.5</a:t>
            </a:r>
          </a:p>
          <a:p>
            <a:pPr algn="ctr"/>
            <a:r>
              <a:rPr lang="en-US" altLang="zh-CN" sz="1600" b="1" dirty="0"/>
              <a:t>v</a:t>
            </a:r>
          </a:p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1.0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9D6B6-C8A7-46DF-BBF9-7F63954408F6}"/>
                  </a:ext>
                </a:extLst>
              </p:cNvPr>
              <p:cNvSpPr txBox="1"/>
              <p:nvPr/>
            </p:nvSpPr>
            <p:spPr>
              <a:xfrm>
                <a:off x="10072686" y="2945903"/>
                <a:ext cx="16930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grad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bar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: ∂y/∂v</a:t>
                </a:r>
              </a:p>
              <a:p>
                <a:r>
                  <a:rPr lang="en-US" altLang="zh-CN" b="1" dirty="0" err="1">
                    <a:solidFill>
                      <a:schemeClr val="bg1"/>
                    </a:solidFill>
                  </a:rPr>
                  <a:t>vertical_name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value</a:t>
                </a:r>
                <a:r>
                  <a:rPr lang="en-US" altLang="zh-CN" b="1" dirty="0">
                    <a:solidFill>
                      <a:schemeClr val="bg2"/>
                    </a:solidFill>
                  </a:rPr>
                  <a:t>: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bg2"/>
                    </a:solidFill>
                  </a:rPr>
                  <a:t>forward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9D6B6-C8A7-46DF-BBF9-7F6395440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686" y="2945903"/>
                <a:ext cx="1693092" cy="923330"/>
              </a:xfrm>
              <a:prstGeom prst="rect">
                <a:avLst/>
              </a:prstGeom>
              <a:blipFill>
                <a:blip r:embed="rId4"/>
                <a:stretch>
                  <a:fillRect l="-2878" t="-3289" r="-143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882145B-DBF0-4918-AA98-EF62D1E883C6}"/>
              </a:ext>
            </a:extLst>
          </p:cNvPr>
          <p:cNvSpPr txBox="1"/>
          <p:nvPr/>
        </p:nvSpPr>
        <p:spPr>
          <a:xfrm>
            <a:off x="6815739" y="23741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CBB8D5-7EAE-4D70-B1A9-F4257200321E}"/>
              </a:ext>
            </a:extLst>
          </p:cNvPr>
          <p:cNvSpPr txBox="1"/>
          <p:nvPr/>
        </p:nvSpPr>
        <p:spPr>
          <a:xfrm>
            <a:off x="7511064" y="312976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0.27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C189F0-A91E-4280-B49E-6A346CAB6DA3}"/>
              </a:ext>
            </a:extLst>
          </p:cNvPr>
          <p:cNvSpPr txBox="1"/>
          <p:nvPr/>
        </p:nvSpPr>
        <p:spPr>
          <a:xfrm>
            <a:off x="8202792" y="87153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E3B65E-9BDE-4EE8-81E0-34ECA9F78589}"/>
              </a:ext>
            </a:extLst>
          </p:cNvPr>
          <p:cNvSpPr txBox="1"/>
          <p:nvPr/>
        </p:nvSpPr>
        <p:spPr>
          <a:xfrm>
            <a:off x="9792380" y="88582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1.0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30C7AF-14F0-4991-BE66-EDCE4274561E}"/>
              </a:ext>
            </a:extLst>
          </p:cNvPr>
          <p:cNvSpPr txBox="1"/>
          <p:nvPr/>
        </p:nvSpPr>
        <p:spPr>
          <a:xfrm>
            <a:off x="1807368" y="453087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=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5C1E4-2041-4E96-A73E-EF28E98A53E9}"/>
              </a:ext>
            </a:extLst>
          </p:cNvPr>
          <p:cNvSpPr txBox="1"/>
          <p:nvPr/>
        </p:nvSpPr>
        <p:spPr>
          <a:xfrm>
            <a:off x="2227488" y="45920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0.73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7FCF64-DF46-412A-910B-207E4F021733}"/>
              </a:ext>
            </a:extLst>
          </p:cNvPr>
          <p:cNvSpPr txBox="1"/>
          <p:nvPr/>
        </p:nvSpPr>
        <p:spPr>
          <a:xfrm>
            <a:off x="2247710" y="609460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A0CAAC-7AC5-46EE-B52A-4485BBCE2DF5}"/>
              </a:ext>
            </a:extLst>
          </p:cNvPr>
          <p:cNvSpPr txBox="1"/>
          <p:nvPr/>
        </p:nvSpPr>
        <p:spPr>
          <a:xfrm>
            <a:off x="3784429" y="4592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3F5775-D7E0-4434-9956-9A35F2F4BE7D}"/>
              </a:ext>
            </a:extLst>
          </p:cNvPr>
          <p:cNvSpPr txBox="1"/>
          <p:nvPr/>
        </p:nvSpPr>
        <p:spPr>
          <a:xfrm>
            <a:off x="5230390" y="45920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883646-825D-4AF0-BC50-E16189142550}"/>
              </a:ext>
            </a:extLst>
          </p:cNvPr>
          <p:cNvSpPr txBox="1"/>
          <p:nvPr/>
        </p:nvSpPr>
        <p:spPr>
          <a:xfrm>
            <a:off x="6895190" y="471076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0.25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B8B90E-1C5B-41B6-961C-CF4D39D1F867}"/>
              </a:ext>
            </a:extLst>
          </p:cNvPr>
          <p:cNvSpPr txBox="1"/>
          <p:nvPr/>
        </p:nvSpPr>
        <p:spPr>
          <a:xfrm>
            <a:off x="6953699" y="411747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230963-EBAC-4C4D-9892-255CD9D25497}"/>
              </a:ext>
            </a:extLst>
          </p:cNvPr>
          <p:cNvSpPr txBox="1"/>
          <p:nvPr/>
        </p:nvSpPr>
        <p:spPr>
          <a:xfrm>
            <a:off x="5262558" y="41973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36CE2F-D4AD-4598-B6EE-F470056075A3}"/>
              </a:ext>
            </a:extLst>
          </p:cNvPr>
          <p:cNvSpPr txBox="1"/>
          <p:nvPr/>
        </p:nvSpPr>
        <p:spPr>
          <a:xfrm>
            <a:off x="3787330" y="41906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FB2CF2-076A-49DC-8FC2-859C3EBFEB8E}"/>
              </a:ext>
            </a:extLst>
          </p:cNvPr>
          <p:cNvSpPr txBox="1"/>
          <p:nvPr/>
        </p:nvSpPr>
        <p:spPr>
          <a:xfrm>
            <a:off x="6304017" y="456125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=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83F206-920D-49B0-9BA9-8E9E5E3979E5}"/>
              </a:ext>
            </a:extLst>
          </p:cNvPr>
          <p:cNvSpPr txBox="1"/>
          <p:nvPr/>
        </p:nvSpPr>
        <p:spPr>
          <a:xfrm>
            <a:off x="2278108" y="41973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097CC0-4018-4E89-BB3D-0AE6E44C4F7C}"/>
              </a:ext>
            </a:extLst>
          </p:cNvPr>
          <p:cNvSpPr txBox="1"/>
          <p:nvPr/>
        </p:nvSpPr>
        <p:spPr>
          <a:xfrm>
            <a:off x="9733870" y="4716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271952-83B3-4F83-BE69-57CD7F8F2A86}"/>
              </a:ext>
            </a:extLst>
          </p:cNvPr>
          <p:cNvSpPr txBox="1"/>
          <p:nvPr/>
        </p:nvSpPr>
        <p:spPr>
          <a:xfrm>
            <a:off x="7518275" y="2680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7211312-10F8-446F-AED8-D3187C4DA235}"/>
              </a:ext>
            </a:extLst>
          </p:cNvPr>
          <p:cNvSpPr txBox="1"/>
          <p:nvPr/>
        </p:nvSpPr>
        <p:spPr>
          <a:xfrm>
            <a:off x="8202792" y="45816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0807E22-7EA6-4F5E-B1B1-C31B69198E20}"/>
              </a:ext>
            </a:extLst>
          </p:cNvPr>
          <p:cNvSpPr txBox="1"/>
          <p:nvPr/>
        </p:nvSpPr>
        <p:spPr>
          <a:xfrm>
            <a:off x="6704504" y="4712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1CFE26D-7FD5-44D0-8B02-D59315F9CB08}"/>
              </a:ext>
            </a:extLst>
          </p:cNvPr>
          <p:cNvSpPr txBox="1"/>
          <p:nvPr/>
        </p:nvSpPr>
        <p:spPr>
          <a:xfrm>
            <a:off x="6757229" y="196159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0.15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934FB61-990B-43E4-8F3A-D308B418BE57}"/>
              </a:ext>
            </a:extLst>
          </p:cNvPr>
          <p:cNvSpPr txBox="1"/>
          <p:nvPr/>
        </p:nvSpPr>
        <p:spPr>
          <a:xfrm>
            <a:off x="5204048" y="45816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0226B75-B876-4C98-84F1-E238B5DBFA9C}"/>
              </a:ext>
            </a:extLst>
          </p:cNvPr>
          <p:cNvSpPr txBox="1"/>
          <p:nvPr/>
        </p:nvSpPr>
        <p:spPr>
          <a:xfrm>
            <a:off x="2972819" y="2680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88BD83-C6B2-4F5E-A027-D45DC97DB733}"/>
              </a:ext>
            </a:extLst>
          </p:cNvPr>
          <p:cNvSpPr txBox="1"/>
          <p:nvPr/>
        </p:nvSpPr>
        <p:spPr>
          <a:xfrm>
            <a:off x="3725919" y="4493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77A63B3-1CA7-4F65-85E1-FD7C16D2BC80}"/>
              </a:ext>
            </a:extLst>
          </p:cNvPr>
          <p:cNvSpPr txBox="1"/>
          <p:nvPr/>
        </p:nvSpPr>
        <p:spPr>
          <a:xfrm>
            <a:off x="2219598" y="196560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AC268F-B0C6-493E-A819-93AB964CF1D5}"/>
              </a:ext>
            </a:extLst>
          </p:cNvPr>
          <p:cNvSpPr txBox="1"/>
          <p:nvPr/>
        </p:nvSpPr>
        <p:spPr>
          <a:xfrm>
            <a:off x="2219598" y="4947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9059F4B-7565-4698-A20C-3D912010194C}"/>
                  </a:ext>
                </a:extLst>
              </p:cNvPr>
              <p:cNvSpPr txBox="1"/>
              <p:nvPr/>
            </p:nvSpPr>
            <p:spPr>
              <a:xfrm>
                <a:off x="7305481" y="5217868"/>
                <a:ext cx="4496744" cy="1342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b="1" dirty="0">
                    <a:solidFill>
                      <a:schemeClr val="bg1"/>
                    </a:solidFill>
                  </a:rPr>
                  <a:t>w1 = w1 – α *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0.5 – 1.0 * 0.04 = 0.46</a:t>
                </a:r>
              </a:p>
              <a:p>
                <a:pPr algn="r"/>
                <a:r>
                  <a:rPr lang="en-US" altLang="zh-CN" b="1" dirty="0">
                    <a:solidFill>
                      <a:schemeClr val="bg1"/>
                    </a:solidFill>
                  </a:rPr>
                  <a:t>b1 = b1 – α *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0.5 – 1.0 * 0.04 = 0.46</a:t>
                </a:r>
              </a:p>
              <a:p>
                <a:pPr algn="r"/>
                <a:r>
                  <a:rPr lang="en-US" altLang="zh-CN" b="1" dirty="0">
                    <a:solidFill>
                      <a:schemeClr val="bg1"/>
                    </a:solidFill>
                  </a:rPr>
                  <a:t>w2 = w2 – α *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1.0 – 1.0 * 0.15 = 0.85</a:t>
                </a:r>
              </a:p>
              <a:p>
                <a:pPr algn="r"/>
                <a:r>
                  <a:rPr lang="en-US" altLang="zh-CN" b="1" dirty="0">
                    <a:solidFill>
                      <a:schemeClr val="bg1"/>
                    </a:solidFill>
                  </a:rPr>
                  <a:t>b2 = b2 – α *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ba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 = 0.27 – 1.0 * 0.20 = 0.07</a:t>
                </a: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9059F4B-7565-4698-A20C-3D912010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81" y="5217868"/>
                <a:ext cx="4496744" cy="1342291"/>
              </a:xfrm>
              <a:prstGeom prst="rect">
                <a:avLst/>
              </a:prstGeom>
              <a:blipFill>
                <a:blip r:embed="rId5"/>
                <a:stretch>
                  <a:fillRect l="-271" t="-455" r="-1220" b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DA7CC4-2974-4844-B960-C77F81369FA4}"/>
                  </a:ext>
                </a:extLst>
              </p:cNvPr>
              <p:cNvSpPr txBox="1"/>
              <p:nvPr/>
            </p:nvSpPr>
            <p:spPr>
              <a:xfrm>
                <a:off x="7331703" y="4865379"/>
                <a:ext cx="45470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2000" b="1" dirty="0">
                    <a:solidFill>
                      <a:schemeClr val="bg1"/>
                    </a:solidFill>
                  </a:rPr>
                  <a:t>Learning: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zh-CN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zh-CN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𝝏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DA7CC4-2974-4844-B960-C77F8136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03" y="4865379"/>
                <a:ext cx="4547079" cy="400110"/>
              </a:xfrm>
              <a:prstGeom prst="rect">
                <a:avLst/>
              </a:prstGeom>
              <a:blipFill>
                <a:blip r:embed="rId6"/>
                <a:stretch>
                  <a:fillRect l="-53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1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4A63-7212-4866-B47D-BC7FF59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求导基本法则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AB062-8BDF-466A-8424-A7578CCA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链式法则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多元复合函数求导法则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5C339-9961-4B9F-A32C-B16B93F8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AA59A5F0-5BDB-40EF-BB53-099F8164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0" y="2462492"/>
            <a:ext cx="40846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53C8B6-C2C0-4BBF-8DC5-080C60D1B70C}"/>
                  </a:ext>
                </a:extLst>
              </p:cNvPr>
              <p:cNvSpPr txBox="1"/>
              <p:nvPr/>
            </p:nvSpPr>
            <p:spPr>
              <a:xfrm>
                <a:off x="3772709" y="4326236"/>
                <a:ext cx="3401700" cy="1639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53C8B6-C2C0-4BBF-8DC5-080C60D1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09" y="4326236"/>
                <a:ext cx="3401700" cy="1639038"/>
              </a:xfrm>
              <a:prstGeom prst="rect">
                <a:avLst/>
              </a:prstGeom>
              <a:blipFill>
                <a:blip r:embed="rId3"/>
                <a:stretch>
                  <a:fillRect l="-2509" t="-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9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89A42-FB99-43FC-A94A-EEEBD14D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求导：例子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F602F3D-70F8-45E7-ABC5-EEB173FC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u(x, y) = x</a:t>
            </a:r>
            <a:r>
              <a:rPr lang="en-US" altLang="zh-CN" baseline="30000" dirty="0"/>
              <a:t>2</a:t>
            </a:r>
            <a:r>
              <a:rPr lang="en-US" altLang="zh-CN" dirty="0"/>
              <a:t> + 2y where x(r, t) = r sin(t) and y(</a:t>
            </a:r>
            <a:r>
              <a:rPr lang="en-US" altLang="zh-CN" dirty="0" err="1"/>
              <a:t>r,t</a:t>
            </a:r>
            <a:r>
              <a:rPr lang="en-US" altLang="zh-CN" dirty="0"/>
              <a:t>) = sin</a:t>
            </a:r>
            <a:r>
              <a:rPr lang="en-US" altLang="zh-CN" baseline="30000" dirty="0"/>
              <a:t>2</a:t>
            </a:r>
            <a:r>
              <a:rPr lang="en-US" altLang="zh-CN" dirty="0"/>
              <a:t>(t), determine the value of ∂u / ∂r and ∂u / ∂t using the chain rule.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40EE0-5843-4571-9342-6473A25B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36C4AB-0608-4BCC-9AD5-2E7E9994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00" y="3126032"/>
            <a:ext cx="7000000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A8F9C-5E40-4F90-A3A3-BA48CDB4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计算图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8C468-9EA6-4F6F-899E-8D9E8696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99E1457-8E69-4246-B3C2-7D9FC48BDCCD}"/>
                  </a:ext>
                </a:extLst>
              </p14:cNvPr>
              <p14:cNvContentPartPr/>
              <p14:nvPr/>
            </p14:nvContentPartPr>
            <p14:xfrm>
              <a:off x="265735" y="5270138"/>
              <a:ext cx="5760" cy="57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99E1457-8E69-4246-B3C2-7D9FC48BD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735" y="5261667"/>
                <a:ext cx="23400" cy="2236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98CF99AB-6421-4260-9EEE-EEFD213331BD}"/>
              </a:ext>
            </a:extLst>
          </p:cNvPr>
          <p:cNvSpPr/>
          <p:nvPr/>
        </p:nvSpPr>
        <p:spPr>
          <a:xfrm>
            <a:off x="1914527" y="219079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183AC01-1C9E-4C27-9393-110E41A45B8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28927" y="2647991"/>
            <a:ext cx="966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168BE52-7BE8-4798-9EBE-B9FFE97B1E53}"/>
              </a:ext>
            </a:extLst>
          </p:cNvPr>
          <p:cNvSpPr/>
          <p:nvPr/>
        </p:nvSpPr>
        <p:spPr>
          <a:xfrm>
            <a:off x="947739" y="488780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07D296-2062-492A-B1FD-B5607FDB249B}"/>
              </a:ext>
            </a:extLst>
          </p:cNvPr>
          <p:cNvSpPr/>
          <p:nvPr/>
        </p:nvSpPr>
        <p:spPr>
          <a:xfrm>
            <a:off x="2924863" y="48752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C6DD6C-C5A0-466E-9492-8995DF1B8C2E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862139" y="5332483"/>
            <a:ext cx="1062724" cy="12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8CEEF81-6B08-4DC2-97B3-D942ECA8A0C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7739" y="2647991"/>
            <a:ext cx="966788" cy="9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FFCCF9-D195-4259-8E57-611DF1324453}"/>
              </a:ext>
            </a:extLst>
          </p:cNvPr>
          <p:cNvSpPr txBox="1"/>
          <p:nvPr/>
        </p:nvSpPr>
        <p:spPr>
          <a:xfrm>
            <a:off x="2924863" y="2233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6C2EC-AC38-483C-849F-F6952E7B5E0A}"/>
              </a:ext>
            </a:extLst>
          </p:cNvPr>
          <p:cNvSpPr txBox="1"/>
          <p:nvPr/>
        </p:nvSpPr>
        <p:spPr>
          <a:xfrm>
            <a:off x="1099143" y="2233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2B3A86-1D1F-43B2-AE91-140050A37013}"/>
              </a:ext>
            </a:extLst>
          </p:cNvPr>
          <p:cNvSpPr txBox="1"/>
          <p:nvPr/>
        </p:nvSpPr>
        <p:spPr>
          <a:xfrm>
            <a:off x="2038616" y="4952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8A9A2BE-6681-44BF-8969-10B566E45B34}"/>
              </a:ext>
            </a:extLst>
          </p:cNvPr>
          <p:cNvSpPr/>
          <p:nvPr/>
        </p:nvSpPr>
        <p:spPr>
          <a:xfrm>
            <a:off x="4676013" y="351620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EA47398-3799-4415-A0CF-62D727C1A96C}"/>
              </a:ext>
            </a:extLst>
          </p:cNvPr>
          <p:cNvSpPr/>
          <p:nvPr/>
        </p:nvSpPr>
        <p:spPr>
          <a:xfrm>
            <a:off x="6557201" y="351620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A321A9E-0BEF-4025-B6C0-04E75651042E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5590413" y="3973408"/>
            <a:ext cx="966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069A653-DBF6-468E-B22C-9DF503F39232}"/>
              </a:ext>
            </a:extLst>
          </p:cNvPr>
          <p:cNvSpPr txBox="1"/>
          <p:nvPr/>
        </p:nvSpPr>
        <p:spPr>
          <a:xfrm>
            <a:off x="5776836" y="3604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FBC705D-98EB-4920-A9BD-470D8616320F}"/>
              </a:ext>
            </a:extLst>
          </p:cNvPr>
          <p:cNvSpPr/>
          <p:nvPr/>
        </p:nvSpPr>
        <p:spPr>
          <a:xfrm>
            <a:off x="4676013" y="488780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0D639C-3AAF-4006-9633-7658BC7A0084}"/>
              </a:ext>
            </a:extLst>
          </p:cNvPr>
          <p:cNvCxnSpPr>
            <a:cxnSpLocks/>
            <a:stCxn id="29" idx="6"/>
            <a:endCxn id="26" idx="2"/>
          </p:cNvCxnSpPr>
          <p:nvPr/>
        </p:nvCxnSpPr>
        <p:spPr>
          <a:xfrm flipV="1">
            <a:off x="5590413" y="3973408"/>
            <a:ext cx="966788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B88FB1C-4C40-4613-AB11-23FF6AF2F61C}"/>
              </a:ext>
            </a:extLst>
          </p:cNvPr>
          <p:cNvSpPr/>
          <p:nvPr/>
        </p:nvSpPr>
        <p:spPr>
          <a:xfrm>
            <a:off x="4676013" y="214460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2CC1DD-8FA5-4972-8F09-683D5B5E272E}"/>
              </a:ext>
            </a:extLst>
          </p:cNvPr>
          <p:cNvCxnSpPr>
            <a:cxnSpLocks/>
            <a:stCxn id="33" idx="6"/>
            <a:endCxn id="26" idx="2"/>
          </p:cNvCxnSpPr>
          <p:nvPr/>
        </p:nvCxnSpPr>
        <p:spPr>
          <a:xfrm>
            <a:off x="5590413" y="2601808"/>
            <a:ext cx="966788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C5566C53-05DF-4F35-A7CA-8DFD39E0AA03}"/>
              </a:ext>
            </a:extLst>
          </p:cNvPr>
          <p:cNvSpPr/>
          <p:nvPr/>
        </p:nvSpPr>
        <p:spPr>
          <a:xfrm>
            <a:off x="8351899" y="325255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F878A5C-4CC9-4745-8EE0-98C400AA571F}"/>
              </a:ext>
            </a:extLst>
          </p:cNvPr>
          <p:cNvSpPr/>
          <p:nvPr/>
        </p:nvSpPr>
        <p:spPr>
          <a:xfrm>
            <a:off x="10233087" y="325255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E97F80-19B7-45AE-8EBD-9FB4AB03ECFC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9266299" y="3709756"/>
            <a:ext cx="966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BC1D1D5-02EB-4C4F-A664-3C183F201711}"/>
              </a:ext>
            </a:extLst>
          </p:cNvPr>
          <p:cNvSpPr txBox="1"/>
          <p:nvPr/>
        </p:nvSpPr>
        <p:spPr>
          <a:xfrm>
            <a:off x="9698259" y="33404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7454995-23F1-4CDC-AC01-126B8916C301}"/>
              </a:ext>
            </a:extLst>
          </p:cNvPr>
          <p:cNvSpPr/>
          <p:nvPr/>
        </p:nvSpPr>
        <p:spPr>
          <a:xfrm>
            <a:off x="8351899" y="188095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2D50C2-037B-43EF-A254-F2005623F207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>
            <a:off x="9266299" y="2338156"/>
            <a:ext cx="966788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AA13123-5790-40E7-86ED-493192F862F1}"/>
              </a:ext>
            </a:extLst>
          </p:cNvPr>
          <p:cNvSpPr txBox="1"/>
          <p:nvPr/>
        </p:nvSpPr>
        <p:spPr>
          <a:xfrm>
            <a:off x="9698259" y="2485684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的计算图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0403BFF-5A1B-43BB-B42C-BECE3214FF88}"/>
              </a:ext>
            </a:extLst>
          </p:cNvPr>
          <p:cNvSpPr/>
          <p:nvPr/>
        </p:nvSpPr>
        <p:spPr>
          <a:xfrm>
            <a:off x="8308351" y="488780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374963E-5E31-40D7-B002-9847C16062C2}"/>
              </a:ext>
            </a:extLst>
          </p:cNvPr>
          <p:cNvSpPr/>
          <p:nvPr/>
        </p:nvSpPr>
        <p:spPr>
          <a:xfrm>
            <a:off x="10275264" y="488780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582D9CA-401D-407E-95BE-96B7E2BDE42C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9222751" y="5345008"/>
            <a:ext cx="10525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CB919A8-192F-479F-BDDB-9123DE332B80}"/>
              </a:ext>
            </a:extLst>
          </p:cNvPr>
          <p:cNvSpPr txBox="1"/>
          <p:nvPr/>
        </p:nvSpPr>
        <p:spPr>
          <a:xfrm>
            <a:off x="9187795" y="497567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F763AB2-55A4-45DD-8621-C976BC732F44}"/>
              </a:ext>
            </a:extLst>
          </p:cNvPr>
          <p:cNvSpPr txBox="1"/>
          <p:nvPr/>
        </p:nvSpPr>
        <p:spPr>
          <a:xfrm>
            <a:off x="9187795" y="4342716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sigmoid(x)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的计算图</a:t>
            </a:r>
          </a:p>
        </p:txBody>
      </p:sp>
    </p:spTree>
    <p:extLst>
      <p:ext uri="{BB962C8B-B14F-4D97-AF65-F5344CB8AC3E}">
        <p14:creationId xmlns:p14="http://schemas.microsoft.com/office/powerpoint/2010/main" val="153100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A8F9C-5E40-4F90-A3A3-BA48CDB4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gradient with path</a:t>
            </a:r>
            <a:r>
              <a:rPr lang="zh-CN" altLang="en-US" dirty="0"/>
              <a:t>（</a:t>
            </a:r>
            <a:r>
              <a:rPr lang="en-US" altLang="zh-CN" dirty="0"/>
              <a:t>Chain Rule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8C468-9EA6-4F6F-899E-8D9E8696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99E1457-8E69-4246-B3C2-7D9FC48BDCCD}"/>
                  </a:ext>
                </a:extLst>
              </p14:cNvPr>
              <p14:cNvContentPartPr/>
              <p14:nvPr/>
            </p14:nvContentPartPr>
            <p14:xfrm>
              <a:off x="265735" y="5270138"/>
              <a:ext cx="5760" cy="57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99E1457-8E69-4246-B3C2-7D9FC48BD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735" y="5261667"/>
                <a:ext cx="23400" cy="22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A720884-53EC-45CA-B3E1-724F75FA27E4}"/>
                  </a:ext>
                </a:extLst>
              </p:cNvPr>
              <p:cNvSpPr/>
              <p:nvPr/>
            </p:nvSpPr>
            <p:spPr>
              <a:xfrm>
                <a:off x="8079751" y="19160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b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A720884-53EC-45CA-B3E1-724F75FA2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751" y="1916008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DC0E210-E865-4ABE-BB0D-0FBA77E7CB28}"/>
                  </a:ext>
                </a:extLst>
              </p:cNvPr>
              <p:cNvSpPr/>
              <p:nvPr/>
            </p:nvSpPr>
            <p:spPr>
              <a:xfrm>
                <a:off x="10075239" y="19160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DC0E210-E865-4ABE-BB0D-0FBA77E7C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239" y="191600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D105A1-9656-4D7B-A46C-E9BC2515393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8994151" y="2373208"/>
            <a:ext cx="1081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AB3E351-1F7D-4D62-BC40-3DC4298C1FF1}"/>
                  </a:ext>
                </a:extLst>
              </p:cNvPr>
              <p:cNvSpPr/>
              <p:nvPr/>
            </p:nvSpPr>
            <p:spPr>
              <a:xfrm>
                <a:off x="10075239" y="331052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AB3E351-1F7D-4D62-BC40-3DC4298C1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239" y="3310522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CF9716B-0E07-4D0D-9308-A242D8A31F4A}"/>
                  </a:ext>
                </a:extLst>
              </p:cNvPr>
              <p:cNvSpPr/>
              <p:nvPr/>
            </p:nvSpPr>
            <p:spPr>
              <a:xfrm>
                <a:off x="8079751" y="332877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CF9716B-0E07-4D0D-9308-A242D8A31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751" y="3328778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AEC3B3E-AB19-482D-8B7C-DDD096498928}"/>
                  </a:ext>
                </a:extLst>
              </p:cNvPr>
              <p:cNvSpPr/>
              <p:nvPr/>
            </p:nvSpPr>
            <p:spPr>
              <a:xfrm>
                <a:off x="8079751" y="474154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AEC3B3E-AB19-482D-8B7C-DDD09649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751" y="4741548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5B4BE11-3FBE-458A-A7EB-8D90EAE2507B}"/>
                  </a:ext>
                </a:extLst>
              </p:cNvPr>
              <p:cNvSpPr/>
              <p:nvPr/>
            </p:nvSpPr>
            <p:spPr>
              <a:xfrm>
                <a:off x="10075239" y="474154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𝟓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5B4BE11-3FBE-458A-A7EB-8D90EAE25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239" y="4741548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F3BB8D-F7B6-448F-AA60-83D96699D2B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994151" y="5198748"/>
            <a:ext cx="1081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F60A66-EBAF-42D3-B424-7293D1F25B2C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8536951" y="4243178"/>
            <a:ext cx="0" cy="498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7BABE8-2500-4A9D-80D9-2724A203DBD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8994151" y="3767722"/>
            <a:ext cx="1081088" cy="18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DB6D7DF-BE08-4152-A318-09A2DCAAFD4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10532439" y="2830408"/>
            <a:ext cx="0" cy="480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0867CD7-DDC5-4031-9E11-8E924B9C9954}"/>
                  </a:ext>
                </a:extLst>
              </p:cNvPr>
              <p:cNvSpPr txBox="1"/>
              <p:nvPr/>
            </p:nvSpPr>
            <p:spPr>
              <a:xfrm>
                <a:off x="898664" y="2650708"/>
                <a:ext cx="6266687" cy="2252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𝒑𝒂𝒕𝒉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𝒍𝒆𝒂𝒅𝒔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1" dirty="0"/>
              </a:p>
              <a:p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0867CD7-DDC5-4031-9E11-8E924B9C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64" y="2650708"/>
                <a:ext cx="6266687" cy="22522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F34E6-86C5-4CEF-A5AC-337ED30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gradient with multiple children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581E9-AA4F-4BAD-8360-311DC202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B1DA10-CA15-4529-B500-19DACF34477E}"/>
              </a:ext>
            </a:extLst>
          </p:cNvPr>
          <p:cNvSpPr/>
          <p:nvPr/>
        </p:nvSpPr>
        <p:spPr>
          <a:xfrm>
            <a:off x="9076562" y="34297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69CC25-B9D7-47A2-8E34-0C8A5BB1CD27}"/>
              </a:ext>
            </a:extLst>
          </p:cNvPr>
          <p:cNvSpPr/>
          <p:nvPr/>
        </p:nvSpPr>
        <p:spPr>
          <a:xfrm>
            <a:off x="7121214" y="342451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02656A2-10F5-4DA4-AFB0-C430187C4A59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8035614" y="3881715"/>
            <a:ext cx="1040948" cy="5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29EA5B7-5BE3-43B4-B954-AF3B06A71D21}"/>
              </a:ext>
            </a:extLst>
          </p:cNvPr>
          <p:cNvSpPr txBox="1"/>
          <p:nvPr/>
        </p:nvSpPr>
        <p:spPr>
          <a:xfrm>
            <a:off x="8141625" y="2531653"/>
            <a:ext cx="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A61C5DB-B4EC-4506-B165-975DC05272E3}"/>
              </a:ext>
            </a:extLst>
          </p:cNvPr>
          <p:cNvSpPr/>
          <p:nvPr/>
        </p:nvSpPr>
        <p:spPr>
          <a:xfrm>
            <a:off x="9076562" y="48013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881AE8-420D-4C2D-B38F-651A7000D28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8035614" y="3881715"/>
            <a:ext cx="1040948" cy="1376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44AE9C3-A0EE-40E3-96D0-FF01F6699407}"/>
              </a:ext>
            </a:extLst>
          </p:cNvPr>
          <p:cNvSpPr/>
          <p:nvPr/>
        </p:nvSpPr>
        <p:spPr>
          <a:xfrm>
            <a:off x="9076562" y="20581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2C6BB3-C353-4FAC-8846-69CAB457571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8035614" y="2515394"/>
            <a:ext cx="1040948" cy="136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BC095A8-3FFB-4627-BBEC-2B2FF90D830A}"/>
              </a:ext>
            </a:extLst>
          </p:cNvPr>
          <p:cNvSpPr txBox="1"/>
          <p:nvPr/>
        </p:nvSpPr>
        <p:spPr>
          <a:xfrm>
            <a:off x="8247637" y="3507104"/>
            <a:ext cx="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D30861-F37A-4D91-9944-1229A05EAD54}"/>
              </a:ext>
            </a:extLst>
          </p:cNvPr>
          <p:cNvSpPr txBox="1"/>
          <p:nvPr/>
        </p:nvSpPr>
        <p:spPr>
          <a:xfrm>
            <a:off x="8141624" y="4867724"/>
            <a:ext cx="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E1ACF6D-B5E1-499F-9299-D351D814A82A}"/>
                  </a:ext>
                </a:extLst>
              </p:cNvPr>
              <p:cNvSpPr txBox="1"/>
              <p:nvPr/>
            </p:nvSpPr>
            <p:spPr>
              <a:xfrm>
                <a:off x="985959" y="2746226"/>
                <a:ext cx="5554605" cy="2789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𝒄𝒉𝒊𝒍𝒅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𝒘𝒉𝒊𝒄𝒉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𝒍𝒆𝒂𝒅𝒔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</m:oMath>
                  </m:oMathPara>
                </a14:m>
                <a:endParaRPr lang="en-US" altLang="zh-CN" sz="2400" b="1" dirty="0"/>
              </a:p>
              <a:p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E1ACF6D-B5E1-499F-9299-D351D814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59" y="2746226"/>
                <a:ext cx="5554605" cy="2789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56C4F51-17B0-47BD-BF45-5EBCFF6FDECA}"/>
              </a:ext>
            </a:extLst>
          </p:cNvPr>
          <p:cNvSpPr txBox="1"/>
          <p:nvPr/>
        </p:nvSpPr>
        <p:spPr>
          <a:xfrm>
            <a:off x="10096974" y="2284561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45126-8C49-49A2-83D0-128824844DC4}"/>
              </a:ext>
            </a:extLst>
          </p:cNvPr>
          <p:cNvSpPr txBox="1"/>
          <p:nvPr/>
        </p:nvSpPr>
        <p:spPr>
          <a:xfrm>
            <a:off x="10073194" y="3653521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0E51CC-9302-4518-A2A0-F64C80FBE8DA}"/>
              </a:ext>
            </a:extLst>
          </p:cNvPr>
          <p:cNvSpPr txBox="1"/>
          <p:nvPr/>
        </p:nvSpPr>
        <p:spPr>
          <a:xfrm>
            <a:off x="10069392" y="5027761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9E748C6-8E2E-4D51-8A9E-AAC50ADB1FAA}"/>
              </a:ext>
            </a:extLst>
          </p:cNvPr>
          <p:cNvSpPr/>
          <p:nvPr/>
        </p:nvSpPr>
        <p:spPr>
          <a:xfrm>
            <a:off x="11051217" y="342715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36E53A7-830C-4E49-8195-68017CD892B5}"/>
              </a:ext>
            </a:extLst>
          </p:cNvPr>
          <p:cNvCxnSpPr>
            <a:cxnSpLocks/>
            <a:stCxn id="3" idx="3"/>
            <a:endCxn id="18" idx="2"/>
          </p:cNvCxnSpPr>
          <p:nvPr/>
        </p:nvCxnSpPr>
        <p:spPr>
          <a:xfrm>
            <a:off x="10685597" y="2515394"/>
            <a:ext cx="365620" cy="1368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037FB9F-353C-4D7A-83C9-50C0DAD878A2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10658015" y="3884353"/>
            <a:ext cx="393202" cy="13742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3A4CBB5-EE99-411B-BA42-BA4E8EBADF56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10661817" y="3884353"/>
            <a:ext cx="3894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0E5F8026-3D5D-4EF0-AD42-68EACCA422C7}"/>
              </a:ext>
            </a:extLst>
          </p:cNvPr>
          <p:cNvSpPr/>
          <p:nvPr/>
        </p:nvSpPr>
        <p:spPr>
          <a:xfrm>
            <a:off x="7119171" y="480139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5FF0340-69C7-4861-83B5-7E21353F8FD3}"/>
              </a:ext>
            </a:extLst>
          </p:cNvPr>
          <p:cNvCxnSpPr>
            <a:cxnSpLocks/>
            <a:stCxn id="6" idx="4"/>
            <a:endCxn id="29" idx="0"/>
          </p:cNvCxnSpPr>
          <p:nvPr/>
        </p:nvCxnSpPr>
        <p:spPr>
          <a:xfrm flipH="1">
            <a:off x="7576371" y="4338915"/>
            <a:ext cx="2043" cy="4624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A1CB12F-AAFB-41FE-923E-9896A27FEBD8}"/>
              </a:ext>
            </a:extLst>
          </p:cNvPr>
          <p:cNvSpPr txBox="1"/>
          <p:nvPr/>
        </p:nvSpPr>
        <p:spPr>
          <a:xfrm>
            <a:off x="7572309" y="4311087"/>
            <a:ext cx="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15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AA8E-C156-4C78-BC54-D66965D0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up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C91CD-2404-4603-B481-3E5C088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A36DC94-4AFC-42BD-A277-7CB4FF0FCDB2}"/>
                  </a:ext>
                </a:extLst>
              </p:cNvPr>
              <p:cNvSpPr/>
              <p:nvPr/>
            </p:nvSpPr>
            <p:spPr>
              <a:xfrm>
                <a:off x="8114452" y="3600661"/>
                <a:ext cx="819149" cy="8191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A36DC94-4AFC-42BD-A277-7CB4FF0FC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452" y="3600661"/>
                <a:ext cx="819149" cy="8191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165A232-EFCB-47BB-902E-EC9DB0CCB772}"/>
              </a:ext>
            </a:extLst>
          </p:cNvPr>
          <p:cNvSpPr/>
          <p:nvPr/>
        </p:nvSpPr>
        <p:spPr>
          <a:xfrm>
            <a:off x="6540619" y="3595381"/>
            <a:ext cx="819149" cy="819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604D5EB-447A-4D68-A568-AE9EA346F820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7359768" y="4004956"/>
            <a:ext cx="754684" cy="5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0D1AF6E-8F01-4A5E-AF07-3EC55ECB1B48}"/>
                  </a:ext>
                </a:extLst>
              </p:cNvPr>
              <p:cNvSpPr/>
              <p:nvPr/>
            </p:nvSpPr>
            <p:spPr>
              <a:xfrm>
                <a:off x="8114452" y="4972261"/>
                <a:ext cx="819149" cy="8191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0D1AF6E-8F01-4A5E-AF07-3EC55ECB1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452" y="4972261"/>
                <a:ext cx="819149" cy="8191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056FE2-A727-4349-B044-4E14479D99A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359768" y="4004956"/>
            <a:ext cx="754684" cy="1376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9ABC576-F258-487E-823A-C6A9FCEAC0ED}"/>
                  </a:ext>
                </a:extLst>
              </p:cNvPr>
              <p:cNvSpPr/>
              <p:nvPr/>
            </p:nvSpPr>
            <p:spPr>
              <a:xfrm>
                <a:off x="8114452" y="2216571"/>
                <a:ext cx="819149" cy="8191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9ABC576-F258-487E-823A-C6A9FCEAC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452" y="2216571"/>
                <a:ext cx="819149" cy="8191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98981F-32F4-4816-9367-5E24B06503FF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359768" y="2626146"/>
            <a:ext cx="754684" cy="1378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AB4BA7E-6B49-4297-90B7-DA4D1E2BA13A}"/>
                  </a:ext>
                </a:extLst>
              </p:cNvPr>
              <p:cNvSpPr/>
              <p:nvPr/>
            </p:nvSpPr>
            <p:spPr>
              <a:xfrm>
                <a:off x="9474146" y="2229061"/>
                <a:ext cx="819149" cy="8191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AB4BA7E-6B49-4297-90B7-DA4D1E2BA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46" y="2229061"/>
                <a:ext cx="819149" cy="81914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7E187FE-0315-4159-B086-ADF2A1FF8BDD}"/>
                  </a:ext>
                </a:extLst>
              </p:cNvPr>
              <p:cNvSpPr/>
              <p:nvPr/>
            </p:nvSpPr>
            <p:spPr>
              <a:xfrm>
                <a:off x="9474146" y="3595382"/>
                <a:ext cx="819149" cy="8191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7E187FE-0315-4159-B086-ADF2A1FF8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46" y="3595382"/>
                <a:ext cx="819149" cy="8191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7D65582C-709A-4DE0-89D5-5DC1F2EE5CEF}"/>
              </a:ext>
            </a:extLst>
          </p:cNvPr>
          <p:cNvSpPr/>
          <p:nvPr/>
        </p:nvSpPr>
        <p:spPr>
          <a:xfrm>
            <a:off x="10950179" y="3605941"/>
            <a:ext cx="819149" cy="819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A87660-AA48-4BB4-A4C2-C366A3CE282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8933601" y="2626146"/>
            <a:ext cx="540545" cy="12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552DB19-96BC-49F0-BEB0-65AD1D170A17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8933601" y="4004957"/>
            <a:ext cx="540545" cy="5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B37BC8-DBE3-4E9D-9DF6-8F3306F56A94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8933601" y="4015516"/>
            <a:ext cx="2016578" cy="1366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B255083-580A-45B5-8EA9-29011432437B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10293295" y="2638636"/>
            <a:ext cx="656884" cy="1376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FAF2A14-51B9-4E53-AB8E-BBC36024635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0293295" y="4004957"/>
            <a:ext cx="656884" cy="105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FB0FA45-63FB-453A-A21A-C2E672B39FB0}"/>
                  </a:ext>
                </a:extLst>
              </p:cNvPr>
              <p:cNvSpPr txBox="1"/>
              <p:nvPr/>
            </p:nvSpPr>
            <p:spPr>
              <a:xfrm>
                <a:off x="551645" y="1943311"/>
                <a:ext cx="5806932" cy="4832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𝒄𝒉𝒊𝒍𝒅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𝒘𝒉𝒊𝒄𝒉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𝒍𝒆𝒂𝒅𝒔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𝒊𝒔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𝒄𝒉𝒊𝒍𝒅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𝒘𝒉𝒊𝒄𝒉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𝒍𝒆𝒂𝒅𝒔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𝒑𝒂𝒕𝒉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/>
              </a:p>
              <a:p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FB0FA45-63FB-453A-A21A-C2E672B3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5" y="1943311"/>
                <a:ext cx="5806932" cy="4832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E6D85C-7CB4-498A-8C31-6536C5C5E1E4}"/>
                  </a:ext>
                </a:extLst>
              </p:cNvPr>
              <p:cNvSpPr txBox="1"/>
              <p:nvPr/>
            </p:nvSpPr>
            <p:spPr>
              <a:xfrm>
                <a:off x="4746532" y="6341198"/>
                <a:ext cx="6613221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起点，最终可以到达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节点的一条路径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E6D85C-7CB4-498A-8C31-6536C5C5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32" y="6341198"/>
                <a:ext cx="6613221" cy="395429"/>
              </a:xfrm>
              <a:prstGeom prst="rect">
                <a:avLst/>
              </a:prstGeom>
              <a:blipFill>
                <a:blip r:embed="rId9"/>
                <a:stretch>
                  <a:fillRect l="-830" t="-10769" r="-18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67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通用计算图</a:t>
            </a:r>
            <a:r>
              <a:rPr lang="zh-CN" altLang="en-US" dirty="0"/>
              <a:t>网络（举例）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88" y="2075521"/>
            <a:ext cx="6847619" cy="32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25914" y="3173595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14" y="3173595"/>
                <a:ext cx="51167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35729" y="3432486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729" y="3432486"/>
                <a:ext cx="44275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87695" y="3955181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95" y="3955181"/>
                <a:ext cx="44275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754691" y="3955181"/>
                <a:ext cx="433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91" y="3955181"/>
                <a:ext cx="43313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659339" y="4545974"/>
                <a:ext cx="593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339" y="4545974"/>
                <a:ext cx="59343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780" y="2075522"/>
            <a:ext cx="4211892" cy="3200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488668"/>
            <a:ext cx="430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Reference: </a:t>
            </a:r>
            <a:r>
              <a:rPr lang="zh-CN" altLang="en-US" dirty="0"/>
              <a:t>http://dlsys.cs.washington.edu</a:t>
            </a:r>
          </a:p>
        </p:txBody>
      </p:sp>
    </p:spTree>
    <p:extLst>
      <p:ext uri="{BB962C8B-B14F-4D97-AF65-F5344CB8AC3E}">
        <p14:creationId xmlns:p14="http://schemas.microsoft.com/office/powerpoint/2010/main" val="2474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通用计算图</a:t>
            </a:r>
            <a:r>
              <a:rPr lang="zh-CN" altLang="en-US" dirty="0"/>
              <a:t>网络（举例）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67" y="1635206"/>
            <a:ext cx="8436418" cy="4853462"/>
          </a:xfrm>
        </p:spPr>
      </p:pic>
      <p:sp>
        <p:nvSpPr>
          <p:cNvPr id="5" name="矩形 4"/>
          <p:cNvSpPr/>
          <p:nvPr/>
        </p:nvSpPr>
        <p:spPr>
          <a:xfrm>
            <a:off x="0" y="6488668"/>
            <a:ext cx="430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Reference: </a:t>
            </a:r>
            <a:r>
              <a:rPr lang="zh-CN" altLang="en-US" dirty="0"/>
              <a:t>http://dlsys.cs.washington.edu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8CBDBE-118D-45B4-BB7C-56D6DEE9C4D9}"/>
                  </a:ext>
                </a:extLst>
              </p:cNvPr>
              <p:cNvSpPr/>
              <p:nvPr/>
            </p:nvSpPr>
            <p:spPr>
              <a:xfrm>
                <a:off x="8956715" y="1686997"/>
                <a:ext cx="12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bar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chemeClr val="bg1"/>
                    </a:solidFill>
                  </a:rPr>
                  <a:t>:= ∂y/∂v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8CBDBE-118D-45B4-BB7C-56D6DEE9C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715" y="1686997"/>
                <a:ext cx="1261884" cy="369332"/>
              </a:xfrm>
              <a:prstGeom prst="rect">
                <a:avLst/>
              </a:prstGeom>
              <a:blipFill>
                <a:blip r:embed="rId4"/>
                <a:stretch>
                  <a:fillRect t="-10000" r="-33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1125</Words>
  <Application>Microsoft Office PowerPoint</Application>
  <PresentationFormat>宽屏</PresentationFormat>
  <Paragraphs>247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方正舒体</vt:lpstr>
      <vt:lpstr>宋体</vt:lpstr>
      <vt:lpstr>微软雅黑</vt:lpstr>
      <vt:lpstr>Arial</vt:lpstr>
      <vt:lpstr>Berlin Sans FB Demi</vt:lpstr>
      <vt:lpstr>Calibri</vt:lpstr>
      <vt:lpstr>Calisto MT</vt:lpstr>
      <vt:lpstr>Cambria Math</vt:lpstr>
      <vt:lpstr>Trebuchet MS</vt:lpstr>
      <vt:lpstr>Wingdings 2</vt:lpstr>
      <vt:lpstr>石板</vt:lpstr>
      <vt:lpstr>Office 主题</vt:lpstr>
      <vt:lpstr>PowerPoint 演示文稿</vt:lpstr>
      <vt:lpstr>求导基本法则</vt:lpstr>
      <vt:lpstr>求导：例子</vt:lpstr>
      <vt:lpstr>计算图</vt:lpstr>
      <vt:lpstr>Calculate gradient with path（Chain Rule）</vt:lpstr>
      <vt:lpstr>Calculate gradient with multiple children</vt:lpstr>
      <vt:lpstr>Sum up</vt:lpstr>
      <vt:lpstr>通用计算图网络（举例）</vt:lpstr>
      <vt:lpstr>通用计算图网络（举例）</vt:lpstr>
      <vt:lpstr>前馈神经网络</vt:lpstr>
      <vt:lpstr>前馈神经网络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反向传播算法与自动求导</dc:title>
  <dc:creator>陈点</dc:creator>
  <cp:lastModifiedBy>ThinkPad</cp:lastModifiedBy>
  <cp:revision>69</cp:revision>
  <dcterms:created xsi:type="dcterms:W3CDTF">2017-10-30T06:28:23Z</dcterms:created>
  <dcterms:modified xsi:type="dcterms:W3CDTF">2017-12-13T01:05:29Z</dcterms:modified>
</cp:coreProperties>
</file>