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Lst>
  <p:notesMasterIdLst>
    <p:notesMasterId r:id="rId17"/>
  </p:notesMasterIdLst>
  <p:sldIdLst>
    <p:sldId id="539" r:id="rId2"/>
    <p:sldId id="540" r:id="rId3"/>
    <p:sldId id="610" r:id="rId4"/>
    <p:sldId id="651" r:id="rId5"/>
    <p:sldId id="544" r:id="rId6"/>
    <p:sldId id="545" r:id="rId7"/>
    <p:sldId id="650" r:id="rId8"/>
    <p:sldId id="541" r:id="rId9"/>
    <p:sldId id="542" r:id="rId10"/>
    <p:sldId id="543" r:id="rId11"/>
    <p:sldId id="547" r:id="rId12"/>
    <p:sldId id="548" r:id="rId13"/>
    <p:sldId id="648" r:id="rId14"/>
    <p:sldId id="551" r:id="rId15"/>
    <p:sldId id="552" r:id="rId16"/>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1F51B"/>
    <a:srgbClr val="FFFFCC"/>
    <a:srgbClr val="800000"/>
    <a:srgbClr val="FF00FF"/>
    <a:srgbClr val="FF9900"/>
    <a:srgbClr val="663300"/>
    <a:srgbClr val="0000CC"/>
    <a:srgbClr val="008000"/>
    <a:srgbClr val="FFE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127" autoAdjust="0"/>
  </p:normalViewPr>
  <p:slideViewPr>
    <p:cSldViewPr>
      <p:cViewPr varScale="1">
        <p:scale>
          <a:sx n="62" d="100"/>
          <a:sy n="62" d="100"/>
        </p:scale>
        <p:origin x="854" y="58"/>
      </p:cViewPr>
      <p:guideLst>
        <p:guide orient="horz" pos="216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4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4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34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4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4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9BF5F2-8CFC-4DCB-81DA-BDF144251789}" type="slidenum">
              <a:rPr lang="en-US" altLang="zh-CN"/>
              <a:pPr/>
              <a:t>‹#›</a:t>
            </a:fld>
            <a:endParaRPr lang="en-US" altLang="zh-CN"/>
          </a:p>
        </p:txBody>
      </p:sp>
    </p:spTree>
    <p:extLst>
      <p:ext uri="{BB962C8B-B14F-4D97-AF65-F5344CB8AC3E}">
        <p14:creationId xmlns:p14="http://schemas.microsoft.com/office/powerpoint/2010/main" val="10023848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a:t>
            </a:fld>
            <a:endParaRPr lang="en-US" altLang="zh-CN"/>
          </a:p>
        </p:txBody>
      </p:sp>
    </p:spTree>
    <p:extLst>
      <p:ext uri="{BB962C8B-B14F-4D97-AF65-F5344CB8AC3E}">
        <p14:creationId xmlns:p14="http://schemas.microsoft.com/office/powerpoint/2010/main" val="68668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12</a:t>
            </a:fld>
            <a:endParaRPr lang="en-US" altLang="zh-CN"/>
          </a:p>
        </p:txBody>
      </p:sp>
    </p:spTree>
    <p:extLst>
      <p:ext uri="{BB962C8B-B14F-4D97-AF65-F5344CB8AC3E}">
        <p14:creationId xmlns:p14="http://schemas.microsoft.com/office/powerpoint/2010/main" val="231066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 没有可用的单文字。例子： </a:t>
            </a:r>
            <a:r>
              <a:rPr lang="en-US" altLang="zh-CN" dirty="0" smtClean="0"/>
              <a:t>Q</a:t>
            </a:r>
            <a:r>
              <a:rPr lang="zh-CN" altLang="en-US" dirty="0" smtClean="0"/>
              <a:t> </a:t>
            </a:r>
            <a:r>
              <a:rPr lang="en-US" altLang="zh-CN" dirty="0" smtClean="0"/>
              <a:t>or</a:t>
            </a:r>
            <a:r>
              <a:rPr lang="zh-CN" altLang="en-US" dirty="0" smtClean="0"/>
              <a:t> </a:t>
            </a:r>
            <a:r>
              <a:rPr lang="en-US" altLang="zh-CN" dirty="0" smtClean="0"/>
              <a:t>R,</a:t>
            </a:r>
            <a:r>
              <a:rPr lang="zh-CN" altLang="en-US" dirty="0" smtClean="0"/>
              <a:t> </a:t>
            </a:r>
            <a:r>
              <a:rPr lang="en-US" altLang="zh-CN" dirty="0" smtClean="0"/>
              <a:t>Q</a:t>
            </a:r>
            <a:r>
              <a:rPr lang="zh-CN" altLang="en-US" dirty="0" smtClean="0"/>
              <a:t> </a:t>
            </a:r>
            <a:r>
              <a:rPr lang="en-US" altLang="zh-CN" dirty="0" smtClean="0"/>
              <a:t>or</a:t>
            </a:r>
            <a:r>
              <a:rPr lang="zh-CN" altLang="en-US" dirty="0" smtClean="0"/>
              <a:t> </a:t>
            </a:r>
            <a:r>
              <a:rPr lang="zh-CN" altLang="zh-CN" dirty="0" smtClean="0"/>
              <a:t>~</a:t>
            </a:r>
            <a:r>
              <a:rPr lang="en-US" altLang="zh-CN" dirty="0" smtClean="0"/>
              <a:t>R,</a:t>
            </a:r>
            <a:r>
              <a:rPr lang="zh-CN" altLang="en-US" dirty="0" smtClean="0"/>
              <a:t> </a:t>
            </a:r>
            <a:r>
              <a:rPr lang="en-US" altLang="zh-CN" dirty="0" smtClean="0"/>
              <a:t>~Q</a:t>
            </a:r>
            <a:r>
              <a:rPr lang="zh-CN" altLang="en-US" dirty="0" smtClean="0"/>
              <a:t> </a:t>
            </a:r>
            <a:r>
              <a:rPr lang="en-US" altLang="zh-CN" dirty="0" smtClean="0"/>
              <a:t>V</a:t>
            </a:r>
            <a:r>
              <a:rPr lang="zh-CN" altLang="en-US" dirty="0" smtClean="0"/>
              <a:t> </a:t>
            </a:r>
            <a:r>
              <a:rPr lang="en-US" altLang="zh-CN" dirty="0" smtClean="0"/>
              <a:t>R,</a:t>
            </a:r>
            <a:r>
              <a:rPr lang="zh-CN" altLang="en-US" dirty="0" smtClean="0"/>
              <a:t> 求证 </a:t>
            </a:r>
            <a:r>
              <a:rPr lang="en-US" altLang="zh-CN" dirty="0" smtClean="0"/>
              <a:t>Q</a:t>
            </a:r>
            <a:r>
              <a:rPr lang="zh-CN" altLang="en-US" dirty="0" smtClean="0"/>
              <a:t> </a:t>
            </a:r>
            <a:r>
              <a:rPr lang="en-US" altLang="zh-CN" dirty="0" smtClean="0"/>
              <a:t>and</a:t>
            </a:r>
            <a:r>
              <a:rPr lang="zh-CN" altLang="en-US" dirty="0" smtClean="0"/>
              <a:t> </a:t>
            </a:r>
            <a:r>
              <a:rPr lang="en-US" altLang="zh-CN" dirty="0" smtClean="0"/>
              <a:t>R</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13</a:t>
            </a:fld>
            <a:endParaRPr lang="en-US" altLang="zh-CN"/>
          </a:p>
        </p:txBody>
      </p:sp>
    </p:spTree>
    <p:extLst>
      <p:ext uri="{BB962C8B-B14F-4D97-AF65-F5344CB8AC3E}">
        <p14:creationId xmlns:p14="http://schemas.microsoft.com/office/powerpoint/2010/main" val="722826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rPr>
              <a:t>这种策略与线性输入策略有点相似，但是，放宽了对子句的限制。每次参加归结的两个亲本子句</a:t>
            </a:r>
            <a:endParaRPr lang="en-US" altLang="zh-CN" sz="1200" b="1" dirty="0" smtClean="0">
              <a:solidFill>
                <a:srgbClr val="0000CC"/>
              </a:solidFill>
            </a:endParaRPr>
          </a:p>
          <a:p>
            <a:endParaRPr lang="en-US" altLang="zh-CN" sz="1200" b="1" dirty="0" smtClean="0">
              <a:solidFill>
                <a:srgbClr val="0000CC"/>
              </a:solidFill>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1800" b="1" dirty="0" smtClean="0">
                <a:solidFill>
                  <a:srgbClr val="00B050"/>
                </a:solidFill>
                <a:latin typeface="楷体_GB2312" pitchFamily="49" charset="-122"/>
                <a:ea typeface="楷体_GB2312" pitchFamily="49" charset="-122"/>
              </a:rPr>
              <a:t>所谓一个子句</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例如</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1</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是另一个子句</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例如</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2</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的先辈子句是指</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2</a:t>
            </a:r>
            <a:r>
              <a:rPr lang="zh-CN" altLang="en-US" sz="1800" b="1" dirty="0" smtClean="0">
                <a:solidFill>
                  <a:srgbClr val="00B050"/>
                </a:solidFill>
                <a:latin typeface="楷体_GB2312" pitchFamily="49" charset="-122"/>
                <a:ea typeface="楷体_GB2312" pitchFamily="49" charset="-122"/>
              </a:rPr>
              <a:t>是由</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1</a:t>
            </a:r>
            <a:r>
              <a:rPr lang="zh-CN" altLang="en-US" sz="1800" b="1" dirty="0" smtClean="0">
                <a:solidFill>
                  <a:srgbClr val="00B050"/>
                </a:solidFill>
                <a:latin typeface="楷体_GB2312" pitchFamily="49" charset="-122"/>
                <a:ea typeface="楷体_GB2312" pitchFamily="49" charset="-122"/>
              </a:rPr>
              <a:t>与别的子句归结后得到的归结式。</a:t>
            </a: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en-US" altLang="zh-CN" sz="1800" b="1" dirty="0" smtClean="0">
                <a:solidFill>
                  <a:srgbClr val="00B050"/>
                </a:solidFill>
                <a:latin typeface="楷体_GB2312" pitchFamily="49" charset="-122"/>
                <a:ea typeface="楷体_GB2312" pitchFamily="49" charset="-122"/>
              </a:rPr>
              <a:t>[</a:t>
            </a:r>
            <a:r>
              <a:rPr lang="en-US" altLang="zh-CN" sz="1800" b="1" dirty="0" err="1" smtClean="0">
                <a:solidFill>
                  <a:srgbClr val="00B050"/>
                </a:solidFill>
                <a:latin typeface="楷体_GB2312" pitchFamily="49" charset="-122"/>
                <a:ea typeface="楷体_GB2312" pitchFamily="49" charset="-122"/>
              </a:rPr>
              <a:t>Luckham</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 </a:t>
            </a:r>
            <a:r>
              <a:rPr lang="en-US" altLang="zh-CN" sz="1800" b="1" dirty="0" smtClean="0">
                <a:solidFill>
                  <a:srgbClr val="00B050"/>
                </a:solidFill>
                <a:latin typeface="楷体_GB2312" pitchFamily="49" charset="-122"/>
                <a:ea typeface="楷体_GB2312" pitchFamily="49" charset="-122"/>
              </a:rPr>
              <a:t>1970]</a:t>
            </a:r>
            <a:r>
              <a:rPr lang="zh-CN" altLang="en-US" sz="1800" b="1" dirty="0" smtClean="0">
                <a:solidFill>
                  <a:srgbClr val="00B050"/>
                </a:solidFill>
                <a:latin typeface="楷体_GB2312" pitchFamily="49" charset="-122"/>
                <a:ea typeface="楷体_GB2312" pitchFamily="49" charset="-122"/>
              </a:rPr>
              <a:t>证明其是完备的</a:t>
            </a: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altLang="zh-CN" sz="1800" b="1" dirty="0" smtClean="0">
              <a:solidFill>
                <a:srgbClr val="00B050"/>
              </a:solidFill>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14</a:t>
            </a:fld>
            <a:endParaRPr lang="en-US" altLang="zh-CN"/>
          </a:p>
        </p:txBody>
      </p:sp>
    </p:spTree>
    <p:extLst>
      <p:ext uri="{BB962C8B-B14F-4D97-AF65-F5344CB8AC3E}">
        <p14:creationId xmlns:p14="http://schemas.microsoft.com/office/powerpoint/2010/main" val="286221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15</a:t>
            </a:fld>
            <a:endParaRPr lang="en-US" altLang="zh-CN"/>
          </a:p>
        </p:txBody>
      </p:sp>
    </p:spTree>
    <p:extLst>
      <p:ext uri="{BB962C8B-B14F-4D97-AF65-F5344CB8AC3E}">
        <p14:creationId xmlns:p14="http://schemas.microsoft.com/office/powerpoint/2010/main" val="126736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a:t>
            </a:fld>
            <a:endParaRPr lang="en-US" altLang="zh-CN"/>
          </a:p>
        </p:txBody>
      </p:sp>
    </p:spTree>
    <p:extLst>
      <p:ext uri="{BB962C8B-B14F-4D97-AF65-F5344CB8AC3E}">
        <p14:creationId xmlns:p14="http://schemas.microsoft.com/office/powerpoint/2010/main" val="409062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a:t>
            </a:fld>
            <a:endParaRPr lang="en-US" altLang="zh-CN"/>
          </a:p>
        </p:txBody>
      </p:sp>
    </p:spTree>
    <p:extLst>
      <p:ext uri="{BB962C8B-B14F-4D97-AF65-F5344CB8AC3E}">
        <p14:creationId xmlns:p14="http://schemas.microsoft.com/office/powerpoint/2010/main" val="3632905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a:t>
            </a:fld>
            <a:endParaRPr lang="en-US" altLang="zh-CN"/>
          </a:p>
        </p:txBody>
      </p:sp>
    </p:spTree>
    <p:extLst>
      <p:ext uri="{BB962C8B-B14F-4D97-AF65-F5344CB8AC3E}">
        <p14:creationId xmlns:p14="http://schemas.microsoft.com/office/powerpoint/2010/main" val="56683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a:t>
            </a:fld>
            <a:endParaRPr lang="en-US" altLang="zh-CN"/>
          </a:p>
        </p:txBody>
      </p:sp>
    </p:spTree>
    <p:extLst>
      <p:ext uri="{BB962C8B-B14F-4D97-AF65-F5344CB8AC3E}">
        <p14:creationId xmlns:p14="http://schemas.microsoft.com/office/powerpoint/2010/main" val="214882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8</a:t>
            </a:fld>
            <a:endParaRPr lang="en-US" altLang="zh-CN"/>
          </a:p>
        </p:txBody>
      </p:sp>
    </p:spTree>
    <p:extLst>
      <p:ext uri="{BB962C8B-B14F-4D97-AF65-F5344CB8AC3E}">
        <p14:creationId xmlns:p14="http://schemas.microsoft.com/office/powerpoint/2010/main" val="305090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9</a:t>
            </a:fld>
            <a:endParaRPr lang="en-US" altLang="zh-CN"/>
          </a:p>
        </p:txBody>
      </p:sp>
    </p:spTree>
    <p:extLst>
      <p:ext uri="{BB962C8B-B14F-4D97-AF65-F5344CB8AC3E}">
        <p14:creationId xmlns:p14="http://schemas.microsoft.com/office/powerpoint/2010/main" val="2608879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10</a:t>
            </a:fld>
            <a:endParaRPr lang="en-US" altLang="zh-CN"/>
          </a:p>
        </p:txBody>
      </p:sp>
    </p:spTree>
    <p:extLst>
      <p:ext uri="{BB962C8B-B14F-4D97-AF65-F5344CB8AC3E}">
        <p14:creationId xmlns:p14="http://schemas.microsoft.com/office/powerpoint/2010/main" val="410066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 没有可用的单文字。例子： </a:t>
            </a:r>
            <a:r>
              <a:rPr lang="en-US" altLang="zh-CN" dirty="0" smtClean="0"/>
              <a:t>Q</a:t>
            </a:r>
            <a:r>
              <a:rPr lang="zh-CN" altLang="en-US" dirty="0" smtClean="0"/>
              <a:t> </a:t>
            </a:r>
            <a:r>
              <a:rPr lang="en-US" altLang="zh-CN" dirty="0" smtClean="0"/>
              <a:t>or</a:t>
            </a:r>
            <a:r>
              <a:rPr lang="zh-CN" altLang="en-US" dirty="0" smtClean="0"/>
              <a:t> </a:t>
            </a:r>
            <a:r>
              <a:rPr lang="en-US" altLang="zh-CN" dirty="0" smtClean="0"/>
              <a:t>R,</a:t>
            </a:r>
            <a:r>
              <a:rPr lang="zh-CN" altLang="en-US" dirty="0" smtClean="0"/>
              <a:t> </a:t>
            </a:r>
            <a:r>
              <a:rPr lang="en-US" altLang="zh-CN" dirty="0" smtClean="0"/>
              <a:t>Q</a:t>
            </a:r>
            <a:r>
              <a:rPr lang="zh-CN" altLang="en-US" dirty="0" smtClean="0"/>
              <a:t> </a:t>
            </a:r>
            <a:r>
              <a:rPr lang="en-US" altLang="zh-CN" dirty="0" smtClean="0"/>
              <a:t>or</a:t>
            </a:r>
            <a:r>
              <a:rPr lang="zh-CN" altLang="en-US" dirty="0" smtClean="0"/>
              <a:t> </a:t>
            </a:r>
            <a:r>
              <a:rPr lang="zh-CN" altLang="zh-CN" dirty="0" smtClean="0"/>
              <a:t>~</a:t>
            </a:r>
            <a:r>
              <a:rPr lang="en-US" altLang="zh-CN" dirty="0" smtClean="0"/>
              <a:t>R,</a:t>
            </a:r>
            <a:r>
              <a:rPr lang="zh-CN" altLang="en-US" dirty="0" smtClean="0"/>
              <a:t> </a:t>
            </a:r>
            <a:r>
              <a:rPr lang="en-US" altLang="zh-CN" dirty="0" smtClean="0"/>
              <a:t>~Q</a:t>
            </a:r>
            <a:r>
              <a:rPr lang="zh-CN" altLang="en-US" dirty="0" smtClean="0"/>
              <a:t> </a:t>
            </a:r>
            <a:r>
              <a:rPr lang="en-US" altLang="zh-CN" dirty="0" smtClean="0"/>
              <a:t>V</a:t>
            </a:r>
            <a:r>
              <a:rPr lang="zh-CN" altLang="en-US" dirty="0" smtClean="0"/>
              <a:t> </a:t>
            </a:r>
            <a:r>
              <a:rPr lang="en-US" altLang="zh-CN" dirty="0" smtClean="0"/>
              <a:t>R,</a:t>
            </a:r>
            <a:r>
              <a:rPr lang="zh-CN" altLang="en-US" dirty="0" smtClean="0"/>
              <a:t> 求证 </a:t>
            </a:r>
            <a:r>
              <a:rPr lang="en-US" altLang="zh-CN" dirty="0" smtClean="0"/>
              <a:t>Q</a:t>
            </a:r>
            <a:r>
              <a:rPr lang="zh-CN" altLang="en-US" dirty="0" smtClean="0"/>
              <a:t> </a:t>
            </a:r>
            <a:r>
              <a:rPr lang="en-US" altLang="zh-CN" dirty="0" smtClean="0"/>
              <a:t>and</a:t>
            </a:r>
            <a:r>
              <a:rPr lang="zh-CN" altLang="en-US" dirty="0" smtClean="0"/>
              <a:t> </a:t>
            </a:r>
            <a:r>
              <a:rPr lang="en-US" altLang="zh-CN" dirty="0" smtClean="0"/>
              <a:t>R</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11</a:t>
            </a:fld>
            <a:endParaRPr lang="en-US" altLang="zh-CN"/>
          </a:p>
        </p:txBody>
      </p:sp>
    </p:spTree>
    <p:extLst>
      <p:ext uri="{BB962C8B-B14F-4D97-AF65-F5344CB8AC3E}">
        <p14:creationId xmlns:p14="http://schemas.microsoft.com/office/powerpoint/2010/main" val="72282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A5035D-A53B-4564-84C4-2A18BEFF8DE7}" type="slidenum">
              <a:rPr lang="en-US" altLang="zh-CN"/>
              <a:pPr/>
              <a:t>‹#›</a:t>
            </a:fld>
            <a:endParaRPr lang="en-US" altLang="zh-CN"/>
          </a:p>
        </p:txBody>
      </p:sp>
    </p:spTree>
    <p:extLst>
      <p:ext uri="{BB962C8B-B14F-4D97-AF65-F5344CB8AC3E}">
        <p14:creationId xmlns:p14="http://schemas.microsoft.com/office/powerpoint/2010/main" val="42029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2A33994-0144-44B8-98DA-C02615E91907}" type="slidenum">
              <a:rPr lang="en-US" altLang="zh-CN"/>
              <a:pPr/>
              <a:t>‹#›</a:t>
            </a:fld>
            <a:endParaRPr lang="en-US" altLang="zh-CN"/>
          </a:p>
        </p:txBody>
      </p:sp>
    </p:spTree>
    <p:extLst>
      <p:ext uri="{BB962C8B-B14F-4D97-AF65-F5344CB8AC3E}">
        <p14:creationId xmlns:p14="http://schemas.microsoft.com/office/powerpoint/2010/main" val="367108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89764D-60E7-42B9-8E40-46E586422E98}" type="slidenum">
              <a:rPr lang="en-US" altLang="zh-CN"/>
              <a:pPr/>
              <a:t>‹#›</a:t>
            </a:fld>
            <a:endParaRPr lang="en-US" altLang="zh-CN"/>
          </a:p>
        </p:txBody>
      </p:sp>
    </p:spTree>
    <p:extLst>
      <p:ext uri="{BB962C8B-B14F-4D97-AF65-F5344CB8AC3E}">
        <p14:creationId xmlns:p14="http://schemas.microsoft.com/office/powerpoint/2010/main" val="72982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96B844D8-A70A-4DCE-9AF4-7B92EDA9C295}" type="slidenum">
              <a:rPr lang="en-US" altLang="zh-CN"/>
              <a:pPr/>
              <a:t>‹#›</a:t>
            </a:fld>
            <a:endParaRPr lang="en-US" altLang="zh-CN"/>
          </a:p>
        </p:txBody>
      </p:sp>
    </p:spTree>
    <p:extLst>
      <p:ext uri="{BB962C8B-B14F-4D97-AF65-F5344CB8AC3E}">
        <p14:creationId xmlns:p14="http://schemas.microsoft.com/office/powerpoint/2010/main" val="89721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solidFill>
                  <a:schemeClr val="accent2"/>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D4C69854-9A6F-400B-8C76-9E5EE3D6376E}" type="slidenum">
              <a:rPr lang="en-US" altLang="zh-CN"/>
              <a:pPr/>
              <a:t>‹#›</a:t>
            </a:fld>
            <a:endParaRPr lang="en-US" altLang="zh-CN"/>
          </a:p>
        </p:txBody>
      </p:sp>
    </p:spTree>
    <p:extLst>
      <p:ext uri="{BB962C8B-B14F-4D97-AF65-F5344CB8AC3E}">
        <p14:creationId xmlns:p14="http://schemas.microsoft.com/office/powerpoint/2010/main" val="4922280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accent2"/>
                </a:solidFill>
                <a:latin typeface="Times New Roman" pitchFamily="18" charset="0"/>
                <a:ea typeface="方正姚体" pitchFamily="2" charset="-122"/>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600" b="1">
                <a:latin typeface="Times New Roman" pitchFamily="18" charset="0"/>
                <a:ea typeface="幼圆" pitchFamily="49" charset="-122"/>
                <a:cs typeface="Times New Roman" pitchFamily="18" charset="0"/>
              </a:defRPr>
            </a:lvl1pPr>
            <a:lvl2pPr>
              <a:defRPr sz="2400">
                <a:latin typeface="Times New Roman" pitchFamily="18" charset="0"/>
                <a:ea typeface="仿宋_GB2312" pitchFamily="49" charset="-122"/>
                <a:cs typeface="Times New Roman" pitchFamily="18" charset="0"/>
              </a:defRPr>
            </a:lvl2pPr>
            <a:lvl3pPr>
              <a:defRPr sz="2200" b="0">
                <a:latin typeface="Times New Roman" pitchFamily="18" charset="0"/>
                <a:ea typeface="仿宋_GB2312" pitchFamily="49" charset="-122"/>
                <a:cs typeface="Times New Roman" pitchFamily="18" charset="0"/>
              </a:defRPr>
            </a:lvl3pPr>
            <a:lvl4pPr>
              <a:defRPr sz="1800" b="0">
                <a:latin typeface="Times New Roman" pitchFamily="18" charset="0"/>
                <a:ea typeface="仿宋_GB2312" pitchFamily="49" charset="-122"/>
                <a:cs typeface="Times New Roman" pitchFamily="18" charset="0"/>
              </a:defRPr>
            </a:lvl4pPr>
            <a:lvl5pPr>
              <a:defRPr sz="1600" b="0">
                <a:latin typeface="Times New Roman" pitchFamily="18" charset="0"/>
                <a:ea typeface="仿宋_GB2312" pitchFamily="49"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445D8B-BDD6-464B-9FBD-8A33A4372F16}" type="slidenum">
              <a:rPr lang="en-US" altLang="zh-CN"/>
              <a:pPr/>
              <a:t>‹#›</a:t>
            </a:fld>
            <a:endParaRPr lang="en-US" altLang="zh-CN"/>
          </a:p>
        </p:txBody>
      </p:sp>
    </p:spTree>
    <p:extLst>
      <p:ext uri="{BB962C8B-B14F-4D97-AF65-F5344CB8AC3E}">
        <p14:creationId xmlns:p14="http://schemas.microsoft.com/office/powerpoint/2010/main" val="13441607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CA3EBC-D663-4C6D-93E4-228F675E2BC4}" type="slidenum">
              <a:rPr lang="en-US" altLang="zh-CN"/>
              <a:pPr/>
              <a:t>‹#›</a:t>
            </a:fld>
            <a:endParaRPr lang="en-US" altLang="zh-CN"/>
          </a:p>
        </p:txBody>
      </p:sp>
    </p:spTree>
    <p:extLst>
      <p:ext uri="{BB962C8B-B14F-4D97-AF65-F5344CB8AC3E}">
        <p14:creationId xmlns:p14="http://schemas.microsoft.com/office/powerpoint/2010/main" val="326584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A2FB06-BC6E-4BF0-8678-50206339E293}" type="slidenum">
              <a:rPr lang="en-US" altLang="zh-CN"/>
              <a:pPr/>
              <a:t>‹#›</a:t>
            </a:fld>
            <a:endParaRPr lang="en-US" altLang="zh-CN"/>
          </a:p>
        </p:txBody>
      </p:sp>
    </p:spTree>
    <p:extLst>
      <p:ext uri="{BB962C8B-B14F-4D97-AF65-F5344CB8AC3E}">
        <p14:creationId xmlns:p14="http://schemas.microsoft.com/office/powerpoint/2010/main" val="130106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0E3F492-76F5-4A34-AA22-C014944A2D13}" type="slidenum">
              <a:rPr lang="en-US" altLang="zh-CN"/>
              <a:pPr/>
              <a:t>‹#›</a:t>
            </a:fld>
            <a:endParaRPr lang="en-US" altLang="zh-CN"/>
          </a:p>
        </p:txBody>
      </p:sp>
    </p:spTree>
    <p:extLst>
      <p:ext uri="{BB962C8B-B14F-4D97-AF65-F5344CB8AC3E}">
        <p14:creationId xmlns:p14="http://schemas.microsoft.com/office/powerpoint/2010/main" val="369447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82C00D7-DF2B-4FAC-8F15-91596B49361E}" type="slidenum">
              <a:rPr lang="en-US" altLang="zh-CN"/>
              <a:pPr/>
              <a:t>‹#›</a:t>
            </a:fld>
            <a:endParaRPr lang="en-US" altLang="zh-CN"/>
          </a:p>
        </p:txBody>
      </p:sp>
    </p:spTree>
    <p:extLst>
      <p:ext uri="{BB962C8B-B14F-4D97-AF65-F5344CB8AC3E}">
        <p14:creationId xmlns:p14="http://schemas.microsoft.com/office/powerpoint/2010/main" val="213741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B4DCA19-365F-42AF-88EC-778759A9DAA2}" type="slidenum">
              <a:rPr lang="en-US" altLang="zh-CN"/>
              <a:pPr/>
              <a:t>‹#›</a:t>
            </a:fld>
            <a:endParaRPr lang="en-US" altLang="zh-CN"/>
          </a:p>
        </p:txBody>
      </p:sp>
    </p:spTree>
    <p:extLst>
      <p:ext uri="{BB962C8B-B14F-4D97-AF65-F5344CB8AC3E}">
        <p14:creationId xmlns:p14="http://schemas.microsoft.com/office/powerpoint/2010/main" val="171619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0025023-0C01-4364-BFF5-0E0D3DFF7954}" type="slidenum">
              <a:rPr lang="en-US" altLang="zh-CN"/>
              <a:pPr/>
              <a:t>‹#›</a:t>
            </a:fld>
            <a:endParaRPr lang="en-US" altLang="zh-CN"/>
          </a:p>
        </p:txBody>
      </p:sp>
    </p:spTree>
    <p:extLst>
      <p:ext uri="{BB962C8B-B14F-4D97-AF65-F5344CB8AC3E}">
        <p14:creationId xmlns:p14="http://schemas.microsoft.com/office/powerpoint/2010/main" val="118772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42ED571-551E-45DE-A628-42CB115C092C}" type="slidenum">
              <a:rPr lang="en-US" altLang="zh-CN"/>
              <a:pPr/>
              <a:t>‹#›</a:t>
            </a:fld>
            <a:endParaRPr lang="en-US" altLang="zh-CN"/>
          </a:p>
        </p:txBody>
      </p:sp>
    </p:spTree>
    <p:extLst>
      <p:ext uri="{BB962C8B-B14F-4D97-AF65-F5344CB8AC3E}">
        <p14:creationId xmlns:p14="http://schemas.microsoft.com/office/powerpoint/2010/main" val="30952744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375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375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375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375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50B7281-F5A3-4DCE-A89A-3D19FA2A507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timing>
    <p:tnLst>
      <p:par>
        <p:cTn id="1" dur="indefinite" restart="never" nodeType="tmRoot"/>
      </p:par>
    </p:tnLst>
  </p:timing>
  <p:hf hdr="0" ftr="0" dt="0"/>
  <p:txStyles>
    <p:titleStyle>
      <a:lvl1pPr algn="ctr" rtl="0" fontAlgn="base">
        <a:spcBef>
          <a:spcPct val="0"/>
        </a:spcBef>
        <a:spcAft>
          <a:spcPct val="0"/>
        </a:spcAft>
        <a:defRPr sz="4000">
          <a:solidFill>
            <a:schemeClr val="tx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Times New Roman" pitchFamily="18" charset="0"/>
          <a:ea typeface="仿宋_GB2312" pitchFamily="49" charset="-122"/>
          <a:cs typeface="Times New Roman" pitchFamily="18" charset="0"/>
        </a:defRPr>
      </a:lvl2pPr>
      <a:lvl3pPr marL="1143000" indent="-228600" algn="l" rtl="0" fontAlgn="base">
        <a:spcBef>
          <a:spcPct val="20000"/>
        </a:spcBef>
        <a:spcAft>
          <a:spcPct val="0"/>
        </a:spcAft>
        <a:buChar char="•"/>
        <a:defRPr sz="2200">
          <a:solidFill>
            <a:schemeClr val="tx1"/>
          </a:solidFill>
          <a:latin typeface="Times New Roman" pitchFamily="18" charset="0"/>
          <a:ea typeface="仿宋_GB2312" pitchFamily="49" charset="-122"/>
          <a:cs typeface="Times New Roman" pitchFamily="18" charset="0"/>
        </a:defRPr>
      </a:lvl3pPr>
      <a:lvl4pPr marL="1600200" indent="-228600" algn="l" rtl="0" fontAlgn="base">
        <a:spcBef>
          <a:spcPct val="20000"/>
        </a:spcBef>
        <a:spcAft>
          <a:spcPct val="0"/>
        </a:spcAft>
        <a:buChar char="–"/>
        <a:defRPr sz="2000">
          <a:solidFill>
            <a:schemeClr val="tx1"/>
          </a:solidFill>
          <a:latin typeface="Times New Roman" pitchFamily="18" charset="0"/>
          <a:ea typeface="仿宋_GB2312" pitchFamily="49" charset="-122"/>
          <a:cs typeface="Times New Roman" pitchFamily="18" charset="0"/>
        </a:defRPr>
      </a:lvl4pPr>
      <a:lvl5pPr marL="2057400" indent="-228600" algn="l" rtl="0" fontAlgn="base">
        <a:spcBef>
          <a:spcPct val="20000"/>
        </a:spcBef>
        <a:spcAft>
          <a:spcPct val="0"/>
        </a:spcAft>
        <a:buChar char="»"/>
        <a:defRPr sz="1800">
          <a:solidFill>
            <a:schemeClr val="tx1"/>
          </a:solidFill>
          <a:latin typeface="Times New Roman" pitchFamily="18" charset="0"/>
          <a:ea typeface="仿宋_GB2312" pitchFamily="49" charset="-122"/>
          <a:cs typeface="Times New Roman" pitchFamily="18"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p:cNvSpPr>
            <a:spLocks noGrp="1" noChangeArrowheads="1"/>
          </p:cNvSpPr>
          <p:nvPr>
            <p:ph type="body" idx="1"/>
          </p:nvPr>
        </p:nvSpPr>
        <p:spPr>
          <a:xfrm>
            <a:off x="-252859" y="1268760"/>
            <a:ext cx="9361363" cy="5111750"/>
          </a:xfrm>
        </p:spPr>
        <p:txBody>
          <a:bodyPr/>
          <a:lstStyle/>
          <a:p>
            <a:pPr marL="400050" lvl="1" indent="0">
              <a:lnSpc>
                <a:spcPct val="90000"/>
              </a:lnSpc>
              <a:buNone/>
            </a:pPr>
            <a:r>
              <a:rPr lang="zh-CN" altLang="en-US" dirty="0" smtClean="0">
                <a:solidFill>
                  <a:srgbClr val="FF0000"/>
                </a:solidFill>
              </a:rPr>
              <a:t>定义：状态、目标状态</a:t>
            </a:r>
            <a:endParaRPr lang="en-US" altLang="zh-CN" dirty="0" smtClean="0">
              <a:solidFill>
                <a:srgbClr val="FF0000"/>
              </a:solidFill>
            </a:endParaRPr>
          </a:p>
          <a:p>
            <a:pPr marL="400050" lvl="1" indent="0">
              <a:lnSpc>
                <a:spcPct val="90000"/>
              </a:lnSpc>
              <a:buNone/>
            </a:pPr>
            <a:r>
              <a:rPr lang="zh-CN" altLang="en-US" dirty="0" smtClean="0">
                <a:solidFill>
                  <a:srgbClr val="00B050"/>
                </a:solidFill>
              </a:rPr>
              <a:t>例设有</a:t>
            </a:r>
            <a:r>
              <a:rPr lang="zh-CN" altLang="en-US" dirty="0">
                <a:solidFill>
                  <a:srgbClr val="00B050"/>
                </a:solidFill>
              </a:rPr>
              <a:t>如下子句集</a:t>
            </a:r>
            <a:r>
              <a:rPr lang="zh-CN" altLang="en-US" dirty="0" smtClean="0">
                <a:solidFill>
                  <a:srgbClr val="00B050"/>
                </a:solidFill>
              </a:rPr>
              <a:t>：</a:t>
            </a:r>
            <a:r>
              <a:rPr lang="en-US" altLang="zh-CN" dirty="0" smtClean="0">
                <a:solidFill>
                  <a:srgbClr val="00B050"/>
                </a:solidFill>
              </a:rPr>
              <a:t>S</a:t>
            </a:r>
            <a:r>
              <a:rPr lang="en-US" altLang="zh-CN" dirty="0">
                <a:solidFill>
                  <a:srgbClr val="00B050"/>
                </a:solidFill>
              </a:rPr>
              <a:t>={﹁I(x)∨R(x),  I(a), ﹁R(y)∨L(y), ﹁L(a) }</a:t>
            </a:r>
          </a:p>
          <a:p>
            <a:pPr marL="400050" lvl="1" indent="0">
              <a:lnSpc>
                <a:spcPct val="90000"/>
              </a:lnSpc>
              <a:buNone/>
            </a:pPr>
            <a:r>
              <a:rPr lang="zh-CN" altLang="en-US" dirty="0">
                <a:solidFill>
                  <a:srgbClr val="00B050"/>
                </a:solidFill>
              </a:rPr>
              <a:t>用广度优先策略证明</a:t>
            </a:r>
            <a:r>
              <a:rPr lang="en-US" altLang="zh-CN" dirty="0">
                <a:solidFill>
                  <a:srgbClr val="00B050"/>
                </a:solidFill>
              </a:rPr>
              <a:t>S</a:t>
            </a:r>
            <a:r>
              <a:rPr lang="zh-CN" altLang="en-US" dirty="0">
                <a:solidFill>
                  <a:srgbClr val="00B050"/>
                </a:solidFill>
              </a:rPr>
              <a:t>为不可满足</a:t>
            </a:r>
            <a:r>
              <a:rPr lang="zh-CN" altLang="en-US" dirty="0" smtClean="0">
                <a:solidFill>
                  <a:srgbClr val="00B050"/>
                </a:solidFill>
              </a:rPr>
              <a:t>。</a:t>
            </a:r>
            <a:endParaRPr lang="en-US" altLang="zh-CN" dirty="0" smtClean="0">
              <a:solidFill>
                <a:srgbClr val="00B050"/>
              </a:solidFill>
            </a:endParaRPr>
          </a:p>
          <a:p>
            <a:pPr marL="400050" lvl="1" indent="0">
              <a:lnSpc>
                <a:spcPct val="90000"/>
              </a:lnSpc>
              <a:buNone/>
            </a:pPr>
            <a:endParaRPr lang="zh-CN" altLang="en-US" dirty="0">
              <a:solidFill>
                <a:srgbClr val="00B050"/>
              </a:solidFill>
            </a:endParaRPr>
          </a:p>
          <a:p>
            <a:pPr marL="400050" lvl="1" indent="0">
              <a:lnSpc>
                <a:spcPct val="90000"/>
              </a:lnSpc>
              <a:buNone/>
            </a:pPr>
            <a:r>
              <a:rPr lang="zh-CN" altLang="en-US" dirty="0">
                <a:solidFill>
                  <a:srgbClr val="00B050"/>
                </a:solidFill>
              </a:rPr>
              <a:t>广度优先策略的归结树如下：</a:t>
            </a:r>
          </a:p>
          <a:p>
            <a:pPr>
              <a:buFontTx/>
              <a:buNone/>
            </a:pPr>
            <a:endParaRPr lang="zh-CN" altLang="zh-CN" dirty="0"/>
          </a:p>
        </p:txBody>
      </p:sp>
      <p:grpSp>
        <p:nvGrpSpPr>
          <p:cNvPr id="2" name="组合 1"/>
          <p:cNvGrpSpPr/>
          <p:nvPr/>
        </p:nvGrpSpPr>
        <p:grpSpPr>
          <a:xfrm>
            <a:off x="683568" y="3671590"/>
            <a:ext cx="7776864" cy="2925762"/>
            <a:chOff x="467024" y="1989138"/>
            <a:chExt cx="7776864" cy="2925762"/>
          </a:xfrm>
        </p:grpSpPr>
        <p:sp>
          <p:nvSpPr>
            <p:cNvPr id="715780" name="Text Box 4"/>
            <p:cNvSpPr txBox="1">
              <a:spLocks noChangeArrowheads="1"/>
            </p:cNvSpPr>
            <p:nvPr/>
          </p:nvSpPr>
          <p:spPr bwMode="auto">
            <a:xfrm>
              <a:off x="1187450" y="1989138"/>
              <a:ext cx="1727846"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rgbClr val="0000CC"/>
                  </a:solidFill>
                </a:rPr>
                <a:t>﹁I(x)∨R(x)</a:t>
              </a:r>
            </a:p>
          </p:txBody>
        </p:sp>
        <p:sp>
          <p:nvSpPr>
            <p:cNvPr id="715781" name="Text Box 5"/>
            <p:cNvSpPr txBox="1">
              <a:spLocks noChangeArrowheads="1"/>
            </p:cNvSpPr>
            <p:nvPr/>
          </p:nvSpPr>
          <p:spPr bwMode="auto">
            <a:xfrm>
              <a:off x="3419475" y="1989138"/>
              <a:ext cx="5762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5782" name="Text Box 6"/>
            <p:cNvSpPr txBox="1">
              <a:spLocks noChangeArrowheads="1"/>
            </p:cNvSpPr>
            <p:nvPr/>
          </p:nvSpPr>
          <p:spPr bwMode="auto">
            <a:xfrm>
              <a:off x="4716463" y="1989138"/>
              <a:ext cx="18002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715783" name="Text Box 7"/>
            <p:cNvSpPr txBox="1">
              <a:spLocks noChangeArrowheads="1"/>
            </p:cNvSpPr>
            <p:nvPr/>
          </p:nvSpPr>
          <p:spPr bwMode="auto">
            <a:xfrm>
              <a:off x="7092950" y="1989138"/>
              <a:ext cx="935038"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5784" name="Text Box 8"/>
            <p:cNvSpPr txBox="1">
              <a:spLocks noChangeArrowheads="1"/>
            </p:cNvSpPr>
            <p:nvPr/>
          </p:nvSpPr>
          <p:spPr bwMode="auto">
            <a:xfrm>
              <a:off x="1476375" y="3068638"/>
              <a:ext cx="865188"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715785" name="Text Box 9"/>
            <p:cNvSpPr txBox="1">
              <a:spLocks noChangeArrowheads="1"/>
            </p:cNvSpPr>
            <p:nvPr/>
          </p:nvSpPr>
          <p:spPr bwMode="auto">
            <a:xfrm>
              <a:off x="4643438" y="3068638"/>
              <a:ext cx="18002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﹁I(x) ∨L(x)</a:t>
              </a:r>
            </a:p>
          </p:txBody>
        </p:sp>
        <p:sp>
          <p:nvSpPr>
            <p:cNvPr id="715786" name="Text Box 10"/>
            <p:cNvSpPr txBox="1">
              <a:spLocks noChangeArrowheads="1"/>
            </p:cNvSpPr>
            <p:nvPr/>
          </p:nvSpPr>
          <p:spPr bwMode="auto">
            <a:xfrm>
              <a:off x="7092950" y="3068638"/>
              <a:ext cx="10080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715787" name="Text Box 11"/>
            <p:cNvSpPr txBox="1">
              <a:spLocks noChangeArrowheads="1"/>
            </p:cNvSpPr>
            <p:nvPr/>
          </p:nvSpPr>
          <p:spPr bwMode="auto">
            <a:xfrm>
              <a:off x="1763713" y="4508500"/>
              <a:ext cx="863600"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5788" name="Text Box 12"/>
            <p:cNvSpPr txBox="1">
              <a:spLocks noChangeArrowheads="1"/>
            </p:cNvSpPr>
            <p:nvPr/>
          </p:nvSpPr>
          <p:spPr bwMode="auto">
            <a:xfrm>
              <a:off x="3203575" y="4508500"/>
              <a:ext cx="9366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5789" name="Text Box 13"/>
            <p:cNvSpPr txBox="1">
              <a:spLocks noChangeArrowheads="1"/>
            </p:cNvSpPr>
            <p:nvPr/>
          </p:nvSpPr>
          <p:spPr bwMode="auto">
            <a:xfrm>
              <a:off x="4356100" y="4508500"/>
              <a:ext cx="9366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5790" name="Text Box 14"/>
            <p:cNvSpPr txBox="1">
              <a:spLocks noChangeArrowheads="1"/>
            </p:cNvSpPr>
            <p:nvPr/>
          </p:nvSpPr>
          <p:spPr bwMode="auto">
            <a:xfrm>
              <a:off x="5651500" y="4437063"/>
              <a:ext cx="9366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5791" name="Text Box 15"/>
            <p:cNvSpPr txBox="1">
              <a:spLocks noChangeArrowheads="1"/>
            </p:cNvSpPr>
            <p:nvPr/>
          </p:nvSpPr>
          <p:spPr bwMode="auto">
            <a:xfrm>
              <a:off x="7308850" y="4437063"/>
              <a:ext cx="935038"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715792" name="Line 16"/>
            <p:cNvSpPr>
              <a:spLocks noChangeShapeType="1"/>
            </p:cNvSpPr>
            <p:nvPr/>
          </p:nvSpPr>
          <p:spPr bwMode="auto">
            <a:xfrm>
              <a:off x="1835150" y="2420938"/>
              <a:ext cx="0"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3" name="Line 17"/>
            <p:cNvSpPr>
              <a:spLocks noChangeShapeType="1"/>
            </p:cNvSpPr>
            <p:nvPr/>
          </p:nvSpPr>
          <p:spPr bwMode="auto">
            <a:xfrm flipH="1">
              <a:off x="1908175" y="2349500"/>
              <a:ext cx="1727200" cy="719138"/>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4" name="Line 18"/>
            <p:cNvSpPr>
              <a:spLocks noChangeShapeType="1"/>
            </p:cNvSpPr>
            <p:nvPr/>
          </p:nvSpPr>
          <p:spPr bwMode="auto">
            <a:xfrm>
              <a:off x="1908175" y="2420938"/>
              <a:ext cx="3600450"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5" name="Line 19"/>
            <p:cNvSpPr>
              <a:spLocks noChangeShapeType="1"/>
            </p:cNvSpPr>
            <p:nvPr/>
          </p:nvSpPr>
          <p:spPr bwMode="auto">
            <a:xfrm>
              <a:off x="5508625" y="2420938"/>
              <a:ext cx="0" cy="72072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6" name="Line 20"/>
            <p:cNvSpPr>
              <a:spLocks noChangeShapeType="1"/>
            </p:cNvSpPr>
            <p:nvPr/>
          </p:nvSpPr>
          <p:spPr bwMode="auto">
            <a:xfrm>
              <a:off x="5580063" y="2420938"/>
              <a:ext cx="2016125"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7" name="Line 21"/>
            <p:cNvSpPr>
              <a:spLocks noChangeShapeType="1"/>
            </p:cNvSpPr>
            <p:nvPr/>
          </p:nvSpPr>
          <p:spPr bwMode="auto">
            <a:xfrm>
              <a:off x="7596188" y="2420938"/>
              <a:ext cx="0" cy="5762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8" name="Line 22"/>
            <p:cNvSpPr>
              <a:spLocks noChangeShapeType="1"/>
            </p:cNvSpPr>
            <p:nvPr/>
          </p:nvSpPr>
          <p:spPr bwMode="auto">
            <a:xfrm>
              <a:off x="1835150" y="3429000"/>
              <a:ext cx="288925" cy="10795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799" name="Line 23"/>
            <p:cNvSpPr>
              <a:spLocks noChangeShapeType="1"/>
            </p:cNvSpPr>
            <p:nvPr/>
          </p:nvSpPr>
          <p:spPr bwMode="auto">
            <a:xfrm flipH="1">
              <a:off x="2195513" y="2420938"/>
              <a:ext cx="3168650" cy="20875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0" name="Line 24"/>
            <p:cNvSpPr>
              <a:spLocks noChangeShapeType="1"/>
            </p:cNvSpPr>
            <p:nvPr/>
          </p:nvSpPr>
          <p:spPr bwMode="auto">
            <a:xfrm>
              <a:off x="3635375" y="2420938"/>
              <a:ext cx="0" cy="20875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1" name="Line 25"/>
            <p:cNvSpPr>
              <a:spLocks noChangeShapeType="1"/>
            </p:cNvSpPr>
            <p:nvPr/>
          </p:nvSpPr>
          <p:spPr bwMode="auto">
            <a:xfrm flipH="1">
              <a:off x="3635375" y="3500438"/>
              <a:ext cx="1728788" cy="10080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2" name="Line 26"/>
            <p:cNvSpPr>
              <a:spLocks noChangeShapeType="1"/>
            </p:cNvSpPr>
            <p:nvPr/>
          </p:nvSpPr>
          <p:spPr bwMode="auto">
            <a:xfrm>
              <a:off x="1835150" y="2349500"/>
              <a:ext cx="2881313" cy="21590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3" name="Line 27"/>
            <p:cNvSpPr>
              <a:spLocks noChangeShapeType="1"/>
            </p:cNvSpPr>
            <p:nvPr/>
          </p:nvSpPr>
          <p:spPr bwMode="auto">
            <a:xfrm flipH="1">
              <a:off x="4859338" y="3500438"/>
              <a:ext cx="2736850" cy="10080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4" name="Line 28"/>
            <p:cNvSpPr>
              <a:spLocks noChangeShapeType="1"/>
            </p:cNvSpPr>
            <p:nvPr/>
          </p:nvSpPr>
          <p:spPr bwMode="auto">
            <a:xfrm>
              <a:off x="5580063" y="3500438"/>
              <a:ext cx="504825" cy="93662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5" name="Line 29"/>
            <p:cNvSpPr>
              <a:spLocks noChangeShapeType="1"/>
            </p:cNvSpPr>
            <p:nvPr/>
          </p:nvSpPr>
          <p:spPr bwMode="auto">
            <a:xfrm>
              <a:off x="1835150" y="3500438"/>
              <a:ext cx="5832475" cy="93662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6" name="Line 30"/>
            <p:cNvSpPr>
              <a:spLocks noChangeShapeType="1"/>
            </p:cNvSpPr>
            <p:nvPr/>
          </p:nvSpPr>
          <p:spPr bwMode="auto">
            <a:xfrm>
              <a:off x="7667625" y="3500438"/>
              <a:ext cx="144463" cy="10080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5807" name="Text Box 31"/>
            <p:cNvSpPr txBox="1">
              <a:spLocks noChangeArrowheads="1"/>
            </p:cNvSpPr>
            <p:nvPr/>
          </p:nvSpPr>
          <p:spPr bwMode="auto">
            <a:xfrm>
              <a:off x="467024" y="1989138"/>
              <a:ext cx="5762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0000CC"/>
                  </a:solidFill>
                </a:rPr>
                <a:t>S0</a:t>
              </a:r>
              <a:endParaRPr lang="en-US" altLang="zh-CN" dirty="0">
                <a:solidFill>
                  <a:srgbClr val="0000CC"/>
                </a:solidFill>
              </a:endParaRPr>
            </a:p>
          </p:txBody>
        </p:sp>
        <p:sp>
          <p:nvSpPr>
            <p:cNvPr id="715808" name="Text Box 32"/>
            <p:cNvSpPr txBox="1">
              <a:spLocks noChangeArrowheads="1"/>
            </p:cNvSpPr>
            <p:nvPr/>
          </p:nvSpPr>
          <p:spPr bwMode="auto">
            <a:xfrm>
              <a:off x="468313" y="3068638"/>
              <a:ext cx="5762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S1</a:t>
              </a:r>
            </a:p>
          </p:txBody>
        </p:sp>
        <p:sp>
          <p:nvSpPr>
            <p:cNvPr id="715809" name="Text Box 33"/>
            <p:cNvSpPr txBox="1">
              <a:spLocks noChangeArrowheads="1"/>
            </p:cNvSpPr>
            <p:nvPr/>
          </p:nvSpPr>
          <p:spPr bwMode="auto">
            <a:xfrm>
              <a:off x="468313" y="4508500"/>
              <a:ext cx="64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S2</a:t>
              </a:r>
            </a:p>
          </p:txBody>
        </p:sp>
        <p:sp>
          <p:nvSpPr>
            <p:cNvPr id="715810" name="Line 34"/>
            <p:cNvSpPr>
              <a:spLocks noChangeShapeType="1"/>
            </p:cNvSpPr>
            <p:nvPr/>
          </p:nvSpPr>
          <p:spPr bwMode="auto">
            <a:xfrm flipH="1">
              <a:off x="6172200" y="2362200"/>
              <a:ext cx="1371600" cy="20574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t>策略：广度优先</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3"/>
          <p:cNvSpPr>
            <a:spLocks noGrp="1" noChangeArrowheads="1"/>
          </p:cNvSpPr>
          <p:nvPr>
            <p:ph type="body" idx="1"/>
          </p:nvPr>
        </p:nvSpPr>
        <p:spPr/>
        <p:txBody>
          <a:bodyPr/>
          <a:lstStyle/>
          <a:p>
            <a:pPr>
              <a:lnSpc>
                <a:spcPct val="130000"/>
              </a:lnSpc>
              <a:spcBef>
                <a:spcPts val="1200"/>
              </a:spcBef>
            </a:pPr>
            <a:r>
              <a:rPr lang="zh-CN" altLang="en-US" b="0" dirty="0" smtClean="0"/>
              <a:t>支持</a:t>
            </a:r>
            <a:r>
              <a:rPr lang="zh-CN" altLang="en-US" b="0" dirty="0"/>
              <a:t>集策略</a:t>
            </a:r>
            <a:r>
              <a:rPr lang="zh-CN" altLang="en-US" dirty="0">
                <a:solidFill>
                  <a:srgbClr val="0000FF"/>
                </a:solidFill>
              </a:rPr>
              <a:t>限制了子句集元素的剧增</a:t>
            </a:r>
            <a:r>
              <a:rPr lang="zh-CN" altLang="en-US" b="0" dirty="0"/>
              <a:t>，但会</a:t>
            </a:r>
            <a:r>
              <a:rPr lang="zh-CN" altLang="en-US" dirty="0">
                <a:solidFill>
                  <a:srgbClr val="0000FF"/>
                </a:solidFill>
              </a:rPr>
              <a:t>增加空子句所在的</a:t>
            </a:r>
            <a:r>
              <a:rPr lang="zh-CN" altLang="en-US" dirty="0" smtClean="0">
                <a:solidFill>
                  <a:srgbClr val="0000FF"/>
                </a:solidFill>
              </a:rPr>
              <a:t>深度（</a:t>
            </a:r>
            <a:r>
              <a:rPr lang="zh-CN" altLang="en-US" dirty="0" smtClean="0">
                <a:solidFill>
                  <a:srgbClr val="FF0000"/>
                </a:solidFill>
              </a:rPr>
              <a:t>结果可能不是最优</a:t>
            </a:r>
            <a:r>
              <a:rPr lang="zh-CN" altLang="en-US" dirty="0" smtClean="0">
                <a:solidFill>
                  <a:srgbClr val="0000FF"/>
                </a:solidFill>
              </a:rPr>
              <a:t>）</a:t>
            </a:r>
            <a:r>
              <a:rPr lang="zh-CN" altLang="en-US" b="0" dirty="0" smtClean="0"/>
              <a:t>。</a:t>
            </a:r>
            <a:endParaRPr lang="en-US" altLang="zh-CN" b="0" dirty="0"/>
          </a:p>
          <a:p>
            <a:pPr>
              <a:lnSpc>
                <a:spcPct val="130000"/>
              </a:lnSpc>
              <a:spcBef>
                <a:spcPts val="1200"/>
              </a:spcBef>
            </a:pPr>
            <a:r>
              <a:rPr lang="zh-CN" altLang="en-US" b="0" dirty="0" smtClean="0"/>
              <a:t>支持</a:t>
            </a:r>
            <a:r>
              <a:rPr lang="zh-CN" altLang="en-US" b="0" dirty="0"/>
              <a:t>集策略具有</a:t>
            </a:r>
            <a:r>
              <a:rPr lang="zh-CN" altLang="en-US" dirty="0">
                <a:solidFill>
                  <a:srgbClr val="0000FF"/>
                </a:solidFill>
              </a:rPr>
              <a:t>逆向推理的含义</a:t>
            </a:r>
            <a:r>
              <a:rPr lang="zh-CN" altLang="en-US" b="0" dirty="0"/>
              <a:t>，由于进行归结的亲本子句中至少有一个与目标子句有关，因此推理过程可以看作是沿目标、子目标的方向前进的。 </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归结策略：支持集策略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type="body" idx="1"/>
          </p:nvPr>
        </p:nvSpPr>
        <p:spPr>
          <a:xfrm>
            <a:off x="457200" y="1600201"/>
            <a:ext cx="8229600" cy="3989040"/>
          </a:xfrm>
        </p:spPr>
        <p:txBody>
          <a:bodyPr/>
          <a:lstStyle/>
          <a:p>
            <a:pPr marL="609600" indent="-609600">
              <a:lnSpc>
                <a:spcPct val="90000"/>
              </a:lnSpc>
            </a:pPr>
            <a:r>
              <a:rPr lang="zh-CN" altLang="en-US" sz="2400" b="0" dirty="0" smtClean="0">
                <a:latin typeface="Times New Roman" pitchFamily="18" charset="0"/>
              </a:rPr>
              <a:t>如果</a:t>
            </a:r>
            <a:r>
              <a:rPr lang="zh-CN" altLang="en-US" sz="2400" b="0" dirty="0">
                <a:latin typeface="Times New Roman" pitchFamily="18" charset="0"/>
              </a:rPr>
              <a:t>一个子句只包含一个文字，则称此子句为单文字子句。单文字子句策略是对支持集策略的进一步改进，它要求每次参加归结的两个亲本子句中至少有一个子句是单文字子句</a:t>
            </a:r>
            <a:r>
              <a:rPr lang="zh-CN" altLang="en-US" sz="2400" b="0" dirty="0" smtClean="0">
                <a:latin typeface="Times New Roman" pitchFamily="18" charset="0"/>
              </a:rPr>
              <a:t>。</a:t>
            </a:r>
            <a:endParaRPr lang="en-US" altLang="zh-CN" sz="2400" b="0" dirty="0" smtClean="0">
              <a:latin typeface="Times New Roman" pitchFamily="18" charset="0"/>
            </a:endParaRPr>
          </a:p>
          <a:p>
            <a:pPr marL="0" indent="0">
              <a:lnSpc>
                <a:spcPct val="90000"/>
              </a:lnSpc>
              <a:buNone/>
            </a:pPr>
            <a:endParaRPr lang="en-US" altLang="zh-CN" sz="2400" b="0" dirty="0" smtClean="0">
              <a:latin typeface="Times New Roman" pitchFamily="18" charset="0"/>
            </a:endParaRPr>
          </a:p>
          <a:p>
            <a:pPr marL="609600" indent="-609600">
              <a:lnSpc>
                <a:spcPct val="90000"/>
              </a:lnSpc>
            </a:pPr>
            <a:endParaRPr lang="zh-CN" altLang="en-US" sz="900" b="1" dirty="0">
              <a:solidFill>
                <a:srgbClr val="0000CC"/>
              </a:solidFill>
              <a:latin typeface="Times New Roman" pitchFamily="18" charset="0"/>
            </a:endParaRPr>
          </a:p>
          <a:p>
            <a:pPr marL="609600" indent="-609600">
              <a:lnSpc>
                <a:spcPct val="90000"/>
              </a:lnSpc>
            </a:pPr>
            <a:r>
              <a:rPr lang="zh-CN" altLang="en-US" sz="2400" dirty="0" smtClean="0">
                <a:latin typeface="Times New Roman" pitchFamily="18" charset="0"/>
              </a:rPr>
              <a:t>采用</a:t>
            </a:r>
            <a:r>
              <a:rPr lang="zh-CN" altLang="en-US" sz="2400" dirty="0" smtClean="0">
                <a:solidFill>
                  <a:srgbClr val="800000"/>
                </a:solidFill>
                <a:latin typeface="Times New Roman" pitchFamily="18" charset="0"/>
              </a:rPr>
              <a:t>单</a:t>
            </a:r>
            <a:r>
              <a:rPr lang="zh-CN" altLang="en-US" sz="2400" dirty="0">
                <a:solidFill>
                  <a:srgbClr val="800000"/>
                </a:solidFill>
                <a:latin typeface="Times New Roman" pitchFamily="18" charset="0"/>
              </a:rPr>
              <a:t>文字子句策略</a:t>
            </a:r>
            <a:r>
              <a:rPr lang="zh-CN" altLang="en-US" sz="2400" dirty="0">
                <a:solidFill>
                  <a:srgbClr val="7030A0"/>
                </a:solidFill>
                <a:latin typeface="Times New Roman" pitchFamily="18" charset="0"/>
              </a:rPr>
              <a:t>，归结式</a:t>
            </a:r>
            <a:r>
              <a:rPr lang="zh-CN" altLang="en-US" sz="2400" dirty="0" smtClean="0">
                <a:solidFill>
                  <a:srgbClr val="7030A0"/>
                </a:solidFill>
                <a:latin typeface="Times New Roman" pitchFamily="18" charset="0"/>
              </a:rPr>
              <a:t>包含的文字数将少于其非单文字亲本子句中的</a:t>
            </a:r>
            <a:r>
              <a:rPr lang="zh-CN" altLang="en-US" sz="2400" dirty="0">
                <a:solidFill>
                  <a:srgbClr val="7030A0"/>
                </a:solidFill>
                <a:latin typeface="Times New Roman" pitchFamily="18" charset="0"/>
              </a:rPr>
              <a:t>文字数，这将有利于向空子句的方向发展，因此会有较高的归结效率</a:t>
            </a:r>
            <a:r>
              <a:rPr lang="zh-CN" altLang="en-US" sz="2400" dirty="0" smtClean="0">
                <a:solidFill>
                  <a:srgbClr val="7030A0"/>
                </a:solidFill>
                <a:latin typeface="Times New Roman" pitchFamily="18" charset="0"/>
              </a:rPr>
              <a:t>。</a:t>
            </a:r>
            <a:endParaRPr lang="en-US" altLang="zh-CN" sz="2400" dirty="0" smtClean="0">
              <a:solidFill>
                <a:srgbClr val="7030A0"/>
              </a:solidFill>
              <a:latin typeface="Times New Roman" pitchFamily="18" charset="0"/>
            </a:endParaRPr>
          </a:p>
          <a:p>
            <a:pPr marL="609600" indent="-609600">
              <a:lnSpc>
                <a:spcPct val="90000"/>
              </a:lnSpc>
            </a:pPr>
            <a:endParaRPr lang="en-US" altLang="zh-CN" sz="2400" dirty="0">
              <a:solidFill>
                <a:srgbClr val="7030A0"/>
              </a:solidFill>
            </a:endParaRPr>
          </a:p>
          <a:p>
            <a:pPr marL="609600" indent="-609600">
              <a:lnSpc>
                <a:spcPct val="90000"/>
              </a:lnSpc>
            </a:pPr>
            <a:endParaRPr lang="zh-CN" altLang="en-US" sz="2400" dirty="0">
              <a:solidFill>
                <a:srgbClr val="7030A0"/>
              </a:solidFill>
              <a:latin typeface="Times New Roman" pitchFamily="18" charset="0"/>
            </a:endParaRP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a:t>
            </a:r>
            <a:r>
              <a:rPr lang="en-US" altLang="zh-CN" b="1" dirty="0" smtClean="0"/>
              <a:t>:</a:t>
            </a:r>
            <a:r>
              <a:rPr lang="zh-CN" altLang="en-US" b="1" dirty="0"/>
              <a:t>单文字子句策略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3"/>
          <p:cNvSpPr>
            <a:spLocks noGrp="1" noChangeArrowheads="1"/>
          </p:cNvSpPr>
          <p:nvPr>
            <p:ph type="body" idx="1"/>
          </p:nvPr>
        </p:nvSpPr>
        <p:spPr/>
        <p:txBody>
          <a:bodyPr/>
          <a:lstStyle/>
          <a:p>
            <a:pPr marL="800100" lvl="2" indent="0">
              <a:lnSpc>
                <a:spcPct val="90000"/>
              </a:lnSpc>
              <a:buNone/>
            </a:pPr>
            <a:r>
              <a:rPr lang="zh-CN" altLang="en-US" sz="2000" dirty="0" smtClean="0">
                <a:solidFill>
                  <a:srgbClr val="00B050"/>
                </a:solidFill>
              </a:rPr>
              <a:t>例</a:t>
            </a:r>
            <a:r>
              <a:rPr lang="en-US" altLang="zh-CN" sz="2000" dirty="0">
                <a:solidFill>
                  <a:srgbClr val="00B050"/>
                </a:solidFill>
              </a:rPr>
              <a:t>:</a:t>
            </a:r>
            <a:r>
              <a:rPr lang="en-US" altLang="zh-CN" sz="2000" dirty="0" smtClean="0">
                <a:solidFill>
                  <a:srgbClr val="00B050"/>
                </a:solidFill>
              </a:rPr>
              <a:t> </a:t>
            </a:r>
            <a:r>
              <a:rPr lang="zh-CN" altLang="en-US" sz="2000" dirty="0">
                <a:solidFill>
                  <a:srgbClr val="00B050"/>
                </a:solidFill>
              </a:rPr>
              <a:t>设有如下子句集：</a:t>
            </a:r>
          </a:p>
          <a:p>
            <a:pPr marL="800100" lvl="2" indent="0">
              <a:lnSpc>
                <a:spcPct val="90000"/>
              </a:lnSpc>
              <a:buNone/>
            </a:pPr>
            <a:r>
              <a:rPr lang="zh-CN" altLang="en-US" sz="2000" dirty="0">
                <a:solidFill>
                  <a:srgbClr val="00B050"/>
                </a:solidFill>
              </a:rPr>
              <a:t>    </a:t>
            </a:r>
            <a:r>
              <a:rPr lang="en-US" altLang="zh-CN" sz="2000" dirty="0">
                <a:solidFill>
                  <a:srgbClr val="00B050"/>
                </a:solidFill>
              </a:rPr>
              <a:t>S={﹁I(x)∨R(x),  I(a), ﹁R(y)∨L(y), ﹁L(a) }</a:t>
            </a:r>
          </a:p>
          <a:p>
            <a:pPr marL="800100" lvl="2" indent="0">
              <a:lnSpc>
                <a:spcPct val="90000"/>
              </a:lnSpc>
              <a:spcAft>
                <a:spcPts val="1200"/>
              </a:spcAft>
              <a:buNone/>
            </a:pPr>
            <a:r>
              <a:rPr lang="zh-CN" altLang="en-US" sz="2000" dirty="0">
                <a:solidFill>
                  <a:srgbClr val="00B050"/>
                </a:solidFill>
              </a:rPr>
              <a:t>用单文字子句策略证明</a:t>
            </a:r>
            <a:r>
              <a:rPr lang="en-US" altLang="zh-CN" sz="2000" dirty="0">
                <a:solidFill>
                  <a:srgbClr val="00B050"/>
                </a:solidFill>
              </a:rPr>
              <a:t>S</a:t>
            </a:r>
            <a:r>
              <a:rPr lang="zh-CN" altLang="en-US" sz="2000" dirty="0">
                <a:solidFill>
                  <a:srgbClr val="00B050"/>
                </a:solidFill>
              </a:rPr>
              <a:t>为不可满足。</a:t>
            </a:r>
          </a:p>
          <a:p>
            <a:pPr>
              <a:buFontTx/>
              <a:buNone/>
            </a:pPr>
            <a:endParaRPr lang="zh-CN" altLang="zh-CN" dirty="0"/>
          </a:p>
        </p:txBody>
      </p:sp>
      <p:sp>
        <p:nvSpPr>
          <p:cNvPr id="724996" name="Text Box 4"/>
          <p:cNvSpPr txBox="1">
            <a:spLocks noChangeArrowheads="1"/>
          </p:cNvSpPr>
          <p:nvPr/>
        </p:nvSpPr>
        <p:spPr bwMode="auto">
          <a:xfrm>
            <a:off x="900113" y="3239417"/>
            <a:ext cx="18002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rPr>
              <a:t>﹁I(x)∨R(x)</a:t>
            </a:r>
          </a:p>
        </p:txBody>
      </p:sp>
      <p:sp>
        <p:nvSpPr>
          <p:cNvPr id="724997" name="Text Box 5"/>
          <p:cNvSpPr txBox="1">
            <a:spLocks noChangeArrowheads="1"/>
          </p:cNvSpPr>
          <p:nvPr/>
        </p:nvSpPr>
        <p:spPr bwMode="auto">
          <a:xfrm>
            <a:off x="3132138" y="3239417"/>
            <a:ext cx="647700"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I(a)</a:t>
            </a:r>
          </a:p>
        </p:txBody>
      </p:sp>
      <p:sp>
        <p:nvSpPr>
          <p:cNvPr id="724998" name="Text Box 6"/>
          <p:cNvSpPr txBox="1">
            <a:spLocks noChangeArrowheads="1"/>
          </p:cNvSpPr>
          <p:nvPr/>
        </p:nvSpPr>
        <p:spPr bwMode="auto">
          <a:xfrm>
            <a:off x="4211638" y="3239417"/>
            <a:ext cx="1728787"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724999" name="Text Box 7"/>
          <p:cNvSpPr txBox="1">
            <a:spLocks noChangeArrowheads="1"/>
          </p:cNvSpPr>
          <p:nvPr/>
        </p:nvSpPr>
        <p:spPr bwMode="auto">
          <a:xfrm>
            <a:off x="6516688" y="3310855"/>
            <a:ext cx="1008062"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﹁L(a)</a:t>
            </a:r>
          </a:p>
        </p:txBody>
      </p:sp>
      <p:sp>
        <p:nvSpPr>
          <p:cNvPr id="725000" name="Text Box 8"/>
          <p:cNvSpPr txBox="1">
            <a:spLocks noChangeArrowheads="1"/>
          </p:cNvSpPr>
          <p:nvPr/>
        </p:nvSpPr>
        <p:spPr bwMode="auto">
          <a:xfrm>
            <a:off x="1908175" y="4390355"/>
            <a:ext cx="7921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R(a)</a:t>
            </a:r>
          </a:p>
        </p:txBody>
      </p:sp>
      <p:sp>
        <p:nvSpPr>
          <p:cNvPr id="725001" name="Text Box 9"/>
          <p:cNvSpPr txBox="1">
            <a:spLocks noChangeArrowheads="1"/>
          </p:cNvSpPr>
          <p:nvPr/>
        </p:nvSpPr>
        <p:spPr bwMode="auto">
          <a:xfrm>
            <a:off x="4643438" y="4390355"/>
            <a:ext cx="11525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latin typeface="宋体" pitchFamily="2" charset="-122"/>
              </a:rPr>
              <a:t>﹁</a:t>
            </a:r>
            <a:r>
              <a:rPr lang="en-US" altLang="zh-CN" b="1">
                <a:solidFill>
                  <a:srgbClr val="008000"/>
                </a:solidFill>
              </a:rPr>
              <a:t>R(a)</a:t>
            </a:r>
          </a:p>
        </p:txBody>
      </p:sp>
      <p:sp>
        <p:nvSpPr>
          <p:cNvPr id="725002" name="Text Box 10"/>
          <p:cNvSpPr txBox="1">
            <a:spLocks noChangeArrowheads="1"/>
          </p:cNvSpPr>
          <p:nvPr/>
        </p:nvSpPr>
        <p:spPr bwMode="auto">
          <a:xfrm>
            <a:off x="2843213" y="5542880"/>
            <a:ext cx="792162"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725003" name="Line 11"/>
          <p:cNvSpPr>
            <a:spLocks noChangeShapeType="1"/>
          </p:cNvSpPr>
          <p:nvPr/>
        </p:nvSpPr>
        <p:spPr bwMode="auto">
          <a:xfrm>
            <a:off x="1692275" y="3671217"/>
            <a:ext cx="576263" cy="719138"/>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004" name="Line 12"/>
          <p:cNvSpPr>
            <a:spLocks noChangeShapeType="1"/>
          </p:cNvSpPr>
          <p:nvPr/>
        </p:nvSpPr>
        <p:spPr bwMode="auto">
          <a:xfrm flipH="1">
            <a:off x="2339975" y="3598192"/>
            <a:ext cx="1079500" cy="792163"/>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005" name="Line 13"/>
          <p:cNvSpPr>
            <a:spLocks noChangeShapeType="1"/>
          </p:cNvSpPr>
          <p:nvPr/>
        </p:nvSpPr>
        <p:spPr bwMode="auto">
          <a:xfrm>
            <a:off x="4716463" y="3671217"/>
            <a:ext cx="360362"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006" name="Line 14"/>
          <p:cNvSpPr>
            <a:spLocks noChangeShapeType="1"/>
          </p:cNvSpPr>
          <p:nvPr/>
        </p:nvSpPr>
        <p:spPr bwMode="auto">
          <a:xfrm flipH="1">
            <a:off x="5292725" y="3742655"/>
            <a:ext cx="1655763" cy="5762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007" name="Line 15"/>
          <p:cNvSpPr>
            <a:spLocks noChangeShapeType="1"/>
          </p:cNvSpPr>
          <p:nvPr/>
        </p:nvSpPr>
        <p:spPr bwMode="auto">
          <a:xfrm>
            <a:off x="2268538" y="4823742"/>
            <a:ext cx="863600" cy="719138"/>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5008" name="Line 16"/>
          <p:cNvSpPr>
            <a:spLocks noChangeShapeType="1"/>
          </p:cNvSpPr>
          <p:nvPr/>
        </p:nvSpPr>
        <p:spPr bwMode="auto">
          <a:xfrm flipH="1">
            <a:off x="3203575" y="4750717"/>
            <a:ext cx="2016125" cy="792163"/>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a:t>
            </a:r>
            <a:r>
              <a:rPr lang="en-US" altLang="zh-CN" b="1" dirty="0" smtClean="0"/>
              <a:t>:</a:t>
            </a:r>
            <a:r>
              <a:rPr lang="zh-CN" altLang="en-US" b="1" dirty="0" smtClean="0"/>
              <a:t>单</a:t>
            </a:r>
            <a:r>
              <a:rPr lang="zh-CN" altLang="en-US" b="1" dirty="0"/>
              <a:t>文字子句策略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type="body" idx="1"/>
          </p:nvPr>
        </p:nvSpPr>
        <p:spPr>
          <a:xfrm>
            <a:off x="395536" y="1124744"/>
            <a:ext cx="8229600" cy="3340968"/>
          </a:xfrm>
        </p:spPr>
        <p:txBody>
          <a:bodyPr/>
          <a:lstStyle/>
          <a:p>
            <a:pPr marL="609600" indent="-609600">
              <a:lnSpc>
                <a:spcPct val="90000"/>
              </a:lnSpc>
            </a:pPr>
            <a:r>
              <a:rPr lang="zh-CN" altLang="en-US" sz="2400" dirty="0">
                <a:solidFill>
                  <a:srgbClr val="800000"/>
                </a:solidFill>
              </a:rPr>
              <a:t>单文字子句策略</a:t>
            </a:r>
            <a:r>
              <a:rPr lang="zh-CN" altLang="en-US" sz="2400" dirty="0" smtClean="0">
                <a:latin typeface="Times New Roman" pitchFamily="18" charset="0"/>
              </a:rPr>
              <a:t>是</a:t>
            </a:r>
            <a:r>
              <a:rPr lang="zh-CN" altLang="en-US" sz="2400" dirty="0" smtClean="0">
                <a:solidFill>
                  <a:srgbClr val="0000FF"/>
                </a:solidFill>
                <a:latin typeface="Times New Roman" pitchFamily="18" charset="0"/>
              </a:rPr>
              <a:t>不完备</a:t>
            </a:r>
            <a:r>
              <a:rPr lang="zh-CN" altLang="en-US" sz="2400" dirty="0">
                <a:solidFill>
                  <a:srgbClr val="7030A0"/>
                </a:solidFill>
                <a:latin typeface="Times New Roman" pitchFamily="18" charset="0"/>
              </a:rPr>
              <a:t>的，</a:t>
            </a:r>
            <a:r>
              <a:rPr lang="zh-CN" altLang="en-US" sz="2400" dirty="0">
                <a:latin typeface="Times New Roman" pitchFamily="18" charset="0"/>
              </a:rPr>
              <a:t>即当子句集为不可满足时，用这种</a:t>
            </a:r>
            <a:r>
              <a:rPr lang="zh-CN" altLang="en-US" sz="2400" dirty="0">
                <a:solidFill>
                  <a:srgbClr val="FF0000"/>
                </a:solidFill>
                <a:latin typeface="Times New Roman" pitchFamily="18" charset="0"/>
              </a:rPr>
              <a:t>策略不一定能归结出空子句</a:t>
            </a:r>
            <a:r>
              <a:rPr lang="zh-CN" altLang="en-US" sz="2400" dirty="0" smtClean="0">
                <a:solidFill>
                  <a:srgbClr val="FF0000"/>
                </a:solidFill>
                <a:latin typeface="Times New Roman" pitchFamily="18" charset="0"/>
              </a:rPr>
              <a:t>。</a:t>
            </a:r>
            <a:endParaRPr lang="en-US" altLang="zh-CN" sz="2400" dirty="0" smtClean="0">
              <a:solidFill>
                <a:srgbClr val="FF0000"/>
              </a:solidFill>
              <a:latin typeface="Times New Roman" pitchFamily="18" charset="0"/>
            </a:endParaRPr>
          </a:p>
          <a:p>
            <a:pPr marL="609600" indent="-609600">
              <a:lnSpc>
                <a:spcPct val="90000"/>
              </a:lnSpc>
            </a:pPr>
            <a:endParaRPr lang="en-US" altLang="zh-CN" sz="1000" dirty="0">
              <a:solidFill>
                <a:srgbClr val="FF0000"/>
              </a:solidFill>
            </a:endParaRPr>
          </a:p>
          <a:p>
            <a:pPr marL="609600" indent="-609600">
              <a:lnSpc>
                <a:spcPct val="90000"/>
              </a:lnSpc>
            </a:pPr>
            <a:r>
              <a:rPr lang="zh-CN" altLang="en-US" sz="2400" dirty="0" smtClean="0">
                <a:solidFill>
                  <a:srgbClr val="FF0000"/>
                </a:solidFill>
              </a:rPr>
              <a:t>原因： 没有可用的单文字字句</a:t>
            </a:r>
            <a:endParaRPr lang="en-US" altLang="zh-CN" sz="2400" dirty="0" smtClean="0">
              <a:solidFill>
                <a:srgbClr val="FF0000"/>
              </a:solidFill>
            </a:endParaRPr>
          </a:p>
          <a:p>
            <a:pPr marL="609600" indent="-609600">
              <a:lnSpc>
                <a:spcPct val="90000"/>
              </a:lnSpc>
            </a:pPr>
            <a:endParaRPr lang="en-US" altLang="zh-CN" sz="900" dirty="0"/>
          </a:p>
          <a:p>
            <a:pPr marL="400050" lvl="1" indent="0">
              <a:lnSpc>
                <a:spcPct val="90000"/>
              </a:lnSpc>
              <a:buNone/>
            </a:pPr>
            <a:r>
              <a:rPr lang="zh-CN" altLang="en-US" sz="2200" dirty="0" smtClean="0">
                <a:solidFill>
                  <a:srgbClr val="008000"/>
                </a:solidFill>
                <a:latin typeface="Times New Roman" pitchFamily="18" charset="0"/>
              </a:rPr>
              <a:t>例如：</a:t>
            </a:r>
            <a:r>
              <a:rPr lang="zh-CN" altLang="en-US" sz="2200" dirty="0" smtClean="0">
                <a:solidFill>
                  <a:srgbClr val="008000"/>
                </a:solidFill>
              </a:rPr>
              <a:t>已知：</a:t>
            </a:r>
            <a:r>
              <a:rPr lang="en-US" altLang="zh-CN" sz="2200" dirty="0" smtClean="0">
                <a:solidFill>
                  <a:srgbClr val="008000"/>
                </a:solidFill>
                <a:latin typeface="Times New Roman" pitchFamily="18" charset="0"/>
              </a:rPr>
              <a:t>A</a:t>
            </a:r>
            <a:r>
              <a:rPr lang="en-US" altLang="zh-CN" sz="2000" dirty="0" smtClean="0">
                <a:solidFill>
                  <a:srgbClr val="008000"/>
                </a:solidFill>
              </a:rPr>
              <a:t>∨B,</a:t>
            </a:r>
            <a:r>
              <a:rPr lang="zh-CN" altLang="en-US" sz="2000" dirty="0" smtClean="0">
                <a:solidFill>
                  <a:srgbClr val="008000"/>
                </a:solidFill>
              </a:rPr>
              <a:t> </a:t>
            </a:r>
            <a:r>
              <a:rPr lang="zh-CN" altLang="zh-CN" sz="2000" dirty="0">
                <a:solidFill>
                  <a:srgbClr val="008000"/>
                </a:solidFill>
              </a:rPr>
              <a:t> </a:t>
            </a:r>
            <a:r>
              <a:rPr lang="en-US" altLang="zh-CN" sz="2000" dirty="0" smtClean="0">
                <a:solidFill>
                  <a:srgbClr val="008000"/>
                </a:solidFill>
              </a:rPr>
              <a:t>A∨﹁</a:t>
            </a:r>
            <a:r>
              <a:rPr lang="zh-CN" altLang="en-US" sz="2000" dirty="0" smtClean="0">
                <a:solidFill>
                  <a:srgbClr val="008000"/>
                </a:solidFill>
              </a:rPr>
              <a:t> </a:t>
            </a:r>
            <a:r>
              <a:rPr lang="en-US" altLang="zh-CN" sz="2000" dirty="0" smtClean="0">
                <a:solidFill>
                  <a:srgbClr val="008000"/>
                </a:solidFill>
              </a:rPr>
              <a:t>B,</a:t>
            </a:r>
            <a:r>
              <a:rPr lang="zh-CN" altLang="en-US" sz="2000" dirty="0" smtClean="0">
                <a:solidFill>
                  <a:srgbClr val="008000"/>
                </a:solidFill>
              </a:rPr>
              <a:t> </a:t>
            </a:r>
            <a:r>
              <a:rPr lang="en-US" altLang="zh-CN" sz="2000" dirty="0" smtClean="0">
                <a:solidFill>
                  <a:srgbClr val="008000"/>
                </a:solidFill>
              </a:rPr>
              <a:t>﹁A ∨ B</a:t>
            </a:r>
            <a:r>
              <a:rPr lang="zh-CN" altLang="en-US" sz="2000" dirty="0" smtClean="0">
                <a:solidFill>
                  <a:srgbClr val="008000"/>
                </a:solidFill>
              </a:rPr>
              <a:t>， 求证：</a:t>
            </a:r>
            <a:r>
              <a:rPr lang="en-US" altLang="zh-CN" sz="2000" dirty="0" smtClean="0">
                <a:solidFill>
                  <a:srgbClr val="008000"/>
                </a:solidFill>
              </a:rPr>
              <a:t>A∧B</a:t>
            </a:r>
            <a:endParaRPr lang="en-US" altLang="zh-CN" sz="2000" dirty="0">
              <a:solidFill>
                <a:srgbClr val="008000"/>
              </a:solidFill>
            </a:endParaRPr>
          </a:p>
          <a:p>
            <a:pPr marL="400050" lvl="1" indent="0">
              <a:lnSpc>
                <a:spcPct val="90000"/>
              </a:lnSpc>
              <a:buNone/>
            </a:pPr>
            <a:r>
              <a:rPr lang="zh-CN" altLang="en-US" sz="2000" dirty="0" smtClean="0">
                <a:solidFill>
                  <a:srgbClr val="008000"/>
                </a:solidFill>
              </a:rPr>
              <a:t>化为字句集后为： </a:t>
            </a:r>
            <a:r>
              <a:rPr lang="en-US" altLang="zh-CN" sz="2000" dirty="0">
                <a:solidFill>
                  <a:srgbClr val="008000"/>
                </a:solidFill>
              </a:rPr>
              <a:t>A∨B,</a:t>
            </a:r>
            <a:r>
              <a:rPr lang="zh-CN" altLang="en-US" sz="2000" dirty="0">
                <a:solidFill>
                  <a:srgbClr val="008000"/>
                </a:solidFill>
              </a:rPr>
              <a:t> </a:t>
            </a:r>
            <a:r>
              <a:rPr lang="zh-CN" altLang="zh-CN" sz="2000" dirty="0">
                <a:solidFill>
                  <a:srgbClr val="008000"/>
                </a:solidFill>
              </a:rPr>
              <a:t> </a:t>
            </a:r>
            <a:r>
              <a:rPr lang="en-US" altLang="zh-CN" sz="2000" dirty="0">
                <a:solidFill>
                  <a:srgbClr val="008000"/>
                </a:solidFill>
              </a:rPr>
              <a:t>A∨﹁</a:t>
            </a:r>
            <a:r>
              <a:rPr lang="zh-CN" altLang="en-US" sz="2000" dirty="0">
                <a:solidFill>
                  <a:srgbClr val="008000"/>
                </a:solidFill>
              </a:rPr>
              <a:t> </a:t>
            </a:r>
            <a:r>
              <a:rPr lang="en-US" altLang="zh-CN" sz="2000" dirty="0">
                <a:solidFill>
                  <a:srgbClr val="008000"/>
                </a:solidFill>
              </a:rPr>
              <a:t>B,</a:t>
            </a:r>
            <a:r>
              <a:rPr lang="zh-CN" altLang="en-US" sz="2000" dirty="0">
                <a:solidFill>
                  <a:srgbClr val="008000"/>
                </a:solidFill>
              </a:rPr>
              <a:t> </a:t>
            </a:r>
            <a:r>
              <a:rPr lang="en-US" altLang="zh-CN" sz="2000" dirty="0">
                <a:solidFill>
                  <a:srgbClr val="008000"/>
                </a:solidFill>
              </a:rPr>
              <a:t>﹁A ∨ B</a:t>
            </a:r>
            <a:r>
              <a:rPr lang="zh-CN" altLang="en-US" sz="2000" dirty="0" smtClean="0">
                <a:solidFill>
                  <a:srgbClr val="008000"/>
                </a:solidFill>
              </a:rPr>
              <a:t>，</a:t>
            </a:r>
            <a:r>
              <a:rPr lang="en-US" altLang="zh-CN" sz="2000" dirty="0">
                <a:solidFill>
                  <a:srgbClr val="008000"/>
                </a:solidFill>
              </a:rPr>
              <a:t>﹁</a:t>
            </a:r>
            <a:r>
              <a:rPr lang="en-US" altLang="zh-CN" sz="2000" dirty="0" smtClean="0">
                <a:solidFill>
                  <a:srgbClr val="008000"/>
                </a:solidFill>
              </a:rPr>
              <a:t>A∨﹁B</a:t>
            </a:r>
            <a:r>
              <a:rPr lang="zh-CN" altLang="en-US" sz="2000" dirty="0" smtClean="0">
                <a:solidFill>
                  <a:srgbClr val="008000"/>
                </a:solidFill>
              </a:rPr>
              <a:t>，不存在单文字的字句。但是可以消解出空。</a:t>
            </a:r>
            <a:endParaRPr lang="zh-CN" altLang="en-US" sz="2200" dirty="0">
              <a:solidFill>
                <a:srgbClr val="008000"/>
              </a:solidFill>
            </a:endParaRP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a:t>
            </a:r>
            <a:r>
              <a:rPr lang="en-US" altLang="zh-CN" b="1" dirty="0" smtClean="0"/>
              <a:t>:</a:t>
            </a:r>
            <a:r>
              <a:rPr lang="zh-CN" altLang="en-US" b="1" dirty="0"/>
              <a:t>单文字子句策略</a:t>
            </a:r>
            <a:endParaRPr lang="zh-CN" altLang="en-US" sz="2000" b="1" dirty="0">
              <a:latin typeface="Times New Roman" pitchFamily="18" charset="0"/>
            </a:endParaRPr>
          </a:p>
        </p:txBody>
      </p:sp>
      <p:grpSp>
        <p:nvGrpSpPr>
          <p:cNvPr id="10" name="组 9"/>
          <p:cNvGrpSpPr/>
          <p:nvPr/>
        </p:nvGrpSpPr>
        <p:grpSpPr>
          <a:xfrm>
            <a:off x="1979712" y="3861048"/>
            <a:ext cx="4768533" cy="2848382"/>
            <a:chOff x="1979712" y="3861048"/>
            <a:chExt cx="4768533" cy="2848382"/>
          </a:xfrm>
        </p:grpSpPr>
        <p:sp>
          <p:nvSpPr>
            <p:cNvPr id="2" name="矩形 1"/>
            <p:cNvSpPr/>
            <p:nvPr/>
          </p:nvSpPr>
          <p:spPr>
            <a:xfrm>
              <a:off x="2555776" y="3861048"/>
              <a:ext cx="796111"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3" name="矩形 2"/>
            <p:cNvSpPr/>
            <p:nvPr/>
          </p:nvSpPr>
          <p:spPr>
            <a:xfrm>
              <a:off x="3995936" y="3861048"/>
              <a:ext cx="1123850" cy="400110"/>
            </a:xfrm>
            <a:prstGeom prst="rect">
              <a:avLst/>
            </a:prstGeom>
            <a:ln>
              <a:solidFill>
                <a:srgbClr val="008000"/>
              </a:solidFill>
            </a:ln>
          </p:spPr>
          <p:txBody>
            <a:bodyPr wrap="none">
              <a:spAutoFit/>
            </a:bodyPr>
            <a:lstStyle/>
            <a:p>
              <a:r>
                <a:rPr lang="en-US" altLang="zh-CN" dirty="0">
                  <a:solidFill>
                    <a:srgbClr val="008000"/>
                  </a:solidFill>
                </a:rPr>
                <a:t>A∨﹁</a:t>
              </a:r>
              <a:r>
                <a:rPr lang="zh-CN" altLang="en-US" dirty="0">
                  <a:solidFill>
                    <a:srgbClr val="008000"/>
                  </a:solidFill>
                </a:rPr>
                <a:t> </a:t>
              </a:r>
              <a:r>
                <a:rPr lang="en-US" altLang="zh-CN" dirty="0">
                  <a:solidFill>
                    <a:srgbClr val="008000"/>
                  </a:solidFill>
                </a:rPr>
                <a:t>B</a:t>
              </a:r>
              <a:endParaRPr lang="zh-CN" altLang="en-US" dirty="0"/>
            </a:p>
          </p:txBody>
        </p:sp>
        <p:sp>
          <p:nvSpPr>
            <p:cNvPr id="4" name="矩形 3"/>
            <p:cNvSpPr/>
            <p:nvPr/>
          </p:nvSpPr>
          <p:spPr>
            <a:xfrm>
              <a:off x="4067944" y="4797152"/>
              <a:ext cx="377026" cy="400110"/>
            </a:xfrm>
            <a:prstGeom prst="rect">
              <a:avLst/>
            </a:prstGeom>
            <a:ln>
              <a:solidFill>
                <a:srgbClr val="008000"/>
              </a:solidFill>
            </a:ln>
          </p:spPr>
          <p:txBody>
            <a:bodyPr wrap="none">
              <a:spAutoFit/>
            </a:bodyPr>
            <a:lstStyle/>
            <a:p>
              <a:r>
                <a:rPr lang="en-US" altLang="zh-CN" dirty="0">
                  <a:solidFill>
                    <a:srgbClr val="008000"/>
                  </a:solidFill>
                </a:rPr>
                <a:t>A</a:t>
              </a:r>
              <a:endParaRPr lang="zh-CN" altLang="en-US" dirty="0"/>
            </a:p>
          </p:txBody>
        </p:sp>
        <p:sp>
          <p:nvSpPr>
            <p:cNvPr id="5" name="矩形 4"/>
            <p:cNvSpPr/>
            <p:nvPr/>
          </p:nvSpPr>
          <p:spPr>
            <a:xfrm>
              <a:off x="5580112" y="4725144"/>
              <a:ext cx="1168133" cy="400110"/>
            </a:xfrm>
            <a:prstGeom prst="rect">
              <a:avLst/>
            </a:prstGeom>
            <a:ln>
              <a:solidFill>
                <a:srgbClr val="008000"/>
              </a:solidFill>
            </a:ln>
          </p:spPr>
          <p:txBody>
            <a:bodyPr wrap="none">
              <a:spAutoFit/>
            </a:bodyPr>
            <a:lstStyle/>
            <a:p>
              <a:r>
                <a:rPr lang="en-US" altLang="zh-CN" dirty="0">
                  <a:solidFill>
                    <a:srgbClr val="008000"/>
                  </a:solidFill>
                </a:rPr>
                <a:t>﹁A ∨ B</a:t>
              </a:r>
              <a:endParaRPr lang="zh-CN" altLang="en-US" dirty="0"/>
            </a:p>
          </p:txBody>
        </p:sp>
        <p:sp>
          <p:nvSpPr>
            <p:cNvPr id="8" name="矩形 7"/>
            <p:cNvSpPr/>
            <p:nvPr/>
          </p:nvSpPr>
          <p:spPr>
            <a:xfrm>
              <a:off x="5436096" y="5733256"/>
              <a:ext cx="355736" cy="400110"/>
            </a:xfrm>
            <a:prstGeom prst="rect">
              <a:avLst/>
            </a:prstGeom>
            <a:ln>
              <a:solidFill>
                <a:srgbClr val="008000"/>
              </a:solidFill>
            </a:ln>
          </p:spPr>
          <p:txBody>
            <a:bodyPr wrap="none">
              <a:spAutoFit/>
            </a:bodyPr>
            <a:lstStyle/>
            <a:p>
              <a:r>
                <a:rPr lang="en-US" altLang="zh-CN" dirty="0" smtClean="0">
                  <a:solidFill>
                    <a:srgbClr val="008000"/>
                  </a:solidFill>
                </a:rPr>
                <a:t>B</a:t>
              </a:r>
              <a:endParaRPr lang="zh-CN" altLang="en-US" dirty="0">
                <a:solidFill>
                  <a:srgbClr val="008000"/>
                </a:solidFill>
              </a:endParaRPr>
            </a:p>
          </p:txBody>
        </p:sp>
        <p:sp>
          <p:nvSpPr>
            <p:cNvPr id="7" name="矩形 6"/>
            <p:cNvSpPr/>
            <p:nvPr/>
          </p:nvSpPr>
          <p:spPr>
            <a:xfrm>
              <a:off x="1979712" y="4797152"/>
              <a:ext cx="1296248"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9" name="矩形 8"/>
            <p:cNvSpPr/>
            <p:nvPr/>
          </p:nvSpPr>
          <p:spPr>
            <a:xfrm>
              <a:off x="3331859" y="5661248"/>
              <a:ext cx="612217" cy="400110"/>
            </a:xfrm>
            <a:prstGeom prst="rect">
              <a:avLst/>
            </a:prstGeom>
            <a:ln>
              <a:solidFill>
                <a:srgbClr val="008000"/>
              </a:solidFill>
            </a:ln>
          </p:spPr>
          <p:txBody>
            <a:bodyPr wrap="none">
              <a:spAutoFit/>
            </a:bodyPr>
            <a:lstStyle/>
            <a:p>
              <a:r>
                <a:rPr lang="en-US" altLang="zh-CN" dirty="0">
                  <a:solidFill>
                    <a:srgbClr val="008000"/>
                  </a:solidFill>
                </a:rPr>
                <a:t>﹁B</a:t>
              </a:r>
              <a:endParaRPr lang="zh-CN" altLang="en-US" dirty="0"/>
            </a:p>
          </p:txBody>
        </p:sp>
        <p:sp>
          <p:nvSpPr>
            <p:cNvPr id="11" name="矩形 10"/>
            <p:cNvSpPr/>
            <p:nvPr/>
          </p:nvSpPr>
          <p:spPr>
            <a:xfrm>
              <a:off x="4283968" y="6309320"/>
              <a:ext cx="583789" cy="400110"/>
            </a:xfrm>
            <a:prstGeom prst="rect">
              <a:avLst/>
            </a:prstGeom>
            <a:ln>
              <a:solidFill>
                <a:srgbClr val="008000"/>
              </a:solidFill>
            </a:ln>
          </p:spPr>
          <p:txBody>
            <a:bodyPr wrap="none">
              <a:spAutoFit/>
            </a:bodyPr>
            <a:lstStyle/>
            <a:p>
              <a:r>
                <a:rPr lang="en-US" altLang="zh-CN" dirty="0" smtClean="0">
                  <a:solidFill>
                    <a:srgbClr val="008000"/>
                  </a:solidFill>
                </a:rPr>
                <a:t>NIL</a:t>
              </a:r>
              <a:endParaRPr lang="zh-CN" altLang="en-US" dirty="0">
                <a:solidFill>
                  <a:srgbClr val="008000"/>
                </a:solidFill>
              </a:endParaRPr>
            </a:p>
          </p:txBody>
        </p:sp>
        <p:cxnSp>
          <p:nvCxnSpPr>
            <p:cNvPr id="12" name="直线连接符 11"/>
            <p:cNvCxnSpPr>
              <a:stCxn id="2" idx="2"/>
              <a:endCxn id="4" idx="0"/>
            </p:cNvCxnSpPr>
            <p:nvPr/>
          </p:nvCxnSpPr>
          <p:spPr>
            <a:xfrm>
              <a:off x="2953832" y="4261158"/>
              <a:ext cx="1302625"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线连接符 13"/>
            <p:cNvCxnSpPr>
              <a:endCxn id="4" idx="0"/>
            </p:cNvCxnSpPr>
            <p:nvPr/>
          </p:nvCxnSpPr>
          <p:spPr>
            <a:xfrm flipH="1">
              <a:off x="4256457" y="4293096"/>
              <a:ext cx="315543" cy="5040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a:stCxn id="7" idx="2"/>
              <a:endCxn id="9" idx="0"/>
            </p:cNvCxnSpPr>
            <p:nvPr/>
          </p:nvCxnSpPr>
          <p:spPr>
            <a:xfrm>
              <a:off x="2627836" y="5197262"/>
              <a:ext cx="1010132"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线连接符 18"/>
            <p:cNvCxnSpPr>
              <a:endCxn id="4" idx="2"/>
            </p:cNvCxnSpPr>
            <p:nvPr/>
          </p:nvCxnSpPr>
          <p:spPr>
            <a:xfrm flipV="1">
              <a:off x="3563888" y="5197262"/>
              <a:ext cx="692569"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5" idx="2"/>
            </p:cNvCxnSpPr>
            <p:nvPr/>
          </p:nvCxnSpPr>
          <p:spPr>
            <a:xfrm flipH="1">
              <a:off x="5580113" y="5125254"/>
              <a:ext cx="584066" cy="60800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a:stCxn id="8" idx="0"/>
              <a:endCxn id="4" idx="2"/>
            </p:cNvCxnSpPr>
            <p:nvPr/>
          </p:nvCxnSpPr>
          <p:spPr>
            <a:xfrm flipH="1" flipV="1">
              <a:off x="4256457" y="5197262"/>
              <a:ext cx="1357507"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直线连接符 25"/>
            <p:cNvCxnSpPr>
              <a:endCxn id="11" idx="0"/>
            </p:cNvCxnSpPr>
            <p:nvPr/>
          </p:nvCxnSpPr>
          <p:spPr>
            <a:xfrm>
              <a:off x="3635896" y="6061358"/>
              <a:ext cx="939967" cy="2479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a:stCxn id="8" idx="2"/>
              <a:endCxn id="11" idx="0"/>
            </p:cNvCxnSpPr>
            <p:nvPr/>
          </p:nvCxnSpPr>
          <p:spPr>
            <a:xfrm flipH="1">
              <a:off x="4575863" y="6133366"/>
              <a:ext cx="1038101" cy="17595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3176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39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39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397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type="body" idx="1"/>
          </p:nvPr>
        </p:nvSpPr>
        <p:spPr>
          <a:xfrm>
            <a:off x="179388" y="1484313"/>
            <a:ext cx="8785225" cy="5184775"/>
          </a:xfrm>
        </p:spPr>
        <p:txBody>
          <a:bodyPr/>
          <a:lstStyle/>
          <a:p>
            <a:pPr>
              <a:lnSpc>
                <a:spcPct val="120000"/>
              </a:lnSpc>
            </a:pPr>
            <a:r>
              <a:rPr lang="zh-CN" altLang="en-US" sz="2400" b="1" dirty="0" smtClean="0">
                <a:solidFill>
                  <a:srgbClr val="800000"/>
                </a:solidFill>
              </a:rPr>
              <a:t>祖先过滤策略</a:t>
            </a:r>
            <a:r>
              <a:rPr lang="en-US" altLang="zh-CN" sz="2400" b="1" dirty="0" smtClean="0">
                <a:solidFill>
                  <a:srgbClr val="800000"/>
                </a:solidFill>
              </a:rPr>
              <a:t>(Ancestry Filtering)</a:t>
            </a:r>
            <a:r>
              <a:rPr lang="zh-CN" altLang="en-US" sz="2400" b="1" dirty="0" smtClean="0">
                <a:solidFill>
                  <a:srgbClr val="800000"/>
                </a:solidFill>
              </a:rPr>
              <a:t>：</a:t>
            </a:r>
            <a:r>
              <a:rPr lang="zh-CN" altLang="en-US" sz="2400" b="1" dirty="0" smtClean="0"/>
              <a:t>满足</a:t>
            </a:r>
            <a:r>
              <a:rPr lang="zh-CN" altLang="en-US" sz="2400" b="1" dirty="0"/>
              <a:t>以下两个条件中的任意一个就可进行归结</a:t>
            </a:r>
            <a:r>
              <a:rPr lang="zh-CN" altLang="en-US" sz="2400" b="1" dirty="0" smtClean="0"/>
              <a:t>：</a:t>
            </a:r>
            <a:endParaRPr lang="en-US" altLang="zh-CN" sz="2400" dirty="0" smtClean="0"/>
          </a:p>
          <a:p>
            <a:pPr lvl="1">
              <a:lnSpc>
                <a:spcPct val="120000"/>
              </a:lnSpc>
            </a:pPr>
            <a:r>
              <a:rPr lang="zh-CN" altLang="en-US" sz="2200" b="1" dirty="0" smtClean="0"/>
              <a:t>两</a:t>
            </a:r>
            <a:r>
              <a:rPr lang="zh-CN" altLang="en-US" sz="2200" b="1" dirty="0"/>
              <a:t>个亲本子句中</a:t>
            </a:r>
            <a:r>
              <a:rPr lang="zh-CN" altLang="en-US" sz="2200" b="1" dirty="0">
                <a:solidFill>
                  <a:srgbClr val="FF0000"/>
                </a:solidFill>
              </a:rPr>
              <a:t>至少</a:t>
            </a:r>
            <a:r>
              <a:rPr lang="zh-CN" altLang="en-US" sz="2200" b="1" dirty="0">
                <a:solidFill>
                  <a:srgbClr val="0000FF"/>
                </a:solidFill>
              </a:rPr>
              <a:t>有一个是初始子句集中的子句</a:t>
            </a:r>
            <a:r>
              <a:rPr lang="zh-CN" altLang="en-US" sz="2200" b="1" dirty="0" smtClean="0">
                <a:solidFill>
                  <a:srgbClr val="0000FF"/>
                </a:solidFill>
              </a:rPr>
              <a:t>。</a:t>
            </a:r>
            <a:endParaRPr lang="en-US" altLang="zh-CN" sz="2200" b="1" dirty="0" smtClean="0">
              <a:solidFill>
                <a:srgbClr val="0000FF"/>
              </a:solidFill>
            </a:endParaRPr>
          </a:p>
          <a:p>
            <a:pPr lvl="1">
              <a:lnSpc>
                <a:spcPct val="120000"/>
              </a:lnSpc>
            </a:pPr>
            <a:r>
              <a:rPr lang="zh-CN" altLang="en-US" sz="2200" b="1" dirty="0" smtClean="0"/>
              <a:t>如果</a:t>
            </a:r>
            <a:r>
              <a:rPr lang="zh-CN" altLang="en-US" sz="2200" b="1" dirty="0"/>
              <a:t>两个亲本子句都不是初始子句集中的子句，则</a:t>
            </a:r>
            <a:r>
              <a:rPr lang="zh-CN" altLang="en-US" sz="2200" b="1" dirty="0">
                <a:solidFill>
                  <a:srgbClr val="0000FF"/>
                </a:solidFill>
              </a:rPr>
              <a:t>一个子句应该是另一个子句的先辈子句</a:t>
            </a:r>
            <a:r>
              <a:rPr lang="zh-CN" altLang="en-US" sz="2200" b="1" dirty="0" smtClean="0">
                <a:solidFill>
                  <a:srgbClr val="0000FF"/>
                </a:solidFill>
              </a:rPr>
              <a:t>。</a:t>
            </a:r>
            <a:endParaRPr lang="en-US" altLang="zh-CN" sz="2200" b="1" dirty="0" smtClean="0">
              <a:solidFill>
                <a:srgbClr val="0000FF"/>
              </a:solidFill>
            </a:endParaRPr>
          </a:p>
          <a:p>
            <a:pPr lvl="1"/>
            <a:endParaRPr lang="zh-CN" altLang="en-US" dirty="0">
              <a:solidFill>
                <a:srgbClr val="800000"/>
              </a:solidFill>
              <a:ea typeface="幼圆" pitchFamily="49" charset="-122"/>
            </a:endParaRPr>
          </a:p>
          <a:p>
            <a:r>
              <a:rPr lang="zh-CN" altLang="en-US" sz="2400" dirty="0" smtClean="0">
                <a:solidFill>
                  <a:srgbClr val="800000"/>
                </a:solidFill>
              </a:rPr>
              <a:t>祖先</a:t>
            </a:r>
            <a:r>
              <a:rPr lang="zh-CN" altLang="en-US" sz="2400" dirty="0">
                <a:solidFill>
                  <a:srgbClr val="800000"/>
                </a:solidFill>
              </a:rPr>
              <a:t>过滤</a:t>
            </a:r>
            <a:r>
              <a:rPr lang="zh-CN" altLang="en-US" sz="2400" dirty="0" smtClean="0">
                <a:solidFill>
                  <a:srgbClr val="800000"/>
                </a:solidFill>
              </a:rPr>
              <a:t>策略是</a:t>
            </a:r>
            <a:r>
              <a:rPr lang="zh-CN" altLang="en-US" sz="2400" dirty="0">
                <a:solidFill>
                  <a:srgbClr val="800000"/>
                </a:solidFill>
              </a:rPr>
              <a:t>完备</a:t>
            </a:r>
            <a:r>
              <a:rPr lang="zh-CN" altLang="en-US" sz="2400" dirty="0" smtClean="0">
                <a:solidFill>
                  <a:srgbClr val="800000"/>
                </a:solidFill>
              </a:rPr>
              <a:t>的</a:t>
            </a:r>
            <a:endParaRPr lang="zh-CN" altLang="en-US" sz="2400" dirty="0">
              <a:solidFill>
                <a:srgbClr val="800000"/>
              </a:solidFill>
            </a:endParaRPr>
          </a:p>
          <a:p>
            <a:pPr marL="0" indent="0">
              <a:buNone/>
            </a:pPr>
            <a:endParaRPr lang="en-US" altLang="zh-CN" sz="2000" dirty="0"/>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a:t>
            </a:r>
            <a:r>
              <a:rPr lang="en-US" altLang="zh-CN" b="1" dirty="0" smtClean="0"/>
              <a:t>:</a:t>
            </a:r>
            <a:r>
              <a:rPr lang="zh-CN" altLang="en-US" b="1" dirty="0"/>
              <a:t>祖先过滤策略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1187450" y="3022178"/>
            <a:ext cx="18002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729093" name="Text Box 5"/>
          <p:cNvSpPr txBox="1">
            <a:spLocks noChangeArrowheads="1"/>
          </p:cNvSpPr>
          <p:nvPr/>
        </p:nvSpPr>
        <p:spPr bwMode="auto">
          <a:xfrm>
            <a:off x="1042988" y="2879303"/>
            <a:ext cx="2160587"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﹁Q(x)∨ ﹁P(x)</a:t>
            </a:r>
          </a:p>
        </p:txBody>
      </p:sp>
      <p:sp>
        <p:nvSpPr>
          <p:cNvPr id="729094" name="Text Box 6"/>
          <p:cNvSpPr txBox="1">
            <a:spLocks noChangeArrowheads="1"/>
          </p:cNvSpPr>
          <p:nvPr/>
        </p:nvSpPr>
        <p:spPr bwMode="auto">
          <a:xfrm>
            <a:off x="4427538" y="2879303"/>
            <a:ext cx="18002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Q(y)∨﹁P(y)</a:t>
            </a:r>
          </a:p>
        </p:txBody>
      </p:sp>
      <p:sp>
        <p:nvSpPr>
          <p:cNvPr id="729095" name="Text Box 7"/>
          <p:cNvSpPr txBox="1">
            <a:spLocks noChangeArrowheads="1"/>
          </p:cNvSpPr>
          <p:nvPr/>
        </p:nvSpPr>
        <p:spPr bwMode="auto">
          <a:xfrm>
            <a:off x="1619250" y="3669878"/>
            <a:ext cx="10080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P(x)</a:t>
            </a:r>
          </a:p>
        </p:txBody>
      </p:sp>
      <p:sp>
        <p:nvSpPr>
          <p:cNvPr id="729096" name="Text Box 8"/>
          <p:cNvSpPr txBox="1">
            <a:spLocks noChangeArrowheads="1"/>
          </p:cNvSpPr>
          <p:nvPr/>
        </p:nvSpPr>
        <p:spPr bwMode="auto">
          <a:xfrm>
            <a:off x="4356100" y="3742903"/>
            <a:ext cx="1944688"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 Q(w)∨P(w)</a:t>
            </a:r>
          </a:p>
        </p:txBody>
      </p:sp>
      <p:sp>
        <p:nvSpPr>
          <p:cNvPr id="729097" name="Text Box 9"/>
          <p:cNvSpPr txBox="1">
            <a:spLocks noChangeArrowheads="1"/>
          </p:cNvSpPr>
          <p:nvPr/>
        </p:nvSpPr>
        <p:spPr bwMode="auto">
          <a:xfrm>
            <a:off x="2700338" y="4535066"/>
            <a:ext cx="1223962"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Q(w)</a:t>
            </a:r>
          </a:p>
        </p:txBody>
      </p:sp>
      <p:sp>
        <p:nvSpPr>
          <p:cNvPr id="729098" name="Text Box 10"/>
          <p:cNvSpPr txBox="1">
            <a:spLocks noChangeArrowheads="1"/>
          </p:cNvSpPr>
          <p:nvPr/>
        </p:nvSpPr>
        <p:spPr bwMode="auto">
          <a:xfrm>
            <a:off x="4787900" y="4535066"/>
            <a:ext cx="16557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Q(a)∨P(a)</a:t>
            </a:r>
          </a:p>
        </p:txBody>
      </p:sp>
      <p:sp>
        <p:nvSpPr>
          <p:cNvPr id="729099" name="Text Box 11"/>
          <p:cNvSpPr txBox="1">
            <a:spLocks noChangeArrowheads="1"/>
          </p:cNvSpPr>
          <p:nvPr/>
        </p:nvSpPr>
        <p:spPr bwMode="auto">
          <a:xfrm>
            <a:off x="4067175" y="5327228"/>
            <a:ext cx="863600"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P(a)</a:t>
            </a:r>
          </a:p>
        </p:txBody>
      </p:sp>
      <p:sp>
        <p:nvSpPr>
          <p:cNvPr id="729100" name="Text Box 12"/>
          <p:cNvSpPr txBox="1">
            <a:spLocks noChangeArrowheads="1"/>
          </p:cNvSpPr>
          <p:nvPr/>
        </p:nvSpPr>
        <p:spPr bwMode="auto">
          <a:xfrm>
            <a:off x="2268538" y="5974928"/>
            <a:ext cx="79057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729101" name="Line 13"/>
          <p:cNvSpPr>
            <a:spLocks noChangeShapeType="1"/>
          </p:cNvSpPr>
          <p:nvPr/>
        </p:nvSpPr>
        <p:spPr bwMode="auto">
          <a:xfrm>
            <a:off x="1908175" y="3238078"/>
            <a:ext cx="142875" cy="4318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2" name="Line 14"/>
          <p:cNvSpPr>
            <a:spLocks noChangeShapeType="1"/>
          </p:cNvSpPr>
          <p:nvPr/>
        </p:nvSpPr>
        <p:spPr bwMode="auto">
          <a:xfrm flipH="1">
            <a:off x="2124075" y="3311103"/>
            <a:ext cx="3095625" cy="35877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3" name="Line 15"/>
          <p:cNvSpPr>
            <a:spLocks noChangeShapeType="1"/>
          </p:cNvSpPr>
          <p:nvPr/>
        </p:nvSpPr>
        <p:spPr bwMode="auto">
          <a:xfrm>
            <a:off x="2051050" y="4103266"/>
            <a:ext cx="1225550" cy="4318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4" name="Line 16"/>
          <p:cNvSpPr>
            <a:spLocks noChangeShapeType="1"/>
          </p:cNvSpPr>
          <p:nvPr/>
        </p:nvSpPr>
        <p:spPr bwMode="auto">
          <a:xfrm flipH="1">
            <a:off x="3419475" y="4103266"/>
            <a:ext cx="1873250" cy="4318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5" name="Line 17"/>
          <p:cNvSpPr>
            <a:spLocks noChangeShapeType="1"/>
          </p:cNvSpPr>
          <p:nvPr/>
        </p:nvSpPr>
        <p:spPr bwMode="auto">
          <a:xfrm>
            <a:off x="3203575" y="4895428"/>
            <a:ext cx="1223963" cy="4318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6" name="Line 18"/>
          <p:cNvSpPr>
            <a:spLocks noChangeShapeType="1"/>
          </p:cNvSpPr>
          <p:nvPr/>
        </p:nvSpPr>
        <p:spPr bwMode="auto">
          <a:xfrm flipH="1">
            <a:off x="4572000" y="4895428"/>
            <a:ext cx="1079500" cy="4318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7" name="Line 19"/>
          <p:cNvSpPr>
            <a:spLocks noChangeShapeType="1"/>
          </p:cNvSpPr>
          <p:nvPr/>
        </p:nvSpPr>
        <p:spPr bwMode="auto">
          <a:xfrm>
            <a:off x="1908175" y="4103266"/>
            <a:ext cx="792163" cy="19431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8" name="Line 20"/>
          <p:cNvSpPr>
            <a:spLocks noChangeShapeType="1"/>
          </p:cNvSpPr>
          <p:nvPr/>
        </p:nvSpPr>
        <p:spPr bwMode="auto">
          <a:xfrm flipV="1">
            <a:off x="2700338" y="5687591"/>
            <a:ext cx="1655762" cy="287337"/>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9109" name="Freeform 21"/>
          <p:cNvSpPr>
            <a:spLocks/>
          </p:cNvSpPr>
          <p:nvPr/>
        </p:nvSpPr>
        <p:spPr bwMode="auto">
          <a:xfrm>
            <a:off x="827088" y="3311103"/>
            <a:ext cx="5689600" cy="2339975"/>
          </a:xfrm>
          <a:custGeom>
            <a:avLst/>
            <a:gdLst>
              <a:gd name="T0" fmla="*/ 0 w 3584"/>
              <a:gd name="T1" fmla="*/ 0 h 1474"/>
              <a:gd name="T2" fmla="*/ 227 w 3584"/>
              <a:gd name="T3" fmla="*/ 136 h 1474"/>
              <a:gd name="T4" fmla="*/ 908 w 3584"/>
              <a:gd name="T5" fmla="*/ 136 h 1474"/>
              <a:gd name="T6" fmla="*/ 1361 w 3584"/>
              <a:gd name="T7" fmla="*/ 90 h 1474"/>
              <a:gd name="T8" fmla="*/ 1633 w 3584"/>
              <a:gd name="T9" fmla="*/ 317 h 1474"/>
              <a:gd name="T10" fmla="*/ 2722 w 3584"/>
              <a:gd name="T11" fmla="*/ 1315 h 1474"/>
              <a:gd name="T12" fmla="*/ 3584 w 3584"/>
              <a:gd name="T13" fmla="*/ 1270 h 1474"/>
            </a:gdLst>
            <a:ahLst/>
            <a:cxnLst>
              <a:cxn ang="0">
                <a:pos x="T0" y="T1"/>
              </a:cxn>
              <a:cxn ang="0">
                <a:pos x="T2" y="T3"/>
              </a:cxn>
              <a:cxn ang="0">
                <a:pos x="T4" y="T5"/>
              </a:cxn>
              <a:cxn ang="0">
                <a:pos x="T6" y="T7"/>
              </a:cxn>
              <a:cxn ang="0">
                <a:pos x="T8" y="T9"/>
              </a:cxn>
              <a:cxn ang="0">
                <a:pos x="T10" y="T11"/>
              </a:cxn>
              <a:cxn ang="0">
                <a:pos x="T12" y="T13"/>
              </a:cxn>
            </a:cxnLst>
            <a:rect l="0" t="0" r="r" b="b"/>
            <a:pathLst>
              <a:path w="3584" h="1474">
                <a:moveTo>
                  <a:pt x="0" y="0"/>
                </a:moveTo>
                <a:cubicBezTo>
                  <a:pt x="38" y="56"/>
                  <a:pt x="76" y="113"/>
                  <a:pt x="227" y="136"/>
                </a:cubicBezTo>
                <a:cubicBezTo>
                  <a:pt x="378" y="159"/>
                  <a:pt x="719" y="144"/>
                  <a:pt x="908" y="136"/>
                </a:cubicBezTo>
                <a:cubicBezTo>
                  <a:pt x="1097" y="128"/>
                  <a:pt x="1240" y="60"/>
                  <a:pt x="1361" y="90"/>
                </a:cubicBezTo>
                <a:cubicBezTo>
                  <a:pt x="1482" y="120"/>
                  <a:pt x="1406" y="113"/>
                  <a:pt x="1633" y="317"/>
                </a:cubicBezTo>
                <a:cubicBezTo>
                  <a:pt x="1860" y="521"/>
                  <a:pt x="2397" y="1156"/>
                  <a:pt x="2722" y="1315"/>
                </a:cubicBezTo>
                <a:cubicBezTo>
                  <a:pt x="3047" y="1474"/>
                  <a:pt x="3315" y="1372"/>
                  <a:pt x="3584" y="1270"/>
                </a:cubicBezTo>
              </a:path>
            </a:pathLst>
          </a:cu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Rectangle 2"/>
          <p:cNvSpPr>
            <a:spLocks noGrp="1" noChangeArrowheads="1"/>
          </p:cNvSpPr>
          <p:nvPr>
            <p:ph type="title"/>
          </p:nvPr>
        </p:nvSpPr>
        <p:spPr>
          <a:xfrm>
            <a:off x="457200" y="0"/>
            <a:ext cx="8229600" cy="1125538"/>
          </a:xfrm>
        </p:spPr>
        <p:txBody>
          <a:bodyPr/>
          <a:lstStyle/>
          <a:p>
            <a:r>
              <a:rPr lang="zh-CN" altLang="en-US" b="1" dirty="0"/>
              <a:t>归结策略</a:t>
            </a:r>
            <a:r>
              <a:rPr lang="en-US" altLang="zh-CN" b="1" dirty="0"/>
              <a:t>:</a:t>
            </a:r>
            <a:r>
              <a:rPr lang="zh-CN" altLang="en-US" b="1" dirty="0"/>
              <a:t>祖先过滤策略</a:t>
            </a:r>
            <a:endParaRPr lang="zh-CN" altLang="en-US" sz="2000" b="1" dirty="0">
              <a:latin typeface="Times New Roman" pitchFamily="18" charset="0"/>
            </a:endParaRPr>
          </a:p>
        </p:txBody>
      </p:sp>
      <p:sp>
        <p:nvSpPr>
          <p:cNvPr id="21" name="矩形 20"/>
          <p:cNvSpPr/>
          <p:nvPr/>
        </p:nvSpPr>
        <p:spPr>
          <a:xfrm>
            <a:off x="539552" y="1333217"/>
            <a:ext cx="9361040" cy="1015663"/>
          </a:xfrm>
          <a:prstGeom prst="rect">
            <a:avLst/>
          </a:prstGeom>
        </p:spPr>
        <p:txBody>
          <a:bodyPr wrap="square">
            <a:spAutoFit/>
          </a:bodyPr>
          <a:lstStyle/>
          <a:p>
            <a:pPr marL="400050" lvl="1" indent="0">
              <a:buNone/>
            </a:pPr>
            <a:r>
              <a:rPr lang="zh-CN" altLang="en-US" b="1" dirty="0" smtClean="0">
                <a:solidFill>
                  <a:srgbClr val="00B050"/>
                </a:solidFill>
              </a:rPr>
              <a:t>例：设有如下子句集：</a:t>
            </a:r>
          </a:p>
          <a:p>
            <a:pPr marL="400050" lvl="1" indent="0">
              <a:buNone/>
            </a:pPr>
            <a:r>
              <a:rPr lang="en-US" altLang="zh-CN" b="1" dirty="0" smtClean="0">
                <a:solidFill>
                  <a:srgbClr val="00B050"/>
                </a:solidFill>
              </a:rPr>
              <a:t>       S={</a:t>
            </a:r>
            <a:r>
              <a:rPr lang="en-US" altLang="zh-CN" b="1" dirty="0" smtClean="0">
                <a:solidFill>
                  <a:srgbClr val="00B050"/>
                </a:solidFill>
                <a:latin typeface="宋体" pitchFamily="2" charset="-122"/>
              </a:rPr>
              <a:t>﹁</a:t>
            </a:r>
            <a:r>
              <a:rPr lang="en-US" altLang="zh-CN" b="1" dirty="0" smtClean="0">
                <a:solidFill>
                  <a:srgbClr val="00B050"/>
                </a:solidFill>
              </a:rPr>
              <a:t>Q(x)∨</a:t>
            </a:r>
            <a:r>
              <a:rPr lang="en-US" altLang="zh-CN" b="1" dirty="0" smtClean="0">
                <a:solidFill>
                  <a:srgbClr val="00B050"/>
                </a:solidFill>
                <a:latin typeface="宋体" pitchFamily="2" charset="-122"/>
              </a:rPr>
              <a:t>﹁</a:t>
            </a:r>
            <a:r>
              <a:rPr lang="en-US" altLang="zh-CN" b="1" dirty="0" smtClean="0">
                <a:solidFill>
                  <a:srgbClr val="00B050"/>
                </a:solidFill>
              </a:rPr>
              <a:t>P(x),  Q(y)∨</a:t>
            </a:r>
            <a:r>
              <a:rPr lang="en-US" altLang="zh-CN" b="1" dirty="0" smtClean="0">
                <a:solidFill>
                  <a:srgbClr val="00B050"/>
                </a:solidFill>
                <a:latin typeface="宋体" pitchFamily="2" charset="-122"/>
              </a:rPr>
              <a:t>﹁</a:t>
            </a:r>
            <a:r>
              <a:rPr lang="en-US" altLang="zh-CN" b="1" dirty="0" smtClean="0">
                <a:solidFill>
                  <a:srgbClr val="00B050"/>
                </a:solidFill>
              </a:rPr>
              <a:t>P(y)</a:t>
            </a:r>
            <a:r>
              <a:rPr lang="zh-CN" altLang="en-US" b="1" dirty="0" smtClean="0">
                <a:solidFill>
                  <a:srgbClr val="00B050"/>
                </a:solidFill>
              </a:rPr>
              <a:t>，</a:t>
            </a:r>
            <a:r>
              <a:rPr lang="en-US" altLang="zh-CN" b="1" dirty="0" smtClean="0">
                <a:solidFill>
                  <a:srgbClr val="00B050"/>
                </a:solidFill>
                <a:latin typeface="宋体" pitchFamily="2" charset="-122"/>
              </a:rPr>
              <a:t>﹁</a:t>
            </a:r>
            <a:r>
              <a:rPr lang="en-US" altLang="zh-CN" b="1" dirty="0" smtClean="0">
                <a:solidFill>
                  <a:srgbClr val="00B050"/>
                </a:solidFill>
              </a:rPr>
              <a:t>Q(w)∨P(w) ,  Q(a)∨P(a) }</a:t>
            </a:r>
          </a:p>
          <a:p>
            <a:pPr marL="400050" lvl="1" indent="0">
              <a:buNone/>
            </a:pPr>
            <a:r>
              <a:rPr lang="zh-CN" altLang="en-US" b="1" dirty="0" smtClean="0">
                <a:solidFill>
                  <a:srgbClr val="00B050"/>
                </a:solidFill>
              </a:rPr>
              <a:t>用祖先过滤策略证明</a:t>
            </a:r>
            <a:r>
              <a:rPr lang="en-US" altLang="zh-CN" b="1" dirty="0" smtClean="0">
                <a:solidFill>
                  <a:srgbClr val="00B050"/>
                </a:solidFill>
              </a:rPr>
              <a:t>S</a:t>
            </a:r>
            <a:r>
              <a:rPr lang="zh-CN" altLang="en-US" b="1" dirty="0" smtClean="0">
                <a:solidFill>
                  <a:srgbClr val="00B050"/>
                </a:solidFill>
              </a:rPr>
              <a:t>为不可满足</a:t>
            </a:r>
            <a:endParaRPr lang="zh-CN" altLang="en-US"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3" name="Rectangle 3"/>
          <p:cNvSpPr>
            <a:spLocks noGrp="1" noChangeArrowheads="1"/>
          </p:cNvSpPr>
          <p:nvPr>
            <p:ph type="body" idx="1"/>
          </p:nvPr>
        </p:nvSpPr>
        <p:spPr>
          <a:xfrm>
            <a:off x="457200" y="1412776"/>
            <a:ext cx="8229600" cy="4924425"/>
          </a:xfrm>
        </p:spPr>
        <p:txBody>
          <a:bodyPr/>
          <a:lstStyle/>
          <a:p>
            <a:pPr>
              <a:lnSpc>
                <a:spcPct val="120000"/>
              </a:lnSpc>
            </a:pPr>
            <a:r>
              <a:rPr lang="zh-CN" altLang="en-US" dirty="0">
                <a:solidFill>
                  <a:srgbClr val="FF0000"/>
                </a:solidFill>
              </a:rPr>
              <a:t>广度优先</a:t>
            </a:r>
            <a:r>
              <a:rPr lang="zh-CN" altLang="en-US" dirty="0" smtClean="0">
                <a:solidFill>
                  <a:srgbClr val="FF0000"/>
                </a:solidFill>
              </a:rPr>
              <a:t>策略的优点：</a:t>
            </a:r>
            <a:endParaRPr lang="en-US" altLang="zh-CN" dirty="0" smtClean="0">
              <a:solidFill>
                <a:srgbClr val="FF0000"/>
              </a:solidFill>
            </a:endParaRPr>
          </a:p>
          <a:p>
            <a:pPr lvl="1">
              <a:lnSpc>
                <a:spcPct val="120000"/>
              </a:lnSpc>
            </a:pPr>
            <a:r>
              <a:rPr lang="zh-CN" altLang="en-US" b="0" dirty="0" smtClean="0"/>
              <a:t>当</a:t>
            </a:r>
            <a:r>
              <a:rPr lang="zh-CN" altLang="en-US" b="0" dirty="0"/>
              <a:t>问题有解时保证能找到最短归结路径。</a:t>
            </a:r>
          </a:p>
          <a:p>
            <a:pPr lvl="1">
              <a:lnSpc>
                <a:spcPct val="120000"/>
              </a:lnSpc>
            </a:pPr>
            <a:r>
              <a:rPr lang="zh-CN" altLang="en-US" b="0" dirty="0" smtClean="0"/>
              <a:t>是</a:t>
            </a:r>
            <a:r>
              <a:rPr lang="zh-CN" altLang="en-US" b="0" dirty="0"/>
              <a:t>一种完备的归结策略</a:t>
            </a:r>
            <a:r>
              <a:rPr lang="zh-CN" altLang="en-US" b="0" dirty="0" smtClean="0"/>
              <a:t>。</a:t>
            </a:r>
            <a:endParaRPr lang="en-US" altLang="zh-CN" b="0" dirty="0" smtClean="0"/>
          </a:p>
          <a:p>
            <a:pPr>
              <a:lnSpc>
                <a:spcPct val="120000"/>
              </a:lnSpc>
              <a:spcBef>
                <a:spcPts val="1200"/>
              </a:spcBef>
            </a:pPr>
            <a:r>
              <a:rPr lang="zh-CN" altLang="en-US" dirty="0">
                <a:solidFill>
                  <a:srgbClr val="00B050"/>
                </a:solidFill>
              </a:rPr>
              <a:t>广度优先策略的</a:t>
            </a:r>
            <a:r>
              <a:rPr lang="zh-CN" altLang="en-US" dirty="0" smtClean="0">
                <a:solidFill>
                  <a:srgbClr val="00B050"/>
                </a:solidFill>
              </a:rPr>
              <a:t>缺点：</a:t>
            </a:r>
            <a:endParaRPr lang="en-US" altLang="zh-CN" dirty="0" smtClean="0">
              <a:solidFill>
                <a:srgbClr val="00B050"/>
              </a:solidFill>
            </a:endParaRPr>
          </a:p>
          <a:p>
            <a:pPr lvl="1">
              <a:lnSpc>
                <a:spcPct val="120000"/>
              </a:lnSpc>
            </a:pPr>
            <a:r>
              <a:rPr lang="zh-CN" altLang="en-US" b="0" dirty="0" smtClean="0"/>
              <a:t>归结</a:t>
            </a:r>
            <a:r>
              <a:rPr lang="zh-CN" altLang="en-US" b="0" dirty="0"/>
              <a:t>出了许多无用的</a:t>
            </a:r>
            <a:r>
              <a:rPr lang="zh-CN" altLang="en-US" b="0" dirty="0" smtClean="0"/>
              <a:t>子句</a:t>
            </a:r>
            <a:endParaRPr lang="en-US" altLang="zh-CN" b="0" dirty="0" smtClean="0"/>
          </a:p>
          <a:p>
            <a:pPr lvl="1">
              <a:lnSpc>
                <a:spcPct val="120000"/>
              </a:lnSpc>
            </a:pPr>
            <a:r>
              <a:rPr lang="zh-CN" altLang="en-US" b="0" dirty="0" smtClean="0"/>
              <a:t>既</a:t>
            </a:r>
            <a:r>
              <a:rPr lang="zh-CN" altLang="en-US" b="0" dirty="0"/>
              <a:t>浪费时间，又浪费</a:t>
            </a:r>
            <a:r>
              <a:rPr lang="zh-CN" altLang="en-US" b="0" dirty="0" smtClean="0"/>
              <a:t>空间</a:t>
            </a:r>
            <a:endParaRPr lang="en-US" altLang="zh-CN" b="0" dirty="0"/>
          </a:p>
          <a:p>
            <a:endParaRPr lang="en-US" altLang="zh-CN" b="1" dirty="0" smtClean="0">
              <a:solidFill>
                <a:srgbClr val="0000CC"/>
              </a:solidFill>
            </a:endParaRPr>
          </a:p>
          <a:p>
            <a:r>
              <a:rPr lang="zh-CN" altLang="en-US" b="1" dirty="0" smtClean="0">
                <a:solidFill>
                  <a:srgbClr val="0000CC"/>
                </a:solidFill>
              </a:rPr>
              <a:t>广度</a:t>
            </a:r>
            <a:r>
              <a:rPr lang="zh-CN" altLang="en-US" b="1" dirty="0">
                <a:solidFill>
                  <a:srgbClr val="0000CC"/>
                </a:solidFill>
              </a:rPr>
              <a:t>优先对大问题的归结容易产生组合爆炸，但对</a:t>
            </a:r>
            <a:r>
              <a:rPr lang="zh-CN" altLang="en-US" b="1" dirty="0">
                <a:solidFill>
                  <a:srgbClr val="FF0000"/>
                </a:solidFill>
              </a:rPr>
              <a:t>小问题</a:t>
            </a:r>
            <a:r>
              <a:rPr lang="zh-CN" altLang="en-US" b="1" dirty="0">
                <a:solidFill>
                  <a:srgbClr val="0000CC"/>
                </a:solidFill>
              </a:rPr>
              <a:t>却仍是一种比较好的归结策略。</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策略：广度优先</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type="body" idx="1"/>
          </p:nvPr>
        </p:nvSpPr>
        <p:spPr>
          <a:xfrm>
            <a:off x="457200" y="1600200"/>
            <a:ext cx="8229600" cy="4852988"/>
          </a:xfrm>
        </p:spPr>
        <p:txBody>
          <a:bodyPr/>
          <a:lstStyle/>
          <a:p>
            <a:pPr>
              <a:lnSpc>
                <a:spcPct val="150000"/>
              </a:lnSpc>
              <a:spcBef>
                <a:spcPts val="1800"/>
              </a:spcBef>
            </a:pPr>
            <a:r>
              <a:rPr lang="zh-CN" altLang="en-US" sz="2800" b="1" dirty="0" smtClean="0"/>
              <a:t>常用</a:t>
            </a:r>
            <a:r>
              <a:rPr lang="zh-CN" altLang="en-US" sz="2800" b="1" dirty="0"/>
              <a:t>的归结策略可分为两大</a:t>
            </a:r>
            <a:r>
              <a:rPr lang="zh-CN" altLang="en-US" sz="2800" b="1" dirty="0" smtClean="0"/>
              <a:t>类</a:t>
            </a:r>
            <a:r>
              <a:rPr lang="en-US" altLang="zh-CN" sz="2800" dirty="0" smtClean="0"/>
              <a:t>: </a:t>
            </a:r>
            <a:endParaRPr lang="en-US" altLang="zh-CN" sz="2800" b="1" dirty="0" smtClean="0"/>
          </a:p>
          <a:p>
            <a:pPr lvl="1">
              <a:lnSpc>
                <a:spcPct val="150000"/>
              </a:lnSpc>
              <a:spcBef>
                <a:spcPts val="1800"/>
              </a:spcBef>
            </a:pPr>
            <a:r>
              <a:rPr lang="zh-CN" altLang="en-US" sz="2600" dirty="0">
                <a:solidFill>
                  <a:srgbClr val="0000FF"/>
                </a:solidFill>
              </a:rPr>
              <a:t>删除策略</a:t>
            </a:r>
            <a:r>
              <a:rPr lang="zh-CN" altLang="en-US" sz="2600" b="0" dirty="0"/>
              <a:t>是通过删除某些无用的子句来缩小归结范围</a:t>
            </a:r>
          </a:p>
          <a:p>
            <a:pPr lvl="1">
              <a:lnSpc>
                <a:spcPct val="150000"/>
              </a:lnSpc>
              <a:spcBef>
                <a:spcPts val="1800"/>
              </a:spcBef>
            </a:pPr>
            <a:r>
              <a:rPr lang="zh-CN" altLang="en-US" sz="2600" dirty="0" smtClean="0">
                <a:solidFill>
                  <a:srgbClr val="0000FF"/>
                </a:solidFill>
              </a:rPr>
              <a:t>限制</a:t>
            </a:r>
            <a:r>
              <a:rPr lang="zh-CN" altLang="en-US" sz="2600" dirty="0">
                <a:solidFill>
                  <a:srgbClr val="0000FF"/>
                </a:solidFill>
              </a:rPr>
              <a:t>策略</a:t>
            </a:r>
            <a:r>
              <a:rPr lang="zh-CN" altLang="en-US" sz="2600" b="0" dirty="0"/>
              <a:t>是通过对参加归结的子句进行某些限制，来减少归结的盲目性，以尽快得到空子句</a:t>
            </a:r>
            <a:r>
              <a:rPr lang="zh-CN" altLang="en-US" sz="2600" dirty="0" smtClean="0"/>
              <a:t>。</a:t>
            </a:r>
            <a:endParaRPr lang="zh-CN" altLang="en-US" sz="2600" dirty="0"/>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a:t>
            </a:r>
            <a:r>
              <a:rPr lang="zh-CN" altLang="en-US" dirty="0" smtClean="0"/>
              <a:t>策略</a:t>
            </a:r>
            <a:endParaRPr lang="zh-CN" altLang="en-US" dirty="0"/>
          </a:p>
        </p:txBody>
      </p:sp>
      <p:sp>
        <p:nvSpPr>
          <p:cNvPr id="3" name="文本占位符 2"/>
          <p:cNvSpPr>
            <a:spLocks noGrp="1"/>
          </p:cNvSpPr>
          <p:nvPr>
            <p:ph type="body" idx="1"/>
          </p:nvPr>
        </p:nvSpPr>
        <p:spPr/>
        <p:txBody>
          <a:bodyPr/>
          <a:lstStyle/>
          <a:p>
            <a:r>
              <a:rPr lang="zh-CN" altLang="en-US" dirty="0" smtClean="0"/>
              <a:t>归结策略</a:t>
            </a:r>
            <a:endParaRPr lang="zh-CN" altLang="en-US" dirty="0"/>
          </a:p>
        </p:txBody>
      </p:sp>
      <p:sp>
        <p:nvSpPr>
          <p:cNvPr id="4" name="灯片编号占位符 3"/>
          <p:cNvSpPr>
            <a:spLocks noGrp="1"/>
          </p:cNvSpPr>
          <p:nvPr>
            <p:ph type="sldNum" sz="quarter" idx="12"/>
          </p:nvPr>
        </p:nvSpPr>
        <p:spPr/>
        <p:txBody>
          <a:bodyPr/>
          <a:lstStyle/>
          <a:p>
            <a:fld id="{B7CA3EBC-D663-4C6D-93E4-228F675E2BC4}" type="slidenum">
              <a:rPr lang="en-US" altLang="zh-CN" smtClean="0"/>
              <a:pPr/>
              <a:t>4</a:t>
            </a:fld>
            <a:endParaRPr lang="en-US" altLang="zh-CN"/>
          </a:p>
        </p:txBody>
      </p:sp>
    </p:spTree>
    <p:extLst>
      <p:ext uri="{BB962C8B-B14F-4D97-AF65-F5344CB8AC3E}">
        <p14:creationId xmlns:p14="http://schemas.microsoft.com/office/powerpoint/2010/main" val="272967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Rectangle 3"/>
          <p:cNvSpPr>
            <a:spLocks noGrp="1" noChangeArrowheads="1"/>
          </p:cNvSpPr>
          <p:nvPr>
            <p:ph type="body" idx="1"/>
          </p:nvPr>
        </p:nvSpPr>
        <p:spPr>
          <a:xfrm>
            <a:off x="0" y="1412776"/>
            <a:ext cx="9144000" cy="5257800"/>
          </a:xfrm>
        </p:spPr>
        <p:txBody>
          <a:bodyPr/>
          <a:lstStyle/>
          <a:p>
            <a:pPr>
              <a:lnSpc>
                <a:spcPct val="120000"/>
              </a:lnSpc>
              <a:spcBef>
                <a:spcPts val="1200"/>
              </a:spcBef>
            </a:pPr>
            <a:r>
              <a:rPr lang="zh-CN" altLang="en-US" sz="2400" dirty="0">
                <a:solidFill>
                  <a:srgbClr val="0000FF"/>
                </a:solidFill>
              </a:rPr>
              <a:t>删除</a:t>
            </a:r>
            <a:r>
              <a:rPr lang="zh-CN" altLang="en-US" sz="2400" dirty="0" smtClean="0">
                <a:solidFill>
                  <a:srgbClr val="0000FF"/>
                </a:solidFill>
              </a:rPr>
              <a:t>法</a:t>
            </a:r>
            <a:r>
              <a:rPr lang="zh-CN" altLang="en-US" sz="2400" b="1" dirty="0" smtClean="0">
                <a:solidFill>
                  <a:srgbClr val="0000FF"/>
                </a:solidFill>
                <a:latin typeface="Times New Roman" pitchFamily="18" charset="0"/>
              </a:rPr>
              <a:t>主要</a:t>
            </a:r>
            <a:r>
              <a:rPr lang="zh-CN" altLang="en-US" sz="2400" b="1" dirty="0">
                <a:solidFill>
                  <a:srgbClr val="0000FF"/>
                </a:solidFill>
                <a:latin typeface="Times New Roman" pitchFamily="18" charset="0"/>
              </a:rPr>
              <a:t>想法是</a:t>
            </a:r>
            <a:r>
              <a:rPr lang="zh-CN" altLang="en-US" sz="2400" b="1" dirty="0" smtClean="0">
                <a:solidFill>
                  <a:srgbClr val="0000FF"/>
                </a:solidFill>
                <a:latin typeface="Times New Roman" pitchFamily="18" charset="0"/>
              </a:rPr>
              <a:t>：把</a:t>
            </a:r>
            <a:r>
              <a:rPr lang="zh-CN" altLang="en-US" sz="2400" b="1" dirty="0">
                <a:solidFill>
                  <a:srgbClr val="0000FF"/>
                </a:solidFill>
                <a:latin typeface="Times New Roman" pitchFamily="18" charset="0"/>
              </a:rPr>
              <a:t>子句集中无用的子句删除掉，这就会缩小搜索范围，减少比较次数，从而提高归结效率</a:t>
            </a:r>
            <a:r>
              <a:rPr lang="zh-CN" altLang="en-US" sz="2400" b="1" dirty="0" smtClean="0">
                <a:solidFill>
                  <a:srgbClr val="0000FF"/>
                </a:solidFill>
                <a:latin typeface="Times New Roman" pitchFamily="18" charset="0"/>
              </a:rPr>
              <a:t>。</a:t>
            </a:r>
            <a:endParaRPr lang="en-US" altLang="zh-CN" sz="800" b="1" dirty="0" smtClean="0">
              <a:solidFill>
                <a:srgbClr val="0000FF"/>
              </a:solidFill>
              <a:latin typeface="Times New Roman" pitchFamily="18" charset="0"/>
            </a:endParaRPr>
          </a:p>
          <a:p>
            <a:pPr>
              <a:lnSpc>
                <a:spcPct val="120000"/>
              </a:lnSpc>
              <a:spcBef>
                <a:spcPts val="1200"/>
              </a:spcBef>
            </a:pPr>
            <a:r>
              <a:rPr lang="zh-CN" altLang="en-US" sz="2400" b="1" dirty="0" smtClean="0">
                <a:solidFill>
                  <a:srgbClr val="A50021"/>
                </a:solidFill>
                <a:latin typeface="Times New Roman" pitchFamily="18" charset="0"/>
              </a:rPr>
              <a:t>纯</a:t>
            </a:r>
            <a:r>
              <a:rPr lang="zh-CN" altLang="en-US" sz="2400" b="1" dirty="0">
                <a:solidFill>
                  <a:srgbClr val="A50021"/>
                </a:solidFill>
                <a:latin typeface="Times New Roman" pitchFamily="18" charset="0"/>
              </a:rPr>
              <a:t>文字删除法</a:t>
            </a:r>
          </a:p>
          <a:p>
            <a:pPr lvl="1">
              <a:lnSpc>
                <a:spcPct val="120000"/>
              </a:lnSpc>
              <a:spcBef>
                <a:spcPts val="1200"/>
              </a:spcBef>
            </a:pPr>
            <a:r>
              <a:rPr lang="zh-CN" altLang="en-US" sz="2200" b="0" dirty="0" smtClean="0"/>
              <a:t>如果</a:t>
            </a:r>
            <a:r>
              <a:rPr lang="zh-CN" altLang="en-US" sz="2200" b="0" dirty="0"/>
              <a:t>某文字</a:t>
            </a:r>
            <a:r>
              <a:rPr lang="en-US" altLang="zh-CN" sz="2200" b="0" dirty="0"/>
              <a:t>L</a:t>
            </a:r>
            <a:r>
              <a:rPr lang="zh-CN" altLang="en-US" sz="2200" b="0" dirty="0"/>
              <a:t>在子句集中不存在可与其互补的文字</a:t>
            </a:r>
            <a:r>
              <a:rPr lang="en-US" altLang="zh-CN" sz="2200" b="0" dirty="0"/>
              <a:t>﹁L</a:t>
            </a:r>
            <a:r>
              <a:rPr lang="zh-CN" altLang="en-US" sz="2200" b="0" dirty="0"/>
              <a:t>，则称该文字为纯文字。</a:t>
            </a:r>
          </a:p>
          <a:p>
            <a:pPr lvl="1">
              <a:lnSpc>
                <a:spcPct val="120000"/>
              </a:lnSpc>
              <a:spcBef>
                <a:spcPts val="1200"/>
              </a:spcBef>
            </a:pPr>
            <a:r>
              <a:rPr lang="zh-CN" altLang="en-US" sz="2200" b="0" dirty="0" smtClean="0"/>
              <a:t>在</a:t>
            </a:r>
            <a:r>
              <a:rPr lang="zh-CN" altLang="en-US" sz="2200" b="0" dirty="0"/>
              <a:t>归结过程中，纯文字不可能被消除，用包含纯文字的子句进行归结也不可能得到空子句</a:t>
            </a:r>
          </a:p>
          <a:p>
            <a:pPr lvl="1">
              <a:lnSpc>
                <a:spcPct val="120000"/>
              </a:lnSpc>
              <a:spcBef>
                <a:spcPts val="1200"/>
              </a:spcBef>
            </a:pPr>
            <a:r>
              <a:rPr lang="zh-CN" altLang="en-US" sz="2200" b="0" dirty="0" smtClean="0">
                <a:solidFill>
                  <a:srgbClr val="FF0000"/>
                </a:solidFill>
              </a:rPr>
              <a:t>对</a:t>
            </a:r>
            <a:r>
              <a:rPr lang="zh-CN" altLang="en-US" sz="2200" b="0" dirty="0">
                <a:solidFill>
                  <a:srgbClr val="FF0000"/>
                </a:solidFill>
              </a:rPr>
              <a:t>子句集而言，删除包含纯文字的子句，是不影响其不可满足性</a:t>
            </a:r>
            <a:r>
              <a:rPr lang="zh-CN" altLang="en-US" sz="2200" b="0" dirty="0"/>
              <a:t>的。例如，对子句</a:t>
            </a:r>
            <a:r>
              <a:rPr lang="zh-CN" altLang="en-US" sz="2200" b="0" dirty="0" smtClean="0"/>
              <a:t>集   </a:t>
            </a:r>
            <a:r>
              <a:rPr lang="en-US" altLang="zh-CN" sz="2200" b="0" dirty="0"/>
              <a:t>S={P∨Q∨R, ﹁Q∨R,  Q, ﹁R</a:t>
            </a:r>
            <a:r>
              <a:rPr lang="en-US" altLang="zh-CN" sz="2200" b="0" dirty="0" smtClean="0"/>
              <a:t>}, </a:t>
            </a:r>
            <a:r>
              <a:rPr lang="zh-CN" altLang="en-US" sz="2200" b="0" dirty="0" smtClean="0"/>
              <a:t>其</a:t>
            </a:r>
            <a:r>
              <a:rPr lang="zh-CN" altLang="en-US" sz="2200" b="0" dirty="0"/>
              <a:t>中</a:t>
            </a:r>
            <a:r>
              <a:rPr lang="en-US" altLang="zh-CN" sz="2200" b="0" dirty="0"/>
              <a:t>P</a:t>
            </a:r>
            <a:r>
              <a:rPr lang="zh-CN" altLang="en-US" sz="2200" b="0" dirty="0"/>
              <a:t>是纯文字，因此可以将子句</a:t>
            </a:r>
            <a:r>
              <a:rPr lang="en-US" altLang="zh-CN" sz="2200" b="0" dirty="0"/>
              <a:t>P∨Q∨R</a:t>
            </a:r>
            <a:r>
              <a:rPr lang="zh-CN" altLang="en-US" sz="2200" b="0" dirty="0"/>
              <a:t>从子句集</a:t>
            </a:r>
            <a:r>
              <a:rPr lang="en-US" altLang="zh-CN" sz="2200" b="0" dirty="0"/>
              <a:t>S</a:t>
            </a:r>
            <a:r>
              <a:rPr lang="zh-CN" altLang="en-US" sz="2200" b="0" dirty="0"/>
              <a:t>中删除。 </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策略：删除纯文字</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type="body" idx="1"/>
          </p:nvPr>
        </p:nvSpPr>
        <p:spPr>
          <a:xfrm>
            <a:off x="467544" y="1340768"/>
            <a:ext cx="8229600" cy="4525963"/>
          </a:xfrm>
        </p:spPr>
        <p:txBody>
          <a:bodyPr/>
          <a:lstStyle/>
          <a:p>
            <a:pPr marL="609600" indent="-609600">
              <a:lnSpc>
                <a:spcPct val="120000"/>
              </a:lnSpc>
              <a:spcBef>
                <a:spcPts val="1200"/>
              </a:spcBef>
            </a:pPr>
            <a:r>
              <a:rPr lang="zh-CN" altLang="en-US" sz="2800" b="1" dirty="0">
                <a:solidFill>
                  <a:srgbClr val="A50021"/>
                </a:solidFill>
                <a:latin typeface="Times New Roman" pitchFamily="18" charset="0"/>
              </a:rPr>
              <a:t>重言式删除法</a:t>
            </a:r>
          </a:p>
          <a:p>
            <a:pPr marL="1009650" lvl="1" indent="-609600">
              <a:lnSpc>
                <a:spcPct val="120000"/>
              </a:lnSpc>
              <a:spcBef>
                <a:spcPts val="1200"/>
              </a:spcBef>
            </a:pPr>
            <a:r>
              <a:rPr lang="zh-CN" altLang="en-US" b="0" dirty="0" smtClean="0">
                <a:latin typeface="Times New Roman" pitchFamily="18" charset="0"/>
              </a:rPr>
              <a:t>如果</a:t>
            </a:r>
            <a:r>
              <a:rPr lang="zh-CN" altLang="en-US" b="0" dirty="0">
                <a:latin typeface="Times New Roman" pitchFamily="18" charset="0"/>
              </a:rPr>
              <a:t>一个子句中包含有互补的文字对，则称该子句为重言式</a:t>
            </a:r>
            <a:r>
              <a:rPr lang="zh-CN" altLang="en-US" b="0" dirty="0" smtClean="0">
                <a:latin typeface="Times New Roman" pitchFamily="18" charset="0"/>
              </a:rPr>
              <a:t>。</a:t>
            </a:r>
            <a:endParaRPr lang="en-US" altLang="zh-CN" b="0" dirty="0" smtClean="0">
              <a:latin typeface="Times New Roman" pitchFamily="18" charset="0"/>
            </a:endParaRPr>
          </a:p>
          <a:p>
            <a:pPr marL="800100" lvl="2" indent="0">
              <a:lnSpc>
                <a:spcPct val="120000"/>
              </a:lnSpc>
              <a:spcBef>
                <a:spcPts val="1200"/>
              </a:spcBef>
              <a:buNone/>
            </a:pPr>
            <a:r>
              <a:rPr lang="en-US" altLang="zh-CN" dirty="0" smtClean="0">
                <a:solidFill>
                  <a:srgbClr val="00B050"/>
                </a:solidFill>
              </a:rPr>
              <a:t>   </a:t>
            </a:r>
            <a:r>
              <a:rPr lang="zh-CN" altLang="en-US" b="0" dirty="0" smtClean="0">
                <a:solidFill>
                  <a:srgbClr val="00B050"/>
                </a:solidFill>
                <a:latin typeface="Times New Roman" pitchFamily="18" charset="0"/>
              </a:rPr>
              <a:t>例如</a:t>
            </a:r>
            <a:r>
              <a:rPr lang="en-US" altLang="zh-CN" b="0" dirty="0" smtClean="0">
                <a:solidFill>
                  <a:srgbClr val="00B050"/>
                </a:solidFill>
                <a:latin typeface="Times New Roman" pitchFamily="18" charset="0"/>
              </a:rPr>
              <a:t>P(x)∨﹁P(x),  P(x)∨Q(x)∨﹁P(x)  </a:t>
            </a:r>
            <a:r>
              <a:rPr lang="zh-CN" altLang="en-US" b="0" dirty="0" smtClean="0">
                <a:solidFill>
                  <a:srgbClr val="00B050"/>
                </a:solidFill>
                <a:latin typeface="Times New Roman" pitchFamily="18" charset="0"/>
              </a:rPr>
              <a:t>都是重言式，不管</a:t>
            </a:r>
            <a:r>
              <a:rPr lang="en-US" altLang="zh-CN" b="0" dirty="0" smtClean="0">
                <a:solidFill>
                  <a:srgbClr val="00B050"/>
                </a:solidFill>
                <a:latin typeface="Times New Roman" pitchFamily="18" charset="0"/>
              </a:rPr>
              <a:t>P(x)</a:t>
            </a:r>
            <a:r>
              <a:rPr lang="zh-CN" altLang="en-US" b="0" dirty="0" smtClean="0">
                <a:solidFill>
                  <a:srgbClr val="00B050"/>
                </a:solidFill>
                <a:latin typeface="Times New Roman" pitchFamily="18" charset="0"/>
              </a:rPr>
              <a:t>的真值为真还是为假，</a:t>
            </a:r>
            <a:r>
              <a:rPr lang="en-US" altLang="zh-CN" b="0" dirty="0" smtClean="0">
                <a:solidFill>
                  <a:srgbClr val="00B050"/>
                </a:solidFill>
                <a:latin typeface="Times New Roman" pitchFamily="18" charset="0"/>
              </a:rPr>
              <a:t>P(x)∨﹁P(x)</a:t>
            </a:r>
            <a:r>
              <a:rPr lang="zh-CN" altLang="en-US" b="0" dirty="0" smtClean="0">
                <a:solidFill>
                  <a:srgbClr val="00B050"/>
                </a:solidFill>
                <a:latin typeface="Times New Roman" pitchFamily="18" charset="0"/>
              </a:rPr>
              <a:t>和</a:t>
            </a:r>
            <a:r>
              <a:rPr lang="en-US" altLang="zh-CN" b="0" dirty="0" smtClean="0">
                <a:solidFill>
                  <a:srgbClr val="00B050"/>
                </a:solidFill>
                <a:latin typeface="Times New Roman" pitchFamily="18" charset="0"/>
              </a:rPr>
              <a:t>P(x)∨Q(x)∨﹁P(x)</a:t>
            </a:r>
            <a:r>
              <a:rPr lang="zh-CN" altLang="en-US" b="0" dirty="0" smtClean="0">
                <a:solidFill>
                  <a:srgbClr val="00B050"/>
                </a:solidFill>
                <a:latin typeface="Times New Roman" pitchFamily="18" charset="0"/>
              </a:rPr>
              <a:t>都均为真。</a:t>
            </a:r>
          </a:p>
          <a:p>
            <a:pPr marL="1009650" lvl="1" indent="-609600">
              <a:lnSpc>
                <a:spcPct val="120000"/>
              </a:lnSpc>
              <a:spcBef>
                <a:spcPts val="1200"/>
              </a:spcBef>
            </a:pPr>
            <a:r>
              <a:rPr lang="zh-CN" altLang="en-US" b="1" dirty="0" smtClean="0">
                <a:solidFill>
                  <a:srgbClr val="FF0000"/>
                </a:solidFill>
                <a:latin typeface="Times New Roman" pitchFamily="18" charset="0"/>
              </a:rPr>
              <a:t>重言式</a:t>
            </a:r>
            <a:r>
              <a:rPr lang="en-US" altLang="zh-CN" b="1" dirty="0" smtClean="0">
                <a:solidFill>
                  <a:srgbClr val="FF0000"/>
                </a:solidFill>
                <a:latin typeface="Times New Roman" pitchFamily="18" charset="0"/>
              </a:rPr>
              <a:t>(valid sentences)</a:t>
            </a:r>
            <a:r>
              <a:rPr lang="zh-CN" altLang="en-US" b="1" dirty="0" smtClean="0">
                <a:solidFill>
                  <a:srgbClr val="FF0000"/>
                </a:solidFill>
                <a:latin typeface="Times New Roman" pitchFamily="18" charset="0"/>
              </a:rPr>
              <a:t>是</a:t>
            </a:r>
            <a:r>
              <a:rPr lang="zh-CN" altLang="en-US" b="1" dirty="0">
                <a:solidFill>
                  <a:srgbClr val="FF0000"/>
                </a:solidFill>
                <a:latin typeface="Times New Roman" pitchFamily="18" charset="0"/>
              </a:rPr>
              <a:t>真值为真的子句。</a:t>
            </a:r>
            <a:r>
              <a:rPr lang="zh-CN" altLang="en-US" b="1" dirty="0">
                <a:solidFill>
                  <a:srgbClr val="0000CC"/>
                </a:solidFill>
                <a:latin typeface="Times New Roman" pitchFamily="18" charset="0"/>
              </a:rPr>
              <a:t>对一个子句集来说，不管是增加还是删除一个真值为真的子句，都不会影响该子句集的不可满足性。因此，可从子句集中删去重言式。</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a:t>
            </a:r>
            <a:r>
              <a:rPr lang="zh-CN" altLang="en-US" b="1" dirty="0" smtClean="0"/>
              <a:t>策略：删除重言式</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限制策略</a:t>
            </a:r>
            <a:endParaRPr lang="zh-CN" altLang="en-US" dirty="0"/>
          </a:p>
        </p:txBody>
      </p:sp>
      <p:sp>
        <p:nvSpPr>
          <p:cNvPr id="3" name="文本占位符 2"/>
          <p:cNvSpPr>
            <a:spLocks noGrp="1"/>
          </p:cNvSpPr>
          <p:nvPr>
            <p:ph type="body" idx="1"/>
          </p:nvPr>
        </p:nvSpPr>
        <p:spPr/>
        <p:txBody>
          <a:bodyPr/>
          <a:lstStyle/>
          <a:p>
            <a:r>
              <a:rPr lang="zh-CN" altLang="en-US" dirty="0" smtClean="0"/>
              <a:t>归结策略</a:t>
            </a:r>
            <a:endParaRPr lang="zh-CN" altLang="en-US" dirty="0"/>
          </a:p>
        </p:txBody>
      </p:sp>
      <p:sp>
        <p:nvSpPr>
          <p:cNvPr id="4" name="灯片编号占位符 3"/>
          <p:cNvSpPr>
            <a:spLocks noGrp="1"/>
          </p:cNvSpPr>
          <p:nvPr>
            <p:ph type="sldNum" sz="quarter" idx="12"/>
          </p:nvPr>
        </p:nvSpPr>
        <p:spPr/>
        <p:txBody>
          <a:bodyPr/>
          <a:lstStyle/>
          <a:p>
            <a:fld id="{B7CA3EBC-D663-4C6D-93E4-228F675E2BC4}" type="slidenum">
              <a:rPr lang="en-US" altLang="zh-CN" smtClean="0"/>
              <a:pPr/>
              <a:t>7</a:t>
            </a:fld>
            <a:endParaRPr lang="en-US" altLang="zh-CN"/>
          </a:p>
        </p:txBody>
      </p:sp>
    </p:spTree>
    <p:extLst>
      <p:ext uri="{BB962C8B-B14F-4D97-AF65-F5344CB8AC3E}">
        <p14:creationId xmlns:p14="http://schemas.microsoft.com/office/powerpoint/2010/main" val="2710443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Grp="1" noChangeArrowheads="1"/>
          </p:cNvSpPr>
          <p:nvPr>
            <p:ph type="body" idx="1"/>
          </p:nvPr>
        </p:nvSpPr>
        <p:spPr>
          <a:xfrm>
            <a:off x="457200" y="1600200"/>
            <a:ext cx="8229600" cy="4781550"/>
          </a:xfrm>
        </p:spPr>
        <p:txBody>
          <a:bodyPr/>
          <a:lstStyle/>
          <a:p>
            <a:pPr marL="609600" indent="-609600">
              <a:lnSpc>
                <a:spcPct val="120000"/>
              </a:lnSpc>
              <a:spcBef>
                <a:spcPts val="1200"/>
              </a:spcBef>
            </a:pPr>
            <a:r>
              <a:rPr lang="zh-CN" altLang="en-US" sz="2400" b="1" dirty="0" smtClean="0">
                <a:solidFill>
                  <a:srgbClr val="0000CC"/>
                </a:solidFill>
                <a:latin typeface="Times New Roman" pitchFamily="18" charset="0"/>
              </a:rPr>
              <a:t>支持</a:t>
            </a:r>
            <a:r>
              <a:rPr lang="zh-CN" altLang="en-US" sz="2400" b="1" dirty="0">
                <a:solidFill>
                  <a:srgbClr val="0000CC"/>
                </a:solidFill>
                <a:latin typeface="Times New Roman" pitchFamily="18" charset="0"/>
              </a:rPr>
              <a:t>集</a:t>
            </a:r>
            <a:r>
              <a:rPr lang="zh-CN" altLang="en-US" sz="2400" b="1" dirty="0" smtClean="0">
                <a:solidFill>
                  <a:srgbClr val="0000CC"/>
                </a:solidFill>
                <a:latin typeface="Times New Roman" pitchFamily="18" charset="0"/>
              </a:rPr>
              <a:t>策略（</a:t>
            </a:r>
            <a:r>
              <a:rPr lang="en-US" altLang="zh-CN" sz="2400" b="1" dirty="0" smtClean="0">
                <a:solidFill>
                  <a:srgbClr val="0000CC"/>
                </a:solidFill>
                <a:latin typeface="Times New Roman" pitchFamily="18" charset="0"/>
              </a:rPr>
              <a:t>Set</a:t>
            </a:r>
            <a:r>
              <a:rPr lang="zh-CN" altLang="en-US" sz="2400" b="1" dirty="0" smtClean="0">
                <a:solidFill>
                  <a:srgbClr val="0000CC"/>
                </a:solidFill>
                <a:latin typeface="Times New Roman" pitchFamily="18" charset="0"/>
              </a:rPr>
              <a:t> </a:t>
            </a:r>
            <a:r>
              <a:rPr lang="en-US" altLang="zh-CN" sz="2400" b="1" dirty="0" smtClean="0">
                <a:solidFill>
                  <a:srgbClr val="0000CC"/>
                </a:solidFill>
                <a:latin typeface="Times New Roman" pitchFamily="18" charset="0"/>
              </a:rPr>
              <a:t>of</a:t>
            </a:r>
            <a:r>
              <a:rPr lang="zh-CN" altLang="en-US" sz="2400" b="1" dirty="0" smtClean="0">
                <a:solidFill>
                  <a:srgbClr val="0000CC"/>
                </a:solidFill>
                <a:latin typeface="Times New Roman" pitchFamily="18" charset="0"/>
              </a:rPr>
              <a:t> </a:t>
            </a:r>
            <a:r>
              <a:rPr lang="en-US" altLang="zh-CN" sz="2400" b="1" dirty="0" smtClean="0">
                <a:solidFill>
                  <a:srgbClr val="0000CC"/>
                </a:solidFill>
                <a:latin typeface="Times New Roman" pitchFamily="18" charset="0"/>
              </a:rPr>
              <a:t>support</a:t>
            </a:r>
            <a:r>
              <a:rPr lang="zh-CN" altLang="en-US" sz="2400" b="1" dirty="0" smtClean="0">
                <a:solidFill>
                  <a:srgbClr val="0000CC"/>
                </a:solidFill>
                <a:latin typeface="Times New Roman" pitchFamily="18" charset="0"/>
              </a:rPr>
              <a:t>）：</a:t>
            </a:r>
            <a:endParaRPr lang="en-US" altLang="zh-CN" sz="2400" b="1" dirty="0" smtClean="0">
              <a:solidFill>
                <a:srgbClr val="0000CC"/>
              </a:solidFill>
              <a:latin typeface="Times New Roman" pitchFamily="18" charset="0"/>
            </a:endParaRPr>
          </a:p>
          <a:p>
            <a:pPr marL="400050" lvl="1" indent="0">
              <a:lnSpc>
                <a:spcPct val="120000"/>
              </a:lnSpc>
              <a:spcBef>
                <a:spcPts val="1200"/>
              </a:spcBef>
              <a:buNone/>
            </a:pPr>
            <a:r>
              <a:rPr lang="zh-CN" altLang="en-US" sz="2200" b="1" dirty="0" smtClean="0">
                <a:latin typeface="Times New Roman" pitchFamily="18" charset="0"/>
              </a:rPr>
              <a:t>每</a:t>
            </a:r>
            <a:r>
              <a:rPr lang="zh-CN" altLang="en-US" sz="2200" b="1" dirty="0">
                <a:latin typeface="Times New Roman" pitchFamily="18" charset="0"/>
              </a:rPr>
              <a:t>一次参加归结的两个亲本子句中，</a:t>
            </a:r>
            <a:r>
              <a:rPr lang="zh-CN" altLang="en-US" sz="2200" b="1" dirty="0">
                <a:solidFill>
                  <a:srgbClr val="FF0000"/>
                </a:solidFill>
                <a:latin typeface="Times New Roman" pitchFamily="18" charset="0"/>
              </a:rPr>
              <a:t>至少应该有一个是由目标公式的否定所得到的子句或它们的后裔</a:t>
            </a:r>
            <a:r>
              <a:rPr lang="zh-CN" altLang="en-US" sz="2200" b="1" dirty="0" smtClean="0">
                <a:solidFill>
                  <a:srgbClr val="FF0000"/>
                </a:solidFill>
                <a:latin typeface="Times New Roman" pitchFamily="18" charset="0"/>
              </a:rPr>
              <a:t>。</a:t>
            </a:r>
            <a:endParaRPr lang="en-US" altLang="zh-CN" sz="2200" b="1" dirty="0" smtClean="0">
              <a:solidFill>
                <a:srgbClr val="FF0000"/>
              </a:solidFill>
              <a:latin typeface="Times New Roman" pitchFamily="18" charset="0"/>
            </a:endParaRPr>
          </a:p>
          <a:p>
            <a:pPr marL="400050" lvl="1" indent="0">
              <a:lnSpc>
                <a:spcPct val="120000"/>
              </a:lnSpc>
              <a:spcBef>
                <a:spcPts val="1200"/>
              </a:spcBef>
              <a:buNone/>
            </a:pPr>
            <a:endParaRPr lang="en-US" altLang="zh-CN" sz="2200" dirty="0">
              <a:solidFill>
                <a:srgbClr val="FF0000"/>
              </a:solidFill>
            </a:endParaRPr>
          </a:p>
          <a:p>
            <a:pPr lvl="1" indent="-342900">
              <a:lnSpc>
                <a:spcPct val="120000"/>
              </a:lnSpc>
              <a:spcBef>
                <a:spcPts val="1200"/>
              </a:spcBef>
            </a:pPr>
            <a:r>
              <a:rPr lang="zh-CN" altLang="en-US" sz="2200" b="0" dirty="0" smtClean="0">
                <a:latin typeface="Times New Roman" pitchFamily="18" charset="0"/>
              </a:rPr>
              <a:t>支持</a:t>
            </a:r>
            <a:r>
              <a:rPr lang="zh-CN" altLang="en-US" sz="2200" b="0" dirty="0">
                <a:latin typeface="Times New Roman" pitchFamily="18" charset="0"/>
              </a:rPr>
              <a:t>集策略是</a:t>
            </a:r>
            <a:r>
              <a:rPr lang="zh-CN" altLang="en-US" sz="2200" dirty="0">
                <a:solidFill>
                  <a:srgbClr val="0000FF"/>
                </a:solidFill>
                <a:latin typeface="Times New Roman" pitchFamily="18" charset="0"/>
              </a:rPr>
              <a:t>完备</a:t>
            </a:r>
            <a:r>
              <a:rPr lang="zh-CN" altLang="en-US" sz="2200" dirty="0" smtClean="0">
                <a:solidFill>
                  <a:srgbClr val="0000FF"/>
                </a:solidFill>
                <a:latin typeface="Times New Roman" pitchFamily="18" charset="0"/>
              </a:rPr>
              <a:t>的</a:t>
            </a:r>
            <a:r>
              <a:rPr lang="en-US" altLang="zh-CN" sz="2200" dirty="0" smtClean="0">
                <a:solidFill>
                  <a:srgbClr val="0000FF"/>
                </a:solidFill>
                <a:latin typeface="Times New Roman" pitchFamily="18" charset="0"/>
              </a:rPr>
              <a:t>(</a:t>
            </a:r>
            <a:r>
              <a:rPr lang="en-US" altLang="zh-CN" sz="2200" dirty="0" smtClean="0">
                <a:solidFill>
                  <a:srgbClr val="FF0000"/>
                </a:solidFill>
                <a:latin typeface="Times New Roman" pitchFamily="18" charset="0"/>
              </a:rPr>
              <a:t>?</a:t>
            </a:r>
            <a:r>
              <a:rPr lang="en-US" altLang="zh-CN" sz="2200" dirty="0" smtClean="0">
                <a:solidFill>
                  <a:srgbClr val="0000FF"/>
                </a:solidFill>
                <a:latin typeface="Times New Roman" pitchFamily="18" charset="0"/>
              </a:rPr>
              <a:t>)</a:t>
            </a:r>
            <a:r>
              <a:rPr lang="zh-CN" altLang="en-US" sz="2200" b="0" dirty="0" smtClean="0">
                <a:latin typeface="Times New Roman" pitchFamily="18" charset="0"/>
              </a:rPr>
              <a:t>，</a:t>
            </a:r>
            <a:r>
              <a:rPr lang="zh-CN" altLang="en-US" sz="2200" b="0" dirty="0">
                <a:latin typeface="Times New Roman" pitchFamily="18" charset="0"/>
              </a:rPr>
              <a:t>即当子句集为不可满足时，则由支持集策略一定能够归结出一个空子句</a:t>
            </a:r>
            <a:r>
              <a:rPr lang="zh-CN" altLang="en-US" sz="2200" b="0" dirty="0" smtClean="0">
                <a:latin typeface="Times New Roman" pitchFamily="18" charset="0"/>
              </a:rPr>
              <a:t>。</a:t>
            </a:r>
            <a:endParaRPr lang="en-US" altLang="zh-CN" sz="2200" b="0" dirty="0" smtClean="0">
              <a:latin typeface="Times New Roman" pitchFamily="18" charset="0"/>
            </a:endParaRPr>
          </a:p>
          <a:p>
            <a:pPr lvl="1" indent="-342900">
              <a:lnSpc>
                <a:spcPct val="120000"/>
              </a:lnSpc>
              <a:spcBef>
                <a:spcPts val="1200"/>
              </a:spcBef>
            </a:pPr>
            <a:r>
              <a:rPr lang="zh-CN" altLang="en-US" sz="2200" b="0" dirty="0" smtClean="0">
                <a:latin typeface="Times New Roman" pitchFamily="18" charset="0"/>
              </a:rPr>
              <a:t>也</a:t>
            </a:r>
            <a:r>
              <a:rPr lang="zh-CN" altLang="en-US" sz="2200" b="0" dirty="0">
                <a:latin typeface="Times New Roman" pitchFamily="18" charset="0"/>
              </a:rPr>
              <a:t>可以把支持集策略看成是在广度优先策略中引入了</a:t>
            </a:r>
            <a:r>
              <a:rPr lang="zh-CN" altLang="en-US" sz="2200" dirty="0">
                <a:solidFill>
                  <a:srgbClr val="0000FF"/>
                </a:solidFill>
                <a:latin typeface="Times New Roman" pitchFamily="18" charset="0"/>
              </a:rPr>
              <a:t>某种限制条件</a:t>
            </a:r>
            <a:r>
              <a:rPr lang="zh-CN" altLang="en-US" sz="2200" b="0" dirty="0">
                <a:latin typeface="Times New Roman" pitchFamily="18" charset="0"/>
              </a:rPr>
              <a:t>，这种限制条件代表一种启发信息，因而有较高的效率 </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a:t>归结策略：支持集策略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Text Box 4"/>
          <p:cNvSpPr txBox="1">
            <a:spLocks noChangeArrowheads="1"/>
          </p:cNvSpPr>
          <p:nvPr/>
        </p:nvSpPr>
        <p:spPr bwMode="auto">
          <a:xfrm>
            <a:off x="971550" y="2420938"/>
            <a:ext cx="18716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﹁I(x)∨R(x)</a:t>
            </a:r>
          </a:p>
        </p:txBody>
      </p:sp>
      <p:sp>
        <p:nvSpPr>
          <p:cNvPr id="718853" name="Text Box 5"/>
          <p:cNvSpPr txBox="1">
            <a:spLocks noChangeArrowheads="1"/>
          </p:cNvSpPr>
          <p:nvPr/>
        </p:nvSpPr>
        <p:spPr bwMode="auto">
          <a:xfrm>
            <a:off x="3348038" y="2492375"/>
            <a:ext cx="792162"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8854" name="Text Box 6"/>
          <p:cNvSpPr txBox="1">
            <a:spLocks noChangeArrowheads="1"/>
          </p:cNvSpPr>
          <p:nvPr/>
        </p:nvSpPr>
        <p:spPr bwMode="auto">
          <a:xfrm>
            <a:off x="4643438" y="2492375"/>
            <a:ext cx="1873250"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R(y)∨L(y)</a:t>
            </a:r>
          </a:p>
        </p:txBody>
      </p:sp>
      <p:sp>
        <p:nvSpPr>
          <p:cNvPr id="718855" name="Text Box 7"/>
          <p:cNvSpPr txBox="1">
            <a:spLocks noChangeArrowheads="1"/>
          </p:cNvSpPr>
          <p:nvPr/>
        </p:nvSpPr>
        <p:spPr bwMode="auto">
          <a:xfrm>
            <a:off x="7092950" y="2492375"/>
            <a:ext cx="1079500"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8856" name="Text Box 8"/>
          <p:cNvSpPr txBox="1">
            <a:spLocks noChangeArrowheads="1"/>
          </p:cNvSpPr>
          <p:nvPr/>
        </p:nvSpPr>
        <p:spPr bwMode="auto">
          <a:xfrm>
            <a:off x="1835150" y="3429000"/>
            <a:ext cx="1008063"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R(a)</a:t>
            </a:r>
          </a:p>
        </p:txBody>
      </p:sp>
      <p:sp>
        <p:nvSpPr>
          <p:cNvPr id="718857" name="Text Box 9"/>
          <p:cNvSpPr txBox="1">
            <a:spLocks noChangeArrowheads="1"/>
          </p:cNvSpPr>
          <p:nvPr/>
        </p:nvSpPr>
        <p:spPr bwMode="auto">
          <a:xfrm>
            <a:off x="4859338" y="3500438"/>
            <a:ext cx="1728787"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﹁I(x)∨L(x)</a:t>
            </a:r>
          </a:p>
        </p:txBody>
      </p:sp>
      <p:sp>
        <p:nvSpPr>
          <p:cNvPr id="718858" name="Text Box 10"/>
          <p:cNvSpPr txBox="1">
            <a:spLocks noChangeArrowheads="1"/>
          </p:cNvSpPr>
          <p:nvPr/>
        </p:nvSpPr>
        <p:spPr bwMode="auto">
          <a:xfrm>
            <a:off x="2627313" y="4437063"/>
            <a:ext cx="936625"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L(a)</a:t>
            </a:r>
          </a:p>
        </p:txBody>
      </p:sp>
      <p:sp>
        <p:nvSpPr>
          <p:cNvPr id="718859" name="Text Box 11"/>
          <p:cNvSpPr txBox="1">
            <a:spLocks noChangeArrowheads="1"/>
          </p:cNvSpPr>
          <p:nvPr/>
        </p:nvSpPr>
        <p:spPr bwMode="auto">
          <a:xfrm>
            <a:off x="4140200" y="4437063"/>
            <a:ext cx="1079500"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8860" name="Text Box 12"/>
          <p:cNvSpPr txBox="1">
            <a:spLocks noChangeArrowheads="1"/>
          </p:cNvSpPr>
          <p:nvPr/>
        </p:nvSpPr>
        <p:spPr bwMode="auto">
          <a:xfrm>
            <a:off x="6011863" y="4508500"/>
            <a:ext cx="1081087"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8861" name="Text Box 13"/>
          <p:cNvSpPr txBox="1">
            <a:spLocks noChangeArrowheads="1"/>
          </p:cNvSpPr>
          <p:nvPr/>
        </p:nvSpPr>
        <p:spPr bwMode="auto">
          <a:xfrm>
            <a:off x="6300788" y="5589588"/>
            <a:ext cx="865187" cy="406400"/>
          </a:xfrm>
          <a:prstGeom prst="rect">
            <a:avLst/>
          </a:prstGeom>
          <a:noFill/>
          <a:ln w="9525">
            <a:solidFill>
              <a:srgbClr val="0000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NIL</a:t>
            </a:r>
          </a:p>
        </p:txBody>
      </p:sp>
      <p:sp>
        <p:nvSpPr>
          <p:cNvPr id="718862" name="Line 14"/>
          <p:cNvSpPr>
            <a:spLocks noChangeShapeType="1"/>
          </p:cNvSpPr>
          <p:nvPr/>
        </p:nvSpPr>
        <p:spPr bwMode="auto">
          <a:xfrm>
            <a:off x="1908175" y="2852738"/>
            <a:ext cx="503238" cy="5762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3" name="Line 15"/>
          <p:cNvSpPr>
            <a:spLocks noChangeShapeType="1"/>
          </p:cNvSpPr>
          <p:nvPr/>
        </p:nvSpPr>
        <p:spPr bwMode="auto">
          <a:xfrm flipH="1">
            <a:off x="2484438" y="2924175"/>
            <a:ext cx="1150937" cy="50482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4" name="Line 16"/>
          <p:cNvSpPr>
            <a:spLocks noChangeShapeType="1"/>
          </p:cNvSpPr>
          <p:nvPr/>
        </p:nvSpPr>
        <p:spPr bwMode="auto">
          <a:xfrm>
            <a:off x="1908175" y="2852738"/>
            <a:ext cx="3600450"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5" name="Line 17"/>
          <p:cNvSpPr>
            <a:spLocks noChangeShapeType="1"/>
          </p:cNvSpPr>
          <p:nvPr/>
        </p:nvSpPr>
        <p:spPr bwMode="auto">
          <a:xfrm flipH="1">
            <a:off x="5580063" y="2852738"/>
            <a:ext cx="71437"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6" name="Line 18"/>
          <p:cNvSpPr>
            <a:spLocks noChangeShapeType="1"/>
          </p:cNvSpPr>
          <p:nvPr/>
        </p:nvSpPr>
        <p:spPr bwMode="auto">
          <a:xfrm>
            <a:off x="2268538" y="3789363"/>
            <a:ext cx="719137"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7" name="Line 19"/>
          <p:cNvSpPr>
            <a:spLocks noChangeShapeType="1"/>
          </p:cNvSpPr>
          <p:nvPr/>
        </p:nvSpPr>
        <p:spPr bwMode="auto">
          <a:xfrm flipH="1">
            <a:off x="3132138" y="2924175"/>
            <a:ext cx="2376487" cy="1512888"/>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8" name="Line 20"/>
          <p:cNvSpPr>
            <a:spLocks noChangeShapeType="1"/>
          </p:cNvSpPr>
          <p:nvPr/>
        </p:nvSpPr>
        <p:spPr bwMode="auto">
          <a:xfrm>
            <a:off x="3708400" y="2852738"/>
            <a:ext cx="935038" cy="158432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69" name="Line 21"/>
          <p:cNvSpPr>
            <a:spLocks noChangeShapeType="1"/>
          </p:cNvSpPr>
          <p:nvPr/>
        </p:nvSpPr>
        <p:spPr bwMode="auto">
          <a:xfrm flipH="1">
            <a:off x="4787900" y="3933825"/>
            <a:ext cx="936625" cy="57467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70" name="Line 22"/>
          <p:cNvSpPr>
            <a:spLocks noChangeShapeType="1"/>
          </p:cNvSpPr>
          <p:nvPr/>
        </p:nvSpPr>
        <p:spPr bwMode="auto">
          <a:xfrm>
            <a:off x="5724525" y="3933825"/>
            <a:ext cx="719138" cy="647700"/>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71" name="Line 23"/>
          <p:cNvSpPr>
            <a:spLocks noChangeShapeType="1"/>
          </p:cNvSpPr>
          <p:nvPr/>
        </p:nvSpPr>
        <p:spPr bwMode="auto">
          <a:xfrm flipH="1">
            <a:off x="6516688" y="2852738"/>
            <a:ext cx="1008062" cy="1655762"/>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72" name="Line 24"/>
          <p:cNvSpPr>
            <a:spLocks noChangeShapeType="1"/>
          </p:cNvSpPr>
          <p:nvPr/>
        </p:nvSpPr>
        <p:spPr bwMode="auto">
          <a:xfrm>
            <a:off x="2987675" y="4868863"/>
            <a:ext cx="3671888" cy="720725"/>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73" name="Line 25"/>
          <p:cNvSpPr>
            <a:spLocks noChangeShapeType="1"/>
          </p:cNvSpPr>
          <p:nvPr/>
        </p:nvSpPr>
        <p:spPr bwMode="auto">
          <a:xfrm flipH="1">
            <a:off x="6948488" y="2924175"/>
            <a:ext cx="863600" cy="2665413"/>
          </a:xfrm>
          <a:prstGeom prst="line">
            <a:avLst/>
          </a:prstGeom>
          <a:noFill/>
          <a:ln w="9525">
            <a:solidFill>
              <a:srgbClr val="00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
          <p:cNvSpPr>
            <a:spLocks noGrp="1" noChangeArrowheads="1"/>
          </p:cNvSpPr>
          <p:nvPr>
            <p:ph type="title"/>
          </p:nvPr>
        </p:nvSpPr>
        <p:spPr>
          <a:xfrm>
            <a:off x="457200" y="0"/>
            <a:ext cx="8229600" cy="1125538"/>
          </a:xfrm>
        </p:spPr>
        <p:txBody>
          <a:bodyPr/>
          <a:lstStyle/>
          <a:p>
            <a:r>
              <a:rPr lang="zh-CN" altLang="en-US" b="1" dirty="0"/>
              <a:t>归结策略：支持集策略</a:t>
            </a:r>
            <a:endParaRPr lang="zh-CN" altLang="en-US" sz="2000" b="1" dirty="0">
              <a:latin typeface="Times New Roman" pitchFamily="18" charset="0"/>
            </a:endParaRPr>
          </a:p>
        </p:txBody>
      </p:sp>
      <p:sp>
        <p:nvSpPr>
          <p:cNvPr id="25" name="TextBox 24"/>
          <p:cNvSpPr txBox="1"/>
          <p:nvPr/>
        </p:nvSpPr>
        <p:spPr>
          <a:xfrm>
            <a:off x="467544" y="1628800"/>
            <a:ext cx="1980029" cy="400110"/>
          </a:xfrm>
          <a:prstGeom prst="rect">
            <a:avLst/>
          </a:prstGeom>
          <a:noFill/>
        </p:spPr>
        <p:txBody>
          <a:bodyPr wrap="none" rtlCol="0">
            <a:spAutoFit/>
          </a:bodyPr>
          <a:lstStyle/>
          <a:p>
            <a:r>
              <a:rPr lang="zh-CN" altLang="en-US" dirty="0" smtClean="0"/>
              <a:t>目标公式的否定</a:t>
            </a:r>
            <a:endParaRPr lang="zh-CN" altLang="en-US" dirty="0"/>
          </a:p>
        </p:txBody>
      </p:sp>
      <p:cxnSp>
        <p:nvCxnSpPr>
          <p:cNvPr id="27" name="直接箭头连接符 26"/>
          <p:cNvCxnSpPr/>
          <p:nvPr/>
        </p:nvCxnSpPr>
        <p:spPr>
          <a:xfrm>
            <a:off x="1187624" y="1916832"/>
            <a:ext cx="504056"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17732</TotalTime>
  <Words>1338</Words>
  <Application>Microsoft Office PowerPoint</Application>
  <PresentationFormat>全屏显示(4:3)</PresentationFormat>
  <Paragraphs>142</Paragraphs>
  <Slides>15</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方正姚体</vt:lpstr>
      <vt:lpstr>仿宋_GB2312</vt:lpstr>
      <vt:lpstr>楷体_GB2312</vt:lpstr>
      <vt:lpstr>宋体</vt:lpstr>
      <vt:lpstr>幼圆</vt:lpstr>
      <vt:lpstr>Arial</vt:lpstr>
      <vt:lpstr>Times New Roman</vt:lpstr>
      <vt:lpstr>默认设计模板</vt:lpstr>
      <vt:lpstr>归结策略：广度优先</vt:lpstr>
      <vt:lpstr>归结策略：广度优先</vt:lpstr>
      <vt:lpstr>归结策略</vt:lpstr>
      <vt:lpstr>删除策略</vt:lpstr>
      <vt:lpstr>归结策略：删除纯文字</vt:lpstr>
      <vt:lpstr>归结策略：删除重言式</vt:lpstr>
      <vt:lpstr>限制策略</vt:lpstr>
      <vt:lpstr>归结策略：支持集策略</vt:lpstr>
      <vt:lpstr>归结策略：支持集策略</vt:lpstr>
      <vt:lpstr>归结策略：支持集策略</vt:lpstr>
      <vt:lpstr>归结策略:单文字子句策略</vt:lpstr>
      <vt:lpstr>归结策略:单文字子句策略</vt:lpstr>
      <vt:lpstr>归结策略:单文字子句策略</vt:lpstr>
      <vt:lpstr>归结策略:祖先过滤策略</vt:lpstr>
      <vt:lpstr>归结策略:祖先过滤策略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王万森</dc:creator>
  <cp:lastModifiedBy>Ping</cp:lastModifiedBy>
  <cp:revision>597</cp:revision>
  <dcterms:created xsi:type="dcterms:W3CDTF">2003-02-25T12:03:31Z</dcterms:created>
  <dcterms:modified xsi:type="dcterms:W3CDTF">2017-10-16T02:34:17Z</dcterms:modified>
</cp:coreProperties>
</file>