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32"/>
  </p:notesMasterIdLst>
  <p:sldIdLst>
    <p:sldId id="514" r:id="rId2"/>
    <p:sldId id="338" r:id="rId3"/>
    <p:sldId id="382" r:id="rId4"/>
    <p:sldId id="484" r:id="rId5"/>
    <p:sldId id="383" r:id="rId6"/>
    <p:sldId id="339" r:id="rId7"/>
    <p:sldId id="341" r:id="rId8"/>
    <p:sldId id="422" r:id="rId9"/>
    <p:sldId id="342" r:id="rId10"/>
    <p:sldId id="343" r:id="rId11"/>
    <p:sldId id="344" r:id="rId12"/>
    <p:sldId id="345" r:id="rId13"/>
    <p:sldId id="506" r:id="rId14"/>
    <p:sldId id="346" r:id="rId15"/>
    <p:sldId id="424" r:id="rId16"/>
    <p:sldId id="425" r:id="rId17"/>
    <p:sldId id="429" r:id="rId18"/>
    <p:sldId id="428" r:id="rId19"/>
    <p:sldId id="347" r:id="rId20"/>
    <p:sldId id="349" r:id="rId21"/>
    <p:sldId id="350" r:id="rId22"/>
    <p:sldId id="351" r:id="rId23"/>
    <p:sldId id="352" r:id="rId24"/>
    <p:sldId id="521" r:id="rId25"/>
    <p:sldId id="522" r:id="rId26"/>
    <p:sldId id="523" r:id="rId27"/>
    <p:sldId id="524" r:id="rId28"/>
    <p:sldId id="528" r:id="rId29"/>
    <p:sldId id="423" r:id="rId30"/>
    <p:sldId id="430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FF"/>
    <a:srgbClr val="FF66FF"/>
    <a:srgbClr val="FFFFCC"/>
    <a:srgbClr val="CC0066"/>
    <a:srgbClr val="009900"/>
    <a:srgbClr val="006600"/>
    <a:srgbClr val="FF0000"/>
    <a:srgbClr val="0000C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78330" autoAdjust="0"/>
  </p:normalViewPr>
  <p:slideViewPr>
    <p:cSldViewPr>
      <p:cViewPr varScale="1">
        <p:scale>
          <a:sx n="86" d="100"/>
          <a:sy n="86" d="100"/>
        </p:scale>
        <p:origin x="225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08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8.wmf"/><Relationship Id="rId4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47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47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47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69C817-1AA5-4814-9BA3-0876F79DC7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485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188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0665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0146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104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8189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0513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1911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883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0013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458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270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3707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6241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81064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32968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4706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81064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003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4276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0000CC"/>
                </a:solidFill>
              </a:rPr>
              <a:t>为什么会需要模糊？</a:t>
            </a:r>
            <a:endParaRPr lang="zh-CN" altLang="en-US" sz="300" b="1" dirty="0">
              <a:solidFill>
                <a:srgbClr val="0000CC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162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/>
              <a:t>日常生活的概念分为清晰还念和不清晰概念</a:t>
            </a:r>
          </a:p>
          <a:p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/>
              <a:t>对于这类模糊现象，过去已有的数学模型难以适用，需要形成新的理论和方法，即在数学和模糊现象间架起一座桥梁。</a:t>
            </a:r>
            <a:endParaRPr lang="en-US" altLang="zh-CN" sz="12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/>
              <a:t>这些都需要一门新的数学分支</a:t>
            </a:r>
            <a:r>
              <a:rPr lang="en-US" altLang="zh-CN" sz="1200" b="1" dirty="0"/>
              <a:t>——</a:t>
            </a:r>
            <a:r>
              <a:rPr lang="zh-CN" altLang="en-US" sz="1200" b="1" dirty="0">
                <a:solidFill>
                  <a:srgbClr val="0000CC"/>
                </a:solidFill>
              </a:rPr>
              <a:t>模糊数学</a:t>
            </a:r>
            <a:r>
              <a:rPr lang="zh-CN" altLang="en-US" sz="1200" b="1" dirty="0"/>
              <a:t>来帮助解决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人的大脑具有非凡的判别和处理模糊事物的能力。</a:t>
            </a:r>
          </a:p>
          <a:p>
            <a:pPr lvl="2">
              <a:lnSpc>
                <a:spcPct val="90000"/>
              </a:lnSpc>
            </a:pPr>
            <a:r>
              <a:rPr lang="zh-CN" altLang="en-US" sz="1800" b="1" dirty="0"/>
              <a:t>以</a:t>
            </a:r>
            <a:r>
              <a:rPr lang="zh-CN" altLang="en-US" sz="1800" b="1" dirty="0">
                <a:solidFill>
                  <a:srgbClr val="006600"/>
                </a:solidFill>
              </a:rPr>
              <a:t>孩子识别自己的母亲</a:t>
            </a:r>
            <a:r>
              <a:rPr lang="zh-CN" altLang="en-US" sz="1800" b="1" dirty="0"/>
              <a:t>为例，即使这位母亲更换了 新衣，改变了发式，她的孩子依然会从高矮、胖瘦、音容、姿态等迅速地作出准确判断。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如果这件事让计算机来干：</a:t>
            </a:r>
          </a:p>
          <a:p>
            <a:pPr lvl="2">
              <a:lnSpc>
                <a:spcPct val="90000"/>
              </a:lnSpc>
            </a:pPr>
            <a:r>
              <a:rPr lang="zh-CN" altLang="en-US" sz="1800" b="1" dirty="0"/>
              <a:t>得把这位母亲的身高、体重、行走速度、 外形曲线等等，全都计算到小数点后的十几位，才能着手判断。</a:t>
            </a:r>
          </a:p>
          <a:p>
            <a:pPr lvl="2">
              <a:lnSpc>
                <a:spcPct val="90000"/>
              </a:lnSpc>
            </a:pPr>
            <a:r>
              <a:rPr lang="zh-CN" altLang="en-US" sz="1800" b="1" dirty="0"/>
              <a:t>这样的“精确”实在是事与愿违，走到了事物的反面。</a:t>
            </a:r>
          </a:p>
          <a:p>
            <a:pPr lvl="2">
              <a:lnSpc>
                <a:spcPct val="90000"/>
              </a:lnSpc>
            </a:pPr>
            <a:r>
              <a:rPr lang="zh-CN" altLang="en-US" sz="1800" b="1" dirty="0"/>
              <a:t>说不定就因为这位母亲脸上一时长了一个小疖，该部位的平均高度，比原来高了零点零几毫米，而使计算机作出“拒绝接受”的判断呢？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扎德说：“所面对的系统越复杂，人们对它进行有意义的精确化能力就越低。”</a:t>
            </a:r>
            <a:endParaRPr lang="en-US" altLang="zh-CN" sz="2000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4627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endParaRPr lang="en-US" altLang="zh-CN" sz="2000" b="1" dirty="0"/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可以看出，</a:t>
            </a:r>
            <a:r>
              <a:rPr lang="en-US" altLang="zh-CN" sz="2000" dirty="0"/>
              <a:t>50 </a:t>
            </a:r>
            <a:r>
              <a:rPr lang="zh-CN" altLang="en-US" sz="2000" dirty="0"/>
              <a:t>岁以下的人不属于“年老”，而当年龄超过 </a:t>
            </a:r>
            <a:r>
              <a:rPr lang="en-US" altLang="zh-CN" sz="2000" dirty="0"/>
              <a:t>50 </a:t>
            </a:r>
            <a:r>
              <a:rPr lang="zh-CN" altLang="en-US" sz="2000" dirty="0"/>
              <a:t>岁时，随着岁数的增大，“年老”的隶属程度也越来越大，“人生七十古来稀”，</a:t>
            </a:r>
            <a:r>
              <a:rPr lang="en-US" altLang="zh-CN" sz="2000" dirty="0"/>
              <a:t>70 </a:t>
            </a:r>
            <a:r>
              <a:rPr lang="zh-CN" altLang="en-US" sz="2000" dirty="0"/>
              <a:t>岁的人“年老”的隶属程度已达 </a:t>
            </a:r>
            <a:r>
              <a:rPr lang="en-US" altLang="zh-CN" sz="2000" dirty="0"/>
              <a:t>94</a:t>
            </a:r>
            <a:r>
              <a:rPr lang="zh-CN" altLang="en-US" sz="2000" dirty="0"/>
              <a:t>％，同样，在坐标图中我们可以看到，</a:t>
            </a:r>
            <a:r>
              <a:rPr lang="en-US" altLang="zh-CN" sz="2000" dirty="0"/>
              <a:t>25 </a:t>
            </a:r>
            <a:r>
              <a:rPr lang="zh-CN" altLang="en-US" sz="2000" dirty="0"/>
              <a:t>岁以下的人，“年轻”的隶属程度为 </a:t>
            </a:r>
            <a:r>
              <a:rPr lang="en-US" altLang="zh-CN" sz="2000" dirty="0"/>
              <a:t>100</a:t>
            </a:r>
            <a:r>
              <a:rPr lang="zh-CN" altLang="en-US" sz="2000" dirty="0"/>
              <a:t>％，超过</a:t>
            </a:r>
            <a:r>
              <a:rPr lang="en-US" altLang="zh-CN" sz="2000" dirty="0"/>
              <a:t>25 </a:t>
            </a:r>
            <a:r>
              <a:rPr lang="zh-CN" altLang="en-US" sz="2000" dirty="0"/>
              <a:t>岁，“年轻”的程度越来越小。</a:t>
            </a:r>
            <a:r>
              <a:rPr lang="en-US" altLang="zh-CN" sz="2000" dirty="0"/>
              <a:t>40 </a:t>
            </a:r>
            <a:r>
              <a:rPr lang="zh-CN" altLang="en-US" sz="2000" dirty="0"/>
              <a:t>岁已是“人到中年”，“年轻”的隶属程度只有 </a:t>
            </a:r>
            <a:r>
              <a:rPr lang="en-US" altLang="zh-CN" sz="2000" dirty="0"/>
              <a:t>10</a:t>
            </a:r>
            <a:r>
              <a:rPr lang="zh-CN" altLang="en-US" sz="2000" dirty="0"/>
              <a:t>％。</a:t>
            </a:r>
          </a:p>
          <a:p>
            <a:pPr lvl="1">
              <a:lnSpc>
                <a:spcPct val="90000"/>
              </a:lnSpc>
            </a:pPr>
            <a:endParaRPr lang="zh-CN" altLang="en-US" sz="2000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769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101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127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4264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153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7EB1E-B14E-4037-B7FF-865737F082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473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EF4FC-C31C-49D5-BD39-FBBCA2D379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814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4D56F-EAF5-4454-BA78-5C280A46D6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457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9709A75-4F0D-4A49-824E-DCDCF1A828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3506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0AE1A5D-9161-4A9D-908B-A507ED3381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3461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1058BC0-93EB-4E3A-AB24-5E674BEDC0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8050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E1BCE57-30B1-4606-BF5F-DC7363B81B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534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0F3DC-E6CF-48F7-934A-F431FB508C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88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7FC83-8066-4654-8EEE-2C7D03B3EB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879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78174-64F6-4C42-8A1E-6234C61030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888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02304-25E7-4908-B533-EEFAEDF931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10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F10C8-BE29-40A7-80F1-051C35551C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997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15E0A-FA34-4FAF-8EE7-D090EE56A5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544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4CBC4-3E5D-4145-9F6F-C77E388B8C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440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78A1DB-CA29-4741-B6BF-43BBBA1440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95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47EB21-0172-454E-936D-8F137637BBA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方正姚体" pitchFamily="2" charset="-122"/>
          <a:ea typeface="方正姚体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仿宋_GB2312" pitchFamily="49" charset="-122"/>
          <a:ea typeface="仿宋_GB2312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仿宋_GB2312" pitchFamily="49" charset="-122"/>
          <a:ea typeface="仿宋_GB2312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仿宋_GB2312" pitchFamily="49" charset="-122"/>
          <a:ea typeface="仿宋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7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28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22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40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0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1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wmf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441325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7200">
                <a:solidFill>
                  <a:srgbClr val="FF0000"/>
                </a:solidFill>
                <a:ea typeface="隶书" pitchFamily="49" charset="-122"/>
              </a:rPr>
              <a:t>人工智能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sz="1400"/>
          </a:p>
        </p:txBody>
      </p:sp>
      <p:pic>
        <p:nvPicPr>
          <p:cNvPr id="12295" name="Picture 10" descr="http://t0.gstatic.com/images?q=tbn:ANd9GcS2nkzKA1a7Gv7tUBOyjAAinRnB9uH0Ke8gN-dHZZTpb9GsDhq6q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" t="6602" r="11195" b="27930"/>
          <a:stretch>
            <a:fillRect/>
          </a:stretch>
        </p:blipFill>
        <p:spPr bwMode="auto">
          <a:xfrm>
            <a:off x="7689850" y="33338"/>
            <a:ext cx="1436688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2" descr="http://t0.gstatic.com/images?q=tbn:ANd9GcRRQAKLygWTUPr319LaczMNk7p0HnnI9ny4pmRYbLfehk96IrP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4925"/>
            <a:ext cx="1457325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807804" y="4725144"/>
            <a:ext cx="3619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罗平  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luop@ict.ac.cn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4050" name="Picture 2" descr="http://www.ict.cas.cn/images/cnp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3573016"/>
            <a:ext cx="3438525" cy="571501"/>
          </a:xfrm>
          <a:prstGeom prst="rect">
            <a:avLst/>
          </a:prstGeom>
          <a:noFill/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73193"/>
            <a:ext cx="6400800" cy="17526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62321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5900" y="1808163"/>
            <a:ext cx="8785225" cy="435768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在这种表示方法中，当某个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</a:rPr>
              <a:t>u</a:t>
            </a:r>
            <a:r>
              <a:rPr lang="en-US" altLang="zh-CN" sz="2400" b="1" baseline="-25000" dirty="0" err="1">
                <a:solidFill>
                  <a:srgbClr val="0000CC"/>
                </a:solidFill>
                <a:latin typeface="Times New Roman" pitchFamily="18" charset="0"/>
              </a:rPr>
              <a:t>i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对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F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的隶属度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=0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时，可省略不写。</a:t>
            </a:r>
            <a:endParaRPr lang="en-US" altLang="zh-CN" sz="2400" b="1" dirty="0">
              <a:solidFill>
                <a:srgbClr val="0000CC"/>
              </a:solidFill>
              <a:latin typeface="Times New Roman" pitchFamily="18" charset="0"/>
            </a:endParaRPr>
          </a:p>
          <a:p>
            <a:pPr marL="400050" lvl="1" indent="0">
              <a:lnSpc>
                <a:spcPct val="120000"/>
              </a:lnSpc>
              <a:spcBef>
                <a:spcPct val="25000"/>
              </a:spcBef>
              <a:buNone/>
            </a:pP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</a:rPr>
              <a:t>例如，模糊集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</a:rPr>
              <a:t>F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</a:rPr>
              <a:t>可表示为：</a:t>
            </a:r>
          </a:p>
          <a:p>
            <a:pPr marL="400050" lvl="1" indent="0">
              <a:lnSpc>
                <a:spcPct val="120000"/>
              </a:lnSpc>
              <a:spcBef>
                <a:spcPct val="25000"/>
              </a:spcBef>
              <a:buNone/>
            </a:pP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</a:rPr>
              <a:t>     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</a:rPr>
              <a:t>F= 1/20+ 0.8/30+ 0.6/40+ 0.2/50</a:t>
            </a:r>
            <a:endParaRPr lang="en-US" altLang="zh-CN" sz="2200" dirty="0">
              <a:solidFill>
                <a:srgbClr val="00B050"/>
              </a:solidFill>
              <a:latin typeface="Times New Roman" pitchFamily="18" charset="0"/>
            </a:endParaRPr>
          </a:p>
          <a:p>
            <a:pPr marL="400050" lvl="1" indent="0">
              <a:lnSpc>
                <a:spcPct val="120000"/>
              </a:lnSpc>
              <a:spcBef>
                <a:spcPct val="25000"/>
              </a:spcBef>
              <a:buNone/>
            </a:pPr>
            <a:r>
              <a:rPr lang="en-US" altLang="zh-CN" sz="2200" b="1" dirty="0">
                <a:solidFill>
                  <a:srgbClr val="0000CC"/>
                </a:solidFill>
                <a:latin typeface="Times New Roman" pitchFamily="18" charset="0"/>
              </a:rPr>
              <a:t>    </a:t>
            </a:r>
            <a:r>
              <a:rPr lang="zh-CN" altLang="en-US" sz="2200" b="1" dirty="0">
                <a:solidFill>
                  <a:srgbClr val="7030A0"/>
                </a:solidFill>
                <a:latin typeface="Times New Roman" pitchFamily="18" charset="0"/>
              </a:rPr>
              <a:t>有时，模糊集也可写成如下两种形式：</a:t>
            </a:r>
          </a:p>
          <a:p>
            <a:pPr marL="400050" lvl="1" indent="0">
              <a:lnSpc>
                <a:spcPct val="120000"/>
              </a:lnSpc>
              <a:spcBef>
                <a:spcPct val="25000"/>
              </a:spcBef>
              <a:buNone/>
            </a:pPr>
            <a:endParaRPr lang="zh-CN" altLang="en-US" sz="2200" b="1" dirty="0">
              <a:solidFill>
                <a:srgbClr val="7030A0"/>
              </a:solidFill>
              <a:latin typeface="Times New Roman" pitchFamily="18" charset="0"/>
            </a:endParaRPr>
          </a:p>
          <a:p>
            <a:pPr marL="400050" lvl="1" indent="0">
              <a:lnSpc>
                <a:spcPct val="120000"/>
              </a:lnSpc>
              <a:spcBef>
                <a:spcPct val="25000"/>
              </a:spcBef>
              <a:buNone/>
            </a:pPr>
            <a:endParaRPr lang="zh-CN" altLang="en-US" sz="2200" b="1" dirty="0">
              <a:solidFill>
                <a:srgbClr val="7030A0"/>
              </a:solidFill>
              <a:latin typeface="Times New Roman" pitchFamily="18" charset="0"/>
            </a:endParaRPr>
          </a:p>
          <a:p>
            <a:pPr marL="400050" lvl="1" indent="0">
              <a:lnSpc>
                <a:spcPct val="120000"/>
              </a:lnSpc>
              <a:spcBef>
                <a:spcPct val="25000"/>
              </a:spcBef>
              <a:buNone/>
            </a:pPr>
            <a:endParaRPr lang="zh-CN" altLang="en-US" sz="2200" b="1" dirty="0">
              <a:solidFill>
                <a:srgbClr val="7030A0"/>
              </a:solidFill>
              <a:latin typeface="Times New Roman" pitchFamily="18" charset="0"/>
            </a:endParaRPr>
          </a:p>
          <a:p>
            <a:pPr marL="400050" lvl="1" indent="0">
              <a:lnSpc>
                <a:spcPct val="120000"/>
              </a:lnSpc>
              <a:spcBef>
                <a:spcPct val="25000"/>
              </a:spcBef>
              <a:buNone/>
            </a:pPr>
            <a:r>
              <a:rPr lang="zh-CN" altLang="en-US" sz="2200" b="1" dirty="0">
                <a:solidFill>
                  <a:srgbClr val="7030A0"/>
                </a:solidFill>
                <a:latin typeface="Times New Roman" pitchFamily="18" charset="0"/>
              </a:rPr>
              <a:t>其中，前一种称为单点形式，后一种称为序偶形式。</a:t>
            </a: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51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175" name="Object 7"/>
          <p:cNvGraphicFramePr>
            <a:graphicFrameLocks noChangeAspect="1"/>
          </p:cNvGraphicFramePr>
          <p:nvPr/>
        </p:nvGraphicFramePr>
        <p:xfrm>
          <a:off x="1150938" y="4076700"/>
          <a:ext cx="54737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78" name="公式" r:id="rId4" imgW="3390900" imgH="685800" progId="Equation.3">
                  <p:embed/>
                </p:oleObj>
              </mc:Choice>
              <mc:Fallback>
                <p:oleObj name="公式" r:id="rId4" imgW="3390900" imgH="685800" progId="Equation.3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4076700"/>
                        <a:ext cx="54737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611188" y="152400"/>
            <a:ext cx="8064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模糊集的表示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6205" name="Text Box 13"/>
          <p:cNvSpPr txBox="1">
            <a:spLocks noChangeArrowheads="1"/>
          </p:cNvSpPr>
          <p:nvPr/>
        </p:nvSpPr>
        <p:spPr bwMode="auto">
          <a:xfrm>
            <a:off x="0" y="1160748"/>
            <a:ext cx="8748713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b="1" dirty="0">
                <a:solidFill>
                  <a:srgbClr val="A50021"/>
                </a:solidFill>
                <a:latin typeface="幼圆" pitchFamily="49" charset="-122"/>
                <a:ea typeface="幼圆" pitchFamily="49" charset="-122"/>
              </a:rPr>
              <a:t>连续论域的表示方法</a:t>
            </a:r>
          </a:p>
          <a:p>
            <a:pPr>
              <a:spcBef>
                <a:spcPts val="1200"/>
              </a:spcBef>
            </a:pPr>
            <a:r>
              <a:rPr lang="zh-CN" altLang="en-US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   如果论域是连续的，则其模糊集可用一个实函数来表示。</a:t>
            </a:r>
            <a:endParaRPr lang="en-US" altLang="zh-CN" b="1" dirty="0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en-US" b="1" dirty="0">
                <a:solidFill>
                  <a:srgbClr val="00B050"/>
                </a:solidFill>
                <a:latin typeface="仿宋_GB2312" pitchFamily="49" charset="-122"/>
                <a:ea typeface="仿宋_GB2312" pitchFamily="49" charset="-122"/>
              </a:rPr>
              <a:t>例如，扎德以年龄为论域，取</a:t>
            </a:r>
            <a:r>
              <a:rPr lang="en-US" altLang="zh-CN" b="1" dirty="0">
                <a:solidFill>
                  <a:srgbClr val="00B050"/>
                </a:solidFill>
                <a:latin typeface="仿宋_GB2312" pitchFamily="49" charset="-122"/>
                <a:ea typeface="仿宋_GB2312" pitchFamily="49" charset="-122"/>
              </a:rPr>
              <a:t>U=[0, 100]</a:t>
            </a:r>
            <a:r>
              <a:rPr lang="zh-CN" altLang="en-US" b="1" dirty="0">
                <a:solidFill>
                  <a:srgbClr val="00B050"/>
                </a:solidFill>
                <a:latin typeface="仿宋_GB2312" pitchFamily="49" charset="-122"/>
                <a:ea typeface="仿宋_GB2312" pitchFamily="49" charset="-122"/>
              </a:rPr>
              <a:t>，给出了“年轻”与“年老”这两的模糊概念的隶属函数</a:t>
            </a:r>
          </a:p>
          <a:p>
            <a:br>
              <a:rPr lang="zh-CN" altLang="en-US" b="1" dirty="0">
                <a:latin typeface="幼圆" pitchFamily="49" charset="-122"/>
                <a:ea typeface="幼圆" pitchFamily="49" charset="-122"/>
              </a:rPr>
            </a:br>
            <a:endParaRPr lang="zh-CN" altLang="en-US" b="1" dirty="0">
              <a:latin typeface="幼圆" pitchFamily="49" charset="-122"/>
              <a:ea typeface="幼圆" pitchFamily="49" charset="-122"/>
            </a:endParaRPr>
          </a:p>
          <a:p>
            <a:r>
              <a:rPr lang="zh-CN" altLang="en-US" b="1" dirty="0">
                <a:latin typeface="幼圆" pitchFamily="49" charset="-122"/>
                <a:ea typeface="幼圆" pitchFamily="49" charset="-122"/>
              </a:rPr>
              <a:t>    </a:t>
            </a:r>
          </a:p>
          <a:p>
            <a:br>
              <a:rPr lang="zh-CN" altLang="en-US" b="1" dirty="0">
                <a:latin typeface="幼圆" pitchFamily="49" charset="-122"/>
                <a:ea typeface="幼圆" pitchFamily="49" charset="-122"/>
              </a:rPr>
            </a:br>
            <a:endParaRPr lang="zh-CN" altLang="en-US" b="1" dirty="0">
              <a:latin typeface="幼圆" pitchFamily="49" charset="-122"/>
              <a:ea typeface="幼圆" pitchFamily="49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>
                <a:solidFill>
                  <a:srgbClr val="A50021"/>
                </a:solidFill>
                <a:latin typeface="幼圆" pitchFamily="49" charset="-122"/>
                <a:ea typeface="幼圆" pitchFamily="49" charset="-122"/>
              </a:rPr>
              <a:t>一般表示方法</a:t>
            </a:r>
          </a:p>
          <a:p>
            <a:r>
              <a:rPr lang="zh-CN" altLang="en-US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   不管论域</a:t>
            </a:r>
            <a:r>
              <a:rPr lang="en-US" altLang="zh-CN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U</a:t>
            </a:r>
            <a:r>
              <a:rPr lang="zh-CN" altLang="en-US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是有限的还是无限的，是连续的还是离散的，扎德又给出了一种类似于积分的一般表示形式：</a:t>
            </a:r>
          </a:p>
          <a:p>
            <a:endParaRPr lang="zh-CN" altLang="en-US" b="1" dirty="0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  <a:p>
            <a:br>
              <a:rPr lang="zh-CN" altLang="en-US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</a:br>
            <a:endParaRPr lang="zh-CN" altLang="en-US" b="1" dirty="0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  <a:p>
            <a:r>
              <a:rPr lang="zh-CN" altLang="en-US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这里的记号不是数学中的积分符号，也不是求和，只是表示论域中各元素与其隶属度对应关系的总括。</a:t>
            </a:r>
            <a:endParaRPr lang="zh-CN" altLang="en-US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36208" name="Object 16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87992598"/>
              </p:ext>
            </p:extLst>
          </p:nvPr>
        </p:nvGraphicFramePr>
        <p:xfrm>
          <a:off x="935596" y="2852936"/>
          <a:ext cx="324008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85" name="公式" r:id="rId4" imgW="2794000" imgH="660400" progId="Equation.3">
                  <p:embed/>
                </p:oleObj>
              </mc:Choice>
              <mc:Fallback>
                <p:oleObj name="公式" r:id="rId4" imgW="2794000" imgH="660400" progId="Equation.3">
                  <p:embed/>
                  <p:pic>
                    <p:nvPicPr>
                      <p:cNvPr id="0" name="Picture 46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596" y="2852936"/>
                        <a:ext cx="3240087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7" name="Object 1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537879847"/>
              </p:ext>
            </p:extLst>
          </p:nvPr>
        </p:nvGraphicFramePr>
        <p:xfrm>
          <a:off x="4824028" y="2816932"/>
          <a:ext cx="3241675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86" name="公式" r:id="rId6" imgW="2794000" imgH="660400" progId="Equation.3">
                  <p:embed/>
                </p:oleObj>
              </mc:Choice>
              <mc:Fallback>
                <p:oleObj name="公式" r:id="rId6" imgW="2794000" imgH="660400" progId="Equation.3">
                  <p:embed/>
                  <p:pic>
                    <p:nvPicPr>
                      <p:cNvPr id="0" name="Picture 46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028" y="2816932"/>
                        <a:ext cx="3241675" cy="7667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11" name="Object 19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132791648"/>
              </p:ext>
            </p:extLst>
          </p:nvPr>
        </p:nvGraphicFramePr>
        <p:xfrm>
          <a:off x="2627784" y="4833156"/>
          <a:ext cx="15843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87" name="公式" r:id="rId8" imgW="990170" imgH="380835" progId="Equation.3">
                  <p:embed/>
                </p:oleObj>
              </mc:Choice>
              <mc:Fallback>
                <p:oleObj name="公式" r:id="rId8" imgW="990170" imgH="380835" progId="Equation.3">
                  <p:embed/>
                  <p:pic>
                    <p:nvPicPr>
                      <p:cNvPr id="0" name="Picture 46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833156"/>
                        <a:ext cx="1584325" cy="609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611188" y="152400"/>
            <a:ext cx="8064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模糊集的表示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395412" y="4002630"/>
            <a:ext cx="8261536" cy="1154562"/>
          </a:xfrm>
          <a:prstGeom prst="roundRect">
            <a:avLst>
              <a:gd name="adj" fmla="val 25693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95412" y="2046024"/>
            <a:ext cx="8317048" cy="1154562"/>
          </a:xfrm>
          <a:prstGeom prst="roundRect">
            <a:avLst>
              <a:gd name="adj" fmla="val 25693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75556" y="2228478"/>
            <a:ext cx="7920880" cy="863850"/>
            <a:chOff x="395288" y="1484313"/>
            <a:chExt cx="8382000" cy="863850"/>
          </a:xfrm>
        </p:grpSpPr>
        <p:sp>
          <p:nvSpPr>
            <p:cNvPr id="137218" name="Text Box 2"/>
            <p:cNvSpPr txBox="1">
              <a:spLocks noChangeArrowheads="1"/>
            </p:cNvSpPr>
            <p:nvPr/>
          </p:nvSpPr>
          <p:spPr bwMode="auto">
            <a:xfrm>
              <a:off x="395288" y="1484313"/>
              <a:ext cx="83820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   </a:t>
              </a:r>
              <a:r>
                <a:rPr kumimoji="1" lang="zh-CN" altLang="en-US" sz="2400" b="1" dirty="0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定义  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设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F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、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G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分别是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U 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上的两个模糊集，对任意</a:t>
              </a:r>
              <a:r>
                <a:rPr kumimoji="1" lang="en-US" altLang="zh-CN" sz="2400" b="1" dirty="0" err="1">
                  <a:latin typeface="幼圆" pitchFamily="49" charset="-122"/>
                  <a:ea typeface="幼圆" pitchFamily="49" charset="-122"/>
                </a:rPr>
                <a:t>u∈U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，都有           成立，则称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F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等于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G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，记为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F=G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。</a:t>
              </a:r>
              <a:r>
                <a:rPr kumimoji="1" lang="zh-CN" altLang="en-US" sz="2400" dirty="0">
                  <a:latin typeface="幼圆" pitchFamily="49" charset="-122"/>
                  <a:ea typeface="幼圆" pitchFamily="49" charset="-122"/>
                </a:rPr>
                <a:t> </a:t>
              </a:r>
            </a:p>
          </p:txBody>
        </p:sp>
        <p:graphicFrame>
          <p:nvGraphicFramePr>
            <p:cNvPr id="13721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4916425"/>
                </p:ext>
              </p:extLst>
            </p:nvPr>
          </p:nvGraphicFramePr>
          <p:xfrm>
            <a:off x="1309688" y="1899811"/>
            <a:ext cx="1612739" cy="448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941" name="公式" r:id="rId4" imgW="927000" imgH="228600" progId="Equation.3">
                    <p:embed/>
                  </p:oleObj>
                </mc:Choice>
                <mc:Fallback>
                  <p:oleObj name="公式" r:id="rId4" imgW="927000" imgH="228600" progId="Equation.3">
                    <p:embed/>
                    <p:pic>
                      <p:nvPicPr>
                        <p:cNvPr id="0" name="Picture 5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9688" y="1899811"/>
                          <a:ext cx="1612739" cy="448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0" y="3362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59060" y="4136690"/>
            <a:ext cx="8153400" cy="830997"/>
            <a:chOff x="450800" y="2498229"/>
            <a:chExt cx="8153400" cy="830997"/>
          </a:xfrm>
        </p:grpSpPr>
        <p:sp>
          <p:nvSpPr>
            <p:cNvPr id="137220" name="Text Box 4"/>
            <p:cNvSpPr txBox="1">
              <a:spLocks noChangeArrowheads="1"/>
            </p:cNvSpPr>
            <p:nvPr/>
          </p:nvSpPr>
          <p:spPr bwMode="auto">
            <a:xfrm>
              <a:off x="450800" y="2498229"/>
              <a:ext cx="81534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rgbClr val="CC3300"/>
                  </a:solidFill>
                  <a:latin typeface="宋体" pitchFamily="2" charset="-122"/>
                </a:rPr>
                <a:t>   </a:t>
              </a:r>
              <a:r>
                <a:rPr kumimoji="1" lang="zh-CN" altLang="en-US" sz="2400" b="1" dirty="0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定义  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设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F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、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G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分别是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U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上的两个模糊集，对任意</a:t>
              </a:r>
              <a:r>
                <a:rPr kumimoji="1" lang="en-US" altLang="zh-CN" sz="2400" b="1" dirty="0" err="1">
                  <a:latin typeface="幼圆" pitchFamily="49" charset="-122"/>
                  <a:ea typeface="幼圆" pitchFamily="49" charset="-122"/>
                </a:rPr>
                <a:t>u∈U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，都有            成立，则称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F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包含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G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，记为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F    G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。</a:t>
              </a:r>
              <a:r>
                <a:rPr kumimoji="1" lang="zh-CN" altLang="en-US" sz="2400" dirty="0">
                  <a:latin typeface="幼圆" pitchFamily="49" charset="-122"/>
                  <a:ea typeface="幼圆" pitchFamily="49" charset="-122"/>
                </a:rPr>
                <a:t> </a:t>
              </a:r>
            </a:p>
          </p:txBody>
        </p:sp>
        <p:graphicFrame>
          <p:nvGraphicFramePr>
            <p:cNvPr id="13722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7754771"/>
                </p:ext>
              </p:extLst>
            </p:nvPr>
          </p:nvGraphicFramePr>
          <p:xfrm>
            <a:off x="1251744" y="2870659"/>
            <a:ext cx="14478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942" name="Equation" r:id="rId6" imgW="927100" imgH="228600" progId="Equation.3">
                    <p:embed/>
                  </p:oleObj>
                </mc:Choice>
                <mc:Fallback>
                  <p:oleObj name="Equation" r:id="rId6" imgW="927100" imgH="228600" progId="Equation.3">
                    <p:embed/>
                    <p:pic>
                      <p:nvPicPr>
                        <p:cNvPr id="0" name="Picture 5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1744" y="2870659"/>
                          <a:ext cx="14478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27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674254"/>
                </p:ext>
              </p:extLst>
            </p:nvPr>
          </p:nvGraphicFramePr>
          <p:xfrm>
            <a:off x="6694586" y="2977270"/>
            <a:ext cx="325438" cy="325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943" name="公式" r:id="rId8" imgW="152268" imgH="152268" progId="Equation.3">
                    <p:embed/>
                  </p:oleObj>
                </mc:Choice>
                <mc:Fallback>
                  <p:oleObj name="公式" r:id="rId8" imgW="152268" imgH="152268" progId="Equation.3">
                    <p:embed/>
                    <p:pic>
                      <p:nvPicPr>
                        <p:cNvPr id="0" name="Picture 5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4586" y="2977270"/>
                          <a:ext cx="325438" cy="3254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11188" y="368660"/>
            <a:ext cx="8064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模糊集的运算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173796" y="4401108"/>
            <a:ext cx="8748712" cy="1476164"/>
          </a:xfrm>
          <a:prstGeom prst="roundRect">
            <a:avLst>
              <a:gd name="adj" fmla="val 11901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79388" y="1412776"/>
            <a:ext cx="8748712" cy="2473766"/>
          </a:xfrm>
          <a:prstGeom prst="roundRect">
            <a:avLst>
              <a:gd name="adj" fmla="val 11901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00844" y="1546282"/>
            <a:ext cx="8305800" cy="2161009"/>
            <a:chOff x="400844" y="1772816"/>
            <a:chExt cx="8305800" cy="2161009"/>
          </a:xfrm>
        </p:grpSpPr>
        <p:sp>
          <p:nvSpPr>
            <p:cNvPr id="137222" name="Text Box 6"/>
            <p:cNvSpPr txBox="1">
              <a:spLocks noChangeArrowheads="1"/>
            </p:cNvSpPr>
            <p:nvPr/>
          </p:nvSpPr>
          <p:spPr bwMode="auto">
            <a:xfrm>
              <a:off x="400844" y="1772816"/>
              <a:ext cx="83058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rgbClr val="C00000"/>
                  </a:solidFill>
                  <a:latin typeface="幼圆" pitchFamily="49" charset="-122"/>
                  <a:ea typeface="幼圆" pitchFamily="49" charset="-122"/>
                </a:rPr>
                <a:t>定义 </a:t>
              </a:r>
              <a:r>
                <a:rPr kumimoji="1" lang="en-US" altLang="zh-CN" sz="2400" b="1" dirty="0">
                  <a:solidFill>
                    <a:srgbClr val="C000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设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F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、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G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分别是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U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上的两个模糊集，则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F∪G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、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F∩G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分别称为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F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与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G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的并集、交集，它们的隶属函数分别为</a:t>
              </a:r>
              <a:r>
                <a:rPr kumimoji="1" lang="zh-CN" altLang="en-US" sz="2400" b="1" dirty="0">
                  <a:solidFill>
                    <a:srgbClr val="0000CC"/>
                  </a:solidFill>
                  <a:latin typeface="宋体" pitchFamily="2" charset="-122"/>
                </a:rPr>
                <a:t>：</a:t>
              </a:r>
              <a:r>
                <a:rPr kumimoji="1" lang="zh-CN" altLang="en-US" sz="2400" dirty="0">
                  <a:solidFill>
                    <a:schemeClr val="tx2"/>
                  </a:solidFill>
                  <a:latin typeface="Tahoma" pitchFamily="34" charset="0"/>
                </a:rPr>
                <a:t> </a:t>
              </a:r>
            </a:p>
          </p:txBody>
        </p:sp>
        <p:graphicFrame>
          <p:nvGraphicFramePr>
            <p:cNvPr id="13722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5373894"/>
                </p:ext>
              </p:extLst>
            </p:nvPr>
          </p:nvGraphicFramePr>
          <p:xfrm>
            <a:off x="1974850" y="2790825"/>
            <a:ext cx="4775200" cy="1143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17" name="公式" r:id="rId4" imgW="2311400" imgH="558800" progId="Equation.3">
                    <p:embed/>
                  </p:oleObj>
                </mc:Choice>
                <mc:Fallback>
                  <p:oleObj name="公式" r:id="rId4" imgW="2311400" imgH="558800" progId="Equation.3">
                    <p:embed/>
                    <p:pic>
                      <p:nvPicPr>
                        <p:cNvPr id="0" name="Picture 1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4850" y="2790825"/>
                          <a:ext cx="4775200" cy="1143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410464" y="4581128"/>
            <a:ext cx="807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定义</a:t>
            </a: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400" b="1" dirty="0">
                <a:latin typeface="幼圆" pitchFamily="49" charset="-122"/>
                <a:ea typeface="幼圆" pitchFamily="49" charset="-122"/>
              </a:rPr>
              <a:t>设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F</a:t>
            </a:r>
            <a:r>
              <a:rPr kumimoji="1" lang="zh-CN" altLang="en-US" sz="2400" b="1" dirty="0">
                <a:latin typeface="幼圆" pitchFamily="49" charset="-122"/>
                <a:ea typeface="幼圆" pitchFamily="49" charset="-122"/>
              </a:rPr>
              <a:t>为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U</a:t>
            </a:r>
            <a:r>
              <a:rPr kumimoji="1" lang="zh-CN" altLang="en-US" sz="2400" b="1" dirty="0">
                <a:latin typeface="幼圆" pitchFamily="49" charset="-122"/>
                <a:ea typeface="幼圆" pitchFamily="49" charset="-122"/>
              </a:rPr>
              <a:t>上的模糊集，称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﹁F</a:t>
            </a:r>
            <a:r>
              <a:rPr kumimoji="1" lang="zh-CN" altLang="en-US" sz="2400" b="1" dirty="0">
                <a:latin typeface="幼圆" pitchFamily="49" charset="-122"/>
                <a:ea typeface="幼圆" pitchFamily="49" charset="-122"/>
              </a:rPr>
              <a:t>为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F</a:t>
            </a:r>
            <a:r>
              <a:rPr kumimoji="1" lang="zh-CN" altLang="en-US" sz="2400" b="1" dirty="0">
                <a:latin typeface="幼圆" pitchFamily="49" charset="-122"/>
                <a:ea typeface="幼圆" pitchFamily="49" charset="-122"/>
              </a:rPr>
              <a:t>的补集，其隶属函数为：</a:t>
            </a:r>
            <a:r>
              <a:rPr kumimoji="1" lang="zh-CN" altLang="en-US" sz="2400" dirty="0">
                <a:latin typeface="Tahoma" pitchFamily="34" charset="0"/>
              </a:rPr>
              <a:t> </a:t>
            </a:r>
          </a:p>
        </p:txBody>
      </p: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0" y="313579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11188" y="152400"/>
            <a:ext cx="8064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模糊集的运算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721125"/>
              </p:ext>
            </p:extLst>
          </p:nvPr>
        </p:nvGraphicFramePr>
        <p:xfrm>
          <a:off x="2807804" y="5157192"/>
          <a:ext cx="30432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18" name="公式" r:id="rId6" imgW="1473120" imgH="215640" progId="Equation.3">
                  <p:embed/>
                </p:oleObj>
              </mc:Choice>
              <mc:Fallback>
                <p:oleObj name="公式" r:id="rId6" imgW="1473120" imgH="215640" progId="Equation.3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804" y="5157192"/>
                        <a:ext cx="3043238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635391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8A04-F851-45CC-B690-79813CC6170D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250825" y="1736725"/>
            <a:ext cx="8664575" cy="47859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例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5.16 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设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U={1,2,3}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和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G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分别是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上的两个模糊集，即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F=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小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=1/1+0.6/2+0.1/3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G=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大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=0.1/1+0.6/2+1/3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则 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F∪G=(1∨0.1)/1+(0.6∨0.6)/2+(0.1∨1)/3=1/1+0.6/2+1/3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F∩G=(1∧0.1)/1+(0.6∧0.6)/2+(0.1∧1)=0.1/1+0.6/2+0.1/3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﹁F=(1-1)/1+(1-0.6)/2+(1-0.1)/3=0.4/2+0.9/3 </a:t>
            </a:r>
          </a:p>
          <a:p>
            <a:pPr>
              <a:spcBef>
                <a:spcPct val="50000"/>
              </a:spcBef>
            </a:pPr>
            <a:endParaRPr kumimoji="1" lang="en-US" altLang="zh-CN" sz="2400" b="1" dirty="0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两个模糊集之间的运算实际上就是逐点对隶属函数作相应的运算。 </a:t>
            </a: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611188" y="152400"/>
            <a:ext cx="8064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模糊集的运算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0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noFill/>
          <a:ln/>
        </p:spPr>
        <p:txBody>
          <a:bodyPr/>
          <a:lstStyle/>
          <a:p>
            <a:r>
              <a:rPr lang="en-US" altLang="zh-CN"/>
              <a:t>“</a:t>
            </a:r>
            <a:r>
              <a:rPr lang="zh-CN" altLang="en-US"/>
              <a:t>又矮又瘦”</a:t>
            </a:r>
          </a:p>
        </p:txBody>
      </p:sp>
      <p:sp>
        <p:nvSpPr>
          <p:cNvPr id="239621" name="Rectangle 5"/>
          <p:cNvSpPr>
            <a:spLocks noGrp="1" noRot="1" noChangeArrowheads="1"/>
          </p:cNvSpPr>
          <p:nvPr>
            <p:ph type="body" idx="1"/>
          </p:nvPr>
        </p:nvSpPr>
        <p:spPr>
          <a:xfrm>
            <a:off x="1007604" y="1592796"/>
            <a:ext cx="7582743" cy="4960938"/>
          </a:xfrm>
          <a:noFill/>
          <a:ln/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 = {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甲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乙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丙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丁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A = “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矮子”    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隶属函数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(0.9, 1, 0.6, 0)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B = “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瘦子”    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隶属函数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(0.8, 0.2, 0.9, 1)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找出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C = “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又矮又瘦”</a:t>
            </a:r>
          </a:p>
          <a:p>
            <a:pPr marL="0" indent="0">
              <a:lnSpc>
                <a:spcPct val="120000"/>
              </a:lnSpc>
              <a:buNone/>
            </a:pPr>
            <a:endParaRPr lang="zh-CN" altLang="en-US" sz="2400" b="1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 = A∩B   = ( 0.9∧0.8 , 1∧0.2 , 0.6∧0.9 , 0∧1 )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         = (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0.8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0.2,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0.6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0)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4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因此， 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甲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丙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比较符合条件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F47727-556C-4197-BDF1-C57E5D8735B1}"/>
              </a:ext>
            </a:extLst>
          </p:cNvPr>
          <p:cNvSpPr txBox="1"/>
          <p:nvPr/>
        </p:nvSpPr>
        <p:spPr>
          <a:xfrm>
            <a:off x="6228184" y="5553236"/>
            <a:ext cx="29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取</a:t>
            </a:r>
            <a:r>
              <a:rPr lang="en-US" altLang="zh-CN" sz="2800" dirty="0">
                <a:solidFill>
                  <a:srgbClr val="FF0000"/>
                </a:solidFill>
              </a:rPr>
              <a:t>min</a:t>
            </a:r>
            <a:r>
              <a:rPr lang="zh-CN" altLang="en-US" sz="2800" dirty="0">
                <a:solidFill>
                  <a:srgbClr val="FF0000"/>
                </a:solidFill>
              </a:rPr>
              <a:t>有问题吗？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4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noFill/>
          <a:ln/>
        </p:spPr>
        <p:txBody>
          <a:bodyPr/>
          <a:lstStyle/>
          <a:p>
            <a:r>
              <a:rPr lang="zh-CN" altLang="en-US" dirty="0"/>
              <a:t>描述数据</a:t>
            </a:r>
          </a:p>
        </p:txBody>
      </p:sp>
      <p:sp>
        <p:nvSpPr>
          <p:cNvPr id="240645" name="Rectangle 5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noFill/>
          <a:ln/>
        </p:spPr>
        <p:txBody>
          <a:bodyPr/>
          <a:lstStyle/>
          <a:p>
            <a:r>
              <a:rPr lang="zh-CN" altLang="en-US"/>
              <a:t>一组学生共</a:t>
            </a:r>
            <a:r>
              <a:rPr lang="en-US" altLang="zh-CN"/>
              <a:t>10</a:t>
            </a:r>
            <a:r>
              <a:rPr lang="zh-CN" altLang="en-US"/>
              <a:t>人，考试成绩为：</a:t>
            </a:r>
          </a:p>
          <a:p>
            <a:r>
              <a:rPr lang="zh-CN" altLang="en-US"/>
              <a:t>     </a:t>
            </a:r>
            <a:r>
              <a:rPr lang="en-US" altLang="zh-CN"/>
              <a:t>72    68    71    70    86</a:t>
            </a:r>
          </a:p>
          <a:p>
            <a:r>
              <a:rPr lang="en-US" altLang="zh-CN"/>
              <a:t>     69    70    82    72    75</a:t>
            </a:r>
          </a:p>
          <a:p>
            <a:r>
              <a:rPr lang="zh-CN" altLang="en-US"/>
              <a:t>如何评价上述数据？</a:t>
            </a:r>
          </a:p>
          <a:p>
            <a:endParaRPr lang="en-US" altLang="zh-CN"/>
          </a:p>
        </p:txBody>
      </p:sp>
      <p:sp>
        <p:nvSpPr>
          <p:cNvPr id="240646" name="AutoShape 6"/>
          <p:cNvSpPr>
            <a:spLocks noChangeArrowheads="1"/>
          </p:cNvSpPr>
          <p:nvPr/>
        </p:nvSpPr>
        <p:spPr bwMode="auto">
          <a:xfrm>
            <a:off x="1476375" y="4437063"/>
            <a:ext cx="2017713" cy="863600"/>
          </a:xfrm>
          <a:prstGeom prst="wedgeRoundRectCallout">
            <a:avLst>
              <a:gd name="adj1" fmla="val -51810"/>
              <a:gd name="adj2" fmla="val 8308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latin typeface="Tahoma" pitchFamily="34" charset="0"/>
              </a:rPr>
              <a:t>这些学生平均分</a:t>
            </a:r>
            <a:r>
              <a:rPr lang="en-US" altLang="zh-CN">
                <a:latin typeface="Tahoma" pitchFamily="34" charset="0"/>
              </a:rPr>
              <a:t>73.5</a:t>
            </a:r>
            <a:r>
              <a:rPr lang="zh-CN" altLang="en-US">
                <a:latin typeface="Tahoma" pitchFamily="34" charset="0"/>
              </a:rPr>
              <a:t>分</a:t>
            </a:r>
          </a:p>
        </p:txBody>
      </p:sp>
      <p:sp>
        <p:nvSpPr>
          <p:cNvPr id="240647" name="AutoShape 7"/>
          <p:cNvSpPr>
            <a:spLocks noChangeArrowheads="1"/>
          </p:cNvSpPr>
          <p:nvPr/>
        </p:nvSpPr>
        <p:spPr bwMode="auto">
          <a:xfrm>
            <a:off x="4787900" y="4941888"/>
            <a:ext cx="3097213" cy="1366837"/>
          </a:xfrm>
          <a:prstGeom prst="wedgeEllipseCallout">
            <a:avLst>
              <a:gd name="adj1" fmla="val 46926"/>
              <a:gd name="adj2" fmla="val 5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latin typeface="Tahoma" pitchFamily="34" charset="0"/>
              </a:rPr>
              <a:t>这次考试成绩大多数在７０分左右，个别在８０分以上</a:t>
            </a:r>
          </a:p>
          <a:p>
            <a:pPr algn="ctr"/>
            <a:endParaRPr lang="en-US" altLang="zh-CN">
              <a:latin typeface="Tahoma" pitchFamily="34" charset="0"/>
            </a:endParaRPr>
          </a:p>
        </p:txBody>
      </p:sp>
      <p:sp>
        <p:nvSpPr>
          <p:cNvPr id="240648" name="Text Box 8"/>
          <p:cNvSpPr txBox="1">
            <a:spLocks noChangeArrowheads="1"/>
          </p:cNvSpPr>
          <p:nvPr/>
        </p:nvSpPr>
        <p:spPr bwMode="auto">
          <a:xfrm>
            <a:off x="2411413" y="5734050"/>
            <a:ext cx="2016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ahoma" pitchFamily="34" charset="0"/>
              </a:rPr>
              <a:t>精确，但是不直观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4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6" grpId="0" animBg="1"/>
      <p:bldP spid="240647" grpId="0" animBg="1"/>
      <p:bldP spid="2406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noFill/>
          <a:ln/>
        </p:spPr>
        <p:txBody>
          <a:bodyPr/>
          <a:lstStyle/>
          <a:p>
            <a:r>
              <a:rPr lang="en-US" altLang="zh-CN" sz="4000"/>
              <a:t>“</a:t>
            </a:r>
            <a:r>
              <a:rPr lang="zh-CN" altLang="en-US" sz="4000"/>
              <a:t>大多在</a:t>
            </a:r>
            <a:r>
              <a:rPr lang="en-US" altLang="zh-CN" sz="4000"/>
              <a:t>70</a:t>
            </a:r>
            <a:r>
              <a:rPr lang="zh-CN" altLang="en-US" sz="4000"/>
              <a:t>分左右，个别在</a:t>
            </a:r>
            <a:r>
              <a:rPr lang="en-US" altLang="zh-CN" sz="4000"/>
              <a:t>80</a:t>
            </a:r>
            <a:r>
              <a:rPr lang="zh-CN" altLang="en-US" sz="4000"/>
              <a:t>分以上”</a:t>
            </a:r>
          </a:p>
        </p:txBody>
      </p:sp>
      <p:sp>
        <p:nvSpPr>
          <p:cNvPr id="2416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7338" y="1412875"/>
            <a:ext cx="8540750" cy="4498975"/>
          </a:xfrm>
          <a:noFill/>
          <a:ln/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zh-CN" altLang="en-US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大多数”</a:t>
            </a:r>
          </a:p>
          <a:p>
            <a:pPr lvl="1">
              <a:spcBef>
                <a:spcPts val="18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0.5/6+0.8/7+1/8+1/9+1/10</a:t>
            </a:r>
          </a:p>
          <a:p>
            <a:pPr>
              <a:spcBef>
                <a:spcPts val="1800"/>
              </a:spcBef>
            </a:pPr>
            <a:r>
              <a:rPr lang="en-US" altLang="zh-CN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“70</a:t>
            </a:r>
            <a:r>
              <a:rPr lang="zh-CN" altLang="en-US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分左右”</a:t>
            </a:r>
          </a:p>
          <a:p>
            <a:pPr lvl="1">
              <a:spcBef>
                <a:spcPts val="18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0.5/68+1/69+1/70+1/71+1/72+0.8/73+0.5/74+0.5/75</a:t>
            </a:r>
          </a:p>
          <a:p>
            <a:pPr>
              <a:spcBef>
                <a:spcPts val="1800"/>
              </a:spcBef>
            </a:pPr>
            <a:r>
              <a:rPr lang="en-US" altLang="zh-CN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zh-CN" altLang="en-US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个别”</a:t>
            </a:r>
          </a:p>
          <a:p>
            <a:pPr lvl="1">
              <a:spcBef>
                <a:spcPts val="18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1/1+1/2+0.5/3</a:t>
            </a:r>
          </a:p>
          <a:p>
            <a:pPr>
              <a:spcBef>
                <a:spcPts val="1800"/>
              </a:spcBef>
            </a:pPr>
            <a:r>
              <a:rPr lang="en-US" altLang="zh-CN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“80</a:t>
            </a:r>
            <a:r>
              <a:rPr lang="zh-CN" altLang="en-US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分以上”</a:t>
            </a:r>
          </a:p>
          <a:p>
            <a:pPr lvl="1">
              <a:spcBef>
                <a:spcPts val="18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1/80+1/81+1/82+...+1/100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noFill/>
          <a:ln/>
        </p:spPr>
        <p:txBody>
          <a:bodyPr/>
          <a:lstStyle/>
          <a:p>
            <a:r>
              <a:rPr lang="zh-CN" altLang="en-US" dirty="0"/>
              <a:t>对分数问题的分析</a:t>
            </a:r>
          </a:p>
        </p:txBody>
      </p:sp>
      <p:sp>
        <p:nvSpPr>
          <p:cNvPr id="2426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7524" y="1736812"/>
            <a:ext cx="8540750" cy="4498975"/>
          </a:xfrm>
          <a:noFill/>
          <a:ln/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dirty="0"/>
              <a:t>首先，对</a:t>
            </a:r>
            <a:r>
              <a:rPr lang="en-US" altLang="zh-CN" dirty="0"/>
              <a:t>10</a:t>
            </a:r>
            <a:r>
              <a:rPr lang="zh-CN" altLang="en-US" dirty="0"/>
              <a:t>个分数求“</a:t>
            </a:r>
            <a:r>
              <a:rPr lang="en-US" altLang="zh-CN" dirty="0"/>
              <a:t>70</a:t>
            </a:r>
            <a:r>
              <a:rPr lang="zh-CN" altLang="en-US" dirty="0"/>
              <a:t>分左右”的隶属度：</a:t>
            </a:r>
          </a:p>
          <a:p>
            <a:pPr lvl="1">
              <a:spcBef>
                <a:spcPts val="1800"/>
              </a:spcBef>
            </a:pPr>
            <a:r>
              <a:rPr lang="en-US" altLang="zh-CN" dirty="0"/>
              <a:t>1 + 0.5 + 1 + 1 + 0 + 1 + 1 + 0 + 1 + 0.5 = 7</a:t>
            </a:r>
          </a:p>
          <a:p>
            <a:pPr lvl="1">
              <a:spcBef>
                <a:spcPts val="1800"/>
              </a:spcBef>
            </a:pPr>
            <a:r>
              <a:rPr lang="zh-CN" altLang="en-US" dirty="0"/>
              <a:t>表示约</a:t>
            </a:r>
            <a:r>
              <a:rPr lang="en-US" altLang="zh-CN" dirty="0"/>
              <a:t>7</a:t>
            </a:r>
            <a:r>
              <a:rPr lang="zh-CN" altLang="en-US" dirty="0"/>
              <a:t>个人次在</a:t>
            </a:r>
            <a:r>
              <a:rPr lang="en-US" altLang="zh-CN" dirty="0"/>
              <a:t>70</a:t>
            </a:r>
            <a:r>
              <a:rPr lang="zh-CN" altLang="en-US" dirty="0"/>
              <a:t>分左右。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7</a:t>
            </a:r>
            <a:r>
              <a:rPr lang="zh-CN" altLang="en-US" dirty="0"/>
              <a:t>对于“大多数”的隶属度是</a:t>
            </a:r>
            <a:r>
              <a:rPr lang="en-US" altLang="zh-CN" dirty="0"/>
              <a:t>0.8</a:t>
            </a:r>
          </a:p>
          <a:p>
            <a:pPr lvl="1">
              <a:spcBef>
                <a:spcPts val="1800"/>
              </a:spcBef>
            </a:pPr>
            <a:r>
              <a:rPr lang="en-US" altLang="zh-CN" dirty="0"/>
              <a:t>T(“</a:t>
            </a:r>
            <a:r>
              <a:rPr lang="zh-CN" altLang="en-US" dirty="0"/>
              <a:t>大多数”</a:t>
            </a:r>
            <a:r>
              <a:rPr lang="en-US" altLang="zh-CN" dirty="0"/>
              <a:t>) = 0.8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80</a:t>
            </a:r>
            <a:r>
              <a:rPr lang="zh-CN" altLang="en-US" dirty="0"/>
              <a:t>分以上有</a:t>
            </a:r>
            <a:r>
              <a:rPr lang="en-US" altLang="zh-CN" dirty="0"/>
              <a:t>2</a:t>
            </a:r>
            <a:r>
              <a:rPr lang="zh-CN" altLang="en-US" dirty="0"/>
              <a:t>人，</a:t>
            </a:r>
            <a:r>
              <a:rPr lang="en-US" altLang="zh-CN" dirty="0"/>
              <a:t>2</a:t>
            </a:r>
            <a:r>
              <a:rPr lang="zh-CN" altLang="en-US" dirty="0"/>
              <a:t>对于“个别”的隶属度为</a:t>
            </a:r>
            <a:r>
              <a:rPr lang="en-US" altLang="zh-CN" dirty="0"/>
              <a:t>1</a:t>
            </a:r>
          </a:p>
          <a:p>
            <a:pPr lvl="1">
              <a:spcBef>
                <a:spcPts val="1800"/>
              </a:spcBef>
            </a:pPr>
            <a:r>
              <a:rPr lang="en-US" altLang="zh-CN" dirty="0"/>
              <a:t>T(“</a:t>
            </a:r>
            <a:r>
              <a:rPr lang="zh-CN" altLang="en-US" dirty="0"/>
              <a:t>个别”</a:t>
            </a:r>
            <a:r>
              <a:rPr lang="en-US" altLang="zh-CN" dirty="0"/>
              <a:t>) = 1</a:t>
            </a:r>
          </a:p>
        </p:txBody>
      </p:sp>
      <p:sp>
        <p:nvSpPr>
          <p:cNvPr id="242692" name="Text Box 4"/>
          <p:cNvSpPr txBox="1">
            <a:spLocks noChangeArrowheads="1"/>
          </p:cNvSpPr>
          <p:nvPr/>
        </p:nvSpPr>
        <p:spPr bwMode="auto">
          <a:xfrm>
            <a:off x="6011863" y="2932943"/>
            <a:ext cx="3132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72    68    71    70    86</a:t>
            </a:r>
          </a:p>
          <a:p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69    70    82    72    75</a:t>
            </a:r>
            <a:endParaRPr lang="en-US" altLang="zh-CN" dirty="0">
              <a:solidFill>
                <a:srgbClr val="006600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250825" y="1989138"/>
            <a:ext cx="8642350" cy="3668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just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笛卡尔积：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设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V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与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W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是两个普通集合，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V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与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W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的笛卡尔乘积为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V×W ={(</a:t>
            </a:r>
            <a:r>
              <a:rPr kumimoji="1" lang="en-US" altLang="zh-CN" sz="2400" b="1" dirty="0" err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v,w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)∣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任意          ，任意           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} 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endParaRPr kumimoji="1" lang="en-US" altLang="zh-CN" sz="2400" b="1" dirty="0">
              <a:solidFill>
                <a:srgbClr val="0000CC"/>
              </a:solidFill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从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V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到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W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的关系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：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V×W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上的一个子集，即   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      V×W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记为 </a:t>
            </a:r>
          </a:p>
          <a:p>
            <a:pPr>
              <a:lnSpc>
                <a:spcPct val="105000"/>
              </a:lnSpc>
              <a:spcBef>
                <a:spcPct val="15000"/>
              </a:spcBef>
            </a:pPr>
            <a:endParaRPr kumimoji="1" lang="zh-CN" altLang="en-US" sz="2400" b="1" dirty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 对于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V×W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中的元素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(</a:t>
            </a:r>
            <a:r>
              <a:rPr kumimoji="1" lang="en-US" altLang="zh-CN" sz="2400" b="1" dirty="0" err="1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v,w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)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，若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(</a:t>
            </a:r>
            <a:r>
              <a:rPr kumimoji="1" lang="en-US" altLang="zh-CN" sz="2400" b="1" dirty="0" err="1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v,w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)∈R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，则称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v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与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w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有关系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；</a:t>
            </a: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若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(</a:t>
            </a:r>
            <a:r>
              <a:rPr kumimoji="1" lang="en-US" altLang="zh-CN" sz="2400" b="1" dirty="0" err="1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v,w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)     R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，则称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v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与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w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没有关系。 </a:t>
            </a:r>
          </a:p>
        </p:txBody>
      </p:sp>
      <p:graphicFrame>
        <p:nvGraphicFramePr>
          <p:cNvPr id="139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736114"/>
              </p:ext>
            </p:extLst>
          </p:nvPr>
        </p:nvGraphicFramePr>
        <p:xfrm>
          <a:off x="3167844" y="4005064"/>
          <a:ext cx="10445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23" name="Equation" r:id="rId4" imgW="685800" imgH="203200" progId="Equation.3">
                  <p:embed/>
                </p:oleObj>
              </mc:Choice>
              <mc:Fallback>
                <p:oleObj name="Equation" r:id="rId4" imgW="685800" imgH="203200" progId="Equation.3">
                  <p:embed/>
                  <p:pic>
                    <p:nvPicPr>
                      <p:cNvPr id="0" name="Picture 7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844" y="4005064"/>
                        <a:ext cx="104457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185049"/>
              </p:ext>
            </p:extLst>
          </p:nvPr>
        </p:nvGraphicFramePr>
        <p:xfrm>
          <a:off x="4139952" y="2492896"/>
          <a:ext cx="6127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24" name="Equation" r:id="rId6" imgW="368140" imgH="177723" progId="Equation.3">
                  <p:embed/>
                </p:oleObj>
              </mc:Choice>
              <mc:Fallback>
                <p:oleObj name="Equation" r:id="rId6" imgW="368140" imgH="177723" progId="Equation.3">
                  <p:embed/>
                  <p:pic>
                    <p:nvPicPr>
                      <p:cNvPr id="0" name="Picture 7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2492896"/>
                        <a:ext cx="612775" cy="3365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06364"/>
              </p:ext>
            </p:extLst>
          </p:nvPr>
        </p:nvGraphicFramePr>
        <p:xfrm>
          <a:off x="5724128" y="2528900"/>
          <a:ext cx="79216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25" name="Equation" r:id="rId8" imgW="431425" imgH="177646" progId="Equation.3">
                  <p:embed/>
                </p:oleObj>
              </mc:Choice>
              <mc:Fallback>
                <p:oleObj name="Equation" r:id="rId8" imgW="431425" imgH="177646" progId="Equation.3">
                  <p:embed/>
                  <p:pic>
                    <p:nvPicPr>
                      <p:cNvPr id="0" name="Picture 7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2528900"/>
                        <a:ext cx="792162" cy="3270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351387"/>
              </p:ext>
            </p:extLst>
          </p:nvPr>
        </p:nvGraphicFramePr>
        <p:xfrm>
          <a:off x="7054874" y="3391595"/>
          <a:ext cx="325438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26" name="公式" r:id="rId10" imgW="152268" imgH="152268" progId="Equation.3">
                  <p:embed/>
                </p:oleObj>
              </mc:Choice>
              <mc:Fallback>
                <p:oleObj name="公式" r:id="rId10" imgW="152268" imgH="152268" progId="Equation.3">
                  <p:embed/>
                  <p:pic>
                    <p:nvPicPr>
                      <p:cNvPr id="0" name="Picture 7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4874" y="3391595"/>
                        <a:ext cx="325438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5" name="Text Box 11"/>
          <p:cNvSpPr txBox="1">
            <a:spLocks noChangeArrowheads="1"/>
          </p:cNvSpPr>
          <p:nvPr/>
        </p:nvSpPr>
        <p:spPr bwMode="auto">
          <a:xfrm>
            <a:off x="539750" y="225425"/>
            <a:ext cx="8064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模糊关系的定义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  <p:graphicFrame>
        <p:nvGraphicFramePr>
          <p:cNvPr id="1392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585197"/>
              </p:ext>
            </p:extLst>
          </p:nvPr>
        </p:nvGraphicFramePr>
        <p:xfrm>
          <a:off x="1295636" y="5157440"/>
          <a:ext cx="3603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27" name="Equation" r:id="rId12" imgW="126835" imgH="152202" progId="Equation.DSMT4">
                  <p:embed/>
                </p:oleObj>
              </mc:Choice>
              <mc:Fallback>
                <p:oleObj name="Equation" r:id="rId12" imgW="126835" imgH="152202" progId="Equation.DSMT4">
                  <p:embed/>
                  <p:pic>
                    <p:nvPicPr>
                      <p:cNvPr id="0" name="Picture 7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636" y="5157440"/>
                        <a:ext cx="360363" cy="431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2303463" y="368660"/>
            <a:ext cx="38528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模糊计算</a:t>
            </a: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323850" y="1808163"/>
            <a:ext cx="856932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美国加州大学扎德</a:t>
            </a:r>
            <a:r>
              <a:rPr lang="en-US" altLang="zh-CN" sz="24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(Zadeh)</a:t>
            </a:r>
            <a:r>
              <a:rPr lang="zh-CN" altLang="en-US" sz="24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教授于</a:t>
            </a:r>
            <a:r>
              <a:rPr lang="en-US" altLang="zh-CN" sz="24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1965</a:t>
            </a:r>
            <a:r>
              <a:rPr lang="zh-CN" altLang="en-US" sz="24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年提出的模糊集合与模糊逻辑理论是模糊计算的数学基础。</a:t>
            </a:r>
            <a:endParaRPr lang="en-US" altLang="zh-CN" sz="2400" b="1" dirty="0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  <a:p>
            <a:endParaRPr lang="zh-CN" altLang="en-US" sz="2400" b="1" dirty="0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kumimoji="1" lang="zh-CN" altLang="en-US" dirty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kumimoji="1" lang="zh-CN" altLang="en-US" sz="2400" dirty="0">
                <a:latin typeface="仿宋_GB2312" pitchFamily="49" charset="-122"/>
                <a:ea typeface="仿宋_GB2312" pitchFamily="49" charset="-122"/>
              </a:rPr>
              <a:t>发表了文章</a:t>
            </a:r>
            <a:r>
              <a:rPr kumimoji="1" lang="en-US" altLang="zh-CN" sz="2400" dirty="0">
                <a:latin typeface="仿宋_GB2312" pitchFamily="49" charset="-122"/>
                <a:ea typeface="仿宋_GB2312" pitchFamily="49" charset="-122"/>
              </a:rPr>
              <a:t>《</a:t>
            </a:r>
            <a:r>
              <a:rPr kumimoji="1" lang="zh-CN" altLang="en-US" sz="2400" dirty="0">
                <a:latin typeface="仿宋_GB2312" pitchFamily="49" charset="-122"/>
                <a:ea typeface="仿宋_GB2312" pitchFamily="49" charset="-122"/>
              </a:rPr>
              <a:t>模糊集 </a:t>
            </a:r>
            <a:r>
              <a:rPr kumimoji="1" lang="en-US" altLang="zh-CN" sz="2400" dirty="0">
                <a:latin typeface="仿宋_GB2312" pitchFamily="49" charset="-122"/>
                <a:ea typeface="仿宋_GB2312" pitchFamily="49" charset="-122"/>
              </a:rPr>
              <a:t>》(Fuzzy sets</a:t>
            </a:r>
            <a:r>
              <a:rPr kumimoji="1" lang="zh-CN" altLang="en-US" sz="2400" dirty="0">
                <a:latin typeface="仿宋_GB2312" pitchFamily="49" charset="-122"/>
                <a:ea typeface="仿宋_GB2312" pitchFamily="49" charset="-122"/>
              </a:rPr>
              <a:t>，</a:t>
            </a:r>
            <a:r>
              <a:rPr kumimoji="1" lang="en-US" altLang="zh-CN" sz="2400" dirty="0">
                <a:latin typeface="仿宋_GB2312" pitchFamily="49" charset="-122"/>
                <a:ea typeface="仿宋_GB2312" pitchFamily="49" charset="-122"/>
              </a:rPr>
              <a:t>Information and Control, 8, 338-353)</a:t>
            </a:r>
          </a:p>
          <a:p>
            <a:pPr lvl="1"/>
            <a:endParaRPr lang="en-US" altLang="zh-CN" sz="2400" dirty="0">
              <a:solidFill>
                <a:srgbClr val="0000CC"/>
              </a:solidFill>
              <a:latin typeface="仿宋_GB2312" pitchFamily="49" charset="-122"/>
              <a:ea typeface="仿宋_GB2312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主要用来处理现实世界中因模糊而引起的不确定性。</a:t>
            </a:r>
            <a:endParaRPr lang="en-US" altLang="zh-CN" sz="2400" dirty="0">
              <a:solidFill>
                <a:srgbClr val="0000CC"/>
              </a:solidFill>
              <a:latin typeface="仿宋_GB2312" pitchFamily="49" charset="-122"/>
              <a:ea typeface="仿宋_GB2312" pitchFamily="49" charset="-122"/>
            </a:endParaRPr>
          </a:p>
          <a:p>
            <a:pPr lvl="1">
              <a:buFont typeface="Wingdings" pitchFamily="2" charset="2"/>
              <a:buChar char="ü"/>
            </a:pPr>
            <a:endParaRPr lang="zh-CN" altLang="en-US" sz="2400" dirty="0">
              <a:solidFill>
                <a:srgbClr val="0000CC"/>
              </a:solidFill>
              <a:latin typeface="仿宋_GB2312" pitchFamily="49" charset="-122"/>
              <a:ea typeface="仿宋_GB2312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 模糊理论已经在推理、控制、决策等方面得到了非常广泛的应用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468446" y="4185084"/>
            <a:ext cx="8136767" cy="2196244"/>
          </a:xfrm>
          <a:prstGeom prst="roundRect">
            <a:avLst>
              <a:gd name="adj" fmla="val 11901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66206" y="1412776"/>
            <a:ext cx="8138044" cy="2473766"/>
          </a:xfrm>
          <a:prstGeom prst="roundRect">
            <a:avLst>
              <a:gd name="adj" fmla="val 11901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466724" y="1484784"/>
            <a:ext cx="8029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CC3300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kumimoji="1" lang="zh-CN" altLang="en-US" sz="2400" b="1" dirty="0">
                <a:solidFill>
                  <a:srgbClr val="CC3300"/>
                </a:solidFill>
                <a:latin typeface="幼圆" pitchFamily="49" charset="-122"/>
                <a:ea typeface="幼圆" pitchFamily="49" charset="-122"/>
              </a:rPr>
              <a:t>定义</a:t>
            </a:r>
            <a:r>
              <a:rPr kumimoji="1" lang="en-US" altLang="zh-CN" sz="2400" b="1" dirty="0">
                <a:solidFill>
                  <a:srgbClr val="CC33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400" b="1" dirty="0">
                <a:latin typeface="幼圆" pitchFamily="49" charset="-122"/>
                <a:ea typeface="幼圆" pitchFamily="49" charset="-122"/>
              </a:rPr>
              <a:t>设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F</a:t>
            </a:r>
            <a:r>
              <a:rPr kumimoji="1" lang="en-US" altLang="zh-CN" sz="2400" b="1" baseline="-25000" dirty="0">
                <a:latin typeface="幼圆" pitchFamily="49" charset="-122"/>
                <a:ea typeface="幼圆" pitchFamily="49" charset="-122"/>
              </a:rPr>
              <a:t>i</a:t>
            </a:r>
            <a:r>
              <a:rPr kumimoji="1" lang="zh-CN" altLang="en-US" sz="2400" b="1" dirty="0">
                <a:latin typeface="幼圆" pitchFamily="49" charset="-122"/>
                <a:ea typeface="幼圆" pitchFamily="49" charset="-122"/>
              </a:rPr>
              <a:t>是</a:t>
            </a:r>
            <a:r>
              <a:rPr kumimoji="1" lang="en-US" altLang="zh-CN" sz="2400" b="1" dirty="0" err="1">
                <a:latin typeface="幼圆" pitchFamily="49" charset="-122"/>
                <a:ea typeface="幼圆" pitchFamily="49" charset="-122"/>
              </a:rPr>
              <a:t>U</a:t>
            </a:r>
            <a:r>
              <a:rPr kumimoji="1" lang="en-US" altLang="zh-CN" sz="2400" b="1" baseline="-25000" dirty="0" err="1">
                <a:latin typeface="幼圆" pitchFamily="49" charset="-122"/>
                <a:ea typeface="幼圆" pitchFamily="49" charset="-122"/>
              </a:rPr>
              <a:t>i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(i=1,2,…,n)</a:t>
            </a:r>
            <a:r>
              <a:rPr kumimoji="1" lang="zh-CN" altLang="en-US" sz="2400" b="1" dirty="0">
                <a:latin typeface="幼圆" pitchFamily="49" charset="-122"/>
                <a:ea typeface="幼圆" pitchFamily="49" charset="-122"/>
              </a:rPr>
              <a:t>上的模糊集，则称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 </a:t>
            </a:r>
          </a:p>
        </p:txBody>
      </p:sp>
      <p:graphicFrame>
        <p:nvGraphicFramePr>
          <p:cNvPr id="141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140035"/>
              </p:ext>
            </p:extLst>
          </p:nvPr>
        </p:nvGraphicFramePr>
        <p:xfrm>
          <a:off x="539750" y="2132856"/>
          <a:ext cx="8024812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09" name="Equation" r:id="rId4" imgW="4292600" imgH="393700" progId="Equation.3">
                  <p:embed/>
                </p:oleObj>
              </mc:Choice>
              <mc:Fallback>
                <p:oleObj name="Equation" r:id="rId4" imgW="4292600" imgH="393700" progId="Equation.3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132856"/>
                        <a:ext cx="8024812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816380" y="2924944"/>
            <a:ext cx="7474727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为</a:t>
            </a:r>
            <a:r>
              <a:rPr kumimoji="1"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</a:t>
            </a:r>
            <a:r>
              <a:rPr kumimoji="1" lang="en-US" altLang="zh-CN" sz="2400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1</a:t>
            </a:r>
            <a:r>
              <a:rPr kumimoji="1"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,F</a:t>
            </a:r>
            <a:r>
              <a:rPr kumimoji="1" lang="en-US" altLang="zh-CN" sz="2400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2</a:t>
            </a:r>
            <a:r>
              <a:rPr kumimoji="1"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,…,</a:t>
            </a:r>
            <a:r>
              <a:rPr kumimoji="1" lang="en-US" altLang="zh-CN" sz="2400" dirty="0" err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</a:t>
            </a:r>
            <a:r>
              <a:rPr kumimoji="1" lang="en-US" altLang="zh-CN" sz="2400" baseline="-25000" dirty="0" err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n</a:t>
            </a:r>
            <a:r>
              <a:rPr kumimoji="1" lang="zh-CN" altLang="en-US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的笛卡尔乘积，它是</a:t>
            </a:r>
            <a:r>
              <a:rPr kumimoji="1"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</a:t>
            </a:r>
            <a:r>
              <a:rPr kumimoji="1" lang="en-US" altLang="zh-CN" sz="2400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1</a:t>
            </a:r>
            <a:r>
              <a:rPr kumimoji="1"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×U</a:t>
            </a:r>
            <a:r>
              <a:rPr kumimoji="1" lang="en-US" altLang="zh-CN" sz="2400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2</a:t>
            </a:r>
            <a:r>
              <a:rPr kumimoji="1"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×…×U</a:t>
            </a:r>
            <a:r>
              <a:rPr kumimoji="1" lang="en-US" altLang="zh-CN" sz="2400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n</a:t>
            </a:r>
            <a:r>
              <a:rPr kumimoji="1" lang="zh-CN" altLang="en-US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上的一个模糊集。</a:t>
            </a:r>
            <a:r>
              <a:rPr kumimoji="1" lang="zh-CN" altLang="en-US" sz="2400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575121" y="4473116"/>
            <a:ext cx="8461375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  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定义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400" b="1" dirty="0">
                <a:latin typeface="幼圆" pitchFamily="49" charset="-122"/>
                <a:ea typeface="幼圆" pitchFamily="49" charset="-122"/>
              </a:rPr>
              <a:t>在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U</a:t>
            </a:r>
            <a:r>
              <a:rPr kumimoji="1" lang="en-US" altLang="zh-CN" sz="2400" b="1" baseline="-25000" dirty="0">
                <a:latin typeface="幼圆" pitchFamily="49" charset="-122"/>
                <a:ea typeface="幼圆" pitchFamily="49" charset="-122"/>
              </a:rPr>
              <a:t>1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×U</a:t>
            </a:r>
            <a:r>
              <a:rPr kumimoji="1" lang="en-US" altLang="zh-CN" sz="2400" b="1" baseline="-25000" dirty="0">
                <a:latin typeface="幼圆" pitchFamily="49" charset="-122"/>
                <a:ea typeface="幼圆" pitchFamily="49" charset="-122"/>
              </a:rPr>
              <a:t>2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×…×U</a:t>
            </a:r>
            <a:r>
              <a:rPr kumimoji="1" lang="en-US" altLang="zh-CN" sz="2400" b="1" baseline="-25000" dirty="0">
                <a:latin typeface="幼圆" pitchFamily="49" charset="-122"/>
                <a:ea typeface="幼圆" pitchFamily="49" charset="-122"/>
              </a:rPr>
              <a:t>n</a:t>
            </a:r>
            <a:r>
              <a:rPr kumimoji="1" lang="zh-CN" altLang="en-US" sz="2400" b="1" dirty="0">
                <a:latin typeface="幼圆" pitchFamily="49" charset="-122"/>
                <a:ea typeface="幼圆" pitchFamily="49" charset="-122"/>
              </a:rPr>
              <a:t>上的一个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n</a:t>
            </a:r>
            <a:r>
              <a:rPr kumimoji="1" lang="zh-CN" altLang="en-US" sz="2400" b="1" dirty="0">
                <a:latin typeface="幼圆" pitchFamily="49" charset="-122"/>
                <a:ea typeface="幼圆" pitchFamily="49" charset="-122"/>
              </a:rPr>
              <a:t>元模糊关系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R</a:t>
            </a:r>
            <a:r>
              <a:rPr kumimoji="1" lang="zh-CN" altLang="en-US" sz="2400" b="1" dirty="0">
                <a:latin typeface="幼圆" pitchFamily="49" charset="-122"/>
                <a:ea typeface="幼圆" pitchFamily="49" charset="-122"/>
              </a:rPr>
              <a:t>是指以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U</a:t>
            </a:r>
            <a:r>
              <a:rPr kumimoji="1" lang="en-US" altLang="zh-CN" sz="2400" b="1" baseline="-25000" dirty="0">
                <a:latin typeface="幼圆" pitchFamily="49" charset="-122"/>
                <a:ea typeface="幼圆" pitchFamily="49" charset="-122"/>
              </a:rPr>
              <a:t>1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×U</a:t>
            </a:r>
            <a:r>
              <a:rPr kumimoji="1" lang="en-US" altLang="zh-CN" sz="2400" b="1" baseline="-25000" dirty="0">
                <a:latin typeface="幼圆" pitchFamily="49" charset="-122"/>
                <a:ea typeface="幼圆" pitchFamily="49" charset="-122"/>
              </a:rPr>
              <a:t>2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×…×U</a:t>
            </a:r>
            <a:r>
              <a:rPr kumimoji="1" lang="en-US" altLang="zh-CN" sz="2400" b="1" baseline="-25000" dirty="0">
                <a:latin typeface="幼圆" pitchFamily="49" charset="-122"/>
                <a:ea typeface="幼圆" pitchFamily="49" charset="-122"/>
              </a:rPr>
              <a:t>n</a:t>
            </a:r>
            <a:r>
              <a:rPr kumimoji="1" lang="zh-CN" altLang="en-US" sz="2400" b="1" dirty="0">
                <a:latin typeface="幼圆" pitchFamily="49" charset="-122"/>
                <a:ea typeface="幼圆" pitchFamily="49" charset="-122"/>
              </a:rPr>
              <a:t>为论域的一个模糊集，记为 </a:t>
            </a:r>
          </a:p>
        </p:txBody>
      </p:sp>
      <p:graphicFrame>
        <p:nvGraphicFramePr>
          <p:cNvPr id="141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933069"/>
              </p:ext>
            </p:extLst>
          </p:nvPr>
        </p:nvGraphicFramePr>
        <p:xfrm>
          <a:off x="2304428" y="5516563"/>
          <a:ext cx="48006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10" name="Equation" r:id="rId6" imgW="2489200" imgH="393700" progId="Equation.3">
                  <p:embed/>
                </p:oleObj>
              </mc:Choice>
              <mc:Fallback>
                <p:oleObj name="Equation" r:id="rId6" imgW="2489200" imgH="393700" progId="Equation.3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428" y="5516563"/>
                        <a:ext cx="4800600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39750" y="225425"/>
            <a:ext cx="8064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模糊关系的定义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179388" y="1844675"/>
            <a:ext cx="8496300" cy="44319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例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设有一组学生 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U={u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,u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}={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秦学，郝玩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，一些在计算机上的活动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V={v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,v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,v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3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}={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编程，上网，玩游戏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并设每个学生对各种活动的爱好程度分别为                  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i=1,2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；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j=1,2,3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，即 </a:t>
            </a:r>
          </a:p>
          <a:p>
            <a:pPr>
              <a:spcBef>
                <a:spcPct val="50000"/>
              </a:spcBef>
            </a:pPr>
            <a:endParaRPr kumimoji="1" lang="zh-CN" altLang="en-US" sz="24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kumimoji="1" lang="zh-CN" altLang="en-US" sz="24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2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则</a:t>
            </a:r>
            <a:r>
              <a:rPr kumimoji="1" lang="en-US" altLang="zh-CN" sz="22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U×V</a:t>
            </a:r>
            <a:r>
              <a:rPr kumimoji="1" lang="zh-CN" altLang="en-US" sz="22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上的模糊关系</a:t>
            </a:r>
            <a:r>
              <a:rPr kumimoji="1" lang="en-US" altLang="zh-CN" sz="22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kumimoji="1" lang="zh-CN" altLang="en-US" sz="22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为 </a:t>
            </a:r>
          </a:p>
          <a:p>
            <a:pPr>
              <a:spcBef>
                <a:spcPct val="50000"/>
              </a:spcBef>
            </a:pPr>
            <a:endParaRPr kumimoji="1" lang="zh-CN" altLang="en-US" sz="2200" b="1" dirty="0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kumimoji="1" lang="en-US" altLang="zh-CN" sz="2400" dirty="0">
              <a:latin typeface="Tahoma" pitchFamily="34" charset="0"/>
            </a:endParaRPr>
          </a:p>
        </p:txBody>
      </p:sp>
      <p:graphicFrame>
        <p:nvGraphicFramePr>
          <p:cNvPr id="142344" name="Object 8"/>
          <p:cNvGraphicFramePr>
            <a:graphicFrameLocks noChangeAspect="1"/>
          </p:cNvGraphicFramePr>
          <p:nvPr/>
        </p:nvGraphicFramePr>
        <p:xfrm>
          <a:off x="719138" y="3752850"/>
          <a:ext cx="73914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18" name="Equation" r:id="rId4" imgW="4203700" imgH="457200" progId="Equation.3">
                  <p:embed/>
                </p:oleObj>
              </mc:Choice>
              <mc:Fallback>
                <p:oleObj name="Equation" r:id="rId4" imgW="4203700" imgH="457200" progId="Equation.3">
                  <p:embed/>
                  <p:pic>
                    <p:nvPicPr>
                      <p:cNvPr id="0" name="Picture 4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3752850"/>
                        <a:ext cx="7391400" cy="796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5" name="Object 9"/>
          <p:cNvGraphicFramePr>
            <a:graphicFrameLocks noChangeAspect="1"/>
          </p:cNvGraphicFramePr>
          <p:nvPr/>
        </p:nvGraphicFramePr>
        <p:xfrm>
          <a:off x="1008063" y="5337175"/>
          <a:ext cx="31686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19" name="Equation" r:id="rId6" imgW="1282700" imgH="457200" progId="Equation.3">
                  <p:embed/>
                </p:oleObj>
              </mc:Choice>
              <mc:Fallback>
                <p:oleObj name="Equation" r:id="rId6" imgW="1282700" imgH="457200" progId="Equation.3">
                  <p:embed/>
                  <p:pic>
                    <p:nvPicPr>
                      <p:cNvPr id="0" name="Picture 4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5337175"/>
                        <a:ext cx="3168650" cy="771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664990"/>
              </p:ext>
            </p:extLst>
          </p:nvPr>
        </p:nvGraphicFramePr>
        <p:xfrm>
          <a:off x="5976156" y="2744924"/>
          <a:ext cx="12954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20" name="Equation" r:id="rId8" imgW="622030" imgH="241195" progId="Equation.DSMT4">
                  <p:embed/>
                </p:oleObj>
              </mc:Choice>
              <mc:Fallback>
                <p:oleObj name="Equation" r:id="rId8" imgW="622030" imgH="241195" progId="Equation.DSMT4">
                  <p:embed/>
                  <p:pic>
                    <p:nvPicPr>
                      <p:cNvPr id="0" name="Picture 4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156" y="2744924"/>
                        <a:ext cx="1295400" cy="5016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39750" y="225425"/>
            <a:ext cx="8064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模糊关系的定义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502978" y="1781819"/>
            <a:ext cx="8138044" cy="3420380"/>
          </a:xfrm>
          <a:prstGeom prst="roundRect">
            <a:avLst>
              <a:gd name="adj" fmla="val 11901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837711" y="2060848"/>
            <a:ext cx="777654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400" b="1" dirty="0">
                <a:solidFill>
                  <a:srgbClr val="CC0066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定义</a:t>
            </a:r>
            <a:r>
              <a:rPr kumimoji="1" lang="en-US" altLang="zh-CN" sz="2400" b="1" dirty="0">
                <a:solidFill>
                  <a:srgbClr val="0000CC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设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</a:t>
            </a:r>
            <a:r>
              <a:rPr kumimoji="1" lang="en-US" altLang="zh-CN" sz="2400" b="1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与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</a:t>
            </a:r>
            <a:r>
              <a:rPr kumimoji="1" lang="en-US" altLang="zh-CN" sz="2400" b="1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2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分别是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U×V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与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V×W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上的两个模糊关系，则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</a:t>
            </a:r>
            <a:r>
              <a:rPr kumimoji="1" lang="en-US" altLang="zh-CN" sz="2400" b="1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与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</a:t>
            </a:r>
            <a:r>
              <a:rPr kumimoji="1" lang="en-US" altLang="zh-CN" sz="2400" b="1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2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的合成是从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到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W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的一个模糊关系，记为   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</a:t>
            </a:r>
            <a:r>
              <a:rPr kumimoji="1" lang="en-US" altLang="zh-CN" sz="2400" b="1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1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οR</a:t>
            </a:r>
            <a:r>
              <a:rPr kumimoji="1" lang="en-US" altLang="zh-CN" sz="2400" b="1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2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。其隶属函数为 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</a:pPr>
            <a:endParaRPr kumimoji="1" lang="zh-CN" altLang="en-US" sz="2400" b="1" dirty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Bef>
                <a:spcPct val="20000"/>
              </a:spcBef>
            </a:pPr>
            <a:endParaRPr kumimoji="1" lang="zh-CN" altLang="en-US" sz="2400" b="1" dirty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其中，∧和∨分别表示取最小和取最大。</a:t>
            </a:r>
          </a:p>
        </p:txBody>
      </p:sp>
      <p:graphicFrame>
        <p:nvGraphicFramePr>
          <p:cNvPr id="1433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831675"/>
              </p:ext>
            </p:extLst>
          </p:nvPr>
        </p:nvGraphicFramePr>
        <p:xfrm>
          <a:off x="1881976" y="3609020"/>
          <a:ext cx="5688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0" name="Equation" r:id="rId4" imgW="2298700" imgH="241300" progId="Equation.3">
                  <p:embed/>
                </p:oleObj>
              </mc:Choice>
              <mc:Fallback>
                <p:oleObj name="Equation" r:id="rId4" imgW="2298700" imgH="241300" progId="Equation.3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976" y="3609020"/>
                        <a:ext cx="5688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539750" y="225425"/>
            <a:ext cx="8064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模糊关系的合成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179388" y="1423988"/>
            <a:ext cx="8505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B050"/>
                </a:solidFill>
                <a:latin typeface="仿宋_GB2312" pitchFamily="49" charset="-122"/>
                <a:ea typeface="仿宋_GB2312" pitchFamily="49" charset="-122"/>
              </a:rPr>
              <a:t>例</a:t>
            </a:r>
            <a:r>
              <a:rPr kumimoji="1" lang="en-US" altLang="zh-CN" sz="2400" b="1" dirty="0">
                <a:solidFill>
                  <a:srgbClr val="00B05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设有以下两个模糊关系</a:t>
            </a:r>
            <a:r>
              <a:rPr kumimoji="1" lang="zh-CN" altLang="en-US" sz="2400" dirty="0">
                <a:latin typeface="仿宋_GB2312" pitchFamily="49" charset="-122"/>
                <a:ea typeface="仿宋_GB2312" pitchFamily="49" charset="-122"/>
              </a:rPr>
              <a:t> </a:t>
            </a:r>
          </a:p>
        </p:txBody>
      </p:sp>
      <p:graphicFrame>
        <p:nvGraphicFramePr>
          <p:cNvPr id="144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536354"/>
              </p:ext>
            </p:extLst>
          </p:nvPr>
        </p:nvGraphicFramePr>
        <p:xfrm>
          <a:off x="1151620" y="1893049"/>
          <a:ext cx="5653088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78" name="Equation" r:id="rId4" imgW="2717800" imgH="711200" progId="Equation.3">
                  <p:embed/>
                </p:oleObj>
              </mc:Choice>
              <mc:Fallback>
                <p:oleObj name="Equation" r:id="rId4" imgW="2717800" imgH="711200" progId="Equation.3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620" y="1893049"/>
                        <a:ext cx="5653088" cy="1465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262919" y="3313801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则</a:t>
            </a:r>
            <a:r>
              <a:rPr kumimoji="1" lang="en-US" altLang="zh-CN" sz="2400" b="1" dirty="0">
                <a:latin typeface="仿宋_GB2312" pitchFamily="49" charset="-122"/>
                <a:ea typeface="仿宋_GB2312" pitchFamily="49" charset="-122"/>
              </a:rPr>
              <a:t>R</a:t>
            </a:r>
            <a:r>
              <a:rPr kumimoji="1" lang="en-US" altLang="zh-CN" sz="2400" b="1" baseline="-25000" dirty="0">
                <a:latin typeface="仿宋_GB2312" pitchFamily="49" charset="-122"/>
                <a:ea typeface="仿宋_GB2312" pitchFamily="49" charset="-122"/>
              </a:rPr>
              <a:t>1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与</a:t>
            </a:r>
            <a:r>
              <a:rPr kumimoji="1" lang="en-US" altLang="zh-CN" sz="2400" b="1" dirty="0">
                <a:latin typeface="仿宋_GB2312" pitchFamily="49" charset="-122"/>
                <a:ea typeface="仿宋_GB2312" pitchFamily="49" charset="-122"/>
              </a:rPr>
              <a:t>R</a:t>
            </a:r>
            <a:r>
              <a:rPr kumimoji="1" lang="en-US" altLang="zh-CN" sz="2400" b="1" baseline="-25000" dirty="0">
                <a:latin typeface="仿宋_GB2312" pitchFamily="49" charset="-122"/>
                <a:ea typeface="仿宋_GB2312" pitchFamily="49" charset="-122"/>
              </a:rPr>
              <a:t>2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的合成是</a:t>
            </a:r>
            <a:r>
              <a:rPr kumimoji="1" lang="zh-CN" altLang="en-US" sz="2400" dirty="0">
                <a:latin typeface="仿宋_GB2312" pitchFamily="49" charset="-122"/>
                <a:ea typeface="仿宋_GB2312" pitchFamily="49" charset="-122"/>
              </a:rPr>
              <a:t> </a:t>
            </a:r>
          </a:p>
        </p:txBody>
      </p:sp>
      <p:graphicFrame>
        <p:nvGraphicFramePr>
          <p:cNvPr id="144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054966"/>
              </p:ext>
            </p:extLst>
          </p:nvPr>
        </p:nvGraphicFramePr>
        <p:xfrm>
          <a:off x="2159732" y="3969060"/>
          <a:ext cx="30607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79" name="公式" r:id="rId6" imgW="1511300" imgH="457200" progId="Equation.3">
                  <p:embed/>
                </p:oleObj>
              </mc:Choice>
              <mc:Fallback>
                <p:oleObj name="公式" r:id="rId6" imgW="1511300" imgH="457200" progId="Equation.3">
                  <p:embed/>
                  <p:pic>
                    <p:nvPicPr>
                      <p:cNvPr id="0" name="Picture 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732" y="3969060"/>
                        <a:ext cx="3060700" cy="90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179388" y="5121275"/>
            <a:ext cx="8469312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5000"/>
              </a:spcBef>
            </a:pP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把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kumimoji="1" lang="en-US" altLang="zh-CN" sz="2400" b="1" baseline="-250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的第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行元素分别与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kumimoji="1" lang="en-US" altLang="zh-CN" sz="2400" b="1" baseline="-250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的第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j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列的对应元素相比较，两个数中取最小者，然后再在所得的一组最小数中取最大的一个，并以此数作为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kumimoji="1" lang="en-US" altLang="zh-CN" sz="2400" b="1" baseline="-250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οR</a:t>
            </a:r>
            <a:r>
              <a:rPr kumimoji="1" lang="en-US" altLang="zh-CN" sz="2400" b="1" baseline="-250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的元素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R(</a:t>
            </a:r>
            <a:r>
              <a:rPr kumimoji="1" lang="en-US" altLang="zh-CN" sz="2400" b="1" dirty="0" err="1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i,j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39750" y="225425"/>
            <a:ext cx="8064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模糊关系的合成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06519" y="4005064"/>
            <a:ext cx="247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3333FF"/>
                </a:solidFill>
                <a:latin typeface="方正卡通简体" pitchFamily="65" charset="-122"/>
                <a:ea typeface="方正卡通简体" pitchFamily="65" charset="-122"/>
              </a:rPr>
              <a:t>类比矩阵乘法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179388" y="1844675"/>
            <a:ext cx="8496300" cy="42934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例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设有：</a:t>
            </a:r>
            <a:endParaRPr kumimoji="1" lang="en-US" altLang="zh-CN" sz="24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一组学生 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U={u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,u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}={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秦学，郝玩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</a:t>
            </a:r>
            <a:endParaRPr kumimoji="1" lang="en-US" altLang="zh-CN" sz="24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一些在计算机上的活动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V={v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,v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,v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3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}={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编程，上网，玩游戏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一些对学生的评价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G ={g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,g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,g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3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}={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好，差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若已知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和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V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的模糊关系，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V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和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G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的模糊关系，</a:t>
            </a:r>
            <a:endParaRPr kumimoji="1" lang="en-US" altLang="zh-CN" sz="24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那么，我们就可以合成出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和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G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的模糊关系</a:t>
            </a:r>
            <a:endParaRPr kumimoji="1" lang="en-US" altLang="zh-CN" sz="24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kumimoji="1" lang="zh-CN" altLang="en-US" sz="2200" b="1" dirty="0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kumimoji="1" lang="en-US" altLang="zh-CN" sz="2400" dirty="0">
              <a:latin typeface="Tahoma" pitchFamily="34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39750" y="225425"/>
            <a:ext cx="8064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模糊关系合成举例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7B39C1-C48C-49F6-82CB-744426BF6833}" type="slidenum">
              <a:rPr lang="en-US" altLang="zh-CN">
                <a:ea typeface="宋体" charset="-122"/>
              </a:rPr>
              <a:pPr/>
              <a:t>25</a:t>
            </a:fld>
            <a:endParaRPr lang="en-US" altLang="zh-CN">
              <a:ea typeface="宋体" charset="-122"/>
            </a:endParaRPr>
          </a:p>
        </p:txBody>
      </p:sp>
      <p:sp>
        <p:nvSpPr>
          <p:cNvPr id="82947" name="Text Box 2"/>
          <p:cNvSpPr txBox="1">
            <a:spLocks noChangeArrowheads="1"/>
          </p:cNvSpPr>
          <p:nvPr/>
        </p:nvSpPr>
        <p:spPr bwMode="auto">
          <a:xfrm>
            <a:off x="179388" y="1520825"/>
            <a:ext cx="8785225" cy="343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</a:pP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模糊逻辑：定义模糊谓词、模糊量词、模糊修饰语等</a:t>
            </a:r>
            <a:endParaRPr kumimoji="1" lang="zh-CN" altLang="en-US" sz="2000" dirty="0">
              <a:solidFill>
                <a:srgbClr val="0000CC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</a:pPr>
            <a:r>
              <a:rPr kumimoji="1" lang="zh-CN" altLang="en-US" sz="20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模糊谓词</a:t>
            </a:r>
          </a:p>
          <a:p>
            <a:pPr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</a:pP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设</a:t>
            </a:r>
            <a:r>
              <a:rPr kumimoji="1" lang="en-US" altLang="zh-CN" sz="2000" b="1" dirty="0" err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x∈U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为模糊谓词，即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U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中的一个模糊关系，则模糊命题可表示为</a:t>
            </a:r>
          </a:p>
          <a:p>
            <a:pPr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</a:pP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             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x  is  F</a:t>
            </a:r>
          </a:p>
          <a:p>
            <a:pPr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</a:pP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其中的模糊谓词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可以是大、小、年轻、年老、冷、暖、长、短等。 </a:t>
            </a:r>
          </a:p>
          <a:p>
            <a:pPr>
              <a:lnSpc>
                <a:spcPct val="105000"/>
              </a:lnSpc>
              <a:spcBef>
                <a:spcPct val="45000"/>
              </a:spcBef>
              <a:spcAft>
                <a:spcPct val="5000"/>
              </a:spcAft>
            </a:pPr>
            <a:r>
              <a:rPr kumimoji="1" lang="zh-CN" altLang="en-US" sz="20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模糊量词</a:t>
            </a:r>
          </a:p>
          <a:p>
            <a:pPr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</a:pP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模糊逻辑中使用的模糊量词，如极少、很少、几个、少数、多数、大多数、几乎所有等。</a:t>
            </a:r>
          </a:p>
          <a:p>
            <a:pPr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</a:pP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endParaRPr kumimoji="1" lang="zh-CN" altLang="en-US" sz="20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2948" name="Rectangle 3"/>
          <p:cNvSpPr>
            <a:spLocks noChangeArrowheads="1"/>
          </p:cNvSpPr>
          <p:nvPr/>
        </p:nvSpPr>
        <p:spPr bwMode="auto">
          <a:xfrm>
            <a:off x="323850" y="296863"/>
            <a:ext cx="85693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</a:rPr>
              <a:t>模糊逻辑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437405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439BCB-431C-4FF9-A1D3-D955B49385E4}" type="slidenum">
              <a:rPr lang="en-US" altLang="zh-CN">
                <a:ea typeface="宋体" charset="-122"/>
              </a:rPr>
              <a:pPr/>
              <a:t>26</a:t>
            </a:fld>
            <a:endParaRPr lang="en-US" altLang="zh-CN">
              <a:ea typeface="宋体" charset="-122"/>
            </a:endParaRPr>
          </a:p>
        </p:txBody>
      </p:sp>
      <p:sp>
        <p:nvSpPr>
          <p:cNvPr id="37894" name="Text Box 2"/>
          <p:cNvSpPr txBox="1">
            <a:spLocks noChangeArrowheads="1"/>
          </p:cNvSpPr>
          <p:nvPr/>
        </p:nvSpPr>
        <p:spPr bwMode="auto">
          <a:xfrm>
            <a:off x="179388" y="1268413"/>
            <a:ext cx="8785225" cy="230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20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模糊修饰语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设</a:t>
            </a:r>
            <a:r>
              <a:rPr kumimoji="1" lang="en-US" altLang="zh-CN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zh-CN" altLang="en-US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是模糊修饰语，</a:t>
            </a:r>
            <a:r>
              <a:rPr kumimoji="1" lang="en-US" altLang="zh-CN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是变量，</a:t>
            </a:r>
            <a:r>
              <a:rPr kumimoji="1" lang="en-US" altLang="zh-CN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zh-CN" altLang="en-US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谓模糊谓词，则模糊命题可表示为    </a:t>
            </a:r>
            <a:r>
              <a:rPr kumimoji="1" lang="en-US" altLang="zh-CN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x  is  mF</a:t>
            </a:r>
            <a:r>
              <a:rPr kumimoji="1" lang="zh-CN" altLang="en-US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，模糊修饰语也称为程度词，常用的程度词有“很”、“非常”、“有些”、“绝对”等。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    模糊修饰语的四种主要运算：</a:t>
            </a:r>
          </a:p>
          <a:p>
            <a:pPr>
              <a:spcBef>
                <a:spcPct val="5000"/>
              </a:spcBef>
            </a:pPr>
            <a:r>
              <a:rPr kumimoji="1" lang="zh-CN" altLang="en-US" sz="2000" b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    ① 求补</a:t>
            </a:r>
            <a:r>
              <a:rPr kumimoji="1" lang="zh-CN" altLang="en-US" sz="20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表示否定，如“不”、“非”等，其隶属函数的表示为 </a:t>
            </a:r>
          </a:p>
        </p:txBody>
      </p:sp>
      <p:graphicFrame>
        <p:nvGraphicFramePr>
          <p:cNvPr id="37890" name="Object 3"/>
          <p:cNvGraphicFramePr>
            <a:graphicFrameLocks noChangeAspect="1"/>
          </p:cNvGraphicFramePr>
          <p:nvPr/>
        </p:nvGraphicFramePr>
        <p:xfrm>
          <a:off x="1295400" y="3789363"/>
          <a:ext cx="38877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71" name="公式" r:id="rId3" imgW="1981080" imgH="228600" progId="Equation.3">
                  <p:embed/>
                </p:oleObj>
              </mc:Choice>
              <mc:Fallback>
                <p:oleObj name="公式" r:id="rId3" imgW="1981080" imgH="228600" progId="Equation.3">
                  <p:embed/>
                  <p:pic>
                    <p:nvPicPr>
                      <p:cNvPr id="3789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789363"/>
                        <a:ext cx="3887788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Text Box 4"/>
          <p:cNvSpPr txBox="1">
            <a:spLocks noChangeArrowheads="1"/>
          </p:cNvSpPr>
          <p:nvPr/>
        </p:nvSpPr>
        <p:spPr bwMode="auto">
          <a:xfrm>
            <a:off x="179388" y="4400550"/>
            <a:ext cx="8785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rgbClr val="D60093"/>
                </a:solidFill>
                <a:latin typeface="宋体" charset="-122"/>
              </a:rPr>
              <a:t>  </a:t>
            </a:r>
            <a:r>
              <a:rPr kumimoji="1" lang="en-US" altLang="zh-CN" sz="2000" b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② </a:t>
            </a:r>
            <a:r>
              <a:rPr kumimoji="1" lang="zh-CN" altLang="en-US" sz="2000" b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集中</a:t>
            </a:r>
            <a:r>
              <a:rPr kumimoji="1" lang="zh-CN" altLang="en-US" sz="20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表示“很”、“非常”等，其效果是减少隶属函数的值：</a:t>
            </a:r>
            <a:r>
              <a:rPr kumimoji="1" lang="zh-CN" altLang="en-US" sz="20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37891" name="Object 5"/>
          <p:cNvGraphicFramePr>
            <a:graphicFrameLocks noChangeAspect="1"/>
          </p:cNvGraphicFramePr>
          <p:nvPr/>
        </p:nvGraphicFramePr>
        <p:xfrm>
          <a:off x="1295400" y="4797425"/>
          <a:ext cx="48260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72" name="Equation" r:id="rId5" imgW="1942920" imgH="253800" progId="Equation.3">
                  <p:embed/>
                </p:oleObj>
              </mc:Choice>
              <mc:Fallback>
                <p:oleObj name="Equation" r:id="rId5" imgW="1942920" imgH="253800" progId="Equation.3">
                  <p:embed/>
                  <p:pic>
                    <p:nvPicPr>
                      <p:cNvPr id="3789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97425"/>
                        <a:ext cx="482600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Text Box 6"/>
          <p:cNvSpPr txBox="1">
            <a:spLocks noChangeArrowheads="1"/>
          </p:cNvSpPr>
          <p:nvPr/>
        </p:nvSpPr>
        <p:spPr bwMode="auto">
          <a:xfrm>
            <a:off x="179388" y="5265738"/>
            <a:ext cx="807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    ③ </a:t>
            </a:r>
            <a:r>
              <a:rPr kumimoji="1" lang="zh-CN" altLang="en-US" sz="2000" b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扩张</a:t>
            </a:r>
            <a:r>
              <a:rPr kumimoji="1" lang="zh-CN" altLang="en-US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表示“有些”、“稍微”等，其效果是增加隶属函数的值：</a:t>
            </a:r>
            <a:r>
              <a:rPr kumimoji="1" lang="zh-CN" altLang="en-US" sz="200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7892" name="Object 7"/>
          <p:cNvGraphicFramePr>
            <a:graphicFrameLocks noChangeAspect="1"/>
          </p:cNvGraphicFramePr>
          <p:nvPr/>
        </p:nvGraphicFramePr>
        <p:xfrm>
          <a:off x="1295400" y="5589588"/>
          <a:ext cx="457358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73" name="Equation" r:id="rId7" imgW="1968480" imgH="317160" progId="Equation.3">
                  <p:embed/>
                </p:oleObj>
              </mc:Choice>
              <mc:Fallback>
                <p:oleObj name="Equation" r:id="rId7" imgW="1968480" imgH="317160" progId="Equation.3">
                  <p:embed/>
                  <p:pic>
                    <p:nvPicPr>
                      <p:cNvPr id="3789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589588"/>
                        <a:ext cx="4573588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Rectangle 8"/>
          <p:cNvSpPr>
            <a:spLocks noChangeArrowheads="1"/>
          </p:cNvSpPr>
          <p:nvPr/>
        </p:nvSpPr>
        <p:spPr bwMode="auto">
          <a:xfrm>
            <a:off x="287338" y="152400"/>
            <a:ext cx="838835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</a:rPr>
              <a:t>模糊逻辑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086425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6ED328-C8C8-49E8-AAAA-A359A5E990B7}" type="slidenum">
              <a:rPr lang="en-US" altLang="zh-CN">
                <a:ea typeface="宋体" charset="-122"/>
              </a:rPr>
              <a:pPr/>
              <a:t>27</a:t>
            </a:fld>
            <a:endParaRPr lang="en-US" altLang="zh-CN">
              <a:ea typeface="宋体" charset="-122"/>
            </a:endParaRPr>
          </a:p>
        </p:txBody>
      </p:sp>
      <p:sp>
        <p:nvSpPr>
          <p:cNvPr id="38920" name="Text Box 2"/>
          <p:cNvSpPr txBox="1">
            <a:spLocks noChangeArrowheads="1"/>
          </p:cNvSpPr>
          <p:nvPr/>
        </p:nvSpPr>
        <p:spPr bwMode="auto">
          <a:xfrm>
            <a:off x="179388" y="1341438"/>
            <a:ext cx="85217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</a:pPr>
            <a:r>
              <a:rPr kumimoji="1" lang="en-US" altLang="zh-CN" sz="2000" b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    ④ </a:t>
            </a:r>
            <a:r>
              <a:rPr kumimoji="1" lang="zh-CN" altLang="en-US" sz="2000" b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加强对比</a:t>
            </a:r>
            <a:r>
              <a:rPr kumimoji="1" lang="zh-CN" altLang="en-US" sz="200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表示“明确”、“确定”等，其效果是增加</a:t>
            </a:r>
            <a:r>
              <a:rPr kumimoji="1" lang="en-US" altLang="zh-CN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0.5</a:t>
            </a:r>
            <a:r>
              <a:rPr kumimoji="1" lang="zh-CN" altLang="en-US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以上隶属函数的值，减少</a:t>
            </a:r>
            <a:r>
              <a:rPr kumimoji="1" lang="en-US" altLang="zh-CN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0.5</a:t>
            </a:r>
            <a:r>
              <a:rPr kumimoji="1" lang="zh-CN" altLang="en-US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以下隶属函数的值：</a:t>
            </a:r>
            <a:r>
              <a:rPr kumimoji="1" lang="zh-CN" altLang="en-US" sz="2400"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38914" name="Object 3"/>
          <p:cNvGraphicFramePr>
            <a:graphicFrameLocks noChangeAspect="1"/>
          </p:cNvGraphicFramePr>
          <p:nvPr/>
        </p:nvGraphicFramePr>
        <p:xfrm>
          <a:off x="863600" y="2168525"/>
          <a:ext cx="65881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41" name="Equation" r:id="rId3" imgW="3162240" imgH="533160" progId="Equation.3">
                  <p:embed/>
                </p:oleObj>
              </mc:Choice>
              <mc:Fallback>
                <p:oleObj name="Equation" r:id="rId3" imgW="3162240" imgH="533160" progId="Equation.3">
                  <p:embed/>
                  <p:pic>
                    <p:nvPicPr>
                      <p:cNvPr id="3891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2168525"/>
                        <a:ext cx="6588125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3" name="Rectangle 10"/>
          <p:cNvSpPr>
            <a:spLocks noChangeArrowheads="1"/>
          </p:cNvSpPr>
          <p:nvPr/>
        </p:nvSpPr>
        <p:spPr bwMode="auto">
          <a:xfrm>
            <a:off x="287338" y="152400"/>
            <a:ext cx="8532812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</a:rPr>
              <a:t>模糊逻辑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177595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6ED328-C8C8-49E8-AAAA-A359A5E990B7}" type="slidenum">
              <a:rPr lang="en-US" altLang="zh-CN">
                <a:ea typeface="宋体" charset="-122"/>
              </a:rPr>
              <a:pPr/>
              <a:t>28</a:t>
            </a:fld>
            <a:endParaRPr lang="en-US" altLang="zh-CN">
              <a:ea typeface="宋体" charset="-122"/>
            </a:endParaRPr>
          </a:p>
        </p:txBody>
      </p:sp>
      <p:sp>
        <p:nvSpPr>
          <p:cNvPr id="38920" name="Text Box 2"/>
          <p:cNvSpPr txBox="1">
            <a:spLocks noChangeArrowheads="1"/>
          </p:cNvSpPr>
          <p:nvPr/>
        </p:nvSpPr>
        <p:spPr bwMode="auto">
          <a:xfrm>
            <a:off x="179388" y="2020007"/>
            <a:ext cx="85217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</a:pPr>
            <a:r>
              <a:rPr kumimoji="1" lang="zh-CN" altLang="en-US" sz="2000" b="1" dirty="0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      大多数成绩好的学生学习都很刻苦。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kumimoji="1" lang="zh-CN" altLang="en-US" sz="2000" b="1" dirty="0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      很少有成绩好的学生特别贪玩。</a:t>
            </a:r>
            <a:endParaRPr kumimoji="1" lang="en-US" altLang="zh-CN" sz="2000" b="1" dirty="0">
              <a:solidFill>
                <a:srgbClr val="D60093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8923" name="Rectangle 10"/>
          <p:cNvSpPr>
            <a:spLocks noChangeArrowheads="1"/>
          </p:cNvSpPr>
          <p:nvPr/>
        </p:nvSpPr>
        <p:spPr bwMode="auto">
          <a:xfrm>
            <a:off x="287338" y="620688"/>
            <a:ext cx="8532812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</a:rPr>
              <a:t>模糊逻辑知识表示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</a:endParaRPr>
          </a:p>
          <a:p>
            <a:pPr algn="ctr"/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</a:rPr>
              <a:t>举例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3588" y="3609020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分别刻画模糊谓词、模糊修饰词、模糊量词</a:t>
            </a:r>
          </a:p>
        </p:txBody>
      </p:sp>
    </p:spTree>
    <p:extLst>
      <p:ext uri="{BB962C8B-B14F-4D97-AF65-F5344CB8AC3E}">
        <p14:creationId xmlns:p14="http://schemas.microsoft.com/office/powerpoint/2010/main" val="203480548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1200" dirty="0"/>
              <a:t>模糊集的应用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模式识别</a:t>
            </a:r>
          </a:p>
          <a:p>
            <a:pPr lvl="1"/>
            <a:r>
              <a:rPr lang="zh-CN" altLang="en-US" dirty="0"/>
              <a:t>图像</a:t>
            </a:r>
          </a:p>
          <a:p>
            <a:pPr lvl="1"/>
            <a:r>
              <a:rPr lang="zh-CN" altLang="en-US" dirty="0"/>
              <a:t>视觉</a:t>
            </a:r>
          </a:p>
          <a:p>
            <a:pPr lvl="1"/>
            <a:r>
              <a:rPr lang="zh-CN" altLang="en-US" dirty="0"/>
              <a:t>语音识别</a:t>
            </a:r>
            <a:endParaRPr lang="en-US" altLang="zh-CN" dirty="0"/>
          </a:p>
          <a:p>
            <a:pPr lvl="1"/>
            <a:endParaRPr lang="zh-CN" altLang="en-US" sz="800" dirty="0"/>
          </a:p>
          <a:p>
            <a:r>
              <a:rPr lang="zh-CN" altLang="en-US" dirty="0"/>
              <a:t>智能控制</a:t>
            </a:r>
          </a:p>
          <a:p>
            <a:pPr lvl="1"/>
            <a:r>
              <a:rPr lang="zh-CN" altLang="en-US" dirty="0"/>
              <a:t>智能家电</a:t>
            </a:r>
            <a:r>
              <a:rPr lang="en-US" altLang="zh-CN" dirty="0"/>
              <a:t>…</a:t>
            </a:r>
          </a:p>
          <a:p>
            <a:pPr lvl="2"/>
            <a:r>
              <a:rPr lang="zh-CN" altLang="en-US" dirty="0"/>
              <a:t>洗衣机、摄像机、照相机、电饭锅、空调、电梯</a:t>
            </a:r>
          </a:p>
          <a:p>
            <a:pPr lvl="1"/>
            <a:r>
              <a:rPr lang="zh-CN" altLang="en-US" dirty="0"/>
              <a:t>日本</a:t>
            </a:r>
            <a:r>
              <a:rPr lang="en-US" altLang="zh-CN" dirty="0"/>
              <a:t>: </a:t>
            </a:r>
            <a:r>
              <a:rPr lang="zh-CN" altLang="en-US" dirty="0"/>
              <a:t>地铁列车自动运转，自来水厂净化处理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765175"/>
          </a:xfrm>
        </p:spPr>
        <p:txBody>
          <a:bodyPr/>
          <a:lstStyle/>
          <a:p>
            <a:r>
              <a:rPr lang="zh-CN" altLang="en-US" b="1" dirty="0"/>
              <a:t>模糊计算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32" y="872716"/>
            <a:ext cx="8569325" cy="5076564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b="1" dirty="0"/>
              <a:t>“模糊不是罪过”：   </a:t>
            </a:r>
            <a:r>
              <a:rPr lang="zh-CN" altLang="en-US" sz="2400" b="1" dirty="0">
                <a:solidFill>
                  <a:srgbClr val="006600"/>
                </a:solidFill>
              </a:rPr>
              <a:t>模糊 </a:t>
            </a:r>
            <a:r>
              <a:rPr lang="zh-CN" altLang="en-US" sz="2400" b="1" dirty="0">
                <a:solidFill>
                  <a:srgbClr val="FF0000"/>
                </a:solidFill>
                <a:cs typeface="Arial" charset="0"/>
              </a:rPr>
              <a:t>≠</a:t>
            </a:r>
            <a:r>
              <a:rPr lang="zh-CN" altLang="en-US" sz="2400" b="1" dirty="0">
                <a:solidFill>
                  <a:srgbClr val="006600"/>
                </a:solidFill>
                <a:cs typeface="Arial" charset="0"/>
              </a:rPr>
              <a:t> </a:t>
            </a:r>
            <a:r>
              <a:rPr lang="zh-CN" altLang="en-US" sz="2400" b="1" dirty="0">
                <a:solidFill>
                  <a:srgbClr val="006600"/>
                </a:solidFill>
              </a:rPr>
              <a:t>”糊涂”</a:t>
            </a:r>
            <a:r>
              <a:rPr lang="en-US" altLang="zh-CN" sz="2400" b="1" dirty="0">
                <a:solidFill>
                  <a:srgbClr val="006600"/>
                </a:solidFill>
              </a:rPr>
              <a:t>, </a:t>
            </a:r>
            <a:r>
              <a:rPr lang="en-US" altLang="zh-CN" sz="2400" b="1" dirty="0">
                <a:solidFill>
                  <a:srgbClr val="FF0000"/>
                </a:solidFill>
                <a:cs typeface="Arial" charset="0"/>
              </a:rPr>
              <a:t>≠</a:t>
            </a:r>
            <a:r>
              <a:rPr lang="en-US" altLang="zh-CN" sz="2400" b="1" dirty="0">
                <a:solidFill>
                  <a:srgbClr val="006600"/>
                </a:solidFill>
                <a:cs typeface="Arial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</a:rPr>
              <a:t>“</a:t>
            </a:r>
            <a:r>
              <a:rPr lang="zh-CN" altLang="en-US" sz="2400" b="1" dirty="0">
                <a:solidFill>
                  <a:srgbClr val="006600"/>
                </a:solidFill>
              </a:rPr>
              <a:t>朦胧”</a:t>
            </a:r>
            <a:r>
              <a:rPr lang="en-US" altLang="zh-CN" sz="2400" b="1" dirty="0">
                <a:solidFill>
                  <a:srgbClr val="006600"/>
                </a:solidFill>
              </a:rPr>
              <a:t>, </a:t>
            </a:r>
            <a:r>
              <a:rPr lang="en-US" altLang="zh-CN" sz="2400" b="1" dirty="0">
                <a:solidFill>
                  <a:srgbClr val="FF0000"/>
                </a:solidFill>
                <a:cs typeface="Arial" charset="0"/>
              </a:rPr>
              <a:t>≠</a:t>
            </a:r>
            <a:r>
              <a:rPr lang="en-US" altLang="zh-CN" sz="2400" b="1" dirty="0">
                <a:solidFill>
                  <a:srgbClr val="006600"/>
                </a:solidFill>
              </a:rPr>
              <a:t> ”</a:t>
            </a:r>
            <a:r>
              <a:rPr lang="zh-CN" altLang="en-US" sz="2400" b="1" dirty="0">
                <a:solidFill>
                  <a:srgbClr val="006600"/>
                </a:solidFill>
              </a:rPr>
              <a:t>傻冒”</a:t>
            </a:r>
            <a:r>
              <a:rPr lang="en-US" altLang="zh-CN" sz="2400" b="1" dirty="0">
                <a:solidFill>
                  <a:srgbClr val="006600"/>
                </a:solidFill>
              </a:rPr>
              <a:t>, </a:t>
            </a:r>
            <a:r>
              <a:rPr lang="en-US" altLang="zh-CN" sz="2400" b="1" dirty="0">
                <a:solidFill>
                  <a:srgbClr val="FF0000"/>
                </a:solidFill>
                <a:cs typeface="Arial" charset="0"/>
              </a:rPr>
              <a:t>≠</a:t>
            </a:r>
            <a:r>
              <a:rPr lang="en-US" altLang="zh-CN" sz="2400" b="1" dirty="0">
                <a:solidFill>
                  <a:srgbClr val="006600"/>
                </a:solidFill>
              </a:rPr>
              <a:t> “</a:t>
            </a:r>
            <a:r>
              <a:rPr lang="zh-CN" altLang="en-US" sz="2400" b="1" dirty="0">
                <a:solidFill>
                  <a:srgbClr val="006600"/>
                </a:solidFill>
              </a:rPr>
              <a:t>痴呆”</a:t>
            </a:r>
            <a:endParaRPr lang="zh-CN" altLang="en-US" sz="800" b="1" dirty="0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rgbClr val="3333FF"/>
                </a:solidFill>
              </a:rPr>
              <a:t>取得精确数据不可能或很困难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000" b="1" dirty="0"/>
              <a:t>例如：１粒种子肯定不能叫一堆，２粒也不是，３粒也不是</a:t>
            </a:r>
            <a:r>
              <a:rPr lang="en-US" altLang="zh-CN" sz="2000" b="1" dirty="0"/>
              <a:t>……</a:t>
            </a:r>
            <a:r>
              <a:rPr lang="zh-CN" altLang="en-US" sz="2000" b="1" dirty="0"/>
              <a:t>那么多少粒种子叫一堆呢？适当的界限在哪里呢？我们能否说１２３４５６粒种子不叫一堆，而１２３４５７粒种子叫一堆呢？</a:t>
            </a:r>
            <a:endParaRPr lang="zh-CN" altLang="en-US" sz="800" b="1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3333FF"/>
                </a:solidFill>
              </a:rPr>
              <a:t>没有必要获取精确数据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000" dirty="0"/>
              <a:t>例如：</a:t>
            </a:r>
            <a:r>
              <a:rPr lang="zh-CN" altLang="en-US" sz="2000" b="1" dirty="0"/>
              <a:t>要从一片西瓜地里找出一个最大的西瓜，那是件很麻烦的事。必须 把西瓜地里所有的西瓜都找出来，再比较一下，才知道哪个西瓜最大。西瓜越多，工作量就越大。如果按通常说的，到西瓜地里去找一个较大的西瓜，这时精确的问题就转化成模糊的问题，反而容易多了。由此可见，适当的模糊能使问题得到简化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85147" y="41445"/>
            <a:ext cx="8229600" cy="1143000"/>
          </a:xfrm>
        </p:spPr>
        <p:txBody>
          <a:bodyPr/>
          <a:lstStyle/>
          <a:p>
            <a:r>
              <a:rPr lang="zh-CN" altLang="en-US" kern="1200" dirty="0"/>
              <a:t>模糊数学领域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10121" y="2608586"/>
            <a:ext cx="7112016" cy="4116331"/>
            <a:chOff x="503627" y="1196752"/>
            <a:chExt cx="7112016" cy="4116331"/>
          </a:xfrm>
        </p:grpSpPr>
        <p:sp>
          <p:nvSpPr>
            <p:cNvPr id="243719" name="Text Box 7"/>
            <p:cNvSpPr txBox="1">
              <a:spLocks noChangeArrowheads="1"/>
            </p:cNvSpPr>
            <p:nvPr/>
          </p:nvSpPr>
          <p:spPr bwMode="auto">
            <a:xfrm>
              <a:off x="510121" y="1196752"/>
              <a:ext cx="290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Char char="•"/>
              </a:pPr>
              <a:r>
                <a:rPr kumimoji="1" lang="en-US" altLang="zh-CN" sz="2800" dirty="0"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zh-CN" altLang="en-US" sz="2800" b="1" dirty="0">
                  <a:latin typeface="幼圆" pitchFamily="49" charset="-122"/>
                  <a:ea typeface="幼圆" pitchFamily="49" charset="-122"/>
                </a:rPr>
                <a:t>期刊</a:t>
              </a:r>
            </a:p>
          </p:txBody>
        </p:sp>
        <p:sp>
          <p:nvSpPr>
            <p:cNvPr id="243720" name="Text Box 8"/>
            <p:cNvSpPr txBox="1">
              <a:spLocks noChangeArrowheads="1"/>
            </p:cNvSpPr>
            <p:nvPr/>
          </p:nvSpPr>
          <p:spPr bwMode="auto">
            <a:xfrm>
              <a:off x="1096408" y="2062009"/>
              <a:ext cx="3833101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200" i="1" dirty="0">
                  <a:solidFill>
                    <a:srgbClr val="3333FF"/>
                  </a:solidFill>
                  <a:latin typeface="Times New Roman" pitchFamily="18" charset="0"/>
                </a:rPr>
                <a:t>Int. J. of Fuzzy Sets and Systems</a:t>
              </a:r>
            </a:p>
          </p:txBody>
        </p:sp>
        <p:sp>
          <p:nvSpPr>
            <p:cNvPr id="243722" name="Text Box 10"/>
            <p:cNvSpPr txBox="1">
              <a:spLocks noChangeArrowheads="1"/>
            </p:cNvSpPr>
            <p:nvPr/>
          </p:nvSpPr>
          <p:spPr bwMode="auto">
            <a:xfrm>
              <a:off x="1072769" y="2456892"/>
              <a:ext cx="3899337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200" i="1" dirty="0">
                  <a:solidFill>
                    <a:srgbClr val="3333FF"/>
                  </a:solidFill>
                  <a:latin typeface="Times New Roman" pitchFamily="18" charset="0"/>
                </a:rPr>
                <a:t>Int. J. of Approximate Reasoning</a:t>
              </a:r>
            </a:p>
          </p:txBody>
        </p:sp>
        <p:sp>
          <p:nvSpPr>
            <p:cNvPr id="243723" name="Text Box 11"/>
            <p:cNvSpPr txBox="1">
              <a:spLocks noChangeArrowheads="1"/>
            </p:cNvSpPr>
            <p:nvPr/>
          </p:nvSpPr>
          <p:spPr bwMode="auto">
            <a:xfrm>
              <a:off x="1051511" y="2888940"/>
              <a:ext cx="3090911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200" i="1" dirty="0">
                  <a:solidFill>
                    <a:srgbClr val="3333FF"/>
                  </a:solidFill>
                  <a:latin typeface="Times New Roman" pitchFamily="18" charset="0"/>
                </a:rPr>
                <a:t>Int. J. Fuzzy Mathematics</a:t>
              </a:r>
            </a:p>
          </p:txBody>
        </p:sp>
        <p:sp>
          <p:nvSpPr>
            <p:cNvPr id="243724" name="Text Box 12"/>
            <p:cNvSpPr txBox="1">
              <a:spLocks noChangeArrowheads="1"/>
            </p:cNvSpPr>
            <p:nvPr/>
          </p:nvSpPr>
          <p:spPr bwMode="auto">
            <a:xfrm>
              <a:off x="1082636" y="3356992"/>
              <a:ext cx="6533007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200" i="1" dirty="0">
                  <a:solidFill>
                    <a:srgbClr val="3333FF"/>
                  </a:solidFill>
                  <a:latin typeface="Times New Roman" pitchFamily="18" charset="0"/>
                </a:rPr>
                <a:t>Int. J. Uncertainty, Fuzziness, knowledge-based Systems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1133658" y="1715865"/>
              <a:ext cx="4556825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200" b="1" i="1" dirty="0">
                  <a:solidFill>
                    <a:srgbClr val="3333FF"/>
                  </a:solidFill>
                  <a:latin typeface="Times New Roman" pitchFamily="18" charset="0"/>
                </a:rPr>
                <a:t>IEEE Transactions on Fuzzy Systems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1133792" y="4451309"/>
              <a:ext cx="4476995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200" i="1" dirty="0">
                  <a:solidFill>
                    <a:srgbClr val="7030A0"/>
                  </a:solidFill>
                  <a:latin typeface="Times New Roman" pitchFamily="18" charset="0"/>
                </a:rPr>
                <a:t>IFSA (Int. Fuzzy Systems Association)</a:t>
              </a: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1133792" y="4882196"/>
              <a:ext cx="4706738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200" i="1" dirty="0">
                  <a:solidFill>
                    <a:srgbClr val="7030A0"/>
                  </a:solidFill>
                  <a:latin typeface="Times New Roman" pitchFamily="18" charset="0"/>
                </a:rPr>
                <a:t>EUFIT</a:t>
              </a:r>
              <a:r>
                <a:rPr kumimoji="1" lang="zh-CN" altLang="en-US" sz="2200" i="1" dirty="0">
                  <a:solidFill>
                    <a:srgbClr val="7030A0"/>
                  </a:solidFill>
                  <a:latin typeface="Times New Roman" pitchFamily="18" charset="0"/>
                </a:rPr>
                <a:t>、</a:t>
              </a:r>
              <a:r>
                <a:rPr kumimoji="1" lang="en-US" altLang="zh-CN" sz="2200" i="1" dirty="0">
                  <a:solidFill>
                    <a:srgbClr val="7030A0"/>
                  </a:solidFill>
                  <a:latin typeface="Times New Roman" pitchFamily="18" charset="0"/>
                </a:rPr>
                <a:t>NAFIP</a:t>
              </a:r>
              <a:r>
                <a:rPr kumimoji="1" lang="zh-CN" altLang="en-US" sz="2200" i="1" dirty="0">
                  <a:solidFill>
                    <a:srgbClr val="7030A0"/>
                  </a:solidFill>
                  <a:latin typeface="Times New Roman" pitchFamily="18" charset="0"/>
                </a:rPr>
                <a:t>、</a:t>
              </a:r>
              <a:r>
                <a:rPr kumimoji="1" lang="en-US" altLang="zh-CN" sz="2200" i="1" dirty="0">
                  <a:solidFill>
                    <a:srgbClr val="7030A0"/>
                  </a:solidFill>
                  <a:latin typeface="Times New Roman" pitchFamily="18" charset="0"/>
                </a:rPr>
                <a:t>Fuzzy-IEEE</a:t>
              </a:r>
              <a:r>
                <a:rPr kumimoji="1" lang="zh-CN" altLang="en-US" sz="2200" i="1" dirty="0">
                  <a:solidFill>
                    <a:srgbClr val="7030A0"/>
                  </a:solidFill>
                  <a:latin typeface="Times New Roman" pitchFamily="18" charset="0"/>
                </a:rPr>
                <a:t>、</a:t>
              </a:r>
              <a:r>
                <a:rPr kumimoji="1" lang="en-US" altLang="zh-CN" sz="2200" i="1" dirty="0">
                  <a:solidFill>
                    <a:srgbClr val="7030A0"/>
                  </a:solidFill>
                  <a:latin typeface="Times New Roman" pitchFamily="18" charset="0"/>
                </a:rPr>
                <a:t>IPMU</a:t>
              </a:r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503627" y="3849929"/>
              <a:ext cx="290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Char char="•"/>
              </a:pPr>
              <a:r>
                <a:rPr kumimoji="1" lang="en-US" altLang="zh-CN" sz="2800" dirty="0"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zh-CN" altLang="en-US" sz="2800" b="1" dirty="0">
                  <a:latin typeface="幼圆" pitchFamily="49" charset="-122"/>
                  <a:ea typeface="幼圆" pitchFamily="49" charset="-122"/>
                </a:rPr>
                <a:t>国际会议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03502" y="1176287"/>
            <a:ext cx="6702146" cy="1273646"/>
            <a:chOff x="503627" y="5327098"/>
            <a:chExt cx="6702146" cy="1273646"/>
          </a:xfrm>
        </p:grpSpPr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1096408" y="5831303"/>
              <a:ext cx="6109365" cy="769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200" b="1" dirty="0">
                  <a:solidFill>
                    <a:srgbClr val="00B050"/>
                  </a:solidFill>
                  <a:latin typeface="仿宋_GB2312" pitchFamily="49" charset="-122"/>
                  <a:ea typeface="仿宋_GB2312" pitchFamily="49" charset="-122"/>
                </a:rPr>
                <a:t>模糊代数，模糊拓扑，模糊逻辑，模糊分析，</a:t>
              </a:r>
            </a:p>
            <a:p>
              <a:r>
                <a:rPr kumimoji="1" lang="zh-CN" altLang="en-US" sz="2200" b="1" dirty="0">
                  <a:solidFill>
                    <a:srgbClr val="00B050"/>
                  </a:solidFill>
                  <a:latin typeface="仿宋_GB2312" pitchFamily="49" charset="-122"/>
                  <a:ea typeface="仿宋_GB2312" pitchFamily="49" charset="-122"/>
                </a:rPr>
                <a:t>模糊概率，模糊图论，模糊优化等模糊数学分支</a:t>
              </a:r>
            </a:p>
          </p:txBody>
        </p:sp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503627" y="5327098"/>
              <a:ext cx="290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Char char="•"/>
              </a:pPr>
              <a:r>
                <a:rPr kumimoji="1" lang="en-US" altLang="zh-CN" sz="2800" b="1" dirty="0"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zh-CN" altLang="en-US" sz="2800" b="1" dirty="0">
                  <a:latin typeface="幼圆" pitchFamily="49" charset="-122"/>
                  <a:ea typeface="幼圆" pitchFamily="49" charset="-122"/>
                </a:rPr>
                <a:t>领域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1160350"/>
            <a:ext cx="8543925" cy="576103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b="1" dirty="0"/>
              <a:t>清晰的概念</a:t>
            </a:r>
            <a:r>
              <a:rPr lang="en-US" altLang="zh-CN" sz="2400" b="1" dirty="0"/>
              <a:t>: </a:t>
            </a:r>
            <a:r>
              <a:rPr lang="zh-CN" altLang="en-US" sz="2200" b="1" dirty="0"/>
              <a:t>对象是否属于这个概念是明确的。</a:t>
            </a:r>
            <a:endParaRPr lang="en-US" altLang="zh-CN" sz="2200" b="1" dirty="0"/>
          </a:p>
          <a:p>
            <a:pPr lvl="1">
              <a:spcBef>
                <a:spcPts val="1200"/>
              </a:spcBef>
            </a:pPr>
            <a:r>
              <a:rPr lang="zh-CN" altLang="en-US" sz="2000" b="1" dirty="0">
                <a:solidFill>
                  <a:srgbClr val="00B050"/>
                </a:solidFill>
              </a:rPr>
              <a:t>例如；人、自然数、正方形。</a:t>
            </a:r>
          </a:p>
          <a:p>
            <a:pPr>
              <a:spcBef>
                <a:spcPts val="1200"/>
              </a:spcBef>
            </a:pPr>
            <a:r>
              <a:rPr lang="zh-CN" altLang="en-US" sz="2400" b="1" dirty="0">
                <a:solidFill>
                  <a:srgbClr val="3333FF"/>
                </a:solidFill>
              </a:rPr>
              <a:t>模糊性的概念：对象从属的界限是模糊的，随判断人的思维而定</a:t>
            </a:r>
            <a:endParaRPr lang="en-US" altLang="zh-CN" sz="2400" b="1" dirty="0">
              <a:solidFill>
                <a:srgbClr val="3333FF"/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sz="2000" b="1" dirty="0"/>
              <a:t>“最大的”与“较大的”都是有区别的两个概念。但是它们的</a:t>
            </a:r>
            <a:r>
              <a:rPr lang="zh-CN" altLang="en-US" sz="2000" b="1" dirty="0">
                <a:solidFill>
                  <a:srgbClr val="FF0000"/>
                </a:solidFill>
              </a:rPr>
              <a:t>区别都是逐渐的，而不是突变的</a:t>
            </a:r>
            <a:r>
              <a:rPr lang="zh-CN" altLang="en-US" sz="2000" b="1" dirty="0"/>
              <a:t>，两者之间并不存在明确的界限</a:t>
            </a:r>
          </a:p>
          <a:p>
            <a:pPr lvl="1">
              <a:spcBef>
                <a:spcPts val="1200"/>
              </a:spcBef>
            </a:pPr>
            <a:r>
              <a:rPr lang="zh-CN" altLang="en-US" sz="2200" b="1" dirty="0"/>
              <a:t>一个人很高或很胖，但是究竟多少厘米才算高，多少千克才算胖呢？高和胖都很模糊。</a:t>
            </a:r>
          </a:p>
          <a:p>
            <a:pPr lvl="1">
              <a:spcBef>
                <a:spcPts val="1200"/>
              </a:spcBef>
            </a:pPr>
            <a:r>
              <a:rPr lang="zh-CN" altLang="en-US" sz="2200" b="1" dirty="0"/>
              <a:t>饭什么时候才算熟了？衣服什么样才能算洗干净？</a:t>
            </a:r>
          </a:p>
          <a:p>
            <a:pPr lvl="1">
              <a:spcBef>
                <a:spcPts val="1200"/>
              </a:spcBef>
            </a:pPr>
            <a:r>
              <a:rPr lang="zh-CN" altLang="en-US" sz="2200" b="1" dirty="0"/>
              <a:t>例如：</a:t>
            </a:r>
            <a:r>
              <a:rPr lang="zh-CN" altLang="en-US" sz="2200" b="1" dirty="0">
                <a:solidFill>
                  <a:srgbClr val="006600"/>
                </a:solidFill>
              </a:rPr>
              <a:t>美不美？早不早？便宜不便宜？</a:t>
            </a:r>
            <a:endParaRPr lang="zh-CN" altLang="en-US" sz="2200" b="1" dirty="0"/>
          </a:p>
          <a:p>
            <a:pPr>
              <a:spcBef>
                <a:spcPts val="2400"/>
              </a:spcBef>
            </a:pPr>
            <a:r>
              <a:rPr lang="zh-CN" altLang="en-US" sz="2400" b="1" dirty="0"/>
              <a:t>在客观世界中，上述的模糊概念要比清晰概念多得多。</a:t>
            </a:r>
          </a:p>
          <a:p>
            <a:pPr>
              <a:lnSpc>
                <a:spcPct val="80000"/>
              </a:lnSpc>
            </a:pPr>
            <a:endParaRPr lang="en-US" altLang="zh-CN" sz="2800" b="1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0"/>
            <a:ext cx="82296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模糊计算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756" y="1016732"/>
            <a:ext cx="8748713" cy="6121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00CC"/>
                </a:solidFill>
              </a:rPr>
              <a:t>要使计算机能够模仿人脑，对复杂系统进行识别和判断，出路何在？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b="1" dirty="0"/>
          </a:p>
          <a:p>
            <a:pPr>
              <a:lnSpc>
                <a:spcPct val="90000"/>
              </a:lnSpc>
            </a:pPr>
            <a:r>
              <a:rPr lang="en-US" altLang="zh-CN" sz="2400" b="1" dirty="0"/>
              <a:t>1965</a:t>
            </a:r>
            <a:r>
              <a:rPr lang="zh-CN" altLang="en-US" sz="2400" b="1" dirty="0"/>
              <a:t>年扎德</a:t>
            </a:r>
            <a:r>
              <a:rPr lang="en-US" altLang="zh-CN" sz="2400" b="1" dirty="0"/>
              <a:t>(Zadeh)</a:t>
            </a:r>
            <a:r>
              <a:rPr lang="zh-CN" altLang="en-US" sz="2400" b="1" dirty="0"/>
              <a:t>教授开创了对</a:t>
            </a:r>
            <a:r>
              <a:rPr lang="zh-CN" altLang="en-US" sz="2400" b="1" dirty="0">
                <a:solidFill>
                  <a:srgbClr val="0000CC"/>
                </a:solidFill>
              </a:rPr>
              <a:t>“模糊数学”</a:t>
            </a:r>
            <a:r>
              <a:rPr lang="zh-CN" altLang="en-US" sz="2400" b="1" dirty="0"/>
              <a:t>的研究。</a:t>
            </a:r>
            <a:r>
              <a:rPr lang="zh-CN" altLang="en-US" sz="2400" dirty="0"/>
              <a:t>他认为</a:t>
            </a:r>
            <a:r>
              <a:rPr lang="zh-CN" altLang="en-US" sz="2200" dirty="0"/>
              <a:t>数学是可以模糊的，主张从精度方面“后退”一步。他提出用</a:t>
            </a:r>
            <a:r>
              <a:rPr lang="zh-CN" altLang="en-US" sz="2200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隶属函数使模糊概念数学化</a:t>
            </a:r>
            <a:r>
              <a:rPr lang="zh-CN" altLang="en-US" sz="2200" dirty="0"/>
              <a:t>。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例如“年轻”和“年老”这两个模糊概念。扎德教授本人根据统计资料，拟合了这两个概念的隶属函数图象。图中横坐标表示年龄，纵坐标表示隶属程度。</a:t>
            </a:r>
          </a:p>
          <a:p>
            <a:pPr lvl="1">
              <a:lnSpc>
                <a:spcPct val="90000"/>
              </a:lnSpc>
            </a:pPr>
            <a:endParaRPr lang="zh-CN" altLang="en-US" sz="2200" b="1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0"/>
            <a:ext cx="82296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模糊计算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4437112"/>
            <a:ext cx="4910138" cy="206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9388" y="1376772"/>
            <a:ext cx="8748712" cy="2592288"/>
          </a:xfrm>
          <a:prstGeom prst="roundRect">
            <a:avLst>
              <a:gd name="adj" fmla="val 8243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48712" cy="44088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Bef>
                <a:spcPct val="25000"/>
              </a:spcBef>
            </a:pPr>
            <a:r>
              <a:rPr kumimoji="1" lang="en-US" altLang="zh-CN" sz="2200" b="1" dirty="0">
                <a:solidFill>
                  <a:srgbClr val="C0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</a:t>
            </a:r>
            <a:r>
              <a:rPr kumimoji="1" lang="zh-CN" altLang="en-US" sz="2200" b="1" dirty="0">
                <a:solidFill>
                  <a:srgbClr val="C0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定义</a:t>
            </a:r>
            <a:r>
              <a:rPr kumimoji="1" lang="en-US" altLang="zh-CN" sz="2200" b="1" dirty="0">
                <a:solidFill>
                  <a:srgbClr val="C0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  <a:r>
              <a:rPr kumimoji="1" lang="zh-CN" altLang="en-US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设</a:t>
            </a:r>
            <a:r>
              <a:rPr kumimoji="1" lang="en-US" altLang="zh-CN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</a:t>
            </a:r>
            <a:r>
              <a:rPr kumimoji="1" lang="zh-CN" altLang="en-US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是给定论域，  是把任意</a:t>
            </a:r>
            <a:r>
              <a:rPr kumimoji="1" lang="en-US" altLang="zh-CN" sz="2200" b="1" dirty="0" err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u∈U</a:t>
            </a:r>
            <a:r>
              <a:rPr kumimoji="1" lang="zh-CN" altLang="en-US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映射为</a:t>
            </a:r>
            <a:r>
              <a:rPr kumimoji="1" lang="en-US" altLang="zh-CN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[0, 1]</a:t>
            </a:r>
            <a:r>
              <a:rPr kumimoji="1" lang="zh-CN" altLang="en-US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上某个实值的函数，即</a:t>
            </a:r>
          </a:p>
          <a:p>
            <a:pPr algn="just">
              <a:lnSpc>
                <a:spcPct val="115000"/>
              </a:lnSpc>
              <a:spcBef>
                <a:spcPct val="25000"/>
              </a:spcBef>
            </a:pPr>
            <a:r>
              <a:rPr kumimoji="1" lang="zh-CN" altLang="en-US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                      ：</a:t>
            </a:r>
            <a:r>
              <a:rPr kumimoji="1" lang="en-US" altLang="zh-CN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U→[0, 1]</a:t>
            </a:r>
          </a:p>
          <a:p>
            <a:pPr>
              <a:lnSpc>
                <a:spcPct val="115000"/>
              </a:lnSpc>
              <a:spcBef>
                <a:spcPct val="25000"/>
              </a:spcBef>
            </a:pPr>
            <a:r>
              <a:rPr kumimoji="1" lang="zh-CN" altLang="en-US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则称     为定义在</a:t>
            </a:r>
            <a:r>
              <a:rPr kumimoji="1" lang="en-US" altLang="zh-CN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</a:t>
            </a:r>
            <a:r>
              <a:rPr kumimoji="1" lang="zh-CN" altLang="en-US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上的一个隶属函数，由       （对所有         ）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所构成</a:t>
            </a:r>
            <a:r>
              <a:rPr kumimoji="1" lang="zh-CN" altLang="en-US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的集合</a:t>
            </a:r>
            <a:r>
              <a:rPr kumimoji="1" lang="en-US" altLang="zh-CN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</a:t>
            </a:r>
            <a:r>
              <a:rPr kumimoji="1" lang="zh-CN" altLang="en-US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称为</a:t>
            </a:r>
            <a:r>
              <a:rPr kumimoji="1" lang="en-US" altLang="zh-CN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</a:t>
            </a:r>
            <a:r>
              <a:rPr kumimoji="1" lang="zh-CN" altLang="en-US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上的一个模糊集，        称为</a:t>
            </a:r>
            <a:r>
              <a:rPr kumimoji="1" lang="en-US" altLang="zh-CN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</a:t>
            </a:r>
            <a:r>
              <a:rPr kumimoji="1" lang="zh-CN" altLang="en-US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对</a:t>
            </a:r>
            <a:r>
              <a:rPr kumimoji="1" lang="en-US" altLang="zh-CN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</a:t>
            </a:r>
            <a:r>
              <a:rPr kumimoji="1" lang="zh-CN" altLang="en-US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的隶属度。</a:t>
            </a:r>
            <a:endParaRPr kumimoji="1" lang="en-US" altLang="zh-CN" sz="2200" b="1" dirty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  <a:p>
            <a:pPr>
              <a:lnSpc>
                <a:spcPct val="115000"/>
              </a:lnSpc>
              <a:spcBef>
                <a:spcPct val="25000"/>
              </a:spcBef>
            </a:pPr>
            <a:endParaRPr kumimoji="1" lang="zh-CN" altLang="en-US" sz="2200" b="1" dirty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  <a:p>
            <a:pPr marL="800100" lvl="1" indent="-342900">
              <a:lnSpc>
                <a:spcPct val="115000"/>
              </a:lnSpc>
              <a:spcBef>
                <a:spcPct val="25000"/>
              </a:spcBef>
              <a:buFont typeface="Arial" pitchFamily="34" charset="0"/>
              <a:buChar char="•"/>
            </a:pP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模糊集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完全是由隶属函数    来刻画的，  把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中的每一个元素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都映射为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[0, 1]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上的一个值          。</a:t>
            </a:r>
          </a:p>
          <a:p>
            <a:pPr marL="800100" lvl="1" indent="-342900">
              <a:lnSpc>
                <a:spcPct val="115000"/>
              </a:lnSpc>
              <a:spcBef>
                <a:spcPct val="25000"/>
              </a:spcBef>
              <a:buFont typeface="Arial" pitchFamily="34" charset="0"/>
              <a:buChar char="•"/>
            </a:pP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     的值表示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隶属于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的程度，其值越大，表示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隶属于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的程度越高。当           仅取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0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和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1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时，模糊集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便退化为一个普通集合。</a:t>
            </a:r>
            <a:endParaRPr kumimoji="1" lang="zh-CN" altLang="en-US" sz="2200" dirty="0">
              <a:solidFill>
                <a:srgbClr val="00B050"/>
              </a:solidFill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</p:txBody>
      </p:sp>
      <p:graphicFrame>
        <p:nvGraphicFramePr>
          <p:cNvPr id="1310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467333"/>
              </p:ext>
            </p:extLst>
          </p:nvPr>
        </p:nvGraphicFramePr>
        <p:xfrm>
          <a:off x="1727684" y="2439107"/>
          <a:ext cx="3143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62" name="Equation" r:id="rId4" imgW="190440" imgH="215640" progId="Equation.DSMT4">
                  <p:embed/>
                </p:oleObj>
              </mc:Choice>
              <mc:Fallback>
                <p:oleObj name="Equation" r:id="rId4" imgW="190440" imgH="215640" progId="Equation.DSMT4">
                  <p:embed/>
                  <p:pic>
                    <p:nvPicPr>
                      <p:cNvPr id="0" name="Picture 6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684" y="2439107"/>
                        <a:ext cx="314325" cy="377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780181"/>
              </p:ext>
            </p:extLst>
          </p:nvPr>
        </p:nvGraphicFramePr>
        <p:xfrm>
          <a:off x="6948698" y="2960948"/>
          <a:ext cx="75565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63" name="Equation" r:id="rId6" imgW="393359" imgH="177646" progId="Equation.3">
                  <p:embed/>
                </p:oleObj>
              </mc:Choice>
              <mc:Fallback>
                <p:oleObj name="Equation" r:id="rId6" imgW="393359" imgH="177646" progId="Equation.3">
                  <p:embed/>
                  <p:pic>
                    <p:nvPicPr>
                      <p:cNvPr id="0" name="Picture 6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698" y="2960948"/>
                        <a:ext cx="755650" cy="3413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796524"/>
              </p:ext>
            </p:extLst>
          </p:nvPr>
        </p:nvGraphicFramePr>
        <p:xfrm>
          <a:off x="3239852" y="1564654"/>
          <a:ext cx="37147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64" name="Equation" r:id="rId8" imgW="190335" imgH="215713" progId="Equation.DSMT4">
                  <p:embed/>
                </p:oleObj>
              </mc:Choice>
              <mc:Fallback>
                <p:oleObj name="Equation" r:id="rId8" imgW="190335" imgH="215713" progId="Equation.DSMT4">
                  <p:embed/>
                  <p:pic>
                    <p:nvPicPr>
                      <p:cNvPr id="0" name="Picture 6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9852" y="1564654"/>
                        <a:ext cx="371475" cy="4206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5" name="Text Box 13"/>
          <p:cNvSpPr txBox="1">
            <a:spLocks noChangeArrowheads="1"/>
          </p:cNvSpPr>
          <p:nvPr/>
        </p:nvSpPr>
        <p:spPr bwMode="auto">
          <a:xfrm>
            <a:off x="611188" y="152400"/>
            <a:ext cx="8064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模糊集的定义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  <p:graphicFrame>
        <p:nvGraphicFramePr>
          <p:cNvPr id="1310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944245"/>
              </p:ext>
            </p:extLst>
          </p:nvPr>
        </p:nvGraphicFramePr>
        <p:xfrm>
          <a:off x="899592" y="2888940"/>
          <a:ext cx="3714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65" name="Equation" r:id="rId10" imgW="190335" imgH="215713" progId="Equation.DSMT4">
                  <p:embed/>
                </p:oleObj>
              </mc:Choice>
              <mc:Fallback>
                <p:oleObj name="Equation" r:id="rId10" imgW="190335" imgH="215713" progId="Equation.DSMT4">
                  <p:embed/>
                  <p:pic>
                    <p:nvPicPr>
                      <p:cNvPr id="0" name="Picture 6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888940"/>
                        <a:ext cx="371475" cy="4206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051106"/>
              </p:ext>
            </p:extLst>
          </p:nvPr>
        </p:nvGraphicFramePr>
        <p:xfrm>
          <a:off x="5328084" y="2943163"/>
          <a:ext cx="6492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66" name="Equation" r:id="rId11" imgW="393359" imgH="215713" progId="Equation.DSMT4">
                  <p:embed/>
                </p:oleObj>
              </mc:Choice>
              <mc:Fallback>
                <p:oleObj name="Equation" r:id="rId11" imgW="393359" imgH="215713" progId="Equation.DSMT4">
                  <p:embed/>
                  <p:pic>
                    <p:nvPicPr>
                      <p:cNvPr id="0" name="Picture 6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8084" y="2943163"/>
                        <a:ext cx="649288" cy="377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66619"/>
              </p:ext>
            </p:extLst>
          </p:nvPr>
        </p:nvGraphicFramePr>
        <p:xfrm>
          <a:off x="4210744" y="3320988"/>
          <a:ext cx="6492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67" name="Equation" r:id="rId13" imgW="393359" imgH="215713" progId="Equation.DSMT4">
                  <p:embed/>
                </p:oleObj>
              </mc:Choice>
              <mc:Fallback>
                <p:oleObj name="Equation" r:id="rId13" imgW="393359" imgH="215713" progId="Equation.DSMT4">
                  <p:embed/>
                  <p:pic>
                    <p:nvPicPr>
                      <p:cNvPr id="0" name="Picture 6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744" y="3320988"/>
                        <a:ext cx="649288" cy="377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888191"/>
              </p:ext>
            </p:extLst>
          </p:nvPr>
        </p:nvGraphicFramePr>
        <p:xfrm>
          <a:off x="4368006" y="4185084"/>
          <a:ext cx="3714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68" name="Equation" r:id="rId14" imgW="190335" imgH="215713" progId="Equation.DSMT4">
                  <p:embed/>
                </p:oleObj>
              </mc:Choice>
              <mc:Fallback>
                <p:oleObj name="Equation" r:id="rId14" imgW="190335" imgH="215713" progId="Equation.DSMT4">
                  <p:embed/>
                  <p:pic>
                    <p:nvPicPr>
                      <p:cNvPr id="0" name="Picture 6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006" y="4185084"/>
                        <a:ext cx="371475" cy="4206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439588"/>
              </p:ext>
            </p:extLst>
          </p:nvPr>
        </p:nvGraphicFramePr>
        <p:xfrm>
          <a:off x="5856709" y="4221088"/>
          <a:ext cx="3714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69" name="Equation" r:id="rId15" imgW="190335" imgH="215713" progId="Equation.DSMT4">
                  <p:embed/>
                </p:oleObj>
              </mc:Choice>
              <mc:Fallback>
                <p:oleObj name="Equation" r:id="rId15" imgW="190335" imgH="215713" progId="Equation.DSMT4">
                  <p:embed/>
                  <p:pic>
                    <p:nvPicPr>
                      <p:cNvPr id="0" name="Picture 6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6709" y="4221088"/>
                        <a:ext cx="371475" cy="4206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684127"/>
              </p:ext>
            </p:extLst>
          </p:nvPr>
        </p:nvGraphicFramePr>
        <p:xfrm>
          <a:off x="4246748" y="4671355"/>
          <a:ext cx="6492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70" name="Equation" r:id="rId16" imgW="393359" imgH="215713" progId="Equation.DSMT4">
                  <p:embed/>
                </p:oleObj>
              </mc:Choice>
              <mc:Fallback>
                <p:oleObj name="Equation" r:id="rId16" imgW="393359" imgH="215713" progId="Equation.DSMT4">
                  <p:embed/>
                  <p:pic>
                    <p:nvPicPr>
                      <p:cNvPr id="0" name="Picture 6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748" y="4671355"/>
                        <a:ext cx="649288" cy="377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168960"/>
              </p:ext>
            </p:extLst>
          </p:nvPr>
        </p:nvGraphicFramePr>
        <p:xfrm>
          <a:off x="1043608" y="5085184"/>
          <a:ext cx="64928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71" name="Equation" r:id="rId17" imgW="393359" imgH="215713" progId="Equation.DSMT4">
                  <p:embed/>
                </p:oleObj>
              </mc:Choice>
              <mc:Fallback>
                <p:oleObj name="Equation" r:id="rId17" imgW="393359" imgH="215713" progId="Equation.DSMT4">
                  <p:embed/>
                  <p:pic>
                    <p:nvPicPr>
                      <p:cNvPr id="0" name="Picture 6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085184"/>
                        <a:ext cx="649287" cy="377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743340"/>
              </p:ext>
            </p:extLst>
          </p:nvPr>
        </p:nvGraphicFramePr>
        <p:xfrm>
          <a:off x="2555776" y="5517232"/>
          <a:ext cx="6492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72" name="Equation" r:id="rId18" imgW="393359" imgH="215713" progId="Equation.DSMT4">
                  <p:embed/>
                </p:oleObj>
              </mc:Choice>
              <mc:Fallback>
                <p:oleObj name="Equation" r:id="rId18" imgW="393359" imgH="215713" progId="Equation.DSMT4">
                  <p:embed/>
                  <p:pic>
                    <p:nvPicPr>
                      <p:cNvPr id="0" name="Picture 6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5517232"/>
                        <a:ext cx="649288" cy="377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B9EB8-450E-4FF4-A0C9-81BF99DAF4F6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250825" y="1628800"/>
            <a:ext cx="8569325" cy="48936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 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例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5.15 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设论域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U={20, 30, 40, 50, 60}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给出的是年龄，请确定一个刻画模糊概念“年轻”的模糊集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8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 </a:t>
            </a:r>
            <a:r>
              <a:rPr kumimoji="1" lang="zh-CN" altLang="en-US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解：由于模糊集是用其隶属函数来刻画的，因此需要先求出描述模糊概念“青年”的隶属函数。假设对论域</a:t>
            </a:r>
            <a:r>
              <a:rPr kumimoji="1"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</a:t>
            </a:r>
            <a:r>
              <a:rPr kumimoji="1" lang="zh-CN" altLang="en-US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中的元素，其隶属函数值分别为：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</a:t>
            </a:r>
          </a:p>
          <a:p>
            <a:pPr algn="just">
              <a:spcBef>
                <a:spcPct val="50000"/>
              </a:spcBef>
            </a:pPr>
            <a:endParaRPr kumimoji="1" lang="zh-CN" altLang="en-US" sz="2400" dirty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则可得到刻画模糊概念“年轻”的模糊集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          </a:t>
            </a:r>
            <a:r>
              <a:rPr kumimoji="1"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F={ 1, 0.8, 0.4, 0.1, 0} 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   </a:t>
            </a: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3343275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33125" name="Object 5"/>
          <p:cNvGraphicFramePr>
            <a:graphicFrameLocks noChangeAspect="1"/>
          </p:cNvGraphicFramePr>
          <p:nvPr/>
        </p:nvGraphicFramePr>
        <p:xfrm>
          <a:off x="1187450" y="3897313"/>
          <a:ext cx="63007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8" r:id="rId4" imgW="2425700" imgH="457200" progId="Equation.3">
                  <p:embed/>
                </p:oleObj>
              </mc:Choice>
              <mc:Fallback>
                <p:oleObj r:id="rId4" imgW="2425700" imgH="457200" progId="Equation.3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897313"/>
                        <a:ext cx="6300788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611188" y="152400"/>
            <a:ext cx="8064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模糊集的定义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随机与模糊：</a:t>
            </a:r>
            <a:r>
              <a:rPr lang="zh-CN" altLang="en-US" dirty="0">
                <a:solidFill>
                  <a:srgbClr val="FF0000"/>
                </a:solidFill>
              </a:rPr>
              <a:t>是否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0000"/>
                </a:solidFill>
              </a:rPr>
              <a:t>多少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1808820"/>
            <a:ext cx="8148451" cy="4525963"/>
          </a:xfrm>
        </p:spPr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模糊性</a:t>
            </a:r>
            <a:r>
              <a:rPr lang="en-US" altLang="zh-CN" dirty="0">
                <a:latin typeface="宋体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宋体" pitchFamily="2" charset="-12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事件发生的程度，而不是一个事件是否发生</a:t>
            </a:r>
            <a:r>
              <a:rPr lang="en-US" altLang="zh-CN" dirty="0">
                <a:latin typeface="宋体" pitchFamily="2" charset="-122"/>
              </a:rPr>
              <a:t>.</a:t>
            </a:r>
          </a:p>
          <a:p>
            <a:pPr marL="0" indent="0">
              <a:buNone/>
            </a:pPr>
            <a:endParaRPr lang="en-US" altLang="zh-CN" dirty="0">
              <a:latin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</a:rPr>
              <a:t>随机性</a:t>
            </a:r>
            <a:r>
              <a:rPr lang="en-US" altLang="zh-CN" dirty="0">
                <a:latin typeface="宋体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宋体" pitchFamily="2" charset="-122"/>
              </a:rPr>
              <a:t>    </a:t>
            </a:r>
            <a:r>
              <a:rPr lang="zh-CN" altLang="en-US" dirty="0">
                <a:latin typeface="宋体" pitchFamily="2" charset="-122"/>
              </a:rPr>
              <a:t>描述事件发生的不确定性</a:t>
            </a:r>
            <a:r>
              <a:rPr lang="en-US" altLang="zh-CN" dirty="0">
                <a:latin typeface="宋体" pitchFamily="2" charset="-122"/>
              </a:rPr>
              <a:t>,</a:t>
            </a:r>
            <a:r>
              <a:rPr lang="zh-CN" altLang="en-US" dirty="0">
                <a:latin typeface="宋体" pitchFamily="2" charset="-122"/>
              </a:rPr>
              <a:t>即</a:t>
            </a:r>
            <a:r>
              <a:rPr lang="en-US" altLang="zh-CN" dirty="0">
                <a:latin typeface="宋体" pitchFamily="2" charset="-122"/>
              </a:rPr>
              <a:t>,</a:t>
            </a:r>
            <a:r>
              <a:rPr lang="zh-CN" altLang="en-US" dirty="0">
                <a:latin typeface="宋体" pitchFamily="2" charset="-122"/>
              </a:rPr>
              <a:t>一个事件发生与否</a:t>
            </a:r>
            <a:r>
              <a:rPr lang="en-US" altLang="zh-CN" dirty="0">
                <a:latin typeface="宋体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1125538"/>
            <a:ext cx="8928100" cy="5616575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离散且为有限论域的表示方法</a:t>
            </a:r>
          </a:p>
          <a:p>
            <a:pPr marL="400050" lvl="1" indent="0">
              <a:buNone/>
            </a:pP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设论域  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U={u1, u2, … , un}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为离散论域，则其模糊集可表示为：</a:t>
            </a:r>
          </a:p>
          <a:p>
            <a:pPr marL="400050" lvl="1" indent="0">
              <a:buNone/>
            </a:pPr>
            <a:r>
              <a:rPr lang="zh-CN" altLang="en-US" sz="2200" b="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200" b="0" dirty="0">
                <a:latin typeface="Times New Roman" pitchFamily="18" charset="0"/>
                <a:cs typeface="Times New Roman" pitchFamily="18" charset="0"/>
              </a:rPr>
              <a:t>F={           ,            , … ,           }</a:t>
            </a:r>
          </a:p>
          <a:p>
            <a:pPr marL="400050" lvl="1" indent="0">
              <a:buNone/>
            </a:pP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为了能够表示出论域中的元素与其隶属度之间的对应关系，扎德引入了一种模糊集的表示方式：先为论域中的每个元素都标上其隶属度，然后再用“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+”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号把它们连接起来，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即</a:t>
            </a:r>
          </a:p>
          <a:p>
            <a:pPr marL="400050" lvl="1" indent="0">
              <a:buNone/>
            </a:pPr>
            <a:endParaRPr lang="en-US" altLang="zh-CN" sz="2000" b="0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zh-CN" altLang="en-US" sz="2200" b="0" dirty="0">
                <a:latin typeface="Times New Roman" pitchFamily="18" charset="0"/>
                <a:cs typeface="Times New Roman" pitchFamily="18" charset="0"/>
              </a:rPr>
              <a:t>也可写</a:t>
            </a:r>
            <a:endParaRPr lang="en-US" altLang="zh-CN" sz="2200" b="0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zh-CN" altLang="en-US" sz="2200" b="0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zh-CN" altLang="en-US" sz="2200" b="0" dirty="0">
                <a:latin typeface="Times New Roman" pitchFamily="18" charset="0"/>
                <a:cs typeface="Times New Roman" pitchFamily="18" charset="0"/>
              </a:rPr>
              <a:t>其中，       为</a:t>
            </a:r>
            <a:r>
              <a:rPr lang="en-US" altLang="zh-CN" sz="2200" b="0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200" b="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200" b="0" dirty="0"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2200" b="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200" b="0" dirty="0">
                <a:latin typeface="Times New Roman" pitchFamily="18" charset="0"/>
                <a:cs typeface="Times New Roman" pitchFamily="18" charset="0"/>
              </a:rPr>
              <a:t>的隶属度；“         </a:t>
            </a:r>
            <a:r>
              <a:rPr lang="en-US" altLang="zh-CN" sz="2200" b="0" dirty="0">
                <a:latin typeface="Times New Roman" pitchFamily="18" charset="0"/>
                <a:cs typeface="Times New Roman" pitchFamily="18" charset="0"/>
              </a:rPr>
              <a:t>/  </a:t>
            </a:r>
            <a:r>
              <a:rPr lang="en-US" altLang="zh-CN" sz="2200" b="0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200" b="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200" b="0" dirty="0">
                <a:latin typeface="Times New Roman" pitchFamily="18" charset="0"/>
                <a:cs typeface="Times New Roman" pitchFamily="18" charset="0"/>
              </a:rPr>
              <a:t> ”</a:t>
            </a:r>
            <a:r>
              <a:rPr lang="zh-CN" altLang="en-US" sz="2200" b="0" dirty="0">
                <a:latin typeface="Times New Roman" pitchFamily="18" charset="0"/>
                <a:cs typeface="Times New Roman" pitchFamily="18" charset="0"/>
              </a:rPr>
              <a:t>不是相除关系，只是一个记号；“</a:t>
            </a:r>
            <a:r>
              <a:rPr lang="en-US" altLang="zh-CN" sz="2200" b="0" dirty="0">
                <a:latin typeface="Times New Roman" pitchFamily="18" charset="0"/>
                <a:cs typeface="Times New Roman" pitchFamily="18" charset="0"/>
              </a:rPr>
              <a:t>+”</a:t>
            </a:r>
            <a:r>
              <a:rPr lang="zh-CN" altLang="en-US" sz="2200" b="0" dirty="0">
                <a:latin typeface="Times New Roman" pitchFamily="18" charset="0"/>
                <a:cs typeface="Times New Roman" pitchFamily="18" charset="0"/>
              </a:rPr>
              <a:t>也不是算术意义上的加，只是一个连接符号。</a:t>
            </a:r>
          </a:p>
          <a:p>
            <a:pPr marL="400050" lvl="1" indent="0">
              <a:buNone/>
            </a:pPr>
            <a:r>
              <a:rPr lang="zh-CN" altLang="en-US" sz="2200" b="0" dirty="0">
                <a:latin typeface="Times New Roman" pitchFamily="18" charset="0"/>
                <a:cs typeface="Times New Roman" pitchFamily="18" charset="0"/>
              </a:rPr>
              <a:t>    </a:t>
            </a:r>
          </a:p>
        </p:txBody>
      </p:sp>
      <p:graphicFrame>
        <p:nvGraphicFramePr>
          <p:cNvPr id="134148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645350112"/>
              </p:ext>
            </p:extLst>
          </p:nvPr>
        </p:nvGraphicFramePr>
        <p:xfrm>
          <a:off x="1619672" y="3537012"/>
          <a:ext cx="525621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" name="公式" r:id="rId4" imgW="2768600" imgH="228600" progId="Equation.3">
                  <p:embed/>
                </p:oleObj>
              </mc:Choice>
              <mc:Fallback>
                <p:oleObj name="公式" r:id="rId4" imgW="2768600" imgH="228600" progId="Equation.3">
                  <p:embed/>
                  <p:pic>
                    <p:nvPicPr>
                      <p:cNvPr id="0" name="Picture 1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537012"/>
                        <a:ext cx="525621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41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093181"/>
              </p:ext>
            </p:extLst>
          </p:nvPr>
        </p:nvGraphicFramePr>
        <p:xfrm>
          <a:off x="1619672" y="1952836"/>
          <a:ext cx="792163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" name="公式" r:id="rId6" imgW="457002" imgH="215806" progId="Equation.3">
                  <p:embed/>
                </p:oleObj>
              </mc:Choice>
              <mc:Fallback>
                <p:oleObj name="公式" r:id="rId6" imgW="457002" imgH="215806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952836"/>
                        <a:ext cx="792163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41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62775"/>
              </p:ext>
            </p:extLst>
          </p:nvPr>
        </p:nvGraphicFramePr>
        <p:xfrm>
          <a:off x="2519772" y="1963626"/>
          <a:ext cx="7921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" name="公式" r:id="rId8" imgW="469696" imgH="215806" progId="Equation.3">
                  <p:embed/>
                </p:oleObj>
              </mc:Choice>
              <mc:Fallback>
                <p:oleObj name="公式" r:id="rId8" imgW="469696" imgH="215806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772" y="1963626"/>
                        <a:ext cx="792162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41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412729"/>
              </p:ext>
            </p:extLst>
          </p:nvPr>
        </p:nvGraphicFramePr>
        <p:xfrm>
          <a:off x="3887924" y="1971563"/>
          <a:ext cx="75565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" name="公式" r:id="rId10" imgW="482391" imgH="228501" progId="Equation.3">
                  <p:embed/>
                </p:oleObj>
              </mc:Choice>
              <mc:Fallback>
                <p:oleObj name="公式" r:id="rId10" imgW="482391" imgH="228501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924" y="1971563"/>
                        <a:ext cx="755650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5" name="Object 11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151343216"/>
              </p:ext>
            </p:extLst>
          </p:nvPr>
        </p:nvGraphicFramePr>
        <p:xfrm>
          <a:off x="2303748" y="4185084"/>
          <a:ext cx="169227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" name="公式" r:id="rId12" imgW="1104900" imgH="431800" progId="Equation.3">
                  <p:embed/>
                </p:oleObj>
              </mc:Choice>
              <mc:Fallback>
                <p:oleObj name="公式" r:id="rId12" imgW="1104900" imgH="431800" progId="Equation.3">
                  <p:embed/>
                  <p:pic>
                    <p:nvPicPr>
                      <p:cNvPr id="0" name="Picture 1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748" y="4185084"/>
                        <a:ext cx="1692275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752257"/>
              </p:ext>
            </p:extLst>
          </p:nvPr>
        </p:nvGraphicFramePr>
        <p:xfrm>
          <a:off x="4378126" y="4905164"/>
          <a:ext cx="76993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" name="公式" r:id="rId14" imgW="457200" imgH="228600" progId="Equation.3">
                  <p:embed/>
                </p:oleObj>
              </mc:Choice>
              <mc:Fallback>
                <p:oleObj name="公式" r:id="rId14" imgW="457200" imgH="228600" progId="Equation.3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126" y="4905164"/>
                        <a:ext cx="769938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836760"/>
              </p:ext>
            </p:extLst>
          </p:nvPr>
        </p:nvGraphicFramePr>
        <p:xfrm>
          <a:off x="1187624" y="4895317"/>
          <a:ext cx="769938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" name="公式" r:id="rId16" imgW="457200" imgH="228600" progId="Equation.3">
                  <p:embed/>
                </p:oleObj>
              </mc:Choice>
              <mc:Fallback>
                <p:oleObj name="公式" r:id="rId16" imgW="457200" imgH="228600" progId="Equation.3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895317"/>
                        <a:ext cx="769938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11188" y="152400"/>
            <a:ext cx="8064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模糊集的表示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9015</TotalTime>
  <Words>2905</Words>
  <Application>Microsoft Office PowerPoint</Application>
  <PresentationFormat>全屏显示(4:3)</PresentationFormat>
  <Paragraphs>264</Paragraphs>
  <Slides>30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方正卡通简体</vt:lpstr>
      <vt:lpstr>方正姚体</vt:lpstr>
      <vt:lpstr>仿宋_GB2312</vt:lpstr>
      <vt:lpstr>宋体</vt:lpstr>
      <vt:lpstr>微软雅黑</vt:lpstr>
      <vt:lpstr>幼圆</vt:lpstr>
      <vt:lpstr>Arial</vt:lpstr>
      <vt:lpstr>Tahoma</vt:lpstr>
      <vt:lpstr>Times New Roman</vt:lpstr>
      <vt:lpstr>Wingdings</vt:lpstr>
      <vt:lpstr>默认设计模板</vt:lpstr>
      <vt:lpstr>Equation</vt:lpstr>
      <vt:lpstr>Equation.3</vt:lpstr>
      <vt:lpstr>公式</vt:lpstr>
      <vt:lpstr>人工智能</vt:lpstr>
      <vt:lpstr>PowerPoint 演示文稿</vt:lpstr>
      <vt:lpstr>模糊计算</vt:lpstr>
      <vt:lpstr>PowerPoint 演示文稿</vt:lpstr>
      <vt:lpstr>PowerPoint 演示文稿</vt:lpstr>
      <vt:lpstr>PowerPoint 演示文稿</vt:lpstr>
      <vt:lpstr>PowerPoint 演示文稿</vt:lpstr>
      <vt:lpstr>随机与模糊：是否与多少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“又矮又瘦”</vt:lpstr>
      <vt:lpstr>描述数据</vt:lpstr>
      <vt:lpstr>“大多在70分左右，个别在80分以上”</vt:lpstr>
      <vt:lpstr>对分数问题的分析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模糊集的应用</vt:lpstr>
      <vt:lpstr>模糊数学领域</vt:lpstr>
    </vt:vector>
  </TitlesOfParts>
  <Company>cnu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wws</dc:creator>
  <cp:lastModifiedBy>ThinkPad</cp:lastModifiedBy>
  <cp:revision>496</cp:revision>
  <dcterms:created xsi:type="dcterms:W3CDTF">2006-06-18T03:19:20Z</dcterms:created>
  <dcterms:modified xsi:type="dcterms:W3CDTF">2018-12-04T14:42:25Z</dcterms:modified>
</cp:coreProperties>
</file>