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25" r:id="rId3"/>
    <p:sldId id="319" r:id="rId4"/>
    <p:sldId id="320" r:id="rId5"/>
    <p:sldId id="321" r:id="rId6"/>
    <p:sldId id="322" r:id="rId7"/>
    <p:sldId id="323" r:id="rId8"/>
    <p:sldId id="324" r:id="rId9"/>
    <p:sldId id="327" r:id="rId10"/>
    <p:sldId id="326" r:id="rId11"/>
    <p:sldId id="328" r:id="rId12"/>
    <p:sldId id="290" r:id="rId13"/>
    <p:sldId id="291" r:id="rId14"/>
    <p:sldId id="292" r:id="rId15"/>
    <p:sldId id="33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32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9" r:id="rId39"/>
    <p:sldId id="318" r:id="rId40"/>
    <p:sldId id="330" r:id="rId4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02" d="100"/>
          <a:sy n="10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分两种情况，</a:t>
            </a:r>
            <a:r>
              <a:rPr lang="en-US" altLang="zh-CN" dirty="0"/>
              <a:t>KB</a:t>
            </a:r>
            <a:r>
              <a:rPr lang="zh-CN" altLang="en-US"/>
              <a:t>是可满足或不可满足</a:t>
            </a:r>
          </a:p>
        </p:txBody>
      </p:sp>
    </p:spTree>
    <p:extLst>
      <p:ext uri="{BB962C8B-B14F-4D97-AF65-F5344CB8AC3E}">
        <p14:creationId xmlns:p14="http://schemas.microsoft.com/office/powerpoint/2010/main" val="36997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099" y="2111538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7" y="3603522"/>
            <a:ext cx="10005553" cy="1828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447" y="5618947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</p:spTree>
    <p:extLst>
      <p:ext uri="{BB962C8B-B14F-4D97-AF65-F5344CB8AC3E}">
        <p14:creationId xmlns:p14="http://schemas.microsoft.com/office/powerpoint/2010/main" val="6999517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5" y="1361613"/>
            <a:ext cx="8219919" cy="4640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2115" y="6475207"/>
            <a:ext cx="874579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</a:p>
        </p:txBody>
      </p:sp>
    </p:spTree>
    <p:extLst>
      <p:ext uri="{BB962C8B-B14F-4D97-AF65-F5344CB8AC3E}">
        <p14:creationId xmlns:p14="http://schemas.microsoft.com/office/powerpoint/2010/main" val="91756691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and backward chaining </a:t>
            </a:r>
          </a:p>
        </p:txBody>
      </p:sp>
      <p:pic>
        <p:nvPicPr>
          <p:cNvPr id="18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1727200"/>
            <a:ext cx="7404100" cy="490615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0" y="4279900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t>（肯定式推理）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13699" y="4909943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Forward chaining （前向推理）</a:t>
            </a:r>
          </a:p>
        </p:txBody>
      </p:sp>
      <p:pic>
        <p:nvPicPr>
          <p:cNvPr id="1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431" y="1244600"/>
            <a:ext cx="9018737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1082896"/>
            <a:ext cx="9131302" cy="5860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Forward chaining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676208" y="7149492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0" y="886596"/>
            <a:ext cx="8353305" cy="3729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8" y="4439269"/>
            <a:ext cx="7943133" cy="2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516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68363" y="432379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/>
              <a:t>Resolution </a:t>
            </a:r>
            <a:r>
              <a:rPr lang="zh-CN" altLang="en-US" dirty="0"/>
              <a:t>归结原理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780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6830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453" y="1574800"/>
            <a:ext cx="9052648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330245" y="6820597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342" y="3152090"/>
            <a:ext cx="59615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Assign TRUE</a:t>
            </a:r>
            <a:r>
              <a:rPr kumimoji="0" lang="en-US" altLang="zh-CN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to every symbol inferred and FALSE to others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762" y="5959201"/>
            <a:ext cx="18723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Consider Bullet 2.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0245" y="6820597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5" name="图片 4" descr="图片包含 文字, 白板&#10;&#10;自动生成的说明">
            <a:extLst>
              <a:ext uri="{FF2B5EF4-FFF2-40B4-BE49-F238E27FC236}">
                <a16:creationId xmlns:a16="http://schemas.microsoft.com/office/drawing/2014/main" id="{B1948C1E-5C51-46C7-93FA-1B1E32681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3184" y="1849969"/>
            <a:ext cx="648546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957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206500"/>
          </a:xfrm>
          <a:prstGeom prst="rect">
            <a:avLst/>
          </a:prstGeom>
        </p:spPr>
        <p:txBody>
          <a:bodyPr/>
          <a:lstStyle/>
          <a:p>
            <a:r>
              <a:t>Backward chaining（后向推理）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069" y="2032000"/>
            <a:ext cx="8286832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（</a:t>
            </a:r>
            <a:r>
              <a:rPr dirty="0" err="1"/>
              <a:t>消解</a:t>
            </a:r>
            <a:r>
              <a:rPr lang="zh-CN" altLang="en-US" dirty="0"/>
              <a:t>、归结</a:t>
            </a:r>
            <a:r>
              <a:rPr dirty="0"/>
              <a:t>）</a:t>
            </a:r>
          </a:p>
        </p:txBody>
      </p:sp>
      <p:pic>
        <p:nvPicPr>
          <p:cNvPr id="28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422400"/>
            <a:ext cx="9068409" cy="51181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685800" y="697366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J. A. Robinson</a:t>
            </a:r>
            <a:r>
              <a:rPr lang="zh-CN" altLang="en-US" sz="1800" dirty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machine-oriented logic based on the resolution principle.</a:t>
            </a:r>
            <a:r>
              <a:rPr lang="zh-CN" altLang="en-US" sz="1800" dirty="0">
                <a:solidFill>
                  <a:srgbClr val="008000"/>
                </a:solidFill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</a:rPr>
              <a:t>Journal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of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the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ACM</a:t>
            </a:r>
            <a:r>
              <a:rPr lang="en-US" altLang="zh-CN" sz="1800" dirty="0">
                <a:solidFill>
                  <a:srgbClr val="008000"/>
                </a:solidFill>
              </a:rPr>
              <a:t>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>
                <a:solidFill>
                  <a:srgbClr val="008000"/>
                </a:solidFill>
              </a:rPr>
              <a:t>1965,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zh-CN" altLang="zh-CN" sz="1800" dirty="0">
                <a:solidFill>
                  <a:srgbClr val="008000"/>
                </a:solidFill>
              </a:rPr>
              <a:t>1</a:t>
            </a:r>
            <a:r>
              <a:rPr lang="en-US" altLang="zh-CN" sz="1800" dirty="0">
                <a:solidFill>
                  <a:srgbClr val="008000"/>
                </a:solidFill>
              </a:rPr>
              <a:t>2(1):23-41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9177" r="18574"/>
          <a:stretch/>
        </p:blipFill>
        <p:spPr>
          <a:xfrm>
            <a:off x="7811169" y="186089"/>
            <a:ext cx="2018631" cy="2095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32686" y="2468420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John Alan Robinson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591306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2413000"/>
            <a:ext cx="8801100" cy="3317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Pros and Cons of Propositional Logic</a:t>
            </a:r>
            <a:endParaRPr dirty="0"/>
          </a:p>
        </p:txBody>
      </p:sp>
      <p:pic>
        <p:nvPicPr>
          <p:cNvPr id="4" name="droppedImage.pdf">
            <a:extLst>
              <a:ext uri="{FF2B5EF4-FFF2-40B4-BE49-F238E27FC236}">
                <a16:creationId xmlns:a16="http://schemas.microsoft.com/office/drawing/2014/main" id="{ACD7016B-BA6B-4A4B-96E8-3C7F6BBB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422400"/>
            <a:ext cx="8773667" cy="4965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732491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pic>
        <p:nvPicPr>
          <p:cNvPr id="2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1257300"/>
            <a:ext cx="79883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8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1257300"/>
            <a:ext cx="8332533" cy="552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854627" y="6883360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332727450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Homework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68207"/>
            <a:ext cx="90297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9" y="2908961"/>
            <a:ext cx="904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33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algorithm </a:t>
            </a:r>
          </a:p>
        </p:txBody>
      </p:sp>
      <p:pic>
        <p:nvPicPr>
          <p:cNvPr id="2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638300"/>
            <a:ext cx="9573044" cy="5181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8391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example </a:t>
            </a:r>
          </a:p>
        </p:txBody>
      </p:sp>
      <p:pic>
        <p:nvPicPr>
          <p:cNvPr id="29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968500"/>
            <a:ext cx="9590819" cy="31877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  <a:blipFill>
                <a:blip r:embed="rId3"/>
                <a:stretch>
                  <a:fillRect l="-5398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351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Resolution </a:t>
            </a:r>
            <a:r>
              <a:rPr lang="en-US" dirty="0"/>
              <a:t>is Sound and Complete</a:t>
            </a:r>
            <a:r>
              <a:rPr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674555"/>
            <a:ext cx="9566044" cy="3870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KB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8686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Ground resolution theorem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5" y="1264519"/>
            <a:ext cx="8652209" cy="4723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4088" y="7055754"/>
            <a:ext cx="13513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视频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6.5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748981" y="5161935"/>
            <a:ext cx="147485" cy="1190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943898" y="6122564"/>
            <a:ext cx="790513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0070C0"/>
                </a:solidFill>
              </a:rPr>
              <a:t>任意的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一个子句（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肯定是非空子句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），当它的文字被指派完的前一步，出现如此的情形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6394" y="2671012"/>
            <a:ext cx="1523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atomic propositions </a:t>
            </a:r>
            <a:endParaRPr lang="zh-CN" altLang="en-US" sz="1600" dirty="0"/>
          </a:p>
        </p:txBody>
      </p:sp>
      <p:sp>
        <p:nvSpPr>
          <p:cNvPr id="9" name="Shape 123"/>
          <p:cNvSpPr/>
          <p:nvPr/>
        </p:nvSpPr>
        <p:spPr>
          <a:xfrm>
            <a:off x="7970102" y="2466100"/>
            <a:ext cx="753986" cy="20491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4896466" y="3960257"/>
            <a:ext cx="445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证明：这样的</a:t>
            </a:r>
            <a:r>
              <a:rPr lang="en-US" altLang="zh-CN" sz="1600" dirty="0">
                <a:solidFill>
                  <a:srgbClr val="FF0000"/>
                </a:solidFill>
              </a:rPr>
              <a:t>truth assignment</a:t>
            </a:r>
            <a:r>
              <a:rPr lang="zh-CN" altLang="en-US" sz="1600" dirty="0">
                <a:solidFill>
                  <a:srgbClr val="FF0000"/>
                </a:solidFill>
              </a:rPr>
              <a:t>使得</a:t>
            </a:r>
            <a:r>
              <a:rPr lang="en-US" altLang="zh-CN" sz="1600" dirty="0">
                <a:solidFill>
                  <a:srgbClr val="FF0000"/>
                </a:solidFill>
              </a:rPr>
              <a:t>S</a:t>
            </a:r>
            <a:r>
              <a:rPr lang="zh-CN" altLang="en-US" sz="1600" dirty="0">
                <a:solidFill>
                  <a:srgbClr val="FF0000"/>
                </a:solidFill>
              </a:rPr>
              <a:t>是可满足的；反证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02040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Process of </a:t>
            </a:r>
            <a:r>
              <a:rPr dirty="0"/>
              <a:t>Resolution</a:t>
            </a:r>
            <a:r>
              <a:rPr lang="en-US" dirty="0"/>
              <a:t>: Search</a:t>
            </a:r>
            <a:r>
              <a:rPr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916" y="1395514"/>
            <a:ext cx="906288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Path-based Search: goal, actions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/>
              <a:t>Requirement: optimal solution in terms of the number of resolution steps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/>
              <a:t>Homework: design a heuristic for A* search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Requirements: formally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define what actions are (single clause or 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 set of clauses (preferred)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9784192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331</Words>
  <Application>Microsoft Office PowerPoint</Application>
  <PresentationFormat>自定义</PresentationFormat>
  <Paragraphs>64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Lucida Grande</vt:lpstr>
      <vt:lpstr>Arial</vt:lpstr>
      <vt:lpstr>Calibri</vt:lpstr>
      <vt:lpstr>Cambria Math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</dc:creator>
  <cp:lastModifiedBy> </cp:lastModifiedBy>
  <cp:revision>150</cp:revision>
  <dcterms:modified xsi:type="dcterms:W3CDTF">2018-12-27T13:46:00Z</dcterms:modified>
</cp:coreProperties>
</file>