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14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319" r:id="rId11"/>
    <p:sldId id="320" r:id="rId12"/>
    <p:sldId id="321" r:id="rId13"/>
    <p:sldId id="324" r:id="rId14"/>
    <p:sldId id="322" r:id="rId15"/>
    <p:sldId id="323" r:id="rId16"/>
    <p:sldId id="291" r:id="rId17"/>
    <p:sldId id="292" r:id="rId18"/>
    <p:sldId id="294" r:id="rId19"/>
    <p:sldId id="315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6" r:id="rId31"/>
    <p:sldId id="306" r:id="rId32"/>
    <p:sldId id="307" r:id="rId33"/>
    <p:sldId id="308" r:id="rId34"/>
    <p:sldId id="317" r:id="rId35"/>
    <p:sldId id="318" r:id="rId36"/>
    <p:sldId id="309" r:id="rId37"/>
    <p:sldId id="325" r:id="rId3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57" autoAdjust="0"/>
  </p:normalViewPr>
  <p:slideViewPr>
    <p:cSldViewPr snapToGrid="0">
      <p:cViewPr varScale="1">
        <p:scale>
          <a:sx n="76" d="100"/>
          <a:sy n="76" d="100"/>
        </p:scale>
        <p:origin x="23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47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Inferentially equivalent: EI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带来的问题，需要对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EI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Bright"/>
              </a:rPr>
              <a:t>引入的变元进行解释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luop@ict.ac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Resolution: brief summary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498600"/>
            <a:ext cx="9109010" cy="48895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B4994B-BD0F-4951-9B15-00D1D5EC727B}"/>
              </a:ext>
            </a:extLst>
          </p:cNvPr>
          <p:cNvCxnSpPr/>
          <p:nvPr/>
        </p:nvCxnSpPr>
        <p:spPr>
          <a:xfrm>
            <a:off x="904240" y="2387600"/>
            <a:ext cx="870007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258A22-B70F-4975-9BDC-D7332A3A6647}"/>
              </a:ext>
            </a:extLst>
          </p:cNvPr>
          <p:cNvCxnSpPr/>
          <p:nvPr/>
        </p:nvCxnSpPr>
        <p:spPr>
          <a:xfrm>
            <a:off x="995680" y="4805680"/>
            <a:ext cx="3200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664085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878" y="2108200"/>
            <a:ext cx="9007323" cy="4381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928721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29" y="1447800"/>
            <a:ext cx="9553072" cy="5461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86824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knowledge base </a:t>
            </a:r>
          </a:p>
        </p:txBody>
      </p:sp>
      <p:pic>
        <p:nvPicPr>
          <p:cNvPr id="1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041400"/>
            <a:ext cx="7848600" cy="146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2781300"/>
            <a:ext cx="8598813" cy="482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185614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proof</a:t>
            </a:r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587500"/>
            <a:ext cx="9537701" cy="580494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4686300" y="6413500"/>
            <a:ext cx="30524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404232255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Completeness of FOL resolution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" y="1621246"/>
            <a:ext cx="9155677" cy="50007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9290" y="142119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反驳</a:t>
            </a:r>
          </a:p>
        </p:txBody>
      </p:sp>
    </p:spTree>
    <p:extLst>
      <p:ext uri="{BB962C8B-B14F-4D97-AF65-F5344CB8AC3E}">
        <p14:creationId xmlns:p14="http://schemas.microsoft.com/office/powerpoint/2010/main" val="380588997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6383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Generalized Modus Ponens (GMP) </a:t>
            </a:r>
          </a:p>
          <a:p>
            <a:r>
              <a:rPr dirty="0"/>
              <a:t> </a:t>
            </a:r>
          </a:p>
        </p:txBody>
      </p:sp>
      <p:pic>
        <p:nvPicPr>
          <p:cNvPr id="1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057400"/>
            <a:ext cx="9677401" cy="410286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806700" y="838200"/>
            <a:ext cx="18415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300">
                <a:solidFill>
                  <a:srgbClr val="497693"/>
                </a:solidFill>
                <a:uFill>
                  <a:solidFill>
                    <a:srgbClr val="497693"/>
                  </a:solidFill>
                </a:uFill>
              </a:defRPr>
            </a:lvl1pPr>
          </a:lstStyle>
          <a:p>
            <a:r>
              <a:t>（前件推理）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Soundness of GMP </a:t>
            </a:r>
          </a:p>
        </p:txBody>
      </p:sp>
      <p:pic>
        <p:nvPicPr>
          <p:cNvPr id="1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032000"/>
            <a:ext cx="9347201" cy="431291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382F3-F3C4-447B-8569-3CB3AD3FD013}"/>
              </a:ext>
            </a:extLst>
          </p:cNvPr>
          <p:cNvSpPr txBox="1"/>
          <p:nvPr/>
        </p:nvSpPr>
        <p:spPr>
          <a:xfrm>
            <a:off x="2709242" y="6433733"/>
            <a:ext cx="74507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the soundness of ordinary Modus Ponens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587500"/>
            <a:ext cx="8813801" cy="4981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Forward chaining </a:t>
            </a:r>
            <a:r>
              <a:rPr lang="en-US" dirty="0"/>
              <a:t>proof</a:t>
            </a:r>
            <a:r>
              <a:rPr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7" y="1237567"/>
            <a:ext cx="9005065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38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First-Order Logic: Deduction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proof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802580"/>
            <a:ext cx="9245601" cy="409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forward chaining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730" y="2273300"/>
            <a:ext cx="924887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695768" y="4084034"/>
            <a:ext cx="26353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with functions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Efficiency of forward chaining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22" y="2006600"/>
            <a:ext cx="9335079" cy="398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algorithm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701800"/>
            <a:ext cx="9626600" cy="513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447800"/>
            <a:ext cx="7810500" cy="218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308100"/>
            <a:ext cx="7924800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409700"/>
            <a:ext cx="777240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1397000"/>
            <a:ext cx="76708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346200"/>
            <a:ext cx="81280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Properties of backward chaining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54200"/>
            <a:ext cx="8801100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34181" y="5889119"/>
            <a:ext cx="919561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AND-OR search: AND for all premises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; OR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since the goal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query can be proved by any rules.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brief history of reasoning </a:t>
            </a:r>
          </a:p>
        </p:txBody>
      </p:sp>
      <p:pic>
        <p:nvPicPr>
          <p:cNvPr id="15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955800"/>
            <a:ext cx="9258300" cy="408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Logic Programming: Prolog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506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Logic programming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38300"/>
            <a:ext cx="8835958" cy="415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Prolog systems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49" y="1574800"/>
            <a:ext cx="9314152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4955666" y="3246574"/>
            <a:ext cx="56425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1800" dirty="0">
                <a:solidFill>
                  <a:srgbClr val="FF0000"/>
                </a:solidFill>
              </a:rPr>
              <a:t>如果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Prolog examples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460500"/>
            <a:ext cx="6150449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/>
          <p:cNvSpPr txBox="1"/>
          <p:nvPr/>
        </p:nvSpPr>
        <p:spPr>
          <a:xfrm>
            <a:off x="4188542" y="3880117"/>
            <a:ext cx="35923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第二个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input</a:t>
            </a:r>
            <a:r>
              <a:rPr lang="zh-CN" altLang="en-US" sz="2000" dirty="0">
                <a:solidFill>
                  <a:srgbClr val="FF0000"/>
                </a:solidFill>
              </a:rPr>
              <a:t>放到第一个的右面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Prolog </a:t>
            </a:r>
            <a:r>
              <a:rPr lang="en-US" altLang="zh-CN" dirty="0"/>
              <a:t>systems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5" y="1569780"/>
            <a:ext cx="8576909" cy="3960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10" y="5373224"/>
            <a:ext cx="5823259" cy="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440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Summary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3" y="1249772"/>
            <a:ext cx="9122514" cy="52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626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Prolog example</a:t>
            </a:r>
          </a:p>
        </p:txBody>
      </p:sp>
      <p:sp>
        <p:nvSpPr>
          <p:cNvPr id="257" name="Shape 257"/>
          <p:cNvSpPr/>
          <p:nvPr/>
        </p:nvSpPr>
        <p:spPr>
          <a:xfrm>
            <a:off x="994697" y="900437"/>
            <a:ext cx="19765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Homework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58" name="e07bd52a2834349ba2f3b741cbea15ce34d3bed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3800" y="4191000"/>
            <a:ext cx="3263900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1130300" y="4191000"/>
            <a:ext cx="4798083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/>
            </a:pPr>
            <a:r>
              <a:rPr dirty="0"/>
              <a:t>male(di).</a:t>
            </a:r>
          </a:p>
          <a:p>
            <a:pPr>
              <a:defRPr sz="1800"/>
            </a:pPr>
            <a:r>
              <a:rPr dirty="0"/>
              <a:t>male(</a:t>
            </a:r>
            <a:r>
              <a:rPr dirty="0" err="1"/>
              <a:t>jianbo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xin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female(yuan).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jianbo,di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di,yuqing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xin,di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yuan,yuqing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grandfather(X,Y):-father(X,Z),father(Z,Y).</a:t>
            </a:r>
          </a:p>
          <a:p>
            <a:pPr>
              <a:defRPr sz="1800"/>
            </a:pPr>
            <a:r>
              <a:rPr dirty="0"/>
              <a:t>grandmother(X,Y):-mother(X,Z),father(Z,Y).</a:t>
            </a:r>
          </a:p>
          <a:p>
            <a:pPr>
              <a:defRPr sz="1800"/>
            </a:pPr>
            <a:r>
              <a:rPr dirty="0"/>
              <a:t>daughter(X,Y):-father(X,Y),female(Y).</a:t>
            </a:r>
          </a:p>
        </p:txBody>
      </p:sp>
      <p:sp>
        <p:nvSpPr>
          <p:cNvPr id="260" name="Shape 260"/>
          <p:cNvSpPr/>
          <p:nvPr/>
        </p:nvSpPr>
        <p:spPr>
          <a:xfrm>
            <a:off x="1104900" y="1419705"/>
            <a:ext cx="90551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dirty="0"/>
              <a:t>member(1,[1,2,3,4,5])</a:t>
            </a:r>
            <a:endParaRPr lang="en-US" dirty="0"/>
          </a:p>
          <a:p>
            <a:r>
              <a:rPr lang="en-US" altLang="zh-CN" dirty="0"/>
              <a:t>member(3,[1,2,3,4,5])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要求：给出一个集合，列出其所有元素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subset([2,4],[1,2,3,4,5])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要求：给出一个集合，列出其所有子集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261" name="Shape 261"/>
          <p:cNvSpPr/>
          <p:nvPr/>
        </p:nvSpPr>
        <p:spPr>
          <a:xfrm>
            <a:off x="1044674" y="3628486"/>
            <a:ext cx="522912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query: grandfather(</a:t>
            </a:r>
            <a:r>
              <a:rPr dirty="0" err="1"/>
              <a:t>X,yuqing</a:t>
            </a:r>
            <a:r>
              <a:rPr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55373758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选做作业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17500" y="1635991"/>
            <a:ext cx="9195619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baseline="0" dirty="0"/>
              <a:t>构造一个一阶谓词逻辑表达知识库（如：数学公理），并通过归结原理，推出</a:t>
            </a:r>
            <a:r>
              <a:rPr lang="zh-CN" altLang="en-US" dirty="0"/>
              <a:t>一个有意思的结论。</a:t>
            </a:r>
            <a:endParaRPr lang="en-US" altLang="zh-CN" baseline="0" dirty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baseline="0" dirty="0"/>
              <a:t>直接</a:t>
            </a:r>
            <a:r>
              <a:rPr lang="en-US" altLang="zh-CN" baseline="0" dirty="0"/>
              <a:t>email</a:t>
            </a:r>
            <a:r>
              <a:rPr lang="zh-CN" altLang="en-US" baseline="0" dirty="0"/>
              <a:t>：</a:t>
            </a:r>
            <a:r>
              <a:rPr lang="en-US" altLang="zh-CN" baseline="0" dirty="0">
                <a:hlinkClick r:id="rId2"/>
              </a:rPr>
              <a:t>luop@ict.ac.cn</a:t>
            </a:r>
            <a:endParaRPr lang="en-US" altLang="zh-CN" baseline="0" dirty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baseline="0" dirty="0"/>
              <a:t>出色的答案，期末成绩加一分。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36460198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Universal </a:t>
            </a:r>
            <a:r>
              <a:rPr lang="en-US" dirty="0"/>
              <a:t>I</a:t>
            </a:r>
            <a:r>
              <a:rPr dirty="0"/>
              <a:t>nstantiation (UI) </a:t>
            </a:r>
          </a:p>
        </p:txBody>
      </p:sp>
      <p:pic>
        <p:nvPicPr>
          <p:cNvPr id="15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1790700"/>
            <a:ext cx="9626600" cy="365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Existential </a:t>
            </a:r>
            <a:r>
              <a:rPr lang="en-US" dirty="0"/>
              <a:t>I</a:t>
            </a:r>
            <a:r>
              <a:rPr dirty="0"/>
              <a:t>nstantiation (EI) </a:t>
            </a:r>
          </a:p>
        </p:txBody>
      </p:sp>
      <p:pic>
        <p:nvPicPr>
          <p:cNvPr id="15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718" y="1498600"/>
            <a:ext cx="8673683" cy="55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Reduction to propositional inference </a:t>
            </a:r>
          </a:p>
        </p:txBody>
      </p:sp>
      <p:pic>
        <p:nvPicPr>
          <p:cNvPr id="1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737" y="1270000"/>
            <a:ext cx="8729663" cy="596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Reduction to propositional inference </a:t>
            </a:r>
          </a:p>
        </p:txBody>
      </p:sp>
      <p:pic>
        <p:nvPicPr>
          <p:cNvPr id="17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1409700"/>
            <a:ext cx="9398001" cy="61476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3106512" y="876221"/>
            <a:ext cx="41501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Inferentially equivalent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Problems with </a:t>
            </a:r>
            <a:r>
              <a:rPr dirty="0" err="1"/>
              <a:t>propositionalization</a:t>
            </a:r>
            <a:r>
              <a:t> </a:t>
            </a:r>
          </a:p>
        </p:txBody>
      </p:sp>
      <p:pic>
        <p:nvPicPr>
          <p:cNvPr id="1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87" y="1384300"/>
            <a:ext cx="9989513" cy="51054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9426DD2-2098-4C2D-A963-A7C497E93FFD}"/>
              </a:ext>
            </a:extLst>
          </p:cNvPr>
          <p:cNvCxnSpPr/>
          <p:nvPr/>
        </p:nvCxnSpPr>
        <p:spPr>
          <a:xfrm>
            <a:off x="4348480" y="5994400"/>
            <a:ext cx="579120" cy="21336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66E630C-1953-44FF-97FE-CF3A653BCC55}"/>
              </a:ext>
            </a:extLst>
          </p:cNvPr>
          <p:cNvSpPr txBox="1"/>
          <p:nvPr/>
        </p:nvSpPr>
        <p:spPr>
          <a:xfrm>
            <a:off x="4307821" y="6207760"/>
            <a:ext cx="6604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much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Unification </a:t>
            </a:r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625600"/>
            <a:ext cx="9626601" cy="511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373</Words>
  <Application>Microsoft Office PowerPoint</Application>
  <PresentationFormat>自定义</PresentationFormat>
  <Paragraphs>71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56</cp:revision>
  <dcterms:modified xsi:type="dcterms:W3CDTF">2018-12-09T23:41:37Z</dcterms:modified>
</cp:coreProperties>
</file>