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8" r:id="rId20"/>
    <p:sldId id="273" r:id="rId21"/>
    <p:sldId id="275" r:id="rId22"/>
    <p:sldId id="289" r:id="rId23"/>
    <p:sldId id="276" r:id="rId24"/>
    <p:sldId id="291" r:id="rId25"/>
    <p:sldId id="292" r:id="rId26"/>
    <p:sldId id="278" r:id="rId27"/>
    <p:sldId id="279" r:id="rId28"/>
    <p:sldId id="280" r:id="rId29"/>
    <p:sldId id="281" r:id="rId30"/>
    <p:sldId id="293" r:id="rId3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325" autoAdjust="0"/>
  </p:normalViewPr>
  <p:slideViewPr>
    <p:cSldViewPr snapToGrid="0">
      <p:cViewPr varScale="1">
        <p:scale>
          <a:sx n="102" d="100"/>
          <a:sy n="102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16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Search 2</a:t>
            </a:r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8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2057400"/>
            <a:ext cx="8521700" cy="350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</a:t>
            </a:r>
          </a:p>
        </p:txBody>
      </p:sp>
      <p:pic>
        <p:nvPicPr>
          <p:cNvPr id="9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1396097"/>
            <a:ext cx="9613901" cy="3582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A* search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1793312"/>
            <a:ext cx="7867650" cy="26765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0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8200" y="3441700"/>
            <a:ext cx="1358900" cy="72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0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997200"/>
            <a:ext cx="6997700" cy="163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0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2628900"/>
            <a:ext cx="8496300" cy="237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1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2197100"/>
            <a:ext cx="8496300" cy="321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1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2273300"/>
            <a:ext cx="8661400" cy="308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2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981200"/>
            <a:ext cx="8661400" cy="364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Admissible heuristic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99" y="1437353"/>
            <a:ext cx="79057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034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0" y="2921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Previously...</a:t>
            </a:r>
          </a:p>
        </p:txBody>
      </p:sp>
      <p:pic>
        <p:nvPicPr>
          <p:cNvPr id="4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1143000"/>
            <a:ext cx="8648701" cy="583058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7683500" y="2768600"/>
            <a:ext cx="24765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800" i="1">
                <a:solidFill>
                  <a:srgbClr val="FF4300"/>
                </a:solidFill>
                <a:uFill>
                  <a:solidFill>
                    <a:srgbClr val="FF43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note the time of goal-test: expanding time not generating time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Admissible heuristic</a:t>
            </a:r>
          </a:p>
        </p:txBody>
      </p:sp>
      <p:sp>
        <p:nvSpPr>
          <p:cNvPr id="125" name="Shape 125"/>
          <p:cNvSpPr/>
          <p:nvPr/>
        </p:nvSpPr>
        <p:spPr>
          <a:xfrm>
            <a:off x="939800" y="1219200"/>
            <a:ext cx="7091512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Admissible: never over estimate the cost</a:t>
            </a:r>
          </a:p>
        </p:txBody>
      </p:sp>
      <p:sp>
        <p:nvSpPr>
          <p:cNvPr id="126" name="Shape 126"/>
          <p:cNvSpPr/>
          <p:nvPr/>
        </p:nvSpPr>
        <p:spPr>
          <a:xfrm>
            <a:off x="1905000" y="2247900"/>
            <a:ext cx="558800" cy="5588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2E7A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724400" y="2247900"/>
            <a:ext cx="558800" cy="5588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2E7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000000"/>
              </a:buClr>
              <a:defRPr sz="18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</a:t>
            </a:r>
          </a:p>
        </p:txBody>
      </p:sp>
      <p:sp>
        <p:nvSpPr>
          <p:cNvPr id="128" name="Shape 128"/>
          <p:cNvSpPr/>
          <p:nvPr/>
        </p:nvSpPr>
        <p:spPr>
          <a:xfrm>
            <a:off x="7353300" y="2247900"/>
            <a:ext cx="558800" cy="5588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2E7A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409700" y="2882900"/>
            <a:ext cx="1546635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100"/>
            </a:lvl1pPr>
          </a:lstStyle>
          <a:p>
            <a:r>
              <a:t>initial state</a:t>
            </a:r>
          </a:p>
        </p:txBody>
      </p:sp>
      <p:sp>
        <p:nvSpPr>
          <p:cNvPr id="130" name="Shape 130"/>
          <p:cNvSpPr/>
          <p:nvPr/>
        </p:nvSpPr>
        <p:spPr>
          <a:xfrm>
            <a:off x="4127500" y="2882900"/>
            <a:ext cx="175278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100"/>
            </a:lvl1pPr>
          </a:lstStyle>
          <a:p>
            <a:r>
              <a:t>current state</a:t>
            </a:r>
          </a:p>
        </p:txBody>
      </p:sp>
      <p:sp>
        <p:nvSpPr>
          <p:cNvPr id="131" name="Shape 131"/>
          <p:cNvSpPr/>
          <p:nvPr/>
        </p:nvSpPr>
        <p:spPr>
          <a:xfrm>
            <a:off x="6972300" y="2882900"/>
            <a:ext cx="134075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100"/>
            </a:lvl1pPr>
          </a:lstStyle>
          <a:p>
            <a:r>
              <a:t>goal state</a:t>
            </a:r>
          </a:p>
        </p:txBody>
      </p:sp>
      <p:sp>
        <p:nvSpPr>
          <p:cNvPr id="132" name="Shape 132"/>
          <p:cNvSpPr/>
          <p:nvPr/>
        </p:nvSpPr>
        <p:spPr>
          <a:xfrm>
            <a:off x="2499510" y="2562871"/>
            <a:ext cx="2212633" cy="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348804" y="2552704"/>
            <a:ext cx="1969229" cy="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479800" y="2082800"/>
            <a:ext cx="747837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g(n)</a:t>
            </a:r>
          </a:p>
        </p:txBody>
      </p:sp>
      <p:sp>
        <p:nvSpPr>
          <p:cNvPr id="135" name="Shape 135"/>
          <p:cNvSpPr/>
          <p:nvPr/>
        </p:nvSpPr>
        <p:spPr>
          <a:xfrm>
            <a:off x="6032500" y="2082800"/>
            <a:ext cx="75808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h(n)</a:t>
            </a:r>
          </a:p>
        </p:txBody>
      </p:sp>
      <p:sp>
        <p:nvSpPr>
          <p:cNvPr id="136" name="Shape 136"/>
          <p:cNvSpPr/>
          <p:nvPr/>
        </p:nvSpPr>
        <p:spPr>
          <a:xfrm>
            <a:off x="4749800" y="3492500"/>
            <a:ext cx="33147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pPr>
            <a:r>
              <a:t>no larger than the cost of the optimal path from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 to the goal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228599" y="4658997"/>
            <a:ext cx="4876806" cy="2834014"/>
            <a:chOff x="0" y="0"/>
            <a:chExt cx="4876804" cy="2834012"/>
          </a:xfrm>
        </p:grpSpPr>
        <p:pic>
          <p:nvPicPr>
            <p:cNvPr id="13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876805" cy="28340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Shape 138"/>
            <p:cNvSpPr/>
            <p:nvPr/>
          </p:nvSpPr>
          <p:spPr>
            <a:xfrm>
              <a:off x="1402616" y="1057356"/>
              <a:ext cx="1697992" cy="1151049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>
              <a:outerShdw blurRad="889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251565" y="920691"/>
              <a:ext cx="287717" cy="287717"/>
            </a:xfrm>
            <a:prstGeom prst="ellipse">
              <a:avLst/>
            </a:prstGeom>
            <a:solidFill>
              <a:srgbClr val="FF9300">
                <a:alpha val="31000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buClr>
                  <a:srgbClr val="000000"/>
                </a:buClr>
                <a:defRPr sz="1800"/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Admissible heuristic</a:t>
            </a:r>
          </a:p>
        </p:txBody>
      </p:sp>
      <p:sp>
        <p:nvSpPr>
          <p:cNvPr id="148" name="Shape 148"/>
          <p:cNvSpPr/>
          <p:nvPr/>
        </p:nvSpPr>
        <p:spPr>
          <a:xfrm>
            <a:off x="571500" y="1181100"/>
            <a:ext cx="9220200" cy="938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rPr dirty="0"/>
              <a:t>A*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tree search </a:t>
            </a:r>
            <a:r>
              <a:rPr dirty="0"/>
              <a:t>is optimal with admissible heuristic</a:t>
            </a:r>
          </a:p>
        </p:txBody>
      </p:sp>
      <p:pic>
        <p:nvPicPr>
          <p:cNvPr id="14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300" y="2362200"/>
            <a:ext cx="7848600" cy="5130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4555300" y="2555906"/>
            <a:ext cx="330201" cy="12365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216400" y="2095500"/>
            <a:ext cx="1000063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/>
            </a:lvl1pPr>
          </a:lstStyle>
          <a:p>
            <a:r>
              <a:t>solution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Consistent heuristic</a:t>
            </a:r>
          </a:p>
        </p:txBody>
      </p:sp>
      <p:pic>
        <p:nvPicPr>
          <p:cNvPr id="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149" y="1386758"/>
            <a:ext cx="8941651" cy="4203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314974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Consistent heuristic</a:t>
            </a:r>
          </a:p>
        </p:txBody>
      </p:sp>
      <p:sp>
        <p:nvSpPr>
          <p:cNvPr id="155" name="Shape 155"/>
          <p:cNvSpPr/>
          <p:nvPr/>
        </p:nvSpPr>
        <p:spPr>
          <a:xfrm>
            <a:off x="571500" y="1181100"/>
            <a:ext cx="9220200" cy="938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rPr dirty="0"/>
              <a:t>A*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graph search</a:t>
            </a:r>
            <a:r>
              <a:rPr lang="en-US" dirty="0"/>
              <a:t> </a:t>
            </a:r>
            <a:r>
              <a:rPr dirty="0"/>
              <a:t>is optimal with </a:t>
            </a:r>
            <a:r>
              <a:rPr lang="en-US" dirty="0"/>
              <a:t>consistent</a:t>
            </a:r>
            <a:r>
              <a:rPr dirty="0"/>
              <a:t> heuristic</a:t>
            </a:r>
          </a:p>
        </p:txBody>
      </p:sp>
      <p:pic>
        <p:nvPicPr>
          <p:cNvPr id="15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4200" y="2247900"/>
            <a:ext cx="7061200" cy="520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155" name="Shape 155"/>
          <p:cNvSpPr/>
          <p:nvPr/>
        </p:nvSpPr>
        <p:spPr>
          <a:xfrm>
            <a:off x="571500" y="1181100"/>
            <a:ext cx="9220200" cy="4816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rPr lang="en-US" dirty="0"/>
              <a:t>1. Prove that if a heuristic is consistent, it must be admissible.</a:t>
            </a:r>
          </a:p>
          <a:p>
            <a:endParaRPr lang="en-US" dirty="0"/>
          </a:p>
          <a:p>
            <a:r>
              <a:rPr lang="en-US" dirty="0"/>
              <a:t>2. Give an example of heuristic, which is admissible but not consistent.</a:t>
            </a:r>
          </a:p>
          <a:p>
            <a:endParaRPr lang="en-US" dirty="0"/>
          </a:p>
          <a:p>
            <a:r>
              <a:rPr lang="en-US" altLang="zh-CN" dirty="0"/>
              <a:t>3. Judge whether the following result is true. Prove your argument.</a:t>
            </a:r>
          </a:p>
          <a:p>
            <a:r>
              <a:rPr lang="en-US" altLang="zh-CN" dirty="0"/>
              <a:t>	</a:t>
            </a:r>
            <a:r>
              <a:rPr lang="en-US" altLang="zh-CN" i="1" dirty="0"/>
              <a:t>A* of </a:t>
            </a:r>
            <a:r>
              <a:rPr lang="en-US" altLang="zh-CN" i="1" dirty="0">
                <a:solidFill>
                  <a:srgbClr val="FF0000"/>
                </a:solidFill>
              </a:rPr>
              <a:t>graph search</a:t>
            </a:r>
            <a:r>
              <a:rPr lang="en-US" altLang="zh-CN" i="1" dirty="0"/>
              <a:t> is optimal with </a:t>
            </a:r>
            <a:r>
              <a:rPr lang="en-US" altLang="zh-CN" i="1" dirty="0">
                <a:solidFill>
                  <a:srgbClr val="FF0000"/>
                </a:solidFill>
              </a:rPr>
              <a:t>admissible heuristic</a:t>
            </a:r>
          </a:p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785159" y="5812849"/>
            <a:ext cx="90446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https://cs.stackexchange.com/questions/23351/optimality-of-a?rq=1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25734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Variants of A*</a:t>
            </a:r>
          </a:p>
        </p:txBody>
      </p:sp>
      <p:sp>
        <p:nvSpPr>
          <p:cNvPr id="155" name="Shape 155"/>
          <p:cNvSpPr/>
          <p:nvPr/>
        </p:nvSpPr>
        <p:spPr>
          <a:xfrm>
            <a:off x="571500" y="1181100"/>
            <a:ext cx="9220200" cy="6540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rPr lang="en-US" dirty="0"/>
              <a:t>Iterative Deepening A* (IDA*)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less space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Problematic when the heuristics are real-valued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Recursive Best-First Search (RBFS)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simple recursive algorithm that mimics standard best-first search using only linear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DFS, where </a:t>
            </a:r>
            <a:r>
              <a:rPr lang="en-US" dirty="0">
                <a:solidFill>
                  <a:srgbClr val="FF0000"/>
                </a:solidFill>
              </a:rPr>
              <a:t>each node on the current path remembers the best f-value of any alternative path from its ancestors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47" y="5553976"/>
            <a:ext cx="7293864" cy="2066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33129" y="7033364"/>
            <a:ext cx="191719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视频：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3-4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3-5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84942786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</a:t>
            </a:r>
            <a:r>
              <a:rPr lang="en-US" dirty="0"/>
              <a:t> of heuristic</a:t>
            </a:r>
            <a:endParaRPr dirty="0"/>
          </a:p>
        </p:txBody>
      </p:sp>
      <p:pic>
        <p:nvPicPr>
          <p:cNvPr id="16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295400"/>
            <a:ext cx="7924801" cy="560832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219576" y="1088591"/>
            <a:ext cx="2940424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Origin of </a:t>
            </a:r>
            <a:r>
              <a:rPr lang="en-US" altLang="zh-CN" dirty="0"/>
              <a:t>M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anhattan distance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Dominance</a:t>
            </a:r>
          </a:p>
        </p:txBody>
      </p:sp>
      <p:pic>
        <p:nvPicPr>
          <p:cNvPr id="17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976" y="1155700"/>
            <a:ext cx="6366324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6079035" y="2377888"/>
            <a:ext cx="3947989" cy="3954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>
                <a:solidFill>
                  <a:srgbClr val="FF4300"/>
                </a:solidFill>
                <a:uFill>
                  <a:solidFill>
                    <a:srgbClr val="FF4300"/>
                  </a:solidFill>
                </a:uFill>
              </a:defRPr>
            </a:lvl1pPr>
          </a:lstStyle>
          <a:p>
            <a:r>
              <a:rPr lang="en-US" dirty="0"/>
              <a:t>A* using h</a:t>
            </a:r>
            <a:r>
              <a:rPr lang="en-US" baseline="-25000" dirty="0"/>
              <a:t>2</a:t>
            </a:r>
            <a:r>
              <a:rPr lang="en-US" dirty="0"/>
              <a:t> never expands more nodes than using h</a:t>
            </a:r>
            <a:r>
              <a:rPr lang="en-US" baseline="-25000" dirty="0"/>
              <a:t>1</a:t>
            </a:r>
            <a:r>
              <a:rPr lang="en-US" dirty="0"/>
              <a:t> if h</a:t>
            </a:r>
            <a:r>
              <a:rPr lang="en-US" baseline="-25000" dirty="0"/>
              <a:t>2</a:t>
            </a:r>
            <a:r>
              <a:rPr lang="en-US" dirty="0"/>
              <a:t> dominates h</a:t>
            </a:r>
            <a:r>
              <a:rPr lang="en-US" baseline="-25000" dirty="0"/>
              <a:t>1</a:t>
            </a:r>
            <a:r>
              <a:rPr lang="en-US" dirty="0"/>
              <a:t> (h</a:t>
            </a:r>
            <a:r>
              <a:rPr lang="en-US" baseline="-25000" dirty="0"/>
              <a:t>1</a:t>
            </a:r>
            <a:r>
              <a:rPr lang="en-US" dirty="0"/>
              <a:t> and h</a:t>
            </a:r>
            <a:r>
              <a:rPr lang="en-US" baseline="-25000" dirty="0"/>
              <a:t>2</a:t>
            </a:r>
            <a:r>
              <a:rPr lang="en-US" dirty="0"/>
              <a:t> are admissible, not required to be consistent)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Formal proof needed.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Admissible heuristics from relaxed problem</a:t>
            </a:r>
          </a:p>
        </p:txBody>
      </p:sp>
      <p:pic>
        <p:nvPicPr>
          <p:cNvPr id="17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389" y="1663700"/>
            <a:ext cx="8981412" cy="369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</a:t>
            </a:r>
            <a:r>
              <a:rPr lang="en-US" dirty="0"/>
              <a:t> of problem relaxation</a:t>
            </a:r>
            <a:endParaRPr dirty="0"/>
          </a:p>
        </p:txBody>
      </p:sp>
      <p:pic>
        <p:nvPicPr>
          <p:cNvPr id="17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1600200"/>
            <a:ext cx="7480300" cy="441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sz="quarter" idx="4294967295"/>
          </p:nvPr>
        </p:nvSpPr>
        <p:spPr>
          <a:xfrm>
            <a:off x="442451" y="2578100"/>
            <a:ext cx="9512300" cy="5969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>
                <a:srgbClr val="0433FF"/>
              </a:buClr>
              <a:buSzTx/>
              <a:buNone/>
            </a:pPr>
            <a:r>
              <a:rPr sz="3400" dirty="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Uninformed Search</a:t>
            </a:r>
            <a:endParaRPr lang="en-US" sz="3400" dirty="0">
              <a:solidFill>
                <a:srgbClr val="CD665F"/>
              </a:solidFill>
              <a:effectLst>
                <a:outerShdw blurRad="88900" dist="38100" dir="2700000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CD665F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indent="0">
              <a:spcBef>
                <a:spcPts val="0"/>
              </a:spcBef>
              <a:buClr>
                <a:srgbClr val="0433FF"/>
              </a:buClr>
              <a:buSzTx/>
              <a:buNone/>
            </a:pPr>
            <a:r>
              <a:rPr lang="en-US" sz="4800" dirty="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Informed Search</a:t>
            </a:r>
          </a:p>
          <a:p>
            <a:pPr marL="0" indent="0">
              <a:spcBef>
                <a:spcPts val="0"/>
              </a:spcBef>
              <a:buClr>
                <a:srgbClr val="0433FF"/>
              </a:buClr>
              <a:buSzTx/>
              <a:buNone/>
            </a:pPr>
            <a:r>
              <a:rPr lang="en-US" sz="3400" dirty="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Beyond Classical Search</a:t>
            </a:r>
          </a:p>
          <a:p>
            <a:pPr marL="0" indent="0">
              <a:spcBef>
                <a:spcPts val="0"/>
              </a:spcBef>
              <a:buClr>
                <a:srgbClr val="0433FF"/>
              </a:buClr>
              <a:buSzTx/>
              <a:buNone/>
            </a:pPr>
            <a:r>
              <a:rPr lang="en-US" sz="3400" dirty="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Adversarial Search</a:t>
            </a:r>
            <a:endParaRPr sz="3400" dirty="0">
              <a:solidFill>
                <a:srgbClr val="CD665F"/>
              </a:solidFill>
              <a:effectLst>
                <a:outerShdw blurRad="88900" dist="38100" dir="2700000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CD665F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368131374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233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Generating heuristics from sub-problems and experiences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8032376" y="6591260"/>
            <a:ext cx="13513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dirty="0"/>
              <a:t>视频</a:t>
            </a:r>
            <a:r>
              <a:rPr lang="en-US" altLang="zh-CN" dirty="0"/>
              <a:t>3.6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5" name="Shape 155"/>
          <p:cNvSpPr/>
          <p:nvPr/>
        </p:nvSpPr>
        <p:spPr>
          <a:xfrm>
            <a:off x="463550" y="1575547"/>
            <a:ext cx="9220200" cy="61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rPr lang="en-US" dirty="0"/>
              <a:t>Sub-problems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8-puzzle: move only 1,2,3,4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sum of heuristics from multiple sub-problems may not be admissible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Experiences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Linear sum of multiple heuristics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Weights are learnt by regression with the support of ground truth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9151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Informed Search Strategies</a:t>
            </a:r>
          </a:p>
        </p:txBody>
      </p:sp>
      <p:sp>
        <p:nvSpPr>
          <p:cNvPr id="51" name="Shape 51"/>
          <p:cNvSpPr/>
          <p:nvPr/>
        </p:nvSpPr>
        <p:spPr>
          <a:xfrm>
            <a:off x="1143000" y="3670300"/>
            <a:ext cx="90170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2500"/>
            </a:pPr>
            <a:r>
              <a:t>best-first search: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f</a:t>
            </a:r>
            <a:r>
              <a:t>            </a:t>
            </a:r>
            <a:r>
              <a:rPr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rPr>
              <a:t>but what is best?</a:t>
            </a:r>
          </a:p>
          <a:p>
            <a:pPr>
              <a:defRPr sz="2500"/>
            </a:pPr>
            <a:endParaRPr>
              <a:solidFill>
                <a:srgbClr val="56918C"/>
              </a:solidFill>
              <a:uFill>
                <a:solidFill>
                  <a:srgbClr val="56918C"/>
                </a:solidFill>
              </a:uFill>
            </a:endParaRPr>
          </a:p>
          <a:p>
            <a:pPr>
              <a:defRPr sz="2500"/>
            </a:pPr>
            <a:r>
              <a:t>uniform cost search: cost function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g</a:t>
            </a:r>
          </a:p>
          <a:p>
            <a:pPr>
              <a:defRPr sz="2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heuristic function: </a:t>
            </a:r>
            <a:r>
              <a:rPr i="1"/>
              <a:t>h</a:t>
            </a:r>
          </a:p>
        </p:txBody>
      </p:sp>
      <p:sp>
        <p:nvSpPr>
          <p:cNvPr id="52" name="Shape 52"/>
          <p:cNvSpPr/>
          <p:nvPr/>
        </p:nvSpPr>
        <p:spPr>
          <a:xfrm>
            <a:off x="1346200" y="5956300"/>
            <a:ext cx="558800" cy="5588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2E7A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165600" y="5956300"/>
            <a:ext cx="558800" cy="5588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2E7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000000"/>
              </a:buClr>
              <a:defRPr sz="18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</a:t>
            </a:r>
          </a:p>
        </p:txBody>
      </p:sp>
      <p:sp>
        <p:nvSpPr>
          <p:cNvPr id="54" name="Shape 54"/>
          <p:cNvSpPr/>
          <p:nvPr/>
        </p:nvSpPr>
        <p:spPr>
          <a:xfrm>
            <a:off x="6794500" y="5956300"/>
            <a:ext cx="558800" cy="5588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2E7A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50900" y="6591300"/>
            <a:ext cx="1546635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100"/>
            </a:lvl1pPr>
          </a:lstStyle>
          <a:p>
            <a:r>
              <a:t>initial state</a:t>
            </a:r>
          </a:p>
        </p:txBody>
      </p:sp>
      <p:sp>
        <p:nvSpPr>
          <p:cNvPr id="56" name="Shape 56"/>
          <p:cNvSpPr/>
          <p:nvPr/>
        </p:nvSpPr>
        <p:spPr>
          <a:xfrm>
            <a:off x="3568700" y="6591300"/>
            <a:ext cx="175278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100"/>
            </a:lvl1pPr>
          </a:lstStyle>
          <a:p>
            <a:r>
              <a:t>current state</a:t>
            </a:r>
          </a:p>
        </p:txBody>
      </p:sp>
      <p:sp>
        <p:nvSpPr>
          <p:cNvPr id="57" name="Shape 57"/>
          <p:cNvSpPr/>
          <p:nvPr/>
        </p:nvSpPr>
        <p:spPr>
          <a:xfrm>
            <a:off x="6413500" y="6591300"/>
            <a:ext cx="134075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100"/>
            </a:lvl1pPr>
          </a:lstStyle>
          <a:p>
            <a:r>
              <a:t>goal state</a:t>
            </a:r>
          </a:p>
        </p:txBody>
      </p:sp>
      <p:sp>
        <p:nvSpPr>
          <p:cNvPr id="58" name="Shape 58"/>
          <p:cNvSpPr/>
          <p:nvPr/>
        </p:nvSpPr>
        <p:spPr>
          <a:xfrm>
            <a:off x="1940710" y="6271271"/>
            <a:ext cx="2212633" cy="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790004" y="6261104"/>
            <a:ext cx="1969229" cy="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921000" y="5791200"/>
            <a:ext cx="747837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g(n)</a:t>
            </a:r>
          </a:p>
        </p:txBody>
      </p:sp>
      <p:sp>
        <p:nvSpPr>
          <p:cNvPr id="61" name="Shape 61"/>
          <p:cNvSpPr/>
          <p:nvPr/>
        </p:nvSpPr>
        <p:spPr>
          <a:xfrm>
            <a:off x="5473700" y="5791200"/>
            <a:ext cx="75808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h(n)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596901"/>
          </a:xfrm>
          <a:prstGeom prst="rect">
            <a:avLst/>
          </a:prstGeom>
        </p:spPr>
        <p:txBody>
          <a:bodyPr/>
          <a:lstStyle/>
          <a:p>
            <a:r>
              <a:t>Example: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h</a:t>
            </a:r>
            <a:r>
              <a:rPr i="1" baseline="-5999">
                <a:latin typeface="Helvetica"/>
                <a:ea typeface="Helvetica"/>
                <a:cs typeface="Helvetica"/>
                <a:sym typeface="Helvetica"/>
              </a:rPr>
              <a:t>SLD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1816100" y="1015999"/>
            <a:ext cx="6512601" cy="3784609"/>
            <a:chOff x="0" y="0"/>
            <a:chExt cx="6512600" cy="3784607"/>
          </a:xfrm>
        </p:grpSpPr>
        <p:pic>
          <p:nvPicPr>
            <p:cNvPr id="65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12601" cy="37846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Shape 66"/>
            <p:cNvSpPr/>
            <p:nvPr/>
          </p:nvSpPr>
          <p:spPr>
            <a:xfrm>
              <a:off x="1873089" y="1412020"/>
              <a:ext cx="2267541" cy="1537139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>
              <a:outerShdw blurRad="889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671372" y="1229514"/>
              <a:ext cx="384224" cy="384224"/>
            </a:xfrm>
            <a:prstGeom prst="ellipse">
              <a:avLst/>
            </a:prstGeom>
            <a:solidFill>
              <a:srgbClr val="FF9300">
                <a:alpha val="31000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buClr>
                  <a:srgbClr val="000000"/>
                </a:buClr>
                <a:defRPr sz="1800"/>
              </a:pPr>
              <a:endParaRPr/>
            </a:p>
          </p:txBody>
        </p:sp>
      </p:grpSp>
      <p:pic>
        <p:nvPicPr>
          <p:cNvPr id="69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6100" y="4953000"/>
            <a:ext cx="7213336" cy="252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search</a:t>
            </a:r>
          </a:p>
        </p:txBody>
      </p:sp>
      <p:pic>
        <p:nvPicPr>
          <p:cNvPr id="7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727200"/>
            <a:ext cx="7264400" cy="193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7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3600" y="3441700"/>
            <a:ext cx="1295400" cy="72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8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100" y="2959100"/>
            <a:ext cx="7023100" cy="168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8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2603500"/>
            <a:ext cx="8407400" cy="241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368</Words>
  <Application>Microsoft Office PowerPoint</Application>
  <PresentationFormat>自定义</PresentationFormat>
  <Paragraphs>88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Lucida Grande</vt:lpstr>
      <vt:lpstr>Arial</vt:lpstr>
      <vt:lpstr>Calibri</vt:lpstr>
      <vt:lpstr>Helvetica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 </cp:lastModifiedBy>
  <cp:revision>54</cp:revision>
  <dcterms:modified xsi:type="dcterms:W3CDTF">2018-12-28T07:02:47Z</dcterms:modified>
</cp:coreProperties>
</file>