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91" r:id="rId13"/>
    <p:sldId id="292" r:id="rId14"/>
    <p:sldId id="293" r:id="rId15"/>
    <p:sldId id="294" r:id="rId16"/>
    <p:sldId id="295" r:id="rId17"/>
    <p:sldId id="281" r:id="rId18"/>
    <p:sldId id="266" r:id="rId19"/>
    <p:sldId id="268" r:id="rId20"/>
    <p:sldId id="289" r:id="rId21"/>
    <p:sldId id="284" r:id="rId22"/>
    <p:sldId id="269" r:id="rId23"/>
    <p:sldId id="282" r:id="rId24"/>
    <p:sldId id="283" r:id="rId25"/>
    <p:sldId id="272" r:id="rId26"/>
    <p:sldId id="271" r:id="rId27"/>
    <p:sldId id="285" r:id="rId28"/>
    <p:sldId id="274" r:id="rId29"/>
    <p:sldId id="275" r:id="rId30"/>
    <p:sldId id="276" r:id="rId31"/>
    <p:sldId id="286" r:id="rId32"/>
    <p:sldId id="287" r:id="rId33"/>
    <p:sldId id="279" r:id="rId34"/>
    <p:sldId id="288" r:id="rId3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3" autoAdjust="0"/>
  </p:normalViewPr>
  <p:slideViewPr>
    <p:cSldViewPr snapToGrid="0">
      <p:cViewPr varScale="1">
        <p:scale>
          <a:sx n="93" d="100"/>
          <a:sy n="93" d="100"/>
        </p:scale>
        <p:origin x="20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在多人的情况下，对自己最佳，并不意味着对其余所有人最差</a:t>
            </a:r>
          </a:p>
        </p:txBody>
      </p:sp>
    </p:spTree>
    <p:extLst>
      <p:ext uri="{BB962C8B-B14F-4D97-AF65-F5344CB8AC3E}">
        <p14:creationId xmlns:p14="http://schemas.microsoft.com/office/powerpoint/2010/main" val="253498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Search 4</a:t>
            </a:r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1878" y="4158435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pic>
        <p:nvPicPr>
          <p:cNvPr id="90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2255274"/>
            <a:ext cx="9032655" cy="3263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85800" y="1028700"/>
            <a:ext cx="682741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a vector                 is used for 3 players</a:t>
            </a:r>
          </a:p>
        </p:txBody>
      </p:sp>
      <p:pic>
        <p:nvPicPr>
          <p:cNvPr id="93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0" y="1051871"/>
            <a:ext cx="1727200" cy="48482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811161" y="5649962"/>
            <a:ext cx="9129252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多个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player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，可能并不是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zero-sum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游戏；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/>
              <a:t>每个</a:t>
            </a:r>
            <a:r>
              <a:rPr lang="en-US" altLang="zh-CN" dirty="0"/>
              <a:t>state</a:t>
            </a:r>
            <a:r>
              <a:rPr lang="zh-CN" altLang="en-US" dirty="0"/>
              <a:t>存储一个</a:t>
            </a:r>
            <a:r>
              <a:rPr lang="en-US" altLang="zh-CN" dirty="0"/>
              <a:t>utility</a:t>
            </a:r>
            <a:r>
              <a:rPr lang="zh-CN" altLang="en-US" dirty="0"/>
              <a:t>的向量，记录对于每个</a:t>
            </a:r>
            <a:r>
              <a:rPr lang="en-US" altLang="zh-CN" dirty="0"/>
              <a:t>player</a:t>
            </a:r>
            <a:r>
              <a:rPr lang="zh-CN" altLang="en-US" dirty="0"/>
              <a:t>的</a:t>
            </a:r>
            <a:r>
              <a:rPr lang="en-US" altLang="zh-CN" dirty="0"/>
              <a:t>utility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考虑对于某个</a:t>
            </a:r>
            <a:r>
              <a:rPr lang="en-US" altLang="zh-CN" dirty="0">
                <a:solidFill>
                  <a:srgbClr val="FF0000"/>
                </a:solidFill>
              </a:rPr>
              <a:t>play</a:t>
            </a:r>
            <a:r>
              <a:rPr lang="zh-CN" altLang="en-US" dirty="0">
                <a:solidFill>
                  <a:srgbClr val="FF0000"/>
                </a:solidFill>
              </a:rPr>
              <a:t>有多个最优选择的情况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9061776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/>
              <a:t>最顶层节点的</a:t>
            </a:r>
            <a:r>
              <a:rPr lang="en-US" altLang="zh-CN" dirty="0"/>
              <a:t>vector</a:t>
            </a:r>
            <a:r>
              <a:rPr lang="zh-CN" altLang="en-US" dirty="0"/>
              <a:t>写的不合理，不应该因为两</a:t>
            </a:r>
            <a:endParaRPr lang="en-US" altLang="zh-CN" dirty="0"/>
          </a:p>
          <a:p>
            <a:r>
              <a:rPr lang="zh-CN" altLang="en-US" dirty="0"/>
              <a:t>个儿子的</a:t>
            </a:r>
            <a:r>
              <a:rPr lang="en-US" altLang="zh-CN" dirty="0"/>
              <a:t>vector</a:t>
            </a:r>
            <a:r>
              <a:rPr lang="zh-CN" altLang="en-US" dirty="0"/>
              <a:t>在第一个分量的值相同而随便取某个儿子</a:t>
            </a:r>
            <a:endParaRPr lang="en-US" altLang="zh-CN" dirty="0"/>
          </a:p>
          <a:p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作为结果。</a:t>
            </a:r>
            <a:endParaRPr dirty="0"/>
          </a:p>
        </p:txBody>
      </p:sp>
      <p:pic>
        <p:nvPicPr>
          <p:cNvPr id="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3169673"/>
            <a:ext cx="9032655" cy="3263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" name="矩形 2"/>
          <p:cNvSpPr/>
          <p:nvPr/>
        </p:nvSpPr>
        <p:spPr>
          <a:xfrm>
            <a:off x="4128117" y="3435662"/>
            <a:ext cx="3000652" cy="47051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04654" y="7096780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28993279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1513235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/>
              <a:t>比如下图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7" y="1810147"/>
            <a:ext cx="6414425" cy="51379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04654" y="7096780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81372541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9412833" cy="9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/>
              <a:t>如果当有多个儿子的向量在该玩家对应的位置处取最大值，</a:t>
            </a:r>
            <a:endParaRPr lang="en-US" altLang="zh-CN" dirty="0"/>
          </a:p>
          <a:p>
            <a:r>
              <a:rPr lang="zh-CN" altLang="en-US" dirty="0"/>
              <a:t>随便选一个作为该点的向量可能会出现以下情况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229243"/>
            <a:ext cx="6311545" cy="49563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04654" y="7096780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151697764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9053761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/>
              <a:t>但是这样得到的结果真的是对的吗？</a:t>
            </a:r>
            <a:endParaRPr lang="en-US" altLang="zh-CN" dirty="0"/>
          </a:p>
          <a:p>
            <a:r>
              <a:rPr lang="zh-CN" altLang="en-US" dirty="0"/>
              <a:t>绿色框圈中的这个点出发</a:t>
            </a:r>
            <a:r>
              <a:rPr lang="en-US" altLang="zh-CN" dirty="0"/>
              <a:t>B</a:t>
            </a:r>
            <a:r>
              <a:rPr lang="zh-CN" altLang="en-US" dirty="0"/>
              <a:t>真的能保证得到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注意，每个人只追求自己的值最大，不关心其他人的值。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371287"/>
            <a:ext cx="6311545" cy="495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8318" y="3311372"/>
            <a:ext cx="1979721" cy="60368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37057" y="6993542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340720078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9132308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只有走左儿子才有可能得到</a:t>
            </a:r>
            <a:r>
              <a:rPr lang="en-US" altLang="zh-CN" dirty="0"/>
              <a:t>5</a:t>
            </a:r>
            <a:r>
              <a:rPr lang="zh-CN" altLang="en-US" dirty="0"/>
              <a:t>，但是如果是左儿子这点，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看来为了保证得到</a:t>
            </a:r>
            <a:r>
              <a:rPr lang="en-US" altLang="zh-CN" dirty="0"/>
              <a:t>1</a:t>
            </a:r>
            <a:r>
              <a:rPr lang="zh-CN" altLang="en-US" dirty="0"/>
              <a:t>其实往哪边走都可以，如过</a:t>
            </a:r>
            <a:r>
              <a:rPr lang="en-US" altLang="zh-CN" dirty="0"/>
              <a:t>C</a:t>
            </a:r>
            <a:r>
              <a:rPr lang="zh-CN" altLang="en-US" dirty="0"/>
              <a:t>又走</a:t>
            </a:r>
            <a:endParaRPr lang="en-US" altLang="zh-CN" dirty="0"/>
          </a:p>
          <a:p>
            <a:r>
              <a:rPr lang="zh-CN" altLang="en-US" dirty="0"/>
              <a:t>了左儿子，到了</a:t>
            </a:r>
            <a:r>
              <a:rPr lang="en-US" altLang="zh-CN" dirty="0"/>
              <a:t>A</a:t>
            </a:r>
            <a:r>
              <a:rPr lang="zh-CN" altLang="en-US" dirty="0"/>
              <a:t>走，</a:t>
            </a:r>
            <a:r>
              <a:rPr lang="en-US" altLang="zh-CN" dirty="0"/>
              <a:t>A</a:t>
            </a:r>
            <a:r>
              <a:rPr lang="zh-CN" altLang="en-US" dirty="0"/>
              <a:t>也选左儿子走，最后导致</a:t>
            </a:r>
            <a:r>
              <a:rPr lang="en-US" altLang="zh-CN" dirty="0"/>
              <a:t>B</a:t>
            </a:r>
            <a:r>
              <a:rPr lang="zh-CN" altLang="en-US" dirty="0"/>
              <a:t>只能得</a:t>
            </a:r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371287"/>
            <a:ext cx="6311545" cy="4956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8318" y="3311372"/>
            <a:ext cx="1979721" cy="60368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766" y="6865974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396959028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players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" y="1028700"/>
            <a:ext cx="9053761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/>
              <a:t>正确的做法应该是每次如果遇到有好几个儿子在最</a:t>
            </a:r>
            <a:endParaRPr lang="en-US" altLang="zh-CN" dirty="0"/>
          </a:p>
          <a:p>
            <a:r>
              <a:rPr lang="zh-CN" altLang="en-US" dirty="0"/>
              <a:t>大化分量上都取到最大值，那么对其他的某个分量应该将</a:t>
            </a:r>
            <a:endParaRPr lang="en-US" altLang="zh-CN" dirty="0"/>
          </a:p>
          <a:p>
            <a:r>
              <a:rPr lang="zh-CN" altLang="en-US" dirty="0"/>
              <a:t>这些向量在该分量上取最小值后得到该分量值。如图：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1" y="2538006"/>
            <a:ext cx="7012697" cy="48754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43440" y="6951762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2017 </a:t>
            </a:r>
            <a:r>
              <a:rPr lang="zh-CN" altLang="en-US" sz="2400" dirty="0"/>
              <a:t>姚宇浩</a:t>
            </a:r>
          </a:p>
        </p:txBody>
      </p:sp>
    </p:spTree>
    <p:extLst>
      <p:ext uri="{BB962C8B-B14F-4D97-AF65-F5344CB8AC3E}">
        <p14:creationId xmlns:p14="http://schemas.microsoft.com/office/powerpoint/2010/main" val="103394762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hape 98"/>
              <p:cNvSpPr/>
              <p:nvPr/>
            </p:nvSpPr>
            <p:spPr>
              <a:xfrm>
                <a:off x="711200" y="1168400"/>
                <a:ext cx="9414308" cy="39549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8100" tIns="38100" rIns="38100" bIns="3810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maximum lower bound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: minimum upper bound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Only the moves within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are expanded; otherwise,</a:t>
                </a:r>
              </a:p>
              <a:p>
                <a:r>
                  <a:rPr lang="en-US" altLang="zh-CN" dirty="0"/>
                  <a:t>its branches are pruned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pruning does not compromise solution quality</a:t>
                </a:r>
              </a:p>
              <a:p>
                <a:endParaRPr dirty="0"/>
              </a:p>
            </p:txBody>
          </p:sp>
        </mc:Choice>
        <mc:Fallback xmlns="">
          <p:sp>
            <p:nvSpPr>
              <p:cNvPr id="98" name="Shap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168400"/>
                <a:ext cx="9414308" cy="3954929"/>
              </a:xfrm>
              <a:prstGeom prst="rect">
                <a:avLst/>
              </a:prstGeom>
              <a:blipFill>
                <a:blip r:embed="rId2"/>
                <a:stretch>
                  <a:fillRect l="-1943" t="-1852" r="-77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52725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365" y="1955800"/>
            <a:ext cx="7723435" cy="554990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Alpha-Beta pruning</a:t>
            </a:r>
          </a:p>
        </p:txBody>
      </p:sp>
      <p:sp>
        <p:nvSpPr>
          <p:cNvPr id="98" name="Shape 98"/>
          <p:cNvSpPr/>
          <p:nvPr/>
        </p:nvSpPr>
        <p:spPr>
          <a:xfrm>
            <a:off x="711200" y="1168400"/>
            <a:ext cx="486536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not all branches are needed</a:t>
            </a:r>
          </a:p>
        </p:txBody>
      </p:sp>
      <p:pic>
        <p:nvPicPr>
          <p:cNvPr id="6" name="图片 5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054349" y="2743200"/>
            <a:ext cx="591503" cy="391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3135155"/>
            <a:ext cx="170302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在当前状态下，该节点的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utility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在此范围</a:t>
            </a:r>
          </a:p>
        </p:txBody>
      </p:sp>
      <p:pic>
        <p:nvPicPr>
          <p:cNvPr id="8" name="图片 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276693">
            <a:off x="7209344" y="4126067"/>
            <a:ext cx="591503" cy="391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911" y="3732393"/>
            <a:ext cx="170302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减枝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08148" y="4278565"/>
                <a:ext cx="8025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48" y="4278565"/>
                <a:ext cx="802591" cy="338554"/>
              </a:xfrm>
              <a:prstGeom prst="rect">
                <a:avLst/>
              </a:prstGeom>
              <a:blipFill>
                <a:blip r:embed="rId4"/>
                <a:stretch>
                  <a:fillRect l="-763" r="-534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hape 123"/>
          <p:cNvSpPr/>
          <p:nvPr/>
        </p:nvSpPr>
        <p:spPr>
          <a:xfrm>
            <a:off x="6585960" y="4561579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78489" y="6215514"/>
                <a:ext cx="8025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89" y="6215514"/>
                <a:ext cx="802591" cy="338554"/>
              </a:xfrm>
              <a:prstGeom prst="rect">
                <a:avLst/>
              </a:prstGeom>
              <a:blipFill>
                <a:blip r:embed="rId5"/>
                <a:stretch>
                  <a:fillRect l="-763" r="-534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23"/>
          <p:cNvSpPr/>
          <p:nvPr/>
        </p:nvSpPr>
        <p:spPr>
          <a:xfrm>
            <a:off x="2756301" y="6498528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478489" y="5631931"/>
                <a:ext cx="8025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89" y="5631931"/>
                <a:ext cx="802591" cy="338554"/>
              </a:xfrm>
              <a:prstGeom prst="rect">
                <a:avLst/>
              </a:prstGeom>
              <a:blipFill>
                <a:blip r:embed="rId6"/>
                <a:stretch>
                  <a:fillRect l="-763" r="-534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123"/>
          <p:cNvSpPr/>
          <p:nvPr/>
        </p:nvSpPr>
        <p:spPr>
          <a:xfrm>
            <a:off x="2756301" y="5914945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574788" y="6235182"/>
                <a:ext cx="8025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88" y="6235182"/>
                <a:ext cx="802591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hape 123"/>
          <p:cNvSpPr/>
          <p:nvPr/>
        </p:nvSpPr>
        <p:spPr>
          <a:xfrm>
            <a:off x="3852600" y="6518196"/>
            <a:ext cx="320215" cy="11108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Alpha-Beta pruning</a:t>
            </a:r>
          </a:p>
        </p:txBody>
      </p:sp>
      <p:pic>
        <p:nvPicPr>
          <p:cNvPr id="10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041400"/>
            <a:ext cx="9236844" cy="62865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50766" y="2987951"/>
                <a:ext cx="277903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记忆了：目前为止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utility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被需求的范围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66" y="2987951"/>
                <a:ext cx="2779034" cy="1384995"/>
              </a:xfrm>
              <a:prstGeom prst="rect">
                <a:avLst/>
              </a:prstGeom>
              <a:blipFill>
                <a:blip r:embed="rId3"/>
                <a:stretch>
                  <a:fillRect l="-4605" t="-5286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4010529">
            <a:off x="4530522" y="3707355"/>
            <a:ext cx="591503" cy="391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9778" y="4036193"/>
            <a:ext cx="252312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返回的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utility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至少为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v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7" name="图片 6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4010529">
            <a:off x="4668174" y="6198347"/>
            <a:ext cx="591503" cy="391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67430" y="6527185"/>
            <a:ext cx="252312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返回的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utility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至多为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v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Previously...</a:t>
            </a:r>
          </a:p>
        </p:txBody>
      </p:sp>
      <p:sp>
        <p:nvSpPr>
          <p:cNvPr id="46" name="Shape 46"/>
          <p:cNvSpPr/>
          <p:nvPr/>
        </p:nvSpPr>
        <p:spPr>
          <a:xfrm>
            <a:off x="1574800" y="2057400"/>
            <a:ext cx="3401641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Uninformed search</a:t>
            </a:r>
          </a:p>
          <a:p>
            <a:endParaRPr/>
          </a:p>
          <a:p>
            <a:endParaRPr/>
          </a:p>
          <a:p>
            <a:r>
              <a:t>Informed search</a:t>
            </a:r>
          </a:p>
        </p:txBody>
      </p:sp>
      <p:sp>
        <p:nvSpPr>
          <p:cNvPr id="47" name="Shape 47"/>
          <p:cNvSpPr/>
          <p:nvPr/>
        </p:nvSpPr>
        <p:spPr>
          <a:xfrm>
            <a:off x="2235200" y="2730500"/>
            <a:ext cx="633952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200">
                <a:solidFill>
                  <a:srgbClr val="497693"/>
                </a:solidFill>
                <a:uFill>
                  <a:solidFill>
                    <a:srgbClr val="497693"/>
                  </a:solidFill>
                </a:uFill>
              </a:defRPr>
            </a:lvl1pPr>
          </a:lstStyle>
          <a:p>
            <a:r>
              <a:t>Depth-first, breadth first, uniform-cost search</a:t>
            </a:r>
          </a:p>
        </p:txBody>
      </p:sp>
      <p:sp>
        <p:nvSpPr>
          <p:cNvPr id="48" name="Shape 48"/>
          <p:cNvSpPr/>
          <p:nvPr/>
        </p:nvSpPr>
        <p:spPr>
          <a:xfrm>
            <a:off x="2235200" y="3937000"/>
            <a:ext cx="283133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497693"/>
                </a:solidFill>
                <a:uFill>
                  <a:solidFill>
                    <a:srgbClr val="497693"/>
                  </a:solidFill>
                </a:uFill>
              </a:defRPr>
            </a:pPr>
            <a:r>
              <a:t>Best-first, </a:t>
            </a:r>
            <a:r>
              <a:rPr b="1">
                <a:solidFill>
                  <a:srgbClr val="943D41"/>
                </a:solidFill>
                <a:uFill>
                  <a:solidFill>
                    <a:srgbClr val="943D41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A* search</a:t>
            </a:r>
          </a:p>
        </p:txBody>
      </p:sp>
      <p:sp>
        <p:nvSpPr>
          <p:cNvPr id="49" name="Shape 49"/>
          <p:cNvSpPr/>
          <p:nvPr/>
        </p:nvSpPr>
        <p:spPr>
          <a:xfrm>
            <a:off x="482600" y="1435100"/>
            <a:ext cx="320265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Path-based search</a:t>
            </a:r>
          </a:p>
        </p:txBody>
      </p:sp>
      <p:sp>
        <p:nvSpPr>
          <p:cNvPr id="50" name="Shape 50"/>
          <p:cNvSpPr/>
          <p:nvPr/>
        </p:nvSpPr>
        <p:spPr>
          <a:xfrm>
            <a:off x="475121" y="5138278"/>
            <a:ext cx="5174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Iterative-improvement search</a:t>
            </a:r>
          </a:p>
        </p:txBody>
      </p:sp>
      <p:sp>
        <p:nvSpPr>
          <p:cNvPr id="51" name="Shape 51"/>
          <p:cNvSpPr/>
          <p:nvPr/>
        </p:nvSpPr>
        <p:spPr>
          <a:xfrm>
            <a:off x="1574800" y="6007100"/>
            <a:ext cx="5098207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Hill climbing: greedy method</a:t>
            </a:r>
          </a:p>
          <a:p>
            <a:endParaRPr/>
          </a:p>
          <a:p>
            <a:r>
              <a:t>Meta-heuristic algorithms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554480" y="2267712"/>
            <a:ext cx="692505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>
            <a:off x="1560576" y="5638800"/>
            <a:ext cx="692505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椭圆 8"/>
          <p:cNvSpPr/>
          <p:nvPr/>
        </p:nvSpPr>
        <p:spPr>
          <a:xfrm>
            <a:off x="633984" y="2174749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10" name="下箭头标注 9"/>
          <p:cNvSpPr/>
          <p:nvPr/>
        </p:nvSpPr>
        <p:spPr>
          <a:xfrm>
            <a:off x="390144" y="1537375"/>
            <a:ext cx="670560" cy="542211"/>
          </a:xfrm>
          <a:prstGeom prst="downArrowCallout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-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∞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73407" y="437055"/>
            <a:ext cx="196528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Lucida Bright"/>
              </a:rPr>
              <a:t>Max_Value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Lucida Br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3407" y="6719964"/>
            <a:ext cx="19075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Lucida Bright"/>
              </a:rPr>
              <a:t>Min_Value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Lucida Brigh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554489" y="5555485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16" name="下箭头标注 15"/>
          <p:cNvSpPr/>
          <p:nvPr/>
        </p:nvSpPr>
        <p:spPr>
          <a:xfrm>
            <a:off x="9310649" y="4918111"/>
            <a:ext cx="670560" cy="542211"/>
          </a:xfrm>
          <a:prstGeom prst="downArrowCallout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+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∞</a:t>
            </a:r>
          </a:p>
        </p:txBody>
      </p:sp>
      <p:sp>
        <p:nvSpPr>
          <p:cNvPr id="18" name="椭圆 17"/>
          <p:cNvSpPr/>
          <p:nvPr/>
        </p:nvSpPr>
        <p:spPr>
          <a:xfrm>
            <a:off x="6803136" y="2176273"/>
            <a:ext cx="182880" cy="18288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724912" y="1427647"/>
            <a:ext cx="670560" cy="931505"/>
            <a:chOff x="2724912" y="1427647"/>
            <a:chExt cx="670560" cy="931505"/>
          </a:xfrm>
        </p:grpSpPr>
        <p:sp>
          <p:nvSpPr>
            <p:cNvPr id="17" name="椭圆 16"/>
            <p:cNvSpPr/>
            <p:nvPr/>
          </p:nvSpPr>
          <p:spPr>
            <a:xfrm>
              <a:off x="2968752" y="2176272"/>
              <a:ext cx="182880" cy="18288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080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endParaRPr>
            </a:p>
          </p:txBody>
        </p:sp>
        <p:sp>
          <p:nvSpPr>
            <p:cNvPr id="19" name="下箭头标注 18"/>
            <p:cNvSpPr/>
            <p:nvPr/>
          </p:nvSpPr>
          <p:spPr>
            <a:xfrm>
              <a:off x="2724912" y="1427647"/>
              <a:ext cx="670560" cy="542211"/>
            </a:xfrm>
            <a:prstGeom prst="downArrowCallout">
              <a:avLst/>
            </a:prstGeom>
            <a:noFill/>
            <a:ln w="25400" cap="flat">
              <a:solidFill>
                <a:srgbClr val="002E7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080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rPr>
                <a:t>α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endParaRPr>
            </a:p>
          </p:txBody>
        </p:sp>
      </p:grpSp>
      <p:sp>
        <p:nvSpPr>
          <p:cNvPr id="20" name="下箭头标注 19"/>
          <p:cNvSpPr/>
          <p:nvPr/>
        </p:nvSpPr>
        <p:spPr>
          <a:xfrm>
            <a:off x="6559296" y="1427647"/>
            <a:ext cx="670560" cy="542211"/>
          </a:xfrm>
          <a:prstGeom prst="downArrowCallout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β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74848" y="5565482"/>
            <a:ext cx="182880" cy="1828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下箭头标注 26"/>
              <p:cNvSpPr/>
              <p:nvPr/>
            </p:nvSpPr>
            <p:spPr>
              <a:xfrm>
                <a:off x="7589520" y="4909820"/>
                <a:ext cx="670560" cy="542211"/>
              </a:xfrm>
              <a:prstGeom prst="down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27" name="下箭头标注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4909820"/>
                <a:ext cx="670560" cy="542211"/>
              </a:xfrm>
              <a:prstGeom prst="downArrowCallou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4870704" y="2178811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上箭头标注 30"/>
              <p:cNvSpPr/>
              <p:nvPr/>
            </p:nvSpPr>
            <p:spPr>
              <a:xfrm>
                <a:off x="4596384" y="2502234"/>
                <a:ext cx="719328" cy="542211"/>
              </a:xfrm>
              <a:prstGeom prst="up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31" name="上箭头标注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84" y="2502234"/>
                <a:ext cx="719328" cy="542211"/>
              </a:xfrm>
              <a:prstGeom prst="upArrowCallout">
                <a:avLst/>
              </a:prstGeom>
              <a:blipFill rotWithShape="0">
                <a:blip r:embed="rId3"/>
                <a:stretch>
                  <a:fillRect b="-2128"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/>
          <p:cNvSpPr/>
          <p:nvPr/>
        </p:nvSpPr>
        <p:spPr>
          <a:xfrm>
            <a:off x="7839456" y="2178811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上箭头标注 32"/>
              <p:cNvSpPr/>
              <p:nvPr/>
            </p:nvSpPr>
            <p:spPr>
              <a:xfrm>
                <a:off x="7565136" y="2502234"/>
                <a:ext cx="719328" cy="542211"/>
              </a:xfrm>
              <a:prstGeom prst="up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080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Lucida Bright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Lucida Bright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Lucida Brigh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33" name="上箭头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36" y="2502234"/>
                <a:ext cx="719328" cy="54221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2128"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1978152" y="2180160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上箭头标注 35"/>
              <p:cNvSpPr/>
              <p:nvPr/>
            </p:nvSpPr>
            <p:spPr>
              <a:xfrm>
                <a:off x="1703832" y="2503583"/>
                <a:ext cx="719328" cy="542211"/>
              </a:xfrm>
              <a:prstGeom prst="up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36" name="上箭头标注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2" y="2503583"/>
                <a:ext cx="719328" cy="542211"/>
              </a:xfrm>
              <a:prstGeom prst="upArrowCallout">
                <a:avLst/>
              </a:prstGeom>
              <a:blipFill rotWithShape="0">
                <a:blip r:embed="rId5"/>
                <a:stretch>
                  <a:fillRect b="-1064"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4870704" y="5561593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839456" y="5561593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978152" y="5562942"/>
            <a:ext cx="182880" cy="1828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42" name="上箭头标注 41"/>
          <p:cNvSpPr/>
          <p:nvPr/>
        </p:nvSpPr>
        <p:spPr>
          <a:xfrm>
            <a:off x="2700528" y="5982551"/>
            <a:ext cx="719328" cy="542211"/>
          </a:xfrm>
          <a:prstGeom prst="upArrowCallout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l-GR" altLang="zh-CN" sz="1800" b="1" dirty="0"/>
              <a:t>α</a:t>
            </a:r>
            <a:endParaRPr lang="zh-CN" altLang="en-US" sz="18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451293" y="2336138"/>
            <a:ext cx="50174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Lucida Bright"/>
              </a:rPr>
              <a:t>Init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Lucida Brigh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379877" y="5702200"/>
            <a:ext cx="50174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Lucida Bright"/>
              </a:rPr>
              <a:t>Init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Lucida Br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328945" y="898568"/>
                <a:ext cx="1826822" cy="512694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00"/>
                    </a:solidFill>
                  </a:rPr>
                  <a:t>α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000000"/>
                        </a:solidFill>
                      </a:rPr>
                      <m:t>α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45" y="898568"/>
                <a:ext cx="1826822" cy="512694"/>
              </a:xfrm>
              <a:prstGeom prst="roundRect">
                <a:avLst/>
              </a:prstGeom>
              <a:blipFill rotWithShape="0">
                <a:blip r:embed="rId6"/>
                <a:stretch>
                  <a:fillRect l="-3268" r="-1307" b="-8791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6559296" y="5565483"/>
            <a:ext cx="719328" cy="935266"/>
            <a:chOff x="6559296" y="5565483"/>
            <a:chExt cx="719328" cy="935266"/>
          </a:xfrm>
        </p:grpSpPr>
        <p:sp>
          <p:nvSpPr>
            <p:cNvPr id="26" name="椭圆 25"/>
            <p:cNvSpPr/>
            <p:nvPr/>
          </p:nvSpPr>
          <p:spPr>
            <a:xfrm>
              <a:off x="6809232" y="5565483"/>
              <a:ext cx="182880" cy="18288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080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endParaRPr>
            </a:p>
          </p:txBody>
        </p:sp>
        <p:sp>
          <p:nvSpPr>
            <p:cNvPr id="47" name="上箭头标注 46"/>
            <p:cNvSpPr/>
            <p:nvPr/>
          </p:nvSpPr>
          <p:spPr>
            <a:xfrm>
              <a:off x="6559296" y="5958538"/>
              <a:ext cx="719328" cy="542211"/>
            </a:xfrm>
            <a:prstGeom prst="upArrowCallout">
              <a:avLst/>
            </a:prstGeom>
            <a:noFill/>
            <a:ln w="25400" cap="flat">
              <a:solidFill>
                <a:srgbClr val="002E7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altLang="zh-CN" sz="1800" b="1" dirty="0"/>
                <a:t>β</a:t>
              </a:r>
              <a:endParaRPr lang="zh-CN" altLang="en-US" sz="1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下箭头标注 47"/>
              <p:cNvSpPr/>
              <p:nvPr/>
            </p:nvSpPr>
            <p:spPr>
              <a:xfrm>
                <a:off x="4645152" y="4918111"/>
                <a:ext cx="670560" cy="542211"/>
              </a:xfrm>
              <a:prstGeom prst="down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48" name="下箭头标注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52" y="4918111"/>
                <a:ext cx="670560" cy="542211"/>
              </a:xfrm>
              <a:prstGeom prst="downArrowCallou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下箭头标注 48"/>
              <p:cNvSpPr/>
              <p:nvPr/>
            </p:nvSpPr>
            <p:spPr>
              <a:xfrm>
                <a:off x="1725168" y="4863277"/>
                <a:ext cx="670560" cy="542211"/>
              </a:xfrm>
              <a:prstGeom prst="downArrowCallout">
                <a:avLst/>
              </a:prstGeom>
              <a:noFill/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algn="ctr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Lucida Bright"/>
                </a:endParaRPr>
              </a:p>
            </p:txBody>
          </p:sp>
        </mc:Choice>
        <mc:Fallback xmlns="">
          <p:sp>
            <p:nvSpPr>
              <p:cNvPr id="49" name="下箭头标注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68" y="4863277"/>
                <a:ext cx="670560" cy="542211"/>
              </a:xfrm>
              <a:prstGeom prst="downArrowCallou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 cap="flat">
                <a:solidFill>
                  <a:srgbClr val="002E7A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208228" y="6503345"/>
                <a:ext cx="1772900" cy="512694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2000" b="1" dirty="0"/>
                  <a:t>β</a:t>
                </a:r>
                <a:r>
                  <a:rPr kumimoji="0" lang="en-US" altLang="zh-CN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b="1" dirty="0"/>
                      <m:t>β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28" y="6503345"/>
                <a:ext cx="1772900" cy="512694"/>
              </a:xfrm>
              <a:prstGeom prst="roundRect">
                <a:avLst/>
              </a:prstGeom>
              <a:blipFill rotWithShape="0">
                <a:blip r:embed="rId9"/>
                <a:stretch>
                  <a:fillRect l="-3367" r="-1684" b="-8889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乘号 62"/>
          <p:cNvSpPr/>
          <p:nvPr/>
        </p:nvSpPr>
        <p:spPr>
          <a:xfrm>
            <a:off x="1591056" y="4254809"/>
            <a:ext cx="914400" cy="914400"/>
          </a:xfrm>
          <a:prstGeom prst="mathMultiply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4" name="乘号 63"/>
          <p:cNvSpPr/>
          <p:nvPr/>
        </p:nvSpPr>
        <p:spPr>
          <a:xfrm>
            <a:off x="7467600" y="2790276"/>
            <a:ext cx="914400" cy="914400"/>
          </a:xfrm>
          <a:prstGeom prst="mathMultiply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876699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0.00334 L 0.1886 -0.001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9" y="-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925 0.0041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27" grpId="0" animBg="1"/>
      <p:bldP spid="31" grpId="0" animBg="1"/>
      <p:bldP spid="33" grpId="0" animBg="1"/>
      <p:bldP spid="36" grpId="0" animBg="1"/>
      <p:bldP spid="43" grpId="0"/>
      <p:bldP spid="44" grpId="0"/>
      <p:bldP spid="46" grpId="0" animBg="1"/>
      <p:bldP spid="48" grpId="0" animBg="1"/>
      <p:bldP spid="49" grpId="0" animBg="1"/>
      <p:bldP spid="50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AB-</a:t>
            </a:r>
            <a:r>
              <a:rPr lang="en-US" altLang="zh-CN" dirty="0" err="1"/>
              <a:t>NegaMax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050766" y="6665893"/>
            <a:ext cx="3109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视频：</a:t>
            </a:r>
            <a:r>
              <a:rPr lang="en-US" altLang="zh-CN" dirty="0">
                <a:solidFill>
                  <a:srgbClr val="FF0000"/>
                </a:solidFill>
              </a:rPr>
              <a:t>5-3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3" y="1412925"/>
            <a:ext cx="6585565" cy="36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6329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alpha-beta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98"/>
              <p:cNvSpPr/>
              <p:nvPr/>
            </p:nvSpPr>
            <p:spPr>
              <a:xfrm>
                <a:off x="711201" y="1168400"/>
                <a:ext cx="9118600" cy="4093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Highly depends on the order of moves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Worst case</a:t>
                </a:r>
                <a:r>
                  <a:rPr lang="en-US" dirty="0">
                    <a:ea typeface="Cambria Math" panose="02040503050406030204" pitchFamily="18" charset="0"/>
                  </a:rPr>
                  <a:t>: no pruning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Best case</a:t>
                </a:r>
                <a:r>
                  <a:rPr lang="en-US" dirty="0"/>
                  <a:t>: always check the “best” move first</a:t>
                </a:r>
              </a:p>
              <a:p>
                <a:pPr marL="900113" lvl="8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Still need to check every move for the first player</a:t>
                </a:r>
              </a:p>
              <a:p>
                <a:pPr marL="900113" lvl="8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need to check one move for the second play</a:t>
                </a:r>
              </a:p>
              <a:p>
                <a:pPr marL="900113" lvl="8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∙1⋯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900113" lvl="8" indent="-45720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5" name="Shap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1168400"/>
                <a:ext cx="9118600" cy="4093878"/>
              </a:xfrm>
              <a:prstGeom prst="rect">
                <a:avLst/>
              </a:prstGeom>
              <a:blipFill>
                <a:blip r:embed="rId2"/>
                <a:stretch>
                  <a:fillRect l="-1805" t="-17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4787233"/>
            <a:ext cx="4400550" cy="26765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alpha-beta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98"/>
              <p:cNvSpPr/>
              <p:nvPr/>
            </p:nvSpPr>
            <p:spPr>
              <a:xfrm>
                <a:off x="711201" y="1168400"/>
                <a:ext cx="9118600" cy="34354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>
                <a:spAutoFit/>
              </a:bodyPr>
              <a:lstStyle/>
              <a:p>
                <a:pPr marL="442913" lvl="6" indent="-442913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Average case: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42913" lvl="6" indent="-442913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Very simple ordering usually achieves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900113" lvl="6" indent="-4572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Adopt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iterative deepening</a:t>
                </a:r>
              </a:p>
              <a:p>
                <a:pPr marL="900113" lvl="6" indent="-4572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Effectiveness: reduce the branch factor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dirty="0"/>
                  <a:t> ; or make the search twice as deep as before</a:t>
                </a:r>
              </a:p>
              <a:p>
                <a:pPr marL="442913" lvl="6" indent="-442913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900113" lvl="8" indent="-45720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5" name="Shap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1168400"/>
                <a:ext cx="9118600" cy="3435428"/>
              </a:xfrm>
              <a:prstGeom prst="rect">
                <a:avLst/>
              </a:prstGeom>
              <a:blipFill>
                <a:blip r:embed="rId2"/>
                <a:stretch>
                  <a:fillRect l="-1805" r="-9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65" y="3857163"/>
            <a:ext cx="4591049" cy="33400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9378" y="5962861"/>
            <a:ext cx="219986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对每层节点重新排序</a:t>
            </a:r>
          </a:p>
        </p:txBody>
      </p:sp>
    </p:spTree>
    <p:extLst>
      <p:ext uri="{BB962C8B-B14F-4D97-AF65-F5344CB8AC3E}">
        <p14:creationId xmlns:p14="http://schemas.microsoft.com/office/powerpoint/2010/main" val="277362515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NegaScout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968304"/>
            <a:ext cx="8074866" cy="4636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06177" y="5604391"/>
            <a:ext cx="5012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Contributed by Judea Pearl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视频：</a:t>
            </a:r>
            <a:r>
              <a:rPr lang="en-US" altLang="zh-CN" sz="2000" dirty="0">
                <a:solidFill>
                  <a:srgbClr val="FF0000"/>
                </a:solidFill>
              </a:rPr>
              <a:t>5-4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Shape 174"/>
          <p:cNvSpPr/>
          <p:nvPr/>
        </p:nvSpPr>
        <p:spPr>
          <a:xfrm>
            <a:off x="711200" y="6333838"/>
            <a:ext cx="8074867" cy="1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Homework</a:t>
            </a:r>
            <a:r>
              <a:rPr lang="en-US" sz="2000" dirty="0"/>
              <a:t>: prove the correctness of this algorithm.</a:t>
            </a:r>
          </a:p>
          <a:p>
            <a:endParaRPr lang="en-US" sz="2000" dirty="0"/>
          </a:p>
          <a:p>
            <a:r>
              <a:rPr lang="zh-CN" altLang="en-US" sz="2000" dirty="0"/>
              <a:t>为什么在第一支的时候，不使用</a:t>
            </a:r>
            <a:r>
              <a:rPr lang="en-US" altLang="zh-CN" sz="2000" dirty="0"/>
              <a:t>scout</a:t>
            </a:r>
            <a:r>
              <a:rPr lang="zh-CN" altLang="en-US" sz="2000" dirty="0"/>
              <a:t>？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3911755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Recourse limit: e</a:t>
            </a:r>
            <a:r>
              <a:rPr dirty="0"/>
              <a:t>valuation functions </a:t>
            </a:r>
          </a:p>
        </p:txBody>
      </p:sp>
      <p:pic>
        <p:nvPicPr>
          <p:cNvPr id="12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231900"/>
            <a:ext cx="7772400" cy="553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Resource limits </a:t>
            </a:r>
          </a:p>
        </p:txBody>
      </p:sp>
      <p:pic>
        <p:nvPicPr>
          <p:cNvPr id="12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699" y="1282700"/>
            <a:ext cx="9105901" cy="42190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777975" y="2745132"/>
            <a:ext cx="17216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Horizon effect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Other techniques</a:t>
            </a:r>
            <a:endParaRPr dirty="0"/>
          </a:p>
        </p:txBody>
      </p:sp>
      <p:sp>
        <p:nvSpPr>
          <p:cNvPr id="5" name="Shape 98"/>
          <p:cNvSpPr/>
          <p:nvPr/>
        </p:nvSpPr>
        <p:spPr>
          <a:xfrm>
            <a:off x="711201" y="1168400"/>
            <a:ext cx="9118600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lang="en-US" altLang="zh-CN" dirty="0"/>
              <a:t>Table lookup: end of the game</a:t>
            </a:r>
          </a:p>
          <a:p>
            <a:endParaRPr lang="en-US" altLang="zh-CN" dirty="0"/>
          </a:p>
          <a:p>
            <a:r>
              <a:rPr lang="en-US" altLang="zh-CN" dirty="0"/>
              <a:t>Zobrist hashing: to store each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Key for each piece at each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 state is the XOR of the keys for each piece in the current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Fast retrieval in table 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x XOR a XOR a = x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05536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Deterministic games in practice </a:t>
            </a:r>
          </a:p>
        </p:txBody>
      </p:sp>
      <p:pic>
        <p:nvPicPr>
          <p:cNvPr id="1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409700"/>
            <a:ext cx="9398001" cy="58213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484238" y="1160267"/>
            <a:ext cx="11285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西洋跳棋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4410" y="2979239"/>
            <a:ext cx="11285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2000" dirty="0"/>
              <a:t>国际象棋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582" y="4709717"/>
            <a:ext cx="87203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2000" dirty="0"/>
              <a:t>黑白棋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580" y="5668358"/>
            <a:ext cx="6155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围棋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Stochastic games</a:t>
            </a:r>
          </a:p>
        </p:txBody>
      </p:sp>
      <p:pic>
        <p:nvPicPr>
          <p:cNvPr id="1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2006600"/>
            <a:ext cx="4967515" cy="469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38200" y="1193800"/>
            <a:ext cx="464069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dirty="0"/>
              <a:t>B</a:t>
            </a:r>
            <a:r>
              <a:rPr dirty="0"/>
              <a:t>ackgammon</a:t>
            </a:r>
            <a:r>
              <a:rPr lang="en-US" dirty="0"/>
              <a:t> (</a:t>
            </a:r>
            <a:r>
              <a:rPr lang="zh-CN" altLang="en-US" dirty="0"/>
              <a:t>西洋双陆棋</a:t>
            </a:r>
            <a:r>
              <a:rPr lang="en-US" dirty="0"/>
              <a:t>)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Adversarial search</a:t>
            </a:r>
          </a:p>
        </p:txBody>
      </p:sp>
      <p:sp>
        <p:nvSpPr>
          <p:cNvPr id="55" name="Shape 55"/>
          <p:cNvSpPr/>
          <p:nvPr/>
        </p:nvSpPr>
        <p:spPr>
          <a:xfrm>
            <a:off x="825500" y="1371600"/>
            <a:ext cx="585125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Competitive environments: Game</a:t>
            </a:r>
          </a:p>
        </p:txBody>
      </p:sp>
      <p:sp>
        <p:nvSpPr>
          <p:cNvPr id="56" name="Shape 56"/>
          <p:cNvSpPr/>
          <p:nvPr/>
        </p:nvSpPr>
        <p:spPr>
          <a:xfrm>
            <a:off x="1384300" y="1968500"/>
            <a:ext cx="5481762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the agents’ goals are in conflict</a:t>
            </a:r>
          </a:p>
        </p:txBody>
      </p:sp>
      <p:sp>
        <p:nvSpPr>
          <p:cNvPr id="57" name="Shape 57"/>
          <p:cNvSpPr/>
          <p:nvPr/>
        </p:nvSpPr>
        <p:spPr>
          <a:xfrm>
            <a:off x="939800" y="3175000"/>
            <a:ext cx="4542910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We consider:</a:t>
            </a:r>
          </a:p>
          <a:p>
            <a:r>
              <a:rPr dirty="0"/>
              <a:t>* two players</a:t>
            </a:r>
            <a:r>
              <a:rPr lang="en-US" dirty="0"/>
              <a:t>, turn-taking</a:t>
            </a:r>
            <a:endParaRPr dirty="0"/>
          </a:p>
          <a:p>
            <a:r>
              <a:rPr dirty="0"/>
              <a:t>* zero-sum games</a:t>
            </a:r>
          </a:p>
        </p:txBody>
      </p:sp>
      <p:sp>
        <p:nvSpPr>
          <p:cNvPr id="58" name="Shape 58"/>
          <p:cNvSpPr/>
          <p:nvPr/>
        </p:nvSpPr>
        <p:spPr>
          <a:xfrm>
            <a:off x="901700" y="5003800"/>
            <a:ext cx="7947174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Type of games:</a:t>
            </a:r>
          </a:p>
          <a:p>
            <a:r>
              <a:rPr dirty="0"/>
              <a:t>* deterministic </a:t>
            </a:r>
            <a:r>
              <a:rPr dirty="0" err="1"/>
              <a:t>v.s</a:t>
            </a:r>
            <a:r>
              <a:rPr dirty="0"/>
              <a:t>. </a:t>
            </a:r>
            <a:r>
              <a:rPr lang="en-US" dirty="0"/>
              <a:t>stochastic</a:t>
            </a:r>
            <a:endParaRPr dirty="0"/>
          </a:p>
          <a:p>
            <a:r>
              <a:rPr dirty="0"/>
              <a:t>* perfect </a:t>
            </a:r>
            <a:r>
              <a:rPr dirty="0" err="1"/>
              <a:t>v.s</a:t>
            </a:r>
            <a:r>
              <a:rPr dirty="0"/>
              <a:t>. partially observable information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800" y="6685881"/>
            <a:ext cx="7909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Most common games are deterministic, turn-taking, two-player, zero-sum games with perfect information.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Expect-minimax</a:t>
            </a:r>
          </a:p>
        </p:txBody>
      </p:sp>
      <p:pic>
        <p:nvPicPr>
          <p:cNvPr id="14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066800"/>
            <a:ext cx="6604001" cy="4376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5740400"/>
            <a:ext cx="7912101" cy="1732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Performance of expect-</a:t>
            </a:r>
            <a:r>
              <a:rPr lang="en-US" dirty="0" err="1"/>
              <a:t>minmax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Shape 98"/>
          <p:cNvSpPr/>
          <p:nvPr/>
        </p:nvSpPr>
        <p:spPr>
          <a:xfrm>
            <a:off x="711201" y="1168400"/>
            <a:ext cx="9118600" cy="524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lang="en-US" dirty="0"/>
              <a:t>Pruning only at the chance nodes</a:t>
            </a:r>
          </a:p>
          <a:p>
            <a:endParaRPr lang="en-US" dirty="0"/>
          </a:p>
          <a:p>
            <a:r>
              <a:rPr lang="en-US" dirty="0"/>
              <a:t>Branch factor: from b to </a:t>
            </a:r>
            <a:r>
              <a:rPr lang="en-US" dirty="0" err="1"/>
              <a:t>bn</a:t>
            </a:r>
            <a:r>
              <a:rPr lang="en-US" dirty="0"/>
              <a:t> (n is the number of distinct dice rolls)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Impractical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Monte Carlo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random dice rolls to check only a certain number (decided by the resource limit) of 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the utility of all these paths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13498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Partially observable games</a:t>
            </a:r>
            <a:endParaRPr dirty="0"/>
          </a:p>
        </p:txBody>
      </p:sp>
      <p:sp>
        <p:nvSpPr>
          <p:cNvPr id="5" name="Shape 98"/>
          <p:cNvSpPr/>
          <p:nvPr/>
        </p:nvSpPr>
        <p:spPr>
          <a:xfrm>
            <a:off x="711201" y="1168400"/>
            <a:ext cx="9118600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from stochastic games, unobservable parts are usually controlled by opponents, not probability.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 folded cards in poker, fogs in star craft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strategies may be applied and may all consider optimum against different opponent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equilibrium exists, it’s usually considered as optimum strategy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15171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Nash Equilibrium</a:t>
            </a:r>
            <a:endParaRPr dirty="0"/>
          </a:p>
        </p:txBody>
      </p:sp>
      <p:sp>
        <p:nvSpPr>
          <p:cNvPr id="4" name="Shape 98"/>
          <p:cNvSpPr/>
          <p:nvPr/>
        </p:nvSpPr>
        <p:spPr>
          <a:xfrm>
            <a:off x="711201" y="1168400"/>
            <a:ext cx="9118600" cy="352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John Nash: “A Beautiful Mind (2001)”,  died in a car crash at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Definition: a set of strategies is a Nash equilibrium if no play can do better by </a:t>
            </a:r>
            <a:r>
              <a:rPr lang="en-US" dirty="0">
                <a:solidFill>
                  <a:srgbClr val="FF0000"/>
                </a:solidFill>
              </a:rPr>
              <a:t>unilaterally</a:t>
            </a:r>
            <a:r>
              <a:rPr lang="en-US" dirty="0"/>
              <a:t> changing her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Prisoner’s dilemma</a:t>
            </a: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28945"/>
              </p:ext>
            </p:extLst>
          </p:nvPr>
        </p:nvGraphicFramePr>
        <p:xfrm>
          <a:off x="1686983" y="4415582"/>
          <a:ext cx="67733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778">
                  <a:extLst>
                    <a:ext uri="{9D8B030D-6E8A-4147-A177-3AD203B41FA5}">
                      <a16:colId xmlns:a16="http://schemas.microsoft.com/office/drawing/2014/main" val="307615933"/>
                    </a:ext>
                  </a:extLst>
                </a:gridCol>
                <a:gridCol w="2257778">
                  <a:extLst>
                    <a:ext uri="{9D8B030D-6E8A-4147-A177-3AD203B41FA5}">
                      <a16:colId xmlns:a16="http://schemas.microsoft.com/office/drawing/2014/main" val="532082572"/>
                    </a:ext>
                  </a:extLst>
                </a:gridCol>
                <a:gridCol w="2257778">
                  <a:extLst>
                    <a:ext uri="{9D8B030D-6E8A-4147-A177-3AD203B41FA5}">
                      <a16:colId xmlns:a16="http://schemas.microsoft.com/office/drawing/2014/main" val="232094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080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 stays silent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080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 confesses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 stays silent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 err="1"/>
                        <a:t>yr</a:t>
                      </a:r>
                      <a:r>
                        <a:rPr lang="en-US" altLang="zh-CN" sz="1600" dirty="0"/>
                        <a:t> for each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A: 5yr; B:free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6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 confesses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A: free; B:5yr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 </a:t>
                      </a:r>
                      <a:r>
                        <a:rPr lang="en-US" altLang="zh-CN" sz="1600" dirty="0" err="1"/>
                        <a:t>yr</a:t>
                      </a:r>
                      <a:r>
                        <a:rPr lang="en-US" altLang="zh-CN" sz="1600" dirty="0"/>
                        <a:t> for each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16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5" name="Shape 98"/>
          <p:cNvSpPr/>
          <p:nvPr/>
        </p:nvSpPr>
        <p:spPr>
          <a:xfrm>
            <a:off x="711201" y="1168400"/>
            <a:ext cx="9118600" cy="654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MiniMax</a:t>
            </a:r>
            <a:r>
              <a:rPr lang="en-US" dirty="0">
                <a:solidFill>
                  <a:srgbClr val="FF0000"/>
                </a:solidFill>
              </a:rPr>
              <a:t> search </a:t>
            </a:r>
            <a:r>
              <a:rPr lang="en-US" dirty="0"/>
              <a:t>for zero-sum two-play games with perfect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Alpha-beta pruning </a:t>
            </a:r>
            <a:r>
              <a:rPr lang="en-US" dirty="0"/>
              <a:t>enable to search deeper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Due to resource limit, </a:t>
            </a:r>
            <a:r>
              <a:rPr lang="en-US" dirty="0">
                <a:solidFill>
                  <a:srgbClr val="FF0000"/>
                </a:solidFill>
              </a:rPr>
              <a:t>heuristics</a:t>
            </a:r>
            <a:r>
              <a:rPr lang="en-US" dirty="0"/>
              <a:t> are used to evaluate the “goodness” for a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stochastic games</a:t>
            </a:r>
            <a:r>
              <a:rPr lang="en-US" dirty="0"/>
              <a:t>, we need to introduce </a:t>
            </a:r>
            <a:r>
              <a:rPr lang="en-US" dirty="0">
                <a:solidFill>
                  <a:srgbClr val="FF0000"/>
                </a:solidFill>
              </a:rPr>
              <a:t>chance nodes </a:t>
            </a:r>
            <a:r>
              <a:rPr lang="en-US" dirty="0"/>
              <a:t>and search expected max/min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stochastic games, pruning is much less efficient. Thus, </a:t>
            </a:r>
            <a:r>
              <a:rPr lang="en-US" dirty="0">
                <a:solidFill>
                  <a:srgbClr val="FF0000"/>
                </a:solidFill>
              </a:rPr>
              <a:t>Monte Carlo simulation </a:t>
            </a:r>
            <a:r>
              <a:rPr lang="en-US" dirty="0"/>
              <a:t>are often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partial observation</a:t>
            </a:r>
            <a:r>
              <a:rPr lang="en-US" dirty="0"/>
              <a:t>, “optimality” is usually not well defined. If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exists, strategies in equilibrium are often considered optimum.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3672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62" name="File-Tic-tac-toe-gam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68" y="3962400"/>
            <a:ext cx="9776732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774700" y="1981200"/>
            <a:ext cx="796290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t>两人轮流在一有九格方盘上划加字或圆圈, 谁先把三个同一记号排成横线、直线、斜线, 即是胜者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 of a game</a:t>
            </a:r>
          </a:p>
        </p:txBody>
      </p:sp>
      <p:pic>
        <p:nvPicPr>
          <p:cNvPr id="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1574800"/>
            <a:ext cx="9194801" cy="2414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File-Tic-tac-toe-game-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768" y="4457700"/>
            <a:ext cx="9776732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2552700" y="6540500"/>
            <a:ext cx="464398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r>
              <a:t>two players: MAX and MIN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Tic-tac-toe search tree</a:t>
            </a:r>
          </a:p>
        </p:txBody>
      </p:sp>
      <p:pic>
        <p:nvPicPr>
          <p:cNvPr id="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562100"/>
            <a:ext cx="8325182" cy="567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decision in games</a:t>
            </a:r>
          </a:p>
        </p:txBody>
      </p:sp>
      <p:pic>
        <p:nvPicPr>
          <p:cNvPr id="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1193800"/>
            <a:ext cx="8038698" cy="482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6045200"/>
            <a:ext cx="7619207" cy="147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683910" y="1193800"/>
            <a:ext cx="2285999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假设对方是一个最强悍的对手，在此假设下，获得可能的最大的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utility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Minimax algorithm</a:t>
            </a:r>
          </a:p>
        </p:txBody>
      </p:sp>
      <p:pic>
        <p:nvPicPr>
          <p:cNvPr id="8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320800"/>
            <a:ext cx="9703519" cy="577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138219" y="0"/>
            <a:ext cx="27812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(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针对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en-US" altLang="zh-CN" dirty="0">
                <a:solidFill>
                  <a:srgbClr val="FF0000"/>
                </a:solidFill>
              </a:rPr>
              <a:t>max</a:t>
            </a:r>
            <a:r>
              <a:rPr lang="zh-CN" altLang="en-US" dirty="0">
                <a:solidFill>
                  <a:srgbClr val="FF0000"/>
                </a:solidFill>
              </a:rPr>
              <a:t>，返回当前最优的动作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Minimax</a:t>
            </a:r>
          </a:p>
        </p:txBody>
      </p:sp>
      <p:pic>
        <p:nvPicPr>
          <p:cNvPr id="86" name="droppedImage.pdf"/>
          <p:cNvPicPr>
            <a:picLocks noChangeAspect="1"/>
          </p:cNvPicPr>
          <p:nvPr/>
        </p:nvPicPr>
        <p:blipFill>
          <a:blip r:embed="rId2">
            <a:extLst/>
          </a:blip>
          <a:srcRect b="17510"/>
          <a:stretch>
            <a:fillRect/>
          </a:stretch>
        </p:blipFill>
        <p:spPr>
          <a:xfrm>
            <a:off x="660400" y="1638300"/>
            <a:ext cx="8191501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1089</Words>
  <Application>Microsoft Office PowerPoint</Application>
  <PresentationFormat>自定义</PresentationFormat>
  <Paragraphs>179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Lucida Grande</vt:lpstr>
      <vt:lpstr>微软雅黑</vt:lpstr>
      <vt:lpstr>Arial</vt:lpstr>
      <vt:lpstr>Calibri</vt:lpstr>
      <vt:lpstr>Cambria Math</vt:lpstr>
      <vt:lpstr>Helvetica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88</cp:revision>
  <dcterms:modified xsi:type="dcterms:W3CDTF">2018-12-23T07:49:24Z</dcterms:modified>
</cp:coreProperties>
</file>