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308" r:id="rId22"/>
    <p:sldId id="309" r:id="rId23"/>
    <p:sldId id="310" r:id="rId24"/>
    <p:sldId id="312" r:id="rId25"/>
    <p:sldId id="307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1pPr>
    <a:lvl2pPr marL="0" marR="0" indent="3429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2pPr>
    <a:lvl3pPr marL="0" marR="0" indent="6858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3pPr>
    <a:lvl4pPr marL="0" marR="0" indent="10287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4pPr>
    <a:lvl5pPr marL="0" marR="0" indent="13716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5pPr>
    <a:lvl6pPr marL="0" marR="0" indent="17145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6pPr>
    <a:lvl7pPr marL="0" marR="0" indent="20574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7pPr>
    <a:lvl8pPr marL="0" marR="0" indent="24003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8pPr>
    <a:lvl9pPr marL="0" marR="0" indent="27432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24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596900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marL="0" indent="0">
              <a:spcBef>
                <a:spcPts val="0"/>
              </a:spcBef>
              <a:buClr>
                <a:srgbClr val="0433FF"/>
              </a:buClr>
              <a:buSzTx/>
              <a:buFontTx/>
              <a:buNone/>
              <a:defRPr sz="340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defRPr>
            </a:lvl1pPr>
          </a:lstStyle>
          <a:p>
            <a:r>
              <a:t>TITLE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2807" y="12196"/>
            <a:ext cx="1797193" cy="2018925"/>
          </a:xfrm>
          <a:prstGeom prst="rect">
            <a:avLst/>
          </a:prstGeom>
          <a:ln w="12700"/>
        </p:spPr>
      </p:pic>
      <p:sp>
        <p:nvSpPr>
          <p:cNvPr id="3" name="Shape 3"/>
          <p:cNvSpPr/>
          <p:nvPr/>
        </p:nvSpPr>
        <p:spPr>
          <a:xfrm>
            <a:off x="0" y="0"/>
            <a:ext cx="10172700" cy="7620000"/>
          </a:xfrm>
          <a:prstGeom prst="rect">
            <a:avLst/>
          </a:prstGeom>
          <a:solidFill>
            <a:srgbClr val="000000"/>
          </a:solidFill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algn="ctr" defTabSz="6477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102305"/>
            <a:ext cx="9144000" cy="167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742950" indent="-285750">
              <a:spcBef>
                <a:spcPts val="700"/>
              </a:spcBef>
              <a:buChar char="–"/>
              <a:defRPr sz="2600"/>
            </a:lvl2pPr>
            <a:lvl3pPr marL="1143000" indent="-228600">
              <a:spcBef>
                <a:spcPts val="600"/>
              </a:spcBef>
              <a:defRPr sz="2400"/>
            </a:lvl3pPr>
            <a:lvl4pPr marL="1600200" indent="-228600">
              <a:spcBef>
                <a:spcPts val="500"/>
              </a:spcBef>
              <a:buChar char="–"/>
              <a:defRPr sz="1800"/>
            </a:lvl4pPr>
            <a:lvl5pPr marL="2057400" indent="-228600">
              <a:spcBef>
                <a:spcPts val="500"/>
              </a:spcBef>
              <a:buChar char="»"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9396437" y="7201914"/>
            <a:ext cx="255564" cy="25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buClrTx/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0" marR="0" indent="228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0" marR="0" indent="457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0" marR="0" indent="685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0" marR="0" indent="9144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0" marR="0" indent="11430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0" marR="0" indent="1371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0" marR="0" indent="1600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0" marR="0" indent="1828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808892" marR="0" indent="-351692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1219200" marR="0" indent="-3048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17780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22352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34671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38227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41783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45339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5628" y="2671976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Search 1</a:t>
            </a:r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7525" y="4954851"/>
            <a:ext cx="1549400" cy="114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8-puzzle</a:t>
            </a:r>
          </a:p>
        </p:txBody>
      </p:sp>
      <p:pic>
        <p:nvPicPr>
          <p:cNvPr id="10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1981200"/>
            <a:ext cx="7848600" cy="480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317500" y="3098800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t>Search Algorithms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Tree search</a:t>
            </a:r>
          </a:p>
        </p:txBody>
      </p:sp>
      <p:sp>
        <p:nvSpPr>
          <p:cNvPr id="111" name="Shape 111"/>
          <p:cNvSpPr/>
          <p:nvPr/>
        </p:nvSpPr>
        <p:spPr>
          <a:xfrm>
            <a:off x="647700" y="1054100"/>
            <a:ext cx="4986214" cy="93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1. start from the initial state</a:t>
            </a:r>
          </a:p>
          <a:p>
            <a:r>
              <a:t>2. expand the current state</a:t>
            </a:r>
          </a:p>
        </p:txBody>
      </p:sp>
      <p:sp>
        <p:nvSpPr>
          <p:cNvPr id="112" name="Shape 112"/>
          <p:cNvSpPr/>
          <p:nvPr/>
        </p:nvSpPr>
        <p:spPr>
          <a:xfrm>
            <a:off x="1358900" y="2019300"/>
            <a:ext cx="80899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4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defRPr>
            </a:lvl1pPr>
          </a:lstStyle>
          <a:p>
            <a:r>
              <a:t>essence of search: following up one option now and putting the others aside</a:t>
            </a:r>
          </a:p>
        </p:txBody>
      </p:sp>
      <p:sp>
        <p:nvSpPr>
          <p:cNvPr id="113" name="Shape 113"/>
          <p:cNvSpPr/>
          <p:nvPr/>
        </p:nvSpPr>
        <p:spPr>
          <a:xfrm>
            <a:off x="792857" y="6159500"/>
            <a:ext cx="8585201" cy="118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sz="2400"/>
            </a:pPr>
            <a:r>
              <a:rPr lang="en-US" dirty="0"/>
              <a:t>A</a:t>
            </a:r>
            <a:r>
              <a:rPr dirty="0"/>
              <a:t>ll search algorithms share this tree search structure</a:t>
            </a:r>
          </a:p>
          <a:p>
            <a:pPr>
              <a:defRPr sz="2400"/>
            </a:pPr>
            <a:r>
              <a:rPr dirty="0"/>
              <a:t>they vary primarily according to how they choose which state to expand --- the so-called search strategy</a:t>
            </a:r>
          </a:p>
        </p:txBody>
      </p:sp>
      <p:pic>
        <p:nvPicPr>
          <p:cNvPr id="11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" y="2857500"/>
            <a:ext cx="8128000" cy="276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General tree search</a:t>
            </a:r>
          </a:p>
        </p:txBody>
      </p:sp>
      <p:pic>
        <p:nvPicPr>
          <p:cNvPr id="11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" y="1143000"/>
            <a:ext cx="8648701" cy="5830585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7683500" y="2768600"/>
            <a:ext cx="24765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1800" i="1">
                <a:solidFill>
                  <a:srgbClr val="FF4300"/>
                </a:solidFill>
                <a:uFill>
                  <a:solidFill>
                    <a:srgbClr val="FF43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note the time of goal-test: </a:t>
            </a:r>
            <a:r>
              <a:rPr dirty="0">
                <a:solidFill>
                  <a:schemeClr val="accent1"/>
                </a:solidFill>
              </a:rPr>
              <a:t>expanding time </a:t>
            </a:r>
            <a:r>
              <a:rPr dirty="0"/>
              <a:t>not </a:t>
            </a:r>
            <a:r>
              <a:rPr dirty="0">
                <a:solidFill>
                  <a:schemeClr val="accent1"/>
                </a:solidFill>
              </a:rPr>
              <a:t>generating time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12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0800" y="4622800"/>
            <a:ext cx="4711700" cy="2738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1295400"/>
            <a:ext cx="8026400" cy="22352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5232400" y="51054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12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0800" y="4622800"/>
            <a:ext cx="4711700" cy="2738068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5232400" y="51054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pic>
        <p:nvPicPr>
          <p:cNvPr id="131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" y="1358900"/>
            <a:ext cx="8331200" cy="2235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5346700" y="48006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232400" y="57912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172200" y="53848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13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0800" y="4622800"/>
            <a:ext cx="4711700" cy="273806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5232400" y="51054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346700" y="48006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232400" y="57912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172200" y="53848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pic>
        <p:nvPicPr>
          <p:cNvPr id="143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1358900"/>
            <a:ext cx="81661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5600700" y="44196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6477000" y="57912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112000" y="53848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15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0800" y="4622800"/>
            <a:ext cx="4711700" cy="273806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5232400" y="51054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5346700" y="48006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232400" y="57912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6172200" y="53848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pic>
        <p:nvPicPr>
          <p:cNvPr id="155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1358900"/>
            <a:ext cx="81661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600700" y="44196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6477000" y="57912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112000" y="53848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pic>
        <p:nvPicPr>
          <p:cNvPr id="159" name="图片 158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7275" y="1228459"/>
            <a:ext cx="5037246" cy="2415798"/>
          </a:xfrm>
          <a:prstGeom prst="rect">
            <a:avLst/>
          </a:prstGeom>
        </p:spPr>
      </p:pic>
      <p:sp>
        <p:nvSpPr>
          <p:cNvPr id="161" name="Shape 161"/>
          <p:cNvSpPr/>
          <p:nvPr/>
        </p:nvSpPr>
        <p:spPr>
          <a:xfrm>
            <a:off x="5664200" y="5422900"/>
            <a:ext cx="630484" cy="185738"/>
          </a:xfrm>
          <a:prstGeom prst="line">
            <a:avLst/>
          </a:prstGeom>
          <a:ln w="762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 search</a:t>
            </a:r>
          </a:p>
        </p:txBody>
      </p:sp>
      <p:pic>
        <p:nvPicPr>
          <p:cNvPr id="16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3784600"/>
            <a:ext cx="7899400" cy="360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1714500" y="4267200"/>
            <a:ext cx="2273300" cy="355600"/>
          </a:xfrm>
          <a:prstGeom prst="roundRect">
            <a:avLst>
              <a:gd name="adj" fmla="val 50000"/>
            </a:avLst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2070100" y="5943600"/>
            <a:ext cx="3670300" cy="355600"/>
          </a:xfrm>
          <a:prstGeom prst="roundRect">
            <a:avLst>
              <a:gd name="adj" fmla="val 50000"/>
            </a:avLst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463800" y="6286500"/>
            <a:ext cx="2882900" cy="317500"/>
          </a:xfrm>
          <a:prstGeom prst="roundRect">
            <a:avLst>
              <a:gd name="adj" fmla="val 50000"/>
            </a:avLst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pic>
        <p:nvPicPr>
          <p:cNvPr id="169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6200" y="1168400"/>
            <a:ext cx="7950200" cy="232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 separation property</a:t>
            </a:r>
          </a:p>
        </p:txBody>
      </p:sp>
      <p:pic>
        <p:nvPicPr>
          <p:cNvPr id="17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205" y="2768600"/>
            <a:ext cx="9899731" cy="208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698500" y="1244600"/>
            <a:ext cx="9220200" cy="93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r>
              <a:rPr dirty="0"/>
              <a:t>the </a:t>
            </a:r>
            <a:r>
              <a:rPr lang="en-US" dirty="0"/>
              <a:t>fringe</a:t>
            </a:r>
            <a:r>
              <a:rPr dirty="0"/>
              <a:t> (expandable leaf nodes) </a:t>
            </a:r>
            <a:r>
              <a:rPr dirty="0">
                <a:solidFill>
                  <a:srgbClr val="FF0000"/>
                </a:solidFill>
              </a:rPr>
              <a:t>separates</a:t>
            </a:r>
            <a:r>
              <a:rPr dirty="0"/>
              <a:t> the visited and the unexplored nodes</a:t>
            </a:r>
          </a:p>
        </p:txBody>
      </p:sp>
      <p:pic>
        <p:nvPicPr>
          <p:cNvPr id="175" name="图片 174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946" y="2762255"/>
            <a:ext cx="1513309" cy="1377684"/>
          </a:xfrm>
          <a:prstGeom prst="rect">
            <a:avLst/>
          </a:prstGeom>
        </p:spPr>
      </p:pic>
      <p:pic>
        <p:nvPicPr>
          <p:cNvPr id="177" name="图片 176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21555" y="2599898"/>
            <a:ext cx="1667300" cy="1739182"/>
          </a:xfrm>
          <a:prstGeom prst="rect">
            <a:avLst/>
          </a:prstGeom>
        </p:spPr>
      </p:pic>
      <p:pic>
        <p:nvPicPr>
          <p:cNvPr id="179" name="图片 178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14889" y="3784586"/>
            <a:ext cx="1965011" cy="1093220"/>
          </a:xfrm>
          <a:prstGeom prst="rect">
            <a:avLst/>
          </a:prstGeom>
        </p:spPr>
      </p:pic>
      <p:sp>
        <p:nvSpPr>
          <p:cNvPr id="9" name="Shape 174"/>
          <p:cNvSpPr/>
          <p:nvPr/>
        </p:nvSpPr>
        <p:spPr>
          <a:xfrm>
            <a:off x="698500" y="5435600"/>
            <a:ext cx="9220200" cy="266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Homework</a:t>
            </a:r>
            <a:r>
              <a:rPr lang="en-US" dirty="0"/>
              <a:t>: prove this property</a:t>
            </a:r>
          </a:p>
          <a:p>
            <a:r>
              <a:rPr lang="en-US" dirty="0"/>
              <a:t>Requirement:</a:t>
            </a:r>
          </a:p>
          <a:p>
            <a:pPr marL="514350" indent="-514350">
              <a:buAutoNum type="arabicPeriod"/>
            </a:pPr>
            <a:r>
              <a:rPr lang="en-US" dirty="0"/>
              <a:t>Formally formulate this property</a:t>
            </a:r>
          </a:p>
          <a:p>
            <a:pPr marL="514350" indent="-514350">
              <a:buAutoNum type="arabicPeriod"/>
            </a:pPr>
            <a:r>
              <a:rPr lang="en-US" dirty="0"/>
              <a:t>Give the formal proof</a:t>
            </a:r>
          </a:p>
          <a:p>
            <a:pPr marL="514350" indent="-514350">
              <a:buAutoNum type="arabicPeriod"/>
            </a:pPr>
            <a:r>
              <a:rPr lang="en-US" dirty="0"/>
              <a:t>Writing report via Latex (template will be given)</a:t>
            </a:r>
          </a:p>
          <a:p>
            <a:endParaRPr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4294967295"/>
          </p:nvPr>
        </p:nvSpPr>
        <p:spPr>
          <a:xfrm>
            <a:off x="0" y="292100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t>Agent that searches</a:t>
            </a:r>
          </a:p>
        </p:txBody>
      </p:sp>
      <p:sp>
        <p:nvSpPr>
          <p:cNvPr id="46" name="Shape 46"/>
          <p:cNvSpPr/>
          <p:nvPr/>
        </p:nvSpPr>
        <p:spPr>
          <a:xfrm>
            <a:off x="673100" y="3149600"/>
            <a:ext cx="8812585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we first consider a world using </a:t>
            </a:r>
            <a:r>
              <a:rPr sz="2400"/>
              <a:t>atomic representation</a:t>
            </a:r>
          </a:p>
        </p:txBody>
      </p:sp>
      <p:sp>
        <p:nvSpPr>
          <p:cNvPr id="47" name="Shape 47"/>
          <p:cNvSpPr/>
          <p:nvPr/>
        </p:nvSpPr>
        <p:spPr>
          <a:xfrm>
            <a:off x="1511300" y="3670300"/>
            <a:ext cx="77724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sz="2400">
                <a:solidFill>
                  <a:srgbClr val="56918C"/>
                </a:solidFill>
                <a:uFill>
                  <a:solidFill>
                    <a:srgbClr val="56918C"/>
                  </a:solidFill>
                </a:uFill>
              </a:defRPr>
            </a:pPr>
            <a:r>
              <a:t>atomic representation: state is the basic unit</a:t>
            </a:r>
          </a:p>
          <a:p>
            <a:pPr>
              <a:defRPr sz="2400">
                <a:solidFill>
                  <a:srgbClr val="56918C"/>
                </a:solidFill>
                <a:uFill>
                  <a:solidFill>
                    <a:srgbClr val="56918C"/>
                  </a:solidFill>
                </a:uFill>
              </a:defRPr>
            </a:pPr>
            <a:r>
              <a:t>states that can be factored will be considered later</a:t>
            </a:r>
          </a:p>
        </p:txBody>
      </p:sp>
      <p:sp>
        <p:nvSpPr>
          <p:cNvPr id="48" name="Shape 48"/>
          <p:cNvSpPr/>
          <p:nvPr/>
        </p:nvSpPr>
        <p:spPr>
          <a:xfrm>
            <a:off x="609600" y="5384800"/>
            <a:ext cx="5971186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dirty="0"/>
              <a:t>the big O representation: e.g. O(n)</a:t>
            </a:r>
          </a:p>
        </p:txBody>
      </p:sp>
      <p:sp>
        <p:nvSpPr>
          <p:cNvPr id="49" name="Shape 49"/>
          <p:cNvSpPr/>
          <p:nvPr/>
        </p:nvSpPr>
        <p:spPr>
          <a:xfrm>
            <a:off x="736600" y="1612900"/>
            <a:ext cx="421511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a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world</a:t>
            </a:r>
            <a:r>
              <a:t> is a set of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states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Search strategies</a:t>
            </a:r>
          </a:p>
        </p:txBody>
      </p:sp>
      <p:pic>
        <p:nvPicPr>
          <p:cNvPr id="18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984250"/>
            <a:ext cx="9017000" cy="4703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body" idx="13"/>
          </p:nvPr>
        </p:nvSpPr>
        <p:spPr>
          <a:xfrm>
            <a:off x="317500" y="2781300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t>Different Environment Properties</a:t>
            </a:r>
          </a:p>
        </p:txBody>
      </p:sp>
    </p:spTree>
    <p:extLst>
      <p:ext uri="{BB962C8B-B14F-4D97-AF65-F5344CB8AC3E}">
        <p14:creationId xmlns:p14="http://schemas.microsoft.com/office/powerpoint/2010/main" val="403791403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Nondeterministic actions</a:t>
            </a:r>
          </a:p>
        </p:txBody>
      </p:sp>
      <p:grpSp>
        <p:nvGrpSpPr>
          <p:cNvPr id="303" name="Group 303"/>
          <p:cNvGrpSpPr/>
          <p:nvPr/>
        </p:nvGrpSpPr>
        <p:grpSpPr>
          <a:xfrm>
            <a:off x="571500" y="1282699"/>
            <a:ext cx="8902718" cy="1656834"/>
            <a:chOff x="0" y="0"/>
            <a:chExt cx="8902717" cy="1656832"/>
          </a:xfrm>
        </p:grpSpPr>
        <p:pic>
          <p:nvPicPr>
            <p:cNvPr id="301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6273" y="486003"/>
              <a:ext cx="8836445" cy="1170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2" name="dropped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340147" cy="397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4" name="Shape 304"/>
          <p:cNvSpPr/>
          <p:nvPr/>
        </p:nvSpPr>
        <p:spPr>
          <a:xfrm>
            <a:off x="438150" y="4212713"/>
            <a:ext cx="92710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algn="ctr">
              <a:defRPr sz="2200" i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almost all real-world problems are nondeterministic</a:t>
            </a:r>
          </a:p>
          <a:p>
            <a:pPr algn="ctr">
              <a:defRPr i="1">
                <a:solidFill>
                  <a:srgbClr val="FF4300"/>
                </a:solidFill>
                <a:uFill>
                  <a:solidFill>
                    <a:srgbClr val="FF43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how do you solve this problem?</a:t>
            </a:r>
          </a:p>
        </p:txBody>
      </p:sp>
    </p:spTree>
    <p:extLst>
      <p:ext uri="{BB962C8B-B14F-4D97-AF65-F5344CB8AC3E}">
        <p14:creationId xmlns:p14="http://schemas.microsoft.com/office/powerpoint/2010/main" val="3480772849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AND-OR tree search</a:t>
            </a:r>
          </a:p>
        </p:txBody>
      </p:sp>
      <p:pic>
        <p:nvPicPr>
          <p:cNvPr id="30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900" y="2146300"/>
            <a:ext cx="5981293" cy="5219701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hape 309"/>
          <p:cNvSpPr/>
          <p:nvPr/>
        </p:nvSpPr>
        <p:spPr>
          <a:xfrm>
            <a:off x="774700" y="1092200"/>
            <a:ext cx="6498903" cy="93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OR node:  different actions (as usual)</a:t>
            </a:r>
          </a:p>
          <a:p>
            <a:r>
              <a:t>AND node: different transitions</a:t>
            </a:r>
          </a:p>
        </p:txBody>
      </p:sp>
      <p:sp>
        <p:nvSpPr>
          <p:cNvPr id="310" name="Shape 310"/>
          <p:cNvSpPr/>
          <p:nvPr/>
        </p:nvSpPr>
        <p:spPr>
          <a:xfrm>
            <a:off x="6223000" y="6565900"/>
            <a:ext cx="3822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600" i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 solution is not a path but a tree</a:t>
            </a:r>
          </a:p>
        </p:txBody>
      </p:sp>
    </p:spTree>
    <p:extLst>
      <p:ext uri="{BB962C8B-B14F-4D97-AF65-F5344CB8AC3E}">
        <p14:creationId xmlns:p14="http://schemas.microsoft.com/office/powerpoint/2010/main" val="346117484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Search with no observations</a:t>
            </a:r>
          </a:p>
        </p:txBody>
      </p:sp>
      <p:pic>
        <p:nvPicPr>
          <p:cNvPr id="31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847" y="1465742"/>
            <a:ext cx="7386917" cy="6086530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/>
        </p:nvSpPr>
        <p:spPr>
          <a:xfrm>
            <a:off x="825500" y="923371"/>
            <a:ext cx="5867053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dirty="0"/>
              <a:t>search in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belief (in agent’s mind)</a:t>
            </a:r>
          </a:p>
        </p:txBody>
      </p:sp>
    </p:spTree>
    <p:extLst>
      <p:ext uri="{BB962C8B-B14F-4D97-AF65-F5344CB8AC3E}">
        <p14:creationId xmlns:p14="http://schemas.microsoft.com/office/powerpoint/2010/main" val="194024876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body" sz="quarter" idx="4294967295"/>
          </p:nvPr>
        </p:nvSpPr>
        <p:spPr>
          <a:xfrm>
            <a:off x="442451" y="2578100"/>
            <a:ext cx="9512300" cy="5969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>
                <a:srgbClr val="0433FF"/>
              </a:buClr>
              <a:buSzTx/>
              <a:buNone/>
            </a:pPr>
            <a:r>
              <a:rPr sz="3400" dirty="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Uninformed Search</a:t>
            </a:r>
            <a:endParaRPr lang="en-US" sz="3400" dirty="0">
              <a:solidFill>
                <a:srgbClr val="CD665F"/>
              </a:solidFill>
              <a:effectLst>
                <a:outerShdw blurRad="88900" dist="38100" dir="2700000" rotWithShape="0">
                  <a:srgbClr val="000000">
                    <a:alpha val="40000"/>
                  </a:srgbClr>
                </a:outerShdw>
              </a:effectLst>
              <a:uFill>
                <a:solidFill>
                  <a:srgbClr val="CD665F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pPr marL="0" indent="0">
              <a:spcBef>
                <a:spcPts val="0"/>
              </a:spcBef>
              <a:buClr>
                <a:srgbClr val="0433FF"/>
              </a:buClr>
              <a:buSzTx/>
              <a:buNone/>
            </a:pPr>
            <a:r>
              <a:rPr lang="en-US" sz="3400" dirty="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Informed Search</a:t>
            </a:r>
          </a:p>
          <a:p>
            <a:pPr marL="0" indent="0">
              <a:spcBef>
                <a:spcPts val="0"/>
              </a:spcBef>
              <a:buClr>
                <a:srgbClr val="0433FF"/>
              </a:buClr>
              <a:buSzTx/>
              <a:buNone/>
            </a:pPr>
            <a:r>
              <a:rPr lang="en-US" sz="3400" dirty="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Beyond Classical Search</a:t>
            </a:r>
          </a:p>
          <a:p>
            <a:pPr marL="0" indent="0">
              <a:spcBef>
                <a:spcPts val="0"/>
              </a:spcBef>
              <a:buClr>
                <a:srgbClr val="0433FF"/>
              </a:buClr>
              <a:buSzTx/>
              <a:buNone/>
            </a:pPr>
            <a:r>
              <a:rPr lang="en-US" sz="3400" dirty="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Adversarial Search</a:t>
            </a:r>
            <a:endParaRPr sz="3400" dirty="0">
              <a:solidFill>
                <a:srgbClr val="CD665F"/>
              </a:solidFill>
              <a:effectLst>
                <a:outerShdw blurRad="88900" dist="38100" dir="2700000" rotWithShape="0">
                  <a:srgbClr val="000000">
                    <a:alpha val="40000"/>
                  </a:srgbClr>
                </a:outerShdw>
              </a:effectLst>
              <a:uFill>
                <a:solidFill>
                  <a:srgbClr val="CD665F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006158474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body" idx="13"/>
          </p:nvPr>
        </p:nvSpPr>
        <p:spPr>
          <a:xfrm>
            <a:off x="317500" y="2908300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rPr dirty="0"/>
              <a:t>Uninformed Search Strategies</a:t>
            </a:r>
          </a:p>
        </p:txBody>
      </p:sp>
      <p:pic>
        <p:nvPicPr>
          <p:cNvPr id="19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746500"/>
            <a:ext cx="6261100" cy="342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Breadth-first search</a:t>
            </a:r>
          </a:p>
        </p:txBody>
      </p:sp>
      <p:pic>
        <p:nvPicPr>
          <p:cNvPr id="19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700" y="1346200"/>
            <a:ext cx="6883400" cy="417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Breadth-first search</a:t>
            </a:r>
          </a:p>
        </p:txBody>
      </p:sp>
      <p:pic>
        <p:nvPicPr>
          <p:cNvPr id="20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435100"/>
            <a:ext cx="6819900" cy="406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Breadth-first search</a:t>
            </a:r>
          </a:p>
        </p:txBody>
      </p:sp>
      <p:pic>
        <p:nvPicPr>
          <p:cNvPr id="20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200" y="1612900"/>
            <a:ext cx="6591300" cy="363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0" y="292100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t>Example: Romania</a:t>
            </a:r>
          </a:p>
        </p:txBody>
      </p:sp>
      <p:pic>
        <p:nvPicPr>
          <p:cNvPr id="5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1206500"/>
            <a:ext cx="9081183" cy="482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2047875"/>
            <a:ext cx="8048625" cy="35242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Depth-first search</a:t>
            </a:r>
          </a:p>
        </p:txBody>
      </p:sp>
      <p:pic>
        <p:nvPicPr>
          <p:cNvPr id="21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400" y="1485900"/>
            <a:ext cx="6223000" cy="363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Depth-first search</a:t>
            </a:r>
          </a:p>
        </p:txBody>
      </p:sp>
      <p:pic>
        <p:nvPicPr>
          <p:cNvPr id="21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1498600"/>
            <a:ext cx="6210300" cy="347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Depth-first search</a:t>
            </a:r>
          </a:p>
        </p:txBody>
      </p:sp>
      <p:pic>
        <p:nvPicPr>
          <p:cNvPr id="22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1447800"/>
            <a:ext cx="6108700" cy="358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Depth-first search</a:t>
            </a:r>
          </a:p>
        </p:txBody>
      </p:sp>
      <p:pic>
        <p:nvPicPr>
          <p:cNvPr id="22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300" y="2006600"/>
            <a:ext cx="6273800" cy="303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Depth-first search</a:t>
            </a:r>
          </a:p>
        </p:txBody>
      </p:sp>
      <p:pic>
        <p:nvPicPr>
          <p:cNvPr id="22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800" y="1460500"/>
            <a:ext cx="6591300" cy="3771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Depth-first search</a:t>
            </a:r>
          </a:p>
        </p:txBody>
      </p:sp>
      <p:pic>
        <p:nvPicPr>
          <p:cNvPr id="23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800" y="1460500"/>
            <a:ext cx="6096000" cy="364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Depth-first search</a:t>
            </a:r>
          </a:p>
        </p:txBody>
      </p:sp>
      <p:pic>
        <p:nvPicPr>
          <p:cNvPr id="23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1422400"/>
            <a:ext cx="6083300" cy="344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Depth-first search</a:t>
            </a:r>
          </a:p>
        </p:txBody>
      </p:sp>
      <p:pic>
        <p:nvPicPr>
          <p:cNvPr id="24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" y="1397000"/>
            <a:ext cx="6159500" cy="363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Depth-first search</a:t>
            </a:r>
          </a:p>
        </p:txBody>
      </p:sp>
      <p:pic>
        <p:nvPicPr>
          <p:cNvPr id="24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700" y="1447800"/>
            <a:ext cx="5981700" cy="351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body" idx="4294967295"/>
          </p:nvPr>
        </p:nvSpPr>
        <p:spPr>
          <a:xfrm>
            <a:off x="0" y="292100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t>Example: Romania</a:t>
            </a:r>
          </a:p>
        </p:txBody>
      </p:sp>
      <p:pic>
        <p:nvPicPr>
          <p:cNvPr id="5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700" y="1778000"/>
            <a:ext cx="8610600" cy="500380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533400" y="1079500"/>
            <a:ext cx="940743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map: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</a:t>
            </a:r>
          </a:p>
        </p:txBody>
      </p:sp>
      <p:pic>
        <p:nvPicPr>
          <p:cNvPr id="24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2044700"/>
            <a:ext cx="7620000" cy="3022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2184400" y="2705100"/>
            <a:ext cx="5715000" cy="381000"/>
          </a:xfrm>
          <a:prstGeom prst="roundRect">
            <a:avLst>
              <a:gd name="adj" fmla="val 50000"/>
            </a:avLst>
          </a:prstGeom>
          <a:solidFill>
            <a:srgbClr val="FF9300">
              <a:alpha val="20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4902200" y="2730500"/>
            <a:ext cx="263198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with repeated states avoid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Uniform-cost search </a:t>
            </a:r>
          </a:p>
        </p:txBody>
      </p:sp>
      <p:sp>
        <p:nvSpPr>
          <p:cNvPr id="254" name="Shape 254"/>
          <p:cNvSpPr/>
          <p:nvPr/>
        </p:nvSpPr>
        <p:spPr>
          <a:xfrm>
            <a:off x="977900" y="1219200"/>
            <a:ext cx="6999139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2200">
                <a:solidFill>
                  <a:srgbClr val="56918C"/>
                </a:solidFill>
                <a:uFill>
                  <a:solidFill>
                    <a:srgbClr val="56918C"/>
                  </a:solidFill>
                </a:uFill>
              </a:defRPr>
            </a:pPr>
            <a:r>
              <a:t>Breadth-first search: First In First Out queue</a:t>
            </a:r>
          </a:p>
          <a:p>
            <a:pPr>
              <a:defRPr sz="2200">
                <a:solidFill>
                  <a:srgbClr val="56918C"/>
                </a:solidFill>
                <a:uFill>
                  <a:solidFill>
                    <a:srgbClr val="56918C"/>
                  </a:solidFill>
                </a:uFill>
              </a:defRPr>
            </a:pPr>
            <a:r>
              <a:t>Depth-first search: Last In First Out queue (stack)</a:t>
            </a:r>
          </a:p>
          <a:p>
            <a:pPr>
              <a:defRPr sz="2200"/>
            </a:pPr>
            <a:r>
              <a:t>Uniform-cost search: Priority queue (least cost out)</a:t>
            </a:r>
          </a:p>
        </p:txBody>
      </p:sp>
      <p:pic>
        <p:nvPicPr>
          <p:cNvPr id="25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3314700"/>
            <a:ext cx="4748628" cy="3149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3771900" y="2628900"/>
            <a:ext cx="1830636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/>
            </a:lvl1pPr>
          </a:lstStyle>
          <a:p>
            <a:r>
              <a:t>part of the map</a:t>
            </a:r>
          </a:p>
        </p:txBody>
      </p:sp>
      <p:sp>
        <p:nvSpPr>
          <p:cNvPr id="257" name="Shape 257"/>
          <p:cNvSpPr/>
          <p:nvPr/>
        </p:nvSpPr>
        <p:spPr>
          <a:xfrm>
            <a:off x="2755900" y="33401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Uniform-cost search </a:t>
            </a:r>
          </a:p>
        </p:txBody>
      </p:sp>
      <p:sp>
        <p:nvSpPr>
          <p:cNvPr id="261" name="Shape 261"/>
          <p:cNvSpPr/>
          <p:nvPr/>
        </p:nvSpPr>
        <p:spPr>
          <a:xfrm>
            <a:off x="977900" y="1219200"/>
            <a:ext cx="6999139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2200">
                <a:solidFill>
                  <a:srgbClr val="56918C"/>
                </a:solidFill>
                <a:uFill>
                  <a:solidFill>
                    <a:srgbClr val="56918C"/>
                  </a:solidFill>
                </a:uFill>
              </a:defRPr>
            </a:pPr>
            <a:r>
              <a:t>Breadth-first search: First In First Out queue</a:t>
            </a:r>
          </a:p>
          <a:p>
            <a:pPr>
              <a:defRPr sz="2200">
                <a:solidFill>
                  <a:srgbClr val="56918C"/>
                </a:solidFill>
                <a:uFill>
                  <a:solidFill>
                    <a:srgbClr val="56918C"/>
                  </a:solidFill>
                </a:uFill>
              </a:defRPr>
            </a:pPr>
            <a:r>
              <a:t>Depth-first search: Last In First Out queue (stack)</a:t>
            </a:r>
          </a:p>
          <a:p>
            <a:pPr>
              <a:defRPr sz="2200"/>
            </a:pPr>
            <a:r>
              <a:t>Uniform-cost search: Priority queue (least cost out)</a:t>
            </a:r>
          </a:p>
        </p:txBody>
      </p:sp>
      <p:pic>
        <p:nvPicPr>
          <p:cNvPr id="26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3314700"/>
            <a:ext cx="4748628" cy="314960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3771900" y="2628900"/>
            <a:ext cx="1830636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/>
            </a:lvl1pPr>
          </a:lstStyle>
          <a:p>
            <a:r>
              <a:t>part of the map</a:t>
            </a:r>
          </a:p>
        </p:txBody>
      </p:sp>
      <p:sp>
        <p:nvSpPr>
          <p:cNvPr id="264" name="Shape 264"/>
          <p:cNvSpPr/>
          <p:nvPr/>
        </p:nvSpPr>
        <p:spPr>
          <a:xfrm>
            <a:off x="2755900" y="33401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3225800" y="42291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4572000" y="35052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3271225" y="3637308"/>
            <a:ext cx="1327565" cy="9714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3098534" y="3820793"/>
            <a:ext cx="269831" cy="45331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657600" y="3136900"/>
            <a:ext cx="867569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cost=99</a:t>
            </a:r>
          </a:p>
        </p:txBody>
      </p:sp>
      <p:sp>
        <p:nvSpPr>
          <p:cNvPr id="270" name="Shape 270"/>
          <p:cNvSpPr/>
          <p:nvPr/>
        </p:nvSpPr>
        <p:spPr>
          <a:xfrm>
            <a:off x="2311400" y="3898900"/>
            <a:ext cx="867569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cost=80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Uniform-cost search </a:t>
            </a:r>
          </a:p>
        </p:txBody>
      </p:sp>
      <p:sp>
        <p:nvSpPr>
          <p:cNvPr id="274" name="Shape 274"/>
          <p:cNvSpPr/>
          <p:nvPr/>
        </p:nvSpPr>
        <p:spPr>
          <a:xfrm>
            <a:off x="977900" y="1219200"/>
            <a:ext cx="6999139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2200">
                <a:solidFill>
                  <a:srgbClr val="56918C"/>
                </a:solidFill>
                <a:uFill>
                  <a:solidFill>
                    <a:srgbClr val="56918C"/>
                  </a:solidFill>
                </a:uFill>
              </a:defRPr>
            </a:pPr>
            <a:r>
              <a:t>Breadth-first search: First In First Out queue</a:t>
            </a:r>
          </a:p>
          <a:p>
            <a:pPr>
              <a:defRPr sz="2200">
                <a:solidFill>
                  <a:srgbClr val="56918C"/>
                </a:solidFill>
                <a:uFill>
                  <a:solidFill>
                    <a:srgbClr val="56918C"/>
                  </a:solidFill>
                </a:uFill>
              </a:defRPr>
            </a:pPr>
            <a:r>
              <a:t>Depth-first search: Last In First Out queue (stack)</a:t>
            </a:r>
          </a:p>
          <a:p>
            <a:pPr>
              <a:defRPr sz="2200"/>
            </a:pPr>
            <a:r>
              <a:t>Uniform-cost search: Priority queue (least cost out)</a:t>
            </a:r>
          </a:p>
        </p:txBody>
      </p:sp>
      <p:pic>
        <p:nvPicPr>
          <p:cNvPr id="27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3314700"/>
            <a:ext cx="4748628" cy="314960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3771900" y="2628900"/>
            <a:ext cx="1830636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/>
            </a:lvl1pPr>
          </a:lstStyle>
          <a:p>
            <a:r>
              <a:t>part of the map</a:t>
            </a:r>
          </a:p>
        </p:txBody>
      </p:sp>
      <p:sp>
        <p:nvSpPr>
          <p:cNvPr id="277" name="Shape 277"/>
          <p:cNvSpPr/>
          <p:nvPr/>
        </p:nvSpPr>
        <p:spPr>
          <a:xfrm>
            <a:off x="2755900" y="33401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3225800" y="42291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572000" y="35052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271225" y="3637308"/>
            <a:ext cx="1327565" cy="9714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3098534" y="3820793"/>
            <a:ext cx="269831" cy="45331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3657600" y="3136900"/>
            <a:ext cx="867569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cost=99</a:t>
            </a:r>
          </a:p>
        </p:txBody>
      </p:sp>
      <p:sp>
        <p:nvSpPr>
          <p:cNvPr id="283" name="Shape 283"/>
          <p:cNvSpPr/>
          <p:nvPr/>
        </p:nvSpPr>
        <p:spPr>
          <a:xfrm>
            <a:off x="2311400" y="3898900"/>
            <a:ext cx="867569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cost=80</a:t>
            </a:r>
          </a:p>
        </p:txBody>
      </p:sp>
      <p:sp>
        <p:nvSpPr>
          <p:cNvPr id="284" name="Shape 284"/>
          <p:cNvSpPr/>
          <p:nvPr/>
        </p:nvSpPr>
        <p:spPr>
          <a:xfrm>
            <a:off x="4826000" y="50165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3162300" y="5232400"/>
            <a:ext cx="991196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cost=177</a:t>
            </a:r>
          </a:p>
        </p:txBody>
      </p:sp>
      <p:sp>
        <p:nvSpPr>
          <p:cNvPr id="286" name="Shape 286"/>
          <p:cNvSpPr/>
          <p:nvPr/>
        </p:nvSpPr>
        <p:spPr>
          <a:xfrm flipH="1" flipV="1">
            <a:off x="3670574" y="4609118"/>
            <a:ext cx="1165666" cy="561247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Uniform-cost search </a:t>
            </a:r>
          </a:p>
        </p:txBody>
      </p:sp>
      <p:sp>
        <p:nvSpPr>
          <p:cNvPr id="290" name="Shape 290"/>
          <p:cNvSpPr/>
          <p:nvPr/>
        </p:nvSpPr>
        <p:spPr>
          <a:xfrm>
            <a:off x="977900" y="1219200"/>
            <a:ext cx="6999139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2200">
                <a:solidFill>
                  <a:srgbClr val="56918C"/>
                </a:solidFill>
                <a:uFill>
                  <a:solidFill>
                    <a:srgbClr val="56918C"/>
                  </a:solidFill>
                </a:uFill>
              </a:defRPr>
            </a:pPr>
            <a:r>
              <a:t>Breadth-first search: First In First Out queue</a:t>
            </a:r>
          </a:p>
          <a:p>
            <a:pPr>
              <a:defRPr sz="2200">
                <a:solidFill>
                  <a:srgbClr val="56918C"/>
                </a:solidFill>
                <a:uFill>
                  <a:solidFill>
                    <a:srgbClr val="56918C"/>
                  </a:solidFill>
                </a:uFill>
              </a:defRPr>
            </a:pPr>
            <a:r>
              <a:t>Depth-first search: Last In First Out queue (stack)</a:t>
            </a:r>
          </a:p>
          <a:p>
            <a:pPr>
              <a:defRPr sz="2200"/>
            </a:pPr>
            <a:r>
              <a:t>Uniform-cost search: Priority queue (least cost out)</a:t>
            </a:r>
          </a:p>
        </p:txBody>
      </p:sp>
      <p:pic>
        <p:nvPicPr>
          <p:cNvPr id="29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3314700"/>
            <a:ext cx="4748628" cy="3149601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Shape 292"/>
          <p:cNvSpPr/>
          <p:nvPr/>
        </p:nvSpPr>
        <p:spPr>
          <a:xfrm>
            <a:off x="3771900" y="2628900"/>
            <a:ext cx="1830636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/>
            </a:lvl1pPr>
          </a:lstStyle>
          <a:p>
            <a:r>
              <a:t>part of the map</a:t>
            </a:r>
          </a:p>
        </p:txBody>
      </p:sp>
      <p:sp>
        <p:nvSpPr>
          <p:cNvPr id="293" name="Shape 293"/>
          <p:cNvSpPr/>
          <p:nvPr/>
        </p:nvSpPr>
        <p:spPr>
          <a:xfrm>
            <a:off x="2755900" y="33401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3225800" y="42291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572000" y="35052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3271225" y="3637308"/>
            <a:ext cx="1327565" cy="9714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3098534" y="3820793"/>
            <a:ext cx="269831" cy="45331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3657600" y="3136900"/>
            <a:ext cx="867569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cost=99</a:t>
            </a:r>
          </a:p>
        </p:txBody>
      </p:sp>
      <p:sp>
        <p:nvSpPr>
          <p:cNvPr id="299" name="Shape 299"/>
          <p:cNvSpPr/>
          <p:nvPr/>
        </p:nvSpPr>
        <p:spPr>
          <a:xfrm>
            <a:off x="2311400" y="3898900"/>
            <a:ext cx="867569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cost=80</a:t>
            </a:r>
          </a:p>
        </p:txBody>
      </p:sp>
      <p:sp>
        <p:nvSpPr>
          <p:cNvPr id="300" name="Shape 300"/>
          <p:cNvSpPr/>
          <p:nvPr/>
        </p:nvSpPr>
        <p:spPr>
          <a:xfrm>
            <a:off x="4826000" y="50165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3162300" y="5232400"/>
            <a:ext cx="991196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cost=177</a:t>
            </a:r>
          </a:p>
        </p:txBody>
      </p:sp>
      <p:sp>
        <p:nvSpPr>
          <p:cNvPr id="302" name="Shape 302"/>
          <p:cNvSpPr/>
          <p:nvPr/>
        </p:nvSpPr>
        <p:spPr>
          <a:xfrm flipH="1" flipV="1">
            <a:off x="3670574" y="4609118"/>
            <a:ext cx="1165666" cy="561247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4914900" y="3898900"/>
            <a:ext cx="1572699" cy="1994610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6299200" y="57404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5588000" y="4330700"/>
            <a:ext cx="991196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cost=310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Uniform-cost search </a:t>
            </a:r>
          </a:p>
        </p:txBody>
      </p:sp>
      <p:sp>
        <p:nvSpPr>
          <p:cNvPr id="309" name="Shape 309"/>
          <p:cNvSpPr/>
          <p:nvPr/>
        </p:nvSpPr>
        <p:spPr>
          <a:xfrm>
            <a:off x="977900" y="1219200"/>
            <a:ext cx="6999139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2200">
                <a:solidFill>
                  <a:srgbClr val="56918C"/>
                </a:solidFill>
                <a:uFill>
                  <a:solidFill>
                    <a:srgbClr val="56918C"/>
                  </a:solidFill>
                </a:uFill>
              </a:defRPr>
            </a:pPr>
            <a:r>
              <a:t>Breadth-first search: First In First Out queue</a:t>
            </a:r>
          </a:p>
          <a:p>
            <a:pPr>
              <a:defRPr sz="2200">
                <a:solidFill>
                  <a:srgbClr val="56918C"/>
                </a:solidFill>
                <a:uFill>
                  <a:solidFill>
                    <a:srgbClr val="56918C"/>
                  </a:solidFill>
                </a:uFill>
              </a:defRPr>
            </a:pPr>
            <a:r>
              <a:t>Depth-first search: Last In First Out queue (stack)</a:t>
            </a:r>
          </a:p>
          <a:p>
            <a:pPr>
              <a:defRPr sz="2200"/>
            </a:pPr>
            <a:r>
              <a:t>Uniform-cost search: Priority queue (least cost out)</a:t>
            </a:r>
          </a:p>
        </p:txBody>
      </p:sp>
      <p:pic>
        <p:nvPicPr>
          <p:cNvPr id="31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3314700"/>
            <a:ext cx="4748628" cy="3149601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hape 311"/>
          <p:cNvSpPr/>
          <p:nvPr/>
        </p:nvSpPr>
        <p:spPr>
          <a:xfrm>
            <a:off x="3771900" y="2628900"/>
            <a:ext cx="1830636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/>
            </a:lvl1pPr>
          </a:lstStyle>
          <a:p>
            <a:r>
              <a:t>part of the map</a:t>
            </a:r>
          </a:p>
        </p:txBody>
      </p:sp>
      <p:sp>
        <p:nvSpPr>
          <p:cNvPr id="312" name="Shape 312"/>
          <p:cNvSpPr/>
          <p:nvPr/>
        </p:nvSpPr>
        <p:spPr>
          <a:xfrm>
            <a:off x="2755900" y="33401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3225800" y="42291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572000" y="35052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271225" y="3637308"/>
            <a:ext cx="1327565" cy="9714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098534" y="3820793"/>
            <a:ext cx="269831" cy="45331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657600" y="3136900"/>
            <a:ext cx="867569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cost=99</a:t>
            </a:r>
          </a:p>
        </p:txBody>
      </p:sp>
      <p:sp>
        <p:nvSpPr>
          <p:cNvPr id="318" name="Shape 318"/>
          <p:cNvSpPr/>
          <p:nvPr/>
        </p:nvSpPr>
        <p:spPr>
          <a:xfrm>
            <a:off x="2311400" y="3898900"/>
            <a:ext cx="867569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cost=80</a:t>
            </a:r>
          </a:p>
        </p:txBody>
      </p:sp>
      <p:sp>
        <p:nvSpPr>
          <p:cNvPr id="319" name="Shape 319"/>
          <p:cNvSpPr/>
          <p:nvPr/>
        </p:nvSpPr>
        <p:spPr>
          <a:xfrm>
            <a:off x="4826000" y="50165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162300" y="5232400"/>
            <a:ext cx="991196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cost=177</a:t>
            </a:r>
          </a:p>
        </p:txBody>
      </p:sp>
      <p:sp>
        <p:nvSpPr>
          <p:cNvPr id="321" name="Shape 321"/>
          <p:cNvSpPr/>
          <p:nvPr/>
        </p:nvSpPr>
        <p:spPr>
          <a:xfrm flipH="1" flipV="1">
            <a:off x="3670574" y="4609118"/>
            <a:ext cx="1165666" cy="561247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4914900" y="3898900"/>
            <a:ext cx="1572699" cy="1994610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6299200" y="57404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588000" y="4330700"/>
            <a:ext cx="991196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cost=310</a:t>
            </a:r>
          </a:p>
        </p:txBody>
      </p:sp>
      <p:sp>
        <p:nvSpPr>
          <p:cNvPr id="325" name="Shape 325"/>
          <p:cNvSpPr/>
          <p:nvPr/>
        </p:nvSpPr>
        <p:spPr>
          <a:xfrm>
            <a:off x="4991100" y="5867400"/>
            <a:ext cx="991196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cost=278</a:t>
            </a:r>
          </a:p>
        </p:txBody>
      </p:sp>
      <p:sp>
        <p:nvSpPr>
          <p:cNvPr id="326" name="Shape 326"/>
          <p:cNvSpPr/>
          <p:nvPr/>
        </p:nvSpPr>
        <p:spPr>
          <a:xfrm>
            <a:off x="5311140" y="5364642"/>
            <a:ext cx="1111700" cy="561247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Uniform-cost search </a:t>
            </a:r>
          </a:p>
        </p:txBody>
      </p:sp>
      <p:sp>
        <p:nvSpPr>
          <p:cNvPr id="330" name="Shape 330"/>
          <p:cNvSpPr/>
          <p:nvPr/>
        </p:nvSpPr>
        <p:spPr>
          <a:xfrm>
            <a:off x="977900" y="1219200"/>
            <a:ext cx="6999139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2200">
                <a:solidFill>
                  <a:srgbClr val="56918C"/>
                </a:solidFill>
                <a:uFill>
                  <a:solidFill>
                    <a:srgbClr val="56918C"/>
                  </a:solidFill>
                </a:uFill>
              </a:defRPr>
            </a:pPr>
            <a:r>
              <a:t>Breadth-first search: First In First Out queue</a:t>
            </a:r>
          </a:p>
          <a:p>
            <a:pPr>
              <a:defRPr sz="2200">
                <a:solidFill>
                  <a:srgbClr val="56918C"/>
                </a:solidFill>
                <a:uFill>
                  <a:solidFill>
                    <a:srgbClr val="56918C"/>
                  </a:solidFill>
                </a:uFill>
              </a:defRPr>
            </a:pPr>
            <a:r>
              <a:t>Depth-first search: Last In First Out queue (stack)</a:t>
            </a:r>
          </a:p>
          <a:p>
            <a:pPr>
              <a:defRPr sz="2200"/>
            </a:pPr>
            <a:r>
              <a:t>Uniform-cost search: Priority queue (least cost out)</a:t>
            </a:r>
          </a:p>
        </p:txBody>
      </p:sp>
      <p:pic>
        <p:nvPicPr>
          <p:cNvPr id="33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3314700"/>
            <a:ext cx="4748628" cy="3149601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hape 332"/>
          <p:cNvSpPr/>
          <p:nvPr/>
        </p:nvSpPr>
        <p:spPr>
          <a:xfrm>
            <a:off x="3771900" y="2628900"/>
            <a:ext cx="1830636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/>
            </a:lvl1pPr>
          </a:lstStyle>
          <a:p>
            <a:r>
              <a:t>part of the map</a:t>
            </a:r>
          </a:p>
        </p:txBody>
      </p:sp>
      <p:sp>
        <p:nvSpPr>
          <p:cNvPr id="333" name="Shape 333"/>
          <p:cNvSpPr/>
          <p:nvPr/>
        </p:nvSpPr>
        <p:spPr>
          <a:xfrm>
            <a:off x="2755900" y="33401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3225800" y="42291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572000" y="35052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271225" y="3637308"/>
            <a:ext cx="1327565" cy="9714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098534" y="3820793"/>
            <a:ext cx="269831" cy="45331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3657600" y="3136900"/>
            <a:ext cx="867569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cost=99</a:t>
            </a:r>
          </a:p>
        </p:txBody>
      </p:sp>
      <p:sp>
        <p:nvSpPr>
          <p:cNvPr id="339" name="Shape 339"/>
          <p:cNvSpPr/>
          <p:nvPr/>
        </p:nvSpPr>
        <p:spPr>
          <a:xfrm>
            <a:off x="2311400" y="3898900"/>
            <a:ext cx="867569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cost=80</a:t>
            </a:r>
          </a:p>
        </p:txBody>
      </p:sp>
      <p:sp>
        <p:nvSpPr>
          <p:cNvPr id="340" name="Shape 340"/>
          <p:cNvSpPr/>
          <p:nvPr/>
        </p:nvSpPr>
        <p:spPr>
          <a:xfrm>
            <a:off x="4826000" y="50165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162300" y="5232400"/>
            <a:ext cx="991196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cost=177</a:t>
            </a:r>
          </a:p>
        </p:txBody>
      </p:sp>
      <p:sp>
        <p:nvSpPr>
          <p:cNvPr id="342" name="Shape 342"/>
          <p:cNvSpPr/>
          <p:nvPr/>
        </p:nvSpPr>
        <p:spPr>
          <a:xfrm flipH="1" flipV="1">
            <a:off x="3670574" y="4609118"/>
            <a:ext cx="1165666" cy="561247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914900" y="3898900"/>
            <a:ext cx="1572699" cy="1994610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6299200" y="5740400"/>
            <a:ext cx="508000" cy="508000"/>
          </a:xfrm>
          <a:prstGeom prst="ellipse">
            <a:avLst/>
          </a:prstGeom>
          <a:solidFill>
            <a:srgbClr val="FF9300">
              <a:alpha val="31000"/>
            </a:srgbClr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588000" y="4330700"/>
            <a:ext cx="991196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cost=310</a:t>
            </a:r>
          </a:p>
        </p:txBody>
      </p:sp>
      <p:sp>
        <p:nvSpPr>
          <p:cNvPr id="346" name="Shape 346"/>
          <p:cNvSpPr/>
          <p:nvPr/>
        </p:nvSpPr>
        <p:spPr>
          <a:xfrm>
            <a:off x="4991100" y="5867400"/>
            <a:ext cx="991196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cost=278</a:t>
            </a:r>
          </a:p>
        </p:txBody>
      </p:sp>
      <p:sp>
        <p:nvSpPr>
          <p:cNvPr id="347" name="Shape 347"/>
          <p:cNvSpPr/>
          <p:nvPr/>
        </p:nvSpPr>
        <p:spPr>
          <a:xfrm>
            <a:off x="5311140" y="5364642"/>
            <a:ext cx="1111700" cy="561247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3033774" y="3658895"/>
            <a:ext cx="3529379" cy="2352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840" y="7828"/>
                </a:lnTo>
                <a:lnTo>
                  <a:pt x="21600" y="21600"/>
                </a:lnTo>
              </a:path>
            </a:pathLst>
          </a:custGeom>
          <a:ln w="1270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647700">
              <a:buClrTx/>
              <a:defRPr sz="4200"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397000" y="6667500"/>
            <a:ext cx="5900564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rgbClr val="FF4300"/>
                </a:solidFill>
                <a:uFill>
                  <a:solidFill>
                    <a:srgbClr val="FF4300"/>
                  </a:solidFill>
                </a:uFill>
              </a:defRPr>
            </a:lvl1pPr>
          </a:lstStyle>
          <a:p>
            <a:r>
              <a:t>best path from Sibiu to Bucharest</a:t>
            </a:r>
          </a:p>
        </p:txBody>
      </p:sp>
      <p:pic>
        <p:nvPicPr>
          <p:cNvPr id="350" name="图片 349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1159" y="4686523"/>
            <a:ext cx="939666" cy="1827289"/>
          </a:xfrm>
          <a:prstGeom prst="rect">
            <a:avLst/>
          </a:prstGeom>
        </p:spPr>
      </p:pic>
      <p:sp>
        <p:nvSpPr>
          <p:cNvPr id="352" name="Shape 352"/>
          <p:cNvSpPr/>
          <p:nvPr/>
        </p:nvSpPr>
        <p:spPr>
          <a:xfrm>
            <a:off x="1474049" y="2209800"/>
            <a:ext cx="72136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 b="1">
                <a:solidFill>
                  <a:srgbClr val="FF43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Equivalent to breadth-first if step costs all equal</a:t>
            </a:r>
          </a:p>
        </p:txBody>
      </p:sp>
      <p:sp>
        <p:nvSpPr>
          <p:cNvPr id="25" name="Shape 119"/>
          <p:cNvSpPr/>
          <p:nvPr/>
        </p:nvSpPr>
        <p:spPr>
          <a:xfrm>
            <a:off x="7523578" y="3467100"/>
            <a:ext cx="24765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1800" i="1">
                <a:solidFill>
                  <a:srgbClr val="FF4300"/>
                </a:solidFill>
                <a:uFill>
                  <a:solidFill>
                    <a:srgbClr val="FF43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note the time of goal-test: </a:t>
            </a:r>
            <a:r>
              <a:rPr dirty="0">
                <a:solidFill>
                  <a:schemeClr val="accent1"/>
                </a:solidFill>
              </a:rPr>
              <a:t>expanding time </a:t>
            </a:r>
            <a:r>
              <a:rPr dirty="0"/>
              <a:t>not </a:t>
            </a:r>
            <a:r>
              <a:rPr dirty="0">
                <a:solidFill>
                  <a:schemeClr val="accent1"/>
                </a:solidFill>
              </a:rPr>
              <a:t>generating time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</a:t>
            </a:r>
          </a:p>
        </p:txBody>
      </p:sp>
      <p:pic>
        <p:nvPicPr>
          <p:cNvPr id="356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9500" y="1739900"/>
            <a:ext cx="7200900" cy="2349500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Shape 357"/>
          <p:cNvSpPr/>
          <p:nvPr/>
        </p:nvSpPr>
        <p:spPr>
          <a:xfrm>
            <a:off x="2997200" y="3517900"/>
            <a:ext cx="4508500" cy="4699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algn="ctr">
              <a:buClr>
                <a:srgbClr val="000000"/>
              </a:buClr>
              <a:defRPr sz="1800"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1079500" y="4686300"/>
            <a:ext cx="4915719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rgbClr val="FF4300"/>
                </a:solidFill>
                <a:uFill>
                  <a:solidFill>
                    <a:srgbClr val="FF4300"/>
                  </a:solidFill>
                </a:uFill>
              </a:defRPr>
            </a:lvl1pPr>
          </a:lstStyle>
          <a:p>
            <a:r>
              <a:rPr dirty="0"/>
              <a:t>Question: why it is optimal?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79500" y="4099642"/>
                <a:ext cx="4502836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zh-CN" sz="2000" dirty="0"/>
                  <a:t>The cost of each action is </a:t>
                </a:r>
                <a14:m>
                  <m:oMath xmlns:m="http://schemas.openxmlformats.org/officeDocument/2006/math">
                    <m:r>
                      <a:rPr lang="zh-CN" altLang="pt-BR" sz="20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/>
                      <m:t>at</m:t>
                    </m:r>
                    <m:r>
                      <m:rPr>
                        <m:nor/>
                      </m:rPr>
                      <a:rPr lang="en-US" altLang="zh-CN" sz="2000" b="0" i="0" dirty="0" smtClean="0"/>
                      <m:t> </m:t>
                    </m:r>
                    <m:r>
                      <m:rPr>
                        <m:nor/>
                      </m:rPr>
                      <a:rPr lang="en-US" altLang="zh-CN" sz="2000" b="0" i="0" dirty="0" smtClean="0"/>
                      <m:t>least</m:t>
                    </m:r>
                    <m:r>
                      <m:rPr>
                        <m:nor/>
                      </m:rPr>
                      <a:rPr lang="en-US" altLang="zh-CN" sz="2000" b="0" i="0" dirty="0" smtClean="0"/>
                      <m:t>.</m:t>
                    </m:r>
                  </m:oMath>
                </a14:m>
                <a:endPara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4099642"/>
                <a:ext cx="4502836" cy="410369"/>
              </a:xfrm>
              <a:prstGeom prst="rect">
                <a:avLst/>
              </a:prstGeom>
              <a:blipFill>
                <a:blip r:embed="rId4"/>
                <a:stretch>
                  <a:fillRect l="-2300" t="-7463" r="-135" b="-2537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hape 174"/>
          <p:cNvSpPr/>
          <p:nvPr/>
        </p:nvSpPr>
        <p:spPr>
          <a:xfrm>
            <a:off x="1094248" y="5194300"/>
            <a:ext cx="9220200" cy="266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Homework</a:t>
            </a:r>
            <a:r>
              <a:rPr lang="en-US" dirty="0"/>
              <a:t>: prove this property</a:t>
            </a:r>
          </a:p>
          <a:p>
            <a:r>
              <a:rPr lang="en-US" dirty="0"/>
              <a:t>Requirement:</a:t>
            </a:r>
          </a:p>
          <a:p>
            <a:pPr marL="514350" indent="-514350">
              <a:buAutoNum type="arabicPeriod"/>
            </a:pPr>
            <a:r>
              <a:rPr lang="en-US" dirty="0"/>
              <a:t>Formally formulate this property</a:t>
            </a:r>
          </a:p>
          <a:p>
            <a:pPr marL="514350" indent="-514350">
              <a:buAutoNum type="arabicPeriod"/>
            </a:pPr>
            <a:r>
              <a:rPr lang="en-US" dirty="0"/>
              <a:t>Give the formal proof</a:t>
            </a:r>
          </a:p>
          <a:p>
            <a:pPr marL="514350" indent="-514350">
              <a:buAutoNum type="arabicPeriod"/>
            </a:pPr>
            <a:r>
              <a:rPr lang="en-US" dirty="0"/>
              <a:t>Writing report via Latex (template will be given)</a:t>
            </a:r>
          </a:p>
          <a:p>
            <a:endParaRPr dirty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Breadth-first v.s. depth-first</a:t>
            </a:r>
          </a:p>
        </p:txBody>
      </p:sp>
      <p:sp>
        <p:nvSpPr>
          <p:cNvPr id="362" name="Shape 362"/>
          <p:cNvSpPr/>
          <p:nvPr/>
        </p:nvSpPr>
        <p:spPr>
          <a:xfrm>
            <a:off x="1511300" y="1765300"/>
            <a:ext cx="6228730" cy="93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Breadth-first: faster, larger memory</a:t>
            </a:r>
          </a:p>
          <a:p>
            <a:r>
              <a:t>Depth-first: less memory, slower</a:t>
            </a:r>
          </a:p>
        </p:txBody>
      </p:sp>
      <p:sp>
        <p:nvSpPr>
          <p:cNvPr id="363" name="Shape 363"/>
          <p:cNvSpPr/>
          <p:nvPr/>
        </p:nvSpPr>
        <p:spPr>
          <a:xfrm>
            <a:off x="1016000" y="3670300"/>
            <a:ext cx="84582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>
                <a:solidFill>
                  <a:srgbClr val="FF4300"/>
                </a:solidFill>
                <a:uFill>
                  <a:solidFill>
                    <a:srgbClr val="FF4300"/>
                  </a:solidFill>
                </a:uFill>
              </a:defRPr>
            </a:lvl1pPr>
          </a:lstStyle>
          <a:p>
            <a:r>
              <a:t>Question: how to better balance time and space?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Depth-limited search</a:t>
            </a:r>
          </a:p>
        </p:txBody>
      </p:sp>
      <p:pic>
        <p:nvPicPr>
          <p:cNvPr id="36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2839472"/>
            <a:ext cx="7899400" cy="3632200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Shape 368"/>
          <p:cNvSpPr/>
          <p:nvPr/>
        </p:nvSpPr>
        <p:spPr>
          <a:xfrm>
            <a:off x="508000" y="1524000"/>
            <a:ext cx="8832528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limit the maximum depth of the depth-first search</a:t>
            </a:r>
          </a:p>
        </p:txBody>
      </p:sp>
      <p:sp>
        <p:nvSpPr>
          <p:cNvPr id="369" name="Shape 369"/>
          <p:cNvSpPr/>
          <p:nvPr/>
        </p:nvSpPr>
        <p:spPr>
          <a:xfrm>
            <a:off x="927100" y="2146300"/>
            <a:ext cx="4325367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defTabSz="457200"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6918C"/>
                </a:solidFill>
                <a:uFillTx/>
                <a:latin typeface="Times"/>
                <a:ea typeface="Times"/>
                <a:cs typeface="Times"/>
                <a:sym typeface="Times"/>
              </a:defRPr>
            </a:pPr>
            <a:r>
              <a:t>i.e., nodes at depth </a:t>
            </a:r>
            <a:r>
              <a:rPr i="1"/>
              <a:t>l</a:t>
            </a:r>
            <a:r>
              <a:t> have no successors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15845" y="7159828"/>
            <a:ext cx="227947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Cutoff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指在深度界限内无解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Problems</a:t>
            </a:r>
          </a:p>
        </p:txBody>
      </p:sp>
      <p:sp>
        <p:nvSpPr>
          <p:cNvPr id="62" name="Shape 62"/>
          <p:cNvSpPr/>
          <p:nvPr/>
        </p:nvSpPr>
        <p:spPr>
          <a:xfrm>
            <a:off x="609600" y="965200"/>
            <a:ext cx="701685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A problem is defined by 5 components: </a:t>
            </a:r>
          </a:p>
        </p:txBody>
      </p:sp>
      <p:sp>
        <p:nvSpPr>
          <p:cNvPr id="63" name="Shape 63"/>
          <p:cNvSpPr/>
          <p:nvPr/>
        </p:nvSpPr>
        <p:spPr>
          <a:xfrm>
            <a:off x="800100" y="1828800"/>
            <a:ext cx="8053611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initial state</a:t>
            </a:r>
          </a:p>
          <a:p>
            <a:endParaRPr/>
          </a:p>
          <a:p>
            <a:r>
              <a:t>possible actions (and state associated actions)</a:t>
            </a:r>
          </a:p>
          <a:p>
            <a:endParaRPr/>
          </a:p>
          <a:p>
            <a:r>
              <a:t>transition model</a:t>
            </a:r>
          </a:p>
          <a:p>
            <a:pPr lvl="1">
              <a:buClrTx/>
            </a:pPr>
            <a:r>
              <a:t>taking an action will cause a state change</a:t>
            </a:r>
          </a:p>
          <a:p>
            <a:endParaRPr/>
          </a:p>
          <a:p>
            <a:r>
              <a:t>goal test</a:t>
            </a:r>
          </a:p>
          <a:p>
            <a:pPr lvl="1">
              <a:buClrTx/>
            </a:pPr>
            <a:r>
              <a:t>judge if the goal state is found</a:t>
            </a:r>
          </a:p>
          <a:p>
            <a:pPr lvl="1">
              <a:buClrTx/>
            </a:pPr>
            <a:endParaRPr/>
          </a:p>
          <a:p>
            <a:r>
              <a:t>path cost</a:t>
            </a:r>
          </a:p>
          <a:p>
            <a:pPr lvl="1">
              <a:buClrTx/>
            </a:pPr>
            <a:r>
              <a:t>constitute the cost of a solution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Iterative deepening search </a:t>
            </a:r>
          </a:p>
        </p:txBody>
      </p:sp>
      <p:pic>
        <p:nvPicPr>
          <p:cNvPr id="37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3124200"/>
            <a:ext cx="7937500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hape 374"/>
          <p:cNvSpPr/>
          <p:nvPr/>
        </p:nvSpPr>
        <p:spPr>
          <a:xfrm>
            <a:off x="520700" y="1536700"/>
            <a:ext cx="792165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try depth-limited search with increasing limit</a:t>
            </a:r>
          </a:p>
        </p:txBody>
      </p:sp>
      <p:sp>
        <p:nvSpPr>
          <p:cNvPr id="375" name="Shape 375"/>
          <p:cNvSpPr/>
          <p:nvPr/>
        </p:nvSpPr>
        <p:spPr>
          <a:xfrm>
            <a:off x="546100" y="2222500"/>
            <a:ext cx="5349975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restart the search at each time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37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977900"/>
            <a:ext cx="3987800" cy="52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1500" y="1841500"/>
            <a:ext cx="8559800" cy="901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8500" y="2882900"/>
            <a:ext cx="8496300" cy="4038600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Shape 382"/>
          <p:cNvSpPr/>
          <p:nvPr/>
        </p:nvSpPr>
        <p:spPr>
          <a:xfrm>
            <a:off x="444500" y="7023100"/>
            <a:ext cx="97155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i="1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wasteful searching the beginning nodes many times?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7" y="1147762"/>
            <a:ext cx="8353425" cy="5324475"/>
          </a:xfrm>
          <a:prstGeom prst="rect">
            <a:avLst/>
          </a:prstGeom>
        </p:spPr>
      </p:pic>
      <p:sp>
        <p:nvSpPr>
          <p:cNvPr id="385" name="Shape 38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</a:t>
            </a:r>
          </a:p>
        </p:txBody>
      </p:sp>
      <p:sp>
        <p:nvSpPr>
          <p:cNvPr id="387" name="Shape 387"/>
          <p:cNvSpPr/>
          <p:nvPr/>
        </p:nvSpPr>
        <p:spPr>
          <a:xfrm>
            <a:off x="5549900" y="876300"/>
            <a:ext cx="46101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4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in the same order as the breadth-first search</a:t>
            </a:r>
          </a:p>
        </p:txBody>
      </p:sp>
      <p:pic>
        <p:nvPicPr>
          <p:cNvPr id="388" name="图片 387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2409" y="1667223"/>
            <a:ext cx="551104" cy="436235"/>
          </a:xfrm>
          <a:prstGeom prst="rect">
            <a:avLst/>
          </a:prstGeom>
        </p:spPr>
      </p:pic>
      <p:sp>
        <p:nvSpPr>
          <p:cNvPr id="390" name="Shape 390"/>
          <p:cNvSpPr/>
          <p:nvPr/>
        </p:nvSpPr>
        <p:spPr>
          <a:xfrm>
            <a:off x="4597400" y="2057400"/>
            <a:ext cx="52197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4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small space as depth-first search</a:t>
            </a:r>
          </a:p>
        </p:txBody>
      </p:sp>
      <p:pic>
        <p:nvPicPr>
          <p:cNvPr id="391" name="图片 390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4291" y="2411948"/>
            <a:ext cx="2024894" cy="33515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pic>
        <p:nvPicPr>
          <p:cNvPr id="39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2679700"/>
            <a:ext cx="78994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/>
          <p:cNvSpPr txBox="1"/>
          <p:nvPr/>
        </p:nvSpPr>
        <p:spPr>
          <a:xfrm>
            <a:off x="1371600" y="5508009"/>
            <a:ext cx="207108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Optimal:* 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单步代价相同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371600" y="5984233"/>
                <a:ext cx="4918334" cy="1107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l" defTabSz="5080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433FF"/>
                  </a:buClr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zh-CN" alt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sym typeface="Lucida Bright"/>
                      </a:rPr>
                      <m:t>𝜖</m:t>
                    </m:r>
                  </m:oMath>
                </a14:m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 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is the minimal</a:t>
                </a:r>
                <a:r>
                  <a:rPr kumimoji="0" lang="en-US" altLang="zh-CN" sz="24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 step cost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cost of optimal solution</a:t>
                </a:r>
                <a:endPara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pPr marL="0" marR="0" indent="0" algn="l" defTabSz="5080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433FF"/>
                  </a:buClr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984233"/>
                <a:ext cx="4918334" cy="1107996"/>
              </a:xfrm>
              <a:prstGeom prst="rect">
                <a:avLst/>
              </a:prstGeom>
              <a:blipFill>
                <a:blip r:embed="rId3"/>
                <a:stretch>
                  <a:fillRect l="-2107" t="-7735" r="-309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4294967295"/>
          </p:nvPr>
        </p:nvSpPr>
        <p:spPr>
          <a:xfrm>
            <a:off x="0" y="292100"/>
            <a:ext cx="9512300" cy="596900"/>
          </a:xfrm>
          <a:prstGeom prst="rect">
            <a:avLst/>
          </a:prstGeom>
        </p:spPr>
        <p:txBody>
          <a:bodyPr/>
          <a:lstStyle/>
          <a:p>
            <a:r>
              <a:t>Problems</a:t>
            </a:r>
          </a:p>
        </p:txBody>
      </p:sp>
      <p:pic>
        <p:nvPicPr>
          <p:cNvPr id="6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700" y="1778000"/>
            <a:ext cx="8610600" cy="5003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图片 67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1050" y="1371124"/>
            <a:ext cx="591503" cy="391955"/>
          </a:xfrm>
          <a:prstGeom prst="rect">
            <a:avLst/>
          </a:prstGeom>
        </p:spPr>
      </p:pic>
      <p:sp>
        <p:nvSpPr>
          <p:cNvPr id="70" name="Shape 70"/>
          <p:cNvSpPr/>
          <p:nvPr/>
        </p:nvSpPr>
        <p:spPr>
          <a:xfrm>
            <a:off x="2565400" y="1143000"/>
            <a:ext cx="65833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9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state</a:t>
            </a:r>
          </a:p>
        </p:txBody>
      </p:sp>
      <p:pic>
        <p:nvPicPr>
          <p:cNvPr id="71" name="图片 70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1094" y="2070094"/>
            <a:ext cx="591503" cy="391955"/>
          </a:xfrm>
          <a:prstGeom prst="rect">
            <a:avLst/>
          </a:prstGeom>
        </p:spPr>
      </p:pic>
      <p:sp>
        <p:nvSpPr>
          <p:cNvPr id="73" name="Shape 73"/>
          <p:cNvSpPr/>
          <p:nvPr/>
        </p:nvSpPr>
        <p:spPr>
          <a:xfrm>
            <a:off x="3035300" y="1778000"/>
            <a:ext cx="123542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9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transition</a:t>
            </a:r>
          </a:p>
        </p:txBody>
      </p:sp>
      <p:sp>
        <p:nvSpPr>
          <p:cNvPr id="74" name="Shape 74"/>
          <p:cNvSpPr/>
          <p:nvPr/>
        </p:nvSpPr>
        <p:spPr>
          <a:xfrm>
            <a:off x="6794500" y="952500"/>
            <a:ext cx="57315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9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cost</a:t>
            </a:r>
          </a:p>
        </p:txBody>
      </p:sp>
      <p:pic>
        <p:nvPicPr>
          <p:cNvPr id="75" name="图片 74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19016" y="1346199"/>
            <a:ext cx="336189" cy="1075470"/>
          </a:xfrm>
          <a:prstGeom prst="rect">
            <a:avLst/>
          </a:prstGeom>
        </p:spPr>
      </p:pic>
      <p:pic>
        <p:nvPicPr>
          <p:cNvPr id="77" name="图片 76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13533" y="5982775"/>
            <a:ext cx="1328061" cy="1002228"/>
          </a:xfrm>
          <a:prstGeom prst="rect">
            <a:avLst/>
          </a:prstGeom>
        </p:spPr>
      </p:pic>
      <p:sp>
        <p:nvSpPr>
          <p:cNvPr id="79" name="Shape 79"/>
          <p:cNvSpPr/>
          <p:nvPr/>
        </p:nvSpPr>
        <p:spPr>
          <a:xfrm>
            <a:off x="7721600" y="6769100"/>
            <a:ext cx="578688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9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goal</a:t>
            </a:r>
          </a:p>
        </p:txBody>
      </p:sp>
      <p:pic>
        <p:nvPicPr>
          <p:cNvPr id="80" name="图片 79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7102" y="2485777"/>
            <a:ext cx="345101" cy="446170"/>
          </a:xfrm>
          <a:prstGeom prst="rect">
            <a:avLst/>
          </a:prstGeom>
        </p:spPr>
      </p:pic>
      <p:sp>
        <p:nvSpPr>
          <p:cNvPr id="82" name="Shape 82"/>
          <p:cNvSpPr/>
          <p:nvPr/>
        </p:nvSpPr>
        <p:spPr>
          <a:xfrm>
            <a:off x="228600" y="1930400"/>
            <a:ext cx="927268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9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pPr>
            <a:r>
              <a:t>initial</a:t>
            </a:r>
            <a:br/>
            <a:r>
              <a:t>state</a:t>
            </a:r>
          </a:p>
        </p:txBody>
      </p:sp>
      <p:sp>
        <p:nvSpPr>
          <p:cNvPr id="83" name="Shape 83"/>
          <p:cNvSpPr/>
          <p:nvPr/>
        </p:nvSpPr>
        <p:spPr>
          <a:xfrm>
            <a:off x="1422004" y="2763059"/>
            <a:ext cx="343791" cy="949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1097" h="21600" extrusionOk="0">
                <a:moveTo>
                  <a:pt x="0" y="21600"/>
                </a:moveTo>
                <a:cubicBezTo>
                  <a:pt x="0" y="21600"/>
                  <a:pt x="21600" y="12273"/>
                  <a:pt x="4529" y="0"/>
                </a:cubicBezTo>
              </a:path>
            </a:pathLst>
          </a:custGeom>
          <a:ln w="38100">
            <a:solidFill>
              <a:srgbClr val="FF93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ctr" defTabSz="647700">
              <a:buClrTx/>
              <a:defRPr sz="4200"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638300" y="3441700"/>
            <a:ext cx="930858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900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</a:defRPr>
            </a:lvl1pPr>
          </a:lstStyle>
          <a:p>
            <a:r>
              <a:t>actions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Problems</a:t>
            </a:r>
          </a:p>
        </p:txBody>
      </p:sp>
      <p:pic>
        <p:nvPicPr>
          <p:cNvPr id="8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7800" y="266700"/>
            <a:ext cx="4711700" cy="2738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400" y="2781300"/>
            <a:ext cx="7581900" cy="45593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7518400" y="3441700"/>
            <a:ext cx="26416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i="1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&lt;-- transition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Problems</a:t>
            </a:r>
          </a:p>
        </p:txBody>
      </p:sp>
      <p:sp>
        <p:nvSpPr>
          <p:cNvPr id="94" name="Shape 94"/>
          <p:cNvSpPr/>
          <p:nvPr/>
        </p:nvSpPr>
        <p:spPr>
          <a:xfrm>
            <a:off x="546100" y="1270000"/>
            <a:ext cx="2077517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we assume </a:t>
            </a:r>
          </a:p>
        </p:txBody>
      </p:sp>
      <p:sp>
        <p:nvSpPr>
          <p:cNvPr id="95" name="Shape 95"/>
          <p:cNvSpPr/>
          <p:nvPr/>
        </p:nvSpPr>
        <p:spPr>
          <a:xfrm>
            <a:off x="800100" y="2159000"/>
            <a:ext cx="7399710" cy="309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dirty="0"/>
              <a:t>observable states (a seen state is accurate)</a:t>
            </a:r>
          </a:p>
          <a:p>
            <a:endParaRPr dirty="0"/>
          </a:p>
          <a:p>
            <a:endParaRPr dirty="0"/>
          </a:p>
          <a:p>
            <a:r>
              <a:rPr dirty="0"/>
              <a:t>discrete states</a:t>
            </a:r>
          </a:p>
          <a:p>
            <a:endParaRPr dirty="0"/>
          </a:p>
          <a:p>
            <a:endParaRPr dirty="0"/>
          </a:p>
          <a:p>
            <a:r>
              <a:rPr dirty="0"/>
              <a:t>deterministic transition</a:t>
            </a:r>
          </a:p>
        </p:txBody>
      </p:sp>
      <p:sp>
        <p:nvSpPr>
          <p:cNvPr id="96" name="Shape 96"/>
          <p:cNvSpPr/>
          <p:nvPr/>
        </p:nvSpPr>
        <p:spPr>
          <a:xfrm>
            <a:off x="1562100" y="2705100"/>
            <a:ext cx="8597900" cy="309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>
                <a:solidFill>
                  <a:srgbClr val="8D9158"/>
                </a:solidFill>
                <a:uFill>
                  <a:solidFill>
                    <a:srgbClr val="8D9158"/>
                  </a:solidFill>
                </a:uFill>
              </a:defRPr>
            </a:pPr>
            <a:r>
              <a:rPr dirty="0"/>
              <a:t>in partial observable case, states are not accurate</a:t>
            </a:r>
            <a:r>
              <a:rPr lang="en-US" altLang="zh-CN" dirty="0"/>
              <a:t> </a:t>
            </a:r>
            <a:r>
              <a:rPr lang="zh-CN" altLang="en-US" dirty="0"/>
              <a:t>部分可见，如打牌</a:t>
            </a:r>
            <a:endParaRPr dirty="0"/>
          </a:p>
          <a:p>
            <a:pPr>
              <a:defRPr>
                <a:solidFill>
                  <a:srgbClr val="8D9158"/>
                </a:solidFill>
                <a:uFill>
                  <a:solidFill>
                    <a:srgbClr val="8D9158"/>
                  </a:solidFill>
                </a:uFill>
              </a:defRPr>
            </a:pPr>
            <a:endParaRPr dirty="0"/>
          </a:p>
          <a:p>
            <a:pPr>
              <a:defRPr>
                <a:solidFill>
                  <a:srgbClr val="8D9158"/>
                </a:solidFill>
                <a:uFill>
                  <a:solidFill>
                    <a:srgbClr val="8D9158"/>
                  </a:solidFill>
                </a:uFill>
              </a:defRPr>
            </a:pPr>
            <a:r>
              <a:rPr dirty="0"/>
              <a:t>there are also continuous state spaces</a:t>
            </a:r>
          </a:p>
          <a:p>
            <a:pPr>
              <a:defRPr>
                <a:solidFill>
                  <a:srgbClr val="8D9158"/>
                </a:solidFill>
                <a:uFill>
                  <a:solidFill>
                    <a:srgbClr val="8D9158"/>
                  </a:solidFill>
                </a:uFill>
              </a:defRPr>
            </a:pPr>
            <a:endParaRPr dirty="0"/>
          </a:p>
          <a:p>
            <a:pPr>
              <a:defRPr>
                <a:solidFill>
                  <a:srgbClr val="8D9158"/>
                </a:solidFill>
                <a:uFill>
                  <a:solidFill>
                    <a:srgbClr val="8D9158"/>
                  </a:solidFill>
                </a:uFill>
              </a:defRPr>
            </a:pPr>
            <a:endParaRPr dirty="0"/>
          </a:p>
          <a:p>
            <a:pPr>
              <a:defRPr>
                <a:solidFill>
                  <a:srgbClr val="8D9158"/>
                </a:solidFill>
                <a:uFill>
                  <a:solidFill>
                    <a:srgbClr val="8D9158"/>
                  </a:solidFill>
                </a:uFill>
              </a:defRPr>
            </a:pPr>
            <a:r>
              <a:rPr dirty="0"/>
              <a:t>there could be stochastic transitions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vacuum world</a:t>
            </a:r>
          </a:p>
        </p:txBody>
      </p:sp>
      <p:pic>
        <p:nvPicPr>
          <p:cNvPr id="10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300" y="1384300"/>
            <a:ext cx="8115300" cy="485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831</Words>
  <Application>Microsoft Office PowerPoint</Application>
  <PresentationFormat>自定义</PresentationFormat>
  <Paragraphs>182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Gill Sans</vt:lpstr>
      <vt:lpstr>Helvetica Neue</vt:lpstr>
      <vt:lpstr>Lucida Grande</vt:lpstr>
      <vt:lpstr>Arial</vt:lpstr>
      <vt:lpstr>Calibri</vt:lpstr>
      <vt:lpstr>Cambria Math</vt:lpstr>
      <vt:lpstr>Helvetica</vt:lpstr>
      <vt:lpstr>Lucida Bright</vt:lpstr>
      <vt:lpstr>Times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 </cp:lastModifiedBy>
  <cp:revision>38</cp:revision>
  <dcterms:modified xsi:type="dcterms:W3CDTF">2018-12-17T01:42:47Z</dcterms:modified>
</cp:coreProperties>
</file>