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325" r:id="rId9"/>
    <p:sldId id="261" r:id="rId10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3" autoAdjust="0"/>
    <p:restoredTop sz="83813" autoAdjust="0"/>
  </p:normalViewPr>
  <p:slideViewPr>
    <p:cSldViewPr>
      <p:cViewPr varScale="1">
        <p:scale>
          <a:sx n="83" d="100"/>
          <a:sy n="83" d="100"/>
        </p:scale>
        <p:origin x="62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290F1-D8F3-4A97-9EF5-760383A4B36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A4C96-4F58-4018-9EB5-425D2CA6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739DA-80C1-415F-AAA8-1A6BC35674C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1FDD1-944B-4766-B3E6-30EDD78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11.21</a:t>
            </a:r>
            <a:r>
              <a:rPr lang="zh-CN" altLang="en-US" sz="1200" dirty="0"/>
              <a:t>上午文献阅读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My Humble Opinion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4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692696"/>
            <a:ext cx="8640960" cy="616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ork.iscas.ac.cn/index.php/Jinbeihong/index/index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beihong@iscas.ac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zhangfusang10@otcaix.iscas.ac.cn" TargetMode="External"/><Relationship Id="rId5" Type="http://schemas.openxmlformats.org/officeDocument/2006/relationships/hyperlink" Target="mailto:yingliu@ucas.ac.cn" TargetMode="External"/><Relationship Id="rId4" Type="http://schemas.openxmlformats.org/officeDocument/2006/relationships/hyperlink" Target="mailto:wenjing@iscas.ac.c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chnical-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并行与分布式计算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中国科学院软件研究所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金蓓弘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2020.9.18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83" y="94987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中国科学院大学</a:t>
            </a:r>
            <a:endParaRPr lang="en-US" altLang="zh-CN" sz="3600" dirty="0"/>
          </a:p>
          <a:p>
            <a:r>
              <a:rPr lang="en-US" sz="3600" dirty="0"/>
              <a:t>2020</a:t>
            </a:r>
            <a:r>
              <a:rPr lang="zh-CN" altLang="en-US" sz="3600" dirty="0"/>
              <a:t>年秋季学期</a:t>
            </a:r>
            <a:endParaRPr 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00AAC8-ABD8-485E-9EE8-1B7181E6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5848350"/>
            <a:ext cx="4638675" cy="1009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F62AA5-1EE0-4847-A438-74E38915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7704"/>
            <a:ext cx="2755631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6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课程名称：并行与分布式计算</a:t>
            </a:r>
            <a:endParaRPr lang="en-US" altLang="zh-CN" dirty="0"/>
          </a:p>
          <a:p>
            <a:pPr lvl="1"/>
            <a:r>
              <a:rPr lang="en-US" altLang="zh-CN" dirty="0"/>
              <a:t>Parallel and Distributed Computing</a:t>
            </a:r>
          </a:p>
          <a:p>
            <a:r>
              <a:rPr lang="zh-CN" altLang="en-US" dirty="0"/>
              <a:t>上课时间：</a:t>
            </a:r>
            <a:r>
              <a:rPr lang="en-US" altLang="zh-CN" dirty="0"/>
              <a:t>2020.9.18 —2020.12.27 </a:t>
            </a:r>
            <a:r>
              <a:rPr lang="zh-CN" altLang="en-US" dirty="0"/>
              <a:t>下午</a:t>
            </a:r>
            <a:r>
              <a:rPr lang="en-US" altLang="zh-CN" dirty="0"/>
              <a:t>5-7</a:t>
            </a:r>
            <a:r>
              <a:rPr lang="zh-CN" altLang="en-US" dirty="0"/>
              <a:t>节</a:t>
            </a:r>
            <a:endParaRPr lang="en-US" altLang="zh-CN" dirty="0"/>
          </a:p>
          <a:p>
            <a:pPr lvl="1"/>
            <a:r>
              <a:rPr lang="zh-CN" altLang="en-US" dirty="0"/>
              <a:t>上课</a:t>
            </a:r>
            <a:r>
              <a:rPr lang="en-US" altLang="zh-CN" dirty="0"/>
              <a:t>150</a:t>
            </a:r>
            <a:r>
              <a:rPr lang="zh-CN" altLang="en-US" dirty="0"/>
              <a:t>分钟，休息</a:t>
            </a:r>
            <a:r>
              <a:rPr lang="en-US" altLang="zh-CN" dirty="0"/>
              <a:t>20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zh-CN" dirty="0"/>
              <a:t>上课周次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、</a:t>
            </a:r>
            <a:r>
              <a:rPr lang="en-US" altLang="zh-CN" dirty="0"/>
              <a:t>9</a:t>
            </a:r>
            <a:r>
              <a:rPr lang="zh-CN" altLang="zh-CN" dirty="0"/>
              <a:t>、</a:t>
            </a:r>
            <a:r>
              <a:rPr lang="en-US" altLang="zh-CN" dirty="0"/>
              <a:t>10(2</a:t>
            </a:r>
            <a:r>
              <a:rPr lang="zh-CN" altLang="zh-CN" dirty="0"/>
              <a:t>次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11(2</a:t>
            </a:r>
            <a:r>
              <a:rPr lang="zh-CN" altLang="zh-CN" dirty="0"/>
              <a:t>次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12</a:t>
            </a:r>
            <a:r>
              <a:rPr lang="zh-CN" altLang="zh-CN" dirty="0"/>
              <a:t>、</a:t>
            </a:r>
            <a:r>
              <a:rPr lang="en-US" altLang="zh-CN" dirty="0"/>
              <a:t>13</a:t>
            </a:r>
            <a:r>
              <a:rPr lang="zh-CN" altLang="zh-CN" dirty="0"/>
              <a:t>、</a:t>
            </a:r>
            <a:r>
              <a:rPr lang="en-US" altLang="zh-CN" dirty="0"/>
              <a:t>14</a:t>
            </a:r>
            <a:r>
              <a:rPr lang="zh-CN" altLang="zh-CN" dirty="0"/>
              <a:t>、</a:t>
            </a:r>
            <a:r>
              <a:rPr lang="en-US" altLang="zh-CN" dirty="0"/>
              <a:t>15</a:t>
            </a:r>
            <a:r>
              <a:rPr lang="zh-CN" altLang="zh-CN" dirty="0"/>
              <a:t>、</a:t>
            </a:r>
            <a:r>
              <a:rPr lang="en-US" altLang="zh-CN" dirty="0"/>
              <a:t>16(2</a:t>
            </a:r>
            <a:r>
              <a:rPr lang="zh-CN" altLang="zh-CN" dirty="0"/>
              <a:t>次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上课日期：</a:t>
            </a:r>
            <a:r>
              <a:rPr lang="en-US" altLang="zh-CN" dirty="0"/>
              <a:t>9.18, 9.25, 10.9, 10.23, 10.30, 11.6, 11.13, </a:t>
            </a:r>
            <a:r>
              <a:rPr lang="en-US" altLang="zh-CN" dirty="0">
                <a:solidFill>
                  <a:srgbClr val="0000CC"/>
                </a:solidFill>
              </a:rPr>
              <a:t>11.14</a:t>
            </a:r>
            <a:r>
              <a:rPr lang="zh-CN" altLang="zh-CN" dirty="0">
                <a:solidFill>
                  <a:srgbClr val="0000CC"/>
                </a:solidFill>
              </a:rPr>
              <a:t>下午</a:t>
            </a:r>
            <a:r>
              <a:rPr lang="en-US" altLang="zh-CN" dirty="0"/>
              <a:t>,11.20, </a:t>
            </a:r>
            <a:r>
              <a:rPr lang="en-US" altLang="zh-CN" dirty="0">
                <a:solidFill>
                  <a:srgbClr val="0000CC"/>
                </a:solidFill>
              </a:rPr>
              <a:t>11.21</a:t>
            </a:r>
            <a:r>
              <a:rPr lang="zh-CN" altLang="zh-CN" dirty="0">
                <a:solidFill>
                  <a:srgbClr val="0000CC"/>
                </a:solidFill>
              </a:rPr>
              <a:t>上午</a:t>
            </a:r>
            <a:r>
              <a:rPr lang="en-US" altLang="zh-CN" dirty="0">
                <a:solidFill>
                  <a:srgbClr val="0000CC"/>
                </a:solidFill>
              </a:rPr>
              <a:t>1-3</a:t>
            </a:r>
            <a:r>
              <a:rPr lang="zh-CN" altLang="en-US" dirty="0">
                <a:solidFill>
                  <a:srgbClr val="0000CC"/>
                </a:solidFill>
              </a:rPr>
              <a:t>节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zh-CN" altLang="en-US" dirty="0">
                <a:solidFill>
                  <a:srgbClr val="0000CC"/>
                </a:solidFill>
              </a:rPr>
              <a:t>教</a:t>
            </a:r>
            <a:r>
              <a:rPr lang="en-US" altLang="zh-CN" dirty="0">
                <a:solidFill>
                  <a:srgbClr val="0000CC"/>
                </a:solidFill>
              </a:rPr>
              <a:t>1-209,</a:t>
            </a:r>
            <a:r>
              <a:rPr lang="en-US" altLang="zh-CN" dirty="0"/>
              <a:t> 11. 27.12.4, 12.11, 12.16, 12.25, </a:t>
            </a:r>
            <a:r>
              <a:rPr lang="en-US" altLang="zh-CN" dirty="0">
                <a:solidFill>
                  <a:srgbClr val="0000CC"/>
                </a:solidFill>
              </a:rPr>
              <a:t>12.27</a:t>
            </a:r>
            <a:r>
              <a:rPr lang="zh-CN" altLang="en-US" dirty="0">
                <a:solidFill>
                  <a:srgbClr val="0000CC"/>
                </a:solidFill>
              </a:rPr>
              <a:t>下午</a:t>
            </a:r>
          </a:p>
          <a:p>
            <a:r>
              <a:rPr lang="zh-CN" altLang="en-US" dirty="0"/>
              <a:t>上课地点：国科大雁西湖校区，教</a:t>
            </a:r>
            <a:r>
              <a:rPr lang="en-US" dirty="0"/>
              <a:t>1-109</a:t>
            </a:r>
          </a:p>
          <a:p>
            <a:r>
              <a:rPr lang="zh-CN" altLang="en-US" dirty="0"/>
              <a:t>考试时间：</a:t>
            </a:r>
            <a:r>
              <a:rPr lang="en-US" altLang="zh-CN" b="1" dirty="0">
                <a:solidFill>
                  <a:srgbClr val="FF0000"/>
                </a:solidFill>
              </a:rPr>
              <a:t>2021.1.2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课程基本信息</a:t>
            </a:r>
            <a:r>
              <a:rPr lang="en-US" altLang="zh-CN"/>
              <a:t>-2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讲课教师：来自软件研究所和国科大</a:t>
            </a:r>
            <a:endParaRPr lang="en-US" altLang="zh-CN" dirty="0"/>
          </a:p>
          <a:p>
            <a:pPr lvl="1"/>
            <a:r>
              <a:rPr lang="zh-CN" altLang="en-US" dirty="0"/>
              <a:t>金蓓弘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beihong@iscas.ac.cn</a:t>
            </a:r>
            <a:r>
              <a:rPr lang="en-US" altLang="zh-CN" dirty="0"/>
              <a:t>)</a:t>
            </a:r>
            <a:r>
              <a:rPr lang="zh-CN" altLang="en-US" dirty="0"/>
              <a:t>，博士，研究员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http://work.iscas.ac.cn/index.php/Jinbeihong/index/index</a:t>
            </a:r>
            <a:endParaRPr lang="en-US" altLang="zh-CN" dirty="0"/>
          </a:p>
          <a:p>
            <a:pPr lvl="1"/>
            <a:r>
              <a:rPr lang="zh-CN" altLang="en-US" dirty="0"/>
              <a:t>马文静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wenjing@iscas.ac.cn</a:t>
            </a:r>
            <a:r>
              <a:rPr lang="en-US" altLang="zh-CN" dirty="0"/>
              <a:t>)</a:t>
            </a:r>
            <a:r>
              <a:rPr lang="zh-CN" altLang="en-US" dirty="0"/>
              <a:t>，博士</a:t>
            </a:r>
            <a:r>
              <a:rPr lang="zh-CN" altLang="en-US"/>
              <a:t>，副研究员</a:t>
            </a:r>
            <a:endParaRPr lang="en-US" altLang="zh-CN"/>
          </a:p>
          <a:p>
            <a:pPr lvl="2"/>
            <a:r>
              <a:rPr lang="zh-CN" altLang="en-US" sz="2600"/>
              <a:t>并行软件与计算科学实验室</a:t>
            </a:r>
            <a:endParaRPr lang="en-US" altLang="zh-CN" sz="2600" dirty="0"/>
          </a:p>
          <a:p>
            <a:pPr lvl="1"/>
            <a:r>
              <a:rPr lang="zh-CN" altLang="en-US" dirty="0"/>
              <a:t>刘莹</a:t>
            </a:r>
            <a:r>
              <a:rPr lang="en-US" altLang="zh-CN" dirty="0"/>
              <a:t>(</a:t>
            </a:r>
            <a:r>
              <a:rPr lang="en-US" altLang="zh-CN" dirty="0">
                <a:hlinkClick r:id="rId5"/>
              </a:rPr>
              <a:t>yingliu@ucas.ac.cn</a:t>
            </a:r>
            <a:r>
              <a:rPr lang="en-US" altLang="zh-CN" dirty="0"/>
              <a:t>)</a:t>
            </a:r>
            <a:r>
              <a:rPr lang="zh-CN" altLang="en-US" dirty="0"/>
              <a:t>，博士，教授</a:t>
            </a:r>
            <a:endParaRPr lang="en-US" altLang="zh-CN" dirty="0"/>
          </a:p>
          <a:p>
            <a:r>
              <a:rPr lang="zh-CN" altLang="en-US" dirty="0"/>
              <a:t>教学助理：来自软件研究所</a:t>
            </a:r>
            <a:endParaRPr lang="en-US" altLang="zh-CN" dirty="0"/>
          </a:p>
          <a:p>
            <a:pPr lvl="1"/>
            <a:r>
              <a:rPr lang="zh-CN" altLang="en-US" dirty="0"/>
              <a:t>张扶桑博士</a:t>
            </a:r>
            <a:r>
              <a:rPr lang="en-US" altLang="zh-CN" dirty="0"/>
              <a:t>(</a:t>
            </a:r>
            <a:r>
              <a:rPr lang="en-US" altLang="zh-CN" dirty="0">
                <a:hlinkClick r:id="rId6"/>
              </a:rPr>
              <a:t>zhangfusang10@otcaix.iscas.ac.cn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魏千程</a:t>
            </a:r>
            <a:endParaRPr lang="en-US" altLang="zh-CN" dirty="0"/>
          </a:p>
          <a:p>
            <a:r>
              <a:rPr lang="zh-CN" altLang="en-US" dirty="0"/>
              <a:t>课程微信群：</a:t>
            </a:r>
            <a:endParaRPr lang="en-US" altLang="zh-CN" dirty="0"/>
          </a:p>
          <a:p>
            <a:pPr lvl="1"/>
            <a:r>
              <a:rPr lang="zh-CN" altLang="en-US" dirty="0"/>
              <a:t>群名称：并行与分布式计算</a:t>
            </a:r>
            <a:r>
              <a:rPr lang="en-US" altLang="zh-CN" dirty="0"/>
              <a:t>2020</a:t>
            </a:r>
            <a:r>
              <a:rPr lang="zh-CN" altLang="en-US" dirty="0"/>
              <a:t>  </a:t>
            </a:r>
            <a:endParaRPr lang="en-US" altLang="zh-CN" dirty="0"/>
          </a:p>
          <a:p>
            <a:pPr lvl="1"/>
            <a:r>
              <a:rPr lang="zh-CN" altLang="en-US" dirty="0"/>
              <a:t>在线答疑</a:t>
            </a:r>
            <a:endParaRPr lang="en-US" altLang="zh-CN" dirty="0"/>
          </a:p>
          <a:p>
            <a:pPr lvl="2"/>
            <a:r>
              <a:rPr lang="zh-CN" altLang="en-US" sz="2600" dirty="0"/>
              <a:t>答疑时间：每周六上午</a:t>
            </a:r>
            <a:endParaRPr lang="en-US" altLang="zh-CN" sz="26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540" y="4581128"/>
            <a:ext cx="1551602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课程基本信息</a:t>
            </a:r>
            <a:r>
              <a:rPr lang="en-US" altLang="zh-CN"/>
              <a:t>-3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892480" cy="6165304"/>
          </a:xfrm>
        </p:spPr>
        <p:txBody>
          <a:bodyPr>
            <a:normAutofit/>
          </a:bodyPr>
          <a:lstStyle/>
          <a:p>
            <a:r>
              <a:rPr lang="zh-CN" altLang="en-US" dirty="0"/>
              <a:t>课程编号：</a:t>
            </a:r>
            <a:r>
              <a:rPr lang="en-US" dirty="0"/>
              <a:t>091M5022H</a:t>
            </a:r>
            <a:endParaRPr lang="en-US" altLang="zh-CN" dirty="0"/>
          </a:p>
          <a:p>
            <a:r>
              <a:rPr lang="zh-CN" altLang="en-US" dirty="0"/>
              <a:t>课程属性：专业普及课</a:t>
            </a:r>
            <a:endParaRPr lang="en-US" altLang="zh-CN" dirty="0"/>
          </a:p>
          <a:p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学分：</a:t>
            </a:r>
            <a:r>
              <a:rPr lang="en-US" altLang="zh-CN" dirty="0"/>
              <a:t>50/3</a:t>
            </a:r>
          </a:p>
          <a:p>
            <a:r>
              <a:rPr lang="zh-CN" altLang="en-US" dirty="0"/>
              <a:t>课程对象：研一 计算机专业学生</a:t>
            </a:r>
            <a:endParaRPr lang="en-US" altLang="zh-CN" dirty="0"/>
          </a:p>
          <a:p>
            <a:r>
              <a:rPr lang="zh-CN" altLang="en-US" dirty="0"/>
              <a:t>课程目的：</a:t>
            </a:r>
            <a:endParaRPr lang="en-US" altLang="zh-CN" dirty="0"/>
          </a:p>
          <a:p>
            <a:pPr lvl="1"/>
            <a:r>
              <a:rPr lang="zh-CN" altLang="en-US" dirty="0"/>
              <a:t>通过本课程的学习，使学生掌握并行和分布式计算的</a:t>
            </a:r>
            <a:r>
              <a:rPr lang="zh-CN" altLang="en-US" b="1" dirty="0">
                <a:solidFill>
                  <a:srgbClr val="0000CC"/>
                </a:solidFill>
              </a:rPr>
              <a:t>基本概念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0000CC"/>
                </a:solidFill>
              </a:rPr>
              <a:t>基本原理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00CC"/>
                </a:solidFill>
              </a:rPr>
              <a:t>关键技术</a:t>
            </a:r>
            <a:r>
              <a:rPr lang="zh-CN" altLang="en-US" dirty="0"/>
              <a:t>，增强实际系统设计的能力，能充分了解当今并行和分布式计算的最新发展，培养学生在并行和分布式计算领域的研究能力</a:t>
            </a:r>
            <a:endParaRPr lang="en-US" altLang="zh-CN" dirty="0"/>
          </a:p>
          <a:p>
            <a:r>
              <a:rPr lang="zh-CN" altLang="en-US" b="1" dirty="0">
                <a:solidFill>
                  <a:srgbClr val="0000CC"/>
                </a:solidFill>
              </a:rPr>
              <a:t>先修课程：数据结构，操作系统，计算机网络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24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课程基本信息</a:t>
            </a:r>
            <a:r>
              <a:rPr lang="en-US" altLang="zh-CN"/>
              <a:t>-4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课件：见课程网站</a:t>
            </a:r>
            <a:r>
              <a:rPr lang="en-US" altLang="zh-CN" dirty="0"/>
              <a:t>sep.ucas.ac.cn</a:t>
            </a:r>
          </a:p>
          <a:p>
            <a:r>
              <a:rPr lang="zh-CN" altLang="en-US" dirty="0"/>
              <a:t>教材：</a:t>
            </a:r>
            <a:endParaRPr lang="en-US" altLang="zh-CN" dirty="0"/>
          </a:p>
          <a:p>
            <a:pPr lvl="1"/>
            <a:r>
              <a:rPr lang="en-US" dirty="0"/>
              <a:t>George </a:t>
            </a:r>
            <a:r>
              <a:rPr lang="en-US" dirty="0" err="1"/>
              <a:t>Coulouris</a:t>
            </a:r>
            <a:r>
              <a:rPr lang="en-US" dirty="0"/>
              <a:t> et al., </a:t>
            </a:r>
            <a:r>
              <a:rPr lang="en-US" b="1" dirty="0"/>
              <a:t>Distributed Systems Concepts and Design (5th ed.)</a:t>
            </a:r>
            <a:r>
              <a:rPr lang="en-US" dirty="0"/>
              <a:t>, Addison-Wesley, 2012.</a:t>
            </a:r>
          </a:p>
          <a:p>
            <a:pPr lvl="1"/>
            <a:r>
              <a:rPr lang="en-US" altLang="zh-CN" dirty="0"/>
              <a:t>Michael J Quinn, </a:t>
            </a:r>
            <a:r>
              <a:rPr lang="en-US" altLang="zh-CN" b="1" dirty="0"/>
              <a:t>Parallel Programming in C with MPI and OpenMP</a:t>
            </a:r>
            <a:r>
              <a:rPr lang="zh-CN" altLang="zh-CN" dirty="0"/>
              <a:t>，陈文光，武永卫等译，清华大学出版社，</a:t>
            </a:r>
            <a:r>
              <a:rPr lang="en-US" altLang="zh-CN" dirty="0"/>
              <a:t>2004</a:t>
            </a:r>
          </a:p>
          <a:p>
            <a:r>
              <a:rPr lang="zh-CN" altLang="en-US" dirty="0"/>
              <a:t>参考教材：</a:t>
            </a:r>
            <a:endParaRPr lang="en-US" altLang="zh-CN" dirty="0"/>
          </a:p>
          <a:p>
            <a:pPr lvl="1"/>
            <a:r>
              <a:rPr lang="en-US" dirty="0"/>
              <a:t>Tanenbaum, U. Van Steen, </a:t>
            </a:r>
            <a:r>
              <a:rPr lang="en-US" b="1" dirty="0"/>
              <a:t>Distributed Systems: </a:t>
            </a:r>
            <a:r>
              <a:rPr lang="en-US" b="1"/>
              <a:t>Principles and Paradigms</a:t>
            </a:r>
            <a:r>
              <a:rPr lang="en-US" altLang="zh-CN" b="1"/>
              <a:t> </a:t>
            </a:r>
            <a:r>
              <a:rPr lang="en-US" altLang="zh-CN" b="1" dirty="0"/>
              <a:t>(2nd edition)</a:t>
            </a:r>
            <a:r>
              <a:rPr lang="en-US" altLang="zh-CN" dirty="0"/>
              <a:t>, Upper Saddle River, NJ: Prentice Hall, 2006</a:t>
            </a:r>
          </a:p>
          <a:p>
            <a:pPr lvl="1"/>
            <a:r>
              <a:rPr lang="en-US" altLang="zh-CN" dirty="0"/>
              <a:t>Nancy A. Lynch, </a:t>
            </a:r>
            <a:r>
              <a:rPr lang="en-US" altLang="zh-CN" b="1" dirty="0"/>
              <a:t>Distributed Algorithms,</a:t>
            </a:r>
            <a:r>
              <a:rPr lang="en-US" altLang="zh-CN" dirty="0"/>
              <a:t> Morgan Kaufmann Publishers, 1996</a:t>
            </a:r>
          </a:p>
          <a:p>
            <a:pPr lvl="1"/>
            <a:r>
              <a:rPr lang="zh-CN" altLang="zh-CN" dirty="0"/>
              <a:t>张林波，迟学斌，莫则尧，李若，</a:t>
            </a:r>
            <a:r>
              <a:rPr lang="zh-CN" altLang="zh-CN" b="1" dirty="0"/>
              <a:t>并行计算导论</a:t>
            </a:r>
            <a:r>
              <a:rPr lang="zh-CN" altLang="zh-CN" dirty="0"/>
              <a:t>，清华大学出版社，</a:t>
            </a:r>
            <a:r>
              <a:rPr lang="en-US" altLang="zh-CN" dirty="0"/>
              <a:t>2006</a:t>
            </a:r>
            <a:endParaRPr lang="zh-CN" altLang="zh-CN" dirty="0"/>
          </a:p>
          <a:p>
            <a:pPr lvl="1"/>
            <a:r>
              <a:rPr lang="en-US" dirty="0"/>
              <a:t>Jason Sanders, Edward </a:t>
            </a:r>
            <a:r>
              <a:rPr lang="en-US" dirty="0" err="1"/>
              <a:t>Kandrot</a:t>
            </a:r>
            <a:r>
              <a:rPr lang="en-US" dirty="0"/>
              <a:t>, </a:t>
            </a:r>
            <a:r>
              <a:rPr lang="en-US" b="1" dirty="0"/>
              <a:t>CUDA by Example: An Introduction to General-Purpose GPU Programming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6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课程概要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4536504" cy="5760640"/>
          </a:xfrm>
        </p:spPr>
        <p:txBody>
          <a:bodyPr>
            <a:normAutofit/>
          </a:bodyPr>
          <a:lstStyle/>
          <a:p>
            <a:r>
              <a:rPr lang="zh-CN" altLang="en-US" dirty="0"/>
              <a:t>分布式系统的特征</a:t>
            </a:r>
            <a:endParaRPr lang="en-US" altLang="zh-CN" dirty="0"/>
          </a:p>
          <a:p>
            <a:r>
              <a:rPr lang="zh-CN" altLang="en-US" dirty="0"/>
              <a:t>分布式系统设计的关注点</a:t>
            </a:r>
            <a:endParaRPr lang="en-US" altLang="zh-CN" dirty="0"/>
          </a:p>
          <a:p>
            <a:pPr lvl="0"/>
            <a:r>
              <a:rPr lang="zh-CN" altLang="en-US" dirty="0"/>
              <a:t>交互处理</a:t>
            </a:r>
            <a:endParaRPr lang="en-US" altLang="zh-CN" dirty="0"/>
          </a:p>
          <a:p>
            <a:r>
              <a:rPr lang="zh-CN" altLang="en-US" dirty="0"/>
              <a:t>故障处理</a:t>
            </a:r>
            <a:endParaRPr lang="en-US" altLang="zh-CN" dirty="0"/>
          </a:p>
          <a:p>
            <a:r>
              <a:rPr lang="zh-CN" altLang="en-US" dirty="0"/>
              <a:t>数据处理</a:t>
            </a:r>
            <a:endParaRPr lang="en-US" altLang="zh-CN" dirty="0"/>
          </a:p>
          <a:p>
            <a:r>
              <a:rPr lang="zh-CN" altLang="en-US" dirty="0"/>
              <a:t>中间件服务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76064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并行计算编程模型</a:t>
            </a:r>
            <a:endParaRPr lang="en-US" altLang="zh-CN" dirty="0"/>
          </a:p>
          <a:p>
            <a:pPr lvl="0"/>
            <a:r>
              <a:rPr lang="zh-CN" altLang="zh-CN" dirty="0"/>
              <a:t>数据并行与任务并行</a:t>
            </a:r>
            <a:endParaRPr lang="en-US" altLang="zh-CN" dirty="0"/>
          </a:p>
          <a:p>
            <a:pPr lvl="0"/>
            <a:r>
              <a:rPr lang="en-US" dirty="0"/>
              <a:t>CUDA</a:t>
            </a:r>
            <a:r>
              <a:rPr lang="zh-CN" altLang="en-US" dirty="0"/>
              <a:t>编程模型</a:t>
            </a:r>
            <a:endParaRPr lang="en-US" altLang="zh-CN" dirty="0"/>
          </a:p>
          <a:p>
            <a:pPr lvl="0"/>
            <a:r>
              <a:rPr lang="en-US" altLang="zh-CN" dirty="0"/>
              <a:t>CUDA</a:t>
            </a:r>
            <a:r>
              <a:rPr lang="zh-CN" altLang="en-US" dirty="0"/>
              <a:t>编程性能优化</a:t>
            </a:r>
            <a:endParaRPr lang="en-US" altLang="zh-CN" dirty="0"/>
          </a:p>
          <a:p>
            <a:pPr lvl="0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9E7E2-E357-4A30-9792-16F8B355D290}"/>
              </a:ext>
            </a:extLst>
          </p:cNvPr>
          <p:cNvSpPr txBox="1"/>
          <p:nvPr/>
        </p:nvSpPr>
        <p:spPr>
          <a:xfrm>
            <a:off x="139473" y="4437112"/>
            <a:ext cx="8983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课时安排：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金蓓弘：</a:t>
            </a:r>
            <a:r>
              <a:rPr lang="en-US" altLang="zh-CN" sz="2400" dirty="0"/>
              <a:t>9.18, 9.25, 10.9, 10.23, 10.30, 11.6, 11.14</a:t>
            </a:r>
            <a:r>
              <a:rPr lang="zh-CN" altLang="zh-CN" sz="2400" dirty="0"/>
              <a:t>下午</a:t>
            </a:r>
            <a:r>
              <a:rPr lang="en-US" altLang="zh-CN" sz="2400" dirty="0"/>
              <a:t>,11.21</a:t>
            </a:r>
            <a:r>
              <a:rPr lang="zh-CN" altLang="zh-CN" sz="2400" dirty="0"/>
              <a:t>上午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马文静：</a:t>
            </a:r>
            <a:r>
              <a:rPr lang="en-US" altLang="zh-CN" sz="2400" dirty="0"/>
              <a:t>11.13, 11.20, 11. 27.12.4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刘莹：</a:t>
            </a:r>
            <a:r>
              <a:rPr lang="en-US" altLang="zh-CN" sz="2400" dirty="0"/>
              <a:t>    12.11, 12.16, 12.25, 12.27</a:t>
            </a:r>
          </a:p>
        </p:txBody>
      </p:sp>
    </p:spTree>
    <p:extLst>
      <p:ext uri="{BB962C8B-B14F-4D97-AF65-F5344CB8AC3E}">
        <p14:creationId xmlns:p14="http://schemas.microsoft.com/office/powerpoint/2010/main" val="316274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IMHO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course aims to provide the theoretical fundamentals and technical underpinning for the design and analysis of many distributed systems, which will help the students design correct distrusted applications</a:t>
            </a:r>
          </a:p>
          <a:p>
            <a:pPr lvl="1"/>
            <a:r>
              <a:rPr lang="en-US" dirty="0"/>
              <a:t>Teach the fundamental principles: how they make the distributed systems work and why they sometimes fail to work</a:t>
            </a:r>
          </a:p>
          <a:p>
            <a:pPr lvl="1"/>
            <a:r>
              <a:rPr lang="en-US" dirty="0"/>
              <a:t>Not teach the skills which </a:t>
            </a:r>
            <a:r>
              <a:rPr lang="en-US" altLang="zh-CN" dirty="0"/>
              <a:t>can be directly</a:t>
            </a:r>
            <a:r>
              <a:rPr lang="en-US" dirty="0"/>
              <a:t> used for developing distributed systems</a:t>
            </a:r>
          </a:p>
          <a:p>
            <a:r>
              <a:rPr lang="en-US" dirty="0"/>
              <a:t>The course is suitable to the students who have already developed some distributed systems and want to know how to make them work well</a:t>
            </a:r>
          </a:p>
        </p:txBody>
      </p:sp>
    </p:spTree>
    <p:extLst>
      <p:ext uri="{BB962C8B-B14F-4D97-AF65-F5344CB8AC3E}">
        <p14:creationId xmlns:p14="http://schemas.microsoft.com/office/powerpoint/2010/main" val="24539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Fundamentals: Distributed system requirements (</a:t>
            </a:r>
            <a:r>
              <a:rPr lang="en-US" altLang="zh-CN" dirty="0">
                <a:solidFill>
                  <a:srgbClr val="7030A0"/>
                </a:solidFill>
              </a:rPr>
              <a:t>Scalability</a:t>
            </a:r>
            <a:r>
              <a:rPr lang="en-US" altLang="zh-CN" dirty="0"/>
              <a:t>), Time synchronization (Network time protocol), Vector clock, Distributed snapshot</a:t>
            </a:r>
          </a:p>
          <a:p>
            <a:r>
              <a:rPr lang="en-US" altLang="zh-CN" dirty="0"/>
              <a:t>Process interaction: P2P routing (Pastry), </a:t>
            </a:r>
            <a:r>
              <a:rPr lang="en-US" altLang="zh-CN" dirty="0">
                <a:solidFill>
                  <a:srgbClr val="7030A0"/>
                </a:solidFill>
              </a:rPr>
              <a:t>Epidemic protocols</a:t>
            </a:r>
            <a:r>
              <a:rPr lang="en-US" altLang="zh-CN" dirty="0"/>
              <a:t>, Middleware communication protocols(</a:t>
            </a:r>
            <a:r>
              <a:rPr lang="en-US" altLang="zh-CN" dirty="0">
                <a:solidFill>
                  <a:srgbClr val="7030A0"/>
                </a:solidFill>
              </a:rPr>
              <a:t>RPC</a:t>
            </a:r>
            <a:r>
              <a:rPr lang="en-US" altLang="zh-CN" dirty="0"/>
              <a:t>), Application level multicasting(Scribe) </a:t>
            </a:r>
          </a:p>
          <a:p>
            <a:r>
              <a:rPr lang="en-US" altLang="zh-CN" dirty="0"/>
              <a:t>Process collaboration: Mutual exclusion (</a:t>
            </a:r>
            <a:r>
              <a:rPr lang="en-US" altLang="zh-CN" dirty="0" err="1"/>
              <a:t>Ricart-Agrawala</a:t>
            </a:r>
            <a:r>
              <a:rPr lang="en-US" altLang="zh-CN" dirty="0"/>
              <a:t> algorithm, </a:t>
            </a:r>
            <a:r>
              <a:rPr lang="en-US" altLang="zh-CN" dirty="0" err="1">
                <a:solidFill>
                  <a:srgbClr val="7030A0"/>
                </a:solidFill>
              </a:rPr>
              <a:t>Maekawa’s</a:t>
            </a:r>
            <a:r>
              <a:rPr lang="en-US" altLang="zh-CN" dirty="0">
                <a:solidFill>
                  <a:srgbClr val="7030A0"/>
                </a:solidFill>
              </a:rPr>
              <a:t> voting algorithm</a:t>
            </a:r>
            <a:r>
              <a:rPr lang="en-US" altLang="zh-CN" dirty="0"/>
              <a:t>), Election(Bully algorithm)</a:t>
            </a:r>
          </a:p>
          <a:p>
            <a:r>
              <a:rPr lang="en-US" altLang="zh-CN" dirty="0"/>
              <a:t>Consensus: Byzantine generals problem, </a:t>
            </a:r>
            <a:r>
              <a:rPr lang="en-US" altLang="zh-CN" dirty="0">
                <a:solidFill>
                  <a:srgbClr val="7030A0"/>
                </a:solidFill>
              </a:rPr>
              <a:t>Impossibility in Asynchronous Systems</a:t>
            </a:r>
          </a:p>
          <a:p>
            <a:r>
              <a:rPr lang="en-US" altLang="zh-CN" dirty="0"/>
              <a:t>Recovery: </a:t>
            </a:r>
            <a:r>
              <a:rPr lang="en-US" altLang="zh-CN" dirty="0" err="1">
                <a:solidFill>
                  <a:srgbClr val="7030A0"/>
                </a:solidFill>
              </a:rPr>
              <a:t>Checkpointing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7030A0"/>
                </a:solidFill>
              </a:rPr>
              <a:t>Stabilizing algorithms</a:t>
            </a:r>
          </a:p>
          <a:p>
            <a:r>
              <a:rPr lang="en-US" altLang="zh-CN" dirty="0"/>
              <a:t>P2P Lookup: Distributed Hashing Table algorithms (</a:t>
            </a:r>
            <a:r>
              <a:rPr lang="en-US" altLang="zh-CN" dirty="0">
                <a:solidFill>
                  <a:srgbClr val="7030A0"/>
                </a:solidFill>
              </a:rPr>
              <a:t>Chord</a:t>
            </a:r>
            <a:r>
              <a:rPr lang="en-US" altLang="zh-CN" dirty="0"/>
              <a:t>), </a:t>
            </a:r>
            <a:r>
              <a:rPr lang="en-US" altLang="zh-CN" dirty="0" err="1"/>
              <a:t>Kademilia</a:t>
            </a:r>
            <a:endParaRPr lang="en-US" altLang="zh-CN" dirty="0"/>
          </a:p>
          <a:p>
            <a:r>
              <a:rPr lang="en-US" altLang="zh-CN" dirty="0"/>
              <a:t>Replication: CAP</a:t>
            </a:r>
            <a:r>
              <a:rPr lang="en-US" altLang="zh-CN"/>
              <a:t>; Consistency and Consistency Protocols; </a:t>
            </a:r>
            <a:r>
              <a:rPr lang="en-US" altLang="zh-CN">
                <a:solidFill>
                  <a:srgbClr val="7030A0"/>
                </a:solidFill>
              </a:rPr>
              <a:t>Raft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Distributed Transaction: Two-phase commit protocol, </a:t>
            </a:r>
            <a:r>
              <a:rPr lang="en-US" altLang="zh-CN" dirty="0">
                <a:solidFill>
                  <a:srgbClr val="7030A0"/>
                </a:solidFill>
              </a:rPr>
              <a:t>Edge-chasing algorithm</a:t>
            </a:r>
          </a:p>
        </p:txBody>
      </p:sp>
    </p:spTree>
    <p:extLst>
      <p:ext uri="{BB962C8B-B14F-4D97-AF65-F5344CB8AC3E}">
        <p14:creationId xmlns:p14="http://schemas.microsoft.com/office/powerpoint/2010/main" val="212929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课程基本信息</a:t>
            </a:r>
            <a:r>
              <a:rPr lang="en-US" altLang="zh-CN"/>
              <a:t>-5-</a:t>
            </a:r>
            <a:r>
              <a:rPr lang="zh-CN" altLang="en-US"/>
              <a:t>课程考核方式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5877272"/>
          </a:xfrm>
        </p:spPr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6</a:t>
            </a:r>
            <a:r>
              <a:rPr lang="en-US" dirty="0"/>
              <a:t>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分布式计算，满分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pPr lvl="2"/>
            <a:r>
              <a:rPr lang="zh-CN" altLang="en-US" dirty="0"/>
              <a:t>巩固类作业，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  <a:p>
            <a:pPr lvl="2"/>
            <a:r>
              <a:rPr lang="zh-CN" altLang="en-US" dirty="0"/>
              <a:t>上机作业，</a:t>
            </a:r>
            <a:r>
              <a:rPr lang="en-US" dirty="0"/>
              <a:t>10</a:t>
            </a:r>
            <a:r>
              <a:rPr lang="zh-CN" altLang="en-US" dirty="0"/>
              <a:t>分，</a:t>
            </a:r>
            <a:r>
              <a:rPr lang="en-US" altLang="zh-CN" dirty="0"/>
              <a:t>4-5</a:t>
            </a:r>
            <a:r>
              <a:rPr lang="zh-CN" altLang="en-US" dirty="0"/>
              <a:t>人一组完成，编写报告</a:t>
            </a:r>
            <a:endParaRPr lang="en-US" altLang="zh-CN" dirty="0"/>
          </a:p>
          <a:p>
            <a:pPr lvl="2"/>
            <a:r>
              <a:rPr lang="zh-CN" altLang="en-US" dirty="0"/>
              <a:t>文献阅读作业，</a:t>
            </a:r>
            <a:r>
              <a:rPr lang="en-US" dirty="0"/>
              <a:t>10</a:t>
            </a:r>
            <a:r>
              <a:rPr lang="zh-CN" altLang="en-US" dirty="0"/>
              <a:t>分，</a:t>
            </a:r>
            <a:r>
              <a:rPr lang="en-US" altLang="zh-CN" dirty="0"/>
              <a:t>4-5</a:t>
            </a:r>
            <a:r>
              <a:rPr lang="zh-CN" altLang="en-US" dirty="0"/>
              <a:t>人一组完成，编写报告</a:t>
            </a:r>
            <a:endParaRPr lang="en-US" altLang="zh-CN" dirty="0"/>
          </a:p>
          <a:p>
            <a:pPr lvl="1"/>
            <a:r>
              <a:rPr lang="zh-CN" altLang="en-US" dirty="0"/>
              <a:t>并行作业，满分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课堂开卷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年，并行与分布式计算，</a:t>
            </a:r>
            <a:r>
              <a:rPr lang="en-US" altLang="zh-CN" dirty="0"/>
              <a:t> 127</a:t>
            </a:r>
            <a:r>
              <a:rPr lang="zh-CN" altLang="en-US" dirty="0"/>
              <a:t>人上课</a:t>
            </a:r>
            <a:endParaRPr lang="en-US" altLang="zh-CN" dirty="0"/>
          </a:p>
          <a:p>
            <a:pPr lvl="1"/>
            <a:r>
              <a:rPr lang="zh-CN" altLang="zh-CN" dirty="0"/>
              <a:t>总成绩</a:t>
            </a:r>
            <a:r>
              <a:rPr lang="en-US" altLang="zh-CN" dirty="0"/>
              <a:t>90</a:t>
            </a:r>
            <a:r>
              <a:rPr lang="zh-CN" altLang="zh-CN" dirty="0"/>
              <a:t>分以上</a:t>
            </a:r>
            <a:r>
              <a:rPr lang="en-US" altLang="zh-CN" dirty="0"/>
              <a:t>11</a:t>
            </a:r>
            <a:r>
              <a:rPr lang="zh-CN" altLang="zh-CN" dirty="0"/>
              <a:t>人，</a:t>
            </a:r>
            <a:r>
              <a:rPr lang="en-US" altLang="zh-CN" dirty="0"/>
              <a:t>89-85</a:t>
            </a:r>
            <a:r>
              <a:rPr lang="zh-CN" altLang="zh-CN" dirty="0"/>
              <a:t>分</a:t>
            </a:r>
            <a:r>
              <a:rPr lang="en-US" altLang="zh-CN" dirty="0"/>
              <a:t>23</a:t>
            </a:r>
            <a:r>
              <a:rPr lang="zh-CN" altLang="zh-CN" dirty="0"/>
              <a:t>人，</a:t>
            </a:r>
            <a:r>
              <a:rPr lang="en-US" altLang="zh-CN" dirty="0"/>
              <a:t>84-70</a:t>
            </a:r>
            <a:r>
              <a:rPr lang="zh-CN" altLang="zh-CN" dirty="0"/>
              <a:t>分</a:t>
            </a:r>
            <a:r>
              <a:rPr lang="en-US" altLang="zh-CN" dirty="0"/>
              <a:t>78</a:t>
            </a:r>
            <a:r>
              <a:rPr lang="zh-CN" altLang="zh-CN" dirty="0"/>
              <a:t>人，</a:t>
            </a:r>
            <a:r>
              <a:rPr lang="en-US" altLang="zh-CN" dirty="0"/>
              <a:t>69 -60</a:t>
            </a:r>
            <a:r>
              <a:rPr lang="zh-CN" altLang="zh-CN" dirty="0"/>
              <a:t>分</a:t>
            </a:r>
            <a:r>
              <a:rPr lang="en-US" altLang="zh-CN" dirty="0"/>
              <a:t>12</a:t>
            </a:r>
            <a:r>
              <a:rPr lang="zh-CN" altLang="zh-CN" dirty="0"/>
              <a:t>人，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人未参加考试</a:t>
            </a:r>
            <a:endParaRPr lang="en-US" altLang="zh-CN" dirty="0"/>
          </a:p>
          <a:p>
            <a:pPr lvl="1"/>
            <a:r>
              <a:rPr lang="zh-CN" altLang="zh-CN" dirty="0"/>
              <a:t>平均分为</a:t>
            </a:r>
            <a:r>
              <a:rPr lang="en-US" altLang="zh-CN" dirty="0"/>
              <a:t>78</a:t>
            </a:r>
            <a:r>
              <a:rPr lang="zh-CN" altLang="zh-CN" dirty="0"/>
              <a:t>分</a:t>
            </a:r>
            <a:r>
              <a:rPr lang="zh-CN" altLang="en-US" dirty="0"/>
              <a:t>，优秀率</a:t>
            </a:r>
            <a:r>
              <a:rPr lang="en-US" altLang="zh-CN" dirty="0"/>
              <a:t>26.8%</a:t>
            </a:r>
            <a:endParaRPr lang="en-US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BF3AEA56-4BAE-4A51-ADF8-79DB87A77B8E}"/>
              </a:ext>
            </a:extLst>
          </p:cNvPr>
          <p:cNvSpPr/>
          <p:nvPr/>
        </p:nvSpPr>
        <p:spPr>
          <a:xfrm>
            <a:off x="4572000" y="658614"/>
            <a:ext cx="2880320" cy="1042194"/>
          </a:xfrm>
          <a:prstGeom prst="wedgeEllipseCallout">
            <a:avLst>
              <a:gd name="adj1" fmla="val -30217"/>
              <a:gd name="adj2" fmla="val 843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不要抄作业！</a:t>
            </a:r>
          </a:p>
        </p:txBody>
      </p:sp>
    </p:spTree>
    <p:extLst>
      <p:ext uri="{BB962C8B-B14F-4D97-AF65-F5344CB8AC3E}">
        <p14:creationId xmlns:p14="http://schemas.microsoft.com/office/powerpoint/2010/main" val="41949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891</Words>
  <Application>Microsoft Office PowerPoint</Application>
  <PresentationFormat>全屏显示(4:3)</PresentationFormat>
  <Paragraphs>99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主题</vt:lpstr>
      <vt:lpstr>并行与分布式计算</vt:lpstr>
      <vt:lpstr>课程基本信息-1</vt:lpstr>
      <vt:lpstr>课程基本信息-2</vt:lpstr>
      <vt:lpstr>课程基本信息-3</vt:lpstr>
      <vt:lpstr>课程基本信息-4</vt:lpstr>
      <vt:lpstr>课程概要</vt:lpstr>
      <vt:lpstr>IMHO</vt:lpstr>
      <vt:lpstr>Outline</vt:lpstr>
      <vt:lpstr>课程基本信息-5-课程考核方式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Beihong</dc:creator>
  <cp:lastModifiedBy>ZHONG Y</cp:lastModifiedBy>
  <cp:revision>150</cp:revision>
  <cp:lastPrinted>2017-04-06T08:11:40Z</cp:lastPrinted>
  <dcterms:created xsi:type="dcterms:W3CDTF">2015-08-29T12:38:30Z</dcterms:created>
  <dcterms:modified xsi:type="dcterms:W3CDTF">2021-01-01T09:26:07Z</dcterms:modified>
</cp:coreProperties>
</file>