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63" r:id="rId2"/>
    <p:sldId id="351" r:id="rId3"/>
    <p:sldId id="264" r:id="rId4"/>
    <p:sldId id="332" r:id="rId5"/>
    <p:sldId id="405" r:id="rId6"/>
    <p:sldId id="406" r:id="rId7"/>
    <p:sldId id="363" r:id="rId8"/>
    <p:sldId id="365" r:id="rId9"/>
    <p:sldId id="284" r:id="rId10"/>
    <p:sldId id="364" r:id="rId11"/>
    <p:sldId id="355" r:id="rId12"/>
    <p:sldId id="337" r:id="rId13"/>
    <p:sldId id="265" r:id="rId14"/>
    <p:sldId id="333" r:id="rId15"/>
    <p:sldId id="399" r:id="rId16"/>
    <p:sldId id="400" r:id="rId17"/>
    <p:sldId id="401" r:id="rId18"/>
    <p:sldId id="407" r:id="rId19"/>
    <p:sldId id="408" r:id="rId20"/>
    <p:sldId id="409" r:id="rId21"/>
    <p:sldId id="410" r:id="rId22"/>
    <p:sldId id="402" r:id="rId23"/>
    <p:sldId id="367" r:id="rId24"/>
    <p:sldId id="338" r:id="rId25"/>
    <p:sldId id="343" r:id="rId26"/>
    <p:sldId id="344" r:id="rId27"/>
    <p:sldId id="359" r:id="rId28"/>
    <p:sldId id="360" r:id="rId29"/>
    <p:sldId id="403" r:id="rId30"/>
    <p:sldId id="404" r:id="rId31"/>
    <p:sldId id="362" r:id="rId32"/>
    <p:sldId id="267" r:id="rId33"/>
    <p:sldId id="268" r:id="rId34"/>
    <p:sldId id="269" r:id="rId35"/>
    <p:sldId id="270" r:id="rId36"/>
    <p:sldId id="271" r:id="rId37"/>
    <p:sldId id="272" r:id="rId38"/>
    <p:sldId id="273" r:id="rId39"/>
    <p:sldId id="276" r:id="rId40"/>
    <p:sldId id="361" r:id="rId41"/>
    <p:sldId id="275" r:id="rId42"/>
    <p:sldId id="340" r:id="rId43"/>
    <p:sldId id="341" r:id="rId44"/>
  </p:sldIdLst>
  <p:sldSz cx="9144000" cy="6858000" type="screen4x3"/>
  <p:notesSz cx="9928225" cy="67976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51844" autoAdjust="0"/>
  </p:normalViewPr>
  <p:slideViewPr>
    <p:cSldViewPr>
      <p:cViewPr varScale="1">
        <p:scale>
          <a:sx n="73" d="100"/>
          <a:sy n="73" d="100"/>
        </p:scale>
        <p:origin x="86" y="202"/>
      </p:cViewPr>
      <p:guideLst>
        <p:guide orient="horz" pos="2160"/>
        <p:guide pos="2880"/>
      </p:guideLst>
    </p:cSldViewPr>
  </p:slideViewPr>
  <p:notesTextViewPr>
    <p:cViewPr>
      <p:scale>
        <a:sx n="200" d="100"/>
        <a:sy n="200" d="100"/>
      </p:scale>
      <p:origin x="0" y="0"/>
    </p:cViewPr>
  </p:notesTextViewPr>
  <p:sorterViewPr>
    <p:cViewPr>
      <p:scale>
        <a:sx n="100" d="100"/>
        <a:sy n="100" d="100"/>
      </p:scale>
      <p:origin x="0" y="-115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1" y="1"/>
            <a:ext cx="4302527" cy="340569"/>
          </a:xfrm>
          <a:prstGeom prst="rect">
            <a:avLst/>
          </a:prstGeom>
          <a:noFill/>
          <a:ln w="9525">
            <a:noFill/>
            <a:miter lim="800000"/>
            <a:headEnd/>
            <a:tailEnd/>
          </a:ln>
          <a:effectLst/>
        </p:spPr>
        <p:txBody>
          <a:bodyPr vert="horz" wrap="square" lIns="88230" tIns="44115" rIns="88230" bIns="44115" numCol="1" anchor="t" anchorCtr="0" compatLnSpc="1">
            <a:prstTxWarp prst="textNoShape">
              <a:avLst/>
            </a:prstTxWarp>
          </a:bodyPr>
          <a:lstStyle>
            <a:lvl1pPr>
              <a:defRPr sz="1200"/>
            </a:lvl1pPr>
          </a:lstStyle>
          <a:p>
            <a:pPr>
              <a:defRPr/>
            </a:pPr>
            <a:endParaRPr lang="zh-CN" altLang="en-US"/>
          </a:p>
        </p:txBody>
      </p:sp>
      <p:sp>
        <p:nvSpPr>
          <p:cNvPr id="149507" name="Rectangle 3"/>
          <p:cNvSpPr>
            <a:spLocks noGrp="1" noChangeArrowheads="1"/>
          </p:cNvSpPr>
          <p:nvPr>
            <p:ph type="dt" sz="quarter" idx="1"/>
          </p:nvPr>
        </p:nvSpPr>
        <p:spPr bwMode="auto">
          <a:xfrm>
            <a:off x="5623480" y="1"/>
            <a:ext cx="4302527" cy="340569"/>
          </a:xfrm>
          <a:prstGeom prst="rect">
            <a:avLst/>
          </a:prstGeom>
          <a:noFill/>
          <a:ln w="9525">
            <a:noFill/>
            <a:miter lim="800000"/>
            <a:headEnd/>
            <a:tailEnd/>
          </a:ln>
          <a:effectLst/>
        </p:spPr>
        <p:txBody>
          <a:bodyPr vert="horz" wrap="square" lIns="88230" tIns="44115" rIns="88230" bIns="44115" numCol="1" anchor="t" anchorCtr="0" compatLnSpc="1">
            <a:prstTxWarp prst="textNoShape">
              <a:avLst/>
            </a:prstTxWarp>
          </a:bodyPr>
          <a:lstStyle>
            <a:lvl1pPr algn="r">
              <a:defRPr sz="1200"/>
            </a:lvl1pPr>
          </a:lstStyle>
          <a:p>
            <a:pPr>
              <a:defRPr/>
            </a:pPr>
            <a:fld id="{C5DC122B-C726-4F08-BE6A-C955EF75FDB1}" type="datetimeFigureOut">
              <a:rPr lang="en-US" altLang="zh-CN"/>
              <a:pPr>
                <a:defRPr/>
              </a:pPr>
              <a:t>12/29/2020</a:t>
            </a:fld>
            <a:endParaRPr lang="en-US" altLang="zh-CN"/>
          </a:p>
        </p:txBody>
      </p:sp>
      <p:sp>
        <p:nvSpPr>
          <p:cNvPr id="149508" name="Rectangle 4"/>
          <p:cNvSpPr>
            <a:spLocks noGrp="1" noChangeArrowheads="1"/>
          </p:cNvSpPr>
          <p:nvPr>
            <p:ph type="ftr" sz="quarter" idx="2"/>
          </p:nvPr>
        </p:nvSpPr>
        <p:spPr bwMode="auto">
          <a:xfrm>
            <a:off x="1" y="6457106"/>
            <a:ext cx="4302527" cy="339515"/>
          </a:xfrm>
          <a:prstGeom prst="rect">
            <a:avLst/>
          </a:prstGeom>
          <a:noFill/>
          <a:ln w="9525">
            <a:noFill/>
            <a:miter lim="800000"/>
            <a:headEnd/>
            <a:tailEnd/>
          </a:ln>
          <a:effectLst/>
        </p:spPr>
        <p:txBody>
          <a:bodyPr vert="horz" wrap="square" lIns="88230" tIns="44115" rIns="88230" bIns="44115" numCol="1" anchor="b" anchorCtr="0" compatLnSpc="1">
            <a:prstTxWarp prst="textNoShape">
              <a:avLst/>
            </a:prstTxWarp>
          </a:bodyPr>
          <a:lstStyle>
            <a:lvl1pPr>
              <a:defRPr sz="1200"/>
            </a:lvl1pPr>
          </a:lstStyle>
          <a:p>
            <a:pPr>
              <a:defRPr/>
            </a:pPr>
            <a:endParaRPr lang="en-US" altLang="zh-CN"/>
          </a:p>
        </p:txBody>
      </p:sp>
      <p:sp>
        <p:nvSpPr>
          <p:cNvPr id="149509" name="Rectangle 5"/>
          <p:cNvSpPr>
            <a:spLocks noGrp="1" noChangeArrowheads="1"/>
          </p:cNvSpPr>
          <p:nvPr>
            <p:ph type="sldNum" sz="quarter" idx="3"/>
          </p:nvPr>
        </p:nvSpPr>
        <p:spPr bwMode="auto">
          <a:xfrm>
            <a:off x="5623480" y="6457106"/>
            <a:ext cx="4302527" cy="339515"/>
          </a:xfrm>
          <a:prstGeom prst="rect">
            <a:avLst/>
          </a:prstGeom>
          <a:noFill/>
          <a:ln w="9525">
            <a:noFill/>
            <a:miter lim="800000"/>
            <a:headEnd/>
            <a:tailEnd/>
          </a:ln>
          <a:effectLst/>
        </p:spPr>
        <p:txBody>
          <a:bodyPr vert="horz" wrap="square" lIns="88230" tIns="44115" rIns="88230" bIns="44115" numCol="1" anchor="b" anchorCtr="0" compatLnSpc="1">
            <a:prstTxWarp prst="textNoShape">
              <a:avLst/>
            </a:prstTxWarp>
          </a:bodyPr>
          <a:lstStyle>
            <a:lvl1pPr algn="r">
              <a:defRPr sz="1200"/>
            </a:lvl1pPr>
          </a:lstStyle>
          <a:p>
            <a:pPr>
              <a:defRPr/>
            </a:pPr>
            <a:fld id="{8E593EA8-8766-4AA5-83FD-1918734D8B23}" type="slidenum">
              <a:rPr lang="en-US" altLang="zh-CN"/>
              <a:pPr>
                <a:defRPr/>
              </a:pPr>
              <a:t>‹#›</a:t>
            </a:fld>
            <a:endParaRPr lang="en-US" altLang="zh-CN"/>
          </a:p>
        </p:txBody>
      </p:sp>
    </p:spTree>
    <p:extLst>
      <p:ext uri="{BB962C8B-B14F-4D97-AF65-F5344CB8AC3E}">
        <p14:creationId xmlns:p14="http://schemas.microsoft.com/office/powerpoint/2010/main" val="2832863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4302527" cy="34056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defTabSz="955830">
              <a:defRPr sz="1300"/>
            </a:lvl1pPr>
          </a:lstStyle>
          <a:p>
            <a:pPr>
              <a:defRPr/>
            </a:pPr>
            <a:endParaRPr lang="zh-CN" altLang="en-US"/>
          </a:p>
        </p:txBody>
      </p:sp>
      <p:sp>
        <p:nvSpPr>
          <p:cNvPr id="5123" name="Rectangle 3"/>
          <p:cNvSpPr>
            <a:spLocks noGrp="1" noChangeArrowheads="1"/>
          </p:cNvSpPr>
          <p:nvPr>
            <p:ph type="dt" idx="1"/>
          </p:nvPr>
        </p:nvSpPr>
        <p:spPr bwMode="auto">
          <a:xfrm>
            <a:off x="5623480" y="1"/>
            <a:ext cx="4302527" cy="340569"/>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defTabSz="955830">
              <a:defRPr sz="1300"/>
            </a:lvl1pPr>
          </a:lstStyle>
          <a:p>
            <a:pPr>
              <a:defRPr/>
            </a:pPr>
            <a:fld id="{1E9EC530-5BFB-4905-8361-471A65BE949A}" type="datetimeFigureOut">
              <a:rPr lang="en-US" altLang="zh-CN"/>
              <a:pPr>
                <a:defRPr/>
              </a:pPr>
              <a:t>12/29/2020</a:t>
            </a:fld>
            <a:endParaRPr lang="en-US" altLang="zh-CN"/>
          </a:p>
        </p:txBody>
      </p:sp>
      <p:sp>
        <p:nvSpPr>
          <p:cNvPr id="30724" name="Rectangle 4"/>
          <p:cNvSpPr>
            <a:spLocks noGrp="1" noRot="1" noChangeAspect="1" noChangeArrowheads="1" noTextEdit="1"/>
          </p:cNvSpPr>
          <p:nvPr>
            <p:ph type="sldImg" idx="2"/>
          </p:nvPr>
        </p:nvSpPr>
        <p:spPr bwMode="auto">
          <a:xfrm>
            <a:off x="3263900" y="509588"/>
            <a:ext cx="3400425"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92380" y="3228554"/>
            <a:ext cx="7943468" cy="3059850"/>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6456052"/>
            <a:ext cx="4302527" cy="340568"/>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defTabSz="955830">
              <a:defRPr sz="1300"/>
            </a:lvl1pPr>
          </a:lstStyle>
          <a:p>
            <a:pPr>
              <a:defRPr/>
            </a:pPr>
            <a:endParaRPr lang="en-US" altLang="zh-CN"/>
          </a:p>
        </p:txBody>
      </p:sp>
      <p:sp>
        <p:nvSpPr>
          <p:cNvPr id="5127" name="Rectangle 7"/>
          <p:cNvSpPr>
            <a:spLocks noGrp="1" noChangeArrowheads="1"/>
          </p:cNvSpPr>
          <p:nvPr>
            <p:ph type="sldNum" sz="quarter" idx="5"/>
          </p:nvPr>
        </p:nvSpPr>
        <p:spPr bwMode="auto">
          <a:xfrm>
            <a:off x="5623480" y="6456052"/>
            <a:ext cx="4302527" cy="340568"/>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defTabSz="955830">
              <a:defRPr sz="1300"/>
            </a:lvl1pPr>
          </a:lstStyle>
          <a:p>
            <a:pPr>
              <a:defRPr/>
            </a:pPr>
            <a:fld id="{E6719364-FEDE-455E-A364-DF54CCAB88E3}" type="slidenum">
              <a:rPr lang="en-US" altLang="zh-CN"/>
              <a:pPr>
                <a:defRPr/>
              </a:pPr>
              <a:t>‹#›</a:t>
            </a:fld>
            <a:endParaRPr lang="en-US" altLang="zh-CN"/>
          </a:p>
        </p:txBody>
      </p:sp>
    </p:spTree>
    <p:extLst>
      <p:ext uri="{BB962C8B-B14F-4D97-AF65-F5344CB8AC3E}">
        <p14:creationId xmlns:p14="http://schemas.microsoft.com/office/powerpoint/2010/main" val="3787191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69EEFA47-E1D9-4B4E-A6F9-1CE34684A7ED}" type="slidenum">
              <a:rPr lang="en-US" altLang="zh-CN" sz="1300"/>
              <a:pPr eaLnBrk="1" hangingPunct="1">
                <a:spcBef>
                  <a:spcPct val="0"/>
                </a:spcBef>
              </a:pPr>
              <a:t>1</a:t>
            </a:fld>
            <a:endParaRPr lang="en-US" altLang="zh-CN" sz="1300"/>
          </a:p>
        </p:txBody>
      </p:sp>
      <p:sp>
        <p:nvSpPr>
          <p:cNvPr id="3174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F5B29E6-A7FA-4AFD-88AB-D2D92C8299AC}" type="slidenum">
              <a:rPr lang="en-US" altLang="zh-CN" sz="1300"/>
              <a:pPr algn="r" eaLnBrk="1" hangingPunct="1">
                <a:spcBef>
                  <a:spcPct val="0"/>
                </a:spcBef>
              </a:pPr>
              <a:t>1</a:t>
            </a:fld>
            <a:endParaRPr lang="en-US" altLang="zh-CN" sz="1300"/>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xfrm>
            <a:off x="1325393" y="3228554"/>
            <a:ext cx="7277442" cy="3059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09481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以太坊，</a:t>
            </a:r>
            <a:r>
              <a:rPr lang="en-US" altLang="zh-CN" dirty="0" err="1"/>
              <a:t>Kad</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6719364-FEDE-455E-A364-DF54CCAB88E3}" type="slidenum">
              <a:rPr lang="en-US" altLang="zh-CN" smtClean="0"/>
              <a:pPr>
                <a:defRPr/>
              </a:pPr>
              <a:t>10</a:t>
            </a:fld>
            <a:endParaRPr lang="en-US" altLang="zh-CN"/>
          </a:p>
        </p:txBody>
      </p:sp>
    </p:spTree>
    <p:extLst>
      <p:ext uri="{BB962C8B-B14F-4D97-AF65-F5344CB8AC3E}">
        <p14:creationId xmlns:p14="http://schemas.microsoft.com/office/powerpoint/2010/main" val="62476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CD32C7A-8972-44CC-BB9A-6304223B7181}" type="slidenum">
              <a:rPr lang="en-US" altLang="zh-CN" sz="1300"/>
              <a:pPr eaLnBrk="1" hangingPunct="1">
                <a:spcBef>
                  <a:spcPct val="0"/>
                </a:spcBef>
              </a:pPr>
              <a:t>11</a:t>
            </a:fld>
            <a:endParaRPr lang="en-US" altLang="zh-CN" sz="1300"/>
          </a:p>
        </p:txBody>
      </p:sp>
      <p:sp>
        <p:nvSpPr>
          <p:cNvPr id="3379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4B5FF3E-D344-41BC-919F-7F9740F36F1C}" type="slidenum">
              <a:rPr lang="en-US" altLang="zh-CN" sz="1300"/>
              <a:pPr algn="r" eaLnBrk="1" hangingPunct="1">
                <a:spcBef>
                  <a:spcPct val="0"/>
                </a:spcBef>
              </a:pPr>
              <a:t>11</a:t>
            </a:fld>
            <a:endParaRPr lang="en-US" altLang="zh-CN" sz="1300"/>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以人为本</a:t>
            </a:r>
            <a:r>
              <a:rPr lang="en-US" altLang="zh-CN" sz="1200" dirty="0"/>
              <a:t>(</a:t>
            </a:r>
            <a:r>
              <a:rPr lang="zh-CN" altLang="en-US" sz="1200" dirty="0"/>
              <a:t>消失的计算，侧重用户体验</a:t>
            </a:r>
            <a:r>
              <a:rPr lang="en-US" altLang="zh-CN" sz="1200" dirty="0"/>
              <a:t>)</a:t>
            </a:r>
            <a:r>
              <a:rPr lang="zh-CN" altLang="en-US" sz="1200" dirty="0"/>
              <a:t>，普适系统：</a:t>
            </a:r>
            <a:r>
              <a:rPr lang="en-US" altLang="zh-CN" sz="1200" dirty="0"/>
              <a:t>smartness</a:t>
            </a:r>
            <a:r>
              <a:rPr lang="zh-CN" altLang="en-US" sz="1200" dirty="0"/>
              <a:t>，</a:t>
            </a:r>
            <a:r>
              <a:rPr lang="en-US" altLang="zh-CN" sz="1200" dirty="0"/>
              <a:t>invisibility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未提及：社交计算</a:t>
            </a:r>
            <a:r>
              <a:rPr lang="en-US" altLang="zh-CN" dirty="0"/>
              <a:t>/</a:t>
            </a:r>
            <a:r>
              <a:rPr lang="zh-CN" altLang="en-US" dirty="0"/>
              <a:t>社交网络：通过网络连接的社交平台</a:t>
            </a:r>
            <a:endParaRPr lang="zh-CN" altLang="zh-CN" dirty="0"/>
          </a:p>
        </p:txBody>
      </p:sp>
    </p:spTree>
    <p:extLst>
      <p:ext uri="{BB962C8B-B14F-4D97-AF65-F5344CB8AC3E}">
        <p14:creationId xmlns:p14="http://schemas.microsoft.com/office/powerpoint/2010/main" val="224213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F4FA2E6-8197-4688-AE8D-B544B8868387}" type="slidenum">
              <a:rPr lang="en-US" altLang="zh-CN" sz="1300"/>
              <a:pPr eaLnBrk="1" hangingPunct="1">
                <a:spcBef>
                  <a:spcPct val="0"/>
                </a:spcBef>
              </a:pPr>
              <a:t>12</a:t>
            </a:fld>
            <a:endParaRPr lang="en-US" altLang="zh-CN" sz="1300"/>
          </a:p>
        </p:txBody>
      </p:sp>
      <p:sp>
        <p:nvSpPr>
          <p:cNvPr id="3789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3627D01-6821-47C9-8D54-3CD2EB2AA7C8}" type="slidenum">
              <a:rPr lang="en-US" altLang="zh-CN" sz="1300"/>
              <a:pPr algn="r" eaLnBrk="1" hangingPunct="1">
                <a:spcBef>
                  <a:spcPct val="0"/>
                </a:spcBef>
              </a:pPr>
              <a:t>12</a:t>
            </a:fld>
            <a:endParaRPr lang="en-US" altLang="zh-CN" sz="130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3622001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3B71C66-903D-4F5F-901C-3D92672526C7}" type="slidenum">
              <a:rPr lang="en-US" altLang="zh-CN" sz="1300"/>
              <a:pPr eaLnBrk="1" hangingPunct="1">
                <a:spcBef>
                  <a:spcPct val="0"/>
                </a:spcBef>
              </a:pPr>
              <a:t>13</a:t>
            </a:fld>
            <a:endParaRPr lang="en-US" altLang="zh-CN" sz="1300"/>
          </a:p>
        </p:txBody>
      </p:sp>
      <p:sp>
        <p:nvSpPr>
          <p:cNvPr id="3891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1EDF32B-371B-4404-8388-746BA896D95C}" type="slidenum">
              <a:rPr lang="en-US" altLang="zh-CN" sz="1300"/>
              <a:pPr algn="r" eaLnBrk="1" hangingPunct="1">
                <a:spcBef>
                  <a:spcPct val="0"/>
                </a:spcBef>
              </a:pPr>
              <a:t>13</a:t>
            </a:fld>
            <a:endParaRPr lang="en-US" altLang="zh-CN" sz="1300"/>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2464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63AFCFC-B187-4E52-AFA2-9BFF1C6AE9EA}" type="slidenum">
              <a:rPr lang="en-US" altLang="zh-CN" sz="1300"/>
              <a:pPr eaLnBrk="1" hangingPunct="1">
                <a:spcBef>
                  <a:spcPct val="0"/>
                </a:spcBef>
              </a:pPr>
              <a:t>14</a:t>
            </a:fld>
            <a:endParaRPr lang="en-US" altLang="zh-CN" sz="1300"/>
          </a:p>
        </p:txBody>
      </p:sp>
      <p:sp>
        <p:nvSpPr>
          <p:cNvPr id="4096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42A5B27-A459-4128-9611-B67904EC37AE}" type="slidenum">
              <a:rPr lang="en-US" altLang="zh-CN" sz="1300"/>
              <a:pPr algn="r" eaLnBrk="1" hangingPunct="1">
                <a:spcBef>
                  <a:spcPct val="0"/>
                </a:spcBef>
              </a:pPr>
              <a:t>14</a:t>
            </a:fld>
            <a:endParaRPr lang="en-US" altLang="zh-CN" sz="1300"/>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zh-CN" dirty="0"/>
          </a:p>
        </p:txBody>
      </p:sp>
    </p:spTree>
    <p:extLst>
      <p:ext uri="{BB962C8B-B14F-4D97-AF65-F5344CB8AC3E}">
        <p14:creationId xmlns:p14="http://schemas.microsoft.com/office/powerpoint/2010/main" val="663760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F6EAD3D-84C9-42CB-AF3D-3E626BFECFB8}"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545103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F6EAD3D-84C9-42CB-AF3D-3E626BFECFB8}" type="slidenum">
              <a:rPr lang="en-US" smtClean="0"/>
              <a:t>16</a:t>
            </a:fld>
            <a:endParaRPr lang="en-US"/>
          </a:p>
        </p:txBody>
      </p:sp>
    </p:spTree>
    <p:extLst>
      <p:ext uri="{BB962C8B-B14F-4D97-AF65-F5344CB8AC3E}">
        <p14:creationId xmlns:p14="http://schemas.microsoft.com/office/powerpoint/2010/main" val="3053824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1D3A"/>
                </a:solidFill>
              </a:rPr>
              <a:t>矩阵的</a:t>
            </a:r>
            <a:r>
              <a:rPr lang="en-US" altLang="zh-CN" dirty="0" err="1">
                <a:solidFill>
                  <a:srgbClr val="001D3A"/>
                </a:solidFill>
              </a:rPr>
              <a:t>Frobenius</a:t>
            </a:r>
            <a:r>
              <a:rPr lang="zh-CN" altLang="en-US" dirty="0">
                <a:solidFill>
                  <a:srgbClr val="001D3A"/>
                </a:solidFill>
              </a:rPr>
              <a:t> </a:t>
            </a:r>
            <a:r>
              <a:rPr lang="en-US" altLang="zh-CN" dirty="0">
                <a:solidFill>
                  <a:srgbClr val="001D3A"/>
                </a:solidFill>
              </a:rPr>
              <a:t>/</a:t>
            </a:r>
            <a:r>
              <a:rPr lang="zh-CN" altLang="en-US" dirty="0">
                <a:solidFill>
                  <a:srgbClr val="001D3A"/>
                </a:solidFill>
              </a:rPr>
              <a:t>弗罗贝尼乌斯</a:t>
            </a:r>
            <a:r>
              <a:rPr lang="zh-CN" altLang="zh-CN" dirty="0">
                <a:solidFill>
                  <a:srgbClr val="001D3A"/>
                </a:solidFill>
              </a:rPr>
              <a:t>范数</a:t>
            </a:r>
            <a:r>
              <a:rPr lang="zh-CN" altLang="en-US" dirty="0">
                <a:solidFill>
                  <a:srgbClr val="001D3A"/>
                </a:solidFill>
              </a:rPr>
              <a:t>：</a:t>
            </a:r>
            <a:endParaRPr lang="en-US" altLang="zh-CN" dirty="0">
              <a:solidFill>
                <a:srgbClr val="001D3A"/>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1D3A"/>
                </a:solidFill>
              </a:rPr>
              <a:t>通过计算</a:t>
            </a:r>
            <a:r>
              <a:rPr lang="en-US" altLang="zh-CN" dirty="0">
                <a:solidFill>
                  <a:srgbClr val="001D3A"/>
                </a:solidFill>
              </a:rPr>
              <a:t>Pearson</a:t>
            </a:r>
            <a:r>
              <a:rPr lang="zh-CN" altLang="en-US" dirty="0">
                <a:solidFill>
                  <a:srgbClr val="001D3A"/>
                </a:solidFill>
              </a:rPr>
              <a:t>相关系数，发现不同路段的车检器流量之间有相关性。</a:t>
            </a:r>
            <a:endParaRPr lang="en-US" altLang="zh-CN" dirty="0">
              <a:solidFill>
                <a:srgbClr val="001D3A"/>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1D3A"/>
                </a:solidFill>
              </a:rPr>
              <a:t>通过建立回归模型，发现信令流量和车检器流量的线性相关性，即使存在多人场景。</a:t>
            </a:r>
            <a:endParaRPr lang="en-US" altLang="zh-CN" dirty="0">
              <a:solidFill>
                <a:srgbClr val="001D3A"/>
              </a:solidFill>
            </a:endParaRPr>
          </a:p>
          <a:p>
            <a:endParaRPr lang="zh-CN" altLang="en-US" dirty="0"/>
          </a:p>
        </p:txBody>
      </p:sp>
      <p:sp>
        <p:nvSpPr>
          <p:cNvPr id="4" name="灯片编号占位符 3"/>
          <p:cNvSpPr>
            <a:spLocks noGrp="1"/>
          </p:cNvSpPr>
          <p:nvPr>
            <p:ph type="sldNum" sz="quarter" idx="5"/>
          </p:nvPr>
        </p:nvSpPr>
        <p:spPr/>
        <p:txBody>
          <a:bodyPr/>
          <a:lstStyle/>
          <a:p>
            <a:fld id="{3C46E6EA-6CCC-48E8-B5C2-37BE78D95064}" type="slidenum">
              <a:rPr lang="zh-CN" altLang="en-US" smtClean="0"/>
              <a:t>18</a:t>
            </a:fld>
            <a:endParaRPr lang="zh-CN" altLang="en-US"/>
          </a:p>
        </p:txBody>
      </p:sp>
    </p:spTree>
    <p:extLst>
      <p:ext uri="{BB962C8B-B14F-4D97-AF65-F5344CB8AC3E}">
        <p14:creationId xmlns:p14="http://schemas.microsoft.com/office/powerpoint/2010/main" val="3928401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eaLnBrk="1" hangingPunct="1">
              <a:buClr>
                <a:schemeClr val="tx1"/>
              </a:buClr>
              <a:buSzPct val="85000"/>
              <a:buFont typeface="Wingdings" pitchFamily="2" charset="2"/>
              <a:buNone/>
            </a:pPr>
            <a:r>
              <a:rPr lang="zh-CN" altLang="en-US" sz="1200" b="0" i="0" kern="1200" dirty="0">
                <a:solidFill>
                  <a:schemeClr val="tx1"/>
                </a:solidFill>
                <a:effectLst/>
                <a:latin typeface="Arial" charset="0"/>
                <a:ea typeface="宋体" pitchFamily="2" charset="-122"/>
                <a:cs typeface="+mn-cs"/>
              </a:rPr>
              <a:t>陶哲轩</a:t>
            </a:r>
            <a:r>
              <a:rPr lang="en-US" altLang="zh-CN" sz="1200" b="0" i="0" kern="1200" dirty="0">
                <a:solidFill>
                  <a:schemeClr val="tx1"/>
                </a:solidFill>
                <a:effectLst/>
                <a:latin typeface="Arial" charset="0"/>
                <a:ea typeface="宋体" pitchFamily="2" charset="-122"/>
                <a:cs typeface="+mn-cs"/>
              </a:rPr>
              <a:t>(Terence Chi-Shen Tao) </a:t>
            </a:r>
          </a:p>
        </p:txBody>
      </p:sp>
      <p:sp>
        <p:nvSpPr>
          <p:cNvPr id="4" name="灯片编号占位符 3"/>
          <p:cNvSpPr>
            <a:spLocks noGrp="1"/>
          </p:cNvSpPr>
          <p:nvPr>
            <p:ph type="sldNum" sz="quarter" idx="10"/>
          </p:nvPr>
        </p:nvSpPr>
        <p:spPr/>
        <p:txBody>
          <a:bodyPr/>
          <a:lstStyle/>
          <a:p>
            <a:fld id="{A2FC2B03-12D3-42C9-B3F6-750B97231E7B}" type="slidenum">
              <a:rPr lang="zh-CN" altLang="en-US" smtClean="0"/>
              <a:t>19</a:t>
            </a:fld>
            <a:endParaRPr lang="zh-CN" altLang="en-US"/>
          </a:p>
        </p:txBody>
      </p:sp>
    </p:spTree>
    <p:extLst>
      <p:ext uri="{BB962C8B-B14F-4D97-AF65-F5344CB8AC3E}">
        <p14:creationId xmlns:p14="http://schemas.microsoft.com/office/powerpoint/2010/main" val="4067377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FC2B03-12D3-42C9-B3F6-750B97231E7B}" type="slidenum">
              <a:rPr lang="zh-CN" altLang="en-US" smtClean="0"/>
              <a:t>20</a:t>
            </a:fld>
            <a:endParaRPr lang="zh-CN" altLang="en-US"/>
          </a:p>
        </p:txBody>
      </p:sp>
    </p:spTree>
    <p:extLst>
      <p:ext uri="{BB962C8B-B14F-4D97-AF65-F5344CB8AC3E}">
        <p14:creationId xmlns:p14="http://schemas.microsoft.com/office/powerpoint/2010/main" val="419201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1564915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6719364-FEDE-455E-A364-DF54CCAB88E3}" type="slidenum">
              <a:rPr lang="en-US" altLang="zh-CN" smtClean="0"/>
              <a:pPr>
                <a:defRPr/>
              </a:pPr>
              <a:t>22</a:t>
            </a:fld>
            <a:endParaRPr lang="en-US" altLang="zh-CN"/>
          </a:p>
        </p:txBody>
      </p:sp>
    </p:spTree>
    <p:extLst>
      <p:ext uri="{BB962C8B-B14F-4D97-AF65-F5344CB8AC3E}">
        <p14:creationId xmlns:p14="http://schemas.microsoft.com/office/powerpoint/2010/main" val="4221773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3B8DC76-F3E7-41FE-85D6-99CCCA5F62CB}" type="slidenum">
              <a:rPr lang="en-US" altLang="zh-CN" sz="1300"/>
              <a:pPr eaLnBrk="1" hangingPunct="1">
                <a:spcBef>
                  <a:spcPct val="0"/>
                </a:spcBef>
              </a:pPr>
              <a:t>24</a:t>
            </a:fld>
            <a:endParaRPr lang="en-US" altLang="zh-CN" sz="1300"/>
          </a:p>
        </p:txBody>
      </p:sp>
      <p:sp>
        <p:nvSpPr>
          <p:cNvPr id="4198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BF6E249-138D-4B47-9E2D-ABE24730B577}" type="slidenum">
              <a:rPr lang="en-US" altLang="zh-CN" sz="1300"/>
              <a:pPr algn="r" eaLnBrk="1" hangingPunct="1">
                <a:spcBef>
                  <a:spcPct val="0"/>
                </a:spcBef>
              </a:pPr>
              <a:t>24</a:t>
            </a:fld>
            <a:endParaRPr lang="en-US" altLang="zh-CN" sz="1300"/>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432243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E3D91382-D68C-4AE9-A74B-DDC3E92CED4E}" type="slidenum">
              <a:rPr lang="en-US" altLang="zh-CN" sz="1300"/>
              <a:pPr eaLnBrk="1" hangingPunct="1">
                <a:spcBef>
                  <a:spcPct val="0"/>
                </a:spcBef>
              </a:pPr>
              <a:t>25</a:t>
            </a:fld>
            <a:endParaRPr lang="en-US" altLang="zh-CN" sz="1300"/>
          </a:p>
        </p:txBody>
      </p:sp>
      <p:sp>
        <p:nvSpPr>
          <p:cNvPr id="45059"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8567575-6E4B-4779-B335-C4E7E25D4E17}" type="slidenum">
              <a:rPr lang="en-US" altLang="zh-CN" sz="1300"/>
              <a:pPr algn="r" eaLnBrk="1" hangingPunct="1">
                <a:spcBef>
                  <a:spcPct val="0"/>
                </a:spcBef>
              </a:pPr>
              <a:t>25</a:t>
            </a:fld>
            <a:endParaRPr lang="en-US" altLang="zh-CN" sz="1300"/>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9782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6DC80991-BAFB-4C2C-B212-345AFFE48E36}" type="slidenum">
              <a:rPr lang="en-US" altLang="zh-CN" sz="1300"/>
              <a:pPr eaLnBrk="1" hangingPunct="1">
                <a:spcBef>
                  <a:spcPct val="0"/>
                </a:spcBef>
              </a:pPr>
              <a:t>26</a:t>
            </a:fld>
            <a:endParaRPr lang="en-US" altLang="zh-CN" sz="1300"/>
          </a:p>
        </p:txBody>
      </p:sp>
      <p:sp>
        <p:nvSpPr>
          <p:cNvPr id="4608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B013497-DEEC-42D4-9567-CEDB7DB7FF09}" type="slidenum">
              <a:rPr lang="en-US" altLang="zh-CN" sz="1300"/>
              <a:pPr algn="r" eaLnBrk="1" hangingPunct="1">
                <a:spcBef>
                  <a:spcPct val="0"/>
                </a:spcBef>
              </a:pPr>
              <a:t>26</a:t>
            </a:fld>
            <a:endParaRPr lang="en-US" altLang="zh-CN" sz="130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96422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6719364-FEDE-455E-A364-DF54CCAB88E3}" type="slidenum">
              <a:rPr lang="en-US" altLang="zh-CN" smtClean="0"/>
              <a:pPr>
                <a:defRPr/>
              </a:pPr>
              <a:t>27</a:t>
            </a:fld>
            <a:endParaRPr lang="en-US" altLang="zh-CN"/>
          </a:p>
        </p:txBody>
      </p:sp>
    </p:spTree>
    <p:extLst>
      <p:ext uri="{BB962C8B-B14F-4D97-AF65-F5344CB8AC3E}">
        <p14:creationId xmlns:p14="http://schemas.microsoft.com/office/powerpoint/2010/main" val="97516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宋体" pitchFamily="2" charset="-122"/>
                <a:cs typeface="+mn-cs"/>
              </a:rPr>
              <a:t>约书亚</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本吉奥，出生在巴黎，加拿大蒙特利尔大学教授，获 </a:t>
            </a:r>
            <a:r>
              <a:rPr lang="en-US" altLang="zh-CN" sz="1200" b="0" i="0" kern="1200" dirty="0">
                <a:solidFill>
                  <a:schemeClr val="tx1"/>
                </a:solidFill>
                <a:effectLst/>
                <a:latin typeface="Arial" charset="0"/>
                <a:ea typeface="宋体" pitchFamily="2" charset="-122"/>
                <a:cs typeface="+mn-cs"/>
              </a:rPr>
              <a:t>2018 </a:t>
            </a:r>
            <a:r>
              <a:rPr lang="zh-CN" altLang="en-US" sz="1200" b="0" i="0" kern="1200" dirty="0">
                <a:solidFill>
                  <a:schemeClr val="tx1"/>
                </a:solidFill>
                <a:effectLst/>
                <a:latin typeface="Arial" charset="0"/>
                <a:ea typeface="宋体" pitchFamily="2" charset="-122"/>
                <a:cs typeface="+mn-cs"/>
              </a:rPr>
              <a:t>年图灵奖</a:t>
            </a:r>
          </a:p>
          <a:p>
            <a:endParaRPr lang="zh-CN" altLang="en-US" b="0" dirty="0"/>
          </a:p>
        </p:txBody>
      </p:sp>
      <p:sp>
        <p:nvSpPr>
          <p:cNvPr id="4" name="灯片编号占位符 3"/>
          <p:cNvSpPr>
            <a:spLocks noGrp="1"/>
          </p:cNvSpPr>
          <p:nvPr>
            <p:ph type="sldNum" sz="quarter" idx="5"/>
          </p:nvPr>
        </p:nvSpPr>
        <p:spPr/>
        <p:txBody>
          <a:bodyPr/>
          <a:lstStyle/>
          <a:p>
            <a:pPr>
              <a:defRPr/>
            </a:pPr>
            <a:fld id="{E6719364-FEDE-455E-A364-DF54CCAB88E3}" type="slidenum">
              <a:rPr lang="en-US" altLang="zh-CN" smtClean="0"/>
              <a:pPr>
                <a:defRPr/>
              </a:pPr>
              <a:t>29</a:t>
            </a:fld>
            <a:endParaRPr lang="en-US" altLang="zh-CN"/>
          </a:p>
        </p:txBody>
      </p:sp>
    </p:spTree>
    <p:extLst>
      <p:ext uri="{BB962C8B-B14F-4D97-AF65-F5344CB8AC3E}">
        <p14:creationId xmlns:p14="http://schemas.microsoft.com/office/powerpoint/2010/main" val="2779291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31</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2217543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D4B9598-CED7-48E8-9FE4-9CE579FFDEB6}" type="slidenum">
              <a:rPr lang="en-US" altLang="zh-CN" sz="1300"/>
              <a:pPr eaLnBrk="1" hangingPunct="1">
                <a:spcBef>
                  <a:spcPct val="0"/>
                </a:spcBef>
              </a:pPr>
              <a:t>32</a:t>
            </a:fld>
            <a:endParaRPr lang="en-US" altLang="zh-CN" sz="1300"/>
          </a:p>
        </p:txBody>
      </p:sp>
      <p:sp>
        <p:nvSpPr>
          <p:cNvPr id="4813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2D3E7FF-0441-42F1-9616-91FA12CAF472}" type="slidenum">
              <a:rPr lang="en-US" altLang="zh-CN" sz="1300"/>
              <a:pPr algn="r" eaLnBrk="1" hangingPunct="1">
                <a:spcBef>
                  <a:spcPct val="0"/>
                </a:spcBef>
              </a:pPr>
              <a:t>32</a:t>
            </a:fld>
            <a:endParaRPr lang="en-US" altLang="zh-CN" sz="1300"/>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62143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BC79009-5D70-413B-B510-781EE6F85D8B}" type="slidenum">
              <a:rPr lang="en-US" altLang="zh-CN" sz="1300"/>
              <a:pPr eaLnBrk="1" hangingPunct="1">
                <a:spcBef>
                  <a:spcPct val="0"/>
                </a:spcBef>
              </a:pPr>
              <a:t>33</a:t>
            </a:fld>
            <a:endParaRPr lang="en-US" altLang="zh-CN" sz="1300"/>
          </a:p>
        </p:txBody>
      </p:sp>
      <p:sp>
        <p:nvSpPr>
          <p:cNvPr id="4915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FF3942C-7E0F-4DBF-8685-376EBAA0D888}" type="slidenum">
              <a:rPr lang="en-US" altLang="zh-CN" sz="1300"/>
              <a:pPr algn="r" eaLnBrk="1" hangingPunct="1">
                <a:spcBef>
                  <a:spcPct val="0"/>
                </a:spcBef>
              </a:pPr>
              <a:t>33</a:t>
            </a:fld>
            <a:endParaRPr lang="en-US" altLang="zh-CN" sz="1300"/>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POSIX</a:t>
            </a:r>
            <a:endParaRPr lang="zh-CN" altLang="zh-CN"/>
          </a:p>
        </p:txBody>
      </p:sp>
    </p:spTree>
    <p:extLst>
      <p:ext uri="{BB962C8B-B14F-4D97-AF65-F5344CB8AC3E}">
        <p14:creationId xmlns:p14="http://schemas.microsoft.com/office/powerpoint/2010/main" val="4175930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680E4ED-81D2-4A10-9974-17CFE0108EC7}" type="slidenum">
              <a:rPr lang="en-US" altLang="zh-CN" sz="1300"/>
              <a:pPr eaLnBrk="1" hangingPunct="1">
                <a:spcBef>
                  <a:spcPct val="0"/>
                </a:spcBef>
              </a:pPr>
              <a:t>34</a:t>
            </a:fld>
            <a:endParaRPr lang="en-US" altLang="zh-CN" sz="1300"/>
          </a:p>
        </p:txBody>
      </p:sp>
      <p:sp>
        <p:nvSpPr>
          <p:cNvPr id="50179"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1371386-9B0A-45F4-8D65-8B3665F00F55}" type="slidenum">
              <a:rPr lang="en-US" altLang="zh-CN" sz="1300"/>
              <a:pPr algn="r" eaLnBrk="1" hangingPunct="1">
                <a:spcBef>
                  <a:spcPct val="0"/>
                </a:spcBef>
              </a:pPr>
              <a:t>34</a:t>
            </a:fld>
            <a:endParaRPr lang="en-US" altLang="zh-CN" sz="1300"/>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300406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4A0AA66-EEB2-433E-B535-97EB221B1EFE}" type="slidenum">
              <a:rPr lang="en-US" altLang="zh-CN" sz="1300"/>
              <a:pPr eaLnBrk="1" hangingPunct="1">
                <a:spcBef>
                  <a:spcPct val="0"/>
                </a:spcBef>
              </a:pPr>
              <a:t>3</a:t>
            </a:fld>
            <a:endParaRPr lang="en-US" altLang="zh-CN" sz="1300"/>
          </a:p>
        </p:txBody>
      </p:sp>
      <p:sp>
        <p:nvSpPr>
          <p:cNvPr id="3277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7FE5C16-3124-42A7-843B-DE0A703689FE}" type="slidenum">
              <a:rPr lang="en-US" altLang="zh-CN" sz="1300"/>
              <a:pPr algn="r" eaLnBrk="1" hangingPunct="1">
                <a:spcBef>
                  <a:spcPct val="0"/>
                </a:spcBef>
              </a:pPr>
              <a:t>3</a:t>
            </a:fld>
            <a:endParaRPr lang="en-US" altLang="zh-CN" sz="1300"/>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SLA</a:t>
            </a:r>
            <a:r>
              <a:rPr lang="zh-CN" altLang="en-US" dirty="0"/>
              <a:t>涉及服务的可用性，性能，数据保护，安全性等</a:t>
            </a:r>
            <a:endParaRPr lang="zh-CN" altLang="zh-CN" dirty="0"/>
          </a:p>
        </p:txBody>
      </p:sp>
    </p:spTree>
    <p:extLst>
      <p:ext uri="{BB962C8B-B14F-4D97-AF65-F5344CB8AC3E}">
        <p14:creationId xmlns:p14="http://schemas.microsoft.com/office/powerpoint/2010/main" val="2494118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94A57C8-84A7-4E69-9217-90AE2845A1BE}" type="slidenum">
              <a:rPr lang="en-US" altLang="zh-CN" sz="1300"/>
              <a:pPr eaLnBrk="1" hangingPunct="1">
                <a:spcBef>
                  <a:spcPct val="0"/>
                </a:spcBef>
              </a:pPr>
              <a:t>35</a:t>
            </a:fld>
            <a:endParaRPr lang="en-US" altLang="zh-CN" sz="1300"/>
          </a:p>
        </p:txBody>
      </p:sp>
      <p:sp>
        <p:nvSpPr>
          <p:cNvPr id="5120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6BB8898-4B94-4349-A165-39E4FEC5CDE0}" type="slidenum">
              <a:rPr lang="en-US" altLang="zh-CN" sz="1300"/>
              <a:pPr algn="r" eaLnBrk="1" hangingPunct="1">
                <a:spcBef>
                  <a:spcPct val="0"/>
                </a:spcBef>
              </a:pPr>
              <a:t>35</a:t>
            </a:fld>
            <a:endParaRPr lang="en-US" altLang="zh-CN" sz="1300"/>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6410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061E341-0772-46F9-86FE-797C368E7B90}" type="slidenum">
              <a:rPr lang="en-US" altLang="zh-CN" sz="1300"/>
              <a:pPr eaLnBrk="1" hangingPunct="1">
                <a:spcBef>
                  <a:spcPct val="0"/>
                </a:spcBef>
              </a:pPr>
              <a:t>36</a:t>
            </a:fld>
            <a:endParaRPr lang="en-US" altLang="zh-CN" sz="1300"/>
          </a:p>
        </p:txBody>
      </p:sp>
      <p:sp>
        <p:nvSpPr>
          <p:cNvPr id="5222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691AD91-8AA7-4F48-B0E6-EC1C55AFD63D}" type="slidenum">
              <a:rPr lang="en-US" altLang="zh-CN" sz="1300"/>
              <a:pPr algn="r" eaLnBrk="1" hangingPunct="1">
                <a:spcBef>
                  <a:spcPct val="0"/>
                </a:spcBef>
              </a:pPr>
              <a:t>36</a:t>
            </a:fld>
            <a:endParaRPr lang="en-US" altLang="zh-CN" sz="1300"/>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81138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B1167A6D-AFEF-4C9E-A17F-C8197828AEF9}" type="slidenum">
              <a:rPr lang="en-US" altLang="zh-CN" sz="1300"/>
              <a:pPr eaLnBrk="1" hangingPunct="1">
                <a:spcBef>
                  <a:spcPct val="0"/>
                </a:spcBef>
              </a:pPr>
              <a:t>37</a:t>
            </a:fld>
            <a:endParaRPr lang="en-US" altLang="zh-CN" sz="1300"/>
          </a:p>
        </p:txBody>
      </p:sp>
      <p:sp>
        <p:nvSpPr>
          <p:cNvPr id="5325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0BF1770-FC99-4233-A475-BC24E8B6C6D1}" type="slidenum">
              <a:rPr lang="en-US" altLang="zh-CN" sz="1300"/>
              <a:pPr algn="r" eaLnBrk="1" hangingPunct="1">
                <a:spcBef>
                  <a:spcPct val="0"/>
                </a:spcBef>
              </a:pPr>
              <a:t>37</a:t>
            </a:fld>
            <a:endParaRPr lang="en-US" altLang="zh-CN" sz="130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570286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B4318263-EE62-433E-9BB4-451B61717AFC}" type="slidenum">
              <a:rPr lang="en-US" altLang="zh-CN" sz="1300"/>
              <a:pPr eaLnBrk="1" hangingPunct="1">
                <a:spcBef>
                  <a:spcPct val="0"/>
                </a:spcBef>
              </a:pPr>
              <a:t>38</a:t>
            </a:fld>
            <a:endParaRPr lang="en-US" altLang="zh-CN" sz="1300"/>
          </a:p>
        </p:txBody>
      </p:sp>
      <p:sp>
        <p:nvSpPr>
          <p:cNvPr id="5427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DE9B0CE-5F7D-4D11-8503-FB77CA63F602}" type="slidenum">
              <a:rPr lang="en-US" altLang="zh-CN" sz="1300"/>
              <a:pPr algn="r" eaLnBrk="1" hangingPunct="1">
                <a:spcBef>
                  <a:spcPct val="0"/>
                </a:spcBef>
              </a:pPr>
              <a:t>38</a:t>
            </a:fld>
            <a:endParaRPr lang="en-US" altLang="zh-CN" sz="1300"/>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57422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5CBFF53-ABC0-4F5D-AF99-D96CA60028BB}" type="slidenum">
              <a:rPr lang="en-US" altLang="zh-CN" sz="1300"/>
              <a:pPr eaLnBrk="1" hangingPunct="1">
                <a:spcBef>
                  <a:spcPct val="0"/>
                </a:spcBef>
              </a:pPr>
              <a:t>39</a:t>
            </a:fld>
            <a:endParaRPr lang="en-US" altLang="zh-CN" sz="1300"/>
          </a:p>
        </p:txBody>
      </p:sp>
      <p:sp>
        <p:nvSpPr>
          <p:cNvPr id="57347"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C1C96EC-85D9-462C-9F1B-CB696858B505}" type="slidenum">
              <a:rPr lang="en-US" altLang="zh-CN" sz="1300"/>
              <a:pPr algn="r" eaLnBrk="1" hangingPunct="1">
                <a:spcBef>
                  <a:spcPct val="0"/>
                </a:spcBef>
              </a:pPr>
              <a:t>39</a:t>
            </a:fld>
            <a:endParaRPr lang="en-US" altLang="zh-CN" sz="1300"/>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Domain Name System</a:t>
            </a:r>
            <a:endParaRPr lang="zh-CN" altLang="zh-CN"/>
          </a:p>
        </p:txBody>
      </p:sp>
    </p:spTree>
    <p:extLst>
      <p:ext uri="{BB962C8B-B14F-4D97-AF65-F5344CB8AC3E}">
        <p14:creationId xmlns:p14="http://schemas.microsoft.com/office/powerpoint/2010/main" val="1566772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6719364-FEDE-455E-A364-DF54CCAB88E3}" type="slidenum">
              <a:rPr lang="en-US" altLang="zh-CN" smtClean="0"/>
              <a:pPr>
                <a:defRPr/>
              </a:pPr>
              <a:t>40</a:t>
            </a:fld>
            <a:endParaRPr lang="en-US" altLang="zh-CN"/>
          </a:p>
        </p:txBody>
      </p:sp>
    </p:spTree>
    <p:extLst>
      <p:ext uri="{BB962C8B-B14F-4D97-AF65-F5344CB8AC3E}">
        <p14:creationId xmlns:p14="http://schemas.microsoft.com/office/powerpoint/2010/main" val="3975702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9224C9A-AABE-4862-8F53-50C669EA7CD2}" type="slidenum">
              <a:rPr lang="en-US" altLang="zh-CN" sz="1300"/>
              <a:pPr eaLnBrk="1" hangingPunct="1">
                <a:spcBef>
                  <a:spcPct val="0"/>
                </a:spcBef>
              </a:pPr>
              <a:t>41</a:t>
            </a:fld>
            <a:endParaRPr lang="en-US" altLang="zh-CN" sz="1300"/>
          </a:p>
        </p:txBody>
      </p:sp>
      <p:sp>
        <p:nvSpPr>
          <p:cNvPr id="56323"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4CDFE75-29F3-41BA-8C33-F59B8943007A}" type="slidenum">
              <a:rPr lang="en-US" altLang="zh-CN" sz="1300"/>
              <a:pPr algn="r" eaLnBrk="1" hangingPunct="1">
                <a:spcBef>
                  <a:spcPct val="0"/>
                </a:spcBef>
              </a:pPr>
              <a:t>41</a:t>
            </a:fld>
            <a:endParaRPr lang="en-US" altLang="zh-CN" sz="1300"/>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15507858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A0CF56F1-A8A8-490A-8BA7-5D56947AB9B6}" type="slidenum">
              <a:rPr lang="en-US" altLang="zh-CN" sz="1300"/>
              <a:pPr eaLnBrk="1" hangingPunct="1">
                <a:spcBef>
                  <a:spcPct val="0"/>
                </a:spcBef>
              </a:pPr>
              <a:t>42</a:t>
            </a:fld>
            <a:endParaRPr lang="en-US" altLang="zh-CN" sz="1300"/>
          </a:p>
        </p:txBody>
      </p:sp>
      <p:sp>
        <p:nvSpPr>
          <p:cNvPr id="58371"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E466F86-5563-4CF8-B062-6D276A87DEB3}" type="slidenum">
              <a:rPr lang="en-US" altLang="zh-CN" sz="1300"/>
              <a:pPr algn="r" eaLnBrk="1" hangingPunct="1">
                <a:spcBef>
                  <a:spcPct val="0"/>
                </a:spcBef>
              </a:pPr>
              <a:t>42</a:t>
            </a:fld>
            <a:endParaRPr lang="en-US" altLang="zh-CN" sz="1300"/>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257159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3977218-6041-494B-856C-5974BCCE13BD}" type="slidenum">
              <a:rPr lang="en-US" altLang="zh-CN" sz="1300"/>
              <a:pPr eaLnBrk="1" hangingPunct="1">
                <a:spcBef>
                  <a:spcPct val="0"/>
                </a:spcBef>
              </a:pPr>
              <a:t>43</a:t>
            </a:fld>
            <a:endParaRPr lang="en-US" altLang="zh-CN" sz="1300"/>
          </a:p>
        </p:txBody>
      </p:sp>
      <p:sp>
        <p:nvSpPr>
          <p:cNvPr id="59395"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C14C5B4-7190-4A6C-ADD9-92A16F3E41E4}" type="slidenum">
              <a:rPr lang="en-US" altLang="zh-CN" sz="1300"/>
              <a:pPr algn="r" eaLnBrk="1" hangingPunct="1">
                <a:spcBef>
                  <a:spcPct val="0"/>
                </a:spcBef>
              </a:pPr>
              <a:t>43</a:t>
            </a:fld>
            <a:endParaRPr lang="en-US" altLang="zh-CN" sz="1300"/>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91059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7E1C35F-EE6D-4A5A-9C57-F7B9183E464C}" type="slidenum">
              <a:rPr lang="en-US" altLang="zh-CN" sz="1300"/>
              <a:pPr eaLnBrk="1" hangingPunct="1">
                <a:spcBef>
                  <a:spcPct val="0"/>
                </a:spcBef>
              </a:pPr>
              <a:t>4</a:t>
            </a:fld>
            <a:endParaRPr lang="en-US" altLang="zh-CN" sz="1300"/>
          </a:p>
        </p:txBody>
      </p:sp>
      <p:sp>
        <p:nvSpPr>
          <p:cNvPr id="34819" name="Rectangle 7"/>
          <p:cNvSpPr txBox="1">
            <a:spLocks noGrp="1" noChangeArrowheads="1"/>
          </p:cNvSpPr>
          <p:nvPr/>
        </p:nvSpPr>
        <p:spPr bwMode="auto">
          <a:xfrm>
            <a:off x="5623480" y="6456052"/>
            <a:ext cx="4302527" cy="34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90600" eaLnBrk="0" hangingPunct="0">
              <a:spcBef>
                <a:spcPct val="30000"/>
              </a:spcBef>
              <a:defRPr sz="1200">
                <a:solidFill>
                  <a:schemeClr val="tx1"/>
                </a:solidFill>
                <a:latin typeface="Arial" charset="0"/>
                <a:ea typeface="宋体" pitchFamily="2" charset="-122"/>
              </a:defRPr>
            </a:lvl1pPr>
            <a:lvl2pPr marL="742950" indent="-285750" defTabSz="990600" eaLnBrk="0" hangingPunct="0">
              <a:spcBef>
                <a:spcPct val="30000"/>
              </a:spcBef>
              <a:defRPr sz="1200">
                <a:solidFill>
                  <a:schemeClr val="tx1"/>
                </a:solidFill>
                <a:latin typeface="Arial" charset="0"/>
                <a:ea typeface="宋体" pitchFamily="2" charset="-122"/>
              </a:defRPr>
            </a:lvl2pPr>
            <a:lvl3pPr marL="1143000" indent="-228600" defTabSz="990600" eaLnBrk="0" hangingPunct="0">
              <a:spcBef>
                <a:spcPct val="30000"/>
              </a:spcBef>
              <a:defRPr sz="1200">
                <a:solidFill>
                  <a:schemeClr val="tx1"/>
                </a:solidFill>
                <a:latin typeface="Arial" charset="0"/>
                <a:ea typeface="宋体" pitchFamily="2" charset="-122"/>
              </a:defRPr>
            </a:lvl3pPr>
            <a:lvl4pPr marL="1600200" indent="-228600" defTabSz="990600" eaLnBrk="0" hangingPunct="0">
              <a:spcBef>
                <a:spcPct val="30000"/>
              </a:spcBef>
              <a:defRPr sz="1200">
                <a:solidFill>
                  <a:schemeClr val="tx1"/>
                </a:solidFill>
                <a:latin typeface="Arial" charset="0"/>
                <a:ea typeface="宋体" pitchFamily="2" charset="-122"/>
              </a:defRPr>
            </a:lvl4pPr>
            <a:lvl5pPr marL="2057400" indent="-228600"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2058BB8-603C-4B3E-BE49-6B98DA6349A2}" type="slidenum">
              <a:rPr lang="en-US" altLang="zh-CN" sz="1300"/>
              <a:pPr algn="r" eaLnBrk="1" hangingPunct="1">
                <a:spcBef>
                  <a:spcPct val="0"/>
                </a:spcBef>
              </a:pPr>
              <a:t>4</a:t>
            </a:fld>
            <a:endParaRPr lang="en-US" altLang="zh-CN" sz="1300"/>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endParaRPr lang="zh-CN" altLang="en-US" sz="2300" dirty="0"/>
          </a:p>
          <a:p>
            <a:pPr marL="0" lvl="1" eaLnBrk="1" hangingPunct="1"/>
            <a:endParaRPr lang="en-US" altLang="zh-CN" sz="2300" dirty="0"/>
          </a:p>
          <a:p>
            <a:pPr marL="0" lvl="1" eaLnBrk="1" hangingPunct="1"/>
            <a:endParaRPr lang="zh-CN" altLang="en-US" sz="2300" dirty="0"/>
          </a:p>
          <a:p>
            <a:pPr eaLnBrk="1" hangingPunct="1"/>
            <a:endParaRPr lang="zh-CN" altLang="zh-CN" dirty="0"/>
          </a:p>
        </p:txBody>
      </p:sp>
    </p:spTree>
    <p:extLst>
      <p:ext uri="{BB962C8B-B14F-4D97-AF65-F5344CB8AC3E}">
        <p14:creationId xmlns:p14="http://schemas.microsoft.com/office/powerpoint/2010/main" val="215205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E6719364-FEDE-455E-A364-DF54CCAB88E3}" type="slidenum">
              <a:rPr lang="en-US" altLang="zh-CN" smtClean="0"/>
              <a:pPr>
                <a:defRPr/>
              </a:pPr>
              <a:t>5</a:t>
            </a:fld>
            <a:endParaRPr lang="en-US" altLang="zh-CN"/>
          </a:p>
        </p:txBody>
      </p:sp>
    </p:spTree>
    <p:extLst>
      <p:ext uri="{BB962C8B-B14F-4D97-AF65-F5344CB8AC3E}">
        <p14:creationId xmlns:p14="http://schemas.microsoft.com/office/powerpoint/2010/main" val="2552221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6719364-FEDE-455E-A364-DF54CCAB88E3}" type="slidenum">
              <a:rPr lang="en-US" altLang="zh-CN" smtClean="0"/>
              <a:pPr>
                <a:defRPr/>
              </a:pPr>
              <a:t>6</a:t>
            </a:fld>
            <a:endParaRPr lang="en-US" altLang="zh-CN"/>
          </a:p>
        </p:txBody>
      </p:sp>
    </p:spTree>
    <p:extLst>
      <p:ext uri="{BB962C8B-B14F-4D97-AF65-F5344CB8AC3E}">
        <p14:creationId xmlns:p14="http://schemas.microsoft.com/office/powerpoint/2010/main" val="3518396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6719364-FEDE-455E-A364-DF54CCAB88E3}" type="slidenum">
              <a:rPr lang="en-US" altLang="zh-CN" smtClean="0"/>
              <a:pPr>
                <a:defRPr/>
              </a:pPr>
              <a:t>7</a:t>
            </a:fld>
            <a:endParaRPr lang="en-US" altLang="zh-CN"/>
          </a:p>
        </p:txBody>
      </p:sp>
    </p:spTree>
    <p:extLst>
      <p:ext uri="{BB962C8B-B14F-4D97-AF65-F5344CB8AC3E}">
        <p14:creationId xmlns:p14="http://schemas.microsoft.com/office/powerpoint/2010/main" val="61830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74A647-2734-4D1E-A1F7-0924B36E4C9A}" type="slidenum">
              <a:rPr lang="zh-CN" altLang="en-US" smtClean="0"/>
              <a:t>8</a:t>
            </a:fld>
            <a:endParaRPr lang="zh-CN" altLang="en-US"/>
          </a:p>
        </p:txBody>
      </p:sp>
    </p:spTree>
    <p:extLst>
      <p:ext uri="{BB962C8B-B14F-4D97-AF65-F5344CB8AC3E}">
        <p14:creationId xmlns:p14="http://schemas.microsoft.com/office/powerpoint/2010/main" val="840803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174A647-2734-4D1E-A1F7-0924B36E4C9A}" type="slidenum">
              <a:rPr lang="zh-CN" altLang="en-US" smtClean="0"/>
              <a:t>9</a:t>
            </a:fld>
            <a:endParaRPr lang="zh-CN" altLang="en-US"/>
          </a:p>
        </p:txBody>
      </p:sp>
    </p:spTree>
    <p:extLst>
      <p:ext uri="{BB962C8B-B14F-4D97-AF65-F5344CB8AC3E}">
        <p14:creationId xmlns:p14="http://schemas.microsoft.com/office/powerpoint/2010/main" val="75835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51946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797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
            <a:ext cx="2057400" cy="6781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76200"/>
            <a:ext cx="6019800" cy="6781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7372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8254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8836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90600"/>
            <a:ext cx="4038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038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801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555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065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4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1094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776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0807" y="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838200"/>
            <a:ext cx="82296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a:solidFill>
            <a:schemeClr val="tx2"/>
          </a:solidFill>
          <a:latin typeface="Times New Roman" pitchFamily="18" charset="0"/>
          <a:ea typeface="宋体" pitchFamily="2" charset="-122"/>
        </a:defRPr>
      </a:lvl5pPr>
      <a:lvl6pPr marL="457200" algn="ctr" rtl="0" fontAlgn="base">
        <a:spcBef>
          <a:spcPct val="0"/>
        </a:spcBef>
        <a:spcAft>
          <a:spcPct val="0"/>
        </a:spcAft>
        <a:defRPr sz="4000">
          <a:solidFill>
            <a:schemeClr val="tx2"/>
          </a:solidFill>
          <a:latin typeface="Times New Roman" pitchFamily="18" charset="0"/>
          <a:ea typeface="宋体" pitchFamily="2" charset="-122"/>
        </a:defRPr>
      </a:lvl6pPr>
      <a:lvl7pPr marL="914400" algn="ctr" rtl="0" fontAlgn="base">
        <a:spcBef>
          <a:spcPct val="0"/>
        </a:spcBef>
        <a:spcAft>
          <a:spcPct val="0"/>
        </a:spcAft>
        <a:defRPr sz="4000">
          <a:solidFill>
            <a:schemeClr val="tx2"/>
          </a:solidFill>
          <a:latin typeface="Times New Roman" pitchFamily="18" charset="0"/>
          <a:ea typeface="宋体" pitchFamily="2" charset="-122"/>
        </a:defRPr>
      </a:lvl7pPr>
      <a:lvl8pPr marL="1371600" algn="ctr" rtl="0" fontAlgn="base">
        <a:spcBef>
          <a:spcPct val="0"/>
        </a:spcBef>
        <a:spcAft>
          <a:spcPct val="0"/>
        </a:spcAft>
        <a:defRPr sz="4000">
          <a:solidFill>
            <a:schemeClr val="tx2"/>
          </a:solidFill>
          <a:latin typeface="Times New Roman" pitchFamily="18" charset="0"/>
          <a:ea typeface="宋体" pitchFamily="2" charset="-122"/>
        </a:defRPr>
      </a:lvl8pPr>
      <a:lvl9pPr marL="1828800" algn="ctr" rtl="0" fontAlgn="base">
        <a:spcBef>
          <a:spcPct val="0"/>
        </a:spcBef>
        <a:spcAft>
          <a:spcPct val="0"/>
        </a:spcAft>
        <a:defRPr sz="40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8" Type="http://schemas.openxmlformats.org/officeDocument/2006/relationships/image" Target="../media/image10.wmf"/><Relationship Id="rId7"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7.bin"/><Relationship Id="rId7" Type="http://schemas.openxmlformats.org/officeDocument/2006/relationships/oleObject" Target="../embeddings/oleObject4.bin"/><Relationship Id="rId12" Type="http://schemas.openxmlformats.org/officeDocument/2006/relationships/image" Target="../media/image14.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3.wmf"/><Relationship Id="rId4" Type="http://schemas.openxmlformats.org/officeDocument/2006/relationships/image" Target="../media/image14.png"/><Relationship Id="rId9" Type="http://schemas.openxmlformats.org/officeDocument/2006/relationships/oleObject" Target="../embeddings/oleObject5.bin"/><Relationship Id="rId14" Type="http://schemas.openxmlformats.org/officeDocument/2006/relationships/image" Target="../media/image15.wmf"/></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9.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GB" dirty="0"/>
              <a:t>第</a:t>
            </a:r>
            <a:r>
              <a:rPr lang="en-GB" altLang="zh-CN" dirty="0"/>
              <a:t>1</a:t>
            </a:r>
            <a:r>
              <a:rPr lang="zh-CN" altLang="en-GB" dirty="0"/>
              <a:t>章 分布式系统的特征</a:t>
            </a:r>
            <a:endParaRPr lang="en-GB" altLang="zh-CN" dirty="0"/>
          </a:p>
        </p:txBody>
      </p:sp>
      <p:sp>
        <p:nvSpPr>
          <p:cNvPr id="2051" name="Rectangle 3"/>
          <p:cNvSpPr>
            <a:spLocks noGrp="1" noChangeArrowheads="1"/>
          </p:cNvSpPr>
          <p:nvPr>
            <p:ph idx="1"/>
          </p:nvPr>
        </p:nvSpPr>
        <p:spPr/>
        <p:txBody>
          <a:bodyPr/>
          <a:lstStyle/>
          <a:p>
            <a:pPr marL="514350" indent="-514350">
              <a:buFont typeface="+mj-lt"/>
              <a:buAutoNum type="arabicPeriod"/>
            </a:pPr>
            <a:r>
              <a:rPr lang="zh-CN" altLang="en-GB" b="1" dirty="0">
                <a:solidFill>
                  <a:srgbClr val="0000CC"/>
                </a:solidFill>
              </a:rPr>
              <a:t>基本概念</a:t>
            </a:r>
          </a:p>
          <a:p>
            <a:pPr marL="514350" indent="-514350">
              <a:buFont typeface="+mj-lt"/>
              <a:buAutoNum type="arabicPeriod"/>
            </a:pPr>
            <a:r>
              <a:rPr lang="zh-CN" altLang="en-GB" b="1" dirty="0">
                <a:solidFill>
                  <a:srgbClr val="0000CC"/>
                </a:solidFill>
              </a:rPr>
              <a:t>设计目标</a:t>
            </a:r>
          </a:p>
          <a:p>
            <a:pPr marL="514350" indent="-514350">
              <a:buFont typeface="+mj-lt"/>
              <a:buAutoNum type="arabicPeriod"/>
            </a:pPr>
            <a:r>
              <a:rPr lang="zh-CN" altLang="en-GB" dirty="0"/>
              <a:t>分布式系统的时间</a:t>
            </a:r>
          </a:p>
          <a:p>
            <a:pPr marL="514350" indent="-514350">
              <a:buFont typeface="+mj-lt"/>
              <a:buAutoNum type="arabicPeriod"/>
            </a:pPr>
            <a:r>
              <a:rPr lang="zh-CN" altLang="en-GB" dirty="0"/>
              <a:t>分布式系统的状态</a:t>
            </a:r>
            <a:endParaRPr lang="en-US" altLang="zh-CN" dirty="0"/>
          </a:p>
          <a:p>
            <a:pPr marL="0" indent="0">
              <a:buNone/>
            </a:pPr>
            <a:endParaRPr lang="en-US" altLang="zh-CN" dirty="0"/>
          </a:p>
          <a:p>
            <a:pPr eaLnBrk="1" hangingPunct="1">
              <a:spcBef>
                <a:spcPct val="0"/>
              </a:spcBef>
              <a:buFontTx/>
              <a:buNone/>
            </a:pPr>
            <a:r>
              <a:rPr lang="zh-CN" altLang="en-US" dirty="0">
                <a:latin typeface="Arial" panose="020B0604020202020204" pitchFamily="34" charset="0"/>
              </a:rPr>
              <a:t>参考文献</a:t>
            </a:r>
            <a:endParaRPr lang="en-US" altLang="zh-CN" dirty="0">
              <a:latin typeface="Arial" panose="020B0604020202020204" pitchFamily="34" charset="0"/>
            </a:endParaRPr>
          </a:p>
          <a:p>
            <a:pPr eaLnBrk="1" hangingPunct="1">
              <a:spcBef>
                <a:spcPct val="0"/>
              </a:spcBef>
            </a:pPr>
            <a:r>
              <a:rPr lang="en-US" altLang="zh-CN" dirty="0">
                <a:latin typeface="Arial" panose="020B0604020202020204" pitchFamily="34" charset="0"/>
              </a:rPr>
              <a:t>CDK5,</a:t>
            </a:r>
            <a:r>
              <a:rPr lang="zh-CN" altLang="en-US" dirty="0">
                <a:latin typeface="Arial" panose="020B0604020202020204" pitchFamily="34" charset="0"/>
              </a:rPr>
              <a:t> </a:t>
            </a:r>
            <a:r>
              <a:rPr lang="en-US" altLang="zh-CN" dirty="0">
                <a:latin typeface="Arial" panose="020B0604020202020204" pitchFamily="34" charset="0"/>
              </a:rPr>
              <a:t>Chapter 1, Characterization of Distributed Systems</a:t>
            </a:r>
          </a:p>
          <a:p>
            <a:pPr eaLnBrk="1" hangingPunct="1">
              <a:spcBef>
                <a:spcPct val="0"/>
              </a:spcBef>
            </a:pPr>
            <a:r>
              <a:rPr lang="en-US" altLang="zh-CN" dirty="0">
                <a:latin typeface="Arial" panose="020B0604020202020204" pitchFamily="34" charset="0"/>
              </a:rPr>
              <a:t>Tanenbaum, Chapter 1, Introduction</a:t>
            </a:r>
            <a:endParaRPr lang="en-GB"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051">
                                            <p:txEl>
                                              <p:pRg st="0" end="0"/>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2051">
                                            <p:txEl>
                                              <p:pRg st="1" end="1"/>
                                            </p:txEl>
                                          </p:spTgt>
                                        </p:tgtEl>
                                        <p:attrNameLst>
                                          <p:attrName>style.fontWeight</p:attrName>
                                        </p:attrNameLst>
                                      </p:cBhvr>
                                      <p:to>
                                        <p:strVal val="bol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96893-335E-4BA6-AE94-35759418AC16}"/>
              </a:ext>
            </a:extLst>
          </p:cNvPr>
          <p:cNvSpPr>
            <a:spLocks noGrp="1"/>
          </p:cNvSpPr>
          <p:nvPr>
            <p:ph type="title"/>
          </p:nvPr>
        </p:nvSpPr>
        <p:spPr/>
        <p:txBody>
          <a:bodyPr/>
          <a:lstStyle/>
          <a:p>
            <a:r>
              <a:rPr lang="zh-CN" altLang="en-US" dirty="0"/>
              <a:t>分布式计算的多种形态</a:t>
            </a:r>
          </a:p>
        </p:txBody>
      </p:sp>
      <p:sp>
        <p:nvSpPr>
          <p:cNvPr id="3" name="内容占位符 2">
            <a:extLst>
              <a:ext uri="{FF2B5EF4-FFF2-40B4-BE49-F238E27FC236}">
                <a16:creationId xmlns:a16="http://schemas.microsoft.com/office/drawing/2014/main" id="{FC785BE6-C83E-4B90-B557-126E7B41CD5B}"/>
              </a:ext>
            </a:extLst>
          </p:cNvPr>
          <p:cNvSpPr>
            <a:spLocks noGrp="1"/>
          </p:cNvSpPr>
          <p:nvPr>
            <p:ph idx="1"/>
          </p:nvPr>
        </p:nvSpPr>
        <p:spPr/>
        <p:txBody>
          <a:bodyPr/>
          <a:lstStyle/>
          <a:p>
            <a:r>
              <a:rPr lang="zh-CN" altLang="en-US" dirty="0"/>
              <a:t>对等计算</a:t>
            </a:r>
            <a:r>
              <a:rPr lang="en-US" altLang="zh-CN" dirty="0"/>
              <a:t>(</a:t>
            </a:r>
            <a:r>
              <a:rPr lang="en-US" altLang="en-US" dirty="0"/>
              <a:t>Peer to Peer Computing</a:t>
            </a:r>
            <a:r>
              <a:rPr lang="en-US" altLang="zh-CN" dirty="0"/>
              <a:t>)</a:t>
            </a:r>
            <a:r>
              <a:rPr lang="zh-CN" altLang="en-US" dirty="0"/>
              <a:t>：利用边缘化的计算机进行信息处理，提供信息服务。</a:t>
            </a:r>
            <a:r>
              <a:rPr lang="en-US" altLang="zh-CN" dirty="0"/>
              <a:t>P2P</a:t>
            </a:r>
            <a:r>
              <a:rPr lang="zh-CN" altLang="en-US" dirty="0"/>
              <a:t>系统通常构建有高效的覆盖网，允许结点动态地加入和离开；每个结点在功能上是平等的</a:t>
            </a:r>
            <a:endParaRPr lang="en-US" altLang="zh-CN" dirty="0"/>
          </a:p>
          <a:p>
            <a:pPr lvl="1"/>
            <a:r>
              <a:rPr lang="zh-CN" altLang="en-US" dirty="0"/>
              <a:t>区块链</a:t>
            </a:r>
            <a:r>
              <a:rPr lang="en-US" altLang="zh-CN" dirty="0"/>
              <a:t>(Blockchain)</a:t>
            </a:r>
            <a:r>
              <a:rPr lang="zh-CN" altLang="en-US" dirty="0"/>
              <a:t>：</a:t>
            </a:r>
            <a:r>
              <a:rPr lang="en-US" altLang="zh-CN" dirty="0"/>
              <a:t>P2P(</a:t>
            </a:r>
            <a:r>
              <a:rPr lang="zh-CN" altLang="en-US" dirty="0"/>
              <a:t>路由，存储</a:t>
            </a:r>
            <a:r>
              <a:rPr lang="en-US" altLang="zh-CN" dirty="0"/>
              <a:t>)</a:t>
            </a:r>
          </a:p>
          <a:p>
            <a:endParaRPr lang="zh-CN" altLang="en-US" dirty="0"/>
          </a:p>
          <a:p>
            <a:endParaRPr lang="zh-CN" altLang="en-US" dirty="0"/>
          </a:p>
        </p:txBody>
      </p:sp>
    </p:spTree>
    <p:extLst>
      <p:ext uri="{BB962C8B-B14F-4D97-AF65-F5344CB8AC3E}">
        <p14:creationId xmlns:p14="http://schemas.microsoft.com/office/powerpoint/2010/main" val="148440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dirty="0"/>
              <a:t>分布式计算的多种形态</a:t>
            </a:r>
          </a:p>
        </p:txBody>
      </p:sp>
      <p:sp>
        <p:nvSpPr>
          <p:cNvPr id="4099" name="Rectangle 3"/>
          <p:cNvSpPr>
            <a:spLocks noGrp="1" noChangeArrowheads="1"/>
          </p:cNvSpPr>
          <p:nvPr>
            <p:ph idx="1"/>
          </p:nvPr>
        </p:nvSpPr>
        <p:spPr>
          <a:xfrm>
            <a:off x="470807" y="819150"/>
            <a:ext cx="8229600" cy="6019800"/>
          </a:xfrm>
        </p:spPr>
        <p:txBody>
          <a:bodyPr/>
          <a:lstStyle/>
          <a:p>
            <a:r>
              <a:rPr lang="zh-CN" altLang="en-US" sz="2800" dirty="0"/>
              <a:t>移动计算、普适计算：以人为本</a:t>
            </a:r>
            <a:endParaRPr lang="en-US" altLang="zh-CN" sz="2800" dirty="0"/>
          </a:p>
          <a:p>
            <a:pPr lvl="1"/>
            <a:r>
              <a:rPr lang="zh-CN" altLang="en-US" sz="2400" dirty="0"/>
              <a:t>移动计算：分布式计算在移动维度的扩展</a:t>
            </a:r>
          </a:p>
          <a:p>
            <a:pPr lvl="1"/>
            <a:r>
              <a:rPr lang="zh-CN" altLang="en-US" sz="2400" dirty="0"/>
              <a:t>普适计算：</a:t>
            </a:r>
            <a:r>
              <a:rPr lang="zh-CN" altLang="zh-CN" sz="2400" dirty="0"/>
              <a:t>无时无处不在而又不可见的计算</a:t>
            </a:r>
            <a:endParaRPr lang="en-US" altLang="zh-CN" sz="2400" dirty="0"/>
          </a:p>
          <a:p>
            <a:pPr lvl="1"/>
            <a:endParaRPr lang="en-US" altLang="zh-CN" dirty="0"/>
          </a:p>
        </p:txBody>
      </p:sp>
      <p:grpSp>
        <p:nvGrpSpPr>
          <p:cNvPr id="32" name="组合 31"/>
          <p:cNvGrpSpPr/>
          <p:nvPr/>
        </p:nvGrpSpPr>
        <p:grpSpPr>
          <a:xfrm>
            <a:off x="381001" y="2286000"/>
            <a:ext cx="8597808" cy="4495800"/>
            <a:chOff x="107503" y="856242"/>
            <a:chExt cx="8923371" cy="5887703"/>
          </a:xfrm>
        </p:grpSpPr>
        <p:sp>
          <p:nvSpPr>
            <p:cNvPr id="33" name="文本框 32"/>
            <p:cNvSpPr txBox="1"/>
            <p:nvPr/>
          </p:nvSpPr>
          <p:spPr>
            <a:xfrm>
              <a:off x="107503" y="856242"/>
              <a:ext cx="2608302" cy="734728"/>
            </a:xfrm>
            <a:prstGeom prst="rect">
              <a:avLst/>
            </a:prstGeom>
            <a:noFill/>
          </p:spPr>
          <p:txBody>
            <a:bodyPr wrap="none" rtlCol="0">
              <a:spAutoFit/>
            </a:bodyPr>
            <a:lstStyle/>
            <a:p>
              <a:r>
                <a:rPr lang="en-US" altLang="zh-CN" dirty="0"/>
                <a:t>Remote communication</a:t>
              </a:r>
            </a:p>
            <a:p>
              <a:r>
                <a:rPr lang="en-US" altLang="zh-CN" sz="1400" dirty="0"/>
                <a:t>Protocol layering, RPC, …</a:t>
              </a:r>
              <a:endParaRPr lang="zh-CN" altLang="en-US" sz="1400" dirty="0"/>
            </a:p>
          </p:txBody>
        </p:sp>
        <p:sp>
          <p:nvSpPr>
            <p:cNvPr id="34" name="文本框 33"/>
            <p:cNvSpPr txBox="1"/>
            <p:nvPr/>
          </p:nvSpPr>
          <p:spPr>
            <a:xfrm>
              <a:off x="117707" y="1576960"/>
              <a:ext cx="2444802" cy="734728"/>
            </a:xfrm>
            <a:prstGeom prst="rect">
              <a:avLst/>
            </a:prstGeom>
            <a:noFill/>
          </p:spPr>
          <p:txBody>
            <a:bodyPr wrap="none" rtlCol="0">
              <a:spAutoFit/>
            </a:bodyPr>
            <a:lstStyle/>
            <a:p>
              <a:r>
                <a:rPr lang="en-US" altLang="zh-CN" dirty="0"/>
                <a:t>Fault tolerance</a:t>
              </a:r>
            </a:p>
            <a:p>
              <a:r>
                <a:rPr lang="en-US" altLang="zh-CN" sz="1400" dirty="0"/>
                <a:t>ACID, two-phase commit, …</a:t>
              </a:r>
              <a:endParaRPr lang="zh-CN" altLang="en-US" dirty="0"/>
            </a:p>
          </p:txBody>
        </p:sp>
        <p:sp>
          <p:nvSpPr>
            <p:cNvPr id="35" name="文本框 34"/>
            <p:cNvSpPr txBox="1"/>
            <p:nvPr/>
          </p:nvSpPr>
          <p:spPr>
            <a:xfrm>
              <a:off x="117707" y="2248043"/>
              <a:ext cx="2739231" cy="734728"/>
            </a:xfrm>
            <a:prstGeom prst="rect">
              <a:avLst/>
            </a:prstGeom>
            <a:noFill/>
          </p:spPr>
          <p:txBody>
            <a:bodyPr wrap="none" rtlCol="0">
              <a:spAutoFit/>
            </a:bodyPr>
            <a:lstStyle/>
            <a:p>
              <a:r>
                <a:rPr lang="en-US" altLang="zh-CN" dirty="0"/>
                <a:t>High Availability</a:t>
              </a:r>
            </a:p>
            <a:p>
              <a:r>
                <a:rPr lang="en-US" altLang="zh-CN" sz="1400" dirty="0"/>
                <a:t>Replication, rollback recovery,…</a:t>
              </a:r>
              <a:endParaRPr lang="zh-CN" altLang="en-US" sz="1400" dirty="0"/>
            </a:p>
          </p:txBody>
        </p:sp>
        <p:sp>
          <p:nvSpPr>
            <p:cNvPr id="36" name="文本框 35"/>
            <p:cNvSpPr txBox="1"/>
            <p:nvPr/>
          </p:nvSpPr>
          <p:spPr>
            <a:xfrm>
              <a:off x="107503" y="2921541"/>
              <a:ext cx="3571019" cy="734728"/>
            </a:xfrm>
            <a:prstGeom prst="rect">
              <a:avLst/>
            </a:prstGeom>
            <a:noFill/>
          </p:spPr>
          <p:txBody>
            <a:bodyPr wrap="square" rtlCol="0">
              <a:spAutoFit/>
            </a:bodyPr>
            <a:lstStyle/>
            <a:p>
              <a:r>
                <a:rPr lang="en-US" altLang="zh-CN" dirty="0"/>
                <a:t>Remote information access</a:t>
              </a:r>
            </a:p>
            <a:p>
              <a:r>
                <a:rPr lang="en-US" altLang="zh-CN" sz="1400" dirty="0"/>
                <a:t>Dist. File systems, dist. </a:t>
              </a:r>
              <a:r>
                <a:rPr lang="en-US" altLang="zh-CN" sz="1400" dirty="0" err="1"/>
                <a:t>dbs</a:t>
              </a:r>
              <a:r>
                <a:rPr lang="en-US" altLang="zh-CN" sz="1400" dirty="0"/>
                <a:t>, caching,…</a:t>
              </a:r>
              <a:endParaRPr lang="zh-CN" altLang="en-US" sz="1400" dirty="0"/>
            </a:p>
          </p:txBody>
        </p:sp>
        <p:sp>
          <p:nvSpPr>
            <p:cNvPr id="37" name="文本框 36"/>
            <p:cNvSpPr txBox="1"/>
            <p:nvPr/>
          </p:nvSpPr>
          <p:spPr>
            <a:xfrm>
              <a:off x="117707" y="3643659"/>
              <a:ext cx="2146656" cy="464039"/>
            </a:xfrm>
            <a:prstGeom prst="rect">
              <a:avLst/>
            </a:prstGeom>
            <a:noFill/>
          </p:spPr>
          <p:txBody>
            <a:bodyPr wrap="none" rtlCol="0">
              <a:spAutoFit/>
            </a:bodyPr>
            <a:lstStyle/>
            <a:p>
              <a:r>
                <a:rPr lang="en-US" altLang="zh-CN" dirty="0"/>
                <a:t>Distributed security</a:t>
              </a:r>
              <a:endParaRPr lang="zh-CN" altLang="en-US" dirty="0"/>
            </a:p>
          </p:txBody>
        </p:sp>
        <p:sp>
          <p:nvSpPr>
            <p:cNvPr id="38" name="文本框 37"/>
            <p:cNvSpPr txBox="1"/>
            <p:nvPr/>
          </p:nvSpPr>
          <p:spPr>
            <a:xfrm>
              <a:off x="683568" y="4405403"/>
              <a:ext cx="2044067" cy="464039"/>
            </a:xfrm>
            <a:prstGeom prst="rect">
              <a:avLst/>
            </a:prstGeom>
            <a:noFill/>
          </p:spPr>
          <p:txBody>
            <a:bodyPr wrap="none" rtlCol="0">
              <a:spAutoFit/>
            </a:bodyPr>
            <a:lstStyle/>
            <a:p>
              <a:r>
                <a:rPr lang="en-US" altLang="zh-CN" dirty="0"/>
                <a:t>Mobile networking</a:t>
              </a:r>
              <a:endParaRPr lang="zh-CN" altLang="en-US" dirty="0"/>
            </a:p>
          </p:txBody>
        </p:sp>
        <p:sp>
          <p:nvSpPr>
            <p:cNvPr id="39" name="文本框 38"/>
            <p:cNvSpPr txBox="1"/>
            <p:nvPr/>
          </p:nvSpPr>
          <p:spPr>
            <a:xfrm>
              <a:off x="724124" y="4881451"/>
              <a:ext cx="2851949" cy="464039"/>
            </a:xfrm>
            <a:prstGeom prst="rect">
              <a:avLst/>
            </a:prstGeom>
            <a:noFill/>
          </p:spPr>
          <p:txBody>
            <a:bodyPr wrap="none" rtlCol="0">
              <a:spAutoFit/>
            </a:bodyPr>
            <a:lstStyle/>
            <a:p>
              <a:r>
                <a:rPr lang="en-US" altLang="zh-CN" dirty="0"/>
                <a:t>Mobile information access</a:t>
              </a:r>
              <a:endParaRPr lang="zh-CN" altLang="en-US" dirty="0"/>
            </a:p>
          </p:txBody>
        </p:sp>
        <p:sp>
          <p:nvSpPr>
            <p:cNvPr id="40" name="文本框 39"/>
            <p:cNvSpPr txBox="1"/>
            <p:nvPr/>
          </p:nvSpPr>
          <p:spPr>
            <a:xfrm>
              <a:off x="724123" y="5340240"/>
              <a:ext cx="2364656" cy="464039"/>
            </a:xfrm>
            <a:prstGeom prst="rect">
              <a:avLst/>
            </a:prstGeom>
            <a:noFill/>
          </p:spPr>
          <p:txBody>
            <a:bodyPr wrap="none" rtlCol="0">
              <a:spAutoFit/>
            </a:bodyPr>
            <a:lstStyle/>
            <a:p>
              <a:r>
                <a:rPr lang="en-US" altLang="zh-CN" dirty="0"/>
                <a:t>Adaptive applications</a:t>
              </a:r>
              <a:endParaRPr lang="zh-CN" altLang="en-US" dirty="0"/>
            </a:p>
          </p:txBody>
        </p:sp>
        <p:sp>
          <p:nvSpPr>
            <p:cNvPr id="41" name="文本框 40"/>
            <p:cNvSpPr txBox="1"/>
            <p:nvPr/>
          </p:nvSpPr>
          <p:spPr>
            <a:xfrm>
              <a:off x="724123" y="5847656"/>
              <a:ext cx="2531361" cy="464039"/>
            </a:xfrm>
            <a:prstGeom prst="rect">
              <a:avLst/>
            </a:prstGeom>
            <a:noFill/>
          </p:spPr>
          <p:txBody>
            <a:bodyPr wrap="none" rtlCol="0">
              <a:spAutoFit/>
            </a:bodyPr>
            <a:lstStyle/>
            <a:p>
              <a:r>
                <a:rPr lang="en-US" altLang="zh-CN" dirty="0"/>
                <a:t>Energy-aware systems</a:t>
              </a:r>
              <a:endParaRPr lang="zh-CN" altLang="en-US" dirty="0"/>
            </a:p>
          </p:txBody>
        </p:sp>
        <p:sp>
          <p:nvSpPr>
            <p:cNvPr id="42" name="文本框 41"/>
            <p:cNvSpPr txBox="1"/>
            <p:nvPr/>
          </p:nvSpPr>
          <p:spPr>
            <a:xfrm>
              <a:off x="4615368" y="4846062"/>
              <a:ext cx="1595245" cy="464039"/>
            </a:xfrm>
            <a:prstGeom prst="rect">
              <a:avLst/>
            </a:prstGeom>
            <a:noFill/>
          </p:spPr>
          <p:txBody>
            <a:bodyPr wrap="none" rtlCol="0">
              <a:spAutoFit/>
            </a:bodyPr>
            <a:lstStyle/>
            <a:p>
              <a:r>
                <a:rPr lang="en-US" altLang="zh-CN" dirty="0"/>
                <a:t>Smart spaces</a:t>
              </a:r>
              <a:endParaRPr lang="zh-CN" altLang="en-US" dirty="0"/>
            </a:p>
          </p:txBody>
        </p:sp>
        <p:sp>
          <p:nvSpPr>
            <p:cNvPr id="43" name="文本框 42"/>
            <p:cNvSpPr txBox="1"/>
            <p:nvPr/>
          </p:nvSpPr>
          <p:spPr>
            <a:xfrm>
              <a:off x="4621891" y="5304850"/>
              <a:ext cx="1172069" cy="464039"/>
            </a:xfrm>
            <a:prstGeom prst="rect">
              <a:avLst/>
            </a:prstGeom>
            <a:noFill/>
          </p:spPr>
          <p:txBody>
            <a:bodyPr wrap="none" rtlCol="0">
              <a:spAutoFit/>
            </a:bodyPr>
            <a:lstStyle/>
            <a:p>
              <a:r>
                <a:rPr lang="en-US" altLang="zh-CN" dirty="0"/>
                <a:t>Invisibility</a:t>
              </a:r>
              <a:endParaRPr lang="zh-CN" altLang="en-US" dirty="0"/>
            </a:p>
          </p:txBody>
        </p:sp>
        <p:sp>
          <p:nvSpPr>
            <p:cNvPr id="44" name="文本框 43"/>
            <p:cNvSpPr txBox="1"/>
            <p:nvPr/>
          </p:nvSpPr>
          <p:spPr>
            <a:xfrm>
              <a:off x="4621891" y="5812264"/>
              <a:ext cx="2223597" cy="464039"/>
            </a:xfrm>
            <a:prstGeom prst="rect">
              <a:avLst/>
            </a:prstGeom>
            <a:noFill/>
          </p:spPr>
          <p:txBody>
            <a:bodyPr wrap="none" rtlCol="0">
              <a:spAutoFit/>
            </a:bodyPr>
            <a:lstStyle/>
            <a:p>
              <a:r>
                <a:rPr lang="en-US" altLang="zh-CN" dirty="0"/>
                <a:t>Localized scalability</a:t>
              </a:r>
              <a:endParaRPr lang="zh-CN" altLang="en-US" dirty="0"/>
            </a:p>
          </p:txBody>
        </p:sp>
        <p:sp>
          <p:nvSpPr>
            <p:cNvPr id="45" name="文本框 44"/>
            <p:cNvSpPr txBox="1"/>
            <p:nvPr/>
          </p:nvSpPr>
          <p:spPr>
            <a:xfrm>
              <a:off x="4621891" y="6279906"/>
              <a:ext cx="2274891" cy="464039"/>
            </a:xfrm>
            <a:prstGeom prst="rect">
              <a:avLst/>
            </a:prstGeom>
            <a:noFill/>
          </p:spPr>
          <p:txBody>
            <a:bodyPr wrap="none" rtlCol="0">
              <a:spAutoFit/>
            </a:bodyPr>
            <a:lstStyle/>
            <a:p>
              <a:r>
                <a:rPr lang="en-US" altLang="zh-CN" dirty="0"/>
                <a:t>Uneven conditioning</a:t>
              </a:r>
              <a:endParaRPr lang="zh-CN" altLang="en-US" dirty="0"/>
            </a:p>
          </p:txBody>
        </p:sp>
        <p:sp>
          <p:nvSpPr>
            <p:cNvPr id="46" name="右大括号 45"/>
            <p:cNvSpPr/>
            <p:nvPr/>
          </p:nvSpPr>
          <p:spPr>
            <a:xfrm>
              <a:off x="3419872" y="996863"/>
              <a:ext cx="467210" cy="3066935"/>
            </a:xfrm>
            <a:prstGeom prst="rightBrace">
              <a:avLst>
                <a:gd name="adj1" fmla="val 67721"/>
                <a:gd name="adj2" fmla="val 41124"/>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p>
          </p:txBody>
        </p:sp>
        <p:sp>
          <p:nvSpPr>
            <p:cNvPr id="47" name="右大括号 46"/>
            <p:cNvSpPr/>
            <p:nvPr/>
          </p:nvSpPr>
          <p:spPr>
            <a:xfrm>
              <a:off x="3399426" y="4455213"/>
              <a:ext cx="336742" cy="1728192"/>
            </a:xfrm>
            <a:prstGeom prst="rightBrace">
              <a:avLst>
                <a:gd name="adj1" fmla="val 67721"/>
                <a:gd name="adj2" fmla="val 41452"/>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p>
          </p:txBody>
        </p:sp>
        <p:sp>
          <p:nvSpPr>
            <p:cNvPr id="48" name="右大括号 47"/>
            <p:cNvSpPr/>
            <p:nvPr/>
          </p:nvSpPr>
          <p:spPr>
            <a:xfrm>
              <a:off x="6908844" y="4871461"/>
              <a:ext cx="285642" cy="1728192"/>
            </a:xfrm>
            <a:prstGeom prst="rightBrace">
              <a:avLst>
                <a:gd name="adj1" fmla="val 67721"/>
                <a:gd name="adj2" fmla="val 41452"/>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p>
          </p:txBody>
        </p:sp>
        <p:cxnSp>
          <p:nvCxnSpPr>
            <p:cNvPr id="49" name="直接箭头连接符 48"/>
            <p:cNvCxnSpPr/>
            <p:nvPr/>
          </p:nvCxnSpPr>
          <p:spPr>
            <a:xfrm>
              <a:off x="3980289" y="2248042"/>
              <a:ext cx="1174298" cy="28830"/>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0" name="肘形连接符 49"/>
            <p:cNvCxnSpPr/>
            <p:nvPr/>
          </p:nvCxnSpPr>
          <p:spPr>
            <a:xfrm rot="5400000" flipH="1" flipV="1">
              <a:off x="3483724" y="3118214"/>
              <a:ext cx="2439837" cy="1674730"/>
            </a:xfrm>
            <a:prstGeom prst="bentConnector3">
              <a:avLst>
                <a:gd name="adj1" fmla="val 41308"/>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1" name="肘形连接符 50"/>
            <p:cNvCxnSpPr/>
            <p:nvPr/>
          </p:nvCxnSpPr>
          <p:spPr>
            <a:xfrm rot="5400000" flipH="1" flipV="1">
              <a:off x="6007561" y="4111161"/>
              <a:ext cx="2797627" cy="124572"/>
            </a:xfrm>
            <a:prstGeom prst="bentConnector3">
              <a:avLst>
                <a:gd name="adj1" fmla="val 62"/>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2" name="流程图: 汇总连接 51"/>
            <p:cNvSpPr/>
            <p:nvPr/>
          </p:nvSpPr>
          <p:spPr>
            <a:xfrm>
              <a:off x="5168966" y="1953949"/>
              <a:ext cx="607644" cy="576065"/>
            </a:xfrm>
            <a:prstGeom prst="flowChartSummingJunct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53" name="流程图: 汇总连接 52"/>
            <p:cNvSpPr/>
            <p:nvPr/>
          </p:nvSpPr>
          <p:spPr>
            <a:xfrm>
              <a:off x="7092052" y="1976634"/>
              <a:ext cx="607646" cy="576065"/>
            </a:xfrm>
            <a:prstGeom prst="flowChartSummingJunct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cxnSp>
          <p:nvCxnSpPr>
            <p:cNvPr id="54" name="直接箭头连接符 53"/>
            <p:cNvCxnSpPr>
              <a:stCxn id="58" idx="1"/>
            </p:cNvCxnSpPr>
            <p:nvPr/>
          </p:nvCxnSpPr>
          <p:spPr>
            <a:xfrm flipV="1">
              <a:off x="5801649" y="2253325"/>
              <a:ext cx="1264322" cy="9132"/>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53" idx="6"/>
              <a:endCxn id="57" idx="3"/>
            </p:cNvCxnSpPr>
            <p:nvPr/>
          </p:nvCxnSpPr>
          <p:spPr>
            <a:xfrm>
              <a:off x="7699698" y="2264667"/>
              <a:ext cx="1331176" cy="4914"/>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3852645" y="1854158"/>
              <a:ext cx="1316321" cy="765822"/>
            </a:xfrm>
            <a:prstGeom prst="rect">
              <a:avLst/>
            </a:prstGeom>
            <a:noFill/>
          </p:spPr>
          <p:txBody>
            <a:bodyPr wrap="none" rtlCol="0">
              <a:spAutoFit/>
            </a:bodyPr>
            <a:lstStyle/>
            <a:p>
              <a:r>
                <a:rPr lang="en-US" altLang="zh-CN" sz="1600" b="1" dirty="0">
                  <a:solidFill>
                    <a:srgbClr val="0000CC"/>
                  </a:solidFill>
                </a:rPr>
                <a:t>Distributed</a:t>
              </a:r>
            </a:p>
            <a:p>
              <a:r>
                <a:rPr lang="en-US" altLang="zh-CN" sz="1600" b="1" dirty="0">
                  <a:solidFill>
                    <a:srgbClr val="0000CC"/>
                  </a:solidFill>
                </a:rPr>
                <a:t>Systems</a:t>
              </a:r>
              <a:endParaRPr lang="zh-CN" altLang="en-US" sz="1600" b="1" dirty="0">
                <a:solidFill>
                  <a:srgbClr val="0000CC"/>
                </a:solidFill>
              </a:endParaRPr>
            </a:p>
          </p:txBody>
        </p:sp>
        <p:sp>
          <p:nvSpPr>
            <p:cNvPr id="57" name="文本框 56"/>
            <p:cNvSpPr txBox="1"/>
            <p:nvPr/>
          </p:nvSpPr>
          <p:spPr>
            <a:xfrm>
              <a:off x="7613652" y="1886669"/>
              <a:ext cx="1417222" cy="765822"/>
            </a:xfrm>
            <a:prstGeom prst="rect">
              <a:avLst/>
            </a:prstGeom>
            <a:noFill/>
          </p:spPr>
          <p:txBody>
            <a:bodyPr wrap="square" rtlCol="0">
              <a:spAutoFit/>
            </a:bodyPr>
            <a:lstStyle/>
            <a:p>
              <a:r>
                <a:rPr lang="en-US" altLang="zh-CN" sz="1600" b="1" dirty="0">
                  <a:solidFill>
                    <a:srgbClr val="0000CC"/>
                  </a:solidFill>
                </a:rPr>
                <a:t>Pervasive</a:t>
              </a:r>
            </a:p>
            <a:p>
              <a:r>
                <a:rPr lang="en-US" altLang="zh-CN" sz="1600" b="1" dirty="0">
                  <a:solidFill>
                    <a:srgbClr val="0000CC"/>
                  </a:solidFill>
                </a:rPr>
                <a:t>Computing</a:t>
              </a:r>
              <a:endParaRPr lang="zh-CN" altLang="en-US" sz="1600" b="1" dirty="0">
                <a:solidFill>
                  <a:srgbClr val="0000CC"/>
                </a:solidFill>
              </a:endParaRPr>
            </a:p>
          </p:txBody>
        </p:sp>
        <p:sp>
          <p:nvSpPr>
            <p:cNvPr id="58" name="文本框 57"/>
            <p:cNvSpPr txBox="1"/>
            <p:nvPr/>
          </p:nvSpPr>
          <p:spPr>
            <a:xfrm>
              <a:off x="5801649" y="1879546"/>
              <a:ext cx="1314657" cy="765822"/>
            </a:xfrm>
            <a:prstGeom prst="rect">
              <a:avLst/>
            </a:prstGeom>
            <a:noFill/>
          </p:spPr>
          <p:txBody>
            <a:bodyPr wrap="none" rtlCol="0">
              <a:spAutoFit/>
            </a:bodyPr>
            <a:lstStyle/>
            <a:p>
              <a:r>
                <a:rPr lang="en-US" altLang="zh-CN" sz="1600" b="1" dirty="0">
                  <a:solidFill>
                    <a:srgbClr val="0000CC"/>
                  </a:solidFill>
                </a:rPr>
                <a:t>Mobile</a:t>
              </a:r>
            </a:p>
            <a:p>
              <a:r>
                <a:rPr lang="en-US" altLang="zh-CN" sz="1600" b="1" dirty="0">
                  <a:solidFill>
                    <a:srgbClr val="0000CC"/>
                  </a:solidFill>
                </a:rPr>
                <a:t>Computing</a:t>
              </a:r>
              <a:endParaRPr lang="zh-CN" altLang="en-US" sz="1600" b="1" dirty="0">
                <a:solidFill>
                  <a:srgbClr val="0000CC"/>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分布式系统</a:t>
            </a:r>
          </a:p>
        </p:txBody>
      </p:sp>
      <p:sp>
        <p:nvSpPr>
          <p:cNvPr id="8195" name="Rectangle 3"/>
          <p:cNvSpPr>
            <a:spLocks noGrp="1" noChangeArrowheads="1"/>
          </p:cNvSpPr>
          <p:nvPr>
            <p:ph type="body" idx="1"/>
          </p:nvPr>
        </p:nvSpPr>
        <p:spPr/>
        <p:txBody>
          <a:bodyPr>
            <a:normAutofit fontScale="92500" lnSpcReduction="10000"/>
          </a:bodyPr>
          <a:lstStyle/>
          <a:p>
            <a:pPr>
              <a:lnSpc>
                <a:spcPct val="120000"/>
              </a:lnSpc>
              <a:spcBef>
                <a:spcPts val="0"/>
              </a:spcBef>
            </a:pPr>
            <a:r>
              <a:rPr lang="zh-CN" altLang="en-US" dirty="0"/>
              <a:t>分布式系统是使得</a:t>
            </a:r>
            <a:r>
              <a:rPr lang="zh-CN" altLang="en-US" b="1" dirty="0">
                <a:solidFill>
                  <a:srgbClr val="0000CC"/>
                </a:solidFill>
              </a:rPr>
              <a:t>基于网络互相连接</a:t>
            </a:r>
            <a:r>
              <a:rPr lang="zh-CN" altLang="en-US" dirty="0"/>
              <a:t>的若干计算单元进行协同计算的软件。对用户而言，好像是面对一个单一的系统</a:t>
            </a:r>
            <a:endParaRPr lang="en-US" altLang="zh-CN" dirty="0"/>
          </a:p>
          <a:p>
            <a:pPr>
              <a:lnSpc>
                <a:spcPct val="120000"/>
              </a:lnSpc>
              <a:spcBef>
                <a:spcPts val="0"/>
              </a:spcBef>
            </a:pPr>
            <a:r>
              <a:rPr lang="zh-CN" altLang="en-US" dirty="0"/>
              <a:t>实例</a:t>
            </a:r>
            <a:endParaRPr lang="en-US" altLang="zh-CN" dirty="0"/>
          </a:p>
          <a:p>
            <a:pPr lvl="1">
              <a:lnSpc>
                <a:spcPct val="120000"/>
              </a:lnSpc>
              <a:spcBef>
                <a:spcPts val="0"/>
              </a:spcBef>
            </a:pPr>
            <a:r>
              <a:rPr lang="zh-CN" altLang="en-US" dirty="0"/>
              <a:t>银行窗口业务</a:t>
            </a:r>
            <a:r>
              <a:rPr lang="en-US" altLang="zh-CN" dirty="0"/>
              <a:t>(</a:t>
            </a:r>
            <a:r>
              <a:rPr lang="zh-CN" altLang="en-US" dirty="0"/>
              <a:t>储蓄，转账，换汇等</a:t>
            </a:r>
            <a:r>
              <a:rPr lang="en-US" altLang="zh-CN" dirty="0"/>
              <a:t>)</a:t>
            </a:r>
          </a:p>
          <a:p>
            <a:pPr lvl="1">
              <a:lnSpc>
                <a:spcPct val="120000"/>
              </a:lnSpc>
              <a:spcBef>
                <a:spcPts val="0"/>
              </a:spcBef>
            </a:pPr>
            <a:r>
              <a:rPr lang="zh-CN" altLang="en-US" dirty="0"/>
              <a:t>百度搜索引擎</a:t>
            </a:r>
          </a:p>
          <a:p>
            <a:pPr>
              <a:lnSpc>
                <a:spcPct val="120000"/>
              </a:lnSpc>
              <a:spcBef>
                <a:spcPts val="0"/>
              </a:spcBef>
            </a:pPr>
            <a:r>
              <a:rPr lang="zh-CN" altLang="en-US" dirty="0"/>
              <a:t>开发分布式系统的动力</a:t>
            </a:r>
          </a:p>
          <a:p>
            <a:pPr lvl="1">
              <a:lnSpc>
                <a:spcPct val="120000"/>
              </a:lnSpc>
              <a:spcBef>
                <a:spcPts val="0"/>
              </a:spcBef>
            </a:pPr>
            <a:r>
              <a:rPr lang="zh-CN" altLang="en-US" dirty="0"/>
              <a:t>许多应用本身是固有分布的</a:t>
            </a:r>
            <a:endParaRPr lang="en-US" altLang="zh-CN" dirty="0"/>
          </a:p>
          <a:p>
            <a:pPr lvl="1">
              <a:lnSpc>
                <a:spcPct val="120000"/>
              </a:lnSpc>
              <a:spcBef>
                <a:spcPts val="0"/>
              </a:spcBef>
            </a:pPr>
            <a:r>
              <a:rPr lang="zh-CN" altLang="en-US" dirty="0"/>
              <a:t>同集中式计算环境相比，分布式计算环境具有很好的性能价格比，可以提供单个大型主机所不能提供的并发计算的能力</a:t>
            </a:r>
          </a:p>
          <a:p>
            <a:pPr lvl="1">
              <a:lnSpc>
                <a:spcPct val="120000"/>
              </a:lnSpc>
              <a:spcBef>
                <a:spcPts val="0"/>
              </a:spcBef>
            </a:pPr>
            <a:r>
              <a:rPr lang="zh-CN" altLang="en-US" dirty="0"/>
              <a:t>分布式系统具有很好的可靠性和可用性。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分布式系统的基本属性</a:t>
            </a:r>
          </a:p>
        </p:txBody>
      </p:sp>
      <p:sp>
        <p:nvSpPr>
          <p:cNvPr id="9219" name="Rectangle 3"/>
          <p:cNvSpPr>
            <a:spLocks noGrp="1" noChangeArrowheads="1"/>
          </p:cNvSpPr>
          <p:nvPr>
            <p:ph type="body" idx="1"/>
          </p:nvPr>
        </p:nvSpPr>
        <p:spPr/>
        <p:txBody>
          <a:bodyPr>
            <a:normAutofit/>
          </a:bodyPr>
          <a:lstStyle/>
          <a:p>
            <a:r>
              <a:rPr lang="zh-CN" altLang="en-US" dirty="0"/>
              <a:t>一个分布式系统拥有一定数目的计算单元和一定数目的</a:t>
            </a:r>
            <a:r>
              <a:rPr lang="zh-CN" altLang="en-US" b="1" dirty="0">
                <a:solidFill>
                  <a:srgbClr val="0000CC"/>
                </a:solidFill>
              </a:rPr>
              <a:t>进程</a:t>
            </a:r>
            <a:endParaRPr lang="en-US" altLang="zh-CN" b="1" dirty="0">
              <a:solidFill>
                <a:srgbClr val="0000CC"/>
              </a:solidFill>
            </a:endParaRPr>
          </a:p>
          <a:p>
            <a:pPr lvl="1"/>
            <a:r>
              <a:rPr lang="zh-CN" altLang="en-US" dirty="0"/>
              <a:t>物理资源：计算单元</a:t>
            </a:r>
          </a:p>
          <a:p>
            <a:pPr lvl="1"/>
            <a:r>
              <a:rPr lang="zh-CN" altLang="en-US" dirty="0"/>
              <a:t>逻辑资源：进程</a:t>
            </a:r>
            <a:endParaRPr lang="en-US" altLang="zh-CN" dirty="0"/>
          </a:p>
          <a:p>
            <a:r>
              <a:rPr lang="zh-CN" altLang="en-US" dirty="0"/>
              <a:t>进程之间</a:t>
            </a:r>
            <a:r>
              <a:rPr lang="zh-CN" altLang="en-US" b="1" dirty="0">
                <a:solidFill>
                  <a:srgbClr val="0000CC"/>
                </a:solidFill>
              </a:rPr>
              <a:t>通过消息传递</a:t>
            </a:r>
            <a:r>
              <a:rPr lang="zh-CN" altLang="en-US" dirty="0"/>
              <a:t>进行通信</a:t>
            </a:r>
          </a:p>
          <a:p>
            <a:r>
              <a:rPr lang="zh-CN" altLang="en-US" dirty="0"/>
              <a:t>进程之间以协作的方式交互</a:t>
            </a:r>
          </a:p>
          <a:p>
            <a:r>
              <a:rPr lang="zh-CN" altLang="en-US" dirty="0"/>
              <a:t>通信延迟不可忽略</a:t>
            </a:r>
          </a:p>
          <a:p>
            <a:r>
              <a:rPr lang="zh-CN" altLang="en-US" dirty="0"/>
              <a:t>任何单个逻辑或物理的资源故障不会导致整个系统的崩溃</a:t>
            </a:r>
          </a:p>
          <a:p>
            <a:r>
              <a:rPr lang="zh-CN" altLang="en-US" dirty="0"/>
              <a:t>在资源故障的情况下系统必须具有重新配置和故障恢复的能力</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分布式系统的分类</a:t>
            </a:r>
          </a:p>
        </p:txBody>
      </p:sp>
      <p:sp>
        <p:nvSpPr>
          <p:cNvPr id="11267" name="Rectangle 3"/>
          <p:cNvSpPr>
            <a:spLocks noGrp="1" noChangeArrowheads="1"/>
          </p:cNvSpPr>
          <p:nvPr>
            <p:ph type="body" idx="1"/>
          </p:nvPr>
        </p:nvSpPr>
        <p:spPr>
          <a:xfrm>
            <a:off x="457200" y="838200"/>
            <a:ext cx="8382000" cy="6019800"/>
          </a:xfrm>
        </p:spPr>
        <p:txBody>
          <a:bodyPr/>
          <a:lstStyle/>
          <a:p>
            <a:r>
              <a:rPr lang="zh-CN" altLang="en-US" dirty="0"/>
              <a:t>使用规模：个人用户</a:t>
            </a:r>
            <a:r>
              <a:rPr lang="en-US" altLang="zh-CN" dirty="0"/>
              <a:t>/</a:t>
            </a:r>
            <a:r>
              <a:rPr lang="zh-CN" altLang="en-US" dirty="0"/>
              <a:t>企业用户</a:t>
            </a:r>
            <a:r>
              <a:rPr lang="en-US" altLang="zh-CN" dirty="0"/>
              <a:t>/</a:t>
            </a:r>
            <a:r>
              <a:rPr lang="zh-CN" altLang="en-US" dirty="0"/>
              <a:t>互联网应用</a:t>
            </a:r>
          </a:p>
          <a:p>
            <a:r>
              <a:rPr lang="zh-CN" altLang="en-US" dirty="0"/>
              <a:t>基于网络：有线网</a:t>
            </a:r>
            <a:r>
              <a:rPr lang="en-US" altLang="zh-CN" dirty="0"/>
              <a:t>(LAN/Internet)</a:t>
            </a:r>
            <a:r>
              <a:rPr lang="zh-CN" altLang="en-US" dirty="0"/>
              <a:t>；无线网</a:t>
            </a:r>
            <a:r>
              <a:rPr lang="en-US" altLang="zh-CN" dirty="0"/>
              <a:t>(LAN/WSN/VANET/3G/4G/5G)</a:t>
            </a:r>
          </a:p>
          <a:p>
            <a:pPr lvl="1"/>
            <a:r>
              <a:rPr lang="zh-CN" altLang="en-US" dirty="0"/>
              <a:t>物联网 </a:t>
            </a:r>
            <a:r>
              <a:rPr lang="en-US" altLang="zh-CN" dirty="0"/>
              <a:t>(</a:t>
            </a:r>
            <a:r>
              <a:rPr lang="en-US" altLang="en-US" dirty="0"/>
              <a:t>Internet of Things)/</a:t>
            </a:r>
            <a:r>
              <a:rPr lang="en-US" altLang="zh-CN" dirty="0"/>
              <a:t>CPS(</a:t>
            </a:r>
            <a:r>
              <a:rPr lang="en-US" altLang="en-US" dirty="0"/>
              <a:t>Cyber Physical Systems)</a:t>
            </a:r>
            <a:r>
              <a:rPr lang="en-US" altLang="zh-CN" dirty="0"/>
              <a:t> </a:t>
            </a:r>
          </a:p>
          <a:p>
            <a:pPr lvl="2"/>
            <a:r>
              <a:rPr lang="zh-CN" altLang="en-US" sz="2800" dirty="0"/>
              <a:t>无线传感网</a:t>
            </a:r>
            <a:r>
              <a:rPr lang="en-US" altLang="zh-CN" sz="2800" dirty="0"/>
              <a:t>(Wireless Sensor network)</a:t>
            </a:r>
          </a:p>
          <a:p>
            <a:pPr lvl="2"/>
            <a:r>
              <a:rPr lang="zh-CN" altLang="en-US" sz="2800"/>
              <a:t>移动自组织网</a:t>
            </a:r>
            <a:r>
              <a:rPr lang="en-US" altLang="zh-CN" sz="2800"/>
              <a:t>(Mobile Ad hoc NETwork /MANET) </a:t>
            </a:r>
          </a:p>
          <a:p>
            <a:pPr lvl="2"/>
            <a:r>
              <a:rPr lang="zh-CN" altLang="en-US" sz="2800"/>
              <a:t>车</a:t>
            </a:r>
            <a:r>
              <a:rPr lang="zh-CN" altLang="en-US" sz="2800" dirty="0"/>
              <a:t>联网</a:t>
            </a:r>
            <a:r>
              <a:rPr lang="en-US" altLang="zh-CN" sz="2800" dirty="0"/>
              <a:t>(Internet of Vehicles, Vehicular Ad hoc </a:t>
            </a:r>
            <a:r>
              <a:rPr lang="en-US" altLang="zh-CN" sz="2800" dirty="0" err="1"/>
              <a:t>NETwork</a:t>
            </a:r>
            <a:r>
              <a:rPr lang="en-US" altLang="zh-CN" sz="2800" dirty="0"/>
              <a:t> /VANET)</a:t>
            </a:r>
          </a:p>
          <a:p>
            <a:pPr lvl="2"/>
            <a:r>
              <a:rPr lang="zh-CN" altLang="zh-CN" sz="2800" dirty="0"/>
              <a:t>低功耗广域</a:t>
            </a:r>
            <a:r>
              <a:rPr lang="zh-CN" altLang="en-US" sz="2800" dirty="0"/>
              <a:t>网</a:t>
            </a:r>
            <a:r>
              <a:rPr lang="en-US" altLang="zh-CN" sz="2800" dirty="0"/>
              <a:t>(Low Power Wide Area </a:t>
            </a:r>
            <a:r>
              <a:rPr lang="en-US" altLang="zh-CN" sz="2800"/>
              <a:t>Network)</a:t>
            </a:r>
            <a:endParaRPr lang="zh-CN" altLang="en-US" sz="2800" dirty="0"/>
          </a:p>
          <a:p>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 of Vehicles (</a:t>
            </a:r>
            <a:r>
              <a:rPr lang="en-US" altLang="zh-CN" dirty="0" err="1"/>
              <a:t>IoV</a:t>
            </a:r>
            <a:r>
              <a:rPr lang="en-US" altLang="zh-CN" dirty="0"/>
              <a:t>)</a:t>
            </a:r>
            <a:endParaRPr lang="en-US" dirty="0"/>
          </a:p>
        </p:txBody>
      </p:sp>
      <p:sp>
        <p:nvSpPr>
          <p:cNvPr id="3" name="内容占位符 2"/>
          <p:cNvSpPr>
            <a:spLocks noGrp="1"/>
          </p:cNvSpPr>
          <p:nvPr>
            <p:ph idx="1"/>
          </p:nvPr>
        </p:nvSpPr>
        <p:spPr/>
        <p:txBody>
          <a:bodyPr/>
          <a:lstStyle/>
          <a:p>
            <a:r>
              <a:rPr lang="en-US" altLang="zh-CN" dirty="0" err="1"/>
              <a:t>IoV</a:t>
            </a:r>
            <a:r>
              <a:rPr lang="en-US" altLang="zh-CN" dirty="0"/>
              <a:t> is a kind of IoT (Internet of Things)</a:t>
            </a:r>
          </a:p>
          <a:p>
            <a:pPr lvl="1"/>
            <a:r>
              <a:rPr lang="en-US" dirty="0"/>
              <a:t>Vehicle networking: VANET, Mobile Internet</a:t>
            </a:r>
          </a:p>
          <a:p>
            <a:r>
              <a:rPr lang="en-US" dirty="0"/>
              <a:t>Goal: realize in-depth integration of </a:t>
            </a:r>
            <a:r>
              <a:rPr lang="en-US" b="1" dirty="0">
                <a:solidFill>
                  <a:srgbClr val="0000CC"/>
                </a:solidFill>
              </a:rPr>
              <a:t>human-vehicle-thing-environment</a:t>
            </a:r>
            <a:r>
              <a:rPr lang="en-US" dirty="0"/>
              <a:t>, reduce social cost, promote the efficiency of transportation, improve the service level of cities, and ensure that humans are satisfied with and enjoy their vehicles</a:t>
            </a:r>
          </a:p>
          <a:p>
            <a:r>
              <a:rPr lang="en-US" dirty="0"/>
              <a:t>Vehicle intelligence: intelligent integration of humans, vehicles, things and environments </a:t>
            </a:r>
          </a:p>
        </p:txBody>
      </p:sp>
      <p:sp>
        <p:nvSpPr>
          <p:cNvPr id="4" name="灯片编号占位符 3"/>
          <p:cNvSpPr>
            <a:spLocks noGrp="1"/>
          </p:cNvSpPr>
          <p:nvPr>
            <p:ph type="sldNum" sz="quarter" idx="10"/>
          </p:nvPr>
        </p:nvSpPr>
        <p:spPr>
          <a:xfrm>
            <a:off x="8604448" y="6381328"/>
            <a:ext cx="539552" cy="476672"/>
          </a:xfrm>
          <a:prstGeom prst="rect">
            <a:avLst/>
          </a:prstGeom>
        </p:spPr>
        <p:txBody>
          <a:bodyPr vert="horz" lIns="91440" tIns="45720" rIns="91440" bIns="45720" rtlCol="0" anchor="ctr"/>
          <a:lstStyle>
            <a:defPPr>
              <a:defRPr lang="zh-CN"/>
            </a:defPPr>
            <a:lvl1pPr marL="0" algn="r"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F82A45-0BC7-4E3E-B885-1F6395591EE9}" type="slidenum">
              <a:rPr lang="en-US" smtClean="0">
                <a:solidFill>
                  <a:prstClr val="black"/>
                </a:solidFill>
              </a:rPr>
              <a:pPr/>
              <a:t>15</a:t>
            </a:fld>
            <a:endParaRPr lang="zh-CN" altLang="en-US"/>
          </a:p>
        </p:txBody>
      </p:sp>
    </p:spTree>
    <p:extLst>
      <p:ext uri="{BB962C8B-B14F-4D97-AF65-F5344CB8AC3E}">
        <p14:creationId xmlns:p14="http://schemas.microsoft.com/office/powerpoint/2010/main" val="1550854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Vehicular Ad hoc Network</a:t>
            </a:r>
            <a:endParaRPr lang="en-US" dirty="0"/>
          </a:p>
        </p:txBody>
      </p:sp>
      <p:sp>
        <p:nvSpPr>
          <p:cNvPr id="3" name="内容占位符 2"/>
          <p:cNvSpPr>
            <a:spLocks noGrp="1"/>
          </p:cNvSpPr>
          <p:nvPr>
            <p:ph idx="1"/>
          </p:nvPr>
        </p:nvSpPr>
        <p:spPr/>
        <p:txBody>
          <a:bodyPr>
            <a:normAutofit fontScale="85000" lnSpcReduction="10000"/>
          </a:bodyPr>
          <a:lstStyle/>
          <a:p>
            <a:r>
              <a:rPr lang="en-US" altLang="zh-CN" dirty="0"/>
              <a:t>VANET Definition</a:t>
            </a:r>
          </a:p>
          <a:p>
            <a:pPr lvl="1"/>
            <a:r>
              <a:rPr lang="en-US" altLang="zh-CN" dirty="0"/>
              <a:t>A kind of wireless infrastructure-less network</a:t>
            </a:r>
          </a:p>
          <a:p>
            <a:pPr lvl="2"/>
            <a:r>
              <a:rPr lang="en-US" altLang="zh-CN" dirty="0"/>
              <a:t>A kind of MANET (Mobile Ad hoc Network) </a:t>
            </a:r>
          </a:p>
          <a:p>
            <a:pPr lvl="1"/>
            <a:r>
              <a:rPr lang="en-US" altLang="zh-CN" dirty="0"/>
              <a:t>Two kinds of nodes connected by wireless signals</a:t>
            </a:r>
          </a:p>
          <a:p>
            <a:pPr lvl="2"/>
            <a:r>
              <a:rPr lang="en-US" altLang="zh-CN" dirty="0"/>
              <a:t>Vehicle nodes: the vehicles with OBUs (On Board units)</a:t>
            </a:r>
          </a:p>
          <a:p>
            <a:pPr lvl="2"/>
            <a:r>
              <a:rPr lang="en-US" altLang="zh-CN" dirty="0"/>
              <a:t>RSU (</a:t>
            </a:r>
            <a:r>
              <a:rPr lang="en-US" altLang="zh-CN" dirty="0" err="1"/>
              <a:t>RoadSide</a:t>
            </a:r>
            <a:r>
              <a:rPr lang="en-US" altLang="zh-CN" dirty="0"/>
              <a:t> Unit) nodes: the communication equipment deployed at the road sides</a:t>
            </a:r>
          </a:p>
          <a:p>
            <a:r>
              <a:rPr lang="en-US" altLang="zh-CN" dirty="0"/>
              <a:t>VANET Features </a:t>
            </a:r>
          </a:p>
          <a:p>
            <a:pPr lvl="1"/>
            <a:r>
              <a:rPr lang="en-US" altLang="zh-CN" dirty="0"/>
              <a:t>Rapidly-changing topology: the nodes have high mobility but their movement direction and speeds are predictable</a:t>
            </a:r>
          </a:p>
          <a:p>
            <a:pPr lvl="1"/>
            <a:r>
              <a:rPr lang="en-US" altLang="zh-CN" dirty="0"/>
              <a:t>Intermittent communication and frequently-occurring network partition</a:t>
            </a:r>
          </a:p>
          <a:p>
            <a:pPr lvl="1"/>
            <a:r>
              <a:rPr lang="en-US" altLang="zh-CN" dirty="0"/>
              <a:t>Limited channel capacity</a:t>
            </a:r>
          </a:p>
          <a:p>
            <a:pPr lvl="1"/>
            <a:r>
              <a:rPr lang="en-US" altLang="zh-CN" dirty="0"/>
              <a:t>Detrimental effects of environments (such as, buildings, obstacles, and traffic lights, etc.) on communication</a:t>
            </a:r>
          </a:p>
          <a:p>
            <a:endParaRPr lang="en-US" dirty="0"/>
          </a:p>
        </p:txBody>
      </p:sp>
      <p:sp>
        <p:nvSpPr>
          <p:cNvPr id="4" name="灯片编号占位符 3"/>
          <p:cNvSpPr>
            <a:spLocks noGrp="1"/>
          </p:cNvSpPr>
          <p:nvPr>
            <p:ph type="sldNum" sz="quarter" idx="10"/>
          </p:nvPr>
        </p:nvSpPr>
        <p:spPr>
          <a:xfrm>
            <a:off x="8604250" y="6381750"/>
            <a:ext cx="539750" cy="476250"/>
          </a:xfrm>
          <a:prstGeom prst="rect">
            <a:avLst/>
          </a:prstGeom>
        </p:spPr>
        <p:txBody>
          <a:bodyPr vert="horz" lIns="91440" tIns="45720" rIns="91440" bIns="45720" rtlCol="0" anchor="ctr"/>
          <a:lstStyle>
            <a:defPPr>
              <a:defRPr lang="zh-CN"/>
            </a:defPPr>
            <a:lvl1pPr marL="0" algn="r"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F82A45-0BC7-4E3E-B885-1F6395591EE9}" type="slidenum">
              <a:rPr lang="en-US" smtClean="0">
                <a:solidFill>
                  <a:prstClr val="black"/>
                </a:solidFill>
              </a:rPr>
              <a:pPr/>
              <a:t>16</a:t>
            </a:fld>
            <a:endParaRPr lang="zh-CN" altLang="en-US"/>
          </a:p>
        </p:txBody>
      </p:sp>
    </p:spTree>
    <p:extLst>
      <p:ext uri="{BB962C8B-B14F-4D97-AF65-F5344CB8AC3E}">
        <p14:creationId xmlns:p14="http://schemas.microsoft.com/office/powerpoint/2010/main" val="301866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p:nvPr/>
        </p:nvPicPr>
        <p:blipFill rotWithShape="1">
          <a:blip r:embed="rId2"/>
          <a:srcRect l="77654" t="59232"/>
          <a:stretch/>
        </p:blipFill>
        <p:spPr bwMode="auto">
          <a:xfrm>
            <a:off x="7956376" y="5637245"/>
            <a:ext cx="1152128" cy="1248139"/>
          </a:xfrm>
          <a:prstGeom prst="rect">
            <a:avLst/>
          </a:prstGeom>
          <a:noFill/>
          <a:ln w="9525">
            <a:noFill/>
            <a:miter lim="800000"/>
            <a:headEnd/>
            <a:tailEnd/>
          </a:ln>
        </p:spPr>
      </p:pic>
      <p:sp>
        <p:nvSpPr>
          <p:cNvPr id="17" name="标题 16"/>
          <p:cNvSpPr>
            <a:spLocks noGrp="1"/>
          </p:cNvSpPr>
          <p:nvPr>
            <p:ph type="title"/>
          </p:nvPr>
        </p:nvSpPr>
        <p:spPr/>
        <p:txBody>
          <a:bodyPr/>
          <a:lstStyle/>
          <a:p>
            <a:r>
              <a:rPr lang="en-US" altLang="zh-CN"/>
              <a:t>Network Protocols</a:t>
            </a:r>
            <a:endParaRPr lang="en-US"/>
          </a:p>
        </p:txBody>
      </p:sp>
      <p:sp>
        <p:nvSpPr>
          <p:cNvPr id="18" name="内容占位符 17"/>
          <p:cNvSpPr>
            <a:spLocks noGrp="1"/>
          </p:cNvSpPr>
          <p:nvPr>
            <p:ph sz="half" idx="1"/>
          </p:nvPr>
        </p:nvSpPr>
        <p:spPr>
          <a:xfrm>
            <a:off x="228600" y="990600"/>
            <a:ext cx="4490586" cy="5867400"/>
          </a:xfrm>
        </p:spPr>
        <p:txBody>
          <a:bodyPr>
            <a:normAutofit fontScale="92500" lnSpcReduction="20000"/>
          </a:bodyPr>
          <a:lstStyle/>
          <a:p>
            <a:r>
              <a:rPr lang="en-US" altLang="zh-CN" dirty="0"/>
              <a:t>WAVE(Wireless Access for Vehicular Environment)</a:t>
            </a:r>
          </a:p>
          <a:p>
            <a:pPr lvl="1"/>
            <a:r>
              <a:rPr lang="en-US" altLang="zh-CN" dirty="0"/>
              <a:t>IEEE 802.11p: PHY and MAC </a:t>
            </a:r>
          </a:p>
          <a:p>
            <a:pPr lvl="1"/>
            <a:r>
              <a:rPr lang="en-US" altLang="zh-CN" dirty="0"/>
              <a:t>IEEE 1609.4: multi-channel operation</a:t>
            </a:r>
          </a:p>
          <a:p>
            <a:pPr lvl="1"/>
            <a:r>
              <a:rPr lang="en-US" altLang="zh-CN" dirty="0"/>
              <a:t>IEEE 1609.3: networking services</a:t>
            </a:r>
          </a:p>
          <a:p>
            <a:pPr lvl="2"/>
            <a:r>
              <a:rPr lang="en-US" altLang="zh-CN" dirty="0"/>
              <a:t>WSMP: </a:t>
            </a:r>
            <a:r>
              <a:rPr lang="en-US" dirty="0"/>
              <a:t>WAVE Short Message Protocol</a:t>
            </a:r>
            <a:endParaRPr lang="en-US" altLang="zh-CN" dirty="0"/>
          </a:p>
          <a:p>
            <a:pPr lvl="2"/>
            <a:r>
              <a:rPr lang="en-US" altLang="zh-CN" dirty="0"/>
              <a:t>WME:WAVE Management Entity</a:t>
            </a:r>
          </a:p>
          <a:p>
            <a:pPr lvl="1"/>
            <a:r>
              <a:rPr lang="en-US" altLang="zh-CN" dirty="0"/>
              <a:t>IEEE 1609.2: security</a:t>
            </a:r>
          </a:p>
          <a:p>
            <a:pPr lvl="1"/>
            <a:r>
              <a:rPr lang="en-US" altLang="zh-CN" dirty="0"/>
              <a:t>IEEE 802.11e: QoS support</a:t>
            </a:r>
          </a:p>
          <a:p>
            <a:pPr lvl="2"/>
            <a:r>
              <a:rPr lang="en-US" altLang="zh-CN" dirty="0"/>
              <a:t>EDCA (Enhanced Distributed Channel Access): contention-based</a:t>
            </a:r>
          </a:p>
          <a:p>
            <a:pPr lvl="2"/>
            <a:r>
              <a:rPr lang="en-US" altLang="zh-CN" dirty="0"/>
              <a:t>HCCA (Hybrid Coordination function controlled Channel Access): contention free</a:t>
            </a:r>
            <a:endParaRPr lang="zh-CN" altLang="en-US" dirty="0"/>
          </a:p>
        </p:txBody>
      </p:sp>
      <p:sp>
        <p:nvSpPr>
          <p:cNvPr id="6" name="内容占位符 5"/>
          <p:cNvSpPr>
            <a:spLocks noGrp="1"/>
          </p:cNvSpPr>
          <p:nvPr>
            <p:ph sz="half" idx="2"/>
          </p:nvPr>
        </p:nvSpPr>
        <p:spPr/>
        <p:txBody>
          <a:bodyPr>
            <a:normAutofit fontScale="92500" lnSpcReduction="20000"/>
          </a:bodyPr>
          <a:lstStyle/>
          <a:p>
            <a:endParaRPr lang="en-US"/>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717" y="884717"/>
            <a:ext cx="4566787" cy="4992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3"/>
          <p:cNvSpPr txBox="1">
            <a:spLocks noChangeArrowheads="1"/>
          </p:cNvSpPr>
          <p:nvPr/>
        </p:nvSpPr>
        <p:spPr>
          <a:xfrm>
            <a:off x="4701687" y="5945890"/>
            <a:ext cx="3038665" cy="5923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Font typeface="Arial" pitchFamily="34" charset="0"/>
              <a:buNone/>
            </a:pPr>
            <a:r>
              <a:rPr lang="en-US" altLang="zh-CN" sz="2200" dirty="0"/>
              <a:t>Protocol Stack of WAVE</a:t>
            </a:r>
            <a:endParaRPr lang="zh-CN" altLang="en-US" sz="2200" dirty="0"/>
          </a:p>
        </p:txBody>
      </p:sp>
      <p:pic>
        <p:nvPicPr>
          <p:cNvPr id="23" name="Picture 3" descr="C:\Users\hujiafeng\Desktop\下载 (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560" y="15797"/>
            <a:ext cx="1296144" cy="83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474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ECB39-5613-4F33-8952-ADEE0A3827F2}"/>
              </a:ext>
            </a:extLst>
          </p:cNvPr>
          <p:cNvSpPr>
            <a:spLocks noGrp="1"/>
          </p:cNvSpPr>
          <p:nvPr>
            <p:ph type="title"/>
          </p:nvPr>
        </p:nvSpPr>
        <p:spPr/>
        <p:txBody>
          <a:bodyPr/>
          <a:lstStyle/>
          <a:p>
            <a:r>
              <a:rPr lang="zh-CN" altLang="en-US"/>
              <a:t>       高速公路</a:t>
            </a:r>
            <a:r>
              <a:rPr lang="zh-CN" altLang="en-US" dirty="0"/>
              <a:t>的车流量估计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C84522-A3CF-4912-A7E5-A4CC092A00C1}"/>
                  </a:ext>
                </a:extLst>
              </p:cNvPr>
              <p:cNvSpPr>
                <a:spLocks noGrp="1"/>
              </p:cNvSpPr>
              <p:nvPr>
                <p:ph idx="1"/>
              </p:nvPr>
            </p:nvSpPr>
            <p:spPr/>
            <p:txBody>
              <a:bodyPr>
                <a:normAutofit fontScale="92500" lnSpcReduction="20000"/>
              </a:bodyPr>
              <a:lstStyle/>
              <a:p>
                <a:pPr>
                  <a:lnSpc>
                    <a:spcPct val="110000"/>
                  </a:lnSpc>
                  <a:spcBef>
                    <a:spcPts val="0"/>
                  </a:spcBef>
                </a:pPr>
                <a:r>
                  <a:rPr lang="zh-CN" altLang="en-US" dirty="0"/>
                  <a:t>车流量估计：要求全覆盖、高精度、低成本、准实时</a:t>
                </a:r>
                <a:r>
                  <a:rPr lang="en-US" altLang="zh-CN" dirty="0"/>
                  <a:t>(15</a:t>
                </a:r>
                <a:r>
                  <a:rPr lang="zh-CN" altLang="en-US" dirty="0"/>
                  <a:t>分钟一次</a:t>
                </a:r>
                <a:r>
                  <a:rPr lang="en-US" altLang="zh-CN" dirty="0"/>
                  <a:t>)</a:t>
                </a:r>
              </a:p>
              <a:p>
                <a:r>
                  <a:rPr lang="zh-CN" altLang="en-US" dirty="0"/>
                  <a:t>问题定义</a:t>
                </a:r>
                <a:endParaRPr lang="en-US" altLang="zh-CN" dirty="0"/>
              </a:p>
              <a:p>
                <a:pPr lvl="1"/>
                <a14:m>
                  <m:oMath xmlns:m="http://schemas.openxmlformats.org/officeDocument/2006/math">
                    <m:sSub>
                      <m:sSubPr>
                        <m:ctrlPr>
                          <a:rPr lang="en-US" altLang="zh-CN" i="1">
                            <a:solidFill>
                              <a:srgbClr val="001D3A"/>
                            </a:solidFill>
                            <a:latin typeface="Cambria Math" panose="02040503050406030204" pitchFamily="18" charset="0"/>
                            <a:ea typeface="宋体" charset="-122"/>
                          </a:rPr>
                        </m:ctrlPr>
                      </m:sSubPr>
                      <m:e>
                        <m:r>
                          <a:rPr lang="en-US" altLang="zh-CN" i="1">
                            <a:solidFill>
                              <a:srgbClr val="001D3A"/>
                            </a:solidFill>
                            <a:latin typeface="Cambria Math"/>
                            <a:ea typeface="宋体" charset="-122"/>
                          </a:rPr>
                          <m:t>𝑋</m:t>
                        </m:r>
                      </m:e>
                      <m:sub>
                        <m:r>
                          <a:rPr lang="en-US" altLang="zh-CN" i="1">
                            <a:solidFill>
                              <a:srgbClr val="001D3A"/>
                            </a:solidFill>
                            <a:latin typeface="Cambria Math"/>
                            <a:ea typeface="宋体" charset="-122"/>
                          </a:rPr>
                          <m:t>𝑚</m:t>
                        </m:r>
                        <m:r>
                          <a:rPr lang="en-US" altLang="zh-CN" i="1">
                            <a:solidFill>
                              <a:srgbClr val="001D3A"/>
                            </a:solidFill>
                            <a:latin typeface="Cambria Math"/>
                            <a:ea typeface="Cambria Math"/>
                          </a:rPr>
                          <m:t>×</m:t>
                        </m:r>
                        <m:r>
                          <a:rPr lang="en-US" altLang="zh-CN" i="1">
                            <a:solidFill>
                              <a:srgbClr val="001D3A"/>
                            </a:solidFill>
                            <a:latin typeface="Cambria Math"/>
                            <a:ea typeface="Cambria Math"/>
                          </a:rPr>
                          <m:t>𝑛</m:t>
                        </m:r>
                      </m:sub>
                    </m:sSub>
                  </m:oMath>
                </a14:m>
                <a:r>
                  <a:rPr lang="zh-CN" altLang="en-US" dirty="0"/>
                  <a:t>和</a:t>
                </a:r>
                <a14:m>
                  <m:oMath xmlns:m="http://schemas.openxmlformats.org/officeDocument/2006/math">
                    <m:sSub>
                      <m:sSubPr>
                        <m:ctrlPr>
                          <a:rPr lang="en-US" altLang="zh-CN" i="1">
                            <a:solidFill>
                              <a:srgbClr val="001D3A"/>
                            </a:solidFill>
                            <a:latin typeface="Cambria Math" panose="02040503050406030204" pitchFamily="18" charset="0"/>
                            <a:ea typeface="宋体" charset="-122"/>
                          </a:rPr>
                        </m:ctrlPr>
                      </m:sSubPr>
                      <m:e>
                        <m:acc>
                          <m:accPr>
                            <m:chr m:val="̂"/>
                            <m:ctrlPr>
                              <a:rPr lang="zh-CN" altLang="en-US" i="1">
                                <a:solidFill>
                                  <a:srgbClr val="001D3A"/>
                                </a:solidFill>
                                <a:latin typeface="Cambria Math" panose="02040503050406030204" pitchFamily="18" charset="0"/>
                                <a:ea typeface="宋体" charset="-122"/>
                              </a:rPr>
                            </m:ctrlPr>
                          </m:accPr>
                          <m:e>
                            <m:r>
                              <a:rPr lang="en-US" altLang="zh-CN" i="1">
                                <a:solidFill>
                                  <a:srgbClr val="001D3A"/>
                                </a:solidFill>
                                <a:latin typeface="Cambria Math"/>
                                <a:ea typeface="宋体" charset="-122"/>
                              </a:rPr>
                              <m:t>𝑋</m:t>
                            </m:r>
                          </m:e>
                        </m:acc>
                      </m:e>
                      <m:sub>
                        <m:r>
                          <a:rPr lang="en-US" altLang="zh-CN" i="1">
                            <a:solidFill>
                              <a:srgbClr val="001D3A"/>
                            </a:solidFill>
                            <a:latin typeface="Cambria Math"/>
                            <a:ea typeface="宋体" charset="-122"/>
                          </a:rPr>
                          <m:t>𝑚</m:t>
                        </m:r>
                        <m:r>
                          <a:rPr lang="en-US" altLang="zh-CN" i="1">
                            <a:solidFill>
                              <a:srgbClr val="001D3A"/>
                            </a:solidFill>
                            <a:latin typeface="Cambria Math"/>
                            <a:ea typeface="Cambria Math"/>
                          </a:rPr>
                          <m:t>×</m:t>
                        </m:r>
                        <m:r>
                          <a:rPr lang="en-US" altLang="zh-CN" i="1">
                            <a:solidFill>
                              <a:srgbClr val="001D3A"/>
                            </a:solidFill>
                            <a:latin typeface="Cambria Math"/>
                            <a:ea typeface="Cambria Math"/>
                          </a:rPr>
                          <m:t>𝑛</m:t>
                        </m:r>
                      </m:sub>
                    </m:sSub>
                  </m:oMath>
                </a14:m>
                <a:r>
                  <a:rPr lang="zh-CN" altLang="en-US" dirty="0"/>
                  <a:t>：</a:t>
                </a:r>
                <a:r>
                  <a:rPr lang="zh-CN" altLang="en-US" dirty="0">
                    <a:solidFill>
                      <a:srgbClr val="001D3A"/>
                    </a:solidFill>
                  </a:rPr>
                  <a:t>真实的和估计的车辆速度矩阵</a:t>
                </a:r>
                <a:endParaRPr lang="en-US" altLang="zh-CN" dirty="0">
                  <a:solidFill>
                    <a:srgbClr val="001D3A"/>
                  </a:solidFill>
                </a:endParaRPr>
              </a:p>
              <a:p>
                <a:pPr lvl="1"/>
                <a:r>
                  <a:rPr lang="zh-CN" altLang="en-US" dirty="0">
                    <a:solidFill>
                      <a:srgbClr val="001D3A"/>
                    </a:solidFill>
                  </a:rPr>
                  <a:t>检测交通状况问题是寻找</a:t>
                </a:r>
                <a14:m>
                  <m:oMath xmlns:m="http://schemas.openxmlformats.org/officeDocument/2006/math">
                    <m:sSub>
                      <m:sSubPr>
                        <m:ctrlPr>
                          <a:rPr lang="en-US" altLang="zh-CN" i="1">
                            <a:solidFill>
                              <a:srgbClr val="001D3A"/>
                            </a:solidFill>
                            <a:latin typeface="Cambria Math" panose="02040503050406030204" pitchFamily="18" charset="0"/>
                            <a:ea typeface="宋体" charset="-122"/>
                          </a:rPr>
                        </m:ctrlPr>
                      </m:sSubPr>
                      <m:e>
                        <m:acc>
                          <m:accPr>
                            <m:chr m:val="̂"/>
                            <m:ctrlPr>
                              <a:rPr lang="zh-CN" altLang="en-US" i="1">
                                <a:solidFill>
                                  <a:srgbClr val="001D3A"/>
                                </a:solidFill>
                                <a:latin typeface="Cambria Math" panose="02040503050406030204" pitchFamily="18" charset="0"/>
                                <a:ea typeface="宋体" charset="-122"/>
                              </a:rPr>
                            </m:ctrlPr>
                          </m:accPr>
                          <m:e>
                            <m:r>
                              <a:rPr lang="en-US" altLang="zh-CN" i="1">
                                <a:solidFill>
                                  <a:srgbClr val="001D3A"/>
                                </a:solidFill>
                                <a:latin typeface="Cambria Math"/>
                                <a:ea typeface="宋体" charset="-122"/>
                              </a:rPr>
                              <m:t>𝑋</m:t>
                            </m:r>
                          </m:e>
                        </m:acc>
                      </m:e>
                      <m:sub>
                        <m:r>
                          <a:rPr lang="en-US" altLang="zh-CN" i="1">
                            <a:solidFill>
                              <a:srgbClr val="001D3A"/>
                            </a:solidFill>
                            <a:latin typeface="Cambria Math"/>
                            <a:ea typeface="宋体" charset="-122"/>
                          </a:rPr>
                          <m:t>𝑚</m:t>
                        </m:r>
                        <m:r>
                          <a:rPr lang="en-US" altLang="zh-CN" i="1">
                            <a:solidFill>
                              <a:srgbClr val="001D3A"/>
                            </a:solidFill>
                            <a:latin typeface="Cambria Math"/>
                            <a:ea typeface="Cambria Math"/>
                          </a:rPr>
                          <m:t>×</m:t>
                        </m:r>
                        <m:r>
                          <a:rPr lang="en-US" altLang="zh-CN" i="1">
                            <a:solidFill>
                              <a:srgbClr val="001D3A"/>
                            </a:solidFill>
                            <a:latin typeface="Cambria Math"/>
                            <a:ea typeface="Cambria Math"/>
                          </a:rPr>
                          <m:t>𝑛</m:t>
                        </m:r>
                      </m:sub>
                    </m:sSub>
                  </m:oMath>
                </a14:m>
                <a:r>
                  <a:rPr lang="zh-CN" altLang="en-US" dirty="0"/>
                  <a:t>，使得</a:t>
                </a:r>
                <a14:m>
                  <m:oMath xmlns:m="http://schemas.openxmlformats.org/officeDocument/2006/math">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i="1">
                                <a:latin typeface="Cambria Math"/>
                              </a:rPr>
                              <m:t>𝑋</m:t>
                            </m:r>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𝑋</m:t>
                                </m:r>
                              </m:e>
                            </m:acc>
                          </m:e>
                        </m:d>
                      </m:e>
                      <m:sub>
                        <m:r>
                          <a:rPr lang="en-US" altLang="zh-CN" i="1">
                            <a:latin typeface="Cambria Math"/>
                          </a:rPr>
                          <m:t>𝐹</m:t>
                        </m:r>
                      </m:sub>
                    </m:sSub>
                  </m:oMath>
                </a14:m>
                <a:r>
                  <a:rPr lang="zh-CN" altLang="en-US" dirty="0"/>
                  <a:t>最小</a:t>
                </a:r>
                <a:endParaRPr lang="en-US" altLang="zh-CN" dirty="0"/>
              </a:p>
              <a:p>
                <a:endParaRPr lang="en-US" altLang="zh-CN" dirty="0"/>
              </a:p>
              <a:p>
                <a:endParaRPr lang="en-US" altLang="zh-CN" dirty="0"/>
              </a:p>
              <a:p>
                <a:endParaRPr lang="en-US" altLang="zh-CN" dirty="0"/>
              </a:p>
              <a:p>
                <a:endParaRPr lang="en-US" altLang="zh-CN" dirty="0"/>
              </a:p>
              <a:p>
                <a:r>
                  <a:rPr lang="en-US" altLang="zh-CN" dirty="0"/>
                  <a:t>Polaris</a:t>
                </a:r>
              </a:p>
              <a:p>
                <a:pPr lvl="1"/>
                <a:r>
                  <a:rPr lang="zh-CN" altLang="en-US" dirty="0"/>
                  <a:t>基于信令的交通相对流量估算</a:t>
                </a:r>
              </a:p>
              <a:p>
                <a:pPr lvl="1"/>
                <a:r>
                  <a:rPr lang="zh-CN" altLang="en-US" dirty="0"/>
                  <a:t>基于流量时空关联关系的压缩感知</a:t>
                </a:r>
              </a:p>
            </p:txBody>
          </p:sp>
        </mc:Choice>
        <mc:Fallback xmlns="">
          <p:sp>
            <p:nvSpPr>
              <p:cNvPr id="3" name="内容占位符 2">
                <a:extLst>
                  <a:ext uri="{FF2B5EF4-FFF2-40B4-BE49-F238E27FC236}">
                    <a16:creationId xmlns:a16="http://schemas.microsoft.com/office/drawing/2014/main" xmlns="" xmlns:a14="http://schemas.microsoft.com/office/drawing/2010/main" id="{D7C84522-A3CF-4912-A7E5-A4CC092A00C1}"/>
                  </a:ext>
                </a:extLst>
              </p:cNvPr>
              <p:cNvSpPr>
                <a:spLocks noGrp="1" noRot="1" noChangeAspect="1" noMove="1" noResize="1" noEditPoints="1" noAdjustHandles="1" noChangeArrowheads="1" noChangeShapeType="1" noTextEdit="1"/>
              </p:cNvSpPr>
              <p:nvPr>
                <p:ph idx="1"/>
              </p:nvPr>
            </p:nvSpPr>
            <p:spPr>
              <a:blipFill rotWithShape="0">
                <a:blip r:embed="rId4"/>
                <a:stretch>
                  <a:fillRect l="-1481" t="-2026" r="-889"/>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B788169F-1B92-4BED-9B6A-81326408EBD0}"/>
              </a:ext>
            </a:extLst>
          </p:cNvPr>
          <p:cNvGraphicFramePr>
            <a:graphicFrameLocks noChangeAspect="1"/>
          </p:cNvGraphicFramePr>
          <p:nvPr>
            <p:extLst>
              <p:ext uri="{D42A27DB-BD31-4B8C-83A1-F6EECF244321}">
                <p14:modId xmlns:p14="http://schemas.microsoft.com/office/powerpoint/2010/main" val="308990192"/>
              </p:ext>
            </p:extLst>
          </p:nvPr>
        </p:nvGraphicFramePr>
        <p:xfrm>
          <a:off x="2481263" y="2938463"/>
          <a:ext cx="6662737" cy="2852737"/>
        </p:xfrm>
        <a:graphic>
          <a:graphicData uri="http://schemas.openxmlformats.org/presentationml/2006/ole">
            <mc:AlternateContent xmlns:mc="http://schemas.openxmlformats.org/markup-compatibility/2006">
              <mc:Choice xmlns:v="urn:schemas-microsoft-com:vml" Requires="v">
                <p:oleObj name="Visio" r:id="rId5" imgW="7757597" imgH="3057409" progId="Visio.Drawing.11">
                  <p:embed/>
                </p:oleObj>
              </mc:Choice>
              <mc:Fallback>
                <p:oleObj name="Visio" r:id="rId5" imgW="7757597" imgH="305740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1263" y="2938463"/>
                        <a:ext cx="6662737" cy="2852737"/>
                      </a:xfrm>
                      <a:prstGeom prst="rect">
                        <a:avLst/>
                      </a:prstGeom>
                      <a:noFill/>
                      <a:ln>
                        <a:noFill/>
                      </a:ln>
                    </p:spPr>
                  </p:pic>
                </p:oleObj>
              </mc:Fallback>
            </mc:AlternateContent>
          </a:graphicData>
        </a:graphic>
      </p:graphicFrame>
      <p:sp>
        <p:nvSpPr>
          <p:cNvPr id="7" name="矩形 6"/>
          <p:cNvSpPr/>
          <p:nvPr/>
        </p:nvSpPr>
        <p:spPr>
          <a:xfrm>
            <a:off x="36163" y="0"/>
            <a:ext cx="2518638" cy="646331"/>
          </a:xfrm>
          <a:prstGeom prst="rect">
            <a:avLst/>
          </a:prstGeom>
        </p:spPr>
        <p:txBody>
          <a:bodyPr wrap="none">
            <a:spAutoFit/>
          </a:bodyPr>
          <a:lstStyle/>
          <a:p>
            <a:r>
              <a:rPr lang="pt-BR" altLang="zh-CN" b="1">
                <a:solidFill>
                  <a:srgbClr val="0000CC"/>
                </a:solidFill>
              </a:rPr>
              <a:t>Mobiquitous 2017</a:t>
            </a:r>
          </a:p>
          <a:p>
            <a:r>
              <a:rPr lang="en-US" altLang="zh-CN" b="1">
                <a:solidFill>
                  <a:srgbClr val="C00000"/>
                </a:solidFill>
              </a:rPr>
              <a:t>Best paper runner up</a:t>
            </a:r>
            <a:endParaRPr lang="zh-CN" altLang="en-US"/>
          </a:p>
        </p:txBody>
      </p:sp>
      <p:graphicFrame>
        <p:nvGraphicFramePr>
          <p:cNvPr id="9" name="对象 8">
            <a:extLst>
              <a:ext uri="{FF2B5EF4-FFF2-40B4-BE49-F238E27FC236}">
                <a16:creationId xmlns:a16="http://schemas.microsoft.com/office/drawing/2014/main" id="{B7467FA4-431E-4063-8E18-50755ADFCCB7}"/>
              </a:ext>
            </a:extLst>
          </p:cNvPr>
          <p:cNvGraphicFramePr>
            <a:graphicFrameLocks noChangeAspect="1"/>
          </p:cNvGraphicFramePr>
          <p:nvPr>
            <p:extLst>
              <p:ext uri="{D42A27DB-BD31-4B8C-83A1-F6EECF244321}">
                <p14:modId xmlns:p14="http://schemas.microsoft.com/office/powerpoint/2010/main" val="1154529918"/>
              </p:ext>
            </p:extLst>
          </p:nvPr>
        </p:nvGraphicFramePr>
        <p:xfrm>
          <a:off x="7123112" y="6318250"/>
          <a:ext cx="2020888" cy="539750"/>
        </p:xfrm>
        <a:graphic>
          <a:graphicData uri="http://schemas.openxmlformats.org/presentationml/2006/ole">
            <mc:AlternateContent xmlns:mc="http://schemas.openxmlformats.org/markup-compatibility/2006">
              <mc:Choice xmlns:v="urn:schemas-microsoft-com:vml" Requires="v">
                <p:oleObj name="Equation" r:id="rId7" imgW="1104900" imgH="292100" progId="Equation.DSMT4">
                  <p:embed/>
                </p:oleObj>
              </mc:Choice>
              <mc:Fallback>
                <p:oleObj name="Equation" r:id="rId7" imgW="1104900" imgH="292100" progId="Equation.DSMT4">
                  <p:embed/>
                  <p:pic>
                    <p:nvPicPr>
                      <p:cNvPr id="6" name="对象 5">
                        <a:extLst>
                          <a:ext uri="{FF2B5EF4-FFF2-40B4-BE49-F238E27FC236}">
                            <a16:creationId xmlns:a16="http://schemas.microsoft.com/office/drawing/2014/main" id="{B7467FA4-431E-4063-8E18-50755ADFCC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3112" y="6318250"/>
                        <a:ext cx="20208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6380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fade">
                                      <p:cBhvr>
                                        <p:cTn id="1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1D3A"/>
                </a:solidFill>
                <a:latin typeface="+mn-ea"/>
              </a:rPr>
              <a:t>基本的压缩感知框架</a:t>
            </a:r>
            <a:endParaRPr lang="en-US" altLang="zh-CN" dirty="0">
              <a:solidFill>
                <a:srgbClr val="001D3A"/>
              </a:solidFill>
              <a:latin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800" dirty="0">
                    <a:solidFill>
                      <a:srgbClr val="001D3A"/>
                    </a:solidFill>
                    <a:ea typeface="宋体" pitchFamily="2" charset="-122"/>
                    <a:cs typeface="Times New Roman" pitchFamily="18" charset="0"/>
                  </a:rPr>
                  <a:t>以车检器流量作为输入构成测量矩阵</a:t>
                </a:r>
                <a14:m>
                  <m:oMath xmlns:m="http://schemas.openxmlformats.org/officeDocument/2006/math">
                    <m:sSub>
                      <m:sSubPr>
                        <m:ctrlPr>
                          <a:rPr lang="en-US" altLang="zh-CN" sz="2800" i="1" smtClean="0">
                            <a:solidFill>
                              <a:srgbClr val="001D3A"/>
                            </a:solidFill>
                            <a:latin typeface="Cambria Math" panose="02040503050406030204" pitchFamily="18" charset="0"/>
                            <a:ea typeface="宋体" pitchFamily="2" charset="-122"/>
                            <a:cs typeface="Times New Roman" pitchFamily="18" charset="0"/>
                          </a:rPr>
                        </m:ctrlPr>
                      </m:sSubPr>
                      <m:e>
                        <m:r>
                          <a:rPr lang="en-US" altLang="zh-CN" sz="2800" b="0" i="1" smtClean="0">
                            <a:solidFill>
                              <a:srgbClr val="001D3A"/>
                            </a:solidFill>
                            <a:latin typeface="Cambria Math"/>
                            <a:ea typeface="宋体" pitchFamily="2" charset="-122"/>
                            <a:cs typeface="Times New Roman" pitchFamily="18" charset="0"/>
                          </a:rPr>
                          <m:t>𝑀</m:t>
                        </m:r>
                      </m:e>
                      <m:sub>
                        <m:r>
                          <a:rPr lang="en-US" altLang="zh-CN" sz="2800" b="0" i="1" smtClean="0">
                            <a:solidFill>
                              <a:srgbClr val="001D3A"/>
                            </a:solidFill>
                            <a:latin typeface="Cambria Math"/>
                            <a:ea typeface="宋体" pitchFamily="2" charset="-122"/>
                            <a:cs typeface="Times New Roman" pitchFamily="18" charset="0"/>
                          </a:rPr>
                          <m:t>𝑚</m:t>
                        </m:r>
                        <m:r>
                          <a:rPr lang="en-US" altLang="zh-CN" sz="2800" b="0" i="1" smtClean="0">
                            <a:solidFill>
                              <a:srgbClr val="001D3A"/>
                            </a:solidFill>
                            <a:latin typeface="Cambria Math"/>
                            <a:ea typeface="Cambria Math"/>
                            <a:cs typeface="Times New Roman" pitchFamily="18" charset="0"/>
                          </a:rPr>
                          <m:t>×</m:t>
                        </m:r>
                        <m:r>
                          <a:rPr lang="en-US" altLang="zh-CN" sz="2800" b="0" i="1" smtClean="0">
                            <a:solidFill>
                              <a:srgbClr val="001D3A"/>
                            </a:solidFill>
                            <a:latin typeface="Cambria Math"/>
                            <a:ea typeface="Cambria Math"/>
                            <a:cs typeface="Times New Roman" pitchFamily="18" charset="0"/>
                          </a:rPr>
                          <m:t>𝑛</m:t>
                        </m:r>
                      </m:sub>
                    </m:sSub>
                  </m:oMath>
                </a14:m>
                <a:endParaRPr lang="en-US" altLang="zh-CN" sz="2800" dirty="0">
                  <a:solidFill>
                    <a:srgbClr val="001D3A"/>
                  </a:solidFill>
                  <a:ea typeface="宋体" pitchFamily="2" charset="-122"/>
                  <a:cs typeface="Times New Roman" pitchFamily="18" charset="0"/>
                </a:endParaRPr>
              </a:p>
              <a:p>
                <a:r>
                  <a:rPr lang="zh-CN" altLang="en-US" sz="2800" dirty="0">
                    <a:solidFill>
                      <a:srgbClr val="001D3A"/>
                    </a:solidFill>
                    <a:ea typeface="宋体" pitchFamily="2" charset="-122"/>
                    <a:cs typeface="Times New Roman" pitchFamily="18" charset="0"/>
                  </a:rPr>
                  <a:t>考虑到交通流的特点，寻找一个低秩的估计矩阵</a:t>
                </a:r>
                <a14:m>
                  <m:oMath xmlns:m="http://schemas.openxmlformats.org/officeDocument/2006/math">
                    <m:sSub>
                      <m:sSubPr>
                        <m:ctrlPr>
                          <a:rPr lang="en-US" altLang="zh-CN" sz="2800" i="1">
                            <a:solidFill>
                              <a:srgbClr val="001D3A"/>
                            </a:solidFill>
                            <a:latin typeface="Cambria Math" panose="02040503050406030204" pitchFamily="18" charset="0"/>
                            <a:ea typeface="宋体" charset="-122"/>
                            <a:cs typeface="Times New Roman" pitchFamily="18" charset="0"/>
                          </a:rPr>
                        </m:ctrlPr>
                      </m:sSubPr>
                      <m:e>
                        <m:acc>
                          <m:accPr>
                            <m:chr m:val="̂"/>
                            <m:ctrlPr>
                              <a:rPr lang="zh-CN" altLang="en-US" sz="2800" i="1">
                                <a:solidFill>
                                  <a:srgbClr val="001D3A"/>
                                </a:solidFill>
                                <a:latin typeface="Cambria Math" panose="02040503050406030204" pitchFamily="18" charset="0"/>
                                <a:ea typeface="宋体" charset="-122"/>
                                <a:cs typeface="Times New Roman" pitchFamily="18" charset="0"/>
                              </a:rPr>
                            </m:ctrlPr>
                          </m:accPr>
                          <m:e>
                            <m:r>
                              <a:rPr lang="en-US" altLang="zh-CN" sz="2800" i="1">
                                <a:solidFill>
                                  <a:srgbClr val="001D3A"/>
                                </a:solidFill>
                                <a:latin typeface="Cambria Math"/>
                                <a:ea typeface="宋体" charset="-122"/>
                                <a:cs typeface="Times New Roman" pitchFamily="18" charset="0"/>
                              </a:rPr>
                              <m:t>𝑋</m:t>
                            </m:r>
                          </m:e>
                        </m:acc>
                      </m:e>
                      <m:sub>
                        <m:r>
                          <a:rPr lang="en-US" altLang="zh-CN" sz="2800" i="1">
                            <a:solidFill>
                              <a:srgbClr val="001D3A"/>
                            </a:solidFill>
                            <a:latin typeface="Cambria Math"/>
                            <a:ea typeface="宋体" charset="-122"/>
                            <a:cs typeface="Times New Roman" pitchFamily="18" charset="0"/>
                          </a:rPr>
                          <m:t>𝑚</m:t>
                        </m:r>
                        <m:r>
                          <a:rPr lang="en-US" altLang="zh-CN" sz="2800" i="1">
                            <a:solidFill>
                              <a:srgbClr val="001D3A"/>
                            </a:solidFill>
                            <a:latin typeface="Cambria Math"/>
                            <a:ea typeface="Cambria Math"/>
                            <a:cs typeface="Times New Roman" pitchFamily="18" charset="0"/>
                          </a:rPr>
                          <m:t>×</m:t>
                        </m:r>
                        <m:r>
                          <a:rPr lang="en-US" altLang="zh-CN" sz="2800" i="1">
                            <a:solidFill>
                              <a:srgbClr val="001D3A"/>
                            </a:solidFill>
                            <a:latin typeface="Cambria Math"/>
                            <a:ea typeface="Cambria Math"/>
                            <a:cs typeface="Times New Roman" pitchFamily="18" charset="0"/>
                          </a:rPr>
                          <m:t>𝑛</m:t>
                        </m:r>
                      </m:sub>
                    </m:sSub>
                  </m:oMath>
                </a14:m>
                <a:endParaRPr lang="en-US" altLang="zh-CN" sz="2800" dirty="0">
                  <a:solidFill>
                    <a:srgbClr val="001D3A"/>
                  </a:solidFill>
                  <a:ea typeface="宋体" pitchFamily="2" charset="-122"/>
                  <a:cs typeface="Times New Roman" pitchFamily="18" charset="0"/>
                </a:endParaRPr>
              </a:p>
              <a:p>
                <a:endParaRPr lang="en-US" altLang="zh-CN" sz="2800" dirty="0">
                  <a:solidFill>
                    <a:srgbClr val="001D3A"/>
                  </a:solidFill>
                  <a:ea typeface="宋体" pitchFamily="2" charset="-122"/>
                  <a:cs typeface="Times New Roman" pitchFamily="18" charset="0"/>
                </a:endParaRPr>
              </a:p>
              <a:p>
                <a:r>
                  <a:rPr lang="zh-CN" altLang="en-US" sz="2800" dirty="0">
                    <a:solidFill>
                      <a:srgbClr val="001D3A"/>
                    </a:solidFill>
                    <a:ea typeface="宋体" pitchFamily="2" charset="-122"/>
                    <a:cs typeface="Times New Roman" pitchFamily="18" charset="0"/>
                  </a:rPr>
                  <a:t>将上面非凸问题转换为凸优化问题</a:t>
                </a:r>
                <a:endParaRPr lang="en-US" altLang="zh-CN" sz="2800" dirty="0">
                  <a:solidFill>
                    <a:srgbClr val="001D3A"/>
                  </a:solidFill>
                  <a:ea typeface="宋体" pitchFamily="2" charset="-122"/>
                  <a:cs typeface="Times New Roman" pitchFamily="18" charset="0"/>
                </a:endParaRPr>
              </a:p>
              <a:p>
                <a:endParaRPr lang="en-US" altLang="zh-CN" sz="2800" dirty="0">
                  <a:solidFill>
                    <a:srgbClr val="001D3A"/>
                  </a:solidFill>
                  <a:ea typeface="宋体" pitchFamily="2" charset="-122"/>
                  <a:cs typeface="Times New Roman" pitchFamily="18" charset="0"/>
                </a:endParaRPr>
              </a:p>
              <a:p>
                <a:r>
                  <a:rPr lang="zh-CN" altLang="en-US" sz="2800" dirty="0">
                    <a:solidFill>
                      <a:srgbClr val="001D3A"/>
                    </a:solidFill>
                    <a:ea typeface="宋体" pitchFamily="2" charset="-122"/>
                    <a:cs typeface="Times New Roman" pitchFamily="18" charset="0"/>
                  </a:rPr>
                  <a:t>利用类似</a:t>
                </a:r>
                <a:r>
                  <a:rPr lang="en-US" altLang="zh-CN" sz="2800" dirty="0">
                    <a:solidFill>
                      <a:srgbClr val="001D3A"/>
                    </a:solidFill>
                    <a:ea typeface="宋体" pitchFamily="2" charset="-122"/>
                    <a:cs typeface="Times New Roman" pitchFamily="18" charset="0"/>
                  </a:rPr>
                  <a:t>SVD</a:t>
                </a:r>
                <a:r>
                  <a:rPr lang="zh-CN" altLang="en-US" sz="2800" dirty="0">
                    <a:solidFill>
                      <a:srgbClr val="001D3A"/>
                    </a:solidFill>
                    <a:ea typeface="宋体" pitchFamily="2" charset="-122"/>
                    <a:cs typeface="Times New Roman" pitchFamily="18" charset="0"/>
                  </a:rPr>
                  <a:t>的分解方法，令</a:t>
                </a:r>
                <a:endParaRPr lang="en-US" altLang="zh-CN" sz="2800" dirty="0">
                  <a:solidFill>
                    <a:srgbClr val="001D3A"/>
                  </a:solidFill>
                  <a:ea typeface="宋体" pitchFamily="2" charset="-122"/>
                  <a:cs typeface="Times New Roman" pitchFamily="18" charset="0"/>
                </a:endParaRPr>
              </a:p>
              <a:p>
                <a:endParaRPr lang="en-US" altLang="zh-CN" sz="2800" dirty="0">
                  <a:solidFill>
                    <a:srgbClr val="001D3A"/>
                  </a:solidFill>
                  <a:ea typeface="宋体" pitchFamily="2" charset="-122"/>
                </a:endParaRPr>
              </a:p>
              <a:p>
                <a:r>
                  <a:rPr lang="zh-CN" altLang="en-US" sz="2800" dirty="0">
                    <a:solidFill>
                      <a:srgbClr val="001D3A"/>
                    </a:solidFill>
                    <a:ea typeface="宋体" pitchFamily="2" charset="-122"/>
                    <a:cs typeface="Times New Roman" pitchFamily="18" charset="0"/>
                  </a:rPr>
                  <a:t>增加正则项</a:t>
                </a:r>
                <a:endParaRPr lang="en-US" altLang="zh-CN" sz="2800" dirty="0">
                  <a:solidFill>
                    <a:srgbClr val="001D3A"/>
                  </a:solidFill>
                  <a:ea typeface="宋体" pitchFamily="2" charset="-122"/>
                  <a:cs typeface="Times New Roman" pitchFamily="18" charset="0"/>
                </a:endParaRPr>
              </a:p>
              <a:p>
                <a:endParaRPr lang="en-US" altLang="zh-CN" dirty="0">
                  <a:solidFill>
                    <a:srgbClr val="001D3A"/>
                  </a:solidFill>
                  <a:ea typeface="宋体" pitchFamily="2" charset="-122"/>
                  <a:cs typeface="Times New Roman" pitchFamily="18" charset="0"/>
                </a:endParaRPr>
              </a:p>
              <a:p>
                <a:endParaRPr lang="en-US" altLang="zh-CN" dirty="0">
                  <a:solidFill>
                    <a:srgbClr val="001D3A"/>
                  </a:solidFill>
                  <a:ea typeface="宋体" pitchFamily="2" charset="-122"/>
                  <a:cs typeface="Times New Roman" pitchFamily="18" charset="0"/>
                </a:endParaRPr>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1391" t="-2152" r="-1159"/>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nvGraphicFramePr>
        <p:xfrm>
          <a:off x="5772946" y="3884246"/>
          <a:ext cx="2016125" cy="366713"/>
        </p:xfrm>
        <a:graphic>
          <a:graphicData uri="http://schemas.openxmlformats.org/presentationml/2006/ole">
            <mc:AlternateContent xmlns:mc="http://schemas.openxmlformats.org/markup-compatibility/2006">
              <mc:Choice xmlns:v="urn:schemas-microsoft-com:vml" Requires="v">
                <p:oleObj name="Equation" r:id="rId5" imgW="1155700" imgH="203200" progId="Equation.DSMT4">
                  <p:embed/>
                </p:oleObj>
              </mc:Choice>
              <mc:Fallback>
                <p:oleObj name="Equation" r:id="rId5" imgW="1155700" imgH="203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2946" y="3884246"/>
                        <a:ext cx="201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12"/>
          <p:cNvGraphicFramePr>
            <a:graphicFrameLocks noChangeAspect="1"/>
          </p:cNvGraphicFramePr>
          <p:nvPr>
            <p:extLst>
              <p:ext uri="{D42A27DB-BD31-4B8C-83A1-F6EECF244321}">
                <p14:modId xmlns:p14="http://schemas.microsoft.com/office/powerpoint/2010/main" val="2460139742"/>
              </p:ext>
            </p:extLst>
          </p:nvPr>
        </p:nvGraphicFramePr>
        <p:xfrm>
          <a:off x="990600" y="2263877"/>
          <a:ext cx="5258427" cy="555524"/>
        </p:xfrm>
        <a:graphic>
          <a:graphicData uri="http://schemas.openxmlformats.org/presentationml/2006/ole">
            <mc:AlternateContent xmlns:mc="http://schemas.openxmlformats.org/markup-compatibility/2006">
              <mc:Choice xmlns:v="urn:schemas-microsoft-com:vml" Requires="v">
                <p:oleObj name="Equation" r:id="rId7" imgW="2260600" imgH="228600" progId="Equation.DSMT4">
                  <p:embed/>
                </p:oleObj>
              </mc:Choice>
              <mc:Fallback>
                <p:oleObj name="Equation" r:id="rId7" imgW="22606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263877"/>
                        <a:ext cx="5258427" cy="555524"/>
                      </a:xfrm>
                      <a:prstGeom prst="rect">
                        <a:avLst/>
                      </a:prstGeom>
                      <a:noFill/>
                      <a:ln>
                        <a:noFill/>
                      </a:ln>
                    </p:spPr>
                  </p:pic>
                </p:oleObj>
              </mc:Fallback>
            </mc:AlternateContent>
          </a:graphicData>
        </a:graphic>
      </p:graphicFrame>
      <p:graphicFrame>
        <p:nvGraphicFramePr>
          <p:cNvPr id="6" name="对象 14"/>
          <p:cNvGraphicFramePr>
            <a:graphicFrameLocks noChangeAspect="1"/>
          </p:cNvGraphicFramePr>
          <p:nvPr>
            <p:extLst>
              <p:ext uri="{D42A27DB-BD31-4B8C-83A1-F6EECF244321}">
                <p14:modId xmlns:p14="http://schemas.microsoft.com/office/powerpoint/2010/main" val="1727086134"/>
              </p:ext>
            </p:extLst>
          </p:nvPr>
        </p:nvGraphicFramePr>
        <p:xfrm>
          <a:off x="1066800" y="3214875"/>
          <a:ext cx="4747247" cy="593171"/>
        </p:xfrm>
        <a:graphic>
          <a:graphicData uri="http://schemas.openxmlformats.org/presentationml/2006/ole">
            <mc:AlternateContent xmlns:mc="http://schemas.openxmlformats.org/markup-compatibility/2006">
              <mc:Choice xmlns:v="urn:schemas-microsoft-com:vml" Requires="v">
                <p:oleObj name="Equation" r:id="rId9" imgW="2108200" imgH="228600" progId="Equation.DSMT4">
                  <p:embed/>
                </p:oleObj>
              </mc:Choice>
              <mc:Fallback>
                <p:oleObj name="Equation" r:id="rId9" imgW="21082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3214875"/>
                        <a:ext cx="4747247" cy="593171"/>
                      </a:xfrm>
                      <a:prstGeom prst="rect">
                        <a:avLst/>
                      </a:prstGeom>
                      <a:noFill/>
                      <a:ln>
                        <a:noFill/>
                      </a:ln>
                    </p:spPr>
                  </p:pic>
                </p:oleObj>
              </mc:Fallback>
            </mc:AlternateContent>
          </a:graphicData>
        </a:graphic>
      </p:graphicFrame>
      <p:graphicFrame>
        <p:nvGraphicFramePr>
          <p:cNvPr id="7" name="对象 18"/>
          <p:cNvGraphicFramePr>
            <a:graphicFrameLocks noChangeAspect="1"/>
          </p:cNvGraphicFramePr>
          <p:nvPr>
            <p:extLst>
              <p:ext uri="{D42A27DB-BD31-4B8C-83A1-F6EECF244321}">
                <p14:modId xmlns:p14="http://schemas.microsoft.com/office/powerpoint/2010/main" val="230904475"/>
              </p:ext>
            </p:extLst>
          </p:nvPr>
        </p:nvGraphicFramePr>
        <p:xfrm>
          <a:off x="1066800" y="4333513"/>
          <a:ext cx="5194923" cy="471252"/>
        </p:xfrm>
        <a:graphic>
          <a:graphicData uri="http://schemas.openxmlformats.org/presentationml/2006/ole">
            <mc:AlternateContent xmlns:mc="http://schemas.openxmlformats.org/markup-compatibility/2006">
              <mc:Choice xmlns:v="urn:schemas-microsoft-com:vml" Requires="v">
                <p:oleObj name="Equation" r:id="rId11" imgW="2438400" imgH="215900" progId="Equation.DSMT4">
                  <p:embed/>
                </p:oleObj>
              </mc:Choice>
              <mc:Fallback>
                <p:oleObj name="Equation" r:id="rId11" imgW="2438400" imgH="2159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4333513"/>
                        <a:ext cx="5194923" cy="471252"/>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98707920"/>
              </p:ext>
            </p:extLst>
          </p:nvPr>
        </p:nvGraphicFramePr>
        <p:xfrm>
          <a:off x="685801" y="5410496"/>
          <a:ext cx="6322898" cy="676895"/>
        </p:xfrm>
        <a:graphic>
          <a:graphicData uri="http://schemas.openxmlformats.org/presentationml/2006/ole">
            <mc:AlternateContent xmlns:mc="http://schemas.openxmlformats.org/markup-compatibility/2006">
              <mc:Choice xmlns:v="urn:schemas-microsoft-com:vml" Requires="v">
                <p:oleObj name="Equation" r:id="rId13" imgW="2654300" imgH="215900" progId="Equation.DSMT4">
                  <p:embed/>
                </p:oleObj>
              </mc:Choice>
              <mc:Fallback>
                <p:oleObj name="Equation" r:id="rId13" imgW="2654300" imgH="2159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1" y="5410496"/>
                        <a:ext cx="6322898" cy="676895"/>
                      </a:xfrm>
                      <a:prstGeom prst="rect">
                        <a:avLst/>
                      </a:prstGeom>
                      <a:noFill/>
                      <a:ln>
                        <a:noFill/>
                      </a:ln>
                    </p:spPr>
                  </p:pic>
                </p:oleObj>
              </mc:Fallback>
            </mc:AlternateContent>
          </a:graphicData>
        </a:graphic>
      </p:graphicFrame>
      <p:sp>
        <p:nvSpPr>
          <p:cNvPr id="9" name="圆角右箭头 20"/>
          <p:cNvSpPr/>
          <p:nvPr/>
        </p:nvSpPr>
        <p:spPr>
          <a:xfrm rot="18574038" flipH="1" flipV="1">
            <a:off x="6754504" y="4960331"/>
            <a:ext cx="643528" cy="1073950"/>
          </a:xfrm>
          <a:prstGeom prst="bentArrow">
            <a:avLst>
              <a:gd name="adj1" fmla="val 13672"/>
              <a:gd name="adj2" fmla="val 25000"/>
              <a:gd name="adj3" fmla="val 34938"/>
              <a:gd name="adj4" fmla="val 43750"/>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solidFill>
                <a:schemeClr val="tx1"/>
              </a:solidFill>
            </a:endParaRPr>
          </a:p>
        </p:txBody>
      </p:sp>
      <p:sp>
        <p:nvSpPr>
          <p:cNvPr id="10" name="圆角右箭头 20"/>
          <p:cNvSpPr/>
          <p:nvPr/>
        </p:nvSpPr>
        <p:spPr>
          <a:xfrm rot="19244360" flipH="1" flipV="1">
            <a:off x="5941432" y="2654007"/>
            <a:ext cx="696912" cy="868750"/>
          </a:xfrm>
          <a:prstGeom prst="bentArrow">
            <a:avLst>
              <a:gd name="adj1" fmla="val 13672"/>
              <a:gd name="adj2" fmla="val 25000"/>
              <a:gd name="adj3" fmla="val 34938"/>
              <a:gd name="adj4" fmla="val 43750"/>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solidFill>
                <a:schemeClr val="tx1"/>
              </a:solidFill>
            </a:endParaRPr>
          </a:p>
        </p:txBody>
      </p:sp>
      <p:sp>
        <p:nvSpPr>
          <p:cNvPr id="11" name="圆角右箭头 20">
            <a:extLst>
              <a:ext uri="{FF2B5EF4-FFF2-40B4-BE49-F238E27FC236}">
                <a16:creationId xmlns:a16="http://schemas.microsoft.com/office/drawing/2014/main" id="{E14A740B-D580-4185-B39D-3CEC0B2B2E7A}"/>
              </a:ext>
            </a:extLst>
          </p:cNvPr>
          <p:cNvSpPr/>
          <p:nvPr/>
        </p:nvSpPr>
        <p:spPr>
          <a:xfrm rot="21152220" flipH="1" flipV="1">
            <a:off x="6280407" y="4367586"/>
            <a:ext cx="696912" cy="528637"/>
          </a:xfrm>
          <a:prstGeom prst="bentArrow">
            <a:avLst>
              <a:gd name="adj1" fmla="val 13672"/>
              <a:gd name="adj2" fmla="val 25000"/>
              <a:gd name="adj3" fmla="val 34938"/>
              <a:gd name="adj4" fmla="val 43750"/>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solidFill>
                <a:schemeClr val="tx1"/>
              </a:solidFill>
            </a:endParaRPr>
          </a:p>
        </p:txBody>
      </p:sp>
      <p:sp>
        <p:nvSpPr>
          <p:cNvPr id="12" name="灯片编号占位符 11">
            <a:extLst>
              <a:ext uri="{FF2B5EF4-FFF2-40B4-BE49-F238E27FC236}">
                <a16:creationId xmlns:a16="http://schemas.microsoft.com/office/drawing/2014/main" id="{A1D33C82-F58A-457E-988D-756435C64FAA}"/>
              </a:ext>
            </a:extLst>
          </p:cNvPr>
          <p:cNvSpPr>
            <a:spLocks noGrp="1"/>
          </p:cNvSpPr>
          <p:nvPr>
            <p:ph type="sldNum" sz="quarter" idx="4294967295"/>
          </p:nvPr>
        </p:nvSpPr>
        <p:spPr>
          <a:xfrm>
            <a:off x="7086600" y="6492873"/>
            <a:ext cx="2057400" cy="365125"/>
          </a:xfrm>
          <a:prstGeom prst="rect">
            <a:avLst/>
          </a:prstGeom>
        </p:spPr>
        <p:txBody>
          <a:bodyPr/>
          <a:lstStyle/>
          <a:p>
            <a:fld id="{F17A0122-2127-480A-84CF-CFD427EE02AD}" type="slidenum">
              <a:rPr lang="zh-CN" altLang="en-US" smtClean="0"/>
              <a:t>19</a:t>
            </a:fld>
            <a:endParaRPr lang="zh-CN" altLang="en-US"/>
          </a:p>
        </p:txBody>
      </p:sp>
    </p:spTree>
    <p:extLst>
      <p:ext uri="{BB962C8B-B14F-4D97-AF65-F5344CB8AC3E}">
        <p14:creationId xmlns:p14="http://schemas.microsoft.com/office/powerpoint/2010/main" val="237744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5146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400" b="1" dirty="0">
                <a:solidFill>
                  <a:srgbClr val="99FFCC"/>
                </a:solidFill>
              </a:rPr>
              <a:t>1. </a:t>
            </a:r>
            <a:r>
              <a:rPr lang="zh-CN" altLang="en-US" sz="4400" b="1" dirty="0">
                <a:solidFill>
                  <a:srgbClr val="99FFCC"/>
                </a:solidFill>
              </a:rPr>
              <a:t>基本概念</a:t>
            </a:r>
            <a:endParaRPr lang="en-US" altLang="zh-CN" sz="4400" b="1" dirty="0">
              <a:solidFill>
                <a:srgbClr val="99FFCC"/>
              </a:solidFill>
              <a:ea typeface="新细明体" pitchFamily="2" charset="-122"/>
            </a:endParaRPr>
          </a:p>
        </p:txBody>
      </p:sp>
    </p:spTree>
    <p:extLst>
      <p:ext uri="{BB962C8B-B14F-4D97-AF65-F5344CB8AC3E}">
        <p14:creationId xmlns:p14="http://schemas.microsoft.com/office/powerpoint/2010/main" val="261296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时空约束</a:t>
            </a:r>
          </a:p>
        </p:txBody>
      </p:sp>
      <p:sp>
        <p:nvSpPr>
          <p:cNvPr id="3" name="内容占位符 2"/>
          <p:cNvSpPr>
            <a:spLocks noGrp="1"/>
          </p:cNvSpPr>
          <p:nvPr>
            <p:ph idx="1"/>
          </p:nvPr>
        </p:nvSpPr>
        <p:spPr/>
        <p:txBody>
          <a:bodyPr/>
          <a:lstStyle/>
          <a:p>
            <a:r>
              <a:rPr lang="zh-CN" altLang="en-US" dirty="0"/>
              <a:t>引入空间约束矩阵</a:t>
            </a:r>
            <a:r>
              <a:rPr lang="en-US" altLang="zh-CN" dirty="0"/>
              <a:t>S</a:t>
            </a:r>
            <a:r>
              <a:rPr lang="zh-CN" altLang="en-US" dirty="0"/>
              <a:t>和时间约束矩阵</a:t>
            </a:r>
            <a:r>
              <a:rPr lang="en-US" altLang="zh-CN" dirty="0"/>
              <a:t>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680698107"/>
              </p:ext>
            </p:extLst>
          </p:nvPr>
        </p:nvGraphicFramePr>
        <p:xfrm>
          <a:off x="470807" y="1458292"/>
          <a:ext cx="7995084" cy="1454479"/>
        </p:xfrm>
        <a:graphic>
          <a:graphicData uri="http://schemas.openxmlformats.org/presentationml/2006/ole">
            <mc:AlternateContent xmlns:mc="http://schemas.openxmlformats.org/markup-compatibility/2006">
              <mc:Choice xmlns:v="urn:schemas-microsoft-com:vml" Requires="v">
                <p:oleObj name="Equation" r:id="rId3" imgW="2971800" imgH="444500" progId="Equation.DSMT4">
                  <p:embed/>
                </p:oleObj>
              </mc:Choice>
              <mc:Fallback>
                <p:oleObj name="Equation" r:id="rId3" imgW="29718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07" y="1458292"/>
                        <a:ext cx="7995084" cy="1454479"/>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8117356"/>
              </p:ext>
            </p:extLst>
          </p:nvPr>
        </p:nvGraphicFramePr>
        <p:xfrm>
          <a:off x="379732" y="3945379"/>
          <a:ext cx="4096210" cy="2472862"/>
        </p:xfrm>
        <a:graphic>
          <a:graphicData uri="http://schemas.openxmlformats.org/presentationml/2006/ole">
            <mc:AlternateContent xmlns:mc="http://schemas.openxmlformats.org/markup-compatibility/2006">
              <mc:Choice xmlns:v="urn:schemas-microsoft-com:vml" Requires="v">
                <p:oleObj name="Equation" r:id="rId5" imgW="1701800" imgH="1028700" progId="Equation.DSMT4">
                  <p:embed/>
                </p:oleObj>
              </mc:Choice>
              <mc:Fallback>
                <p:oleObj name="Equation" r:id="rId5" imgW="1701800" imgH="1028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32" y="3945379"/>
                        <a:ext cx="4096210" cy="2472862"/>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nvGraphicFramePr>
        <p:xfrm>
          <a:off x="4829012" y="4332287"/>
          <a:ext cx="3878263" cy="2035175"/>
        </p:xfrm>
        <a:graphic>
          <a:graphicData uri="http://schemas.openxmlformats.org/presentationml/2006/ole">
            <mc:AlternateContent xmlns:mc="http://schemas.openxmlformats.org/markup-compatibility/2006">
              <mc:Choice xmlns:v="urn:schemas-microsoft-com:vml" Requires="v">
                <p:oleObj name="Equation" r:id="rId7" imgW="1727200" imgH="901700" progId="Equation.DSMT4">
                  <p:embed/>
                </p:oleObj>
              </mc:Choice>
              <mc:Fallback>
                <p:oleObj name="Equation" r:id="rId7" imgW="1727200" imgH="901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9012" y="4332287"/>
                        <a:ext cx="38782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5380980" y="3455805"/>
          <a:ext cx="2952750" cy="828675"/>
        </p:xfrm>
        <a:graphic>
          <a:graphicData uri="http://schemas.openxmlformats.org/presentationml/2006/ole">
            <mc:AlternateContent xmlns:mc="http://schemas.openxmlformats.org/markup-compatibility/2006">
              <mc:Choice xmlns:v="urn:schemas-microsoft-com:vml" Requires="v">
                <p:oleObj name="Equation" r:id="rId9" imgW="1459866" imgH="406224" progId="Equation.DSMT4">
                  <p:embed/>
                </p:oleObj>
              </mc:Choice>
              <mc:Fallback>
                <p:oleObj name="Equation" r:id="rId9" imgW="1459866" imgH="4062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0980" y="3455805"/>
                        <a:ext cx="29527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683568" y="3038182"/>
            <a:ext cx="3672408" cy="830997"/>
          </a:xfrm>
          <a:prstGeom prst="rect">
            <a:avLst/>
          </a:prstGeom>
          <a:noFill/>
        </p:spPr>
        <p:txBody>
          <a:bodyPr wrap="square" rtlCol="0">
            <a:spAutoFit/>
          </a:bodyPr>
          <a:lstStyle/>
          <a:p>
            <a:pPr marL="381600" lvl="1" indent="-285750">
              <a:spcBef>
                <a:spcPct val="20000"/>
              </a:spcBef>
              <a:buFont typeface="Arial" pitchFamily="34" charset="0"/>
              <a:buChar char="–"/>
            </a:pPr>
            <a:r>
              <a:rPr lang="zh-CN" altLang="en-US" sz="2400">
                <a:solidFill>
                  <a:srgbClr val="001D3A"/>
                </a:solidFill>
                <a:cs typeface="Times New Roman" pitchFamily="18" charset="0"/>
              </a:rPr>
              <a:t>时间</a:t>
            </a:r>
            <a:r>
              <a:rPr lang="zh-CN" altLang="en-US" sz="2400">
                <a:solidFill>
                  <a:srgbClr val="001D3A"/>
                </a:solidFill>
                <a:ea typeface="宋体" pitchFamily="2" charset="-122"/>
                <a:cs typeface="Times New Roman" pitchFamily="18" charset="0"/>
              </a:rPr>
              <a:t>约束</a:t>
            </a:r>
            <a:r>
              <a:rPr lang="zh-CN" altLang="en-US" sz="2400" dirty="0">
                <a:solidFill>
                  <a:srgbClr val="001D3A"/>
                </a:solidFill>
                <a:ea typeface="宋体" pitchFamily="2" charset="-122"/>
                <a:cs typeface="Times New Roman" pitchFamily="18" charset="0"/>
              </a:rPr>
              <a:t>矩阵</a:t>
            </a:r>
            <a:r>
              <a:rPr lang="en-US" altLang="zh-CN" sz="2400" dirty="0">
                <a:solidFill>
                  <a:srgbClr val="001D3A"/>
                </a:solidFill>
                <a:ea typeface="宋体" pitchFamily="2" charset="-122"/>
                <a:cs typeface="Times New Roman" pitchFamily="18" charset="0"/>
              </a:rPr>
              <a:t>T</a:t>
            </a:r>
            <a:r>
              <a:rPr lang="zh-CN" altLang="en-US" sz="2400" dirty="0">
                <a:solidFill>
                  <a:srgbClr val="001D3A"/>
                </a:solidFill>
                <a:ea typeface="宋体" pitchFamily="2" charset="-122"/>
                <a:cs typeface="Times New Roman" pitchFamily="18" charset="0"/>
              </a:rPr>
              <a:t>：</a:t>
            </a:r>
            <a:r>
              <a:rPr lang="en-US" altLang="zh-CN" sz="2400" dirty="0" err="1">
                <a:solidFill>
                  <a:srgbClr val="001D3A"/>
                </a:solidFill>
                <a:ea typeface="宋体" pitchFamily="2" charset="-122"/>
                <a:cs typeface="Times New Roman" pitchFamily="18" charset="0"/>
              </a:rPr>
              <a:t>Toeplitz</a:t>
            </a:r>
            <a:r>
              <a:rPr lang="en-US" altLang="zh-CN" sz="2400" dirty="0">
                <a:solidFill>
                  <a:srgbClr val="001D3A"/>
                </a:solidFill>
                <a:ea typeface="宋体" pitchFamily="2" charset="-122"/>
                <a:cs typeface="Times New Roman" pitchFamily="18" charset="0"/>
              </a:rPr>
              <a:t>(0,1,-1)</a:t>
            </a:r>
          </a:p>
        </p:txBody>
      </p:sp>
      <p:sp>
        <p:nvSpPr>
          <p:cNvPr id="10" name="TextBox 9"/>
          <p:cNvSpPr txBox="1"/>
          <p:nvPr/>
        </p:nvSpPr>
        <p:spPr>
          <a:xfrm>
            <a:off x="5436096" y="3038182"/>
            <a:ext cx="2952328" cy="461665"/>
          </a:xfrm>
          <a:prstGeom prst="rect">
            <a:avLst/>
          </a:prstGeom>
          <a:noFill/>
        </p:spPr>
        <p:txBody>
          <a:bodyPr wrap="square" rtlCol="0">
            <a:spAutoFit/>
          </a:bodyPr>
          <a:lstStyle/>
          <a:p>
            <a:pPr marL="381600" lvl="1" indent="-285750">
              <a:spcBef>
                <a:spcPct val="20000"/>
              </a:spcBef>
              <a:buFont typeface="Arial" pitchFamily="34" charset="0"/>
              <a:buChar char="–"/>
            </a:pPr>
            <a:r>
              <a:rPr lang="zh-CN" altLang="en-US" sz="2400">
                <a:solidFill>
                  <a:srgbClr val="001D3A"/>
                </a:solidFill>
                <a:ea typeface="宋体" pitchFamily="2" charset="-122"/>
                <a:cs typeface="Times New Roman" pitchFamily="18" charset="0"/>
              </a:rPr>
              <a:t>空间间</a:t>
            </a:r>
            <a:r>
              <a:rPr lang="zh-CN" altLang="en-US" sz="2400" dirty="0">
                <a:solidFill>
                  <a:srgbClr val="001D3A"/>
                </a:solidFill>
                <a:ea typeface="宋体" pitchFamily="2" charset="-122"/>
                <a:cs typeface="Times New Roman" pitchFamily="18" charset="0"/>
              </a:rPr>
              <a:t>约束矩阵</a:t>
            </a:r>
            <a:r>
              <a:rPr lang="en-US" altLang="zh-CN" sz="2400" dirty="0">
                <a:solidFill>
                  <a:srgbClr val="001D3A"/>
                </a:solidFill>
                <a:ea typeface="宋体" pitchFamily="2" charset="-122"/>
                <a:cs typeface="Times New Roman" pitchFamily="18" charset="0"/>
              </a:rPr>
              <a:t>S</a:t>
            </a:r>
            <a:endParaRPr lang="zh-CN" altLang="en-US" sz="2400" dirty="0">
              <a:solidFill>
                <a:srgbClr val="001D3A"/>
              </a:solidFill>
              <a:ea typeface="宋体" pitchFamily="2" charset="-122"/>
              <a:cs typeface="Times New Roman" pitchFamily="18" charset="0"/>
            </a:endParaRPr>
          </a:p>
        </p:txBody>
      </p:sp>
      <p:sp>
        <p:nvSpPr>
          <p:cNvPr id="11" name="灯片编号占位符 10">
            <a:extLst>
              <a:ext uri="{FF2B5EF4-FFF2-40B4-BE49-F238E27FC236}">
                <a16:creationId xmlns:a16="http://schemas.microsoft.com/office/drawing/2014/main" id="{BA9C04CB-08A9-4362-A461-D7782412390D}"/>
              </a:ext>
            </a:extLst>
          </p:cNvPr>
          <p:cNvSpPr>
            <a:spLocks noGrp="1"/>
          </p:cNvSpPr>
          <p:nvPr>
            <p:ph type="sldNum" sz="quarter" idx="4294967295"/>
          </p:nvPr>
        </p:nvSpPr>
        <p:spPr>
          <a:xfrm>
            <a:off x="7086600" y="6492873"/>
            <a:ext cx="2057400" cy="365125"/>
          </a:xfrm>
          <a:prstGeom prst="rect">
            <a:avLst/>
          </a:prstGeom>
        </p:spPr>
        <p:txBody>
          <a:bodyPr/>
          <a:lstStyle/>
          <a:p>
            <a:fld id="{F17A0122-2127-480A-84CF-CFD427EE02AD}" type="slidenum">
              <a:rPr lang="zh-CN" altLang="en-US" smtClean="0"/>
              <a:t>20</a:t>
            </a:fld>
            <a:endParaRPr lang="zh-CN" altLang="en-US"/>
          </a:p>
        </p:txBody>
      </p:sp>
      <p:sp>
        <p:nvSpPr>
          <p:cNvPr id="12" name="TextBox 7"/>
          <p:cNvSpPr txBox="1">
            <a:spLocks noChangeArrowheads="1"/>
          </p:cNvSpPr>
          <p:nvPr/>
        </p:nvSpPr>
        <p:spPr bwMode="auto">
          <a:xfrm>
            <a:off x="450332" y="2209800"/>
            <a:ext cx="4985764" cy="62320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6600" b="1">
                <a:solidFill>
                  <a:srgbClr val="FF3300"/>
                </a:solidFill>
                <a:latin typeface="Times New Roman" pitchFamily="18" charset="0"/>
                <a:ea typeface="华文行楷" pitchFamily="2" charset="-122"/>
              </a:defRPr>
            </a:lvl1pPr>
            <a:lvl2pPr marL="742950" indent="-285750">
              <a:defRPr kumimoji="1" sz="6600" b="1">
                <a:solidFill>
                  <a:srgbClr val="FF3300"/>
                </a:solidFill>
                <a:latin typeface="Times New Roman" pitchFamily="18" charset="0"/>
                <a:ea typeface="华文行楷" pitchFamily="2" charset="-122"/>
              </a:defRPr>
            </a:lvl2pPr>
            <a:lvl3pPr marL="1143000" indent="-228600">
              <a:defRPr kumimoji="1" sz="6600" b="1">
                <a:solidFill>
                  <a:srgbClr val="FF3300"/>
                </a:solidFill>
                <a:latin typeface="Times New Roman" pitchFamily="18" charset="0"/>
                <a:ea typeface="华文行楷" pitchFamily="2" charset="-122"/>
              </a:defRPr>
            </a:lvl3pPr>
            <a:lvl4pPr marL="1600200" indent="-228600">
              <a:defRPr kumimoji="1" sz="6600" b="1">
                <a:solidFill>
                  <a:srgbClr val="FF3300"/>
                </a:solidFill>
                <a:latin typeface="Times New Roman" pitchFamily="18" charset="0"/>
                <a:ea typeface="华文行楷" pitchFamily="2" charset="-122"/>
              </a:defRPr>
            </a:lvl4pPr>
            <a:lvl5pPr marL="2057400" indent="-228600">
              <a:defRPr kumimoji="1" sz="6600" b="1">
                <a:solidFill>
                  <a:srgbClr val="FF3300"/>
                </a:solidFill>
                <a:latin typeface="Times New Roman" pitchFamily="18" charset="0"/>
                <a:ea typeface="华文行楷" pitchFamily="2" charset="-122"/>
              </a:defRPr>
            </a:lvl5pPr>
            <a:lvl6pPr marL="2514600" indent="-228600" eaLnBrk="0" fontAlgn="base" hangingPunct="0">
              <a:spcBef>
                <a:spcPct val="0"/>
              </a:spcBef>
              <a:spcAft>
                <a:spcPct val="0"/>
              </a:spcAft>
              <a:defRPr kumimoji="1" sz="6600" b="1">
                <a:solidFill>
                  <a:srgbClr val="FF3300"/>
                </a:solidFill>
                <a:latin typeface="Times New Roman" pitchFamily="18" charset="0"/>
                <a:ea typeface="华文行楷" pitchFamily="2" charset="-122"/>
              </a:defRPr>
            </a:lvl6pPr>
            <a:lvl7pPr marL="2971800" indent="-228600" eaLnBrk="0" fontAlgn="base" hangingPunct="0">
              <a:spcBef>
                <a:spcPct val="0"/>
              </a:spcBef>
              <a:spcAft>
                <a:spcPct val="0"/>
              </a:spcAft>
              <a:defRPr kumimoji="1" sz="6600" b="1">
                <a:solidFill>
                  <a:srgbClr val="FF3300"/>
                </a:solidFill>
                <a:latin typeface="Times New Roman" pitchFamily="18" charset="0"/>
                <a:ea typeface="华文行楷" pitchFamily="2" charset="-122"/>
              </a:defRPr>
            </a:lvl7pPr>
            <a:lvl8pPr marL="3429000" indent="-228600" eaLnBrk="0" fontAlgn="base" hangingPunct="0">
              <a:spcBef>
                <a:spcPct val="0"/>
              </a:spcBef>
              <a:spcAft>
                <a:spcPct val="0"/>
              </a:spcAft>
              <a:defRPr kumimoji="1" sz="6600" b="1">
                <a:solidFill>
                  <a:srgbClr val="FF3300"/>
                </a:solidFill>
                <a:latin typeface="Times New Roman" pitchFamily="18" charset="0"/>
                <a:ea typeface="华文行楷" pitchFamily="2" charset="-122"/>
              </a:defRPr>
            </a:lvl8pPr>
            <a:lvl9pPr marL="3886200" indent="-228600" eaLnBrk="0" fontAlgn="base" hangingPunct="0">
              <a:spcBef>
                <a:spcPct val="0"/>
              </a:spcBef>
              <a:spcAft>
                <a:spcPct val="0"/>
              </a:spcAft>
              <a:defRPr kumimoji="1" sz="6600" b="1">
                <a:solidFill>
                  <a:srgbClr val="FF3300"/>
                </a:solidFill>
                <a:latin typeface="Times New Roman" pitchFamily="18" charset="0"/>
                <a:ea typeface="华文行楷" pitchFamily="2" charset="-122"/>
              </a:defRPr>
            </a:lvl9pPr>
          </a:lstStyle>
          <a:p>
            <a:pPr eaLnBrk="1" hangingPunct="1"/>
            <a:endParaRPr lang="zh-CN" altLang="en-US" sz="2000"/>
          </a:p>
        </p:txBody>
      </p:sp>
    </p:spTree>
    <p:extLst>
      <p:ext uri="{BB962C8B-B14F-4D97-AF65-F5344CB8AC3E}">
        <p14:creationId xmlns:p14="http://schemas.microsoft.com/office/powerpoint/2010/main" val="325532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par>
                                <p:cTn id="23" presetID="22" presetClass="entr" presetSubtype="1"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4CF79-89C7-4496-9814-A633F92D3025}"/>
              </a:ext>
            </a:extLst>
          </p:cNvPr>
          <p:cNvSpPr>
            <a:spLocks noGrp="1"/>
          </p:cNvSpPr>
          <p:nvPr>
            <p:ph type="title"/>
          </p:nvPr>
        </p:nvSpPr>
        <p:spPr/>
        <p:txBody>
          <a:bodyPr/>
          <a:lstStyle/>
          <a:p>
            <a:r>
              <a:rPr lang="zh-CN" altLang="en-US" dirty="0"/>
              <a:t>可视化工具</a:t>
            </a:r>
          </a:p>
        </p:txBody>
      </p:sp>
      <p:sp>
        <p:nvSpPr>
          <p:cNvPr id="7" name="内容占位符 6">
            <a:extLst>
              <a:ext uri="{FF2B5EF4-FFF2-40B4-BE49-F238E27FC236}">
                <a16:creationId xmlns:a16="http://schemas.microsoft.com/office/drawing/2014/main" id="{FC2B2EBB-C0BD-4DB1-A32C-C8AE4C5F13EF}"/>
              </a:ext>
            </a:extLst>
          </p:cNvPr>
          <p:cNvSpPr>
            <a:spLocks noGrp="1"/>
          </p:cNvSpPr>
          <p:nvPr>
            <p:ph sz="half" idx="1"/>
          </p:nvPr>
        </p:nvSpPr>
        <p:spPr>
          <a:xfrm>
            <a:off x="628650" y="816426"/>
            <a:ext cx="3763736" cy="6041571"/>
          </a:xfrm>
        </p:spPr>
        <p:txBody>
          <a:bodyPr>
            <a:normAutofit/>
          </a:bodyPr>
          <a:lstStyle/>
          <a:p>
            <a:r>
              <a:rPr lang="zh-CN" altLang="en-US" dirty="0"/>
              <a:t>福建</a:t>
            </a:r>
            <a:r>
              <a:rPr lang="en-US" altLang="zh-CN" dirty="0"/>
              <a:t>9</a:t>
            </a:r>
            <a:r>
              <a:rPr lang="zh-CN" altLang="en-US" dirty="0"/>
              <a:t>条高速公路在</a:t>
            </a:r>
            <a:r>
              <a:rPr lang="en-US" altLang="zh-CN" dirty="0"/>
              <a:t>2016</a:t>
            </a:r>
            <a:r>
              <a:rPr lang="zh-CN" altLang="en-US" dirty="0"/>
              <a:t>年</a:t>
            </a:r>
            <a:r>
              <a:rPr lang="en-US" altLang="zh-CN" dirty="0"/>
              <a:t>11</a:t>
            </a:r>
            <a:r>
              <a:rPr lang="zh-CN" altLang="en-US" dirty="0"/>
              <a:t>月</a:t>
            </a:r>
            <a:r>
              <a:rPr lang="en-US" altLang="zh-CN" dirty="0"/>
              <a:t>29</a:t>
            </a:r>
            <a:r>
              <a:rPr lang="zh-CN" altLang="en-US" dirty="0"/>
              <a:t>日</a:t>
            </a:r>
            <a:r>
              <a:rPr lang="en-US" altLang="zh-CN" dirty="0"/>
              <a:t>8:45-9:00</a:t>
            </a:r>
            <a:r>
              <a:rPr lang="zh-CN" altLang="en-US" dirty="0"/>
              <a:t>的双向流量</a:t>
            </a:r>
            <a:endParaRPr lang="en-US" altLang="zh-CN" dirty="0"/>
          </a:p>
          <a:p>
            <a:endParaRPr lang="en-US" altLang="zh-CN" dirty="0"/>
          </a:p>
          <a:p>
            <a:endParaRPr lang="en-US" altLang="zh-CN" dirty="0"/>
          </a:p>
          <a:p>
            <a:r>
              <a:rPr lang="zh-CN" altLang="en-US" dirty="0"/>
              <a:t>流量可视化展示界面</a:t>
            </a:r>
          </a:p>
          <a:p>
            <a:pPr lvl="1"/>
            <a:r>
              <a:rPr lang="zh-CN" altLang="en-US" dirty="0"/>
              <a:t>不同颜色的线表示不同的高速公路</a:t>
            </a:r>
          </a:p>
          <a:p>
            <a:pPr lvl="1"/>
            <a:r>
              <a:rPr lang="zh-CN" altLang="en-US" dirty="0"/>
              <a:t>线的不同宽度代表不同的交通流量</a:t>
            </a:r>
          </a:p>
          <a:p>
            <a:endParaRPr lang="zh-CN" altLang="en-US" dirty="0"/>
          </a:p>
        </p:txBody>
      </p:sp>
      <p:sp>
        <p:nvSpPr>
          <p:cNvPr id="8" name="内容占位符 7">
            <a:extLst>
              <a:ext uri="{FF2B5EF4-FFF2-40B4-BE49-F238E27FC236}">
                <a16:creationId xmlns:a16="http://schemas.microsoft.com/office/drawing/2014/main" id="{AACB46AF-4056-41AF-A2AA-FC022DA152BC}"/>
              </a:ext>
            </a:extLst>
          </p:cNvPr>
          <p:cNvSpPr>
            <a:spLocks noGrp="1"/>
          </p:cNvSpPr>
          <p:nvPr>
            <p:ph sz="half" idx="2"/>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DC8E6637-78BE-4E3D-BB2C-6EEC89C5A5E1}"/>
              </a:ext>
            </a:extLst>
          </p:cNvPr>
          <p:cNvSpPr>
            <a:spLocks noGrp="1"/>
          </p:cNvSpPr>
          <p:nvPr>
            <p:ph type="sldNum" sz="quarter" idx="4294967295"/>
          </p:nvPr>
        </p:nvSpPr>
        <p:spPr>
          <a:xfrm>
            <a:off x="7086600" y="6492873"/>
            <a:ext cx="2057400" cy="365125"/>
          </a:xfrm>
          <a:prstGeom prst="rect">
            <a:avLst/>
          </a:prstGeom>
        </p:spPr>
        <p:txBody>
          <a:bodyPr/>
          <a:lstStyle/>
          <a:p>
            <a:fld id="{F17A0122-2127-480A-84CF-CFD427EE02AD}" type="slidenum">
              <a:rPr lang="zh-CN" altLang="en-US" smtClean="0"/>
              <a:t>21</a:t>
            </a:fld>
            <a:endParaRPr lang="zh-CN" altLang="en-US"/>
          </a:p>
        </p:txBody>
      </p:sp>
      <p:pic>
        <p:nvPicPr>
          <p:cNvPr id="5" name="图片 4" descr="C:\Users\cyl\Desktop\屏幕快照 2017-06-30 22.20.28.png">
            <a:extLst>
              <a:ext uri="{FF2B5EF4-FFF2-40B4-BE49-F238E27FC236}">
                <a16:creationId xmlns:a16="http://schemas.microsoft.com/office/drawing/2014/main" id="{55D804C3-9FAA-4D3F-9DB6-F2B9947CB7B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4850" y="3743326"/>
            <a:ext cx="4116727" cy="2882328"/>
          </a:xfrm>
          <a:prstGeom prst="rect">
            <a:avLst/>
          </a:prstGeom>
          <a:noFill/>
          <a:ln>
            <a:noFill/>
          </a:ln>
        </p:spPr>
      </p:pic>
      <p:pic>
        <p:nvPicPr>
          <p:cNvPr id="6" name="内容占位符 5">
            <a:extLst>
              <a:ext uri="{FF2B5EF4-FFF2-40B4-BE49-F238E27FC236}">
                <a16:creationId xmlns:a16="http://schemas.microsoft.com/office/drawing/2014/main" id="{A5B92382-C0DF-4608-8AEA-1CBCA0BCB787}"/>
              </a:ext>
            </a:extLst>
          </p:cNvPr>
          <p:cNvPicPr>
            <a:picLocks/>
          </p:cNvPicPr>
          <p:nvPr/>
        </p:nvPicPr>
        <p:blipFill rotWithShape="1">
          <a:blip r:embed="rId3" cstate="print">
            <a:extLst>
              <a:ext uri="{28A0092B-C50C-407E-A947-70E740481C1C}">
                <a14:useLocalDpi xmlns:a14="http://schemas.microsoft.com/office/drawing/2010/main" val="0"/>
              </a:ext>
            </a:extLst>
          </a:blip>
          <a:srcRect l="9306" t="1068" r="7681" b="7038"/>
          <a:stretch/>
        </p:blipFill>
        <p:spPr bwMode="auto">
          <a:xfrm>
            <a:off x="4400550" y="834955"/>
            <a:ext cx="4231026" cy="2632145"/>
          </a:xfrm>
          <a:prstGeom prst="rect">
            <a:avLst/>
          </a:prstGeom>
          <a:noFill/>
          <a:ln>
            <a:noFill/>
          </a:ln>
          <a:extLst>
            <a:ext uri="{53640926-AAD7-44D8-BBD7-CCE9431645EC}">
              <a14:shadowObscured xmlns:a14="http://schemas.microsoft.com/office/drawing/2010/main"/>
            </a:ext>
          </a:extLst>
        </p:spPr>
      </p:pic>
      <p:sp>
        <p:nvSpPr>
          <p:cNvPr id="9" name="对话气泡: 椭圆形 1">
            <a:extLst>
              <a:ext uri="{FF2B5EF4-FFF2-40B4-BE49-F238E27FC236}">
                <a16:creationId xmlns:a16="http://schemas.microsoft.com/office/drawing/2014/main" id="{DC028C7C-90BB-4310-86CE-C7B49EA7E5C3}"/>
              </a:ext>
            </a:extLst>
          </p:cNvPr>
          <p:cNvSpPr/>
          <p:nvPr/>
        </p:nvSpPr>
        <p:spPr>
          <a:xfrm>
            <a:off x="171450" y="5588428"/>
            <a:ext cx="2266950" cy="1215454"/>
          </a:xfrm>
          <a:prstGeom prst="wedgeEllipseCallout">
            <a:avLst>
              <a:gd name="adj1" fmla="val 62398"/>
              <a:gd name="adj2" fmla="val -6670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b="1" dirty="0">
                <a:solidFill>
                  <a:srgbClr val="C00000"/>
                </a:solidFill>
              </a:rPr>
              <a:t>2017</a:t>
            </a:r>
            <a:r>
              <a:rPr lang="zh-CN" altLang="en-US" sz="2000" b="1" dirty="0">
                <a:solidFill>
                  <a:srgbClr val="C00000"/>
                </a:solidFill>
              </a:rPr>
              <a:t>年中国公路学会</a:t>
            </a:r>
            <a:endParaRPr lang="en-US" altLang="zh-CN" sz="2000" b="1" dirty="0">
              <a:solidFill>
                <a:srgbClr val="C00000"/>
              </a:solidFill>
            </a:endParaRPr>
          </a:p>
          <a:p>
            <a:pPr algn="ctr"/>
            <a:r>
              <a:rPr lang="zh-CN" altLang="en-US" sz="2000" b="1" dirty="0">
                <a:solidFill>
                  <a:srgbClr val="C00000"/>
                </a:solidFill>
              </a:rPr>
              <a:t>科学技术奖三等奖</a:t>
            </a:r>
          </a:p>
        </p:txBody>
      </p:sp>
    </p:spTree>
    <p:extLst>
      <p:ext uri="{BB962C8B-B14F-4D97-AF65-F5344CB8AC3E}">
        <p14:creationId xmlns:p14="http://schemas.microsoft.com/office/powerpoint/2010/main" val="44409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75EA4-A9A2-4385-9ACE-159A29F701EB}"/>
              </a:ext>
            </a:extLst>
          </p:cNvPr>
          <p:cNvSpPr>
            <a:spLocks noGrp="1"/>
          </p:cNvSpPr>
          <p:nvPr>
            <p:ph type="title"/>
          </p:nvPr>
        </p:nvSpPr>
        <p:spPr/>
        <p:txBody>
          <a:bodyPr/>
          <a:lstStyle/>
          <a:p>
            <a:r>
              <a:rPr lang="en-US" altLang="zh-CN" dirty="0"/>
              <a:t>Low Power Wide Area Network</a:t>
            </a:r>
            <a:endParaRPr lang="zh-CN" altLang="en-US" dirty="0"/>
          </a:p>
        </p:txBody>
      </p:sp>
      <p:sp>
        <p:nvSpPr>
          <p:cNvPr id="3" name="内容占位符 2">
            <a:extLst>
              <a:ext uri="{FF2B5EF4-FFF2-40B4-BE49-F238E27FC236}">
                <a16:creationId xmlns:a16="http://schemas.microsoft.com/office/drawing/2014/main" id="{62D8277A-3D2A-4BB6-9C24-94F6E4563E24}"/>
              </a:ext>
            </a:extLst>
          </p:cNvPr>
          <p:cNvSpPr>
            <a:spLocks noGrp="1"/>
          </p:cNvSpPr>
          <p:nvPr>
            <p:ph idx="1"/>
          </p:nvPr>
        </p:nvSpPr>
        <p:spPr>
          <a:xfrm>
            <a:off x="457199" y="838200"/>
            <a:ext cx="8243207" cy="6019800"/>
          </a:xfrm>
        </p:spPr>
        <p:txBody>
          <a:bodyPr>
            <a:normAutofit fontScale="92500" lnSpcReduction="10000"/>
          </a:bodyPr>
          <a:lstStyle/>
          <a:p>
            <a:r>
              <a:rPr lang="en-US" altLang="zh-CN" dirty="0"/>
              <a:t>NB-IoT(Narrow Band Internet of Things)</a:t>
            </a:r>
          </a:p>
          <a:p>
            <a:pPr lvl="1"/>
            <a:r>
              <a:rPr lang="zh-CN" altLang="en-US" dirty="0"/>
              <a:t>依托蜂窝网络构建，信号覆盖广，用户容量是</a:t>
            </a:r>
            <a:r>
              <a:rPr lang="en-US" altLang="zh-CN" dirty="0"/>
              <a:t>GPRS</a:t>
            </a:r>
            <a:r>
              <a:rPr lang="zh-CN" altLang="en-US" dirty="0"/>
              <a:t>的</a:t>
            </a:r>
            <a:r>
              <a:rPr lang="en-US" altLang="zh-CN" dirty="0"/>
              <a:t>10</a:t>
            </a:r>
            <a:r>
              <a:rPr lang="zh-CN" altLang="en-US" dirty="0"/>
              <a:t>倍</a:t>
            </a:r>
            <a:endParaRPr lang="en-US" altLang="zh-CN" dirty="0"/>
          </a:p>
          <a:p>
            <a:pPr lvl="1"/>
            <a:r>
              <a:rPr lang="zh-CN" altLang="en-US" dirty="0"/>
              <a:t>频段与特定移动运营商一致 ，支持多频段，带宽约</a:t>
            </a:r>
            <a:r>
              <a:rPr lang="en-US" altLang="zh-CN" dirty="0"/>
              <a:t>180kHz</a:t>
            </a:r>
          </a:p>
          <a:p>
            <a:pPr lvl="1"/>
            <a:r>
              <a:rPr lang="zh-CN" altLang="en-US" dirty="0"/>
              <a:t>功耗超低，正常通信和待机电流是</a:t>
            </a:r>
            <a:r>
              <a:rPr lang="en-US" altLang="zh-CN" dirty="0"/>
              <a:t>mA</a:t>
            </a:r>
            <a:r>
              <a:rPr lang="zh-CN" altLang="en-US" dirty="0"/>
              <a:t>和</a:t>
            </a:r>
            <a:r>
              <a:rPr lang="en-US" altLang="zh-CN" dirty="0" err="1"/>
              <a:t>uA</a:t>
            </a:r>
            <a:r>
              <a:rPr lang="zh-CN" altLang="en-US" dirty="0"/>
              <a:t>级别，模块待机时间</a:t>
            </a:r>
            <a:r>
              <a:rPr lang="en-US" altLang="zh-CN" dirty="0"/>
              <a:t>10</a:t>
            </a:r>
            <a:r>
              <a:rPr lang="zh-CN" altLang="en-US" dirty="0"/>
              <a:t>年</a:t>
            </a:r>
            <a:endParaRPr lang="en-US" altLang="zh-CN" dirty="0"/>
          </a:p>
          <a:p>
            <a:pPr lvl="1"/>
            <a:r>
              <a:rPr lang="zh-CN" altLang="en-US" dirty="0"/>
              <a:t>内</a:t>
            </a:r>
            <a:r>
              <a:rPr lang="en-US" altLang="zh-CN" dirty="0"/>
              <a:t>/</a:t>
            </a:r>
            <a:r>
              <a:rPr lang="zh-CN" altLang="en-US" dirty="0"/>
              <a:t>外置</a:t>
            </a:r>
            <a:r>
              <a:rPr lang="en-US" altLang="zh-CN" dirty="0"/>
              <a:t>SIM</a:t>
            </a:r>
            <a:r>
              <a:rPr lang="zh-CN" altLang="en-US" dirty="0"/>
              <a:t>卡，内</a:t>
            </a:r>
            <a:r>
              <a:rPr lang="en-US" altLang="zh-CN" dirty="0"/>
              <a:t>/</a:t>
            </a:r>
            <a:r>
              <a:rPr lang="zh-CN" altLang="en-US" dirty="0"/>
              <a:t>外置天线，廉价</a:t>
            </a:r>
            <a:endParaRPr lang="en-US" altLang="zh-CN" dirty="0"/>
          </a:p>
          <a:p>
            <a:pPr lvl="1"/>
            <a:r>
              <a:rPr lang="zh-CN" altLang="en-US" dirty="0"/>
              <a:t>应用：远程抄表，城市井盖监控，路灯监控，火车集装箱监测</a:t>
            </a:r>
            <a:endParaRPr lang="en-US" altLang="zh-CN" dirty="0"/>
          </a:p>
          <a:p>
            <a:r>
              <a:rPr lang="en-US" altLang="zh-CN" dirty="0" err="1"/>
              <a:t>LoRaWAN</a:t>
            </a:r>
            <a:endParaRPr lang="en-US" altLang="zh-CN" dirty="0"/>
          </a:p>
          <a:p>
            <a:pPr lvl="1"/>
            <a:r>
              <a:rPr lang="zh-CN" altLang="en-US" dirty="0"/>
              <a:t>在全球免费频段运行，基于扩频技术实现超远距离无线传输</a:t>
            </a:r>
            <a:endParaRPr lang="en-US" altLang="zh-CN" dirty="0"/>
          </a:p>
          <a:p>
            <a:pPr lvl="1"/>
            <a:r>
              <a:rPr lang="en-US" altLang="zh-CN" dirty="0" err="1"/>
              <a:t>LoRa</a:t>
            </a:r>
            <a:r>
              <a:rPr lang="zh-CN" altLang="en-US" dirty="0"/>
              <a:t>结点</a:t>
            </a:r>
            <a:r>
              <a:rPr lang="en-US" altLang="zh-CN" dirty="0"/>
              <a:t>(Transceivers)(+</a:t>
            </a:r>
            <a:r>
              <a:rPr lang="zh-CN" altLang="en-US" dirty="0"/>
              <a:t>开发板</a:t>
            </a:r>
            <a:r>
              <a:rPr lang="en-US" altLang="zh-CN" dirty="0"/>
              <a:t>)</a:t>
            </a:r>
            <a:r>
              <a:rPr lang="zh-CN" altLang="en-US" dirty="0"/>
              <a:t>，</a:t>
            </a:r>
            <a:r>
              <a:rPr lang="en-US" altLang="zh-CN" dirty="0" err="1"/>
              <a:t>LoRa</a:t>
            </a:r>
            <a:r>
              <a:rPr lang="zh-CN" altLang="en-US" dirty="0"/>
              <a:t>网关</a:t>
            </a:r>
          </a:p>
        </p:txBody>
      </p:sp>
    </p:spTree>
    <p:extLst>
      <p:ext uri="{BB962C8B-B14F-4D97-AF65-F5344CB8AC3E}">
        <p14:creationId xmlns:p14="http://schemas.microsoft.com/office/powerpoint/2010/main" val="1915969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CCF25-A872-44B6-BF97-B06E10A15C42}"/>
              </a:ext>
            </a:extLst>
          </p:cNvPr>
          <p:cNvSpPr>
            <a:spLocks noGrp="1"/>
          </p:cNvSpPr>
          <p:nvPr>
            <p:ph type="title"/>
          </p:nvPr>
        </p:nvSpPr>
        <p:spPr/>
        <p:txBody>
          <a:bodyPr/>
          <a:lstStyle/>
          <a:p>
            <a:r>
              <a:rPr lang="zh-CN" altLang="en-US" dirty="0"/>
              <a:t>分布式系统的分类</a:t>
            </a:r>
          </a:p>
        </p:txBody>
      </p:sp>
      <p:sp>
        <p:nvSpPr>
          <p:cNvPr id="3" name="内容占位符 2">
            <a:extLst>
              <a:ext uri="{FF2B5EF4-FFF2-40B4-BE49-F238E27FC236}">
                <a16:creationId xmlns:a16="http://schemas.microsoft.com/office/drawing/2014/main" id="{7D6CC759-6601-41F8-8C2F-D2DC9DE195DF}"/>
              </a:ext>
            </a:extLst>
          </p:cNvPr>
          <p:cNvSpPr>
            <a:spLocks noGrp="1"/>
          </p:cNvSpPr>
          <p:nvPr>
            <p:ph idx="1"/>
          </p:nvPr>
        </p:nvSpPr>
        <p:spPr/>
        <p:txBody>
          <a:bodyPr/>
          <a:lstStyle/>
          <a:p>
            <a:pPr eaLnBrk="1" hangingPunct="1">
              <a:lnSpc>
                <a:spcPct val="90000"/>
              </a:lnSpc>
            </a:pPr>
            <a:r>
              <a:rPr lang="en-US" altLang="zh-CN" dirty="0"/>
              <a:t>(Nancy Lynch)</a:t>
            </a:r>
            <a:r>
              <a:rPr lang="zh-CN" altLang="en-US" dirty="0"/>
              <a:t>从系统设计的角度：</a:t>
            </a:r>
            <a:endParaRPr lang="en-US" altLang="zh-CN" dirty="0"/>
          </a:p>
          <a:p>
            <a:pPr lvl="1" eaLnBrk="1" hangingPunct="1">
              <a:lnSpc>
                <a:spcPct val="90000"/>
              </a:lnSpc>
            </a:pPr>
            <a:r>
              <a:rPr lang="zh-CN" altLang="en-US" dirty="0"/>
              <a:t>对时序的假设</a:t>
            </a:r>
            <a:endParaRPr lang="en-US" altLang="zh-CN" dirty="0"/>
          </a:p>
          <a:p>
            <a:pPr lvl="2" eaLnBrk="1" hangingPunct="1">
              <a:lnSpc>
                <a:spcPct val="90000"/>
              </a:lnSpc>
            </a:pPr>
            <a:r>
              <a:rPr lang="zh-CN" altLang="en-US" dirty="0"/>
              <a:t>同步系统：</a:t>
            </a:r>
            <a:r>
              <a:rPr lang="zh-CN" altLang="zh-CN" dirty="0"/>
              <a:t>已知</a:t>
            </a:r>
            <a:r>
              <a:rPr lang="en-US" altLang="zh-CN" dirty="0"/>
              <a:t> </a:t>
            </a:r>
            <a:r>
              <a:rPr lang="zh-CN" altLang="zh-CN" dirty="0">
                <a:solidFill>
                  <a:srgbClr val="0000CC"/>
                </a:solidFill>
              </a:rPr>
              <a:t>时钟漂移率的范围</a:t>
            </a:r>
            <a:r>
              <a:rPr lang="zh-CN" altLang="zh-CN" dirty="0"/>
              <a:t>、</a:t>
            </a:r>
            <a:r>
              <a:rPr lang="zh-CN" altLang="zh-CN" dirty="0">
                <a:solidFill>
                  <a:srgbClr val="0000CC"/>
                </a:solidFill>
              </a:rPr>
              <a:t>最大的消息传输延迟</a:t>
            </a:r>
            <a:r>
              <a:rPr lang="zh-CN" altLang="zh-CN" dirty="0"/>
              <a:t>和</a:t>
            </a:r>
            <a:r>
              <a:rPr lang="zh-CN" altLang="zh-CN" dirty="0">
                <a:solidFill>
                  <a:srgbClr val="0000CC"/>
                </a:solidFill>
              </a:rPr>
              <a:t>进程每一步</a:t>
            </a:r>
            <a:r>
              <a:rPr lang="zh-CN" altLang="zh-CN">
                <a:solidFill>
                  <a:srgbClr val="0000CC"/>
                </a:solidFill>
              </a:rPr>
              <a:t>的执行时间</a:t>
            </a:r>
            <a:endParaRPr lang="en-US" altLang="zh-CN">
              <a:solidFill>
                <a:srgbClr val="0000CC"/>
              </a:solidFill>
            </a:endParaRPr>
          </a:p>
          <a:p>
            <a:pPr lvl="3" eaLnBrk="1" hangingPunct="1">
              <a:lnSpc>
                <a:spcPct val="90000"/>
              </a:lnSpc>
            </a:pPr>
            <a:r>
              <a:rPr lang="zh-CN" altLang="en-US" sz="2400"/>
              <a:t>一</a:t>
            </a:r>
            <a:r>
              <a:rPr lang="zh-CN" altLang="en-US" sz="2400" dirty="0"/>
              <a:t>个实际的分布式系统可以模拟成一个同步系统</a:t>
            </a:r>
          </a:p>
          <a:p>
            <a:pPr lvl="2" eaLnBrk="1" hangingPunct="1">
              <a:lnSpc>
                <a:spcPct val="90000"/>
              </a:lnSpc>
            </a:pPr>
            <a:r>
              <a:rPr lang="zh-CN" altLang="en-US" dirty="0"/>
              <a:t>异步系统</a:t>
            </a:r>
          </a:p>
          <a:p>
            <a:pPr lvl="2" eaLnBrk="1" hangingPunct="1">
              <a:lnSpc>
                <a:spcPct val="90000"/>
              </a:lnSpc>
            </a:pPr>
            <a:r>
              <a:rPr lang="zh-CN" altLang="en-US" dirty="0"/>
              <a:t>部分同步系统</a:t>
            </a:r>
          </a:p>
          <a:p>
            <a:pPr lvl="1" eaLnBrk="1" hangingPunct="1">
              <a:lnSpc>
                <a:spcPct val="90000"/>
              </a:lnSpc>
            </a:pPr>
            <a:r>
              <a:rPr lang="zh-CN" altLang="en-US" dirty="0"/>
              <a:t>故障假设</a:t>
            </a:r>
            <a:endParaRPr lang="en-US" altLang="zh-CN" dirty="0"/>
          </a:p>
          <a:p>
            <a:pPr lvl="1" eaLnBrk="1" hangingPunct="1">
              <a:lnSpc>
                <a:spcPct val="90000"/>
              </a:lnSpc>
            </a:pPr>
            <a:r>
              <a:rPr lang="zh-CN" altLang="en-US" dirty="0"/>
              <a:t>所使用的进程间通信机制</a:t>
            </a:r>
          </a:p>
        </p:txBody>
      </p:sp>
    </p:spTree>
    <p:extLst>
      <p:ext uri="{BB962C8B-B14F-4D97-AF65-F5344CB8AC3E}">
        <p14:creationId xmlns:p14="http://schemas.microsoft.com/office/powerpoint/2010/main" val="3290538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76200"/>
            <a:ext cx="9144000" cy="838200"/>
          </a:xfrm>
        </p:spPr>
        <p:txBody>
          <a:bodyPr/>
          <a:lstStyle/>
          <a:p>
            <a:pPr eaLnBrk="1" hangingPunct="1"/>
            <a:r>
              <a:rPr lang="zh-CN" altLang="en-US" sz="3600" dirty="0"/>
              <a:t>分布式系统的分类</a:t>
            </a:r>
            <a:r>
              <a:rPr lang="en-US" altLang="zh-CN" sz="3600" dirty="0"/>
              <a:t>(Andrew Tanenbaum, 2016)</a:t>
            </a:r>
          </a:p>
        </p:txBody>
      </p:sp>
      <p:sp>
        <p:nvSpPr>
          <p:cNvPr id="12291" name="Rectangle 3"/>
          <p:cNvSpPr>
            <a:spLocks noGrp="1" noChangeArrowheads="1"/>
          </p:cNvSpPr>
          <p:nvPr>
            <p:ph type="body" idx="1"/>
          </p:nvPr>
        </p:nvSpPr>
        <p:spPr/>
        <p:txBody>
          <a:bodyPr>
            <a:normAutofit/>
          </a:bodyPr>
          <a:lstStyle/>
          <a:p>
            <a:pPr eaLnBrk="1" hangingPunct="1"/>
            <a:r>
              <a:rPr lang="en-US" altLang="zh-CN" dirty="0"/>
              <a:t>Distributed Computing Systems</a:t>
            </a:r>
          </a:p>
          <a:p>
            <a:pPr lvl="1" eaLnBrk="1" hangingPunct="1"/>
            <a:r>
              <a:rPr lang="en-US" altLang="zh-CN" dirty="0"/>
              <a:t>Cluster computing systems</a:t>
            </a:r>
          </a:p>
          <a:p>
            <a:pPr lvl="1" eaLnBrk="1" hangingPunct="1"/>
            <a:r>
              <a:rPr lang="en-US" altLang="zh-CN" dirty="0"/>
              <a:t>Grid computing systems</a:t>
            </a:r>
          </a:p>
          <a:p>
            <a:pPr lvl="1" eaLnBrk="1" hangingPunct="1"/>
            <a:r>
              <a:rPr lang="en-US" altLang="zh-CN" dirty="0"/>
              <a:t>Clouds: IaaS, PaaS, SaaS</a:t>
            </a:r>
          </a:p>
          <a:p>
            <a:pPr eaLnBrk="1" hangingPunct="1"/>
            <a:r>
              <a:rPr lang="en-US" altLang="zh-CN" dirty="0"/>
              <a:t>Distributed Information Systems</a:t>
            </a:r>
          </a:p>
          <a:p>
            <a:pPr lvl="1" eaLnBrk="1" hangingPunct="1"/>
            <a:r>
              <a:rPr lang="en-US" altLang="zh-CN" dirty="0"/>
              <a:t>Transaction processing systems</a:t>
            </a:r>
          </a:p>
          <a:p>
            <a:pPr lvl="1" eaLnBrk="1" hangingPunct="1"/>
            <a:r>
              <a:rPr lang="en-US" altLang="zh-CN" dirty="0"/>
              <a:t>Enterprise application integration</a:t>
            </a:r>
          </a:p>
          <a:p>
            <a:pPr eaLnBrk="1" hangingPunct="1"/>
            <a:r>
              <a:rPr lang="en-US" altLang="zh-CN" dirty="0"/>
              <a:t>Distributed Pervasive Systems</a:t>
            </a:r>
          </a:p>
          <a:p>
            <a:pPr lvl="1" eaLnBrk="1" hangingPunct="1"/>
            <a:r>
              <a:rPr lang="en-US" altLang="zh-CN" dirty="0"/>
              <a:t>Ubiquitous computing systems</a:t>
            </a:r>
          </a:p>
          <a:p>
            <a:pPr lvl="1" eaLnBrk="1" hangingPunct="1"/>
            <a:r>
              <a:rPr lang="en-US" altLang="zh-CN" dirty="0"/>
              <a:t>Mobile computing systems</a:t>
            </a:r>
          </a:p>
          <a:p>
            <a:pPr lvl="1" eaLnBrk="1" hangingPunct="1"/>
            <a:r>
              <a:rPr lang="en-US" altLang="zh-CN" dirty="0"/>
              <a:t>Sensor networks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a:t>Distributed Information Systems</a:t>
            </a:r>
          </a:p>
        </p:txBody>
      </p:sp>
      <p:sp>
        <p:nvSpPr>
          <p:cNvPr id="15363" name="Rectangle 3"/>
          <p:cNvSpPr>
            <a:spLocks noGrp="1" noChangeArrowheads="1"/>
          </p:cNvSpPr>
          <p:nvPr>
            <p:ph type="body" idx="1"/>
          </p:nvPr>
        </p:nvSpPr>
        <p:spPr/>
        <p:txBody>
          <a:bodyPr/>
          <a:lstStyle/>
          <a:p>
            <a:pPr eaLnBrk="1" hangingPunct="1"/>
            <a:r>
              <a:rPr lang="en-US" altLang="zh-CN" dirty="0"/>
              <a:t>Transaction Processing Systems</a:t>
            </a:r>
          </a:p>
          <a:p>
            <a:pPr lvl="1" eaLnBrk="1" hangingPunct="1"/>
            <a:r>
              <a:rPr lang="en-US" altLang="zh-CN" dirty="0"/>
              <a:t>Transaction processing monitor, i.e., TP monitor : ACID</a:t>
            </a:r>
          </a:p>
        </p:txBody>
      </p:sp>
      <p:pic>
        <p:nvPicPr>
          <p:cNvPr id="15364" name="Picture 4" descr="0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94" y="2514600"/>
            <a:ext cx="8228013"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a:t>Distributed Information Systems</a:t>
            </a:r>
          </a:p>
        </p:txBody>
      </p:sp>
      <p:sp>
        <p:nvSpPr>
          <p:cNvPr id="16387" name="Rectangle 3"/>
          <p:cNvSpPr>
            <a:spLocks noGrp="1" noChangeArrowheads="1"/>
          </p:cNvSpPr>
          <p:nvPr>
            <p:ph type="body" idx="1"/>
          </p:nvPr>
        </p:nvSpPr>
        <p:spPr/>
        <p:txBody>
          <a:bodyPr/>
          <a:lstStyle/>
          <a:p>
            <a:pPr eaLnBrk="1" hangingPunct="1"/>
            <a:r>
              <a:rPr lang="en-US" altLang="zh-CN" dirty="0"/>
              <a:t>Enterprise Application Integration </a:t>
            </a:r>
          </a:p>
          <a:p>
            <a:pPr lvl="1" eaLnBrk="1" hangingPunct="1"/>
            <a:r>
              <a:rPr lang="en-US" altLang="zh-CN" dirty="0"/>
              <a:t>Communication middleware: remote procedure call (RPC), remote method invocation (RMI), message-oriented middleware, publish/subscribe middleware</a:t>
            </a:r>
          </a:p>
          <a:p>
            <a:pPr eaLnBrk="1" hangingPunct="1"/>
            <a:endParaRPr lang="en-US" altLang="zh-CN" dirty="0"/>
          </a:p>
        </p:txBody>
      </p:sp>
      <p:pic>
        <p:nvPicPr>
          <p:cNvPr id="16388" name="Picture 4" descr="0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52800"/>
            <a:ext cx="7094538" cy="314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DA414-1F9C-4D08-8563-E30DC4072A77}"/>
              </a:ext>
            </a:extLst>
          </p:cNvPr>
          <p:cNvSpPr>
            <a:spLocks noGrp="1"/>
          </p:cNvSpPr>
          <p:nvPr>
            <p:ph type="title"/>
          </p:nvPr>
        </p:nvSpPr>
        <p:spPr/>
        <p:txBody>
          <a:bodyPr/>
          <a:lstStyle/>
          <a:p>
            <a:r>
              <a:rPr lang="en-US" altLang="zh-CN" dirty="0"/>
              <a:t>Distributed Pervasive Systems</a:t>
            </a:r>
            <a:endParaRPr lang="zh-CN" altLang="en-US" dirty="0"/>
          </a:p>
        </p:txBody>
      </p:sp>
      <p:sp>
        <p:nvSpPr>
          <p:cNvPr id="3" name="内容占位符 2">
            <a:extLst>
              <a:ext uri="{FF2B5EF4-FFF2-40B4-BE49-F238E27FC236}">
                <a16:creationId xmlns:a16="http://schemas.microsoft.com/office/drawing/2014/main" id="{7E3EDC55-1853-432B-9DEB-F3D0D9BC8533}"/>
              </a:ext>
            </a:extLst>
          </p:cNvPr>
          <p:cNvSpPr>
            <a:spLocks noGrp="1"/>
          </p:cNvSpPr>
          <p:nvPr>
            <p:ph idx="1"/>
          </p:nvPr>
        </p:nvSpPr>
        <p:spPr/>
        <p:txBody>
          <a:bodyPr>
            <a:normAutofit fontScale="92500" lnSpcReduction="20000"/>
          </a:bodyPr>
          <a:lstStyle/>
          <a:p>
            <a:pPr lvl="0"/>
            <a:r>
              <a:rPr lang="en-US" altLang="zh-CN" dirty="0"/>
              <a:t>Ubiquitous computing systems</a:t>
            </a:r>
          </a:p>
          <a:p>
            <a:pPr lvl="1"/>
            <a:r>
              <a:rPr lang="en-US" altLang="zh-CN" dirty="0"/>
              <a:t>Distribution: Devices are networked, distributed, and accessible in a transparent manner</a:t>
            </a:r>
            <a:endParaRPr lang="zh-CN" altLang="zh-CN" dirty="0"/>
          </a:p>
          <a:p>
            <a:pPr lvl="1"/>
            <a:r>
              <a:rPr lang="en-US" altLang="zh-CN" dirty="0"/>
              <a:t>Interaction: Interaction between users and devices is highly </a:t>
            </a:r>
            <a:r>
              <a:rPr lang="en-US" altLang="zh-CN" b="1" dirty="0">
                <a:solidFill>
                  <a:srgbClr val="0000CC"/>
                </a:solidFill>
              </a:rPr>
              <a:t>unobtrusive</a:t>
            </a:r>
            <a:endParaRPr lang="zh-CN" altLang="zh-CN" b="1" dirty="0">
              <a:solidFill>
                <a:srgbClr val="0000CC"/>
              </a:solidFill>
            </a:endParaRPr>
          </a:p>
          <a:p>
            <a:pPr lvl="1"/>
            <a:r>
              <a:rPr lang="en-US" altLang="zh-CN" dirty="0"/>
              <a:t>Context awareness: The system is aware of a user’s context in order to optimize interaction</a:t>
            </a:r>
            <a:endParaRPr lang="zh-CN" altLang="zh-CN" dirty="0"/>
          </a:p>
          <a:p>
            <a:pPr lvl="2"/>
            <a:r>
              <a:rPr lang="en-US" altLang="zh-CN" dirty="0"/>
              <a:t>where, who, when, and what</a:t>
            </a:r>
            <a:endParaRPr lang="zh-CN" altLang="zh-CN" dirty="0"/>
          </a:p>
          <a:p>
            <a:pPr lvl="1"/>
            <a:r>
              <a:rPr lang="en-US" altLang="zh-CN" dirty="0"/>
              <a:t>Autonomy: Devices operate autonomously without human intervention, and are thus highly self-managed</a:t>
            </a:r>
            <a:endParaRPr lang="zh-CN" altLang="zh-CN" dirty="0"/>
          </a:p>
          <a:p>
            <a:pPr lvl="2"/>
            <a:r>
              <a:rPr lang="en-US" altLang="zh-CN" dirty="0"/>
              <a:t>Allocating network addresses: Dynamic Host Configuration Protocol (DHCP)</a:t>
            </a:r>
            <a:endParaRPr lang="zh-CN" altLang="zh-CN" dirty="0"/>
          </a:p>
          <a:p>
            <a:pPr lvl="2"/>
            <a:r>
              <a:rPr lang="en-US" altLang="zh-CN" dirty="0"/>
              <a:t>Adding devices: Universal Plug and Play Protocol (UPnP)</a:t>
            </a:r>
            <a:endParaRPr lang="zh-CN" altLang="zh-CN" dirty="0"/>
          </a:p>
          <a:p>
            <a:pPr lvl="2"/>
            <a:r>
              <a:rPr lang="en-US" altLang="zh-CN" dirty="0"/>
              <a:t>Automatic updating</a:t>
            </a:r>
            <a:endParaRPr lang="zh-CN" altLang="zh-CN" dirty="0"/>
          </a:p>
          <a:p>
            <a:pPr lvl="1"/>
            <a:r>
              <a:rPr lang="en-US" altLang="zh-CN" b="1" dirty="0">
                <a:solidFill>
                  <a:srgbClr val="0000CC"/>
                </a:solidFill>
              </a:rPr>
              <a:t>Intelligence</a:t>
            </a:r>
            <a:r>
              <a:rPr lang="en-US" altLang="zh-CN" dirty="0"/>
              <a:t>: The system as a whole can handle a wide range of dynamic actions and interactions </a:t>
            </a:r>
            <a:endParaRPr lang="zh-CN" altLang="en-US" dirty="0"/>
          </a:p>
        </p:txBody>
      </p:sp>
    </p:spTree>
    <p:extLst>
      <p:ext uri="{BB962C8B-B14F-4D97-AF65-F5344CB8AC3E}">
        <p14:creationId xmlns:p14="http://schemas.microsoft.com/office/powerpoint/2010/main" val="168883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A7675-C884-457B-AEEE-FBFA54708D5E}"/>
              </a:ext>
            </a:extLst>
          </p:cNvPr>
          <p:cNvSpPr>
            <a:spLocks noGrp="1"/>
          </p:cNvSpPr>
          <p:nvPr>
            <p:ph type="title"/>
          </p:nvPr>
        </p:nvSpPr>
        <p:spPr/>
        <p:txBody>
          <a:bodyPr/>
          <a:lstStyle/>
          <a:p>
            <a:r>
              <a:rPr lang="en-US" altLang="zh-CN" dirty="0"/>
              <a:t>Distributed Pervasive Systems</a:t>
            </a:r>
            <a:endParaRPr lang="zh-CN" altLang="en-US" dirty="0"/>
          </a:p>
        </p:txBody>
      </p:sp>
      <p:sp>
        <p:nvSpPr>
          <p:cNvPr id="3" name="内容占位符 2">
            <a:extLst>
              <a:ext uri="{FF2B5EF4-FFF2-40B4-BE49-F238E27FC236}">
                <a16:creationId xmlns:a16="http://schemas.microsoft.com/office/drawing/2014/main" id="{E4280711-07C7-4D79-91F4-FC05185B323E}"/>
              </a:ext>
            </a:extLst>
          </p:cNvPr>
          <p:cNvSpPr>
            <a:spLocks noGrp="1"/>
          </p:cNvSpPr>
          <p:nvPr>
            <p:ph idx="1"/>
          </p:nvPr>
        </p:nvSpPr>
        <p:spPr/>
        <p:txBody>
          <a:bodyPr>
            <a:normAutofit lnSpcReduction="10000"/>
          </a:bodyPr>
          <a:lstStyle/>
          <a:p>
            <a:r>
              <a:rPr lang="en-US" altLang="zh-CN" dirty="0"/>
              <a:t>Mobile computing systems</a:t>
            </a:r>
            <a:endParaRPr lang="zh-CN" altLang="zh-CN" dirty="0"/>
          </a:p>
          <a:p>
            <a:pPr lvl="1"/>
            <a:r>
              <a:rPr lang="en-US" altLang="zh-CN" dirty="0"/>
              <a:t>Various devices, dynamic locations</a:t>
            </a:r>
            <a:endParaRPr lang="zh-CN" altLang="zh-CN" dirty="0"/>
          </a:p>
          <a:p>
            <a:pPr lvl="1"/>
            <a:r>
              <a:rPr lang="en-US" altLang="zh-CN" dirty="0"/>
              <a:t>Communication</a:t>
            </a:r>
            <a:r>
              <a:rPr lang="en-US" altLang="zh-CN"/>
              <a:t>: MANET (</a:t>
            </a:r>
            <a:r>
              <a:rPr lang="en-US" altLang="zh-CN" dirty="0"/>
              <a:t>Mobile Ad hoc Network), VANET, DTN(Disruption-Tolerant Network),</a:t>
            </a:r>
            <a:r>
              <a:rPr lang="zh-CN" altLang="en-US" dirty="0"/>
              <a:t> </a:t>
            </a:r>
            <a:r>
              <a:rPr lang="en-US" altLang="zh-CN" dirty="0"/>
              <a:t>Pocket switched network</a:t>
            </a:r>
            <a:endParaRPr lang="zh-CN" altLang="zh-CN" dirty="0"/>
          </a:p>
          <a:p>
            <a:r>
              <a:rPr lang="en-US" altLang="zh-CN" dirty="0"/>
              <a:t>Sensor networks</a:t>
            </a:r>
            <a:endParaRPr lang="zh-CN" altLang="zh-CN" dirty="0"/>
          </a:p>
          <a:p>
            <a:pPr lvl="1"/>
            <a:r>
              <a:rPr lang="en-US" altLang="zh-CN" dirty="0"/>
              <a:t>Nodes equipped with one or more sensing devices have limited resources, restricted communication capabilities, and constrained powers</a:t>
            </a:r>
            <a:endParaRPr lang="zh-CN" altLang="zh-CN" dirty="0"/>
          </a:p>
          <a:p>
            <a:pPr lvl="1"/>
            <a:r>
              <a:rPr lang="en-US" altLang="zh-CN" dirty="0"/>
              <a:t>Specific services: localization, time synchronization, convenient communication facilities such as messaging and routing, in-network data processing, energy consumption strategy</a:t>
            </a:r>
            <a:endParaRPr lang="zh-CN" altLang="zh-CN" dirty="0"/>
          </a:p>
          <a:p>
            <a:endParaRPr lang="zh-CN" altLang="en-US" dirty="0"/>
          </a:p>
        </p:txBody>
      </p:sp>
    </p:spTree>
    <p:extLst>
      <p:ext uri="{BB962C8B-B14F-4D97-AF65-F5344CB8AC3E}">
        <p14:creationId xmlns:p14="http://schemas.microsoft.com/office/powerpoint/2010/main" val="3334053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EE72B-CDFD-4F59-9725-D4557267C4C3}"/>
              </a:ext>
            </a:extLst>
          </p:cNvPr>
          <p:cNvSpPr>
            <a:spLocks noGrp="1"/>
          </p:cNvSpPr>
          <p:nvPr>
            <p:ph type="title"/>
          </p:nvPr>
        </p:nvSpPr>
        <p:spPr/>
        <p:txBody>
          <a:bodyPr/>
          <a:lstStyle/>
          <a:p>
            <a:r>
              <a:rPr lang="zh-CN" altLang="en-US" dirty="0"/>
              <a:t>名词辨析：</a:t>
            </a:r>
            <a:r>
              <a:rPr lang="en-US" altLang="zh-CN" dirty="0"/>
              <a:t>Distributed Representation</a:t>
            </a:r>
            <a:endParaRPr lang="zh-CN" altLang="en-US" dirty="0"/>
          </a:p>
        </p:txBody>
      </p:sp>
      <p:sp>
        <p:nvSpPr>
          <p:cNvPr id="3" name="内容占位符 2">
            <a:extLst>
              <a:ext uri="{FF2B5EF4-FFF2-40B4-BE49-F238E27FC236}">
                <a16:creationId xmlns:a16="http://schemas.microsoft.com/office/drawing/2014/main" id="{865CC4A3-0FC0-4D00-85D2-634549E16746}"/>
              </a:ext>
            </a:extLst>
          </p:cNvPr>
          <p:cNvSpPr>
            <a:spLocks noGrp="1"/>
          </p:cNvSpPr>
          <p:nvPr>
            <p:ph idx="1"/>
          </p:nvPr>
        </p:nvSpPr>
        <p:spPr>
          <a:xfrm>
            <a:off x="381000" y="838200"/>
            <a:ext cx="8686800" cy="6019800"/>
          </a:xfrm>
        </p:spPr>
        <p:txBody>
          <a:bodyPr>
            <a:normAutofit fontScale="85000" lnSpcReduction="20000"/>
          </a:bodyPr>
          <a:lstStyle/>
          <a:p>
            <a:pPr>
              <a:lnSpc>
                <a:spcPct val="120000"/>
              </a:lnSpc>
              <a:spcBef>
                <a:spcPts val="0"/>
              </a:spcBef>
            </a:pPr>
            <a:r>
              <a:rPr lang="en-US" altLang="zh-CN" dirty="0"/>
              <a:t>(</a:t>
            </a:r>
            <a:r>
              <a:rPr lang="zh-CN" altLang="en-US" dirty="0"/>
              <a:t>语言学</a:t>
            </a:r>
            <a:r>
              <a:rPr lang="en-US" altLang="zh-CN" dirty="0"/>
              <a:t>)</a:t>
            </a:r>
            <a:r>
              <a:rPr lang="zh-CN" altLang="en-US" b="1" dirty="0">
                <a:solidFill>
                  <a:srgbClr val="0000CC"/>
                </a:solidFill>
              </a:rPr>
              <a:t>词语的分布式假说</a:t>
            </a:r>
            <a:r>
              <a:rPr lang="en-US" altLang="zh-CN" dirty="0"/>
              <a:t>(Distributional Hypothesis)</a:t>
            </a:r>
            <a:r>
              <a:rPr lang="zh-CN" altLang="en-US" dirty="0"/>
              <a:t>：一个词的语义由其上下文决定，即，上下文相似的词语，其语义也相似</a:t>
            </a:r>
            <a:endParaRPr lang="en-US" altLang="zh-CN" dirty="0"/>
          </a:p>
          <a:p>
            <a:pPr>
              <a:lnSpc>
                <a:spcPct val="120000"/>
              </a:lnSpc>
              <a:spcBef>
                <a:spcPts val="0"/>
              </a:spcBef>
            </a:pPr>
            <a:r>
              <a:rPr lang="en-US" altLang="zh-CN" dirty="0"/>
              <a:t>(</a:t>
            </a:r>
            <a:r>
              <a:rPr lang="zh-CN" altLang="en-US" dirty="0"/>
              <a:t>统计自然语言处理</a:t>
            </a:r>
            <a:r>
              <a:rPr lang="en-US" altLang="zh-CN" dirty="0"/>
              <a:t>)</a:t>
            </a:r>
            <a:r>
              <a:rPr lang="zh-CN" altLang="en-US" b="1" dirty="0">
                <a:solidFill>
                  <a:srgbClr val="0000CC"/>
                </a:solidFill>
              </a:rPr>
              <a:t>分布式表示学习</a:t>
            </a:r>
            <a:r>
              <a:rPr lang="zh-CN" altLang="en-US" dirty="0"/>
              <a:t>：如何利用低维连续的实数向量表示一个词语，使得语义相近的词在实数向量空间中也邻近</a:t>
            </a:r>
            <a:endParaRPr lang="en-US" altLang="zh-CN" dirty="0"/>
          </a:p>
          <a:p>
            <a:pPr lvl="1">
              <a:lnSpc>
                <a:spcPct val="120000"/>
              </a:lnSpc>
              <a:spcBef>
                <a:spcPts val="0"/>
              </a:spcBef>
            </a:pPr>
            <a:r>
              <a:rPr lang="zh-CN" altLang="en-US" dirty="0"/>
              <a:t>最常用的上下文是固定窗口中的词语集合，建立反映词语共现情况的矩阵，并进行类</a:t>
            </a:r>
            <a:r>
              <a:rPr lang="en-US" altLang="zh-CN" dirty="0"/>
              <a:t>SVD</a:t>
            </a:r>
            <a:r>
              <a:rPr lang="zh-CN" altLang="en-US" dirty="0"/>
              <a:t>分解</a:t>
            </a:r>
            <a:endParaRPr lang="en-US" altLang="zh-CN" dirty="0"/>
          </a:p>
          <a:p>
            <a:pPr>
              <a:lnSpc>
                <a:spcPct val="120000"/>
              </a:lnSpc>
              <a:spcBef>
                <a:spcPts val="0"/>
              </a:spcBef>
            </a:pPr>
            <a:r>
              <a:rPr lang="en-US" altLang="zh-CN" dirty="0"/>
              <a:t>(</a:t>
            </a:r>
            <a:r>
              <a:rPr lang="zh-CN" altLang="en-US" dirty="0"/>
              <a:t>机器学习</a:t>
            </a:r>
            <a:r>
              <a:rPr lang="en-US" altLang="zh-CN" dirty="0"/>
              <a:t>)</a:t>
            </a:r>
            <a:r>
              <a:rPr lang="zh-CN" altLang="en-US" b="1" dirty="0">
                <a:solidFill>
                  <a:srgbClr val="0000CC"/>
                </a:solidFill>
              </a:rPr>
              <a:t>用神经网络学习词的表示</a:t>
            </a:r>
            <a:endParaRPr lang="en-US" altLang="zh-CN" b="1" dirty="0">
              <a:solidFill>
                <a:srgbClr val="0000CC"/>
              </a:solidFill>
            </a:endParaRPr>
          </a:p>
          <a:p>
            <a:pPr lvl="1">
              <a:lnSpc>
                <a:spcPct val="120000"/>
              </a:lnSpc>
              <a:spcBef>
                <a:spcPts val="0"/>
              </a:spcBef>
            </a:pPr>
            <a:r>
              <a:rPr lang="en-US" altLang="zh-CN" dirty="0" err="1"/>
              <a:t>Yoshua</a:t>
            </a:r>
            <a:r>
              <a:rPr lang="en-US" altLang="zh-CN" dirty="0"/>
              <a:t> </a:t>
            </a:r>
            <a:r>
              <a:rPr lang="en-US" altLang="zh-CN" dirty="0" err="1"/>
              <a:t>Bengio</a:t>
            </a:r>
            <a:r>
              <a:rPr lang="en-US" altLang="zh-CN" dirty="0"/>
              <a:t>: Neural Network Language Model</a:t>
            </a:r>
          </a:p>
          <a:p>
            <a:pPr lvl="1">
              <a:lnSpc>
                <a:spcPct val="120000"/>
              </a:lnSpc>
              <a:spcBef>
                <a:spcPts val="0"/>
              </a:spcBef>
            </a:pPr>
            <a:r>
              <a:rPr lang="en-US" altLang="zh-CN" dirty="0" err="1"/>
              <a:t>Mikolov</a:t>
            </a:r>
            <a:r>
              <a:rPr lang="en-US" altLang="zh-CN" dirty="0"/>
              <a:t>: CBOW</a:t>
            </a:r>
            <a:r>
              <a:rPr lang="zh-CN" altLang="en-US" dirty="0"/>
              <a:t>模型，</a:t>
            </a:r>
            <a:r>
              <a:rPr lang="en-US" altLang="zh-CN" dirty="0"/>
              <a:t>Skip-gram</a:t>
            </a:r>
            <a:r>
              <a:rPr lang="zh-CN" altLang="en-US" dirty="0"/>
              <a:t> </a:t>
            </a:r>
            <a:r>
              <a:rPr lang="en-US" altLang="zh-CN" dirty="0"/>
              <a:t>model</a:t>
            </a:r>
          </a:p>
          <a:p>
            <a:pPr lvl="1">
              <a:lnSpc>
                <a:spcPct val="120000"/>
              </a:lnSpc>
              <a:spcBef>
                <a:spcPts val="0"/>
              </a:spcBef>
            </a:pPr>
            <a:r>
              <a:rPr lang="en-US" altLang="zh-CN" dirty="0"/>
              <a:t>Google: </a:t>
            </a:r>
            <a:r>
              <a:rPr lang="zh-CN" altLang="zh-CN" dirty="0"/>
              <a:t>词向量计算的工具</a:t>
            </a:r>
            <a:r>
              <a:rPr lang="en-US" altLang="zh-CN" dirty="0"/>
              <a:t>Word2vec</a:t>
            </a:r>
          </a:p>
          <a:p>
            <a:pPr lvl="1">
              <a:lnSpc>
                <a:spcPct val="120000"/>
              </a:lnSpc>
              <a:spcBef>
                <a:spcPts val="0"/>
              </a:spcBef>
            </a:pPr>
            <a:r>
              <a:rPr lang="zh-CN" altLang="en-US" dirty="0"/>
              <a:t>图的表示学习：</a:t>
            </a:r>
            <a:r>
              <a:rPr lang="zh-CN" altLang="zh-CN" dirty="0"/>
              <a:t>将图结点或子图或整个图嵌入成一个低维向量空间中的点</a:t>
            </a:r>
            <a:endParaRPr lang="en-US" altLang="zh-CN" dirty="0"/>
          </a:p>
          <a:p>
            <a:pPr lvl="2"/>
            <a:r>
              <a:rPr lang="en-US" altLang="zh-CN" dirty="0"/>
              <a:t>Random walk approaches</a:t>
            </a:r>
            <a:r>
              <a:rPr lang="zh-CN" altLang="en-US" dirty="0"/>
              <a:t>：</a:t>
            </a:r>
            <a:r>
              <a:rPr lang="en-US" altLang="zh-CN" dirty="0" err="1"/>
              <a:t>DeepWalk</a:t>
            </a:r>
            <a:r>
              <a:rPr lang="zh-CN" altLang="zh-CN" dirty="0"/>
              <a:t>，</a:t>
            </a:r>
            <a:r>
              <a:rPr lang="en-US" altLang="zh-CN" dirty="0"/>
              <a:t>node2vec </a:t>
            </a:r>
            <a:endParaRPr lang="zh-CN" altLang="zh-CN" dirty="0"/>
          </a:p>
          <a:p>
            <a:pPr lvl="2">
              <a:lnSpc>
                <a:spcPct val="120000"/>
              </a:lnSpc>
              <a:spcBef>
                <a:spcPts val="0"/>
              </a:spcBef>
            </a:pPr>
            <a:endParaRPr lang="zh-CN" altLang="en-US" dirty="0"/>
          </a:p>
        </p:txBody>
      </p:sp>
    </p:spTree>
    <p:extLst>
      <p:ext uri="{BB962C8B-B14F-4D97-AF65-F5344CB8AC3E}">
        <p14:creationId xmlns:p14="http://schemas.microsoft.com/office/powerpoint/2010/main" val="6317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zh-CN" altLang="en-US" dirty="0"/>
              <a:t>分布式计算</a:t>
            </a:r>
          </a:p>
        </p:txBody>
      </p:sp>
      <p:sp>
        <p:nvSpPr>
          <p:cNvPr id="3076" name="Rectangle 3"/>
          <p:cNvSpPr>
            <a:spLocks noGrp="1" noChangeArrowheads="1"/>
          </p:cNvSpPr>
          <p:nvPr>
            <p:ph type="body" idx="1"/>
          </p:nvPr>
        </p:nvSpPr>
        <p:spPr>
          <a:xfrm>
            <a:off x="457200" y="762000"/>
            <a:ext cx="8458200" cy="6096000"/>
          </a:xfrm>
        </p:spPr>
        <p:txBody>
          <a:bodyPr>
            <a:normAutofit lnSpcReduction="10000"/>
          </a:bodyPr>
          <a:lstStyle/>
          <a:p>
            <a:pPr>
              <a:lnSpc>
                <a:spcPct val="110000"/>
              </a:lnSpc>
              <a:spcBef>
                <a:spcPts val="0"/>
              </a:spcBef>
            </a:pPr>
            <a:r>
              <a:rPr lang="zh-CN" altLang="en-US" b="1" dirty="0">
                <a:solidFill>
                  <a:srgbClr val="0000CC"/>
                </a:solidFill>
              </a:rPr>
              <a:t>分布式计算</a:t>
            </a:r>
            <a:r>
              <a:rPr lang="zh-CN" altLang="en-US" dirty="0"/>
              <a:t>是利用分布在网络上的各种软、硬计算机资源</a:t>
            </a:r>
            <a:r>
              <a:rPr lang="zh-CN" altLang="en-US" dirty="0">
                <a:solidFill>
                  <a:srgbClr val="C00000"/>
                </a:solidFill>
              </a:rPr>
              <a:t>进行信息处理的过程</a:t>
            </a:r>
            <a:r>
              <a:rPr lang="zh-CN" altLang="en-US" dirty="0"/>
              <a:t>，它是通过基于网络的</a:t>
            </a:r>
            <a:r>
              <a:rPr lang="zh-CN" altLang="en-US" dirty="0">
                <a:solidFill>
                  <a:srgbClr val="C00000"/>
                </a:solidFill>
              </a:rPr>
              <a:t>分布式系统</a:t>
            </a:r>
            <a:r>
              <a:rPr lang="zh-CN" altLang="en-US" dirty="0"/>
              <a:t>实现的</a:t>
            </a:r>
          </a:p>
          <a:p>
            <a:pPr lvl="1">
              <a:lnSpc>
                <a:spcPct val="110000"/>
              </a:lnSpc>
              <a:spcBef>
                <a:spcPts val="0"/>
              </a:spcBef>
            </a:pPr>
            <a:r>
              <a:rPr lang="zh-CN" altLang="en-US" dirty="0"/>
              <a:t>信息处理：信息共享，数据处理，流程协作</a:t>
            </a:r>
            <a:endParaRPr lang="en-US" altLang="zh-CN" dirty="0"/>
          </a:p>
          <a:p>
            <a:pPr lvl="1">
              <a:lnSpc>
                <a:spcPct val="110000"/>
              </a:lnSpc>
              <a:spcBef>
                <a:spcPts val="0"/>
              </a:spcBef>
            </a:pPr>
            <a:r>
              <a:rPr lang="zh-CN" altLang="en-US" dirty="0"/>
              <a:t>数据处理：数据存储，数据分析，数据挖掘，数据管理，数据集成</a:t>
            </a:r>
            <a:endParaRPr lang="en-US" altLang="zh-CN" dirty="0"/>
          </a:p>
          <a:p>
            <a:pPr>
              <a:lnSpc>
                <a:spcPct val="110000"/>
              </a:lnSpc>
              <a:spcBef>
                <a:spcPts val="0"/>
              </a:spcBef>
            </a:pPr>
            <a:endParaRPr lang="en-US" altLang="zh-CN" dirty="0"/>
          </a:p>
          <a:p>
            <a:pPr>
              <a:lnSpc>
                <a:spcPct val="110000"/>
              </a:lnSpc>
              <a:spcBef>
                <a:spcPts val="0"/>
              </a:spcBef>
            </a:pPr>
            <a:r>
              <a:rPr lang="zh-CN" altLang="en-US" dirty="0"/>
              <a:t>强调计算的某个特征</a:t>
            </a:r>
          </a:p>
          <a:p>
            <a:pPr lvl="1">
              <a:lnSpc>
                <a:spcPct val="110000"/>
              </a:lnSpc>
              <a:spcBef>
                <a:spcPts val="0"/>
              </a:spcBef>
            </a:pPr>
            <a:r>
              <a:rPr lang="zh-CN" altLang="en-US" dirty="0"/>
              <a:t>服务计算：互操作性</a:t>
            </a:r>
            <a:endParaRPr lang="en-US" altLang="zh-CN" dirty="0"/>
          </a:p>
          <a:p>
            <a:pPr lvl="1">
              <a:lnSpc>
                <a:spcPct val="110000"/>
              </a:lnSpc>
              <a:spcBef>
                <a:spcPts val="0"/>
              </a:spcBef>
            </a:pPr>
            <a:r>
              <a:rPr lang="zh-CN" altLang="en-US" dirty="0"/>
              <a:t>效用计算</a:t>
            </a:r>
            <a:r>
              <a:rPr lang="en-US" altLang="zh-CN" dirty="0"/>
              <a:t>(Utility Computing) </a:t>
            </a:r>
            <a:r>
              <a:rPr lang="zh-CN" altLang="en-US" dirty="0"/>
              <a:t>、弹性计算</a:t>
            </a:r>
            <a:r>
              <a:rPr lang="en-US" altLang="zh-CN" dirty="0"/>
              <a:t>(Elastic Computing) </a:t>
            </a:r>
            <a:r>
              <a:rPr lang="zh-CN" altLang="en-US" dirty="0"/>
              <a:t>、自治计算</a:t>
            </a:r>
            <a:r>
              <a:rPr lang="en-US" altLang="zh-CN" dirty="0"/>
              <a:t>(Autonomic Computing)</a:t>
            </a:r>
            <a:r>
              <a:rPr lang="zh-CN" altLang="en-US" dirty="0"/>
              <a:t>：自治操作，提供</a:t>
            </a:r>
            <a:r>
              <a:rPr lang="en-US" altLang="zh-CN" dirty="0"/>
              <a:t>QoS(Quality of Service)</a:t>
            </a:r>
            <a:r>
              <a:rPr lang="zh-CN" altLang="en-US" dirty="0"/>
              <a:t>或</a:t>
            </a:r>
            <a:r>
              <a:rPr lang="en-US" altLang="zh-CN" dirty="0"/>
              <a:t>SLA(Service-Level Agreement)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xEl>
                                              <p:pRg st="4" end="4"/>
                                            </p:txEl>
                                          </p:spTgt>
                                        </p:tgtEl>
                                        <p:attrNameLst>
                                          <p:attrName>style.visibility</p:attrName>
                                        </p:attrNameLst>
                                      </p:cBhvr>
                                      <p:to>
                                        <p:strVal val="visible"/>
                                      </p:to>
                                    </p:set>
                                    <p:animEffect transition="in" filter="fade">
                                      <p:cBhvr>
                                        <p:cTn id="7" dur="500"/>
                                        <p:tgtEl>
                                          <p:spTgt spid="307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xEl>
                                              <p:pRg st="5" end="5"/>
                                            </p:txEl>
                                          </p:spTgt>
                                        </p:tgtEl>
                                        <p:attrNameLst>
                                          <p:attrName>style.visibility</p:attrName>
                                        </p:attrNameLst>
                                      </p:cBhvr>
                                      <p:to>
                                        <p:strVal val="visible"/>
                                      </p:to>
                                    </p:set>
                                    <p:animEffect transition="in" filter="fade">
                                      <p:cBhvr>
                                        <p:cTn id="10" dur="500"/>
                                        <p:tgtEl>
                                          <p:spTgt spid="307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6">
                                            <p:txEl>
                                              <p:pRg st="6" end="6"/>
                                            </p:txEl>
                                          </p:spTgt>
                                        </p:tgtEl>
                                        <p:attrNameLst>
                                          <p:attrName>style.visibility</p:attrName>
                                        </p:attrNameLst>
                                      </p:cBhvr>
                                      <p:to>
                                        <p:strVal val="visible"/>
                                      </p:to>
                                    </p:set>
                                    <p:animEffect transition="in" filter="fade">
                                      <p:cBhvr>
                                        <p:cTn id="13" dur="500"/>
                                        <p:tgtEl>
                                          <p:spTgt spid="30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377B3-0879-4EE2-828E-9E04D20C9243}"/>
              </a:ext>
            </a:extLst>
          </p:cNvPr>
          <p:cNvSpPr>
            <a:spLocks noGrp="1"/>
          </p:cNvSpPr>
          <p:nvPr>
            <p:ph type="title"/>
          </p:nvPr>
        </p:nvSpPr>
        <p:spPr/>
        <p:txBody>
          <a:bodyPr/>
          <a:lstStyle/>
          <a:p>
            <a:r>
              <a:rPr lang="zh-CN" altLang="en-US" dirty="0"/>
              <a:t>名词辨析：分布式机器学习</a:t>
            </a:r>
          </a:p>
        </p:txBody>
      </p:sp>
      <p:sp>
        <p:nvSpPr>
          <p:cNvPr id="3" name="内容占位符 2">
            <a:extLst>
              <a:ext uri="{FF2B5EF4-FFF2-40B4-BE49-F238E27FC236}">
                <a16:creationId xmlns:a16="http://schemas.microsoft.com/office/drawing/2014/main" id="{4B2458A8-A44B-46E9-8E7A-03001A479623}"/>
              </a:ext>
            </a:extLst>
          </p:cNvPr>
          <p:cNvSpPr>
            <a:spLocks noGrp="1"/>
          </p:cNvSpPr>
          <p:nvPr>
            <p:ph idx="1"/>
          </p:nvPr>
        </p:nvSpPr>
        <p:spPr/>
        <p:txBody>
          <a:bodyPr>
            <a:normAutofit lnSpcReduction="10000"/>
          </a:bodyPr>
          <a:lstStyle/>
          <a:p>
            <a:r>
              <a:rPr lang="zh-CN" altLang="en-US" dirty="0"/>
              <a:t>面对大规模数据、海量模型参数，基于单机多</a:t>
            </a:r>
            <a:r>
              <a:rPr lang="en-US" altLang="zh-CN" dirty="0"/>
              <a:t>GPU</a:t>
            </a:r>
            <a:r>
              <a:rPr lang="zh-CN" altLang="en-US" dirty="0"/>
              <a:t>或多机多</a:t>
            </a:r>
            <a:r>
              <a:rPr lang="en-US" altLang="zh-CN" dirty="0"/>
              <a:t>GPU</a:t>
            </a:r>
            <a:r>
              <a:rPr lang="zh-CN" altLang="en-US" dirty="0"/>
              <a:t>，分布式地完成机器学习任务</a:t>
            </a:r>
            <a:endParaRPr lang="en-US" altLang="zh-CN" dirty="0"/>
          </a:p>
          <a:p>
            <a:r>
              <a:rPr lang="zh-CN" altLang="en-US" dirty="0"/>
              <a:t>数据并行</a:t>
            </a:r>
            <a:endParaRPr lang="en-US" altLang="zh-CN" dirty="0"/>
          </a:p>
          <a:p>
            <a:pPr lvl="1"/>
            <a:r>
              <a:rPr lang="zh-CN" altLang="en-US" dirty="0"/>
              <a:t>训练的数据量太大</a:t>
            </a:r>
            <a:endParaRPr lang="en-US" altLang="zh-CN" dirty="0"/>
          </a:p>
          <a:p>
            <a:pPr lvl="1"/>
            <a:r>
              <a:rPr lang="zh-CN" altLang="zh-CN" dirty="0"/>
              <a:t>工作结点依据各自分配的局部数据对模型进行训练</a:t>
            </a:r>
          </a:p>
          <a:p>
            <a:pPr lvl="2"/>
            <a:r>
              <a:rPr lang="zh-CN" altLang="zh-CN" dirty="0"/>
              <a:t>通过有放回的方式进行随机采样</a:t>
            </a:r>
            <a:endParaRPr lang="en-US" altLang="zh-CN" dirty="0"/>
          </a:p>
          <a:p>
            <a:pPr lvl="2"/>
            <a:r>
              <a:rPr lang="zh-CN" altLang="zh-CN" dirty="0"/>
              <a:t>基于“置乱切分”</a:t>
            </a:r>
            <a:r>
              <a:rPr lang="en-US" altLang="zh-CN" dirty="0"/>
              <a:t>shuffling</a:t>
            </a:r>
            <a:r>
              <a:rPr lang="zh-CN" altLang="zh-CN" dirty="0"/>
              <a:t>的方法</a:t>
            </a:r>
          </a:p>
          <a:p>
            <a:r>
              <a:rPr lang="zh-CN" altLang="en-US" dirty="0"/>
              <a:t>模型并行</a:t>
            </a:r>
            <a:endParaRPr lang="en-US" altLang="zh-CN" dirty="0"/>
          </a:p>
          <a:p>
            <a:pPr lvl="1"/>
            <a:r>
              <a:rPr lang="zh-CN" altLang="en-US" dirty="0"/>
              <a:t>模型参数上亿</a:t>
            </a:r>
            <a:r>
              <a:rPr lang="en-US" altLang="zh-CN" dirty="0"/>
              <a:t>(AlexNet8</a:t>
            </a:r>
            <a:r>
              <a:rPr lang="zh-CN" altLang="en-US" dirty="0"/>
              <a:t>层，上亿个参数</a:t>
            </a:r>
            <a:r>
              <a:rPr lang="en-US" altLang="zh-CN" dirty="0"/>
              <a:t>)</a:t>
            </a:r>
          </a:p>
          <a:p>
            <a:pPr lvl="1"/>
            <a:r>
              <a:rPr lang="zh-CN" altLang="en-US" dirty="0"/>
              <a:t>将模型</a:t>
            </a:r>
            <a:r>
              <a:rPr lang="zh-CN" altLang="zh-CN" dirty="0"/>
              <a:t>横向按层划分</a:t>
            </a:r>
            <a:endParaRPr lang="zh-CN" altLang="en-US" dirty="0"/>
          </a:p>
        </p:txBody>
      </p:sp>
    </p:spTree>
    <p:extLst>
      <p:ext uri="{BB962C8B-B14F-4D97-AF65-F5344CB8AC3E}">
        <p14:creationId xmlns:p14="http://schemas.microsoft.com/office/powerpoint/2010/main" val="1715387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5146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en-US" altLang="zh-CN" sz="4400" b="1" dirty="0">
                <a:solidFill>
                  <a:srgbClr val="99FFCC"/>
                </a:solidFill>
              </a:rPr>
              <a:t>2. </a:t>
            </a:r>
            <a:r>
              <a:rPr lang="zh-CN" altLang="en-US" sz="4400" b="1" dirty="0">
                <a:solidFill>
                  <a:srgbClr val="99FFCC"/>
                </a:solidFill>
              </a:rPr>
              <a:t>分布式系统的设计目标</a:t>
            </a:r>
            <a:endParaRPr lang="en-US" altLang="zh-CN" sz="4400" b="1" dirty="0">
              <a:solidFill>
                <a:srgbClr val="99FFCC"/>
              </a:solidFill>
              <a:ea typeface="新细明体" pitchFamily="2" charset="-122"/>
            </a:endParaRPr>
          </a:p>
        </p:txBody>
      </p:sp>
    </p:spTree>
    <p:extLst>
      <p:ext uri="{BB962C8B-B14F-4D97-AF65-F5344CB8AC3E}">
        <p14:creationId xmlns:p14="http://schemas.microsoft.com/office/powerpoint/2010/main" val="4012182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t>2. </a:t>
            </a:r>
            <a:r>
              <a:rPr lang="zh-CN" altLang="en-US" dirty="0"/>
              <a:t>分布式系统的设计目标</a:t>
            </a:r>
          </a:p>
        </p:txBody>
      </p:sp>
      <p:sp>
        <p:nvSpPr>
          <p:cNvPr id="2" name="内容占位符 1"/>
          <p:cNvSpPr>
            <a:spLocks noGrp="1"/>
          </p:cNvSpPr>
          <p:nvPr>
            <p:ph idx="1"/>
          </p:nvPr>
        </p:nvSpPr>
        <p:spPr/>
        <p:txBody>
          <a:bodyPr/>
          <a:lstStyle/>
          <a:p>
            <a:r>
              <a:rPr lang="zh-CN" altLang="en-US" dirty="0"/>
              <a:t>连接用户和资源</a:t>
            </a:r>
          </a:p>
          <a:p>
            <a:pPr lvl="1"/>
            <a:r>
              <a:rPr lang="zh-CN" altLang="en-US" dirty="0"/>
              <a:t>以一种安全、可靠的方式进行资源共享和用户协作</a:t>
            </a:r>
          </a:p>
          <a:p>
            <a:r>
              <a:rPr lang="zh-CN" altLang="en-US" dirty="0"/>
              <a:t>透明性</a:t>
            </a:r>
          </a:p>
          <a:p>
            <a:r>
              <a:rPr lang="zh-CN" altLang="en-US" dirty="0"/>
              <a:t>开放性</a:t>
            </a:r>
          </a:p>
          <a:p>
            <a:r>
              <a:rPr lang="zh-CN" altLang="en-US" dirty="0"/>
              <a:t>可伸缩性</a:t>
            </a:r>
            <a:r>
              <a:rPr lang="en-US" altLang="zh-CN" dirty="0"/>
              <a:t>(scalability)</a:t>
            </a:r>
            <a:endParaRPr lang="zh-CN" altLang="en-US"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709613"/>
          </a:xfrm>
        </p:spPr>
        <p:txBody>
          <a:bodyPr/>
          <a:lstStyle/>
          <a:p>
            <a:pPr eaLnBrk="1" hangingPunct="1"/>
            <a:r>
              <a:rPr lang="zh-CN" altLang="en-US"/>
              <a:t>分布透明性</a:t>
            </a:r>
          </a:p>
        </p:txBody>
      </p:sp>
      <p:sp>
        <p:nvSpPr>
          <p:cNvPr id="19459" name="Text Box 3"/>
          <p:cNvSpPr txBox="1">
            <a:spLocks noChangeArrowheads="1"/>
          </p:cNvSpPr>
          <p:nvPr/>
        </p:nvSpPr>
        <p:spPr bwMode="auto">
          <a:xfrm>
            <a:off x="1143000" y="5867400"/>
            <a:ext cx="699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dirty="0"/>
              <a:t>100% </a:t>
            </a:r>
            <a:r>
              <a:rPr lang="zh-CN" altLang="en-US" sz="2400" dirty="0"/>
              <a:t>的透明性并不总是一个好主意，过分强调透明性可能会带来性能效率上的损失</a:t>
            </a:r>
          </a:p>
        </p:txBody>
      </p:sp>
      <p:graphicFrame>
        <p:nvGraphicFramePr>
          <p:cNvPr id="30759" name="Group 39"/>
          <p:cNvGraphicFramePr>
            <a:graphicFrameLocks noGrp="1"/>
          </p:cNvGraphicFramePr>
          <p:nvPr/>
        </p:nvGraphicFramePr>
        <p:xfrm>
          <a:off x="1081088" y="1055688"/>
          <a:ext cx="7377112" cy="4573590"/>
        </p:xfrm>
        <a:graphic>
          <a:graphicData uri="http://schemas.openxmlformats.org/drawingml/2006/table">
            <a:tbl>
              <a:tblPr/>
              <a:tblGrid>
                <a:gridCol w="1638300">
                  <a:extLst>
                    <a:ext uri="{9D8B030D-6E8A-4147-A177-3AD203B41FA5}">
                      <a16:colId xmlns:a16="http://schemas.microsoft.com/office/drawing/2014/main" val="20000"/>
                    </a:ext>
                  </a:extLst>
                </a:gridCol>
                <a:gridCol w="5738812">
                  <a:extLst>
                    <a:ext uri="{9D8B030D-6E8A-4147-A177-3AD203B41FA5}">
                      <a16:colId xmlns:a16="http://schemas.microsoft.com/office/drawing/2014/main" val="20001"/>
                    </a:ext>
                  </a:extLst>
                </a:gridCol>
              </a:tblGrid>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ahoma" pitchFamily="34" charset="0"/>
                          <a:ea typeface="宋体" pitchFamily="2" charset="-122"/>
                        </a:rPr>
                        <a:t>透明性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ahoma" pitchFamily="34" charset="0"/>
                          <a:ea typeface="宋体" pitchFamily="2" charset="-122"/>
                        </a:rPr>
                        <a:t>描述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访问</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隐藏数据表示上的不同和访问资源的方式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位置</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隐藏资源的定位方式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迁移</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隐藏资源移动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重定位</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允许资源可以在使用的时候移动位置</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复制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隐藏一个资源是复制的</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并发</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隐藏一个资源被几个用户共享</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故障</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隐藏一个资源的故障和恢复</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持久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隐藏一个资源是在内存还是在磁盘</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644525"/>
          </a:xfrm>
        </p:spPr>
        <p:txBody>
          <a:bodyPr/>
          <a:lstStyle/>
          <a:p>
            <a:pPr eaLnBrk="1" hangingPunct="1"/>
            <a:r>
              <a:rPr lang="zh-CN" altLang="en-US">
                <a:cs typeface="Times New Roman" pitchFamily="18" charset="0"/>
              </a:rPr>
              <a:t>处理器的数据表示</a:t>
            </a:r>
          </a:p>
        </p:txBody>
      </p:sp>
      <p:sp>
        <p:nvSpPr>
          <p:cNvPr id="32771" name="Rectangle 3"/>
          <p:cNvSpPr>
            <a:spLocks noGrp="1" noChangeArrowheads="1"/>
          </p:cNvSpPr>
          <p:nvPr>
            <p:ph type="body" idx="1"/>
          </p:nvPr>
        </p:nvSpPr>
        <p:spPr>
          <a:xfrm>
            <a:off x="457200" y="685800"/>
            <a:ext cx="8458200" cy="6019800"/>
          </a:xfrm>
        </p:spPr>
        <p:txBody>
          <a:bodyPr/>
          <a:lstStyle/>
          <a:p>
            <a:pPr eaLnBrk="1" hangingPunct="1"/>
            <a:r>
              <a:rPr lang="zh-CN" altLang="en-US" sz="2400" dirty="0"/>
              <a:t>大序法</a:t>
            </a:r>
            <a:r>
              <a:rPr lang="en-US" altLang="zh-CN" sz="2400" dirty="0"/>
              <a:t>(</a:t>
            </a:r>
            <a:r>
              <a:rPr lang="zh-CN" altLang="zh-CN" sz="2400" dirty="0"/>
              <a:t>Big-endian</a:t>
            </a:r>
            <a:r>
              <a:rPr lang="en-US" altLang="zh-CN" sz="2400" dirty="0"/>
              <a:t>)</a:t>
            </a:r>
            <a:r>
              <a:rPr lang="zh-CN" altLang="en-US" sz="2400" dirty="0"/>
              <a:t>：</a:t>
            </a:r>
            <a:r>
              <a:rPr lang="zh-CN" altLang="en-US" sz="2400" b="1" dirty="0">
                <a:solidFill>
                  <a:srgbClr val="0000CC"/>
                </a:solidFill>
              </a:rPr>
              <a:t>整数</a:t>
            </a:r>
            <a:r>
              <a:rPr lang="zh-CN" altLang="en-US" sz="2400" dirty="0"/>
              <a:t>的最高位存在最低的地址上</a:t>
            </a:r>
            <a:endParaRPr lang="zh-CN" altLang="zh-CN" sz="2400" dirty="0"/>
          </a:p>
          <a:p>
            <a:pPr lvl="1" eaLnBrk="1" hangingPunct="1"/>
            <a:r>
              <a:rPr lang="zh-CN" altLang="zh-CN" sz="2400" dirty="0"/>
              <a:t>Motorola 68000,</a:t>
            </a:r>
            <a:r>
              <a:rPr lang="en-US" altLang="zh-CN" sz="2400" dirty="0"/>
              <a:t> </a:t>
            </a:r>
            <a:r>
              <a:rPr lang="zh-CN" altLang="zh-CN" sz="2400" dirty="0"/>
              <a:t>System/380, SPARC (SUN Solaris) </a:t>
            </a:r>
            <a:r>
              <a:rPr lang="zh-CN" altLang="en-US" sz="2400" dirty="0"/>
              <a:t>处理器</a:t>
            </a:r>
          </a:p>
          <a:p>
            <a:pPr eaLnBrk="1" hangingPunct="1"/>
            <a:r>
              <a:rPr lang="zh-CN" altLang="en-US" sz="2400" b="1" dirty="0"/>
              <a:t>小序法</a:t>
            </a:r>
            <a:r>
              <a:rPr lang="en-US" altLang="zh-CN" sz="2400" b="1" dirty="0"/>
              <a:t>(</a:t>
            </a:r>
            <a:r>
              <a:rPr lang="zh-CN" altLang="zh-CN" sz="2400" b="1" dirty="0"/>
              <a:t>Little-endian</a:t>
            </a:r>
            <a:r>
              <a:rPr lang="en-US" altLang="zh-CN" sz="2400" b="1" dirty="0"/>
              <a:t>)</a:t>
            </a:r>
            <a:r>
              <a:rPr lang="zh-CN" altLang="en-US" sz="2400" dirty="0"/>
              <a:t>：</a:t>
            </a:r>
          </a:p>
          <a:p>
            <a:pPr lvl="1" eaLnBrk="1" hangingPunct="1"/>
            <a:r>
              <a:rPr lang="en-US" altLang="zh-CN" sz="2400" dirty="0"/>
              <a:t>Intel x86</a:t>
            </a:r>
            <a:r>
              <a:rPr lang="zh-CN" altLang="en-US" sz="2400" dirty="0"/>
              <a:t>处理器，</a:t>
            </a:r>
            <a:r>
              <a:rPr lang="en-US" altLang="zh-CN" sz="2400" dirty="0"/>
              <a:t>AMD64</a:t>
            </a:r>
          </a:p>
          <a:p>
            <a:pPr eaLnBrk="1" hangingPunct="1"/>
            <a:r>
              <a:rPr lang="zh-CN" altLang="en-US" sz="2400" dirty="0"/>
              <a:t>双序法</a:t>
            </a:r>
            <a:r>
              <a:rPr lang="zh-CN" altLang="zh-CN" sz="2400" dirty="0"/>
              <a:t>(Bi-endian)</a:t>
            </a:r>
            <a:r>
              <a:rPr lang="zh-CN" altLang="en-US" sz="2400" dirty="0"/>
              <a:t>，缺省情况是大序法</a:t>
            </a:r>
          </a:p>
          <a:p>
            <a:pPr lvl="1" eaLnBrk="1" hangingPunct="1"/>
            <a:r>
              <a:rPr lang="zh-CN" altLang="en-US" sz="2400" dirty="0"/>
              <a:t>大多数的</a:t>
            </a:r>
            <a:r>
              <a:rPr lang="zh-CN" altLang="zh-CN" sz="2400" dirty="0"/>
              <a:t>PowerPC</a:t>
            </a:r>
            <a:r>
              <a:rPr lang="zh-CN" altLang="en-US" sz="2400" dirty="0"/>
              <a:t>系统，运行</a:t>
            </a:r>
            <a:r>
              <a:rPr lang="zh-CN" altLang="zh-CN" sz="2400" dirty="0"/>
              <a:t>IRIX</a:t>
            </a:r>
            <a:r>
              <a:rPr lang="zh-CN" altLang="en-US" sz="2400" dirty="0"/>
              <a:t>的</a:t>
            </a:r>
            <a:r>
              <a:rPr lang="zh-CN" altLang="zh-CN" sz="2400" dirty="0"/>
              <a:t>MIPS</a:t>
            </a:r>
            <a:r>
              <a:rPr lang="zh-CN" altLang="en-US" sz="2400" dirty="0"/>
              <a:t>，</a:t>
            </a:r>
          </a:p>
          <a:p>
            <a:pPr eaLnBrk="1" hangingPunct="1"/>
            <a:r>
              <a:rPr lang="zh-CN" altLang="en-US" sz="2400" dirty="0"/>
              <a:t>双序法，缺省情况是小序法</a:t>
            </a:r>
          </a:p>
          <a:p>
            <a:pPr lvl="1" eaLnBrk="1" hangingPunct="1"/>
            <a:r>
              <a:rPr lang="zh-CN" altLang="en-US" sz="2400" dirty="0"/>
              <a:t>大多数</a:t>
            </a:r>
            <a:r>
              <a:rPr lang="zh-CN" altLang="zh-CN" sz="2400" dirty="0"/>
              <a:t>Alpha</a:t>
            </a:r>
            <a:r>
              <a:rPr lang="zh-CN" altLang="en-US" sz="2400" dirty="0"/>
              <a:t>处理器</a:t>
            </a:r>
          </a:p>
          <a:p>
            <a:pPr eaLnBrk="1" hangingPunct="1"/>
            <a:r>
              <a:rPr lang="zh-CN" altLang="en-US" sz="2400" dirty="0"/>
              <a:t>如何检查系统是大序还是小序</a:t>
            </a:r>
          </a:p>
          <a:p>
            <a:pPr lvl="1" eaLnBrk="1" hangingPunct="1">
              <a:buFontTx/>
              <a:buNone/>
            </a:pPr>
            <a:r>
              <a:rPr lang="zh-CN" altLang="zh-CN" sz="2000" dirty="0"/>
              <a:t>short s = 0x0102;   </a:t>
            </a:r>
          </a:p>
          <a:p>
            <a:pPr lvl="1" eaLnBrk="1" hangingPunct="1">
              <a:buFontTx/>
              <a:buNone/>
            </a:pPr>
            <a:r>
              <a:rPr lang="zh-CN" altLang="zh-CN" sz="2000" dirty="0"/>
              <a:t>char *p = (char *) &amp;s;   </a:t>
            </a:r>
          </a:p>
          <a:p>
            <a:pPr lvl="1" eaLnBrk="1" hangingPunct="1">
              <a:buFontTx/>
              <a:buNone/>
            </a:pPr>
            <a:r>
              <a:rPr lang="zh-CN" altLang="zh-CN" sz="2000" dirty="0"/>
              <a:t>if (p[0] == 0x02) // Lowest address contains the least significant byte </a:t>
            </a:r>
          </a:p>
          <a:p>
            <a:pPr lvl="1" eaLnBrk="1" hangingPunct="1">
              <a:buFontTx/>
              <a:buNone/>
            </a:pPr>
            <a:r>
              <a:rPr lang="zh-CN" altLang="zh-CN" sz="2000" dirty="0"/>
              <a:t>     		return LITTLE_ENDIAN;   </a:t>
            </a:r>
          </a:p>
          <a:p>
            <a:pPr lvl="1" eaLnBrk="1" hangingPunct="1">
              <a:buFontTx/>
              <a:buNone/>
            </a:pPr>
            <a:r>
              <a:rPr lang="zh-CN" altLang="zh-CN" sz="2000" dirty="0"/>
              <a:t>else      	return BIG_ENDIAN;</a:t>
            </a:r>
            <a:r>
              <a:rPr lang="en-US" altLang="zh-CN" sz="20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1">
                                            <p:txEl>
                                              <p:pRg st="8" end="8"/>
                                            </p:txEl>
                                          </p:spTgt>
                                        </p:tgtEl>
                                        <p:attrNameLst>
                                          <p:attrName>style.visibility</p:attrName>
                                        </p:attrNameLst>
                                      </p:cBhvr>
                                      <p:to>
                                        <p:strVal val="visible"/>
                                      </p:to>
                                    </p:set>
                                    <p:anim calcmode="lin" valueType="num">
                                      <p:cBhvr additive="base">
                                        <p:cTn id="7" dur="500" fill="hold"/>
                                        <p:tgtEl>
                                          <p:spTgt spid="32771">
                                            <p:txEl>
                                              <p:pRg st="8"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1">
                                            <p:txEl>
                                              <p:pRg st="8"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2771">
                                            <p:txEl>
                                              <p:pRg st="9" end="9"/>
                                            </p:txEl>
                                          </p:spTgt>
                                        </p:tgtEl>
                                        <p:attrNameLst>
                                          <p:attrName>style.visibility</p:attrName>
                                        </p:attrNameLst>
                                      </p:cBhvr>
                                      <p:to>
                                        <p:strVal val="visible"/>
                                      </p:to>
                                    </p:set>
                                    <p:anim calcmode="lin" valueType="num">
                                      <p:cBhvr additive="base">
                                        <p:cTn id="11" dur="500" fill="hold"/>
                                        <p:tgtEl>
                                          <p:spTgt spid="32771">
                                            <p:txEl>
                                              <p:pRg st="9" end="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2771">
                                            <p:txEl>
                                              <p:pRg st="9" end="9"/>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2771">
                                            <p:txEl>
                                              <p:pRg st="10" end="10"/>
                                            </p:txEl>
                                          </p:spTgt>
                                        </p:tgtEl>
                                        <p:attrNameLst>
                                          <p:attrName>style.visibility</p:attrName>
                                        </p:attrNameLst>
                                      </p:cBhvr>
                                      <p:to>
                                        <p:strVal val="visible"/>
                                      </p:to>
                                    </p:set>
                                    <p:anim calcmode="lin" valueType="num">
                                      <p:cBhvr additive="base">
                                        <p:cTn id="15" dur="500" fill="hold"/>
                                        <p:tgtEl>
                                          <p:spTgt spid="32771">
                                            <p:txEl>
                                              <p:pRg st="10" end="1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2771">
                                            <p:txEl>
                                              <p:pRg st="10" end="1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2771">
                                            <p:txEl>
                                              <p:pRg st="11" end="11"/>
                                            </p:txEl>
                                          </p:spTgt>
                                        </p:tgtEl>
                                        <p:attrNameLst>
                                          <p:attrName>style.visibility</p:attrName>
                                        </p:attrNameLst>
                                      </p:cBhvr>
                                      <p:to>
                                        <p:strVal val="visible"/>
                                      </p:to>
                                    </p:set>
                                    <p:anim calcmode="lin" valueType="num">
                                      <p:cBhvr additive="base">
                                        <p:cTn id="19" dur="500" fill="hold"/>
                                        <p:tgtEl>
                                          <p:spTgt spid="32771">
                                            <p:txEl>
                                              <p:pRg st="11" end="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771">
                                            <p:txEl>
                                              <p:pRg st="11" end="11"/>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2771">
                                            <p:txEl>
                                              <p:pRg st="12" end="12"/>
                                            </p:txEl>
                                          </p:spTgt>
                                        </p:tgtEl>
                                        <p:attrNameLst>
                                          <p:attrName>style.visibility</p:attrName>
                                        </p:attrNameLst>
                                      </p:cBhvr>
                                      <p:to>
                                        <p:strVal val="visible"/>
                                      </p:to>
                                    </p:set>
                                    <p:anim calcmode="lin" valueType="num">
                                      <p:cBhvr additive="base">
                                        <p:cTn id="23" dur="500" fill="hold"/>
                                        <p:tgtEl>
                                          <p:spTgt spid="32771">
                                            <p:txEl>
                                              <p:pRg st="12" end="1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2771">
                                            <p:txEl>
                                              <p:pRg st="12" end="12"/>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2771">
                                            <p:txEl>
                                              <p:pRg st="13" end="13"/>
                                            </p:txEl>
                                          </p:spTgt>
                                        </p:tgtEl>
                                        <p:attrNameLst>
                                          <p:attrName>style.visibility</p:attrName>
                                        </p:attrNameLst>
                                      </p:cBhvr>
                                      <p:to>
                                        <p:strVal val="visible"/>
                                      </p:to>
                                    </p:set>
                                    <p:anim calcmode="lin" valueType="num">
                                      <p:cBhvr additive="base">
                                        <p:cTn id="27" dur="500" fill="hold"/>
                                        <p:tgtEl>
                                          <p:spTgt spid="32771">
                                            <p:txEl>
                                              <p:pRg st="13" end="1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771">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开放性</a:t>
            </a:r>
          </a:p>
        </p:txBody>
      </p:sp>
      <p:sp>
        <p:nvSpPr>
          <p:cNvPr id="2" name="内容占位符 1"/>
          <p:cNvSpPr>
            <a:spLocks noGrp="1"/>
          </p:cNvSpPr>
          <p:nvPr>
            <p:ph idx="1"/>
          </p:nvPr>
        </p:nvSpPr>
        <p:spPr/>
        <p:txBody>
          <a:bodyPr/>
          <a:lstStyle/>
          <a:p>
            <a:r>
              <a:rPr lang="zh-CN" altLang="en-US" dirty="0"/>
              <a:t>一个分布式系统是开放的，那么：</a:t>
            </a:r>
          </a:p>
          <a:p>
            <a:pPr lvl="1"/>
            <a:r>
              <a:rPr lang="zh-CN" altLang="en-US" dirty="0"/>
              <a:t>它提供的服务的规约应该是完整和中性的</a:t>
            </a:r>
          </a:p>
          <a:p>
            <a:pPr lvl="2"/>
            <a:r>
              <a:rPr lang="zh-CN" altLang="en-US" sz="2800" dirty="0"/>
              <a:t>完整是指实现所需的所有信息都能在服务的接口中指定</a:t>
            </a:r>
          </a:p>
          <a:p>
            <a:pPr lvl="2"/>
            <a:r>
              <a:rPr lang="zh-CN" altLang="en-US" sz="2800" dirty="0"/>
              <a:t>接口的中性描述是指接口的规约并不规定实现是什么样的</a:t>
            </a:r>
          </a:p>
          <a:p>
            <a:pPr lvl="2"/>
            <a:r>
              <a:rPr lang="zh-CN" altLang="en-US" sz="2800" dirty="0"/>
              <a:t>完整和中性有助于提高互操作能力和可移植性 </a:t>
            </a:r>
          </a:p>
          <a:p>
            <a:pPr lvl="1"/>
            <a:r>
              <a:rPr lang="zh-CN" altLang="en-US" dirty="0"/>
              <a:t>系统应该是灵活的、可扩展</a:t>
            </a:r>
            <a:r>
              <a:rPr lang="en-US" altLang="zh-CN" dirty="0"/>
              <a:t>(extensible)</a:t>
            </a:r>
            <a:r>
              <a:rPr lang="zh-CN" altLang="en-US" dirty="0"/>
              <a:t>的</a:t>
            </a:r>
          </a:p>
          <a:p>
            <a:pPr lvl="2"/>
            <a:r>
              <a:rPr lang="zh-CN" altLang="en-US" sz="2800" dirty="0"/>
              <a:t>可以把不同开发人员开发的组件搭配起来，配置起来，可以在不影响其它组件的情况下增加、替换组件</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可伸缩性</a:t>
            </a:r>
          </a:p>
        </p:txBody>
      </p:sp>
      <p:sp>
        <p:nvSpPr>
          <p:cNvPr id="2" name="内容占位符 1"/>
          <p:cNvSpPr>
            <a:spLocks noGrp="1"/>
          </p:cNvSpPr>
          <p:nvPr>
            <p:ph idx="1"/>
          </p:nvPr>
        </p:nvSpPr>
        <p:spPr/>
        <p:txBody>
          <a:bodyPr/>
          <a:lstStyle/>
          <a:p>
            <a:r>
              <a:rPr lang="zh-CN" altLang="en-US" sz="3600" dirty="0"/>
              <a:t>可伸缩性的三个尺度</a:t>
            </a:r>
          </a:p>
          <a:p>
            <a:pPr lvl="1"/>
            <a:r>
              <a:rPr lang="zh-CN" altLang="en-US" sz="3200" dirty="0"/>
              <a:t>在规模上可伸缩</a:t>
            </a:r>
            <a:r>
              <a:rPr lang="en-US" altLang="zh-CN" sz="3200" dirty="0"/>
              <a:t>/vertical scalability</a:t>
            </a:r>
            <a:r>
              <a:rPr lang="zh-CN" altLang="en-US" sz="3200" dirty="0"/>
              <a:t>：可以增加更多的用户和资源</a:t>
            </a:r>
          </a:p>
          <a:p>
            <a:pPr lvl="1"/>
            <a:r>
              <a:rPr lang="zh-CN" altLang="en-US" sz="3200" dirty="0"/>
              <a:t>在地理上可伸缩</a:t>
            </a:r>
            <a:r>
              <a:rPr lang="en-US" altLang="zh-CN" sz="3200" dirty="0"/>
              <a:t>/horizontal scalability</a:t>
            </a:r>
            <a:r>
              <a:rPr lang="zh-CN" altLang="en-US" sz="3200" dirty="0"/>
              <a:t>：用户、资源都可以相距很远</a:t>
            </a:r>
          </a:p>
          <a:p>
            <a:pPr lvl="1"/>
            <a:r>
              <a:rPr lang="zh-CN" altLang="en-US" sz="3200" dirty="0"/>
              <a:t>在管理上可伸缩：能很容易地管理相互独立的组织</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可伸缩性问题</a:t>
            </a:r>
          </a:p>
        </p:txBody>
      </p:sp>
      <p:sp>
        <p:nvSpPr>
          <p:cNvPr id="2" name="内容占位符 1"/>
          <p:cNvSpPr>
            <a:spLocks noGrp="1"/>
          </p:cNvSpPr>
          <p:nvPr>
            <p:ph idx="1"/>
          </p:nvPr>
        </p:nvSpPr>
        <p:spPr>
          <a:xfrm>
            <a:off x="457200" y="914400"/>
            <a:ext cx="8458200" cy="5943600"/>
          </a:xfrm>
        </p:spPr>
        <p:txBody>
          <a:bodyPr>
            <a:normAutofit fontScale="85000" lnSpcReduction="20000"/>
          </a:bodyPr>
          <a:lstStyle/>
          <a:p>
            <a:r>
              <a:rPr lang="zh-CN" altLang="en-US" dirty="0"/>
              <a:t>规模伸缩受限的原因</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分布式算法与集中式算法的区别</a:t>
            </a:r>
          </a:p>
          <a:p>
            <a:pPr lvl="1"/>
            <a:r>
              <a:rPr lang="zh-CN" altLang="en-US" dirty="0"/>
              <a:t>没有全局时钟，分布式算法是以没有全局时钟为前提的</a:t>
            </a:r>
          </a:p>
          <a:p>
            <a:pPr lvl="1"/>
            <a:r>
              <a:rPr lang="zh-CN" altLang="en-US" dirty="0"/>
              <a:t>没有任何一台机器具有系统完整的状态信息</a:t>
            </a:r>
          </a:p>
          <a:p>
            <a:pPr lvl="1"/>
            <a:r>
              <a:rPr lang="zh-CN" altLang="en-US" dirty="0"/>
              <a:t>每台机器仅根据本地信息进行决策</a:t>
            </a:r>
          </a:p>
          <a:p>
            <a:pPr lvl="1"/>
            <a:r>
              <a:rPr lang="zh-CN" altLang="en-US" dirty="0"/>
              <a:t>一台机器出了故障，不会使整个算法崩溃</a:t>
            </a:r>
          </a:p>
        </p:txBody>
      </p:sp>
      <p:graphicFrame>
        <p:nvGraphicFramePr>
          <p:cNvPr id="38934" name="Group 22"/>
          <p:cNvGraphicFramePr>
            <a:graphicFrameLocks noGrp="1"/>
          </p:cNvGraphicFramePr>
          <p:nvPr>
            <p:extLst>
              <p:ext uri="{D42A27DB-BD31-4B8C-83A1-F6EECF244321}">
                <p14:modId xmlns:p14="http://schemas.microsoft.com/office/powerpoint/2010/main" val="4127898974"/>
              </p:ext>
            </p:extLst>
          </p:nvPr>
        </p:nvGraphicFramePr>
        <p:xfrm>
          <a:off x="762000" y="1371600"/>
          <a:ext cx="7639050" cy="2978151"/>
        </p:xfrm>
        <a:graphic>
          <a:graphicData uri="http://schemas.openxmlformats.org/drawingml/2006/table">
            <a:tbl>
              <a:tblPr/>
              <a:tblGrid>
                <a:gridCol w="2855913">
                  <a:extLst>
                    <a:ext uri="{9D8B030D-6E8A-4147-A177-3AD203B41FA5}">
                      <a16:colId xmlns:a16="http://schemas.microsoft.com/office/drawing/2014/main" val="20000"/>
                    </a:ext>
                  </a:extLst>
                </a:gridCol>
                <a:gridCol w="4783137">
                  <a:extLst>
                    <a:ext uri="{9D8B030D-6E8A-4147-A177-3AD203B41FA5}">
                      <a16:colId xmlns:a16="http://schemas.microsoft.com/office/drawing/2014/main" val="20001"/>
                    </a:ext>
                  </a:extLst>
                </a:gridCol>
              </a:tblGrid>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ahoma" pitchFamily="34" charset="0"/>
                          <a:ea typeface="宋体" pitchFamily="2" charset="-122"/>
                        </a:rPr>
                        <a:t>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ahoma" pitchFamily="34" charset="0"/>
                          <a:ea typeface="宋体" pitchFamily="2" charset="-122"/>
                        </a:rPr>
                        <a:t>举例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0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集中式服务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单个服务器为所有用户服务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4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集中式数据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Tahoma" pitchFamily="34" charset="0"/>
                          <a:ea typeface="宋体" pitchFamily="2" charset="-122"/>
                        </a:rPr>
                        <a:t>用一个硬盘存储</a:t>
                      </a:r>
                      <a:r>
                        <a:rPr kumimoji="0" lang="en-US" altLang="zh-CN" sz="2400" b="0" i="0" u="none" strike="noStrike" cap="none" normalizeH="0" baseline="0">
                          <a:ln>
                            <a:noFill/>
                          </a:ln>
                          <a:solidFill>
                            <a:schemeClr val="tx1"/>
                          </a:solidFill>
                          <a:effectLst/>
                          <a:latin typeface="Tahoma" pitchFamily="34" charset="0"/>
                          <a:ea typeface="宋体" pitchFamily="2" charset="-122"/>
                        </a:rPr>
                        <a:t>5</a:t>
                      </a:r>
                      <a:r>
                        <a:rPr kumimoji="0" lang="zh-CN" altLang="en-US" sz="2400" b="0" i="0" u="none" strike="noStrike" cap="none" normalizeH="0" baseline="0">
                          <a:ln>
                            <a:noFill/>
                          </a:ln>
                          <a:solidFill>
                            <a:schemeClr val="tx1"/>
                          </a:solidFill>
                          <a:effectLst/>
                          <a:latin typeface="Tahoma" pitchFamily="34" charset="0"/>
                          <a:ea typeface="宋体" pitchFamily="2" charset="-122"/>
                        </a:rPr>
                        <a:t>千万电话号码簿</a:t>
                      </a:r>
                      <a:r>
                        <a:rPr kumimoji="0" lang="zh-CN" altLang="en-US" sz="2400" b="0" i="0" u="none" strike="noStrike" cap="none" normalizeH="0" baseline="0">
                          <a:ln>
                            <a:noFill/>
                          </a:ln>
                          <a:solidFill>
                            <a:schemeClr val="tx1"/>
                          </a:solidFill>
                          <a:effectLst/>
                          <a:latin typeface="Times New Roman" pitchFamily="18"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9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集中式算法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ahoma" pitchFamily="34" charset="0"/>
                          <a:ea typeface="宋体" pitchFamily="2" charset="-122"/>
                        </a:rPr>
                        <a:t>根据完整的信息做路由</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dirty="0"/>
              <a:t>可伸缩性问题</a:t>
            </a:r>
          </a:p>
        </p:txBody>
      </p:sp>
      <p:sp>
        <p:nvSpPr>
          <p:cNvPr id="24579" name="Text Box 3"/>
          <p:cNvSpPr>
            <a:spLocks noGrp="1" noChangeArrowheads="1"/>
          </p:cNvSpPr>
          <p:nvPr>
            <p:ph idx="1"/>
          </p:nvPr>
        </p:nvSpPr>
        <p:spPr/>
        <p:txBody>
          <a:bodyPr/>
          <a:lstStyle/>
          <a:p>
            <a:r>
              <a:rPr lang="zh-CN" altLang="en-US" dirty="0"/>
              <a:t>地理伸缩性受限的原因</a:t>
            </a:r>
          </a:p>
          <a:p>
            <a:pPr lvl="1"/>
            <a:r>
              <a:rPr lang="zh-CN" altLang="en-US" dirty="0"/>
              <a:t>采用同步通信</a:t>
            </a:r>
          </a:p>
          <a:p>
            <a:pPr lvl="1"/>
            <a:r>
              <a:rPr lang="en-US" altLang="zh-CN" dirty="0"/>
              <a:t>WAN</a:t>
            </a:r>
            <a:r>
              <a:rPr lang="zh-CN" altLang="en-US" dirty="0"/>
              <a:t>上的通信不可靠</a:t>
            </a:r>
          </a:p>
          <a:p>
            <a:pPr lvl="1"/>
            <a:r>
              <a:rPr lang="zh-CN" altLang="en-US" dirty="0"/>
              <a:t>集中式服务 </a:t>
            </a:r>
          </a:p>
          <a:p>
            <a:r>
              <a:rPr lang="zh-CN" altLang="en-US" dirty="0"/>
              <a:t>管理伸缩性受限的原因</a:t>
            </a:r>
          </a:p>
          <a:p>
            <a:pPr lvl="1"/>
            <a:r>
              <a:rPr lang="zh-CN" altLang="en-US" dirty="0"/>
              <a:t>不同管理组织的资源使用、管理和安全的策略有冲突</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具有可伸缩性的系统实例：</a:t>
            </a:r>
            <a:r>
              <a:rPr lang="en-US" altLang="zh-CN" dirty="0"/>
              <a:t>DNS</a:t>
            </a:r>
            <a:endParaRPr lang="zh-CN" altLang="en-US" dirty="0"/>
          </a:p>
        </p:txBody>
      </p:sp>
      <p:sp>
        <p:nvSpPr>
          <p:cNvPr id="27651" name="Text Box 3"/>
          <p:cNvSpPr txBox="1">
            <a:spLocks noChangeArrowheads="1"/>
          </p:cNvSpPr>
          <p:nvPr/>
        </p:nvSpPr>
        <p:spPr bwMode="auto">
          <a:xfrm>
            <a:off x="914400" y="57150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2400"/>
              <a:t>划分</a:t>
            </a:r>
            <a:r>
              <a:rPr lang="en-US" altLang="zh-CN" sz="2400"/>
              <a:t>DNS</a:t>
            </a:r>
            <a:r>
              <a:rPr lang="zh-CN" altLang="en-US" sz="2400"/>
              <a:t>名字空间的例子：</a:t>
            </a:r>
            <a:r>
              <a:rPr lang="en-US" altLang="zh-CN" sz="2400"/>
              <a:t>nl.vu.cs.flits</a:t>
            </a:r>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l="18437" t="40857" r="16844" b="36676"/>
          <a:stretch>
            <a:fillRect/>
          </a:stretch>
        </p:blipFill>
        <p:spPr bwMode="auto">
          <a:xfrm>
            <a:off x="333375" y="1490663"/>
            <a:ext cx="81248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1748B4C9-0BF8-496F-8B27-361A4CC99CB4}"/>
              </a:ext>
            </a:extLst>
          </p:cNvPr>
          <p:cNvCxnSpPr>
            <a:cxnSpLocks/>
          </p:cNvCxnSpPr>
          <p:nvPr/>
        </p:nvCxnSpPr>
        <p:spPr>
          <a:xfrm>
            <a:off x="7620000" y="3048000"/>
            <a:ext cx="38100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8" name="直接连接符 7">
            <a:extLst>
              <a:ext uri="{FF2B5EF4-FFF2-40B4-BE49-F238E27FC236}">
                <a16:creationId xmlns:a16="http://schemas.microsoft.com/office/drawing/2014/main" id="{9A36553C-C757-4E32-97C9-5F8DC7596808}"/>
              </a:ext>
            </a:extLst>
          </p:cNvPr>
          <p:cNvCxnSpPr>
            <a:cxnSpLocks/>
          </p:cNvCxnSpPr>
          <p:nvPr/>
        </p:nvCxnSpPr>
        <p:spPr>
          <a:xfrm>
            <a:off x="8077200" y="3657600"/>
            <a:ext cx="38100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9" name="直接连接符 8">
            <a:extLst>
              <a:ext uri="{FF2B5EF4-FFF2-40B4-BE49-F238E27FC236}">
                <a16:creationId xmlns:a16="http://schemas.microsoft.com/office/drawing/2014/main" id="{21FB5BE9-AE22-4D20-BEA3-42EB4DD76766}"/>
              </a:ext>
            </a:extLst>
          </p:cNvPr>
          <p:cNvCxnSpPr>
            <a:cxnSpLocks/>
          </p:cNvCxnSpPr>
          <p:nvPr/>
        </p:nvCxnSpPr>
        <p:spPr>
          <a:xfrm>
            <a:off x="8232169" y="4419600"/>
            <a:ext cx="38100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分布式计算的多种形态</a:t>
            </a:r>
          </a:p>
        </p:txBody>
      </p:sp>
      <p:sp>
        <p:nvSpPr>
          <p:cNvPr id="169987" name="Rectangle 3"/>
          <p:cNvSpPr>
            <a:spLocks noGrp="1" noChangeArrowheads="1"/>
          </p:cNvSpPr>
          <p:nvPr>
            <p:ph type="body" idx="1"/>
          </p:nvPr>
        </p:nvSpPr>
        <p:spPr/>
        <p:txBody>
          <a:bodyPr>
            <a:normAutofit fontScale="92500"/>
          </a:bodyPr>
          <a:lstStyle/>
          <a:p>
            <a:r>
              <a:rPr lang="zh-CN" altLang="en-US" dirty="0"/>
              <a:t>云计算</a:t>
            </a:r>
            <a:r>
              <a:rPr lang="en-US" altLang="zh-CN" dirty="0"/>
              <a:t>(</a:t>
            </a:r>
            <a:r>
              <a:rPr lang="en-US" altLang="en-US" dirty="0"/>
              <a:t>Cloud Computing</a:t>
            </a:r>
            <a:r>
              <a:rPr lang="en-US" altLang="zh-CN" dirty="0"/>
              <a:t>) </a:t>
            </a:r>
            <a:r>
              <a:rPr lang="zh-CN" altLang="en-US" dirty="0"/>
              <a:t>：作为一种资源利用模式，能以简便的途径和按需的方式通过网络为用户提供可配置的海量信息计算资源</a:t>
            </a:r>
          </a:p>
          <a:p>
            <a:pPr lvl="1"/>
            <a:r>
              <a:rPr lang="zh-CN" altLang="en-US" dirty="0"/>
              <a:t>从网格计算、集群计算发展、演化而来</a:t>
            </a:r>
            <a:endParaRPr lang="en-US" altLang="zh-CN" dirty="0"/>
          </a:p>
          <a:p>
            <a:pPr lvl="1"/>
            <a:r>
              <a:rPr lang="zh-CN" altLang="zh-CN" dirty="0"/>
              <a:t>对于用户，云计算是服务，是通过互联网从中央式数据中心向用户提供计算、存储和应用服务；</a:t>
            </a:r>
            <a:endParaRPr lang="en-US" altLang="zh-CN" dirty="0"/>
          </a:p>
          <a:p>
            <a:pPr lvl="1"/>
            <a:r>
              <a:rPr lang="zh-CN" altLang="zh-CN" dirty="0"/>
              <a:t>对于开发人员，</a:t>
            </a:r>
            <a:r>
              <a:rPr lang="zh-CN" altLang="zh-CN" b="1" dirty="0">
                <a:solidFill>
                  <a:srgbClr val="0000CC"/>
                </a:solidFill>
              </a:rPr>
              <a:t>云计算是互联网级别的软件开发平台和运行时环境</a:t>
            </a:r>
            <a:r>
              <a:rPr lang="zh-CN" altLang="zh-CN" dirty="0"/>
              <a:t>；</a:t>
            </a:r>
            <a:endParaRPr lang="en-US" altLang="zh-CN" dirty="0"/>
          </a:p>
          <a:p>
            <a:pPr lvl="1"/>
            <a:r>
              <a:rPr lang="zh-CN" altLang="zh-CN" dirty="0"/>
              <a:t>对于基础设施提供商和管理员，云计算是由</a:t>
            </a:r>
            <a:r>
              <a:rPr lang="en-US" altLang="zh-CN" dirty="0"/>
              <a:t>IP</a:t>
            </a:r>
            <a:r>
              <a:rPr lang="zh-CN" altLang="zh-CN" dirty="0"/>
              <a:t>网络连接起来的大规模、分布式数据中心基础设施</a:t>
            </a:r>
            <a:endParaRPr lang="en-US" altLang="zh-CN" dirty="0"/>
          </a:p>
          <a:p>
            <a:pPr lvl="1"/>
            <a:r>
              <a:rPr lang="zh-CN" altLang="en-US" dirty="0"/>
              <a:t>私有云，公有云，混合云</a:t>
            </a:r>
            <a:endParaRPr lang="en-US" altLang="zh-CN" dirty="0"/>
          </a:p>
          <a:p>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92A8B-9335-4A4E-A2C0-3A5BEAFA1B11}"/>
              </a:ext>
            </a:extLst>
          </p:cNvPr>
          <p:cNvSpPr>
            <a:spLocks noGrp="1"/>
          </p:cNvSpPr>
          <p:nvPr>
            <p:ph type="title"/>
          </p:nvPr>
        </p:nvSpPr>
        <p:spPr/>
        <p:txBody>
          <a:bodyPr/>
          <a:lstStyle/>
          <a:p>
            <a:r>
              <a:rPr lang="zh-CN" altLang="en-US" dirty="0"/>
              <a:t>改善系统可伸缩性的方法</a:t>
            </a:r>
          </a:p>
        </p:txBody>
      </p:sp>
      <p:sp>
        <p:nvSpPr>
          <p:cNvPr id="3" name="内容占位符 2">
            <a:extLst>
              <a:ext uri="{FF2B5EF4-FFF2-40B4-BE49-F238E27FC236}">
                <a16:creationId xmlns:a16="http://schemas.microsoft.com/office/drawing/2014/main" id="{7773B2C7-D6B5-420D-A24D-E895E2574A0B}"/>
              </a:ext>
            </a:extLst>
          </p:cNvPr>
          <p:cNvSpPr>
            <a:spLocks noGrp="1"/>
          </p:cNvSpPr>
          <p:nvPr>
            <p:ph idx="1"/>
          </p:nvPr>
        </p:nvSpPr>
        <p:spPr/>
        <p:txBody>
          <a:bodyPr>
            <a:normAutofit fontScale="92500"/>
          </a:bodyPr>
          <a:lstStyle/>
          <a:p>
            <a:r>
              <a:rPr lang="zh-CN" altLang="zh-CN" b="1" dirty="0"/>
              <a:t>在体系结构层面</a:t>
            </a:r>
            <a:r>
              <a:rPr lang="zh-CN" altLang="zh-CN" dirty="0"/>
              <a:t>：发现分布的可能性</a:t>
            </a:r>
          </a:p>
          <a:p>
            <a:pPr lvl="1"/>
            <a:r>
              <a:rPr lang="zh-CN" altLang="zh-CN" dirty="0"/>
              <a:t>对数据、服务进行克隆；</a:t>
            </a:r>
          </a:p>
          <a:p>
            <a:pPr lvl="1"/>
            <a:r>
              <a:rPr lang="zh-CN" altLang="zh-CN" dirty="0"/>
              <a:t>对不同的数据、服务进行拆分，分布到不同的地点</a:t>
            </a:r>
          </a:p>
          <a:p>
            <a:pPr lvl="1"/>
            <a:r>
              <a:rPr lang="zh-CN" altLang="zh-CN" dirty="0"/>
              <a:t>对客户进行拆分，分布到不同的地点；</a:t>
            </a:r>
          </a:p>
          <a:p>
            <a:r>
              <a:rPr lang="zh-CN" altLang="zh-CN" b="1" dirty="0"/>
              <a:t>在通信层面</a:t>
            </a:r>
            <a:r>
              <a:rPr lang="zh-CN" altLang="zh-CN" dirty="0"/>
              <a:t>：利用异步通信，避免消息总线过度拥挤</a:t>
            </a:r>
            <a:r>
              <a:rPr lang="zh-CN" altLang="en-US" dirty="0"/>
              <a:t>；减少通信</a:t>
            </a:r>
            <a:endParaRPr lang="zh-CN" altLang="zh-CN" dirty="0"/>
          </a:p>
          <a:p>
            <a:r>
              <a:rPr lang="zh-CN" altLang="zh-CN" b="1" dirty="0"/>
              <a:t>在容错层面</a:t>
            </a:r>
            <a:r>
              <a:rPr lang="zh-CN" altLang="zh-CN" dirty="0"/>
              <a:t>：采用能隔离故障的设计，使得故障的影响面有限，包括避免级联模块的设计，避免形成单点故障的设计</a:t>
            </a:r>
          </a:p>
          <a:p>
            <a:r>
              <a:rPr lang="zh-CN" altLang="zh-CN" b="1" dirty="0"/>
              <a:t>在数据层面</a:t>
            </a:r>
            <a:r>
              <a:rPr lang="zh-CN" altLang="zh-CN" dirty="0"/>
              <a:t>：使用</a:t>
            </a:r>
            <a:r>
              <a:rPr lang="zh-CN" altLang="en-US" dirty="0"/>
              <a:t>复制和</a:t>
            </a:r>
            <a:r>
              <a:rPr lang="zh-CN" altLang="zh-CN" dirty="0"/>
              <a:t>缓存；努力实现无状态；如果不能避免，那么或者尽可能在浏览器端维护会话，或者利用分布式缓存存放状态</a:t>
            </a:r>
          </a:p>
          <a:p>
            <a:endParaRPr lang="zh-CN" altLang="en-US" dirty="0"/>
          </a:p>
        </p:txBody>
      </p:sp>
    </p:spTree>
    <p:extLst>
      <p:ext uri="{BB962C8B-B14F-4D97-AF65-F5344CB8AC3E}">
        <p14:creationId xmlns:p14="http://schemas.microsoft.com/office/powerpoint/2010/main" val="1202721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t>改善可伸缩性</a:t>
            </a:r>
            <a:r>
              <a:rPr lang="en-US" altLang="zh-CN" dirty="0"/>
              <a:t>-</a:t>
            </a:r>
            <a:r>
              <a:rPr lang="zh-CN" altLang="en-US" dirty="0"/>
              <a:t>减少通信</a:t>
            </a:r>
          </a:p>
        </p:txBody>
      </p:sp>
      <p:sp>
        <p:nvSpPr>
          <p:cNvPr id="26627" name="Text Box 3"/>
          <p:cNvSpPr txBox="1">
            <a:spLocks noChangeArrowheads="1"/>
          </p:cNvSpPr>
          <p:nvPr/>
        </p:nvSpPr>
        <p:spPr bwMode="auto">
          <a:xfrm>
            <a:off x="765175" y="5089525"/>
            <a:ext cx="7620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区别在于：</a:t>
            </a:r>
          </a:p>
          <a:p>
            <a:pPr eaLnBrk="1" hangingPunct="1">
              <a:spcBef>
                <a:spcPct val="50000"/>
              </a:spcBef>
              <a:buClr>
                <a:schemeClr val="accent2"/>
              </a:buClr>
              <a:buFontTx/>
              <a:buNone/>
            </a:pPr>
            <a:r>
              <a:rPr lang="en-US" altLang="zh-CN" sz="2400"/>
              <a:t> (a) </a:t>
            </a:r>
            <a:r>
              <a:rPr lang="zh-CN" altLang="en-US" sz="2400"/>
              <a:t>让服务器还是</a:t>
            </a:r>
          </a:p>
          <a:p>
            <a:pPr eaLnBrk="1" hangingPunct="1">
              <a:spcBef>
                <a:spcPct val="50000"/>
              </a:spcBef>
              <a:buClr>
                <a:schemeClr val="accent2"/>
              </a:buClr>
              <a:buFontTx/>
              <a:buNone/>
            </a:pPr>
            <a:r>
              <a:rPr lang="en-US" altLang="zh-CN" sz="2400"/>
              <a:t> (b) </a:t>
            </a:r>
            <a:r>
              <a:rPr lang="zh-CN" altLang="en-US" sz="2400"/>
              <a:t>客户进程检查客户所填写的表单</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l="19044" t="37749" r="16615" b="33511"/>
          <a:stretch>
            <a:fillRect/>
          </a:stretch>
        </p:blipFill>
        <p:spPr bwMode="auto">
          <a:xfrm>
            <a:off x="765175" y="952500"/>
            <a:ext cx="70866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分布式系统的设计和实现</a:t>
            </a:r>
          </a:p>
        </p:txBody>
      </p:sp>
      <p:sp>
        <p:nvSpPr>
          <p:cNvPr id="186371" name="Rectangle 3"/>
          <p:cNvSpPr>
            <a:spLocks noGrp="1" noChangeArrowheads="1"/>
          </p:cNvSpPr>
          <p:nvPr>
            <p:ph idx="1"/>
          </p:nvPr>
        </p:nvSpPr>
        <p:spPr/>
        <p:txBody>
          <a:bodyPr/>
          <a:lstStyle/>
          <a:p>
            <a:r>
              <a:rPr lang="zh-CN" altLang="en-US" dirty="0"/>
              <a:t>基于怎么样的网络：局域网？广域网？传感网？</a:t>
            </a:r>
            <a:r>
              <a:rPr lang="en-US" altLang="zh-CN" dirty="0"/>
              <a:t>MANET/VANET?</a:t>
            </a:r>
          </a:p>
          <a:p>
            <a:r>
              <a:rPr lang="zh-CN" altLang="en-US" dirty="0"/>
              <a:t>体系结构：客户做什么？服务器做什么？服务器的分工和部署？客户</a:t>
            </a:r>
            <a:r>
              <a:rPr lang="en-US" altLang="zh-CN" dirty="0"/>
              <a:t>/</a:t>
            </a:r>
            <a:r>
              <a:rPr lang="zh-CN" altLang="en-US" dirty="0"/>
              <a:t>服务器如何通信？</a:t>
            </a:r>
          </a:p>
          <a:p>
            <a:r>
              <a:rPr lang="zh-CN" altLang="en-US" dirty="0"/>
              <a:t>故障如何处理：通信和硬件的故障？共享数据是否能是一致的？系统可用性如何？</a:t>
            </a:r>
          </a:p>
          <a:p>
            <a:r>
              <a:rPr lang="zh-CN" altLang="en-US" dirty="0"/>
              <a:t>用户并发性如何？如果客户多于一个服务器所能处理的，怎么办？负载如何平衡？</a:t>
            </a:r>
          </a:p>
          <a:p>
            <a:r>
              <a:rPr lang="zh-CN" altLang="en-US" dirty="0"/>
              <a:t>系统安全性如何保证？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anim calcmode="lin" valueType="num">
                                      <p:cBhvr additive="base">
                                        <p:cTn id="19" dur="500" fill="hold"/>
                                        <p:tgtEl>
                                          <p:spTgt spid="18637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86371">
                                            <p:txEl>
                                              <p:pRg st="3" end="3"/>
                                            </p:txEl>
                                          </p:spTgt>
                                        </p:tgtEl>
                                        <p:attrNameLst>
                                          <p:attrName>style.visibility</p:attrName>
                                        </p:attrNameLst>
                                      </p:cBhvr>
                                      <p:to>
                                        <p:strVal val="visible"/>
                                      </p:to>
                                    </p:set>
                                    <p:anim calcmode="lin" valueType="num">
                                      <p:cBhvr additive="base">
                                        <p:cTn id="25" dur="500" fill="hold"/>
                                        <p:tgtEl>
                                          <p:spTgt spid="18637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86371">
                                            <p:txEl>
                                              <p:pRg st="4" end="4"/>
                                            </p:txEl>
                                          </p:spTgt>
                                        </p:tgtEl>
                                        <p:attrNameLst>
                                          <p:attrName>style.visibility</p:attrName>
                                        </p:attrNameLst>
                                      </p:cBhvr>
                                      <p:to>
                                        <p:strVal val="visible"/>
                                      </p:to>
                                    </p:set>
                                    <p:anim calcmode="lin" valueType="num">
                                      <p:cBhvr additive="base">
                                        <p:cTn id="31" dur="500" fill="hold"/>
                                        <p:tgtEl>
                                          <p:spTgt spid="1863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63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2800" dirty="0"/>
              <a:t>Pitfalls</a:t>
            </a:r>
            <a:r>
              <a:rPr lang="zh-CN" altLang="en-US" sz="2800" dirty="0"/>
              <a:t>陷阱</a:t>
            </a:r>
            <a:r>
              <a:rPr lang="en-US" altLang="zh-CN" sz="2800" dirty="0"/>
              <a:t> when Developing Distributed Systems</a:t>
            </a:r>
          </a:p>
        </p:txBody>
      </p:sp>
      <p:sp>
        <p:nvSpPr>
          <p:cNvPr id="29699" name="Rectangle 3"/>
          <p:cNvSpPr>
            <a:spLocks noGrp="1" noChangeArrowheads="1"/>
          </p:cNvSpPr>
          <p:nvPr>
            <p:ph idx="1"/>
          </p:nvPr>
        </p:nvSpPr>
        <p:spPr/>
        <p:txBody>
          <a:bodyPr/>
          <a:lstStyle/>
          <a:p>
            <a:pPr eaLnBrk="1" hangingPunct="1">
              <a:buFontTx/>
              <a:buNone/>
            </a:pPr>
            <a:r>
              <a:rPr lang="en-US" altLang="zh-CN" sz="2800" dirty="0">
                <a:solidFill>
                  <a:srgbClr val="FF0000"/>
                </a:solidFill>
              </a:rPr>
              <a:t>False</a:t>
            </a:r>
            <a:r>
              <a:rPr lang="en-US" altLang="zh-CN" sz="2800" dirty="0"/>
              <a:t> assumptions made by first time developer:</a:t>
            </a:r>
          </a:p>
          <a:p>
            <a:pPr eaLnBrk="1" hangingPunct="1"/>
            <a:r>
              <a:rPr lang="en-US" altLang="zh-CN" sz="2800" dirty="0"/>
              <a:t>The network is reliable.</a:t>
            </a:r>
          </a:p>
          <a:p>
            <a:pPr eaLnBrk="1" hangingPunct="1"/>
            <a:r>
              <a:rPr lang="en-US" altLang="zh-CN" sz="2800" dirty="0"/>
              <a:t>The network is secure.</a:t>
            </a:r>
          </a:p>
          <a:p>
            <a:pPr eaLnBrk="1" hangingPunct="1"/>
            <a:r>
              <a:rPr lang="en-US" altLang="zh-CN" sz="2800" dirty="0"/>
              <a:t>The network is homogeneous.</a:t>
            </a:r>
          </a:p>
          <a:p>
            <a:pPr eaLnBrk="1" hangingPunct="1"/>
            <a:r>
              <a:rPr lang="en-US" altLang="zh-CN" sz="2800" dirty="0"/>
              <a:t>The topology does not change.</a:t>
            </a:r>
          </a:p>
          <a:p>
            <a:pPr eaLnBrk="1" hangingPunct="1"/>
            <a:r>
              <a:rPr lang="en-US" altLang="zh-CN" sz="2800" dirty="0"/>
              <a:t>Latency is zero.</a:t>
            </a:r>
          </a:p>
          <a:p>
            <a:pPr eaLnBrk="1" hangingPunct="1"/>
            <a:r>
              <a:rPr lang="en-US" altLang="zh-CN" sz="2800" dirty="0"/>
              <a:t>Bandwidth is infinite.</a:t>
            </a:r>
          </a:p>
          <a:p>
            <a:pPr eaLnBrk="1" hangingPunct="1"/>
            <a:r>
              <a:rPr lang="en-US" altLang="zh-CN" sz="2800" dirty="0"/>
              <a:t>Power is infinite.</a:t>
            </a:r>
          </a:p>
          <a:p>
            <a:pPr eaLnBrk="1" hangingPunct="1"/>
            <a:r>
              <a:rPr lang="en-US" altLang="zh-CN" sz="2800" dirty="0"/>
              <a:t>Transport cost is zero.</a:t>
            </a:r>
          </a:p>
          <a:p>
            <a:pPr eaLnBrk="1" hangingPunct="1"/>
            <a:r>
              <a:rPr lang="en-US" altLang="zh-CN" sz="2800" dirty="0"/>
              <a:t>There is one administrator.</a:t>
            </a: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4C7D5EB-CC47-4B53-BFD0-DB825AEB9650}"/>
              </a:ext>
            </a:extLst>
          </p:cNvPr>
          <p:cNvPicPr>
            <a:picLocks noChangeAspect="1"/>
          </p:cNvPicPr>
          <p:nvPr/>
        </p:nvPicPr>
        <p:blipFill>
          <a:blip r:embed="rId3"/>
          <a:stretch>
            <a:fillRect/>
          </a:stretch>
        </p:blipFill>
        <p:spPr>
          <a:xfrm>
            <a:off x="3585405" y="888023"/>
            <a:ext cx="3444661" cy="2693377"/>
          </a:xfrm>
          <a:prstGeom prst="rect">
            <a:avLst/>
          </a:prstGeom>
        </p:spPr>
      </p:pic>
      <p:sp>
        <p:nvSpPr>
          <p:cNvPr id="2" name="标题 1">
            <a:extLst>
              <a:ext uri="{FF2B5EF4-FFF2-40B4-BE49-F238E27FC236}">
                <a16:creationId xmlns:a16="http://schemas.microsoft.com/office/drawing/2014/main" id="{36A13CA2-C38B-40DF-AABA-5E1CBD33DFFE}"/>
              </a:ext>
            </a:extLst>
          </p:cNvPr>
          <p:cNvSpPr>
            <a:spLocks noGrp="1"/>
          </p:cNvSpPr>
          <p:nvPr>
            <p:ph type="title"/>
          </p:nvPr>
        </p:nvSpPr>
        <p:spPr/>
        <p:txBody>
          <a:bodyPr/>
          <a:lstStyle/>
          <a:p>
            <a:r>
              <a:rPr lang="zh-CN" altLang="en-US" dirty="0"/>
              <a:t>云计算</a:t>
            </a:r>
          </a:p>
        </p:txBody>
      </p:sp>
      <p:sp>
        <p:nvSpPr>
          <p:cNvPr id="3" name="内容占位符 2">
            <a:extLst>
              <a:ext uri="{FF2B5EF4-FFF2-40B4-BE49-F238E27FC236}">
                <a16:creationId xmlns:a16="http://schemas.microsoft.com/office/drawing/2014/main" id="{BB4F1501-9F89-4AE8-B635-8ED71CB79AEE}"/>
              </a:ext>
            </a:extLst>
          </p:cNvPr>
          <p:cNvSpPr>
            <a:spLocks noGrp="1"/>
          </p:cNvSpPr>
          <p:nvPr>
            <p:ph idx="1"/>
          </p:nvPr>
        </p:nvSpPr>
        <p:spPr/>
        <p:txBody>
          <a:bodyPr>
            <a:normAutofit fontScale="92500" lnSpcReduction="10000"/>
          </a:bodyPr>
          <a:lstStyle/>
          <a:p>
            <a:r>
              <a:rPr lang="zh-CN" altLang="en-US" dirty="0"/>
              <a:t>特点：</a:t>
            </a:r>
            <a:endParaRPr lang="en-US" altLang="zh-CN" dirty="0"/>
          </a:p>
          <a:p>
            <a:pPr lvl="1"/>
            <a:r>
              <a:rPr lang="zh-CN" altLang="en-US" dirty="0"/>
              <a:t>虚拟化</a:t>
            </a:r>
            <a:endParaRPr lang="en-US" altLang="zh-CN" dirty="0"/>
          </a:p>
          <a:p>
            <a:pPr lvl="1"/>
            <a:r>
              <a:rPr lang="zh-CN" altLang="en-US" dirty="0"/>
              <a:t>超大规模</a:t>
            </a:r>
            <a:endParaRPr lang="en-US" altLang="zh-CN" dirty="0"/>
          </a:p>
          <a:p>
            <a:pPr lvl="1"/>
            <a:r>
              <a:rPr lang="zh-CN" altLang="en-US" dirty="0"/>
              <a:t>高可伸缩性</a:t>
            </a:r>
            <a:endParaRPr lang="en-US" altLang="zh-CN" dirty="0"/>
          </a:p>
          <a:p>
            <a:pPr lvl="1"/>
            <a:r>
              <a:rPr lang="zh-CN" altLang="en-US" dirty="0"/>
              <a:t>高可靠性</a:t>
            </a:r>
            <a:endParaRPr lang="en-US" altLang="zh-CN" dirty="0"/>
          </a:p>
          <a:p>
            <a:pPr lvl="1"/>
            <a:r>
              <a:rPr lang="zh-CN" altLang="en-US" dirty="0"/>
              <a:t>按需服务</a:t>
            </a:r>
            <a:endParaRPr lang="en-US" altLang="zh-CN" dirty="0"/>
          </a:p>
          <a:p>
            <a:pPr lvl="1"/>
            <a:r>
              <a:rPr lang="zh-CN" altLang="en-US" dirty="0"/>
              <a:t>成本低廉</a:t>
            </a:r>
            <a:endParaRPr lang="en-US" altLang="zh-CN" dirty="0"/>
          </a:p>
          <a:p>
            <a:pPr lvl="1"/>
            <a:r>
              <a:rPr lang="zh-CN" altLang="en-US" dirty="0"/>
              <a:t>运维简化</a:t>
            </a:r>
            <a:endParaRPr lang="en-US" altLang="zh-CN" dirty="0"/>
          </a:p>
          <a:p>
            <a:pPr lvl="1"/>
            <a:r>
              <a:rPr lang="zh-CN" altLang="en-US" dirty="0"/>
              <a:t>计费灵活</a:t>
            </a:r>
            <a:endParaRPr lang="en-US" altLang="zh-CN" dirty="0"/>
          </a:p>
          <a:p>
            <a:endParaRPr lang="en-US" altLang="zh-CN" dirty="0"/>
          </a:p>
          <a:p>
            <a:r>
              <a:rPr lang="zh-CN" altLang="en-US" dirty="0"/>
              <a:t>走向实用：</a:t>
            </a:r>
            <a:r>
              <a:rPr lang="en-US" altLang="zh-CN" dirty="0"/>
              <a:t>Amazon 2006</a:t>
            </a:r>
            <a:r>
              <a:rPr lang="zh-CN" altLang="zh-CN" dirty="0"/>
              <a:t>年推出的简单存储服务</a:t>
            </a:r>
            <a:r>
              <a:rPr lang="en-US" altLang="zh-CN" dirty="0"/>
              <a:t>(Simple Storage Service, S3)</a:t>
            </a:r>
            <a:r>
              <a:rPr lang="zh-CN" altLang="zh-CN" dirty="0"/>
              <a:t>和弹性计算云</a:t>
            </a:r>
            <a:r>
              <a:rPr lang="en-US" altLang="zh-CN" dirty="0"/>
              <a:t>(Elastic Compute Cloud, EC2)</a:t>
            </a:r>
            <a:endParaRPr lang="zh-CN" altLang="en-US" dirty="0"/>
          </a:p>
        </p:txBody>
      </p:sp>
      <p:pic>
        <p:nvPicPr>
          <p:cNvPr id="5" name="图片 4"/>
          <p:cNvPicPr>
            <a:picLocks noChangeAspect="1"/>
          </p:cNvPicPr>
          <p:nvPr/>
        </p:nvPicPr>
        <p:blipFill>
          <a:blip r:embed="rId4"/>
          <a:stretch>
            <a:fillRect/>
          </a:stretch>
        </p:blipFill>
        <p:spPr>
          <a:xfrm>
            <a:off x="6257925" y="3114674"/>
            <a:ext cx="2428875" cy="2105025"/>
          </a:xfrm>
          <a:prstGeom prst="rect">
            <a:avLst/>
          </a:prstGeom>
        </p:spPr>
      </p:pic>
    </p:spTree>
    <p:extLst>
      <p:ext uri="{BB962C8B-B14F-4D97-AF65-F5344CB8AC3E}">
        <p14:creationId xmlns:p14="http://schemas.microsoft.com/office/powerpoint/2010/main" val="160903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D93044-ADDE-4688-A125-D16C0862D0B7}"/>
              </a:ext>
            </a:extLst>
          </p:cNvPr>
          <p:cNvPicPr>
            <a:picLocks noChangeAspect="1"/>
          </p:cNvPicPr>
          <p:nvPr/>
        </p:nvPicPr>
        <p:blipFill>
          <a:blip r:embed="rId3"/>
          <a:stretch>
            <a:fillRect/>
          </a:stretch>
        </p:blipFill>
        <p:spPr>
          <a:xfrm>
            <a:off x="3035504" y="4140133"/>
            <a:ext cx="6077119" cy="2717867"/>
          </a:xfrm>
          <a:prstGeom prst="rect">
            <a:avLst/>
          </a:prstGeom>
        </p:spPr>
      </p:pic>
      <p:sp>
        <p:nvSpPr>
          <p:cNvPr id="2" name="标题 1">
            <a:extLst>
              <a:ext uri="{FF2B5EF4-FFF2-40B4-BE49-F238E27FC236}">
                <a16:creationId xmlns:a16="http://schemas.microsoft.com/office/drawing/2014/main" id="{C47A3BEA-6055-4849-92C1-8B2C59CF4454}"/>
              </a:ext>
            </a:extLst>
          </p:cNvPr>
          <p:cNvSpPr>
            <a:spLocks noGrp="1"/>
          </p:cNvSpPr>
          <p:nvPr>
            <p:ph type="title"/>
          </p:nvPr>
        </p:nvSpPr>
        <p:spPr/>
        <p:txBody>
          <a:bodyPr/>
          <a:lstStyle/>
          <a:p>
            <a:r>
              <a:rPr lang="zh-CN" altLang="en-US" dirty="0"/>
              <a:t>云计算</a:t>
            </a:r>
          </a:p>
        </p:txBody>
      </p:sp>
      <p:sp>
        <p:nvSpPr>
          <p:cNvPr id="3" name="内容占位符 2">
            <a:extLst>
              <a:ext uri="{FF2B5EF4-FFF2-40B4-BE49-F238E27FC236}">
                <a16:creationId xmlns:a16="http://schemas.microsoft.com/office/drawing/2014/main" id="{C81DFA09-B0D9-4F2C-858B-E8F392C7EDBF}"/>
              </a:ext>
            </a:extLst>
          </p:cNvPr>
          <p:cNvSpPr>
            <a:spLocks noGrp="1"/>
          </p:cNvSpPr>
          <p:nvPr>
            <p:ph idx="1"/>
          </p:nvPr>
        </p:nvSpPr>
        <p:spPr>
          <a:xfrm>
            <a:off x="457200" y="762000"/>
            <a:ext cx="8534400" cy="6019800"/>
          </a:xfrm>
        </p:spPr>
        <p:txBody>
          <a:bodyPr/>
          <a:lstStyle/>
          <a:p>
            <a:r>
              <a:rPr lang="zh-CN" altLang="en-US" sz="2800" dirty="0"/>
              <a:t>云计算提供的服务</a:t>
            </a:r>
            <a:endParaRPr lang="en-US" altLang="zh-CN" sz="2800" dirty="0"/>
          </a:p>
          <a:p>
            <a:pPr lvl="1"/>
            <a:r>
              <a:rPr lang="en-US" altLang="zh-CN" sz="2400" dirty="0"/>
              <a:t>IaaS(Infrastructure as a Service)</a:t>
            </a:r>
            <a:r>
              <a:rPr lang="zh-CN" altLang="en-US" sz="2400" dirty="0"/>
              <a:t>：用户选择操作系统环境，部署和运行他自己的应用</a:t>
            </a:r>
            <a:endParaRPr lang="en-US" altLang="zh-CN" sz="2400" dirty="0"/>
          </a:p>
          <a:p>
            <a:pPr lvl="2"/>
            <a:r>
              <a:rPr lang="zh-CN" altLang="en-US" sz="2000" dirty="0"/>
              <a:t>实例：</a:t>
            </a:r>
            <a:r>
              <a:rPr lang="en-US" altLang="zh-CN" sz="2000" dirty="0"/>
              <a:t>Amazon EC2</a:t>
            </a:r>
            <a:r>
              <a:rPr lang="zh-CN" altLang="en-US" sz="2000" dirty="0"/>
              <a:t>，</a:t>
            </a:r>
            <a:r>
              <a:rPr lang="en-US" altLang="zh-CN" sz="2000" dirty="0"/>
              <a:t> Amazon S3</a:t>
            </a:r>
          </a:p>
          <a:p>
            <a:pPr lvl="2"/>
            <a:r>
              <a:rPr lang="zh-CN" altLang="en-US" sz="2000" dirty="0"/>
              <a:t>实例：</a:t>
            </a:r>
            <a:r>
              <a:rPr lang="en-US" altLang="zh-CN" sz="2000" dirty="0"/>
              <a:t>New York Times</a:t>
            </a:r>
            <a:r>
              <a:rPr lang="zh-CN" altLang="en-US" sz="2000" dirty="0"/>
              <a:t>检索新闻和文章</a:t>
            </a:r>
            <a:endParaRPr lang="en-US" altLang="zh-CN" sz="2000" dirty="0"/>
          </a:p>
          <a:p>
            <a:pPr lvl="1"/>
            <a:r>
              <a:rPr lang="en-US" altLang="zh-CN" sz="2400" dirty="0"/>
              <a:t>PaaS(Platform as a Service)</a:t>
            </a:r>
          </a:p>
          <a:p>
            <a:pPr lvl="2"/>
            <a:r>
              <a:rPr lang="zh-CN" altLang="en-US" sz="2000" dirty="0"/>
              <a:t>实例： </a:t>
            </a:r>
            <a:r>
              <a:rPr lang="en-US" altLang="zh-CN" sz="2000" dirty="0"/>
              <a:t>Google App Engine</a:t>
            </a:r>
          </a:p>
          <a:p>
            <a:pPr lvl="1"/>
            <a:r>
              <a:rPr lang="en-US" altLang="zh-CN" sz="2400" dirty="0"/>
              <a:t>SaaS(Software as a Service)</a:t>
            </a:r>
          </a:p>
          <a:p>
            <a:pPr lvl="2"/>
            <a:r>
              <a:rPr lang="zh-CN" altLang="en-US" sz="2000" dirty="0"/>
              <a:t>实例：</a:t>
            </a:r>
            <a:r>
              <a:rPr lang="en-US" altLang="zh-CN" sz="2000" dirty="0"/>
              <a:t>Google Gmail</a:t>
            </a:r>
          </a:p>
          <a:p>
            <a:endParaRPr lang="zh-CN" altLang="en-US" dirty="0"/>
          </a:p>
        </p:txBody>
      </p:sp>
    </p:spTree>
    <p:extLst>
      <p:ext uri="{BB962C8B-B14F-4D97-AF65-F5344CB8AC3E}">
        <p14:creationId xmlns:p14="http://schemas.microsoft.com/office/powerpoint/2010/main" val="391281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9AAFE-A6C1-47C6-812A-E3C1D7E90006}"/>
              </a:ext>
            </a:extLst>
          </p:cNvPr>
          <p:cNvSpPr>
            <a:spLocks noGrp="1"/>
          </p:cNvSpPr>
          <p:nvPr>
            <p:ph type="title"/>
          </p:nvPr>
        </p:nvSpPr>
        <p:spPr/>
        <p:txBody>
          <a:bodyPr/>
          <a:lstStyle/>
          <a:p>
            <a:r>
              <a:rPr lang="zh-CN" altLang="en-US" dirty="0"/>
              <a:t>分布式计算的多种形态</a:t>
            </a:r>
          </a:p>
        </p:txBody>
      </p:sp>
      <p:sp>
        <p:nvSpPr>
          <p:cNvPr id="3" name="内容占位符 2">
            <a:extLst>
              <a:ext uri="{FF2B5EF4-FFF2-40B4-BE49-F238E27FC236}">
                <a16:creationId xmlns:a16="http://schemas.microsoft.com/office/drawing/2014/main" id="{8E1A19FF-B395-4C15-9BB7-31E4DC4AD75E}"/>
              </a:ext>
            </a:extLst>
          </p:cNvPr>
          <p:cNvSpPr>
            <a:spLocks noGrp="1"/>
          </p:cNvSpPr>
          <p:nvPr>
            <p:ph idx="1"/>
          </p:nvPr>
        </p:nvSpPr>
        <p:spPr/>
        <p:txBody>
          <a:bodyPr>
            <a:normAutofit/>
          </a:bodyPr>
          <a:lstStyle/>
          <a:p>
            <a:r>
              <a:rPr lang="zh-CN" altLang="en-US" dirty="0"/>
              <a:t>边缘计算</a:t>
            </a:r>
            <a:r>
              <a:rPr lang="en-US" altLang="zh-CN" dirty="0"/>
              <a:t>(Edge Computing</a:t>
            </a:r>
            <a:r>
              <a:rPr lang="en-US" altLang="zh-CN"/>
              <a:t>)</a:t>
            </a:r>
            <a:r>
              <a:rPr lang="zh-CN" altLang="en-US"/>
              <a:t>：</a:t>
            </a:r>
            <a:r>
              <a:rPr lang="zh-CN" altLang="zh-CN"/>
              <a:t>在</a:t>
            </a:r>
            <a:r>
              <a:rPr lang="zh-CN" altLang="zh-CN" dirty="0"/>
              <a:t>网络边缘执行计算的一种新型计算模型</a:t>
            </a:r>
            <a:endParaRPr lang="en-US" altLang="zh-CN" dirty="0"/>
          </a:p>
          <a:p>
            <a:pPr lvl="1"/>
            <a:r>
              <a:rPr lang="zh-CN" altLang="zh-CN" dirty="0"/>
              <a:t>边缘计算操作的对象包含来自于云服务的下行数据和来自于万物互联服务的上行数据，而边缘计算的边缘是指从数据源到云计算中心路径之间的任意计算和</a:t>
            </a:r>
            <a:r>
              <a:rPr lang="zh-CN" altLang="zh-CN"/>
              <a:t>网络资源</a:t>
            </a:r>
            <a:r>
              <a:rPr lang="en-US" altLang="zh-CN"/>
              <a:t> // </a:t>
            </a:r>
            <a:r>
              <a:rPr lang="zh-CN" altLang="en-US"/>
              <a:t>施巍松</a:t>
            </a:r>
            <a:r>
              <a:rPr lang="en-US" altLang="zh-CN"/>
              <a:t>2017</a:t>
            </a:r>
            <a:endParaRPr lang="en-US" altLang="zh-CN" dirty="0"/>
          </a:p>
          <a:p>
            <a:pPr lvl="1"/>
            <a:r>
              <a:rPr lang="zh-CN" altLang="zh-CN" dirty="0"/>
              <a:t>分散式系统是边缘计算的系统体现</a:t>
            </a:r>
            <a:endParaRPr lang="en-US" altLang="zh-CN" dirty="0"/>
          </a:p>
          <a:p>
            <a:r>
              <a:rPr lang="zh-CN" altLang="en-US" dirty="0"/>
              <a:t>雾计算</a:t>
            </a:r>
            <a:r>
              <a:rPr lang="en-US" altLang="zh-CN" dirty="0"/>
              <a:t>(Fog Computing)</a:t>
            </a:r>
            <a:r>
              <a:rPr lang="zh-CN" altLang="en-US" dirty="0"/>
              <a:t>：利用网络边缘的设备进行信息处理，使得用户能在本地得到</a:t>
            </a:r>
            <a:r>
              <a:rPr lang="zh-CN" altLang="en-US"/>
              <a:t>信息服务 </a:t>
            </a:r>
            <a:r>
              <a:rPr lang="en-US" altLang="zh-CN"/>
              <a:t>//Cisco2011</a:t>
            </a:r>
            <a:endParaRPr lang="zh-CN" altLang="en-US" dirty="0"/>
          </a:p>
        </p:txBody>
      </p:sp>
    </p:spTree>
    <p:extLst>
      <p:ext uri="{BB962C8B-B14F-4D97-AF65-F5344CB8AC3E}">
        <p14:creationId xmlns:p14="http://schemas.microsoft.com/office/powerpoint/2010/main" val="361762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684E1EF-EA09-46C9-B570-01B6EA15032E}"/>
              </a:ext>
            </a:extLst>
          </p:cNvPr>
          <p:cNvPicPr>
            <a:picLocks noChangeAspect="1"/>
          </p:cNvPicPr>
          <p:nvPr/>
        </p:nvPicPr>
        <p:blipFill>
          <a:blip r:embed="rId3"/>
          <a:stretch>
            <a:fillRect/>
          </a:stretch>
        </p:blipFill>
        <p:spPr>
          <a:xfrm>
            <a:off x="285751" y="3572974"/>
            <a:ext cx="8256761" cy="3526325"/>
          </a:xfrm>
          <a:prstGeom prst="rect">
            <a:avLst/>
          </a:prstGeom>
        </p:spPr>
      </p:pic>
      <p:sp>
        <p:nvSpPr>
          <p:cNvPr id="2" name="标题 1">
            <a:extLst>
              <a:ext uri="{FF2B5EF4-FFF2-40B4-BE49-F238E27FC236}">
                <a16:creationId xmlns:a16="http://schemas.microsoft.com/office/drawing/2014/main" id="{E58BF7D2-F97B-4120-B8AD-ABE502823BF1}"/>
              </a:ext>
            </a:extLst>
          </p:cNvPr>
          <p:cNvSpPr>
            <a:spLocks noGrp="1"/>
          </p:cNvSpPr>
          <p:nvPr>
            <p:ph type="title"/>
          </p:nvPr>
        </p:nvSpPr>
        <p:spPr/>
        <p:txBody>
          <a:bodyPr/>
          <a:lstStyle/>
          <a:p>
            <a:r>
              <a:rPr lang="zh-CN" altLang="en-US" dirty="0"/>
              <a:t>边缘计算的参考</a:t>
            </a:r>
            <a:r>
              <a:rPr lang="zh-CN" altLang="en-US"/>
              <a:t>架构</a:t>
            </a:r>
            <a:r>
              <a:rPr lang="en-US" altLang="zh-CN"/>
              <a:t>//ECC 2016</a:t>
            </a:r>
            <a:endParaRPr lang="zh-CN" altLang="en-US" dirty="0"/>
          </a:p>
        </p:txBody>
      </p:sp>
      <p:sp>
        <p:nvSpPr>
          <p:cNvPr id="3" name="内容占位符 2">
            <a:extLst>
              <a:ext uri="{FF2B5EF4-FFF2-40B4-BE49-F238E27FC236}">
                <a16:creationId xmlns:a16="http://schemas.microsoft.com/office/drawing/2014/main" id="{951E7D83-67B1-4668-A07E-A5CC982171D2}"/>
              </a:ext>
            </a:extLst>
          </p:cNvPr>
          <p:cNvSpPr>
            <a:spLocks noGrp="1"/>
          </p:cNvSpPr>
          <p:nvPr>
            <p:ph idx="1"/>
          </p:nvPr>
        </p:nvSpPr>
        <p:spPr>
          <a:xfrm>
            <a:off x="457200" y="744174"/>
            <a:ext cx="8229600" cy="3370626"/>
          </a:xfrm>
        </p:spPr>
        <p:txBody>
          <a:bodyPr>
            <a:normAutofit fontScale="85000" lnSpcReduction="20000"/>
          </a:bodyPr>
          <a:lstStyle/>
          <a:p>
            <a:r>
              <a:rPr lang="zh-CN" altLang="en-US" dirty="0"/>
              <a:t>横向</a:t>
            </a:r>
            <a:r>
              <a:rPr lang="en-US" altLang="zh-CN" dirty="0"/>
              <a:t>4</a:t>
            </a:r>
            <a:r>
              <a:rPr lang="zh-CN" altLang="zh-CN" dirty="0"/>
              <a:t>层</a:t>
            </a:r>
            <a:endParaRPr lang="en-US" altLang="zh-CN" dirty="0"/>
          </a:p>
          <a:p>
            <a:pPr lvl="1"/>
            <a:r>
              <a:rPr lang="zh-CN" altLang="zh-CN" dirty="0"/>
              <a:t>智能服务层</a:t>
            </a:r>
            <a:r>
              <a:rPr lang="zh-CN" altLang="en-US" dirty="0"/>
              <a:t>：提供模型驱动的统一服务框架</a:t>
            </a:r>
            <a:endParaRPr lang="en-US" altLang="zh-CN" dirty="0"/>
          </a:p>
          <a:p>
            <a:pPr lvl="1"/>
            <a:r>
              <a:rPr lang="zh-CN" altLang="zh-CN" dirty="0"/>
              <a:t>智能业务编排层</a:t>
            </a:r>
            <a:r>
              <a:rPr lang="zh-CN" altLang="en-US" dirty="0"/>
              <a:t>：定义端到端业务流</a:t>
            </a:r>
            <a:endParaRPr lang="en-US" altLang="zh-CN" dirty="0"/>
          </a:p>
          <a:p>
            <a:pPr lvl="1"/>
            <a:r>
              <a:rPr lang="zh-CN" altLang="zh-CN" dirty="0"/>
              <a:t>联接计算组织层</a:t>
            </a:r>
            <a:r>
              <a:rPr lang="zh-CN" altLang="en-US" dirty="0"/>
              <a:t>：对业务屏蔽边缘智能分布式架构的复杂性</a:t>
            </a:r>
            <a:endParaRPr lang="en-US" altLang="zh-CN" dirty="0"/>
          </a:p>
          <a:p>
            <a:pPr lvl="1"/>
            <a:r>
              <a:rPr lang="zh-CN" altLang="zh-CN" dirty="0"/>
              <a:t>智能边缘计算结点</a:t>
            </a:r>
            <a:r>
              <a:rPr lang="zh-CN" altLang="en-US" dirty="0"/>
              <a:t>：兼容多种异构联接、支持实时处理与响应、提供软硬一体化安全等</a:t>
            </a:r>
          </a:p>
          <a:p>
            <a:r>
              <a:rPr lang="zh-CN" altLang="en-US" dirty="0"/>
              <a:t>纵向</a:t>
            </a:r>
            <a:r>
              <a:rPr lang="en-US" altLang="zh-CN" dirty="0"/>
              <a:t>3</a:t>
            </a:r>
            <a:r>
              <a:rPr lang="zh-CN" altLang="en-US" dirty="0"/>
              <a:t>层</a:t>
            </a:r>
            <a:endParaRPr lang="en-US" altLang="zh-CN" dirty="0"/>
          </a:p>
          <a:p>
            <a:pPr lvl="1"/>
            <a:r>
              <a:rPr lang="zh-CN" altLang="en-US" dirty="0"/>
              <a:t>管理服务，数据全生命周期服务，安全服务</a:t>
            </a:r>
          </a:p>
        </p:txBody>
      </p:sp>
      <p:sp>
        <p:nvSpPr>
          <p:cNvPr id="4" name="灯片编号占位符 3">
            <a:extLst>
              <a:ext uri="{FF2B5EF4-FFF2-40B4-BE49-F238E27FC236}">
                <a16:creationId xmlns:a16="http://schemas.microsoft.com/office/drawing/2014/main" id="{585EC50A-9694-4726-9646-C0AFB5DBCE72}"/>
              </a:ext>
            </a:extLst>
          </p:cNvPr>
          <p:cNvSpPr>
            <a:spLocks noGrp="1"/>
          </p:cNvSpPr>
          <p:nvPr>
            <p:ph type="sldNum" sz="quarter" idx="12"/>
          </p:nvPr>
        </p:nvSpPr>
        <p:spPr>
          <a:xfrm>
            <a:off x="8629650" y="6491288"/>
            <a:ext cx="5143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9EB4D4-78CB-4E2B-B505-AAFDCE54DDBE}" type="slidenum">
              <a:rPr lang="zh-CN" altLang="en-US" smtClean="0"/>
              <a:pPr/>
              <a:t>8</a:t>
            </a:fld>
            <a:endParaRPr lang="zh-CN" altLang="en-US"/>
          </a:p>
        </p:txBody>
      </p:sp>
    </p:spTree>
    <p:extLst>
      <p:ext uri="{BB962C8B-B14F-4D97-AF65-F5344CB8AC3E}">
        <p14:creationId xmlns:p14="http://schemas.microsoft.com/office/powerpoint/2010/main" val="402342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F1724-75E0-4E48-9387-E8282D2CA559}"/>
              </a:ext>
            </a:extLst>
          </p:cNvPr>
          <p:cNvSpPr>
            <a:spLocks noGrp="1"/>
          </p:cNvSpPr>
          <p:nvPr>
            <p:ph type="title"/>
          </p:nvPr>
        </p:nvSpPr>
        <p:spPr>
          <a:xfrm>
            <a:off x="0" y="0"/>
            <a:ext cx="9144000" cy="762000"/>
          </a:xfrm>
        </p:spPr>
        <p:txBody>
          <a:bodyPr>
            <a:noAutofit/>
          </a:bodyPr>
          <a:lstStyle/>
          <a:p>
            <a:r>
              <a:rPr lang="en-US" altLang="zh-CN" sz="3600" dirty="0" err="1"/>
              <a:t>OpenFog</a:t>
            </a:r>
            <a:r>
              <a:rPr lang="zh-CN" altLang="en-US" sz="3600"/>
              <a:t>参考架构 </a:t>
            </a:r>
            <a:r>
              <a:rPr lang="en-US" altLang="zh-CN" sz="3600"/>
              <a:t>//OpenFog Consortium 2017</a:t>
            </a:r>
            <a:endParaRPr lang="zh-CN" altLang="en-US" sz="3600" dirty="0"/>
          </a:p>
        </p:txBody>
      </p:sp>
      <p:sp>
        <p:nvSpPr>
          <p:cNvPr id="3" name="内容占位符 2">
            <a:extLst>
              <a:ext uri="{FF2B5EF4-FFF2-40B4-BE49-F238E27FC236}">
                <a16:creationId xmlns:a16="http://schemas.microsoft.com/office/drawing/2014/main" id="{7C9ED638-2208-43A4-A756-5B56B0CC5E17}"/>
              </a:ext>
            </a:extLst>
          </p:cNvPr>
          <p:cNvSpPr>
            <a:spLocks noGrp="1"/>
          </p:cNvSpPr>
          <p:nvPr>
            <p:ph idx="1"/>
          </p:nvPr>
        </p:nvSpPr>
        <p:spPr>
          <a:xfrm>
            <a:off x="457200" y="838200"/>
            <a:ext cx="8077200" cy="2057400"/>
          </a:xfrm>
        </p:spPr>
        <p:txBody>
          <a:bodyPr>
            <a:normAutofit fontScale="92500" lnSpcReduction="10000"/>
          </a:bodyPr>
          <a:lstStyle/>
          <a:p>
            <a:r>
              <a:rPr lang="zh-CN" altLang="en-US" sz="2800" dirty="0"/>
              <a:t>水平层次：硬件平台基层设施层、硬件平台虚拟化层、节点管理与软件基础层、应用支持层、应用服务层</a:t>
            </a:r>
            <a:endParaRPr lang="en-US" altLang="zh-CN" sz="2800" dirty="0"/>
          </a:p>
          <a:p>
            <a:r>
              <a:rPr lang="zh-CN" altLang="en-US" sz="2800" dirty="0"/>
              <a:t>垂直视角：性能、安全、管理、数据分析与控制、</a:t>
            </a:r>
            <a:r>
              <a:rPr lang="en-US" altLang="zh-CN" sz="2800" dirty="0"/>
              <a:t>IT</a:t>
            </a:r>
            <a:r>
              <a:rPr lang="zh-CN" altLang="en-US" sz="2800" dirty="0"/>
              <a:t>业务与跨雾应用</a:t>
            </a:r>
          </a:p>
        </p:txBody>
      </p:sp>
      <p:sp>
        <p:nvSpPr>
          <p:cNvPr id="5" name="灯片编号占位符 4">
            <a:extLst>
              <a:ext uri="{FF2B5EF4-FFF2-40B4-BE49-F238E27FC236}">
                <a16:creationId xmlns:a16="http://schemas.microsoft.com/office/drawing/2014/main" id="{A76261A6-D846-4F3D-B34E-10A96DA036D3}"/>
              </a:ext>
            </a:extLst>
          </p:cNvPr>
          <p:cNvSpPr>
            <a:spLocks noGrp="1"/>
          </p:cNvSpPr>
          <p:nvPr>
            <p:ph type="sldNum" sz="quarter" idx="12"/>
          </p:nvPr>
        </p:nvSpPr>
        <p:spPr>
          <a:xfrm>
            <a:off x="8629650" y="6491288"/>
            <a:ext cx="5143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9EB4D4-78CB-4E2B-B505-AAFDCE54DDBE}" type="slidenum">
              <a:rPr lang="zh-CN" altLang="en-US" smtClean="0"/>
              <a:pPr/>
              <a:t>9</a:t>
            </a:fld>
            <a:endParaRPr lang="zh-CN" altLang="en-US"/>
          </a:p>
        </p:txBody>
      </p:sp>
      <p:pic>
        <p:nvPicPr>
          <p:cNvPr id="4" name="图片 3">
            <a:extLst>
              <a:ext uri="{FF2B5EF4-FFF2-40B4-BE49-F238E27FC236}">
                <a16:creationId xmlns:a16="http://schemas.microsoft.com/office/drawing/2014/main" id="{EECC5E12-511D-489C-BE9A-A64847E91843}"/>
              </a:ext>
            </a:extLst>
          </p:cNvPr>
          <p:cNvPicPr>
            <a:picLocks noChangeAspect="1"/>
          </p:cNvPicPr>
          <p:nvPr/>
        </p:nvPicPr>
        <p:blipFill>
          <a:blip r:embed="rId3"/>
          <a:stretch>
            <a:fillRect/>
          </a:stretch>
        </p:blipFill>
        <p:spPr>
          <a:xfrm>
            <a:off x="133792" y="2728957"/>
            <a:ext cx="8776406" cy="4068755"/>
          </a:xfrm>
          <a:prstGeom prst="rect">
            <a:avLst/>
          </a:prstGeom>
        </p:spPr>
      </p:pic>
    </p:spTree>
    <p:extLst>
      <p:ext uri="{BB962C8B-B14F-4D97-AF65-F5344CB8AC3E}">
        <p14:creationId xmlns:p14="http://schemas.microsoft.com/office/powerpoint/2010/main" val="372965189"/>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9731</TotalTime>
  <Words>3276</Words>
  <Application>Microsoft Office PowerPoint</Application>
  <PresentationFormat>全屏显示(4:3)</PresentationFormat>
  <Paragraphs>455</Paragraphs>
  <Slides>43</Slides>
  <Notes>38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2" baseType="lpstr">
      <vt:lpstr>宋体</vt:lpstr>
      <vt:lpstr>Arial</vt:lpstr>
      <vt:lpstr>Cambria Math</vt:lpstr>
      <vt:lpstr>Tahoma</vt:lpstr>
      <vt:lpstr>Times New Roman</vt:lpstr>
      <vt:lpstr>Wingdings</vt:lpstr>
      <vt:lpstr>默认设计模板</vt:lpstr>
      <vt:lpstr>Visio</vt:lpstr>
      <vt:lpstr>Equation</vt:lpstr>
      <vt:lpstr>第1章 分布式系统的特征</vt:lpstr>
      <vt:lpstr>PowerPoint 演示文稿</vt:lpstr>
      <vt:lpstr>分布式计算</vt:lpstr>
      <vt:lpstr>分布式计算的多种形态</vt:lpstr>
      <vt:lpstr>云计算</vt:lpstr>
      <vt:lpstr>云计算</vt:lpstr>
      <vt:lpstr>分布式计算的多种形态</vt:lpstr>
      <vt:lpstr>边缘计算的参考架构//ECC 2016</vt:lpstr>
      <vt:lpstr>OpenFog参考架构 //OpenFog Consortium 2017</vt:lpstr>
      <vt:lpstr>分布式计算的多种形态</vt:lpstr>
      <vt:lpstr>分布式计算的多种形态</vt:lpstr>
      <vt:lpstr>分布式系统</vt:lpstr>
      <vt:lpstr>分布式系统的基本属性</vt:lpstr>
      <vt:lpstr>分布式系统的分类</vt:lpstr>
      <vt:lpstr>Internet of Vehicles (IoV)</vt:lpstr>
      <vt:lpstr>Vehicular Ad hoc Network</vt:lpstr>
      <vt:lpstr>Network Protocols</vt:lpstr>
      <vt:lpstr>       高速公路的车流量估计</vt:lpstr>
      <vt:lpstr>基本的压缩感知框架</vt:lpstr>
      <vt:lpstr>时空约束</vt:lpstr>
      <vt:lpstr>可视化工具</vt:lpstr>
      <vt:lpstr>Low Power Wide Area Network</vt:lpstr>
      <vt:lpstr>分布式系统的分类</vt:lpstr>
      <vt:lpstr>分布式系统的分类(Andrew Tanenbaum, 2016)</vt:lpstr>
      <vt:lpstr>Distributed Information Systems</vt:lpstr>
      <vt:lpstr>Distributed Information Systems</vt:lpstr>
      <vt:lpstr>Distributed Pervasive Systems</vt:lpstr>
      <vt:lpstr>Distributed Pervasive Systems</vt:lpstr>
      <vt:lpstr>名词辨析：Distributed Representation</vt:lpstr>
      <vt:lpstr>名词辨析：分布式机器学习</vt:lpstr>
      <vt:lpstr>PowerPoint 演示文稿</vt:lpstr>
      <vt:lpstr>2. 分布式系统的设计目标</vt:lpstr>
      <vt:lpstr>分布透明性</vt:lpstr>
      <vt:lpstr>处理器的数据表示</vt:lpstr>
      <vt:lpstr>开放性</vt:lpstr>
      <vt:lpstr>可伸缩性</vt:lpstr>
      <vt:lpstr>可伸缩性问题</vt:lpstr>
      <vt:lpstr>可伸缩性问题</vt:lpstr>
      <vt:lpstr>具有可伸缩性的系统实例：DNS</vt:lpstr>
      <vt:lpstr>改善系统可伸缩性的方法</vt:lpstr>
      <vt:lpstr>改善可伸缩性-减少通信</vt:lpstr>
      <vt:lpstr>分布式系统的设计和实现</vt:lpstr>
      <vt:lpstr>Pitfalls陷阱 when Developing Distributed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Beihong</dc:creator>
  <cp:lastModifiedBy>ZHONG Y</cp:lastModifiedBy>
  <cp:revision>563</cp:revision>
  <cp:lastPrinted>2017-02-23T14:22:19Z</cp:lastPrinted>
  <dcterms:created xsi:type="dcterms:W3CDTF">1601-01-01T00:00:00Z</dcterms:created>
  <dcterms:modified xsi:type="dcterms:W3CDTF">2020-12-29T02:39:39Z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