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3" r:id="rId2"/>
    <p:sldId id="351" r:id="rId3"/>
    <p:sldId id="297" r:id="rId4"/>
    <p:sldId id="326" r:id="rId5"/>
    <p:sldId id="317" r:id="rId6"/>
    <p:sldId id="335" r:id="rId7"/>
    <p:sldId id="323" r:id="rId8"/>
    <p:sldId id="334" r:id="rId9"/>
    <p:sldId id="318" r:id="rId10"/>
    <p:sldId id="353" r:id="rId11"/>
    <p:sldId id="319" r:id="rId12"/>
    <p:sldId id="320" r:id="rId13"/>
    <p:sldId id="321" r:id="rId14"/>
    <p:sldId id="322" r:id="rId15"/>
    <p:sldId id="327" r:id="rId16"/>
    <p:sldId id="332" r:id="rId17"/>
    <p:sldId id="331" r:id="rId18"/>
    <p:sldId id="298" r:id="rId19"/>
    <p:sldId id="299" r:id="rId20"/>
    <p:sldId id="300" r:id="rId21"/>
    <p:sldId id="301" r:id="rId22"/>
    <p:sldId id="302" r:id="rId23"/>
    <p:sldId id="303" r:id="rId24"/>
    <p:sldId id="352" r:id="rId25"/>
    <p:sldId id="304" r:id="rId26"/>
    <p:sldId id="333" r:id="rId27"/>
    <p:sldId id="306" r:id="rId28"/>
    <p:sldId id="307" r:id="rId29"/>
    <p:sldId id="308" r:id="rId30"/>
    <p:sldId id="309" r:id="rId31"/>
    <p:sldId id="310" r:id="rId32"/>
    <p:sldId id="311" r:id="rId33"/>
    <p:sldId id="330" r:id="rId34"/>
    <p:sldId id="324" r:id="rId35"/>
    <p:sldId id="325" r:id="rId36"/>
  </p:sldIdLst>
  <p:sldSz cx="9144000" cy="6858000" type="screen4x3"/>
  <p:notesSz cx="9928225" cy="67976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89733" autoAdjust="0"/>
  </p:normalViewPr>
  <p:slideViewPr>
    <p:cSldViewPr>
      <p:cViewPr varScale="1">
        <p:scale>
          <a:sx n="69" d="100"/>
          <a:sy n="69" d="100"/>
        </p:scale>
        <p:origin x="139" y="62"/>
      </p:cViewPr>
      <p:guideLst>
        <p:guide orient="horz" pos="2160"/>
        <p:guide pos="2880"/>
      </p:guideLst>
    </p:cSldViewPr>
  </p:slideViewPr>
  <p:outlineViewPr>
    <p:cViewPr>
      <p:scale>
        <a:sx n="33" d="100"/>
        <a:sy n="33" d="100"/>
      </p:scale>
      <p:origin x="0" y="-37916"/>
    </p:cViewPr>
  </p:outlineViewPr>
  <p:notesTextViewPr>
    <p:cViewPr>
      <p:scale>
        <a:sx n="100" d="100"/>
        <a:sy n="100" d="100"/>
      </p:scale>
      <p:origin x="0" y="0"/>
    </p:cViewPr>
  </p:notesTextViewPr>
  <p:sorterViewPr>
    <p:cViewPr>
      <p:scale>
        <a:sx n="200" d="100"/>
        <a:sy n="200" d="100"/>
      </p:scale>
      <p:origin x="0" y="-18966"/>
    </p:cViewPr>
  </p:sorterViewPr>
  <p:notesViewPr>
    <p:cSldViewPr>
      <p:cViewPr varScale="1">
        <p:scale>
          <a:sx n="118" d="100"/>
          <a:sy n="118" d="100"/>
        </p:scale>
        <p:origin x="195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4302527" cy="34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230" tIns="44115" rIns="88230" bIns="44115" numCol="1" anchor="t" anchorCtr="0" compatLnSpc="1">
            <a:prstTxWarp prst="textNoShape">
              <a:avLst/>
            </a:prstTxWarp>
          </a:bodyPr>
          <a:lstStyle>
            <a:lvl1pPr>
              <a:defRPr sz="1200"/>
            </a:lvl1pPr>
          </a:lstStyle>
          <a:p>
            <a:pPr>
              <a:defRPr/>
            </a:pPr>
            <a:endParaRPr lang="en-US" altLang="zh-CN"/>
          </a:p>
        </p:txBody>
      </p:sp>
      <p:sp>
        <p:nvSpPr>
          <p:cNvPr id="149507" name="Rectangle 3"/>
          <p:cNvSpPr>
            <a:spLocks noGrp="1" noChangeArrowheads="1"/>
          </p:cNvSpPr>
          <p:nvPr>
            <p:ph type="dt" sz="quarter" idx="1"/>
          </p:nvPr>
        </p:nvSpPr>
        <p:spPr bwMode="auto">
          <a:xfrm>
            <a:off x="5623479" y="0"/>
            <a:ext cx="4302527" cy="34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230" tIns="44115" rIns="88230" bIns="44115" numCol="1" anchor="t" anchorCtr="0" compatLnSpc="1">
            <a:prstTxWarp prst="textNoShape">
              <a:avLst/>
            </a:prstTxWarp>
          </a:bodyPr>
          <a:lstStyle>
            <a:lvl1pPr algn="r">
              <a:defRPr sz="1200"/>
            </a:lvl1pPr>
          </a:lstStyle>
          <a:p>
            <a:pPr>
              <a:defRPr/>
            </a:pPr>
            <a:endParaRPr lang="en-US" altLang="zh-CN"/>
          </a:p>
        </p:txBody>
      </p:sp>
      <p:sp>
        <p:nvSpPr>
          <p:cNvPr id="149508" name="Rectangle 4"/>
          <p:cNvSpPr>
            <a:spLocks noGrp="1" noChangeArrowheads="1"/>
          </p:cNvSpPr>
          <p:nvPr>
            <p:ph type="ftr" sz="quarter" idx="2"/>
          </p:nvPr>
        </p:nvSpPr>
        <p:spPr bwMode="auto">
          <a:xfrm>
            <a:off x="0" y="6457106"/>
            <a:ext cx="4302527" cy="33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230" tIns="44115" rIns="88230" bIns="44115" numCol="1" anchor="b" anchorCtr="0" compatLnSpc="1">
            <a:prstTxWarp prst="textNoShape">
              <a:avLst/>
            </a:prstTxWarp>
          </a:bodyPr>
          <a:lstStyle>
            <a:lvl1pPr>
              <a:defRPr sz="1200"/>
            </a:lvl1pPr>
          </a:lstStyle>
          <a:p>
            <a:pPr>
              <a:defRPr/>
            </a:pPr>
            <a:endParaRPr lang="en-US" altLang="zh-CN"/>
          </a:p>
        </p:txBody>
      </p:sp>
      <p:sp>
        <p:nvSpPr>
          <p:cNvPr id="149509" name="Rectangle 5"/>
          <p:cNvSpPr>
            <a:spLocks noGrp="1" noChangeArrowheads="1"/>
          </p:cNvSpPr>
          <p:nvPr>
            <p:ph type="sldNum" sz="quarter" idx="3"/>
          </p:nvPr>
        </p:nvSpPr>
        <p:spPr bwMode="auto">
          <a:xfrm>
            <a:off x="5623479" y="6457106"/>
            <a:ext cx="4302527" cy="33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230" tIns="44115" rIns="88230" bIns="44115" numCol="1" anchor="b" anchorCtr="0" compatLnSpc="1">
            <a:prstTxWarp prst="textNoShape">
              <a:avLst/>
            </a:prstTxWarp>
          </a:bodyPr>
          <a:lstStyle>
            <a:lvl1pPr algn="r">
              <a:defRPr sz="1200"/>
            </a:lvl1pPr>
          </a:lstStyle>
          <a:p>
            <a:pPr>
              <a:defRPr/>
            </a:pPr>
            <a:fld id="{0B0BF985-C0DF-4ADD-ACCD-CE4358D0D4BB}" type="slidenum">
              <a:rPr lang="en-US" altLang="zh-CN"/>
              <a:pPr>
                <a:defRPr/>
              </a:pPr>
              <a:t>‹#›</a:t>
            </a:fld>
            <a:endParaRPr lang="en-US" altLang="zh-CN"/>
          </a:p>
        </p:txBody>
      </p:sp>
    </p:spTree>
    <p:extLst>
      <p:ext uri="{BB962C8B-B14F-4D97-AF65-F5344CB8AC3E}">
        <p14:creationId xmlns:p14="http://schemas.microsoft.com/office/powerpoint/2010/main" val="2020720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302527" cy="34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t" anchorCtr="0" compatLnSpc="1">
            <a:prstTxWarp prst="textNoShape">
              <a:avLst/>
            </a:prstTxWarp>
          </a:bodyPr>
          <a:lstStyle>
            <a:lvl1pPr defTabSz="955830">
              <a:defRPr sz="1300"/>
            </a:lvl1pPr>
          </a:lstStyle>
          <a:p>
            <a:pPr>
              <a:defRPr/>
            </a:pPr>
            <a:endParaRPr lang="en-US" altLang="zh-CN"/>
          </a:p>
        </p:txBody>
      </p:sp>
      <p:sp>
        <p:nvSpPr>
          <p:cNvPr id="5123" name="Rectangle 3"/>
          <p:cNvSpPr>
            <a:spLocks noGrp="1" noChangeArrowheads="1"/>
          </p:cNvSpPr>
          <p:nvPr>
            <p:ph type="dt" idx="1"/>
          </p:nvPr>
        </p:nvSpPr>
        <p:spPr bwMode="auto">
          <a:xfrm>
            <a:off x="5623479" y="0"/>
            <a:ext cx="4302527" cy="34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t" anchorCtr="0" compatLnSpc="1">
            <a:prstTxWarp prst="textNoShape">
              <a:avLst/>
            </a:prstTxWarp>
          </a:bodyPr>
          <a:lstStyle>
            <a:lvl1pPr algn="r" defTabSz="955830">
              <a:defRPr sz="1300"/>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3263900" y="509588"/>
            <a:ext cx="3400425" cy="25495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92379" y="3228553"/>
            <a:ext cx="7943468" cy="305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6456052"/>
            <a:ext cx="4302527" cy="340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b" anchorCtr="0" compatLnSpc="1">
            <a:prstTxWarp prst="textNoShape">
              <a:avLst/>
            </a:prstTxWarp>
          </a:bodyPr>
          <a:lstStyle>
            <a:lvl1pPr defTabSz="955830">
              <a:defRPr sz="1300"/>
            </a:lvl1pPr>
          </a:lstStyle>
          <a:p>
            <a:pPr>
              <a:defRPr/>
            </a:pPr>
            <a:endParaRPr lang="en-US" altLang="zh-CN"/>
          </a:p>
        </p:txBody>
      </p:sp>
      <p:sp>
        <p:nvSpPr>
          <p:cNvPr id="5127" name="Rectangle 7"/>
          <p:cNvSpPr>
            <a:spLocks noGrp="1" noChangeArrowheads="1"/>
          </p:cNvSpPr>
          <p:nvPr>
            <p:ph type="sldNum" sz="quarter" idx="5"/>
          </p:nvPr>
        </p:nvSpPr>
        <p:spPr bwMode="auto">
          <a:xfrm>
            <a:off x="5623479" y="6456052"/>
            <a:ext cx="4302527" cy="340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b" anchorCtr="0" compatLnSpc="1">
            <a:prstTxWarp prst="textNoShape">
              <a:avLst/>
            </a:prstTxWarp>
          </a:bodyPr>
          <a:lstStyle>
            <a:lvl1pPr algn="r" defTabSz="955830">
              <a:defRPr sz="1300"/>
            </a:lvl1pPr>
          </a:lstStyle>
          <a:p>
            <a:pPr>
              <a:defRPr/>
            </a:pPr>
            <a:fld id="{953D9339-8185-481C-9DBC-F501AB040D4F}" type="slidenum">
              <a:rPr lang="en-US" altLang="zh-CN"/>
              <a:pPr>
                <a:defRPr/>
              </a:pPr>
              <a:t>‹#›</a:t>
            </a:fld>
            <a:endParaRPr lang="en-US" altLang="zh-CN"/>
          </a:p>
        </p:txBody>
      </p:sp>
    </p:spTree>
    <p:extLst>
      <p:ext uri="{BB962C8B-B14F-4D97-AF65-F5344CB8AC3E}">
        <p14:creationId xmlns:p14="http://schemas.microsoft.com/office/powerpoint/2010/main" val="10645729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622B97D7-892F-4FC5-86BC-3972B2DE1656}" type="slidenum">
              <a:rPr lang="en-US" altLang="zh-CN" sz="1300"/>
              <a:pPr eaLnBrk="1" hangingPunct="1">
                <a:spcBef>
                  <a:spcPct val="0"/>
                </a:spcBef>
              </a:pPr>
              <a:t>1</a:t>
            </a:fld>
            <a:endParaRPr lang="en-US" altLang="zh-CN" sz="13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1325392" y="3228553"/>
            <a:ext cx="7277442" cy="3059850"/>
          </a:xfrm>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a:t>NTP</a:t>
            </a:r>
            <a:r>
              <a:rPr lang="zh-CN" altLang="en-US"/>
              <a:t>：现在在使用的协议</a:t>
            </a:r>
            <a:endParaRPr lang="en-US" altLang="en-US"/>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a:t>Snapshot Algorithm</a:t>
            </a:r>
            <a:r>
              <a:rPr lang="zh-CN" altLang="en-US"/>
              <a:t>：</a:t>
            </a:r>
            <a:r>
              <a:rPr lang="en-US" altLang="en-US"/>
              <a:t>2015</a:t>
            </a:r>
            <a:r>
              <a:rPr lang="zh-CN" altLang="en-US"/>
              <a:t>年，</a:t>
            </a:r>
            <a:r>
              <a:rPr lang="zh-CN" altLang="en-US" sz="1200" b="0" i="0" kern="1200">
                <a:solidFill>
                  <a:schemeClr val="tx1"/>
                </a:solidFill>
                <a:effectLst/>
                <a:latin typeface="Arial" charset="0"/>
                <a:ea typeface="宋体" pitchFamily="2" charset="-122"/>
                <a:cs typeface="+mn-cs"/>
              </a:rPr>
              <a:t>流式计算框架</a:t>
            </a:r>
            <a:r>
              <a:rPr lang="en-US" altLang="en-US"/>
              <a:t>Flink</a:t>
            </a:r>
            <a:r>
              <a:rPr lang="zh-CN" altLang="en-US"/>
              <a:t>中的</a:t>
            </a:r>
            <a:r>
              <a:rPr lang="en-US" altLang="zh-CN"/>
              <a:t>Checkpointing</a:t>
            </a:r>
            <a:r>
              <a:rPr lang="zh-CN" altLang="en-US"/>
              <a:t>中用到这个分布式快照算法 </a:t>
            </a:r>
            <a:endParaRPr lang="en-US" altLang="en-US"/>
          </a:p>
          <a:p>
            <a:pPr eaLnBrk="1" hangingPunct="1"/>
            <a:endParaRPr lang="en-GB" altLang="zh-CN"/>
          </a:p>
        </p:txBody>
      </p:sp>
    </p:spTree>
    <p:extLst>
      <p:ext uri="{BB962C8B-B14F-4D97-AF65-F5344CB8AC3E}">
        <p14:creationId xmlns:p14="http://schemas.microsoft.com/office/powerpoint/2010/main" val="3384045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6E629C5-3B16-4F9D-9B25-6DCCCB991386}" type="slidenum">
              <a:rPr lang="en-US" altLang="zh-CN" sz="1300"/>
              <a:pPr eaLnBrk="1" hangingPunct="1">
                <a:spcBef>
                  <a:spcPct val="0"/>
                </a:spcBef>
              </a:pPr>
              <a:t>13</a:t>
            </a:fld>
            <a:endParaRPr lang="en-US" altLang="zh-CN"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44713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30C382E-175A-4008-8696-FBC670252864}" type="slidenum">
              <a:rPr lang="en-US" altLang="zh-CN" sz="1300"/>
              <a:pPr eaLnBrk="1" hangingPunct="1">
                <a:spcBef>
                  <a:spcPct val="0"/>
                </a:spcBef>
              </a:pPr>
              <a:t>14</a:t>
            </a:fld>
            <a:endParaRPr lang="en-US" altLang="zh-CN" sz="13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0294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47CBBD4-35B2-4734-8044-42CD52F9CD9D}" type="slidenum">
              <a:rPr lang="en-US" altLang="zh-CN" sz="1300"/>
              <a:pPr eaLnBrk="1" hangingPunct="1">
                <a:spcBef>
                  <a:spcPct val="0"/>
                </a:spcBef>
              </a:pPr>
              <a:t>15</a:t>
            </a:fld>
            <a:endParaRPr lang="en-US" altLang="zh-CN" sz="13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313371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p:spPr>
        <p:txBody>
          <a:bodyPr/>
          <a:lstStyle/>
          <a:p>
            <a:endParaRPr lang="en-US" altLang="en-US"/>
          </a:p>
        </p:txBody>
      </p:sp>
      <p:sp>
        <p:nvSpPr>
          <p:cNvPr id="49156" name="灯片编号占位符 3"/>
          <p:cNvSpPr>
            <a:spLocks noGrp="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A04130B-67B4-4E7A-871A-3FC7629DA3DB}" type="slidenum">
              <a:rPr lang="en-US" altLang="zh-CN" sz="1300"/>
              <a:pPr eaLnBrk="1" hangingPunct="1">
                <a:spcBef>
                  <a:spcPct val="0"/>
                </a:spcBef>
              </a:pPr>
              <a:t>16</a:t>
            </a:fld>
            <a:endParaRPr lang="en-US" altLang="zh-CN" sz="1300"/>
          </a:p>
        </p:txBody>
      </p:sp>
    </p:spTree>
    <p:extLst>
      <p:ext uri="{BB962C8B-B14F-4D97-AF65-F5344CB8AC3E}">
        <p14:creationId xmlns:p14="http://schemas.microsoft.com/office/powerpoint/2010/main" val="3515360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2319B08E-9808-4B6E-A465-D06EADEA222E}" type="slidenum">
              <a:rPr lang="en-US" altLang="zh-CN" sz="1300"/>
              <a:pPr eaLnBrk="1" hangingPunct="1">
                <a:spcBef>
                  <a:spcPct val="0"/>
                </a:spcBef>
              </a:pPr>
              <a:t>17</a:t>
            </a:fld>
            <a:endParaRPr lang="en-US" altLang="zh-CN" sz="1300"/>
          </a:p>
        </p:txBody>
      </p:sp>
      <p:sp>
        <p:nvSpPr>
          <p:cNvPr id="50179" name="Rectangle 2"/>
          <p:cNvSpPr>
            <a:spLocks noGrp="1" noRot="1" noChangeAspect="1" noChangeArrowheads="1" noTextEdit="1"/>
          </p:cNvSpPr>
          <p:nvPr>
            <p:ph type="sldImg"/>
          </p:nvPr>
        </p:nvSpPr>
        <p:spPr>
          <a:xfrm>
            <a:off x="3265488" y="511175"/>
            <a:ext cx="3397250" cy="2547938"/>
          </a:xfrm>
          <a:ln/>
        </p:spPr>
      </p:sp>
      <p:sp>
        <p:nvSpPr>
          <p:cNvPr id="50180" name="Rectangle 3"/>
          <p:cNvSpPr>
            <a:spLocks noGrp="1" noChangeArrowheads="1"/>
          </p:cNvSpPr>
          <p:nvPr>
            <p:ph type="body" idx="1"/>
          </p:nvPr>
        </p:nvSpPr>
        <p:spPr>
          <a:noFill/>
        </p:spPr>
        <p:txBody>
          <a:bodyPr/>
          <a:lstStyle/>
          <a:p>
            <a:r>
              <a:rPr lang="zh-CN" altLang="en-US" b="1"/>
              <a:t>美国国家科学院</a:t>
            </a:r>
            <a:r>
              <a:rPr lang="zh-CN" altLang="en-US"/>
              <a:t> </a:t>
            </a:r>
            <a:r>
              <a:rPr lang="en-US" altLang="zh-CN"/>
              <a:t>the United States National Academy of Sciences, NAS</a:t>
            </a:r>
          </a:p>
          <a:p>
            <a:endParaRPr lang="en-US" altLang="zh-CN"/>
          </a:p>
        </p:txBody>
      </p:sp>
    </p:spTree>
    <p:extLst>
      <p:ext uri="{BB962C8B-B14F-4D97-AF65-F5344CB8AC3E}">
        <p14:creationId xmlns:p14="http://schemas.microsoft.com/office/powerpoint/2010/main" val="3937030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2D0192C8-550C-4C8F-8982-11A28830D04E}" type="slidenum">
              <a:rPr lang="en-US" altLang="zh-CN" sz="1300"/>
              <a:pPr eaLnBrk="1" hangingPunct="1">
                <a:spcBef>
                  <a:spcPct val="0"/>
                </a:spcBef>
              </a:pPr>
              <a:t>18</a:t>
            </a:fld>
            <a:endParaRPr lang="en-US" altLang="zh-CN" sz="13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23234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4CFC72F-7793-463B-BBAA-91D3A7D4276F}" type="slidenum">
              <a:rPr lang="en-US" altLang="zh-CN" sz="1300"/>
              <a:pPr eaLnBrk="1" hangingPunct="1">
                <a:spcBef>
                  <a:spcPct val="0"/>
                </a:spcBef>
              </a:pPr>
              <a:t>19</a:t>
            </a:fld>
            <a:endParaRPr lang="en-US" altLang="zh-CN" sz="13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67039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7A8A224-9BCD-43A7-9E4F-BBF69E3BD62B}" type="slidenum">
              <a:rPr lang="en-US" altLang="zh-CN" sz="1300"/>
              <a:pPr eaLnBrk="1" hangingPunct="1">
                <a:spcBef>
                  <a:spcPct val="0"/>
                </a:spcBef>
              </a:pPr>
              <a:t>20</a:t>
            </a:fld>
            <a:endParaRPr lang="en-US" altLang="zh-CN" sz="13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56972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2D54931E-D71B-472A-9751-D654906763AE}" type="slidenum">
              <a:rPr lang="en-US" altLang="zh-CN" sz="1300"/>
              <a:pPr eaLnBrk="1" hangingPunct="1">
                <a:spcBef>
                  <a:spcPct val="0"/>
                </a:spcBef>
              </a:pPr>
              <a:t>21</a:t>
            </a:fld>
            <a:endParaRPr lang="en-US" altLang="zh-CN" sz="13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14284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BCFAF10-BB6F-4CBD-A10A-06CC9C210385}" type="slidenum">
              <a:rPr lang="en-US" altLang="zh-CN" sz="1300"/>
              <a:pPr eaLnBrk="1" hangingPunct="1">
                <a:spcBef>
                  <a:spcPct val="0"/>
                </a:spcBef>
              </a:pPr>
              <a:t>22</a:t>
            </a:fld>
            <a:endParaRPr lang="en-US" altLang="zh-CN" sz="13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9424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1564915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ECCA419-9035-4254-BA4C-02A751ED4D8D}" type="slidenum">
              <a:rPr lang="en-US" altLang="zh-CN" sz="1300"/>
              <a:pPr eaLnBrk="1" hangingPunct="1">
                <a:spcBef>
                  <a:spcPct val="0"/>
                </a:spcBef>
              </a:pPr>
              <a:t>23</a:t>
            </a:fld>
            <a:endParaRPr lang="en-US" altLang="zh-CN" sz="13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10517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24</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3492671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5C58D60-E43F-467A-A1C5-89A8A5F71792}" type="slidenum">
              <a:rPr lang="en-US" altLang="zh-CN" sz="1300"/>
              <a:pPr eaLnBrk="1" hangingPunct="1">
                <a:spcBef>
                  <a:spcPct val="0"/>
                </a:spcBef>
              </a:pPr>
              <a:t>25</a:t>
            </a:fld>
            <a:endParaRPr lang="en-US" altLang="zh-CN" sz="13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869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D517421-647F-4246-A6B1-5F203C876548}" type="slidenum">
              <a:rPr lang="en-US" altLang="zh-CN" sz="1300"/>
              <a:pPr eaLnBrk="1" hangingPunct="1">
                <a:spcBef>
                  <a:spcPct val="0"/>
                </a:spcBef>
              </a:pPr>
              <a:t>27</a:t>
            </a:fld>
            <a:endParaRPr lang="en-US" altLang="zh-CN" sz="13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zh-CN" altLang="en-US" dirty="0"/>
              <a:t>割集</a:t>
            </a:r>
            <a:endParaRPr lang="en-US" altLang="en-US" dirty="0"/>
          </a:p>
        </p:txBody>
      </p:sp>
    </p:spTree>
    <p:extLst>
      <p:ext uri="{BB962C8B-B14F-4D97-AF65-F5344CB8AC3E}">
        <p14:creationId xmlns:p14="http://schemas.microsoft.com/office/powerpoint/2010/main" val="3189102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DB3A1AF-B054-4028-8894-EA0C31244638}" type="slidenum">
              <a:rPr lang="en-US" altLang="zh-CN" sz="1300"/>
              <a:pPr eaLnBrk="1" hangingPunct="1">
                <a:spcBef>
                  <a:spcPct val="0"/>
                </a:spcBef>
              </a:pPr>
              <a:t>28</a:t>
            </a:fld>
            <a:endParaRPr lang="en-US" altLang="zh-CN" sz="13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39876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FC5E6B0-FF7E-44B9-9298-BEF73F465FEC}" type="slidenum">
              <a:rPr lang="en-US" altLang="zh-CN" sz="1300"/>
              <a:pPr eaLnBrk="1" hangingPunct="1">
                <a:spcBef>
                  <a:spcPct val="0"/>
                </a:spcBef>
              </a:pPr>
              <a:t>29</a:t>
            </a:fld>
            <a:endParaRPr lang="en-US" altLang="zh-CN" sz="13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en-US" altLang="en-US" dirty="0"/>
              <a:t>2015</a:t>
            </a:r>
            <a:r>
              <a:rPr lang="zh-CN" altLang="en-US" dirty="0"/>
              <a:t>年，</a:t>
            </a:r>
            <a:r>
              <a:rPr lang="zh-CN" altLang="en-US" sz="1200" b="0" i="0" kern="1200" dirty="0">
                <a:solidFill>
                  <a:schemeClr val="tx1"/>
                </a:solidFill>
                <a:effectLst/>
                <a:latin typeface="Arial" charset="0"/>
                <a:ea typeface="宋体" pitchFamily="2" charset="-122"/>
                <a:cs typeface="+mn-cs"/>
              </a:rPr>
              <a:t>流式计算框架</a:t>
            </a:r>
            <a:r>
              <a:rPr lang="en-US" altLang="en-US" dirty="0" err="1"/>
              <a:t>Flink</a:t>
            </a:r>
            <a:r>
              <a:rPr lang="zh-CN" altLang="en-US" dirty="0"/>
              <a:t>中的</a:t>
            </a:r>
            <a:r>
              <a:rPr lang="en-US" altLang="zh-CN" dirty="0"/>
              <a:t>Checkpointing</a:t>
            </a:r>
            <a:r>
              <a:rPr lang="zh-CN" altLang="en-US" dirty="0"/>
              <a:t>中用到这个分布式快照算法 </a:t>
            </a:r>
            <a:endParaRPr lang="en-US" altLang="en-US" dirty="0"/>
          </a:p>
        </p:txBody>
      </p:sp>
    </p:spTree>
    <p:extLst>
      <p:ext uri="{BB962C8B-B14F-4D97-AF65-F5344CB8AC3E}">
        <p14:creationId xmlns:p14="http://schemas.microsoft.com/office/powerpoint/2010/main" val="1497770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E540C2E-3E5C-49F0-9E2E-D5249C8A57AC}" type="slidenum">
              <a:rPr lang="en-US" altLang="zh-CN" sz="1300"/>
              <a:pPr eaLnBrk="1" hangingPunct="1">
                <a:spcBef>
                  <a:spcPct val="0"/>
                </a:spcBef>
              </a:pPr>
              <a:t>30</a:t>
            </a:fld>
            <a:endParaRPr lang="en-US" altLang="zh-CN" sz="13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67919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F693ADF-7AC6-4702-A783-A002E3550A8F}" type="slidenum">
              <a:rPr lang="en-US" altLang="zh-CN" sz="1300"/>
              <a:pPr eaLnBrk="1" hangingPunct="1">
                <a:spcBef>
                  <a:spcPct val="0"/>
                </a:spcBef>
              </a:pPr>
              <a:t>31</a:t>
            </a:fld>
            <a:endParaRPr lang="en-US" altLang="zh-CN" sz="13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56828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A0E89C1-BD97-4BD6-802E-88479F9B762E}" type="slidenum">
              <a:rPr lang="en-US" altLang="zh-CN" sz="1300"/>
              <a:pPr eaLnBrk="1" hangingPunct="1">
                <a:spcBef>
                  <a:spcPct val="0"/>
                </a:spcBef>
              </a:pPr>
              <a:t>32</a:t>
            </a:fld>
            <a:endParaRPr lang="en-US" altLang="zh-CN" sz="13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90513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0B0E8C40-7C4C-4B5C-9D71-39FDEDE31ECB}" type="slidenum">
              <a:rPr lang="en-US" altLang="zh-CN" sz="1300"/>
              <a:pPr eaLnBrk="1" hangingPunct="1">
                <a:spcBef>
                  <a:spcPct val="0"/>
                </a:spcBef>
              </a:pPr>
              <a:t>33</a:t>
            </a:fld>
            <a:endParaRPr lang="en-US" altLang="zh-CN" sz="13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3330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267D59D-3A8B-4EBF-BA1B-BCB84ED3E344}" type="slidenum">
              <a:rPr lang="en-US" altLang="zh-CN" sz="1300"/>
              <a:pPr eaLnBrk="1" hangingPunct="1">
                <a:spcBef>
                  <a:spcPct val="0"/>
                </a:spcBef>
              </a:pPr>
              <a:t>3</a:t>
            </a:fld>
            <a:endParaRPr lang="en-US" altLang="zh-CN" sz="13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84258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920C7DF-0BC6-4BCF-B903-E3BD5409F68B}" type="slidenum">
              <a:rPr lang="en-US" altLang="zh-CN" sz="1300"/>
              <a:pPr eaLnBrk="1" hangingPunct="1">
                <a:spcBef>
                  <a:spcPct val="0"/>
                </a:spcBef>
              </a:pPr>
              <a:t>34</a:t>
            </a:fld>
            <a:endParaRPr lang="en-US" altLang="zh-CN" sz="13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77735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C5E67FB-E3A7-43D1-99CD-0E0289152BC7}" type="slidenum">
              <a:rPr lang="en-US" altLang="zh-CN" sz="1300"/>
              <a:pPr eaLnBrk="1" hangingPunct="1">
                <a:spcBef>
                  <a:spcPct val="0"/>
                </a:spcBef>
              </a:pPr>
              <a:t>35</a:t>
            </a:fld>
            <a:endParaRPr lang="en-US" altLang="zh-CN" sz="13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19582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CDF69B1-4D8B-483A-8D6D-21EC09478A81}" type="slidenum">
              <a:rPr lang="en-US" altLang="zh-CN" sz="1300"/>
              <a:pPr eaLnBrk="1" hangingPunct="1">
                <a:spcBef>
                  <a:spcPct val="0"/>
                </a:spcBef>
              </a:pPr>
              <a:t>4</a:t>
            </a:fld>
            <a:endParaRPr lang="en-US" altLang="zh-CN" sz="13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63246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A0449994-A446-4FBE-85E4-6B0E204E4DFC}" type="slidenum">
              <a:rPr lang="en-US" altLang="zh-CN" sz="1300"/>
              <a:pPr eaLnBrk="1" hangingPunct="1">
                <a:spcBef>
                  <a:spcPct val="0"/>
                </a:spcBef>
              </a:pPr>
              <a:t>5</a:t>
            </a:fld>
            <a:endParaRPr lang="en-US" altLang="zh-CN" sz="13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11030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9A3920A-FF54-4AC6-BD8E-38B67176E4B0}" type="slidenum">
              <a:rPr lang="en-US" altLang="zh-CN" sz="1300"/>
              <a:pPr eaLnBrk="1" hangingPunct="1">
                <a:spcBef>
                  <a:spcPct val="0"/>
                </a:spcBef>
              </a:pPr>
              <a:t>7</a:t>
            </a:fld>
            <a:endParaRPr lang="en-US" altLang="zh-CN" sz="13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35390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A17B9D7-82DB-46DC-AB4B-0BC640E76393}" type="slidenum">
              <a:rPr lang="en-US" altLang="zh-CN" sz="1300"/>
              <a:pPr eaLnBrk="1" hangingPunct="1">
                <a:spcBef>
                  <a:spcPct val="0"/>
                </a:spcBef>
              </a:pPr>
              <a:t>9</a:t>
            </a:fld>
            <a:endParaRPr lang="en-US" altLang="zh-CN" sz="13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13600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0CF0DBD-68A4-406E-BA76-2E246A08166D}" type="slidenum">
              <a:rPr lang="en-US" altLang="zh-CN" sz="1300"/>
              <a:pPr eaLnBrk="1" hangingPunct="1">
                <a:spcBef>
                  <a:spcPct val="0"/>
                </a:spcBef>
              </a:pPr>
              <a:t>11</a:t>
            </a:fld>
            <a:endParaRPr lang="en-US" altLang="zh-CN" sz="13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5480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A40E8F3-B14F-403E-B1BA-3D07301B5D94}" type="slidenum">
              <a:rPr lang="en-US" altLang="zh-CN" sz="1300"/>
              <a:pPr eaLnBrk="1" hangingPunct="1">
                <a:spcBef>
                  <a:spcPct val="0"/>
                </a:spcBef>
              </a:pPr>
              <a:t>12</a:t>
            </a:fld>
            <a:endParaRPr lang="en-US" altLang="zh-CN" sz="13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72416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Tree>
    <p:extLst>
      <p:ext uri="{BB962C8B-B14F-4D97-AF65-F5344CB8AC3E}">
        <p14:creationId xmlns:p14="http://schemas.microsoft.com/office/powerpoint/2010/main" val="139623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03092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6200"/>
            <a:ext cx="2057400" cy="67818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76200"/>
            <a:ext cx="6019800" cy="6781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526827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6200"/>
            <a:ext cx="8229600" cy="8382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457200" y="990600"/>
            <a:ext cx="40386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990600"/>
            <a:ext cx="40386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64481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62000"/>
          </a:xfrm>
        </p:spPr>
        <p:txBody>
          <a:bodyPr/>
          <a:lstStyle>
            <a:lvl1pPr>
              <a:defRPr sz="3600"/>
            </a:lvl1pPr>
          </a:lstStyle>
          <a:p>
            <a:r>
              <a:rPr lang="zh-CN" altLang="en-US"/>
              <a:t>单击此处编辑母版标题样式</a:t>
            </a:r>
            <a:endParaRPr lang="en-US"/>
          </a:p>
        </p:txBody>
      </p:sp>
      <p:sp>
        <p:nvSpPr>
          <p:cNvPr id="3" name="内容占位符 2"/>
          <p:cNvSpPr>
            <a:spLocks noGrp="1"/>
          </p:cNvSpPr>
          <p:nvPr>
            <p:ph idx="1"/>
          </p:nvPr>
        </p:nvSpPr>
        <p:spPr>
          <a:xfrm>
            <a:off x="457200" y="762000"/>
            <a:ext cx="8229600" cy="6096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16404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5212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685800"/>
            <a:ext cx="4038600" cy="617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685800"/>
            <a:ext cx="4038600" cy="617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86846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05484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92692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48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0037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8654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685800"/>
            <a:ext cx="82296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a:solidFill>
            <a:schemeClr val="tx2"/>
          </a:solidFill>
          <a:latin typeface="Times New Roman" pitchFamily="18" charset="0"/>
          <a:ea typeface="宋体" pitchFamily="2" charset="-122"/>
        </a:defRPr>
      </a:lvl5pPr>
      <a:lvl6pPr marL="457200" algn="ctr" rtl="0" fontAlgn="base">
        <a:spcBef>
          <a:spcPct val="0"/>
        </a:spcBef>
        <a:spcAft>
          <a:spcPct val="0"/>
        </a:spcAft>
        <a:defRPr sz="4000">
          <a:solidFill>
            <a:schemeClr val="tx2"/>
          </a:solidFill>
          <a:latin typeface="Times New Roman" pitchFamily="18" charset="0"/>
          <a:ea typeface="宋体" pitchFamily="2" charset="-122"/>
        </a:defRPr>
      </a:lvl6pPr>
      <a:lvl7pPr marL="914400" algn="ctr" rtl="0" fontAlgn="base">
        <a:spcBef>
          <a:spcPct val="0"/>
        </a:spcBef>
        <a:spcAft>
          <a:spcPct val="0"/>
        </a:spcAft>
        <a:defRPr sz="4000">
          <a:solidFill>
            <a:schemeClr val="tx2"/>
          </a:solidFill>
          <a:latin typeface="Times New Roman" pitchFamily="18" charset="0"/>
          <a:ea typeface="宋体" pitchFamily="2" charset="-122"/>
        </a:defRPr>
      </a:lvl7pPr>
      <a:lvl8pPr marL="1371600" algn="ctr" rtl="0" fontAlgn="base">
        <a:spcBef>
          <a:spcPct val="0"/>
        </a:spcBef>
        <a:spcAft>
          <a:spcPct val="0"/>
        </a:spcAft>
        <a:defRPr sz="4000">
          <a:solidFill>
            <a:schemeClr val="tx2"/>
          </a:solidFill>
          <a:latin typeface="Times New Roman" pitchFamily="18" charset="0"/>
          <a:ea typeface="宋体" pitchFamily="2" charset="-122"/>
        </a:defRPr>
      </a:lvl8pPr>
      <a:lvl9pPr marL="1828800" algn="ctr" rtl="0" fontAlgn="base">
        <a:spcBef>
          <a:spcPct val="0"/>
        </a:spcBef>
        <a:spcAft>
          <a:spcPct val="0"/>
        </a:spcAft>
        <a:defRPr sz="40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GB"/>
              <a:t>第</a:t>
            </a:r>
            <a:r>
              <a:rPr lang="en-GB" altLang="zh-CN"/>
              <a:t>1</a:t>
            </a:r>
            <a:r>
              <a:rPr lang="zh-CN" altLang="en-GB"/>
              <a:t>章 分布式系统的特征</a:t>
            </a:r>
            <a:endParaRPr lang="en-GB" altLang="zh-CN"/>
          </a:p>
        </p:txBody>
      </p:sp>
      <p:sp>
        <p:nvSpPr>
          <p:cNvPr id="2051" name="Rectangle 3"/>
          <p:cNvSpPr>
            <a:spLocks noGrp="1" noChangeArrowheads="1"/>
          </p:cNvSpPr>
          <p:nvPr>
            <p:ph idx="1"/>
          </p:nvPr>
        </p:nvSpPr>
        <p:spPr/>
        <p:txBody>
          <a:bodyPr>
            <a:normAutofit fontScale="92500" lnSpcReduction="10000"/>
          </a:bodyPr>
          <a:lstStyle/>
          <a:p>
            <a:pPr marL="0" indent="0">
              <a:buNone/>
            </a:pPr>
            <a:r>
              <a:rPr lang="en-GB" altLang="zh-CN" sz="2800" dirty="0"/>
              <a:t>1 </a:t>
            </a:r>
            <a:r>
              <a:rPr lang="zh-CN" altLang="en-GB" sz="2800" dirty="0"/>
              <a:t>基本概念</a:t>
            </a:r>
          </a:p>
          <a:p>
            <a:pPr marL="0" indent="0">
              <a:buNone/>
            </a:pPr>
            <a:r>
              <a:rPr lang="en-GB" altLang="zh-CN" sz="2800" dirty="0"/>
              <a:t>2 </a:t>
            </a:r>
            <a:r>
              <a:rPr lang="zh-CN" altLang="en-GB" sz="2800" dirty="0"/>
              <a:t>设计目标</a:t>
            </a:r>
          </a:p>
          <a:p>
            <a:pPr marL="0" indent="0">
              <a:buNone/>
            </a:pPr>
            <a:r>
              <a:rPr lang="en-GB" altLang="zh-CN" sz="2800" b="1" dirty="0">
                <a:solidFill>
                  <a:srgbClr val="0000CC"/>
                </a:solidFill>
              </a:rPr>
              <a:t>3 </a:t>
            </a:r>
            <a:r>
              <a:rPr lang="zh-CN" altLang="en-GB" sz="2800" b="1" dirty="0">
                <a:solidFill>
                  <a:srgbClr val="0000CC"/>
                </a:solidFill>
              </a:rPr>
              <a:t>分布式系统的时间</a:t>
            </a:r>
          </a:p>
          <a:p>
            <a:pPr marL="0" indent="0">
              <a:buNone/>
            </a:pPr>
            <a:r>
              <a:rPr lang="en-GB" altLang="zh-CN" sz="2800" b="1" dirty="0">
                <a:solidFill>
                  <a:srgbClr val="0000CC"/>
                </a:solidFill>
              </a:rPr>
              <a:t>4 </a:t>
            </a:r>
            <a:r>
              <a:rPr lang="zh-CN" altLang="en-GB" sz="2800" b="1" dirty="0">
                <a:solidFill>
                  <a:srgbClr val="0000CC"/>
                </a:solidFill>
              </a:rPr>
              <a:t>分布式系统的状态</a:t>
            </a:r>
            <a:endParaRPr lang="en-US" altLang="zh-CN" sz="2800" b="1" dirty="0">
              <a:solidFill>
                <a:srgbClr val="0000CC"/>
              </a:solidFill>
            </a:endParaRPr>
          </a:p>
          <a:p>
            <a:pPr marL="0" indent="0">
              <a:buNone/>
            </a:pPr>
            <a:endParaRPr lang="en-US" altLang="zh-CN" sz="2800" dirty="0"/>
          </a:p>
          <a:p>
            <a:pPr marL="0" indent="0">
              <a:buNone/>
            </a:pPr>
            <a:r>
              <a:rPr lang="zh-CN" altLang="en-US" sz="2800" dirty="0"/>
              <a:t>参考文献</a:t>
            </a:r>
            <a:endParaRPr lang="en-US" altLang="zh-CN" sz="2800" dirty="0"/>
          </a:p>
          <a:p>
            <a:r>
              <a:rPr lang="en-US" sz="2800" dirty="0"/>
              <a:t>CDK5, Chapter 14, Time and Global States</a:t>
            </a:r>
          </a:p>
          <a:p>
            <a:r>
              <a:rPr lang="en-US" sz="2800" dirty="0"/>
              <a:t>David L. Mills, Internet Time Synchronization: The </a:t>
            </a:r>
            <a:r>
              <a:rPr lang="en-US" sz="2800" dirty="0">
                <a:solidFill>
                  <a:srgbClr val="0000CC"/>
                </a:solidFill>
              </a:rPr>
              <a:t>Network Time Protocol</a:t>
            </a:r>
            <a:r>
              <a:rPr lang="en-US" sz="2800" dirty="0"/>
              <a:t>, </a:t>
            </a:r>
            <a:r>
              <a:rPr lang="en-US" sz="2800" b="1" dirty="0"/>
              <a:t>IEEE</a:t>
            </a:r>
            <a:r>
              <a:rPr lang="en-US" sz="2800" dirty="0"/>
              <a:t> Transactions on Communications, Vol. 39, No. 10, October 1991</a:t>
            </a:r>
          </a:p>
          <a:p>
            <a:r>
              <a:rPr lang="en-US" sz="2800" dirty="0"/>
              <a:t>K. Mani </a:t>
            </a:r>
            <a:r>
              <a:rPr lang="en-US" sz="2800" dirty="0" err="1"/>
              <a:t>Chandy</a:t>
            </a:r>
            <a:r>
              <a:rPr lang="en-US" sz="2800" dirty="0"/>
              <a:t>, Leslie </a:t>
            </a:r>
            <a:r>
              <a:rPr lang="en-US" sz="2800" dirty="0" err="1"/>
              <a:t>Lamport</a:t>
            </a:r>
            <a:r>
              <a:rPr lang="en-US" sz="2800" dirty="0"/>
              <a:t>, </a:t>
            </a:r>
            <a:r>
              <a:rPr lang="en-US" sz="2800" dirty="0">
                <a:solidFill>
                  <a:srgbClr val="0000CC"/>
                </a:solidFill>
              </a:rPr>
              <a:t>Distributed Snapshots</a:t>
            </a:r>
            <a:r>
              <a:rPr lang="en-US" sz="2800" dirty="0"/>
              <a:t>: Determining Global States of Distributed Systems, </a:t>
            </a:r>
            <a:r>
              <a:rPr lang="en-US" sz="2800" b="1" dirty="0"/>
              <a:t>ACM</a:t>
            </a:r>
            <a:r>
              <a:rPr lang="en-US" sz="2800" dirty="0"/>
              <a:t> Transactions on Computer Systems, Vol. 3, No. 1, February 1985</a:t>
            </a:r>
            <a:endParaRPr lang="en-US" altLang="zh-CN" sz="2800"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051">
                                            <p:txEl>
                                              <p:pRg st="2" end="2"/>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2051">
                                            <p:txEl>
                                              <p:pRg st="3" end="3"/>
                                            </p:txEl>
                                          </p:spTgt>
                                        </p:tgtEl>
                                        <p:attrNameLst>
                                          <p:attrName>style.fontWeight</p:attrName>
                                        </p:attrNameLst>
                                      </p:cBhvr>
                                      <p:to>
                                        <p:strVal val="bol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27838-F842-4879-862A-09724EFB3537}"/>
              </a:ext>
            </a:extLst>
          </p:cNvPr>
          <p:cNvSpPr>
            <a:spLocks noGrp="1"/>
          </p:cNvSpPr>
          <p:nvPr>
            <p:ph type="title"/>
          </p:nvPr>
        </p:nvSpPr>
        <p:spPr/>
        <p:txBody>
          <a:bodyPr/>
          <a:lstStyle/>
          <a:p>
            <a:r>
              <a:rPr lang="zh-CN" altLang="en-US" dirty="0"/>
              <a:t>同步精度分析</a:t>
            </a:r>
            <a:r>
              <a:rPr lang="en-US" altLang="zh-CN" dirty="0"/>
              <a:t>(</a:t>
            </a:r>
            <a:r>
              <a:rPr lang="zh-CN" altLang="en-US" dirty="0"/>
              <a:t>详细版</a:t>
            </a:r>
            <a:r>
              <a:rPr lang="en-US" altLang="zh-CN" dirty="0"/>
              <a:t>)</a:t>
            </a:r>
            <a:endParaRPr lang="zh-CN" altLang="en-US" dirty="0"/>
          </a:p>
        </p:txBody>
      </p:sp>
      <p:sp>
        <p:nvSpPr>
          <p:cNvPr id="3" name="内容占位符 2">
            <a:extLst>
              <a:ext uri="{FF2B5EF4-FFF2-40B4-BE49-F238E27FC236}">
                <a16:creationId xmlns:a16="http://schemas.microsoft.com/office/drawing/2014/main" id="{EFCF20FE-0040-4946-9D05-ADDAC9494B51}"/>
              </a:ext>
            </a:extLst>
          </p:cNvPr>
          <p:cNvSpPr>
            <a:spLocks noGrp="1"/>
          </p:cNvSpPr>
          <p:nvPr>
            <p:ph idx="1"/>
          </p:nvPr>
        </p:nvSpPr>
        <p:spPr/>
        <p:txBody>
          <a:bodyPr>
            <a:normAutofit/>
          </a:bodyPr>
          <a:lstStyle/>
          <a:p>
            <a:r>
              <a:rPr lang="en-US" altLang="zh-CN" sz="2800" b="1" dirty="0"/>
              <a:t>S</a:t>
            </a:r>
            <a:r>
              <a:rPr lang="zh-CN" altLang="zh-CN" sz="2800" b="1" dirty="0"/>
              <a:t>能在</a:t>
            </a:r>
            <a:r>
              <a:rPr lang="en-US" altLang="zh-CN" sz="2800" b="1" dirty="0"/>
              <a:t>m</a:t>
            </a:r>
            <a:r>
              <a:rPr lang="en-US" altLang="zh-CN" sz="2800" b="1" baseline="-25000" dirty="0"/>
              <a:t>t</a:t>
            </a:r>
            <a:r>
              <a:rPr lang="zh-CN" altLang="zh-CN" sz="2800" b="1" dirty="0"/>
              <a:t>中放置时间的最早点是在</a:t>
            </a:r>
            <a:r>
              <a:rPr lang="en-US" altLang="zh-CN" sz="2800" b="1" dirty="0"/>
              <a:t>p</a:t>
            </a:r>
            <a:r>
              <a:rPr lang="zh-CN" altLang="zh-CN" sz="2800" b="1" dirty="0"/>
              <a:t>发出</a:t>
            </a:r>
            <a:r>
              <a:rPr lang="en-US" altLang="zh-CN" sz="2800" b="1" dirty="0" err="1"/>
              <a:t>m</a:t>
            </a:r>
            <a:r>
              <a:rPr lang="en-US" altLang="zh-CN" sz="2800" b="1" baseline="-25000" dirty="0" err="1"/>
              <a:t>r</a:t>
            </a:r>
            <a:r>
              <a:rPr lang="zh-CN" altLang="zh-CN" sz="2800" b="1" dirty="0"/>
              <a:t>之后的</a:t>
            </a:r>
            <a:r>
              <a:rPr lang="en-US" altLang="zh-CN" sz="2800" b="1" dirty="0"/>
              <a:t>min</a:t>
            </a:r>
            <a:r>
              <a:rPr lang="zh-CN" altLang="zh-CN" sz="2800" b="1" dirty="0"/>
              <a:t>，</a:t>
            </a:r>
            <a:r>
              <a:rPr lang="zh-CN" altLang="en-US" sz="2800" b="1" dirty="0"/>
              <a:t>这样的话，</a:t>
            </a:r>
            <a:r>
              <a:rPr lang="zh-CN" altLang="zh-CN" sz="2800" b="1" dirty="0"/>
              <a:t>应答消息到达时，</a:t>
            </a:r>
            <a:r>
              <a:rPr lang="en-US" altLang="zh-CN" sz="2800" b="1" dirty="0"/>
              <a:t>S</a:t>
            </a:r>
            <a:r>
              <a:rPr lang="zh-CN" altLang="zh-CN" sz="2800" b="1" dirty="0"/>
              <a:t>的时钟的时间是</a:t>
            </a:r>
            <a:r>
              <a:rPr lang="en-US" altLang="zh-CN" sz="2800" b="1" dirty="0"/>
              <a:t>(t- </a:t>
            </a:r>
            <a:r>
              <a:rPr lang="en-US" altLang="zh-CN" sz="2800" b="1" dirty="0" err="1"/>
              <a:t>T</a:t>
            </a:r>
            <a:r>
              <a:rPr lang="en-US" altLang="zh-CN" sz="2800" b="1" baseline="-25000" dirty="0" err="1"/>
              <a:t>round</a:t>
            </a:r>
            <a:r>
              <a:rPr lang="en-US" altLang="zh-CN" sz="2800" b="1" dirty="0"/>
              <a:t>/2)+min + </a:t>
            </a:r>
            <a:r>
              <a:rPr lang="en-US" altLang="zh-CN" sz="2800" b="1" dirty="0" err="1"/>
              <a:t>T</a:t>
            </a:r>
            <a:r>
              <a:rPr lang="en-US" altLang="zh-CN" sz="2800" b="1" baseline="-25000" dirty="0" err="1"/>
              <a:t>round</a:t>
            </a:r>
            <a:r>
              <a:rPr lang="en-US" altLang="zh-CN" sz="2800" b="1" dirty="0"/>
              <a:t>/2 = t + min </a:t>
            </a:r>
            <a:endParaRPr lang="zh-CN" altLang="zh-CN" sz="2800" dirty="0"/>
          </a:p>
          <a:p>
            <a:r>
              <a:rPr lang="zh-CN" altLang="zh-CN" sz="2800" b="1" dirty="0"/>
              <a:t>而</a:t>
            </a:r>
            <a:r>
              <a:rPr lang="en-US" altLang="zh-CN" sz="2800" b="1" dirty="0"/>
              <a:t>S</a:t>
            </a:r>
            <a:r>
              <a:rPr lang="zh-CN" altLang="zh-CN" sz="2800" b="1" dirty="0"/>
              <a:t>能在</a:t>
            </a:r>
            <a:r>
              <a:rPr lang="en-US" altLang="zh-CN" sz="2800" b="1" dirty="0"/>
              <a:t>m</a:t>
            </a:r>
            <a:r>
              <a:rPr lang="en-US" altLang="zh-CN" sz="2800" b="1" baseline="-25000" dirty="0"/>
              <a:t>t</a:t>
            </a:r>
            <a:r>
              <a:rPr lang="zh-CN" altLang="zh-CN" sz="2800" b="1" dirty="0"/>
              <a:t>中放置时间的最晚点是在</a:t>
            </a:r>
            <a:r>
              <a:rPr lang="en-US" altLang="zh-CN" sz="2800" b="1" dirty="0"/>
              <a:t>m</a:t>
            </a:r>
            <a:r>
              <a:rPr lang="en-US" altLang="zh-CN" sz="2800" b="1" baseline="-25000" dirty="0"/>
              <a:t>t</a:t>
            </a:r>
            <a:r>
              <a:rPr lang="zh-CN" altLang="zh-CN" sz="2800" b="1" dirty="0"/>
              <a:t>到达</a:t>
            </a:r>
            <a:r>
              <a:rPr lang="en-US" altLang="zh-CN" sz="2800" b="1" dirty="0"/>
              <a:t>p</a:t>
            </a:r>
            <a:r>
              <a:rPr lang="zh-CN" altLang="zh-CN" sz="2800" b="1" dirty="0"/>
              <a:t>的前</a:t>
            </a:r>
            <a:r>
              <a:rPr lang="en-US" altLang="zh-CN" sz="2800" b="1" dirty="0"/>
              <a:t>min</a:t>
            </a:r>
            <a:r>
              <a:rPr lang="zh-CN" altLang="zh-CN" sz="2800" b="1" dirty="0"/>
              <a:t>，应答消息到达时，</a:t>
            </a:r>
            <a:r>
              <a:rPr lang="en-US" altLang="zh-CN" sz="2800" b="1" dirty="0"/>
              <a:t>S</a:t>
            </a:r>
            <a:r>
              <a:rPr lang="zh-CN" altLang="zh-CN" sz="2800" b="1" dirty="0"/>
              <a:t>的时钟的时间是</a:t>
            </a:r>
            <a:endParaRPr lang="en-US" altLang="zh-CN" sz="2800" b="1" dirty="0"/>
          </a:p>
          <a:p>
            <a:pPr marL="0" indent="0">
              <a:buNone/>
            </a:pPr>
            <a:r>
              <a:rPr lang="en-US" altLang="zh-CN" sz="2800" b="1" dirty="0"/>
              <a:t>   (t+ </a:t>
            </a:r>
            <a:r>
              <a:rPr lang="en-US" altLang="zh-CN" sz="2800" b="1" dirty="0" err="1"/>
              <a:t>T</a:t>
            </a:r>
            <a:r>
              <a:rPr lang="en-US" altLang="zh-CN" sz="2800" b="1" baseline="-25000" dirty="0" err="1"/>
              <a:t>round</a:t>
            </a:r>
            <a:r>
              <a:rPr lang="en-US" altLang="zh-CN" sz="2800" b="1" dirty="0"/>
              <a:t>/2)-min + </a:t>
            </a:r>
            <a:r>
              <a:rPr lang="en-US" altLang="zh-CN" sz="2800" b="1" dirty="0" err="1"/>
              <a:t>T</a:t>
            </a:r>
            <a:r>
              <a:rPr lang="en-US" altLang="zh-CN" sz="2800" b="1" baseline="-25000" dirty="0" err="1"/>
              <a:t>round</a:t>
            </a:r>
            <a:r>
              <a:rPr lang="en-US" altLang="zh-CN" sz="2800" b="1" dirty="0"/>
              <a:t>/2 = t + </a:t>
            </a:r>
            <a:r>
              <a:rPr lang="en-US" altLang="zh-CN" sz="2800" b="1" dirty="0" err="1"/>
              <a:t>T</a:t>
            </a:r>
            <a:r>
              <a:rPr lang="en-US" altLang="zh-CN" sz="2800" b="1" baseline="-25000" dirty="0" err="1"/>
              <a:t>round</a:t>
            </a:r>
            <a:r>
              <a:rPr lang="en-US" altLang="zh-CN" sz="2800" b="1" dirty="0"/>
              <a:t> – min</a:t>
            </a:r>
            <a:endParaRPr lang="zh-CN" altLang="zh-CN" sz="2800" dirty="0"/>
          </a:p>
          <a:p>
            <a:r>
              <a:rPr lang="zh-CN" altLang="en-US" sz="2800" dirty="0"/>
              <a:t>综上，</a:t>
            </a:r>
            <a:r>
              <a:rPr lang="zh-CN" altLang="zh-CN" sz="2800" dirty="0"/>
              <a:t>应答消息到达时，</a:t>
            </a:r>
            <a:r>
              <a:rPr lang="en-US" altLang="zh-CN" sz="2800" dirty="0"/>
              <a:t>S</a:t>
            </a:r>
            <a:r>
              <a:rPr lang="zh-CN" altLang="zh-CN" sz="2800" dirty="0"/>
              <a:t>的时钟的时间在</a:t>
            </a:r>
            <a:r>
              <a:rPr lang="en-US" altLang="zh-CN" sz="2800" dirty="0"/>
              <a:t>[t + min, t + </a:t>
            </a:r>
            <a:r>
              <a:rPr lang="en-US" altLang="zh-CN" sz="2800" dirty="0" err="1"/>
              <a:t>T</a:t>
            </a:r>
            <a:r>
              <a:rPr lang="en-US" altLang="zh-CN" sz="2800" baseline="-25000" dirty="0" err="1"/>
              <a:t>round</a:t>
            </a:r>
            <a:r>
              <a:rPr lang="en-US" altLang="zh-CN" sz="2800" dirty="0"/>
              <a:t> - min]</a:t>
            </a:r>
            <a:r>
              <a:rPr lang="zh-CN" altLang="zh-CN" sz="2800" dirty="0"/>
              <a:t>范围</a:t>
            </a:r>
            <a:endParaRPr lang="en-US" altLang="zh-CN" sz="2800" dirty="0"/>
          </a:p>
          <a:p>
            <a:r>
              <a:rPr lang="zh-CN" altLang="en-US" sz="2800" dirty="0"/>
              <a:t>这个范围的宽度是</a:t>
            </a:r>
            <a:r>
              <a:rPr lang="en-US" altLang="zh-CN" sz="2800" dirty="0" err="1"/>
              <a:t>T</a:t>
            </a:r>
            <a:r>
              <a:rPr lang="en-US" altLang="zh-CN" sz="2800" baseline="-25000" dirty="0" err="1"/>
              <a:t>round</a:t>
            </a:r>
            <a:r>
              <a:rPr lang="en-US" altLang="zh-CN" sz="2800" dirty="0"/>
              <a:t> - 2min</a:t>
            </a:r>
            <a:r>
              <a:rPr lang="zh-CN" altLang="en-US" sz="2800" dirty="0"/>
              <a:t>，所以同步精确度是 </a:t>
            </a:r>
            <a:r>
              <a:rPr lang="en-US" altLang="zh-CN" sz="2800" u="sng" dirty="0"/>
              <a:t>+</a:t>
            </a:r>
            <a:r>
              <a:rPr lang="zh-CN" altLang="en-US" sz="2800" dirty="0"/>
              <a:t>（</a:t>
            </a:r>
            <a:r>
              <a:rPr lang="en-US" altLang="zh-CN" sz="2800" dirty="0" err="1"/>
              <a:t>T</a:t>
            </a:r>
            <a:r>
              <a:rPr lang="en-US" altLang="zh-CN" sz="2800" baseline="-25000" dirty="0" err="1"/>
              <a:t>round</a:t>
            </a:r>
            <a:r>
              <a:rPr lang="en-US" altLang="zh-CN" sz="2800" dirty="0"/>
              <a:t> /2-min</a:t>
            </a:r>
            <a:r>
              <a:rPr lang="zh-CN" altLang="en-US" sz="2800" dirty="0"/>
              <a:t>）</a:t>
            </a:r>
          </a:p>
        </p:txBody>
      </p:sp>
    </p:spTree>
    <p:extLst>
      <p:ext uri="{BB962C8B-B14F-4D97-AF65-F5344CB8AC3E}">
        <p14:creationId xmlns:p14="http://schemas.microsoft.com/office/powerpoint/2010/main" val="269240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200"/>
            <a:ext cx="8458200" cy="762000"/>
          </a:xfrm>
        </p:spPr>
        <p:txBody>
          <a:bodyPr/>
          <a:lstStyle/>
          <a:p>
            <a:pPr eaLnBrk="1" hangingPunct="1"/>
            <a:r>
              <a:rPr lang="zh-CN" altLang="en-US" sz="3200" dirty="0"/>
              <a:t>同步时钟的</a:t>
            </a:r>
            <a:r>
              <a:rPr lang="en-US" altLang="zh-CN" sz="3200" dirty="0"/>
              <a:t>Berkeley</a:t>
            </a:r>
            <a:r>
              <a:rPr lang="zh-CN" altLang="en-US" sz="3200" dirty="0"/>
              <a:t>算法：一种</a:t>
            </a:r>
            <a:r>
              <a:rPr lang="zh-CN" altLang="en-US" sz="3200" dirty="0">
                <a:solidFill>
                  <a:srgbClr val="FF0000"/>
                </a:solidFill>
              </a:rPr>
              <a:t>内部</a:t>
            </a:r>
            <a:r>
              <a:rPr lang="zh-CN" altLang="en-US" sz="3200" dirty="0"/>
              <a:t>同步方法</a:t>
            </a:r>
          </a:p>
        </p:txBody>
      </p:sp>
      <p:sp>
        <p:nvSpPr>
          <p:cNvPr id="9219" name="Rectangle 3"/>
          <p:cNvSpPr>
            <a:spLocks noGrp="1" noChangeArrowheads="1"/>
          </p:cNvSpPr>
          <p:nvPr>
            <p:ph type="body" idx="1"/>
          </p:nvPr>
        </p:nvSpPr>
        <p:spPr>
          <a:xfrm>
            <a:off x="533400" y="914400"/>
            <a:ext cx="8077200" cy="5943600"/>
          </a:xfrm>
        </p:spPr>
        <p:txBody>
          <a:bodyPr/>
          <a:lstStyle/>
          <a:p>
            <a:pPr eaLnBrk="1" hangingPunct="1">
              <a:spcBef>
                <a:spcPts val="0"/>
              </a:spcBef>
            </a:pPr>
            <a:r>
              <a:rPr lang="zh-CN" altLang="en-US" sz="2800" dirty="0"/>
              <a:t>对一群运行</a:t>
            </a:r>
            <a:r>
              <a:rPr lang="en-US" altLang="zh-CN" sz="2800" dirty="0"/>
              <a:t>Berkeley UNIX</a:t>
            </a:r>
            <a:r>
              <a:rPr lang="zh-CN" altLang="en-US" sz="2800" dirty="0"/>
              <a:t>的计算机群，选择一台用作主机</a:t>
            </a:r>
            <a:r>
              <a:rPr lang="en-US" altLang="zh-CN" sz="2800" dirty="0"/>
              <a:t>(Master)</a:t>
            </a:r>
            <a:r>
              <a:rPr lang="zh-CN" altLang="en-US" sz="2800" dirty="0"/>
              <a:t>。它周期性地轮询其他要进行时钟同步的计算机</a:t>
            </a:r>
            <a:r>
              <a:rPr lang="en-US" altLang="zh-CN" sz="2800" dirty="0"/>
              <a:t>(Slave)</a:t>
            </a:r>
            <a:r>
              <a:rPr lang="zh-CN" altLang="en-US" sz="2800" dirty="0"/>
              <a:t>。</a:t>
            </a:r>
            <a:r>
              <a:rPr lang="en-US" altLang="zh-CN" sz="2800" dirty="0"/>
              <a:t>Slave</a:t>
            </a:r>
            <a:r>
              <a:rPr lang="zh-CN" altLang="en-US" sz="2800" dirty="0"/>
              <a:t>将它们的时钟值返回给</a:t>
            </a:r>
            <a:r>
              <a:rPr lang="en-US" altLang="zh-CN" sz="2800" dirty="0"/>
              <a:t>Master</a:t>
            </a:r>
            <a:r>
              <a:rPr lang="zh-CN" altLang="en-US" sz="2800" dirty="0"/>
              <a:t>。</a:t>
            </a:r>
            <a:r>
              <a:rPr lang="en-US" altLang="zh-CN" sz="2800" dirty="0">
                <a:solidFill>
                  <a:srgbClr val="0000CC"/>
                </a:solidFill>
              </a:rPr>
              <a:t>Master</a:t>
            </a:r>
            <a:r>
              <a:rPr lang="zh-CN" altLang="en-US" sz="2800" dirty="0">
                <a:solidFill>
                  <a:srgbClr val="0000CC"/>
                </a:solidFill>
              </a:rPr>
              <a:t>通过观察往返时间</a:t>
            </a:r>
            <a:r>
              <a:rPr lang="en-US" altLang="zh-CN" sz="2800" dirty="0">
                <a:solidFill>
                  <a:srgbClr val="0000CC"/>
                </a:solidFill>
              </a:rPr>
              <a:t>(</a:t>
            </a:r>
            <a:r>
              <a:rPr lang="zh-CN" altLang="en-US" sz="2800" dirty="0">
                <a:solidFill>
                  <a:srgbClr val="0000CC"/>
                </a:solidFill>
              </a:rPr>
              <a:t>类似</a:t>
            </a:r>
            <a:r>
              <a:rPr lang="en-US" altLang="zh-CN" sz="2800" dirty="0">
                <a:solidFill>
                  <a:srgbClr val="0000CC"/>
                </a:solidFill>
              </a:rPr>
              <a:t>Cristian</a:t>
            </a:r>
            <a:r>
              <a:rPr lang="zh-CN" altLang="en-US" sz="2800" dirty="0">
                <a:solidFill>
                  <a:srgbClr val="0000CC"/>
                </a:solidFill>
              </a:rPr>
              <a:t>的技术</a:t>
            </a:r>
            <a:r>
              <a:rPr lang="en-US" altLang="zh-CN" sz="2800" dirty="0">
                <a:solidFill>
                  <a:srgbClr val="0000CC"/>
                </a:solidFill>
              </a:rPr>
              <a:t>)</a:t>
            </a:r>
            <a:r>
              <a:rPr lang="zh-CN" altLang="en-US" sz="2800" dirty="0">
                <a:solidFill>
                  <a:srgbClr val="0000CC"/>
                </a:solidFill>
              </a:rPr>
              <a:t>，估计它们的本地时钟时间</a:t>
            </a:r>
            <a:r>
              <a:rPr lang="zh-CN" altLang="en-US" sz="2800" dirty="0"/>
              <a:t>，</a:t>
            </a:r>
            <a:r>
              <a:rPr lang="zh-CN" altLang="en-US" sz="2800" dirty="0">
                <a:solidFill>
                  <a:srgbClr val="0000CC"/>
                </a:solidFill>
              </a:rPr>
              <a:t>并计算所获得值</a:t>
            </a:r>
            <a:r>
              <a:rPr lang="en-US" altLang="zh-CN" sz="2800" dirty="0">
                <a:solidFill>
                  <a:srgbClr val="0000CC"/>
                </a:solidFill>
              </a:rPr>
              <a:t>(</a:t>
            </a:r>
            <a:r>
              <a:rPr lang="zh-CN" altLang="en-US" sz="2800" dirty="0">
                <a:solidFill>
                  <a:srgbClr val="0000CC"/>
                </a:solidFill>
              </a:rPr>
              <a:t>包括它自己时钟的读数</a:t>
            </a:r>
            <a:r>
              <a:rPr lang="en-US" altLang="zh-CN" sz="2800" dirty="0">
                <a:solidFill>
                  <a:srgbClr val="0000CC"/>
                </a:solidFill>
              </a:rPr>
              <a:t>)</a:t>
            </a:r>
            <a:r>
              <a:rPr lang="zh-CN" altLang="en-US" sz="2800" dirty="0">
                <a:solidFill>
                  <a:srgbClr val="0000CC"/>
                </a:solidFill>
              </a:rPr>
              <a:t>的平均值</a:t>
            </a:r>
          </a:p>
          <a:p>
            <a:pPr eaLnBrk="1" hangingPunct="1">
              <a:spcBef>
                <a:spcPts val="0"/>
              </a:spcBef>
            </a:pPr>
            <a:r>
              <a:rPr lang="en-US" altLang="zh-CN" sz="2800" dirty="0">
                <a:solidFill>
                  <a:srgbClr val="0000CC"/>
                </a:solidFill>
              </a:rPr>
              <a:t>Master</a:t>
            </a:r>
            <a:r>
              <a:rPr lang="zh-CN" altLang="en-US" sz="2800" dirty="0">
                <a:solidFill>
                  <a:srgbClr val="0000CC"/>
                </a:solidFill>
              </a:rPr>
              <a:t>发送每个</a:t>
            </a:r>
            <a:r>
              <a:rPr lang="en-US" altLang="zh-CN" sz="2800" dirty="0">
                <a:solidFill>
                  <a:srgbClr val="0000CC"/>
                </a:solidFill>
              </a:rPr>
              <a:t>Slave</a:t>
            </a:r>
            <a:r>
              <a:rPr lang="zh-CN" altLang="en-US" sz="2800" dirty="0">
                <a:solidFill>
                  <a:srgbClr val="0000CC"/>
                </a:solidFill>
              </a:rPr>
              <a:t>的时钟所需的调整量</a:t>
            </a:r>
          </a:p>
          <a:p>
            <a:pPr eaLnBrk="1" hangingPunct="1">
              <a:spcBef>
                <a:spcPts val="0"/>
              </a:spcBef>
            </a:pPr>
            <a:r>
              <a:rPr lang="en-US" altLang="zh-CN" sz="2800" dirty="0"/>
              <a:t>Master</a:t>
            </a:r>
            <a:r>
              <a:rPr lang="zh-CN" altLang="en-US" sz="2800" dirty="0"/>
              <a:t>采用了</a:t>
            </a:r>
            <a:r>
              <a:rPr lang="zh-CN" altLang="en-US" sz="2800" b="1" dirty="0"/>
              <a:t>容错平均值</a:t>
            </a:r>
            <a:r>
              <a:rPr lang="zh-CN" altLang="en-US" sz="2800" dirty="0"/>
              <a:t>，在时钟中选择差值不多于一个指定量的子集，仅根据这些时钟的读数计算平均值，消除异常的往返时间</a:t>
            </a:r>
          </a:p>
          <a:p>
            <a:pPr eaLnBrk="1" hangingPunct="1">
              <a:spcBef>
                <a:spcPts val="0"/>
              </a:spcBef>
            </a:pPr>
            <a:r>
              <a:rPr lang="en-US" altLang="zh-CN" sz="2800" dirty="0"/>
              <a:t>Master</a:t>
            </a:r>
            <a:r>
              <a:rPr lang="zh-CN" altLang="en-US" sz="2800" dirty="0"/>
              <a:t>通常通过选举算法产生，也就是</a:t>
            </a:r>
            <a:r>
              <a:rPr lang="zh-CN" altLang="en-US" sz="2800" b="1" dirty="0"/>
              <a:t>允许</a:t>
            </a:r>
            <a:r>
              <a:rPr lang="en-US" altLang="zh-CN" sz="2800" b="1" dirty="0"/>
              <a:t>Master</a:t>
            </a:r>
            <a:r>
              <a:rPr lang="zh-CN" altLang="en-US" sz="2800" b="1" dirty="0"/>
              <a:t>崩溃</a:t>
            </a:r>
          </a:p>
          <a:p>
            <a:pPr eaLnBrk="1" hangingPunct="1">
              <a:spcBef>
                <a:spcPts val="0"/>
              </a:spcBef>
            </a:pPr>
            <a:r>
              <a:rPr lang="zh-CN" altLang="en-US" sz="2800" dirty="0"/>
              <a:t>同步的精确度取决于主</a:t>
            </a:r>
            <a:r>
              <a:rPr lang="en-US" altLang="zh-CN" sz="2800" dirty="0"/>
              <a:t>-</a:t>
            </a:r>
            <a:r>
              <a:rPr lang="zh-CN" altLang="en-US" sz="2800" dirty="0"/>
              <a:t>从之间的最大往返时间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网络时间协议</a:t>
            </a:r>
            <a:r>
              <a:rPr lang="en-US" altLang="zh-CN"/>
              <a:t>-1</a:t>
            </a:r>
          </a:p>
        </p:txBody>
      </p:sp>
      <p:sp>
        <p:nvSpPr>
          <p:cNvPr id="10243" name="Rectangle 3"/>
          <p:cNvSpPr>
            <a:spLocks noGrp="1" noChangeArrowheads="1"/>
          </p:cNvSpPr>
          <p:nvPr>
            <p:ph type="body" idx="1"/>
          </p:nvPr>
        </p:nvSpPr>
        <p:spPr/>
        <p:txBody>
          <a:bodyPr/>
          <a:lstStyle/>
          <a:p>
            <a:pPr eaLnBrk="1" hangingPunct="1"/>
            <a:r>
              <a:rPr lang="en-US" altLang="zh-CN" sz="2800"/>
              <a:t>NTP (Network Time Protocol)</a:t>
            </a:r>
            <a:r>
              <a:rPr lang="zh-CN" altLang="en-US" sz="2800"/>
              <a:t>定义了时间服务的体系结构和在</a:t>
            </a:r>
            <a:r>
              <a:rPr lang="en-US" altLang="zh-CN" sz="2800"/>
              <a:t>Internet</a:t>
            </a:r>
            <a:r>
              <a:rPr lang="zh-CN" altLang="en-US" sz="2800"/>
              <a:t>上发送时间信息的协议</a:t>
            </a:r>
          </a:p>
          <a:p>
            <a:pPr eaLnBrk="1" hangingPunct="1"/>
            <a:r>
              <a:rPr lang="en-US" altLang="zh-CN" sz="2800"/>
              <a:t>NTP</a:t>
            </a:r>
            <a:r>
              <a:rPr lang="zh-CN" altLang="en-US" sz="2800"/>
              <a:t>的设计目标：</a:t>
            </a:r>
            <a:endParaRPr lang="zh-CN" altLang="en-US" sz="2800" i="1"/>
          </a:p>
          <a:p>
            <a:pPr lvl="1" eaLnBrk="1" hangingPunct="1"/>
            <a:r>
              <a:rPr lang="zh-CN" altLang="en-US" sz="2400"/>
              <a:t>提供一个服务，使得</a:t>
            </a:r>
            <a:r>
              <a:rPr lang="en-US" altLang="zh-CN" sz="2400"/>
              <a:t>Internet</a:t>
            </a:r>
            <a:r>
              <a:rPr lang="zh-CN" altLang="en-US" sz="2400"/>
              <a:t>上的用户能精确地同标准时间同步：用统计方法来过滤时序数据 </a:t>
            </a:r>
          </a:p>
          <a:p>
            <a:pPr lvl="1" eaLnBrk="1" hangingPunct="1"/>
            <a:r>
              <a:rPr lang="zh-CN" altLang="en-US" sz="2400"/>
              <a:t>使得客户能经常有效地重新同步以抵消在大多数计算机中存在的漂移率：该服务具有对大量客户和服务器的可伸缩性</a:t>
            </a:r>
          </a:p>
          <a:p>
            <a:pPr lvl="1" eaLnBrk="1" hangingPunct="1"/>
            <a:r>
              <a:rPr lang="zh-CN" altLang="en-US" sz="2400"/>
              <a:t>在不可靠的通信链接上提供一个可靠的服务：通过提供冗余的服务器以及服务器之间冗余的路径。如果其中一个不可达，服务器能重配置以便继续提供服务</a:t>
            </a:r>
          </a:p>
          <a:p>
            <a:pPr lvl="1" eaLnBrk="1" hangingPunct="1"/>
            <a:r>
              <a:rPr lang="zh-CN" altLang="en-US" sz="2400"/>
              <a:t>能防止对时间服务的干扰，无论是恶意的还是偶然的：使用认证技术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网络时间协议</a:t>
            </a:r>
            <a:r>
              <a:rPr lang="en-US" altLang="zh-CN"/>
              <a:t>-2</a:t>
            </a:r>
          </a:p>
        </p:txBody>
      </p:sp>
      <p:sp>
        <p:nvSpPr>
          <p:cNvPr id="11267" name="Rectangle 3"/>
          <p:cNvSpPr>
            <a:spLocks noGrp="1" noChangeArrowheads="1"/>
          </p:cNvSpPr>
          <p:nvPr>
            <p:ph type="body" idx="1"/>
          </p:nvPr>
        </p:nvSpPr>
        <p:spPr/>
        <p:txBody>
          <a:bodyPr/>
          <a:lstStyle/>
          <a:p>
            <a:pPr eaLnBrk="1" hangingPunct="1"/>
            <a:r>
              <a:rPr lang="zh-CN" altLang="en-US" sz="2800"/>
              <a:t>体系结构</a:t>
            </a:r>
          </a:p>
          <a:p>
            <a:pPr lvl="1" eaLnBrk="1" hangingPunct="1"/>
            <a:r>
              <a:rPr lang="zh-CN" altLang="en-US" sz="2400"/>
              <a:t>主服务器</a:t>
            </a:r>
            <a:r>
              <a:rPr lang="en-US" altLang="zh-CN" sz="2400"/>
              <a:t>(</a:t>
            </a:r>
            <a:r>
              <a:rPr lang="zh-CN" altLang="en-US" sz="2400"/>
              <a:t>在根上</a:t>
            </a:r>
            <a:r>
              <a:rPr lang="en-US" altLang="zh-CN" sz="2400"/>
              <a:t>)</a:t>
            </a:r>
            <a:r>
              <a:rPr lang="zh-CN" altLang="en-US" sz="2400"/>
              <a:t>直接连到外部时间源，例如短波时间接收器、</a:t>
            </a:r>
            <a:r>
              <a:rPr lang="en-US" altLang="zh-CN" sz="2400"/>
              <a:t>GPS</a:t>
            </a:r>
            <a:r>
              <a:rPr lang="zh-CN" altLang="en-US" sz="2400"/>
              <a:t>接收器之类的设备，层次</a:t>
            </a:r>
            <a:r>
              <a:rPr lang="en-US" altLang="zh-CN" sz="2400"/>
              <a:t>(</a:t>
            </a:r>
            <a:r>
              <a:rPr lang="en-US" altLang="en-US" sz="2400"/>
              <a:t>stratum</a:t>
            </a:r>
            <a:r>
              <a:rPr lang="en-US" altLang="zh-CN" sz="2400"/>
              <a:t>)2</a:t>
            </a:r>
            <a:r>
              <a:rPr lang="zh-CN" altLang="en-US" sz="2400"/>
              <a:t>的服务器与主服务器同步，层次</a:t>
            </a:r>
            <a:r>
              <a:rPr lang="en-US" altLang="zh-CN" sz="2400"/>
              <a:t>3</a:t>
            </a:r>
            <a:r>
              <a:rPr lang="zh-CN" altLang="en-US" sz="2400"/>
              <a:t>的服务器与层次</a:t>
            </a:r>
            <a:r>
              <a:rPr lang="en-US" altLang="zh-CN" sz="2400"/>
              <a:t>2</a:t>
            </a:r>
            <a:r>
              <a:rPr lang="zh-CN" altLang="en-US" sz="2400"/>
              <a:t>的服务器同步等等</a:t>
            </a:r>
            <a:endParaRPr lang="en-US" altLang="zh-CN" sz="2400"/>
          </a:p>
          <a:p>
            <a:pPr lvl="1" eaLnBrk="1" hangingPunct="1"/>
            <a:r>
              <a:rPr lang="zh-CN" altLang="en-US" sz="2400"/>
              <a:t>同步子网是用</a:t>
            </a:r>
            <a:r>
              <a:rPr lang="en-US" altLang="en-US" sz="2400"/>
              <a:t>Bellman-Ford </a:t>
            </a:r>
            <a:r>
              <a:rPr lang="zh-CN" altLang="en-US" sz="2400"/>
              <a:t>路由算法的变种来组织的，构建以主服务器为根的最小权重的支撑树</a:t>
            </a:r>
          </a:p>
          <a:p>
            <a:pPr eaLnBrk="1" hangingPunct="1"/>
            <a:r>
              <a:rPr lang="zh-CN" altLang="en-US" sz="2800"/>
              <a:t>故障处理</a:t>
            </a:r>
          </a:p>
          <a:p>
            <a:pPr lvl="1" eaLnBrk="1" hangingPunct="1"/>
            <a:r>
              <a:rPr lang="zh-CN" altLang="en-US" sz="2400"/>
              <a:t>如果主服务器的</a:t>
            </a:r>
          </a:p>
          <a:p>
            <a:pPr lvl="1" eaLnBrk="1" hangingPunct="1">
              <a:buFontTx/>
              <a:buNone/>
            </a:pPr>
            <a:r>
              <a:rPr lang="zh-CN" altLang="en-US" sz="2400"/>
              <a:t>外部时间源出现故障，</a:t>
            </a:r>
          </a:p>
          <a:p>
            <a:pPr lvl="1" eaLnBrk="1" hangingPunct="1">
              <a:buFontTx/>
              <a:buNone/>
            </a:pPr>
            <a:r>
              <a:rPr lang="zh-CN" altLang="en-US" sz="2400"/>
              <a:t>那么它能变成层次</a:t>
            </a:r>
            <a:r>
              <a:rPr lang="en-US" altLang="zh-CN" sz="2400"/>
              <a:t>2</a:t>
            </a:r>
          </a:p>
          <a:p>
            <a:pPr lvl="1" eaLnBrk="1" hangingPunct="1">
              <a:buFontTx/>
              <a:buNone/>
            </a:pPr>
            <a:r>
              <a:rPr lang="zh-CN" altLang="en-US" sz="2400"/>
              <a:t>的二级服务器  </a:t>
            </a:r>
          </a:p>
        </p:txBody>
      </p:sp>
      <p:pic>
        <p:nvPicPr>
          <p:cNvPr id="1126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3810000"/>
            <a:ext cx="4586288"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网络时间协议</a:t>
            </a:r>
            <a:r>
              <a:rPr lang="en-US" altLang="zh-CN"/>
              <a:t>-3</a:t>
            </a:r>
          </a:p>
        </p:txBody>
      </p:sp>
      <p:sp>
        <p:nvSpPr>
          <p:cNvPr id="12291" name="Rectangle 3"/>
          <p:cNvSpPr>
            <a:spLocks noGrp="1" noChangeArrowheads="1"/>
          </p:cNvSpPr>
          <p:nvPr>
            <p:ph type="body" idx="1"/>
          </p:nvPr>
        </p:nvSpPr>
        <p:spPr>
          <a:xfrm>
            <a:off x="304800" y="914400"/>
            <a:ext cx="8686800" cy="5715000"/>
          </a:xfrm>
        </p:spPr>
        <p:txBody>
          <a:bodyPr/>
          <a:lstStyle/>
          <a:p>
            <a:pPr eaLnBrk="1" hangingPunct="1"/>
            <a:r>
              <a:rPr lang="zh-CN" altLang="en-US" sz="2800" b="1"/>
              <a:t>同步方式：</a:t>
            </a:r>
            <a:r>
              <a:rPr lang="en-US" altLang="zh-CN" sz="2800"/>
              <a:t>NTP</a:t>
            </a:r>
            <a:r>
              <a:rPr lang="zh-CN" altLang="en-US" sz="2800"/>
              <a:t>服务器按三种模式中的一种相互同步：组播、过程调用、对称模式</a:t>
            </a:r>
          </a:p>
          <a:p>
            <a:pPr lvl="1" eaLnBrk="1" hangingPunct="1"/>
            <a:r>
              <a:rPr lang="zh-CN" altLang="en-US" sz="2400" b="1"/>
              <a:t>组播模式</a:t>
            </a:r>
            <a:r>
              <a:rPr lang="zh-CN" altLang="en-US" sz="2400"/>
              <a:t>用于高速</a:t>
            </a:r>
            <a:r>
              <a:rPr lang="en-US" altLang="zh-CN" sz="2400"/>
              <a:t>LAN</a:t>
            </a:r>
            <a:r>
              <a:rPr lang="zh-CN" altLang="en-US" sz="2400"/>
              <a:t>环境。一个或多个服务器周期性地将时间组播到其他服务器，并设置它们的时钟</a:t>
            </a:r>
            <a:r>
              <a:rPr lang="en-US" altLang="zh-CN" sz="2400"/>
              <a:t>(</a:t>
            </a:r>
            <a:r>
              <a:rPr lang="zh-CN" altLang="en-US" sz="2400"/>
              <a:t>假设延迟很小</a:t>
            </a:r>
            <a:r>
              <a:rPr lang="en-US" altLang="zh-CN" sz="2400"/>
              <a:t>)</a:t>
            </a:r>
            <a:endParaRPr lang="en-US" altLang="zh-CN" sz="2400" b="1"/>
          </a:p>
          <a:p>
            <a:pPr lvl="1" eaLnBrk="1" hangingPunct="1"/>
            <a:r>
              <a:rPr lang="zh-CN" altLang="en-US" sz="2400" b="1"/>
              <a:t>过程调用模式</a:t>
            </a:r>
            <a:r>
              <a:rPr lang="zh-CN" altLang="en-US" sz="2400"/>
              <a:t>类似上述</a:t>
            </a:r>
            <a:r>
              <a:rPr lang="en-US" altLang="zh-CN" sz="2400"/>
              <a:t>Cristian</a:t>
            </a:r>
            <a:r>
              <a:rPr lang="zh-CN" altLang="en-US" sz="2400"/>
              <a:t>算法的操作。一个服务器接收来自其他计算机请求，并用时间戳</a:t>
            </a:r>
            <a:r>
              <a:rPr lang="en-US" altLang="zh-CN" sz="2400"/>
              <a:t>(</a:t>
            </a:r>
            <a:r>
              <a:rPr lang="zh-CN" altLang="en-US" sz="2400"/>
              <a:t>本地的当前的时钟读数</a:t>
            </a:r>
            <a:r>
              <a:rPr lang="en-US" altLang="zh-CN" sz="2400"/>
              <a:t>)</a:t>
            </a:r>
            <a:r>
              <a:rPr lang="zh-CN" altLang="en-US" sz="2400"/>
              <a:t>应答。这个模式适合精确性要求比组播更高的地方，或不能用硬件支持组播的地方</a:t>
            </a:r>
            <a:endParaRPr lang="zh-CN" altLang="en-US" sz="2400" b="1"/>
          </a:p>
          <a:p>
            <a:pPr lvl="1" eaLnBrk="1" hangingPunct="1"/>
            <a:r>
              <a:rPr lang="zh-CN" altLang="en-US" sz="2400" b="1"/>
              <a:t>对称模式</a:t>
            </a:r>
            <a:r>
              <a:rPr lang="zh-CN" altLang="en-US" sz="2400"/>
              <a:t>用于在</a:t>
            </a:r>
            <a:r>
              <a:rPr lang="en-US" altLang="zh-CN" sz="2400"/>
              <a:t>LAN</a:t>
            </a:r>
            <a:r>
              <a:rPr lang="zh-CN" altLang="en-US" sz="2400"/>
              <a:t>中提供时间信息的服务器和同步子网的较高层</a:t>
            </a:r>
            <a:r>
              <a:rPr lang="en-US" altLang="zh-CN" sz="2400"/>
              <a:t>(</a:t>
            </a:r>
            <a:r>
              <a:rPr lang="zh-CN" altLang="en-US" sz="2400"/>
              <a:t>较小的层次数</a:t>
            </a:r>
            <a:r>
              <a:rPr lang="en-US" altLang="zh-CN" sz="2400"/>
              <a:t>)</a:t>
            </a:r>
            <a:r>
              <a:rPr lang="zh-CN" altLang="en-US" sz="2400"/>
              <a:t>，即要获得最高精确性的地方。一对服务器相互交换有时序信息的消息。</a:t>
            </a:r>
            <a:endParaRPr lang="zh-CN" altLang="en-US" sz="2000"/>
          </a:p>
          <a:p>
            <a:pPr eaLnBrk="1" hangingPunct="1"/>
            <a:r>
              <a:rPr lang="zh-CN" altLang="en-US" sz="2800"/>
              <a:t>消息传递都用</a:t>
            </a:r>
            <a:r>
              <a:rPr lang="en-US" altLang="zh-CN" sz="2800"/>
              <a:t>UDP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网络时间协议</a:t>
            </a:r>
            <a:r>
              <a:rPr lang="en-US" altLang="zh-CN"/>
              <a:t>-4</a:t>
            </a:r>
          </a:p>
        </p:txBody>
      </p:sp>
      <p:sp>
        <p:nvSpPr>
          <p:cNvPr id="13315" name="Rectangle 3"/>
          <p:cNvSpPr>
            <a:spLocks noGrp="1" noChangeArrowheads="1"/>
          </p:cNvSpPr>
          <p:nvPr>
            <p:ph type="body" idx="1"/>
          </p:nvPr>
        </p:nvSpPr>
        <p:spPr>
          <a:xfrm>
            <a:off x="304800" y="838200"/>
            <a:ext cx="8686800" cy="3962400"/>
          </a:xfrm>
        </p:spPr>
        <p:txBody>
          <a:bodyPr>
            <a:normAutofit/>
          </a:bodyPr>
          <a:lstStyle/>
          <a:p>
            <a:pPr eaLnBrk="1" hangingPunct="1">
              <a:lnSpc>
                <a:spcPct val="90000"/>
              </a:lnSpc>
            </a:pPr>
            <a:r>
              <a:rPr lang="zh-CN" altLang="en-US" sz="2800"/>
              <a:t>每个消息携带</a:t>
            </a:r>
            <a:r>
              <a:rPr lang="en-US" altLang="zh-CN" sz="2800"/>
              <a:t>3</a:t>
            </a:r>
            <a:r>
              <a:rPr lang="zh-CN" altLang="en-US" sz="2800"/>
              <a:t>个时间戳：发送前一个</a:t>
            </a:r>
            <a:r>
              <a:rPr lang="en-US" altLang="zh-CN" sz="2800"/>
              <a:t>NTP</a:t>
            </a:r>
            <a:r>
              <a:rPr lang="zh-CN" altLang="en-US" sz="2800"/>
              <a:t>消息的本地时间、接收前一个</a:t>
            </a:r>
            <a:r>
              <a:rPr lang="en-US" altLang="zh-CN" sz="2800"/>
              <a:t>NTP</a:t>
            </a:r>
            <a:r>
              <a:rPr lang="zh-CN" altLang="en-US" sz="2800"/>
              <a:t>消息的本地时间、发送当前消息的本地时间</a:t>
            </a:r>
          </a:p>
          <a:p>
            <a:pPr eaLnBrk="1" hangingPunct="1">
              <a:lnSpc>
                <a:spcPct val="90000"/>
              </a:lnSpc>
            </a:pPr>
            <a:r>
              <a:rPr lang="en-US" altLang="zh-CN" sz="2800"/>
              <a:t>m</a:t>
            </a:r>
            <a:r>
              <a:rPr lang="zh-CN" altLang="en-US" sz="2800"/>
              <a:t>和</a:t>
            </a:r>
            <a:r>
              <a:rPr lang="en-US" altLang="zh-CN" sz="2800"/>
              <a:t>m’</a:t>
            </a:r>
            <a:r>
              <a:rPr lang="zh-CN" altLang="en-US" sz="2800"/>
              <a:t>实际的传输时间分别是</a:t>
            </a:r>
            <a:r>
              <a:rPr lang="en-US" altLang="zh-CN" sz="2800" i="1"/>
              <a:t>t</a:t>
            </a:r>
            <a:r>
              <a:rPr lang="zh-CN" altLang="en-US" sz="2800"/>
              <a:t>和</a:t>
            </a:r>
            <a:r>
              <a:rPr lang="en-US" altLang="zh-CN" sz="2800" i="1"/>
              <a:t>t’</a:t>
            </a:r>
            <a:r>
              <a:rPr lang="zh-CN" altLang="en-US" sz="2800"/>
              <a:t>，</a:t>
            </a:r>
            <a:r>
              <a:rPr lang="en-US" altLang="zh-CN" sz="2800"/>
              <a:t>di (roundtrip delay) </a:t>
            </a:r>
            <a:r>
              <a:rPr lang="zh-CN" altLang="en-US" sz="2800"/>
              <a:t>是两个消息整个的传输时间，</a:t>
            </a:r>
            <a:r>
              <a:rPr lang="zh-CN" altLang="en-US" sz="2800" b="1">
                <a:solidFill>
                  <a:srgbClr val="0000CC"/>
                </a:solidFill>
              </a:rPr>
              <a:t>设</a:t>
            </a:r>
            <a:r>
              <a:rPr lang="en-US" altLang="zh-CN" sz="2800" b="1">
                <a:solidFill>
                  <a:srgbClr val="0000CC"/>
                </a:solidFill>
              </a:rPr>
              <a:t>B</a:t>
            </a:r>
            <a:r>
              <a:rPr lang="zh-CN" altLang="en-US" sz="2800" b="1">
                <a:solidFill>
                  <a:srgbClr val="0000CC"/>
                </a:solidFill>
              </a:rPr>
              <a:t>上时钟相对于</a:t>
            </a:r>
            <a:r>
              <a:rPr lang="en-US" altLang="zh-CN" sz="2800" b="1">
                <a:solidFill>
                  <a:srgbClr val="0000CC"/>
                </a:solidFill>
              </a:rPr>
              <a:t>A</a:t>
            </a:r>
            <a:r>
              <a:rPr lang="zh-CN" altLang="en-US" sz="2800" b="1">
                <a:solidFill>
                  <a:srgbClr val="0000CC"/>
                </a:solidFill>
              </a:rPr>
              <a:t>的真正偏移量是</a:t>
            </a:r>
            <a:r>
              <a:rPr lang="en-US" altLang="zh-CN" sz="2800" b="1" i="1">
                <a:solidFill>
                  <a:srgbClr val="0000CC"/>
                </a:solidFill>
              </a:rPr>
              <a:t>o</a:t>
            </a:r>
            <a:r>
              <a:rPr lang="zh-CN" altLang="en-US" sz="2800" b="1">
                <a:solidFill>
                  <a:srgbClr val="0000CC"/>
                </a:solidFill>
              </a:rPr>
              <a:t>，</a:t>
            </a:r>
            <a:r>
              <a:rPr lang="en-US" altLang="zh-CN" sz="2800" b="1" i="1">
                <a:solidFill>
                  <a:srgbClr val="0000CC"/>
                </a:solidFill>
              </a:rPr>
              <a:t>oi</a:t>
            </a:r>
            <a:r>
              <a:rPr lang="zh-CN" altLang="en-US" sz="2800" b="1">
                <a:solidFill>
                  <a:srgbClr val="0000CC"/>
                </a:solidFill>
              </a:rPr>
              <a:t>是偏移</a:t>
            </a:r>
            <a:r>
              <a:rPr lang="en-US" altLang="zh-CN" sz="2800" b="1">
                <a:solidFill>
                  <a:srgbClr val="0000CC"/>
                </a:solidFill>
              </a:rPr>
              <a:t>(clock offset)</a:t>
            </a:r>
            <a:r>
              <a:rPr lang="zh-CN" altLang="en-US" sz="2800" b="1">
                <a:solidFill>
                  <a:srgbClr val="0000CC"/>
                </a:solidFill>
              </a:rPr>
              <a:t>的估计</a:t>
            </a:r>
            <a:endParaRPr lang="zh-CN" altLang="pt-PT" sz="2800" b="1" i="1">
              <a:solidFill>
                <a:srgbClr val="0000CC"/>
              </a:solidFill>
            </a:endParaRPr>
          </a:p>
          <a:p>
            <a:pPr eaLnBrk="1" hangingPunct="1">
              <a:lnSpc>
                <a:spcPct val="90000"/>
              </a:lnSpc>
            </a:pPr>
            <a:r>
              <a:rPr lang="pt-PT" altLang="zh-CN" sz="2000" i="1"/>
              <a:t>T</a:t>
            </a:r>
            <a:r>
              <a:rPr lang="pt-PT" altLang="zh-CN" sz="2000" i="1" baseline="-25000"/>
              <a:t>i-2</a:t>
            </a:r>
            <a:r>
              <a:rPr lang="pt-PT" altLang="zh-CN" sz="2000"/>
              <a:t> =</a:t>
            </a:r>
            <a:r>
              <a:rPr lang="pt-PT" altLang="zh-CN" sz="2000" i="1"/>
              <a:t>T</a:t>
            </a:r>
            <a:r>
              <a:rPr lang="pt-PT" altLang="zh-CN" sz="2000" i="1" baseline="-25000"/>
              <a:t>i-3</a:t>
            </a:r>
            <a:r>
              <a:rPr lang="pt-PT" altLang="zh-CN" sz="2000"/>
              <a:t> + </a:t>
            </a:r>
            <a:r>
              <a:rPr lang="pt-PT" altLang="zh-CN" sz="2000" i="1"/>
              <a:t>t</a:t>
            </a:r>
            <a:r>
              <a:rPr lang="pt-PT" altLang="zh-CN" sz="2000"/>
              <a:t> + </a:t>
            </a:r>
            <a:r>
              <a:rPr lang="pt-PT" altLang="zh-CN" sz="2000" i="1"/>
              <a:t>o</a:t>
            </a:r>
            <a:r>
              <a:rPr lang="pt-PT" altLang="zh-CN" sz="2000"/>
              <a:t> </a:t>
            </a:r>
            <a:r>
              <a:rPr lang="zh-CN" altLang="pt-PT" sz="2000"/>
              <a:t>，</a:t>
            </a:r>
            <a:r>
              <a:rPr lang="pt-PT" altLang="zh-CN" sz="2000" i="1"/>
              <a:t>T</a:t>
            </a:r>
            <a:r>
              <a:rPr lang="pt-PT" altLang="zh-CN" sz="2000" i="1" baseline="-25000"/>
              <a:t>i </a:t>
            </a:r>
            <a:r>
              <a:rPr lang="pt-PT" altLang="zh-CN" sz="2000"/>
              <a:t>=</a:t>
            </a:r>
            <a:r>
              <a:rPr lang="pt-PT" altLang="zh-CN" sz="2000" i="1"/>
              <a:t>T</a:t>
            </a:r>
            <a:r>
              <a:rPr lang="pt-PT" altLang="zh-CN" sz="2000" i="1" baseline="-25000"/>
              <a:t>i-1</a:t>
            </a:r>
            <a:r>
              <a:rPr lang="pt-PT" altLang="zh-CN" sz="2000"/>
              <a:t> +</a:t>
            </a:r>
            <a:r>
              <a:rPr lang="pt-PT" altLang="zh-CN" sz="2000" i="1"/>
              <a:t> t’ </a:t>
            </a:r>
            <a:r>
              <a:rPr lang="pt-PT" altLang="zh-CN" sz="2000"/>
              <a:t>- </a:t>
            </a:r>
            <a:r>
              <a:rPr lang="pt-PT" altLang="zh-CN" sz="2000" i="1"/>
              <a:t>o</a:t>
            </a:r>
            <a:endParaRPr lang="nb-NO" altLang="zh-CN" sz="2000" i="1"/>
          </a:p>
          <a:p>
            <a:pPr eaLnBrk="1" hangingPunct="1">
              <a:lnSpc>
                <a:spcPct val="90000"/>
              </a:lnSpc>
            </a:pPr>
            <a:r>
              <a:rPr lang="nb-NO" altLang="zh-CN" sz="2000" i="1"/>
              <a:t>di </a:t>
            </a:r>
            <a:r>
              <a:rPr lang="nb-NO" altLang="zh-CN" sz="2000"/>
              <a:t>= </a:t>
            </a:r>
            <a:r>
              <a:rPr lang="nb-NO" altLang="zh-CN" sz="2000" i="1"/>
              <a:t>t</a:t>
            </a:r>
            <a:r>
              <a:rPr lang="nb-NO" altLang="zh-CN" sz="2000"/>
              <a:t> + </a:t>
            </a:r>
            <a:r>
              <a:rPr lang="nb-NO" altLang="zh-CN" sz="2000" i="1"/>
              <a:t>t’</a:t>
            </a:r>
            <a:r>
              <a:rPr lang="nb-NO" altLang="zh-CN" sz="2000"/>
              <a:t> =</a:t>
            </a:r>
            <a:r>
              <a:rPr lang="nb-NO" altLang="zh-CN" sz="2000" i="1"/>
              <a:t> T</a:t>
            </a:r>
            <a:r>
              <a:rPr lang="nb-NO" altLang="zh-CN" sz="2000" i="1" baseline="-25000"/>
              <a:t>i-2</a:t>
            </a:r>
            <a:r>
              <a:rPr lang="nb-NO" altLang="zh-CN" sz="2000" i="1"/>
              <a:t> - T</a:t>
            </a:r>
            <a:r>
              <a:rPr lang="nb-NO" altLang="zh-CN" sz="2000" i="1" baseline="-25000"/>
              <a:t>i-3</a:t>
            </a:r>
            <a:r>
              <a:rPr lang="nb-NO" altLang="zh-CN" sz="2000" i="1"/>
              <a:t> + T</a:t>
            </a:r>
            <a:r>
              <a:rPr lang="nb-NO" altLang="zh-CN" sz="2000" i="1" baseline="-25000"/>
              <a:t>i </a:t>
            </a:r>
            <a:r>
              <a:rPr lang="nb-NO" altLang="zh-CN" sz="2000" i="1"/>
              <a:t>- T</a:t>
            </a:r>
            <a:r>
              <a:rPr lang="nb-NO" altLang="zh-CN" sz="2000" i="1" baseline="-25000"/>
              <a:t>i-1</a:t>
            </a:r>
            <a:endParaRPr lang="pt-PT" altLang="zh-CN" sz="2000" i="1" baseline="-25000"/>
          </a:p>
          <a:p>
            <a:pPr eaLnBrk="1" hangingPunct="1">
              <a:lnSpc>
                <a:spcPct val="90000"/>
              </a:lnSpc>
            </a:pPr>
            <a:r>
              <a:rPr lang="pt-PT" altLang="zh-CN" sz="2000" i="1"/>
              <a:t>o</a:t>
            </a:r>
            <a:r>
              <a:rPr lang="pt-PT" altLang="zh-CN" sz="2000"/>
              <a:t> = </a:t>
            </a:r>
            <a:r>
              <a:rPr lang="pt-PT" altLang="zh-CN" sz="2000" i="1"/>
              <a:t>o</a:t>
            </a:r>
            <a:r>
              <a:rPr lang="pt-PT" altLang="zh-CN" sz="2000" i="1" baseline="-25000"/>
              <a:t>i</a:t>
            </a:r>
            <a:r>
              <a:rPr lang="pt-PT" altLang="zh-CN" sz="2000" baseline="-25000"/>
              <a:t> </a:t>
            </a:r>
            <a:r>
              <a:rPr lang="pt-PT" altLang="zh-CN" sz="2000"/>
              <a:t>+ (</a:t>
            </a:r>
            <a:r>
              <a:rPr lang="pt-PT" altLang="zh-CN" sz="2000" i="1"/>
              <a:t>t’</a:t>
            </a:r>
            <a:r>
              <a:rPr lang="pt-PT" altLang="zh-CN" sz="2000"/>
              <a:t> - </a:t>
            </a:r>
            <a:r>
              <a:rPr lang="pt-PT" altLang="zh-CN" sz="2000" i="1"/>
              <a:t>t</a:t>
            </a:r>
            <a:r>
              <a:rPr lang="pt-PT" altLang="zh-CN" sz="2000"/>
              <a:t>) /2 </a:t>
            </a:r>
            <a:r>
              <a:rPr lang="zh-CN" altLang="pt-PT" sz="2000"/>
              <a:t>，</a:t>
            </a:r>
            <a:r>
              <a:rPr lang="pt-PT" altLang="zh-CN" sz="2000"/>
              <a:t>where </a:t>
            </a:r>
            <a:r>
              <a:rPr lang="pt-PT" altLang="zh-CN" sz="2000" i="1"/>
              <a:t>o</a:t>
            </a:r>
            <a:r>
              <a:rPr lang="pt-PT" altLang="zh-CN" sz="2000" i="1" baseline="-25000"/>
              <a:t>i</a:t>
            </a:r>
            <a:r>
              <a:rPr lang="pt-PT" altLang="zh-CN" sz="2000"/>
              <a:t>  </a:t>
            </a:r>
            <a:r>
              <a:rPr lang="zh-CN" altLang="pt-PT" sz="2000"/>
              <a:t>＝ </a:t>
            </a:r>
            <a:r>
              <a:rPr lang="pt-PT" altLang="zh-CN" sz="2000"/>
              <a:t>(</a:t>
            </a:r>
            <a:r>
              <a:rPr lang="pt-PT" altLang="zh-CN" sz="2000" i="1"/>
              <a:t>T</a:t>
            </a:r>
            <a:r>
              <a:rPr lang="pt-PT" altLang="zh-CN" sz="2000" i="1" baseline="-25000"/>
              <a:t>i-2</a:t>
            </a:r>
            <a:r>
              <a:rPr lang="pt-PT" altLang="zh-CN" sz="2000" i="1"/>
              <a:t> - T</a:t>
            </a:r>
            <a:r>
              <a:rPr lang="pt-PT" altLang="zh-CN" sz="2000" i="1" baseline="-25000"/>
              <a:t>i-3</a:t>
            </a:r>
            <a:r>
              <a:rPr lang="pt-PT" altLang="zh-CN" sz="2000" i="1"/>
              <a:t> + T</a:t>
            </a:r>
            <a:r>
              <a:rPr lang="pt-PT" altLang="zh-CN" sz="2000" i="1" baseline="-25000"/>
              <a:t>i-1</a:t>
            </a:r>
            <a:r>
              <a:rPr lang="pt-PT" altLang="zh-CN" sz="2000" i="1"/>
              <a:t> – T</a:t>
            </a:r>
            <a:r>
              <a:rPr lang="pt-PT" altLang="zh-CN" sz="2000" i="1" baseline="-25000"/>
              <a:t>i</a:t>
            </a:r>
            <a:r>
              <a:rPr lang="pt-PT" altLang="zh-CN" sz="2000"/>
              <a:t>)/2</a:t>
            </a:r>
          </a:p>
          <a:p>
            <a:pPr eaLnBrk="1" hangingPunct="1">
              <a:lnSpc>
                <a:spcPct val="90000"/>
              </a:lnSpc>
            </a:pPr>
            <a:r>
              <a:rPr lang="zh-CN" altLang="pt-PT" sz="2000"/>
              <a:t>有</a:t>
            </a:r>
            <a:r>
              <a:rPr lang="pt-PT" altLang="zh-CN" sz="2000" b="1" i="1">
                <a:solidFill>
                  <a:srgbClr val="0000CC"/>
                </a:solidFill>
              </a:rPr>
              <a:t>o</a:t>
            </a:r>
            <a:r>
              <a:rPr lang="pt-PT" altLang="zh-CN" sz="2000" b="1" i="1" baseline="-25000">
                <a:solidFill>
                  <a:srgbClr val="0000CC"/>
                </a:solidFill>
              </a:rPr>
              <a:t>i </a:t>
            </a:r>
            <a:r>
              <a:rPr lang="pt-PT" altLang="zh-CN" sz="2000" b="1" i="1">
                <a:solidFill>
                  <a:srgbClr val="0000CC"/>
                </a:solidFill>
              </a:rPr>
              <a:t>– d</a:t>
            </a:r>
            <a:r>
              <a:rPr lang="pt-PT" altLang="zh-CN" sz="2000" b="1" i="1" baseline="-25000">
                <a:solidFill>
                  <a:srgbClr val="0000CC"/>
                </a:solidFill>
              </a:rPr>
              <a:t>i</a:t>
            </a:r>
            <a:r>
              <a:rPr lang="pt-PT" altLang="zh-CN" sz="2000" b="1" i="1">
                <a:solidFill>
                  <a:srgbClr val="0000CC"/>
                </a:solidFill>
              </a:rPr>
              <a:t> /2 ≤ o</a:t>
            </a:r>
            <a:r>
              <a:rPr lang="pt-PT" altLang="zh-CN" sz="2000" b="1">
                <a:solidFill>
                  <a:srgbClr val="0000CC"/>
                </a:solidFill>
              </a:rPr>
              <a:t> </a:t>
            </a:r>
            <a:r>
              <a:rPr lang="pt-PT" altLang="zh-CN" sz="2000" b="1" i="1">
                <a:solidFill>
                  <a:srgbClr val="0000CC"/>
                </a:solidFill>
              </a:rPr>
              <a:t>≤ o</a:t>
            </a:r>
            <a:r>
              <a:rPr lang="pt-PT" altLang="zh-CN" sz="2000" b="1" i="1" baseline="-25000">
                <a:solidFill>
                  <a:srgbClr val="0000CC"/>
                </a:solidFill>
              </a:rPr>
              <a:t>i</a:t>
            </a:r>
            <a:r>
              <a:rPr lang="pt-PT" altLang="zh-CN" sz="2000" b="1" i="1">
                <a:solidFill>
                  <a:srgbClr val="0000CC"/>
                </a:solidFill>
              </a:rPr>
              <a:t> + d</a:t>
            </a:r>
            <a:r>
              <a:rPr lang="pt-PT" altLang="zh-CN" sz="2000" b="1" baseline="-25000">
                <a:solidFill>
                  <a:srgbClr val="0000CC"/>
                </a:solidFill>
              </a:rPr>
              <a:t>i</a:t>
            </a:r>
            <a:r>
              <a:rPr lang="pt-PT" altLang="zh-CN" sz="2000" b="1">
                <a:solidFill>
                  <a:srgbClr val="0000CC"/>
                </a:solidFill>
              </a:rPr>
              <a:t>/2</a:t>
            </a:r>
            <a:endParaRPr lang="en-US" altLang="zh-CN" sz="2400" b="1">
              <a:solidFill>
                <a:srgbClr val="0000CC"/>
              </a:solidFill>
            </a:endParaRPr>
          </a:p>
        </p:txBody>
      </p:sp>
      <p:pic>
        <p:nvPicPr>
          <p:cNvPr id="133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4800600"/>
            <a:ext cx="5562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p:cNvSpPr txBox="1">
            <a:spLocks noChangeArrowheads="1"/>
          </p:cNvSpPr>
          <p:nvPr/>
        </p:nvSpPr>
        <p:spPr bwMode="auto">
          <a:xfrm>
            <a:off x="228600" y="4876800"/>
            <a:ext cx="30480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en-US" sz="2400">
                <a:latin typeface="Arial" charset="0"/>
              </a:rPr>
              <a:t>Data filter algorithm improve the offset estimate for a single clock: </a:t>
            </a:r>
            <a:r>
              <a:rPr lang="zh-CN" altLang="en-US" sz="2400">
                <a:latin typeface="Arial" charset="0"/>
              </a:rPr>
              <a:t>选具有最小</a:t>
            </a:r>
            <a:r>
              <a:rPr lang="en-US" altLang="zh-CN" sz="2400">
                <a:latin typeface="Arial" charset="0"/>
              </a:rPr>
              <a:t>d</a:t>
            </a:r>
            <a:r>
              <a:rPr lang="en-US" altLang="zh-CN" sz="2400" baseline="-25000">
                <a:latin typeface="Arial" charset="0"/>
              </a:rPr>
              <a:t>i</a:t>
            </a:r>
            <a:r>
              <a:rPr lang="zh-CN" altLang="en-US" sz="2400">
                <a:latin typeface="Arial" charset="0"/>
              </a:rPr>
              <a:t>值的</a:t>
            </a:r>
            <a:r>
              <a:rPr lang="en-US" altLang="zh-CN" sz="2400">
                <a:latin typeface="Arial" charset="0"/>
              </a:rPr>
              <a:t>o</a:t>
            </a:r>
            <a:r>
              <a:rPr lang="en-US" altLang="zh-CN" sz="2400" baseline="-25000">
                <a:latin typeface="Arial" charset="0"/>
              </a:rPr>
              <a:t>i</a:t>
            </a:r>
            <a:r>
              <a:rPr lang="zh-CN" altLang="en-US" sz="2400">
                <a:latin typeface="Arial" charset="0"/>
              </a:rPr>
              <a:t>值用于估计</a:t>
            </a:r>
            <a:r>
              <a:rPr lang="en-US" altLang="zh-CN" sz="2400">
                <a:latin typeface="Arial" charset="0"/>
              </a:rPr>
              <a:t>o</a:t>
            </a:r>
          </a:p>
        </p:txBody>
      </p:sp>
      <p:sp>
        <p:nvSpPr>
          <p:cNvPr id="13318" name="Line 6"/>
          <p:cNvSpPr>
            <a:spLocks noChangeShapeType="1"/>
          </p:cNvSpPr>
          <p:nvPr/>
        </p:nvSpPr>
        <p:spPr bwMode="auto">
          <a:xfrm>
            <a:off x="5334000" y="52578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7"/>
          <p:cNvSpPr>
            <a:spLocks noChangeShapeType="1"/>
          </p:cNvSpPr>
          <p:nvPr/>
        </p:nvSpPr>
        <p:spPr bwMode="auto">
          <a:xfrm>
            <a:off x="4953000" y="6324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p:cNvSpPr>
            <a:spLocks noChangeShapeType="1"/>
          </p:cNvSpPr>
          <p:nvPr/>
        </p:nvSpPr>
        <p:spPr bwMode="auto">
          <a:xfrm>
            <a:off x="4953000" y="6400800"/>
            <a:ext cx="381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Text Box 9"/>
          <p:cNvSpPr txBox="1">
            <a:spLocks noChangeArrowheads="1"/>
          </p:cNvSpPr>
          <p:nvPr/>
        </p:nvSpPr>
        <p:spPr bwMode="auto">
          <a:xfrm>
            <a:off x="5029200" y="6186488"/>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latin typeface="Arial" charset="0"/>
              </a:rPr>
              <a:t>t</a:t>
            </a:r>
          </a:p>
        </p:txBody>
      </p:sp>
      <p:sp>
        <p:nvSpPr>
          <p:cNvPr id="13322" name="Line 10"/>
          <p:cNvSpPr>
            <a:spLocks noChangeShapeType="1"/>
          </p:cNvSpPr>
          <p:nvPr/>
        </p:nvSpPr>
        <p:spPr bwMode="auto">
          <a:xfrm>
            <a:off x="6172200" y="51816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1"/>
          <p:cNvSpPr>
            <a:spLocks noChangeShapeType="1"/>
          </p:cNvSpPr>
          <p:nvPr/>
        </p:nvSpPr>
        <p:spPr bwMode="auto">
          <a:xfrm>
            <a:off x="6553200" y="6248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Text Box 12"/>
          <p:cNvSpPr txBox="1">
            <a:spLocks noChangeArrowheads="1"/>
          </p:cNvSpPr>
          <p:nvPr/>
        </p:nvSpPr>
        <p:spPr bwMode="auto">
          <a:xfrm>
            <a:off x="6248400" y="6186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latin typeface="Arial" charset="0"/>
              </a:rPr>
              <a:t>t’</a:t>
            </a:r>
          </a:p>
        </p:txBody>
      </p:sp>
      <p:sp>
        <p:nvSpPr>
          <p:cNvPr id="13325" name="Line 13"/>
          <p:cNvSpPr>
            <a:spLocks noChangeShapeType="1"/>
          </p:cNvSpPr>
          <p:nvPr/>
        </p:nvSpPr>
        <p:spPr bwMode="auto">
          <a:xfrm>
            <a:off x="6172200" y="6400800"/>
            <a:ext cx="381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0"/>
            <a:ext cx="8229600" cy="685800"/>
          </a:xfrm>
        </p:spPr>
        <p:txBody>
          <a:bodyPr/>
          <a:lstStyle/>
          <a:p>
            <a:r>
              <a:rPr lang="zh-CN" altLang="en-US"/>
              <a:t>网络时间协议</a:t>
            </a:r>
            <a:r>
              <a:rPr lang="en-US" altLang="zh-CN"/>
              <a:t>-5: </a:t>
            </a:r>
            <a:r>
              <a:rPr lang="el-GR" altLang="zh-CN"/>
              <a:t>δ</a:t>
            </a:r>
            <a:r>
              <a:rPr lang="en-US" altLang="zh-CN"/>
              <a:t>i=di,</a:t>
            </a:r>
            <a:r>
              <a:rPr lang="el-GR" altLang="zh-CN"/>
              <a:t>θ</a:t>
            </a:r>
            <a:r>
              <a:rPr lang="en-US" altLang="zh-CN"/>
              <a:t>i=oi</a:t>
            </a:r>
            <a:endParaRPr lang="en-US" altLang="en-US"/>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fontScale="70000" lnSpcReduction="20000"/>
              </a:bodyPr>
              <a:lstStyle/>
              <a:p>
                <a:pPr lvl="0"/>
                <a:r>
                  <a:rPr lang="en-US" sz="3400"/>
                  <a:t>Peer selection and combining algorithm: decide which peer should be selected as the synchronization source and how to adjust the local-clock, stratum, and related variables, similar to interactive consistency algorithms</a:t>
                </a:r>
              </a:p>
              <a:p>
                <a:pPr lvl="0"/>
                <a:r>
                  <a:rPr lang="en-US" sz="3400"/>
                  <a:t>Sort (</a:t>
                </a:r>
                <a:r>
                  <a:rPr lang="el-GR" sz="3400"/>
                  <a:t>δ</a:t>
                </a:r>
                <a:r>
                  <a:rPr lang="en-US" sz="3400" baseline="-25000"/>
                  <a:t>i</a:t>
                </a:r>
                <a:r>
                  <a:rPr lang="en-US" sz="3400"/>
                  <a:t>,</a:t>
                </a:r>
                <a:r>
                  <a:rPr lang="el-GR" sz="3400"/>
                  <a:t>θ</a:t>
                </a:r>
                <a:r>
                  <a:rPr lang="en-US" sz="3400" baseline="-25000"/>
                  <a:t>i</a:t>
                </a:r>
                <a:r>
                  <a:rPr lang="en-US" sz="3400"/>
                  <a:t>) samples of a peer in order of increasing </a:t>
                </a:r>
                <a:r>
                  <a:rPr lang="el-GR" sz="3400"/>
                  <a:t>δ</a:t>
                </a:r>
                <a:r>
                  <a:rPr lang="en-US" sz="3400" baseline="-25000"/>
                  <a:t>i</a:t>
                </a:r>
                <a:r>
                  <a:rPr lang="en-US" sz="3400"/>
                  <a:t>, calculate </a:t>
                </a:r>
                <a:r>
                  <a:rPr lang="en-US" sz="3400">
                    <a:solidFill>
                      <a:srgbClr val="0000CC"/>
                    </a:solidFill>
                  </a:rPr>
                  <a:t>filter dispersion ε </a:t>
                </a:r>
                <a:r>
                  <a:rPr lang="en-US" sz="3400"/>
                  <a:t>of the peer by </a:t>
                </a:r>
                <a14:m>
                  <m:oMath xmlns:m="http://schemas.openxmlformats.org/officeDocument/2006/math">
                    <m:r>
                      <a:rPr lang="zh-CN" altLang="en-US" sz="3400" i="1" smtClean="0">
                        <a:latin typeface="Cambria Math"/>
                      </a:rPr>
                      <m:t>𝜀</m:t>
                    </m:r>
                    <m:r>
                      <a:rPr lang="en-US" altLang="zh-CN" sz="3400" b="0" i="1" smtClean="0">
                        <a:latin typeface="Cambria Math"/>
                      </a:rPr>
                      <m:t>=</m:t>
                    </m:r>
                    <m:nary>
                      <m:naryPr>
                        <m:chr m:val="∑"/>
                        <m:limLoc m:val="subSup"/>
                        <m:ctrlPr>
                          <a:rPr lang="en-US" altLang="zh-CN" sz="3400" b="0" i="1" smtClean="0">
                            <a:latin typeface="Cambria Math" panose="02040503050406030204" pitchFamily="18" charset="0"/>
                          </a:rPr>
                        </m:ctrlPr>
                      </m:naryPr>
                      <m:sub>
                        <m:r>
                          <m:rPr>
                            <m:brk m:alnAt="25"/>
                          </m:rPr>
                          <a:rPr lang="en-US" altLang="zh-CN" sz="3400" b="0" i="1" smtClean="0">
                            <a:latin typeface="Cambria Math"/>
                          </a:rPr>
                          <m:t>𝑗</m:t>
                        </m:r>
                        <m:r>
                          <a:rPr lang="en-US" altLang="zh-CN" sz="3400" b="0" i="1" smtClean="0">
                            <a:latin typeface="Cambria Math"/>
                          </a:rPr>
                          <m:t>=0</m:t>
                        </m:r>
                      </m:sub>
                      <m:sup>
                        <m:r>
                          <a:rPr lang="en-US" altLang="zh-CN" sz="3400" b="0" i="1" smtClean="0">
                            <a:latin typeface="Cambria Math"/>
                          </a:rPr>
                          <m:t>𝑛</m:t>
                        </m:r>
                        <m:r>
                          <a:rPr lang="en-US" altLang="zh-CN" sz="3400" b="0" i="1" smtClean="0">
                            <a:latin typeface="Cambria Math"/>
                          </a:rPr>
                          <m:t>−1</m:t>
                        </m:r>
                      </m:sup>
                      <m:e>
                        <m:r>
                          <a:rPr lang="en-US" altLang="zh-CN" sz="3400" b="0" i="1" smtClean="0">
                            <a:latin typeface="Cambria Math"/>
                          </a:rPr>
                          <m:t>|</m:t>
                        </m:r>
                        <m:sSub>
                          <m:sSubPr>
                            <m:ctrlPr>
                              <a:rPr lang="en-US" altLang="zh-CN" sz="3400" b="0" i="1" smtClean="0">
                                <a:latin typeface="Cambria Math" panose="02040503050406030204" pitchFamily="18" charset="0"/>
                              </a:rPr>
                            </m:ctrlPr>
                          </m:sSubPr>
                          <m:e>
                            <m:r>
                              <a:rPr lang="zh-CN" altLang="en-US" sz="3400" b="0" i="1" smtClean="0">
                                <a:latin typeface="Cambria Math"/>
                              </a:rPr>
                              <m:t>𝜃</m:t>
                            </m:r>
                          </m:e>
                          <m:sub>
                            <m:r>
                              <a:rPr lang="en-US" altLang="zh-CN" sz="3400" b="0" i="1" smtClean="0">
                                <a:latin typeface="Cambria Math"/>
                              </a:rPr>
                              <m:t>𝑗</m:t>
                            </m:r>
                          </m:sub>
                        </m:sSub>
                        <m:r>
                          <a:rPr lang="en-US" altLang="zh-CN" sz="3400" b="0" i="1" smtClean="0">
                            <a:latin typeface="Cambria Math"/>
                          </a:rPr>
                          <m:t>−</m:t>
                        </m:r>
                        <m:sSub>
                          <m:sSubPr>
                            <m:ctrlPr>
                              <a:rPr lang="en-US" altLang="zh-CN" sz="3400" b="0" i="1" smtClean="0">
                                <a:latin typeface="Cambria Math" panose="02040503050406030204" pitchFamily="18" charset="0"/>
                              </a:rPr>
                            </m:ctrlPr>
                          </m:sSubPr>
                          <m:e>
                            <m:r>
                              <a:rPr lang="zh-CN" altLang="en-US" sz="3400" b="0" i="1" smtClean="0">
                                <a:latin typeface="Cambria Math"/>
                              </a:rPr>
                              <m:t>𝜃</m:t>
                            </m:r>
                          </m:e>
                          <m:sub>
                            <m:r>
                              <a:rPr lang="en-US" altLang="zh-CN" sz="3400" b="0" i="1" smtClean="0">
                                <a:latin typeface="Cambria Math"/>
                              </a:rPr>
                              <m:t>0</m:t>
                            </m:r>
                          </m:sub>
                        </m:sSub>
                        <m:r>
                          <a:rPr lang="en-US" altLang="zh-CN" sz="3400" b="0" i="1" smtClean="0">
                            <a:latin typeface="Cambria Math"/>
                          </a:rPr>
                          <m:t>|</m:t>
                        </m:r>
                        <m:sSup>
                          <m:sSupPr>
                            <m:ctrlPr>
                              <a:rPr lang="en-US" altLang="zh-CN" sz="3400" b="0" i="1" smtClean="0">
                                <a:latin typeface="Cambria Math" panose="02040503050406030204" pitchFamily="18" charset="0"/>
                              </a:rPr>
                            </m:ctrlPr>
                          </m:sSupPr>
                          <m:e>
                            <m:r>
                              <a:rPr lang="en-US" altLang="zh-CN" sz="3400" b="0" i="1" smtClean="0">
                                <a:latin typeface="Cambria Math"/>
                              </a:rPr>
                              <m:t>𝑣</m:t>
                            </m:r>
                          </m:e>
                          <m:sup>
                            <m:r>
                              <a:rPr lang="en-US" altLang="zh-CN" sz="3400" b="0" i="1" smtClean="0">
                                <a:latin typeface="Cambria Math"/>
                              </a:rPr>
                              <m:t>𝑗</m:t>
                            </m:r>
                          </m:sup>
                        </m:sSup>
                      </m:e>
                    </m:nary>
                  </m:oMath>
                </a14:m>
                <a:r>
                  <a:rPr lang="en-US" sz="3400"/>
                  <a:t>, v is a weight </a:t>
                </a:r>
              </a:p>
              <a:p>
                <a:pPr lvl="0"/>
                <a:r>
                  <a:rPr lang="en-US" sz="3400"/>
                  <a:t>Sort the candidate list in order of stratum and then synchronization distance, calculate </a:t>
                </a:r>
                <a:r>
                  <a:rPr lang="en-US" sz="3400">
                    <a:solidFill>
                      <a:srgbClr val="0000CC"/>
                    </a:solidFill>
                  </a:rPr>
                  <a:t>select dispersion ε</a:t>
                </a:r>
                <a:r>
                  <a:rPr lang="en-US" sz="3400" baseline="-25000">
                    <a:solidFill>
                      <a:srgbClr val="0000CC"/>
                    </a:solidFill>
                  </a:rPr>
                  <a:t>j</a:t>
                </a:r>
                <a:r>
                  <a:rPr lang="en-US" sz="3400">
                    <a:solidFill>
                      <a:srgbClr val="0000CC"/>
                    </a:solidFill>
                  </a:rPr>
                  <a:t> of a candidate j</a:t>
                </a:r>
                <a:r>
                  <a:rPr lang="en-US" sz="3400"/>
                  <a:t> by</a:t>
                </a:r>
                <a14:m>
                  <m:oMath xmlns:m="http://schemas.openxmlformats.org/officeDocument/2006/math">
                    <m:r>
                      <a:rPr lang="en-US" altLang="zh-CN" sz="3400" b="0" i="0" smtClean="0">
                        <a:latin typeface="Cambria Math"/>
                      </a:rPr>
                      <m:t> </m:t>
                    </m:r>
                    <m:sSub>
                      <m:sSubPr>
                        <m:ctrlPr>
                          <a:rPr lang="en-US" altLang="zh-CN" sz="3400" i="1" smtClean="0">
                            <a:latin typeface="Cambria Math" panose="02040503050406030204" pitchFamily="18" charset="0"/>
                          </a:rPr>
                        </m:ctrlPr>
                      </m:sSubPr>
                      <m:e>
                        <m:r>
                          <a:rPr lang="zh-CN" altLang="en-US" sz="3400" i="1">
                            <a:latin typeface="Cambria Math"/>
                          </a:rPr>
                          <m:t>𝜀</m:t>
                        </m:r>
                      </m:e>
                      <m:sub>
                        <m:r>
                          <a:rPr lang="en-US" altLang="zh-CN" sz="3400" b="0" i="1" smtClean="0">
                            <a:latin typeface="Cambria Math" panose="02040503050406030204" pitchFamily="18" charset="0"/>
                          </a:rPr>
                          <m:t>𝑗</m:t>
                        </m:r>
                      </m:sub>
                    </m:sSub>
                    <m:r>
                      <a:rPr lang="en-US" altLang="zh-CN" sz="3400" b="0" i="1" smtClean="0">
                        <a:latin typeface="Cambria Math"/>
                      </a:rPr>
                      <m:t>=</m:t>
                    </m:r>
                    <m:nary>
                      <m:naryPr>
                        <m:chr m:val="∑"/>
                        <m:limLoc m:val="subSup"/>
                        <m:ctrlPr>
                          <a:rPr lang="en-US" altLang="zh-CN" sz="3400" b="0" i="1" smtClean="0">
                            <a:latin typeface="Cambria Math" panose="02040503050406030204" pitchFamily="18" charset="0"/>
                          </a:rPr>
                        </m:ctrlPr>
                      </m:naryPr>
                      <m:sub>
                        <m:r>
                          <m:rPr>
                            <m:brk m:alnAt="1"/>
                          </m:rPr>
                          <a:rPr lang="en-US" altLang="zh-CN" sz="3400" b="0" i="1" smtClean="0">
                            <a:latin typeface="Cambria Math"/>
                          </a:rPr>
                          <m:t>𝑘</m:t>
                        </m:r>
                        <m:r>
                          <a:rPr lang="en-US" altLang="zh-CN" sz="3400" b="0" i="1" smtClean="0">
                            <a:latin typeface="Cambria Math"/>
                          </a:rPr>
                          <m:t>=0</m:t>
                        </m:r>
                      </m:sub>
                      <m:sup>
                        <m:r>
                          <a:rPr lang="en-US" altLang="zh-CN" sz="3400" b="0" i="1" smtClean="0">
                            <a:latin typeface="Cambria Math"/>
                          </a:rPr>
                          <m:t>𝑚</m:t>
                        </m:r>
                        <m:r>
                          <a:rPr lang="en-US" altLang="zh-CN" sz="3400" b="0" i="1" smtClean="0">
                            <a:latin typeface="Cambria Math"/>
                          </a:rPr>
                          <m:t>−1</m:t>
                        </m:r>
                      </m:sup>
                      <m:e>
                        <m:r>
                          <a:rPr lang="en-US" altLang="zh-CN" sz="3400" b="0" i="1" smtClean="0">
                            <a:latin typeface="Cambria Math"/>
                          </a:rPr>
                          <m:t>|</m:t>
                        </m:r>
                        <m:sSub>
                          <m:sSubPr>
                            <m:ctrlPr>
                              <a:rPr lang="en-US" altLang="zh-CN" sz="3400" b="0" i="1" smtClean="0">
                                <a:latin typeface="Cambria Math" panose="02040503050406030204" pitchFamily="18" charset="0"/>
                              </a:rPr>
                            </m:ctrlPr>
                          </m:sSubPr>
                          <m:e>
                            <m:r>
                              <a:rPr lang="zh-CN" altLang="en-US" sz="3400" b="0" i="1" smtClean="0">
                                <a:latin typeface="Cambria Math"/>
                              </a:rPr>
                              <m:t>𝜃</m:t>
                            </m:r>
                          </m:e>
                          <m:sub>
                            <m:r>
                              <a:rPr lang="en-US" altLang="zh-CN" sz="3400" b="0" i="1" smtClean="0">
                                <a:latin typeface="Cambria Math"/>
                              </a:rPr>
                              <m:t>𝑗</m:t>
                            </m:r>
                          </m:sub>
                        </m:sSub>
                        <m:r>
                          <a:rPr lang="en-US" altLang="zh-CN" sz="3400" b="0" i="1" smtClean="0">
                            <a:latin typeface="Cambria Math"/>
                          </a:rPr>
                          <m:t>−</m:t>
                        </m:r>
                        <m:sSub>
                          <m:sSubPr>
                            <m:ctrlPr>
                              <a:rPr lang="en-US" altLang="zh-CN" sz="3400" b="0" i="1" smtClean="0">
                                <a:latin typeface="Cambria Math" panose="02040503050406030204" pitchFamily="18" charset="0"/>
                              </a:rPr>
                            </m:ctrlPr>
                          </m:sSubPr>
                          <m:e>
                            <m:r>
                              <a:rPr lang="zh-CN" altLang="en-US" sz="3400" b="0" i="1" smtClean="0">
                                <a:latin typeface="Cambria Math"/>
                              </a:rPr>
                              <m:t>𝜃</m:t>
                            </m:r>
                          </m:e>
                          <m:sub>
                            <m:r>
                              <a:rPr lang="en-US" altLang="zh-CN" sz="3400" b="0" i="1" smtClean="0">
                                <a:latin typeface="Cambria Math"/>
                              </a:rPr>
                              <m:t>𝑘</m:t>
                            </m:r>
                          </m:sub>
                        </m:sSub>
                        <m:r>
                          <a:rPr lang="en-US" altLang="zh-CN" sz="3400" b="0" i="1" smtClean="0">
                            <a:latin typeface="Cambria Math"/>
                          </a:rPr>
                          <m:t>|</m:t>
                        </m:r>
                        <m:sSup>
                          <m:sSupPr>
                            <m:ctrlPr>
                              <a:rPr lang="en-US" altLang="zh-CN" sz="3400" b="0" i="1" smtClean="0">
                                <a:latin typeface="Cambria Math" panose="02040503050406030204" pitchFamily="18" charset="0"/>
                              </a:rPr>
                            </m:ctrlPr>
                          </m:sSupPr>
                          <m:e>
                            <m:r>
                              <a:rPr lang="en-US" altLang="zh-CN" sz="3400" b="0" i="1" smtClean="0">
                                <a:latin typeface="Cambria Math"/>
                              </a:rPr>
                              <m:t>𝑤</m:t>
                            </m:r>
                          </m:e>
                          <m:sup>
                            <m:r>
                              <a:rPr lang="en-US" altLang="zh-CN" sz="3400" b="0" i="1" smtClean="0">
                                <a:latin typeface="Cambria Math"/>
                              </a:rPr>
                              <m:t>𝑘</m:t>
                            </m:r>
                          </m:sup>
                        </m:sSup>
                      </m:e>
                    </m:nary>
                  </m:oMath>
                </a14:m>
                <a:r>
                  <a:rPr lang="en-US" sz="3400"/>
                  <a:t>, </a:t>
                </a:r>
                <a:r>
                  <a:rPr lang="el-GR" sz="3400"/>
                  <a:t>θ</a:t>
                </a:r>
                <a:r>
                  <a:rPr lang="en-US" sz="3400" baseline="-25000"/>
                  <a:t>j</a:t>
                </a:r>
                <a:r>
                  <a:rPr lang="en-US" sz="3400"/>
                  <a:t>  is the offset of the </a:t>
                </a:r>
                <a:r>
                  <a:rPr lang="en-US" sz="3400" i="1"/>
                  <a:t>j</a:t>
                </a:r>
                <a:r>
                  <a:rPr lang="en-US" sz="3400"/>
                  <a:t>th candidate, w is a weight, discard the candidate with maximum </a:t>
                </a:r>
                <a:r>
                  <a:rPr lang="el-GR" sz="3400"/>
                  <a:t>ε</a:t>
                </a:r>
                <a:r>
                  <a:rPr lang="en-US" sz="3400" baseline="-25000"/>
                  <a:t>j</a:t>
                </a:r>
                <a:r>
                  <a:rPr lang="en-US" sz="3400" b="1" i="1"/>
                  <a:t>,</a:t>
                </a:r>
                <a:r>
                  <a:rPr lang="en-US" sz="3400"/>
                  <a:t> until the maximum select dispersion over all candidates remaining on the list is less than the minimum </a:t>
                </a:r>
                <a:r>
                  <a:rPr lang="en-US" sz="3400">
                    <a:solidFill>
                      <a:srgbClr val="C00000"/>
                    </a:solidFill>
                  </a:rPr>
                  <a:t>filter dispersion of any candidate </a:t>
                </a:r>
                <a:r>
                  <a:rPr lang="en-US" sz="3400"/>
                  <a:t>or until only a single candidate remain</a:t>
                </a:r>
              </a:p>
              <a:p>
                <a:r>
                  <a:rPr lang="en-US" sz="3400"/>
                  <a:t>Combine the clocks on the candidate list using a weighted-average algorithm, where the weight is set to the reciprocal of </a:t>
                </a:r>
                <a:r>
                  <a:rPr lang="en-US" sz="3400">
                    <a:solidFill>
                      <a:srgbClr val="0000CC"/>
                    </a:solidFill>
                  </a:rPr>
                  <a:t>synchronization dispersion </a:t>
                </a:r>
                <a:r>
                  <a:rPr lang="en-US" sz="3400"/>
                  <a:t>(the total dispersion to the primary reference source)</a:t>
                </a:r>
              </a:p>
              <a:p>
                <a:endParaRPr lang="en-US"/>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3"/>
                <a:stretch>
                  <a:fillRect l="-963" t="-2000" r="-1556" b="-100"/>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0"/>
            <a:ext cx="14382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Rectangle 3"/>
          <p:cNvSpPr>
            <a:spLocks noGrp="1" noChangeArrowheads="1"/>
          </p:cNvSpPr>
          <p:nvPr>
            <p:ph type="title"/>
          </p:nvPr>
        </p:nvSpPr>
        <p:spPr/>
        <p:txBody>
          <a:bodyPr/>
          <a:lstStyle/>
          <a:p>
            <a:r>
              <a:rPr lang="en-US" altLang="zh-CN"/>
              <a:t>Leslie Lamport (1941-)</a:t>
            </a:r>
          </a:p>
        </p:txBody>
      </p:sp>
      <p:sp>
        <p:nvSpPr>
          <p:cNvPr id="15364" name="Rectangle 4"/>
          <p:cNvSpPr>
            <a:spLocks noGrp="1" noChangeArrowheads="1"/>
          </p:cNvSpPr>
          <p:nvPr>
            <p:ph type="body" idx="1"/>
          </p:nvPr>
        </p:nvSpPr>
        <p:spPr>
          <a:xfrm>
            <a:off x="152400" y="762000"/>
            <a:ext cx="8229600" cy="6096000"/>
          </a:xfrm>
        </p:spPr>
        <p:txBody>
          <a:bodyPr>
            <a:normAutofit fontScale="77500" lnSpcReduction="20000"/>
          </a:bodyPr>
          <a:lstStyle/>
          <a:p>
            <a:pPr>
              <a:lnSpc>
                <a:spcPct val="120000"/>
              </a:lnSpc>
              <a:spcBef>
                <a:spcPts val="0"/>
              </a:spcBef>
            </a:pPr>
            <a:r>
              <a:rPr lang="zh-CN" altLang="en-US"/>
              <a:t>在分布式计算方面的工作：</a:t>
            </a:r>
            <a:endParaRPr lang="en-US" altLang="zh-CN"/>
          </a:p>
          <a:p>
            <a:pPr lvl="1">
              <a:lnSpc>
                <a:spcPct val="120000"/>
              </a:lnSpc>
              <a:spcBef>
                <a:spcPts val="0"/>
              </a:spcBef>
            </a:pPr>
            <a:r>
              <a:rPr lang="en-US" altLang="zh-CN"/>
              <a:t>1982</a:t>
            </a:r>
            <a:r>
              <a:rPr lang="zh-CN" altLang="en-US"/>
              <a:t>年与另两人共同发表论文</a:t>
            </a:r>
            <a:r>
              <a:rPr lang="en-US" altLang="zh-CN"/>
              <a:t>The Byzantine Generals’ Problem</a:t>
            </a:r>
          </a:p>
          <a:p>
            <a:pPr lvl="1">
              <a:lnSpc>
                <a:spcPct val="120000"/>
              </a:lnSpc>
              <a:spcBef>
                <a:spcPts val="0"/>
              </a:spcBef>
            </a:pPr>
            <a:r>
              <a:rPr lang="en-US" altLang="zh-CN"/>
              <a:t>1984</a:t>
            </a:r>
            <a:r>
              <a:rPr lang="zh-CN" altLang="en-US"/>
              <a:t>年发表论文</a:t>
            </a:r>
            <a:r>
              <a:rPr lang="en-US" altLang="zh-CN"/>
              <a:t>Time, Clocks, and the Ordering of Events in a Distributed System</a:t>
            </a:r>
          </a:p>
          <a:p>
            <a:pPr lvl="1">
              <a:lnSpc>
                <a:spcPct val="120000"/>
              </a:lnSpc>
              <a:spcBef>
                <a:spcPts val="0"/>
              </a:spcBef>
            </a:pPr>
            <a:r>
              <a:rPr lang="en-US" altLang="en-US"/>
              <a:t>1998</a:t>
            </a:r>
            <a:r>
              <a:rPr lang="zh-CN" altLang="en-US"/>
              <a:t>年发表用于共识的</a:t>
            </a:r>
            <a:r>
              <a:rPr lang="en-US" altLang="zh-CN"/>
              <a:t>Paxos</a:t>
            </a:r>
            <a:r>
              <a:rPr lang="zh-CN" altLang="en-US"/>
              <a:t>算法</a:t>
            </a:r>
            <a:r>
              <a:rPr lang="en-US" altLang="zh-CN"/>
              <a:t>The Part-Time Parliament</a:t>
            </a:r>
            <a:endParaRPr lang="zh-CN" altLang="en-US"/>
          </a:p>
          <a:p>
            <a:pPr>
              <a:lnSpc>
                <a:spcPct val="120000"/>
              </a:lnSpc>
              <a:spcBef>
                <a:spcPts val="0"/>
              </a:spcBef>
            </a:pPr>
            <a:r>
              <a:rPr lang="zh-CN" altLang="en-US"/>
              <a:t>在</a:t>
            </a:r>
            <a:r>
              <a:rPr lang="en-US" altLang="zh-CN"/>
              <a:t>LaTeX</a:t>
            </a:r>
            <a:r>
              <a:rPr lang="zh-CN" altLang="en-US"/>
              <a:t>方面的工作：将</a:t>
            </a:r>
            <a:r>
              <a:rPr lang="en-US" altLang="zh-CN"/>
              <a:t>Knuth </a:t>
            </a:r>
            <a:r>
              <a:rPr lang="zh-CN" altLang="en-US"/>
              <a:t>教授发明的 </a:t>
            </a:r>
            <a:r>
              <a:rPr lang="en-US" altLang="zh-CN"/>
              <a:t>plain TeX</a:t>
            </a:r>
            <a:r>
              <a:rPr lang="zh-CN" altLang="en-US"/>
              <a:t>改进成</a:t>
            </a:r>
            <a:r>
              <a:rPr lang="en-US" altLang="zh-CN"/>
              <a:t>LaTeX</a:t>
            </a:r>
          </a:p>
          <a:p>
            <a:pPr>
              <a:lnSpc>
                <a:spcPct val="120000"/>
              </a:lnSpc>
              <a:spcBef>
                <a:spcPts val="0"/>
              </a:spcBef>
            </a:pPr>
            <a:r>
              <a:rPr lang="zh-CN" altLang="en-US"/>
              <a:t>曾在</a:t>
            </a:r>
            <a:r>
              <a:rPr lang="en-US" altLang="zh-CN"/>
              <a:t>Massachusetts Computer Associates, SRI International, Digital Equipment Corporation, </a:t>
            </a:r>
            <a:r>
              <a:rPr lang="zh-CN" altLang="en-US"/>
              <a:t>和</a:t>
            </a:r>
            <a:r>
              <a:rPr lang="en-US" altLang="zh-CN"/>
              <a:t>Compaq</a:t>
            </a:r>
            <a:r>
              <a:rPr lang="zh-CN" altLang="en-US"/>
              <a:t>工作。 </a:t>
            </a:r>
            <a:r>
              <a:rPr lang="en-US" altLang="zh-CN"/>
              <a:t>2001</a:t>
            </a:r>
            <a:r>
              <a:rPr lang="zh-CN" altLang="en-US"/>
              <a:t>年进入位于加利福尼亚的微软研究院，任高级研究员，从事分布式计算机系统理论研究</a:t>
            </a:r>
          </a:p>
          <a:p>
            <a:pPr>
              <a:lnSpc>
                <a:spcPct val="120000"/>
              </a:lnSpc>
              <a:spcBef>
                <a:spcPts val="0"/>
              </a:spcBef>
            </a:pPr>
            <a:r>
              <a:rPr lang="en-US" altLang="zh-CN"/>
              <a:t>2004</a:t>
            </a:r>
            <a:r>
              <a:rPr lang="zh-CN" altLang="en-US"/>
              <a:t>年获</a:t>
            </a:r>
            <a:r>
              <a:rPr lang="en-US" altLang="zh-CN"/>
              <a:t>IEEE Emanuel R. Piore Award</a:t>
            </a:r>
            <a:r>
              <a:rPr lang="zh-CN" altLang="en-US"/>
              <a:t>，</a:t>
            </a:r>
            <a:r>
              <a:rPr lang="en-US" altLang="zh-CN"/>
              <a:t>2008</a:t>
            </a:r>
            <a:r>
              <a:rPr lang="zh-CN" altLang="en-US"/>
              <a:t>年获 </a:t>
            </a:r>
            <a:r>
              <a:rPr lang="en-US" altLang="zh-CN"/>
              <a:t>IEEE John von Neumann Medal</a:t>
            </a:r>
            <a:r>
              <a:rPr lang="zh-CN" altLang="en-US"/>
              <a:t>，</a:t>
            </a:r>
            <a:r>
              <a:rPr lang="en-US" altLang="zh-CN"/>
              <a:t>2011</a:t>
            </a:r>
            <a:r>
              <a:rPr lang="zh-CN" altLang="en-US"/>
              <a:t>年成为美国国家科学院院士，</a:t>
            </a:r>
            <a:r>
              <a:rPr lang="en-US" altLang="zh-CN"/>
              <a:t>2013</a:t>
            </a:r>
            <a:r>
              <a:rPr lang="zh-CN" altLang="en-US"/>
              <a:t>年获</a:t>
            </a:r>
            <a:r>
              <a:rPr lang="en-US" altLang="zh-CN"/>
              <a:t>ACM Turing Award</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latin typeface="宋体" pitchFamily="2" charset="-122"/>
              </a:rPr>
              <a:t>事件排序</a:t>
            </a:r>
          </a:p>
        </p:txBody>
      </p:sp>
      <p:sp>
        <p:nvSpPr>
          <p:cNvPr id="16387" name="Rectangle 3"/>
          <p:cNvSpPr>
            <a:spLocks noGrp="1" noChangeArrowheads="1"/>
          </p:cNvSpPr>
          <p:nvPr>
            <p:ph type="body" sz="half" idx="1"/>
          </p:nvPr>
        </p:nvSpPr>
        <p:spPr>
          <a:xfrm>
            <a:off x="631825" y="838200"/>
            <a:ext cx="8131175" cy="3352800"/>
          </a:xfrm>
        </p:spPr>
        <p:txBody>
          <a:bodyPr/>
          <a:lstStyle/>
          <a:p>
            <a:pPr eaLnBrk="1" hangingPunct="1">
              <a:lnSpc>
                <a:spcPct val="80000"/>
              </a:lnSpc>
            </a:pPr>
            <a:r>
              <a:rPr lang="en-US" altLang="zh-CN" sz="2400" dirty="0" err="1"/>
              <a:t>Lamport</a:t>
            </a:r>
            <a:r>
              <a:rPr lang="zh-CN" altLang="en-US" sz="2400" dirty="0"/>
              <a:t>的发生在先</a:t>
            </a:r>
            <a:r>
              <a:rPr lang="en-US" altLang="zh-CN" sz="2400" dirty="0"/>
              <a:t>(happened-before)</a:t>
            </a:r>
            <a:r>
              <a:rPr lang="zh-CN" altLang="en-US" sz="2400" dirty="0"/>
              <a:t>关系</a:t>
            </a:r>
            <a:r>
              <a:rPr lang="en-US" altLang="zh-CN" sz="2400" dirty="0"/>
              <a:t>(</a:t>
            </a:r>
            <a:r>
              <a:rPr lang="zh-CN" altLang="en-US" sz="2400" dirty="0"/>
              <a:t>用</a:t>
            </a:r>
            <a:r>
              <a:rPr lang="zh-CN" altLang="en-US" sz="2400" dirty="0">
                <a:sym typeface="Wingdings" pitchFamily="2" charset="2"/>
              </a:rPr>
              <a:t></a:t>
            </a:r>
            <a:r>
              <a:rPr lang="zh-CN" altLang="en-US" sz="2400" dirty="0"/>
              <a:t>表示</a:t>
            </a:r>
            <a:r>
              <a:rPr lang="en-US" altLang="zh-CN" sz="2400" dirty="0"/>
              <a:t>)</a:t>
            </a:r>
            <a:r>
              <a:rPr lang="zh-CN" altLang="en-US" sz="2400" dirty="0"/>
              <a:t>用于事件排序：</a:t>
            </a:r>
          </a:p>
          <a:p>
            <a:pPr eaLnBrk="1" hangingPunct="1">
              <a:lnSpc>
                <a:spcPct val="80000"/>
              </a:lnSpc>
            </a:pPr>
            <a:r>
              <a:rPr lang="en-US" altLang="zh-CN" sz="2400" dirty="0"/>
              <a:t>HB1</a:t>
            </a:r>
            <a:r>
              <a:rPr lang="zh-CN" altLang="en-US" sz="2400" dirty="0"/>
              <a:t>：</a:t>
            </a:r>
            <a:r>
              <a:rPr lang="en-US" altLang="zh-CN" sz="2400" dirty="0"/>
              <a:t>e</a:t>
            </a:r>
            <a:r>
              <a:rPr lang="zh-CN" altLang="en-US" sz="2400" dirty="0"/>
              <a:t>是事件，如果</a:t>
            </a:r>
            <a:r>
              <a:rPr lang="zh-CN" altLang="en-US" sz="2400" dirty="0">
                <a:sym typeface="Symbol" pitchFamily="18" charset="2"/>
              </a:rPr>
              <a:t></a:t>
            </a:r>
            <a:r>
              <a:rPr lang="zh-CN" altLang="en-US" sz="2400" dirty="0">
                <a:solidFill>
                  <a:srgbClr val="FF0000"/>
                </a:solidFill>
              </a:rPr>
              <a:t>进程</a:t>
            </a:r>
            <a:r>
              <a:rPr lang="zh-CN" altLang="en-US" sz="2400" dirty="0"/>
              <a:t> </a:t>
            </a:r>
            <a:r>
              <a:rPr lang="en-US" altLang="zh-CN" sz="2400" i="1" dirty="0"/>
              <a:t>pi</a:t>
            </a:r>
            <a:r>
              <a:rPr lang="zh-CN" altLang="en-US" sz="2400" dirty="0"/>
              <a:t>：</a:t>
            </a:r>
            <a:r>
              <a:rPr lang="en-US" altLang="zh-CN" sz="2400" dirty="0"/>
              <a:t>e </a:t>
            </a:r>
            <a:r>
              <a:rPr lang="en-US" altLang="zh-CN" sz="2400" dirty="0">
                <a:sym typeface="Wingdings" pitchFamily="2" charset="2"/>
              </a:rPr>
              <a:t></a:t>
            </a:r>
            <a:r>
              <a:rPr lang="en-US" altLang="zh-CN" sz="1200" dirty="0" err="1"/>
              <a:t>i</a:t>
            </a:r>
            <a:r>
              <a:rPr lang="en-US" altLang="zh-CN" sz="1200" dirty="0"/>
              <a:t> </a:t>
            </a:r>
            <a:r>
              <a:rPr lang="en-US" altLang="zh-CN" sz="2400" dirty="0"/>
              <a:t>e’</a:t>
            </a:r>
            <a:r>
              <a:rPr lang="zh-CN" altLang="en-US" sz="2400" dirty="0"/>
              <a:t>，那么</a:t>
            </a:r>
            <a:r>
              <a:rPr lang="en-US" altLang="zh-CN" sz="2400" dirty="0"/>
              <a:t>e </a:t>
            </a:r>
            <a:r>
              <a:rPr lang="en-US" altLang="zh-CN" sz="2400" dirty="0">
                <a:sym typeface="Wingdings" pitchFamily="2" charset="2"/>
              </a:rPr>
              <a:t> </a:t>
            </a:r>
            <a:r>
              <a:rPr lang="en-US" altLang="zh-CN" sz="2400" dirty="0"/>
              <a:t>e’ </a:t>
            </a:r>
          </a:p>
          <a:p>
            <a:pPr lvl="1" eaLnBrk="1" hangingPunct="1">
              <a:lnSpc>
                <a:spcPct val="80000"/>
              </a:lnSpc>
            </a:pPr>
            <a:r>
              <a:rPr lang="en-US" altLang="zh-CN" sz="2400" dirty="0">
                <a:sym typeface="Wingdings" pitchFamily="2" charset="2"/>
              </a:rPr>
              <a:t></a:t>
            </a:r>
            <a:r>
              <a:rPr lang="en-US" altLang="zh-CN" sz="2400" baseline="-25000" dirty="0" err="1"/>
              <a:t>i</a:t>
            </a:r>
            <a:r>
              <a:rPr lang="en-US" altLang="zh-CN" sz="2400" baseline="-25000" dirty="0"/>
              <a:t> </a:t>
            </a:r>
            <a:r>
              <a:rPr lang="zh-CN" altLang="en-US" sz="2400" dirty="0"/>
              <a:t>：表示同一个进程中两个事件的顺序发生关系</a:t>
            </a:r>
            <a:r>
              <a:rPr lang="zh-CN" altLang="en-US" sz="2000" dirty="0"/>
              <a:t> </a:t>
            </a:r>
          </a:p>
          <a:p>
            <a:pPr eaLnBrk="1" hangingPunct="1">
              <a:lnSpc>
                <a:spcPct val="80000"/>
              </a:lnSpc>
            </a:pPr>
            <a:r>
              <a:rPr lang="en-US" altLang="zh-CN" sz="2400" dirty="0"/>
              <a:t>HB2</a:t>
            </a:r>
            <a:r>
              <a:rPr lang="zh-CN" altLang="en-US" sz="2400" dirty="0"/>
              <a:t>：对任一消息</a:t>
            </a:r>
            <a:r>
              <a:rPr lang="en-US" altLang="zh-CN" sz="2400" dirty="0"/>
              <a:t>m</a:t>
            </a:r>
            <a:r>
              <a:rPr lang="zh-CN" altLang="en-US" sz="2400" dirty="0"/>
              <a:t>，</a:t>
            </a:r>
            <a:r>
              <a:rPr lang="en-US" altLang="zh-CN" sz="2400" dirty="0"/>
              <a:t>send(m) </a:t>
            </a:r>
            <a:r>
              <a:rPr lang="en-US" altLang="zh-CN" sz="2400" dirty="0">
                <a:sym typeface="Wingdings" pitchFamily="2" charset="2"/>
              </a:rPr>
              <a:t></a:t>
            </a:r>
            <a:r>
              <a:rPr lang="en-US" altLang="zh-CN" sz="2400" dirty="0"/>
              <a:t> receive(m)</a:t>
            </a:r>
          </a:p>
          <a:p>
            <a:pPr lvl="1" eaLnBrk="1" hangingPunct="1">
              <a:lnSpc>
                <a:spcPct val="80000"/>
              </a:lnSpc>
            </a:pPr>
            <a:r>
              <a:rPr lang="zh-CN" altLang="en-US" sz="2400" dirty="0"/>
              <a:t>其中</a:t>
            </a:r>
            <a:r>
              <a:rPr lang="en-US" altLang="zh-CN" sz="2400" dirty="0"/>
              <a:t>send(m) </a:t>
            </a:r>
            <a:r>
              <a:rPr lang="zh-CN" altLang="en-US" sz="2400" dirty="0"/>
              <a:t>是发送消息的事件，</a:t>
            </a:r>
            <a:r>
              <a:rPr lang="en-US" altLang="zh-CN" sz="2400" dirty="0"/>
              <a:t>receive(m) </a:t>
            </a:r>
            <a:r>
              <a:rPr lang="zh-CN" altLang="en-US" sz="2400" dirty="0"/>
              <a:t>是接收消息的事件</a:t>
            </a:r>
          </a:p>
          <a:p>
            <a:pPr eaLnBrk="1" hangingPunct="1">
              <a:lnSpc>
                <a:spcPct val="80000"/>
              </a:lnSpc>
            </a:pPr>
            <a:r>
              <a:rPr lang="en-US" altLang="zh-CN" sz="2400" dirty="0"/>
              <a:t>HB3</a:t>
            </a:r>
            <a:r>
              <a:rPr lang="zh-CN" altLang="en-US" sz="2400" dirty="0"/>
              <a:t>：如果</a:t>
            </a:r>
            <a:r>
              <a:rPr lang="en-US" altLang="zh-CN" sz="2400" dirty="0"/>
              <a:t>e</a:t>
            </a:r>
            <a:r>
              <a:rPr lang="zh-CN" altLang="en-US" sz="2400" dirty="0"/>
              <a:t>，</a:t>
            </a:r>
            <a:r>
              <a:rPr lang="en-US" altLang="zh-CN" sz="2400" dirty="0"/>
              <a:t>e’</a:t>
            </a:r>
            <a:r>
              <a:rPr lang="zh-CN" altLang="en-US" sz="2400" dirty="0"/>
              <a:t>和</a:t>
            </a:r>
            <a:r>
              <a:rPr lang="en-US" altLang="zh-CN" sz="2400" dirty="0"/>
              <a:t>e’’</a:t>
            </a:r>
            <a:r>
              <a:rPr lang="zh-CN" altLang="en-US" sz="2400" dirty="0"/>
              <a:t>是事件，且有</a:t>
            </a:r>
            <a:r>
              <a:rPr lang="en-US" altLang="zh-CN" sz="2400" dirty="0"/>
              <a:t>e </a:t>
            </a:r>
            <a:r>
              <a:rPr lang="en-US" altLang="zh-CN" sz="2400" dirty="0">
                <a:sym typeface="Wingdings" pitchFamily="2" charset="2"/>
              </a:rPr>
              <a:t></a:t>
            </a:r>
            <a:r>
              <a:rPr lang="en-US" altLang="zh-CN" sz="2400" dirty="0"/>
              <a:t> e’ </a:t>
            </a:r>
            <a:r>
              <a:rPr lang="zh-CN" altLang="en-US" sz="2400" dirty="0"/>
              <a:t>和</a:t>
            </a:r>
            <a:r>
              <a:rPr lang="en-US" altLang="zh-CN" sz="2400" dirty="0"/>
              <a:t>e’ </a:t>
            </a:r>
            <a:r>
              <a:rPr lang="en-US" altLang="zh-CN" sz="2400" dirty="0">
                <a:sym typeface="Wingdings" pitchFamily="2" charset="2"/>
              </a:rPr>
              <a:t></a:t>
            </a:r>
            <a:r>
              <a:rPr lang="en-US" altLang="zh-CN" sz="2400" dirty="0"/>
              <a:t> e’’</a:t>
            </a:r>
            <a:r>
              <a:rPr lang="zh-CN" altLang="en-US" sz="2400" dirty="0"/>
              <a:t>，那么</a:t>
            </a:r>
            <a:r>
              <a:rPr lang="en-US" altLang="zh-CN" sz="2400" dirty="0"/>
              <a:t>e </a:t>
            </a:r>
            <a:r>
              <a:rPr lang="en-US" altLang="zh-CN" sz="2400" dirty="0">
                <a:sym typeface="Wingdings" pitchFamily="2" charset="2"/>
              </a:rPr>
              <a:t></a:t>
            </a:r>
            <a:r>
              <a:rPr lang="en-US" altLang="zh-CN" sz="2400" dirty="0"/>
              <a:t> e’’</a:t>
            </a:r>
          </a:p>
        </p:txBody>
      </p:sp>
      <p:pic>
        <p:nvPicPr>
          <p:cNvPr id="16388"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528763" y="3886200"/>
            <a:ext cx="6438900" cy="2741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5"/>
          <p:cNvSpPr txBox="1">
            <a:spLocks noChangeArrowheads="1"/>
          </p:cNvSpPr>
          <p:nvPr/>
        </p:nvSpPr>
        <p:spPr bwMode="auto">
          <a:xfrm>
            <a:off x="2667000" y="6400800"/>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zh-CN" altLang="en-US" sz="2400">
                <a:latin typeface="Times" pitchFamily="18" charset="0"/>
              </a:rPr>
              <a:t>发生在三个进程中的事件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a:t>发生在先关系：几点说明</a:t>
            </a:r>
          </a:p>
        </p:txBody>
      </p:sp>
      <p:sp>
        <p:nvSpPr>
          <p:cNvPr id="17411" name="Rectangle 3"/>
          <p:cNvSpPr>
            <a:spLocks noGrp="1" noChangeArrowheads="1"/>
          </p:cNvSpPr>
          <p:nvPr>
            <p:ph idx="1"/>
          </p:nvPr>
        </p:nvSpPr>
        <p:spPr/>
        <p:txBody>
          <a:bodyPr>
            <a:normAutofit/>
          </a:bodyPr>
          <a:lstStyle/>
          <a:p>
            <a:r>
              <a:rPr lang="zh-CN" altLang="en-US" sz="2800" dirty="0"/>
              <a:t>不能由</a:t>
            </a:r>
            <a:r>
              <a:rPr lang="zh-CN" altLang="en-US" sz="2800" dirty="0">
                <a:sym typeface="Wingdings" pitchFamily="2" charset="2"/>
              </a:rPr>
              <a:t></a:t>
            </a:r>
            <a:r>
              <a:rPr lang="zh-CN" altLang="en-US" sz="2800" dirty="0"/>
              <a:t>排序的事件是</a:t>
            </a:r>
            <a:r>
              <a:rPr lang="zh-CN" altLang="en-US" sz="2800" dirty="0">
                <a:solidFill>
                  <a:srgbClr val="FF0000"/>
                </a:solidFill>
              </a:rPr>
              <a:t>并发</a:t>
            </a:r>
            <a:r>
              <a:rPr lang="zh-CN" altLang="en-US" sz="2800" dirty="0"/>
              <a:t>的事件</a:t>
            </a:r>
          </a:p>
          <a:p>
            <a:pPr lvl="1"/>
            <a:r>
              <a:rPr lang="en-US" altLang="zh-CN" sz="2400" dirty="0" err="1"/>
              <a:t>a</a:t>
            </a:r>
            <a:r>
              <a:rPr lang="en-US" altLang="zh-CN" sz="2400" dirty="0" err="1">
                <a:sym typeface="Wingdings" pitchFamily="2" charset="2"/>
              </a:rPr>
              <a:t></a:t>
            </a:r>
            <a:r>
              <a:rPr lang="en-US" altLang="zh-CN" sz="2400" dirty="0" err="1"/>
              <a:t>e</a:t>
            </a:r>
            <a:r>
              <a:rPr lang="zh-CN" altLang="en-US" sz="2400" dirty="0"/>
              <a:t>和</a:t>
            </a:r>
            <a:r>
              <a:rPr lang="en-US" altLang="zh-CN" sz="2400" dirty="0" err="1"/>
              <a:t>e</a:t>
            </a:r>
            <a:r>
              <a:rPr lang="en-US" altLang="zh-CN" sz="2400" dirty="0" err="1">
                <a:sym typeface="Wingdings" pitchFamily="2" charset="2"/>
              </a:rPr>
              <a:t></a:t>
            </a:r>
            <a:r>
              <a:rPr lang="en-US" altLang="zh-CN" sz="2400" dirty="0" err="1"/>
              <a:t>a</a:t>
            </a:r>
            <a:r>
              <a:rPr lang="zh-CN" altLang="en-US" sz="2400" dirty="0"/>
              <a:t>都不成立，因为它们发生在</a:t>
            </a:r>
            <a:r>
              <a:rPr lang="zh-CN" altLang="en-US" sz="2400" dirty="0">
                <a:solidFill>
                  <a:srgbClr val="FF0000"/>
                </a:solidFill>
              </a:rPr>
              <a:t>不同的进程中</a:t>
            </a:r>
            <a:r>
              <a:rPr lang="zh-CN" altLang="en-US" sz="2400" dirty="0"/>
              <a:t>，且它们之间</a:t>
            </a:r>
            <a:r>
              <a:rPr lang="zh-CN" altLang="en-US" sz="2400" dirty="0">
                <a:solidFill>
                  <a:srgbClr val="FF0000"/>
                </a:solidFill>
              </a:rPr>
              <a:t>没有消息链</a:t>
            </a:r>
          </a:p>
          <a:p>
            <a:r>
              <a:rPr lang="zh-CN" altLang="en-US" sz="2800" dirty="0"/>
              <a:t>关系</a:t>
            </a:r>
            <a:r>
              <a:rPr lang="zh-CN" altLang="en-US" sz="2800" dirty="0">
                <a:sym typeface="Wingdings" pitchFamily="2" charset="2"/>
              </a:rPr>
              <a:t></a:t>
            </a:r>
            <a:r>
              <a:rPr lang="en-US" altLang="zh-CN" sz="2800" dirty="0"/>
              <a:t>: </a:t>
            </a:r>
            <a:r>
              <a:rPr lang="zh-CN" altLang="en-US" sz="2800" dirty="0"/>
              <a:t>以</a:t>
            </a:r>
            <a:r>
              <a:rPr lang="zh-CN" altLang="en-US" sz="2800" dirty="0">
                <a:solidFill>
                  <a:srgbClr val="FF0000"/>
                </a:solidFill>
              </a:rPr>
              <a:t>消息传递</a:t>
            </a:r>
            <a:r>
              <a:rPr lang="zh-CN" altLang="en-US" sz="2800" dirty="0"/>
              <a:t>方式表示的数据流</a:t>
            </a:r>
          </a:p>
          <a:p>
            <a:pPr lvl="1"/>
            <a:r>
              <a:rPr lang="zh-CN" altLang="en-US" sz="2400" dirty="0">
                <a:solidFill>
                  <a:srgbClr val="FF0000"/>
                </a:solidFill>
              </a:rPr>
              <a:t>不能</a:t>
            </a:r>
            <a:r>
              <a:rPr lang="zh-CN" altLang="en-US" sz="2400" dirty="0"/>
              <a:t>对非消息传递方式的数据流动关系建模</a:t>
            </a:r>
          </a:p>
          <a:p>
            <a:r>
              <a:rPr lang="zh-CN" altLang="en-US" sz="2800" dirty="0"/>
              <a:t>有发生在先关系的两个事件：第一个事件不一定实际地引起了第二个事件</a:t>
            </a:r>
          </a:p>
          <a:p>
            <a:pPr lvl="1"/>
            <a:r>
              <a:rPr lang="zh-CN" altLang="en-US" sz="2400" dirty="0"/>
              <a:t>关系</a:t>
            </a:r>
            <a:r>
              <a:rPr lang="zh-CN" altLang="en-US" sz="2400" dirty="0">
                <a:sym typeface="Wingdings" pitchFamily="2" charset="2"/>
              </a:rPr>
              <a:t>表示</a:t>
            </a:r>
            <a:r>
              <a:rPr lang="zh-CN" altLang="en-US" sz="2400" dirty="0">
                <a:solidFill>
                  <a:srgbClr val="FF0000"/>
                </a:solidFill>
              </a:rPr>
              <a:t>可能</a:t>
            </a:r>
            <a:r>
              <a:rPr lang="zh-CN" altLang="en-US" sz="2400" dirty="0"/>
              <a:t>的因果关系，两个事件即使没有真正的联系，也可以有</a:t>
            </a:r>
            <a:r>
              <a:rPr lang="zh-CN" altLang="en-US" sz="2400" dirty="0">
                <a:sym typeface="Wingdings" pitchFamily="2" charset="2"/>
              </a:rPr>
              <a:t></a:t>
            </a:r>
            <a:r>
              <a:rPr lang="zh-CN" altLang="en-US" sz="2400" dirty="0"/>
              <a:t>关系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295400" y="2514600"/>
            <a:ext cx="784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None/>
            </a:pPr>
            <a:r>
              <a:rPr lang="en-US" altLang="zh-CN" sz="4400" b="1" dirty="0">
                <a:solidFill>
                  <a:srgbClr val="99FFCC"/>
                </a:solidFill>
              </a:rPr>
              <a:t>3. </a:t>
            </a:r>
            <a:r>
              <a:rPr lang="zh-CN" altLang="en-US" sz="4400" b="1" dirty="0">
                <a:solidFill>
                  <a:srgbClr val="99FFCC"/>
                </a:solidFill>
              </a:rPr>
              <a:t>分布式系统的时间</a:t>
            </a:r>
            <a:endParaRPr lang="en-US" altLang="zh-CN" sz="4400" b="1" dirty="0">
              <a:solidFill>
                <a:srgbClr val="99FFCC"/>
              </a:solidFill>
              <a:ea typeface="新细明体" pitchFamily="2" charset="-122"/>
            </a:endParaRPr>
          </a:p>
        </p:txBody>
      </p:sp>
    </p:spTree>
    <p:extLst>
      <p:ext uri="{BB962C8B-B14F-4D97-AF65-F5344CB8AC3E}">
        <p14:creationId xmlns:p14="http://schemas.microsoft.com/office/powerpoint/2010/main" val="2612962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err="1"/>
              <a:t>Lamport</a:t>
            </a:r>
            <a:r>
              <a:rPr lang="zh-CN" altLang="en-US" dirty="0"/>
              <a:t>逻辑时钟</a:t>
            </a:r>
          </a:p>
        </p:txBody>
      </p:sp>
      <p:sp>
        <p:nvSpPr>
          <p:cNvPr id="18435" name="Rectangle 3"/>
          <p:cNvSpPr>
            <a:spLocks noGrp="1" noChangeArrowheads="1"/>
          </p:cNvSpPr>
          <p:nvPr>
            <p:ph type="body" idx="1"/>
          </p:nvPr>
        </p:nvSpPr>
        <p:spPr>
          <a:xfrm>
            <a:off x="508000" y="762000"/>
            <a:ext cx="8178800" cy="6096000"/>
          </a:xfrm>
        </p:spPr>
        <p:txBody>
          <a:bodyPr/>
          <a:lstStyle/>
          <a:p>
            <a:pPr eaLnBrk="1" hangingPunct="1">
              <a:lnSpc>
                <a:spcPct val="110000"/>
              </a:lnSpc>
            </a:pPr>
            <a:r>
              <a:rPr lang="zh-CN" altLang="en-US" sz="2400" dirty="0">
                <a:cs typeface="Times New Roman" pitchFamily="18" charset="0"/>
              </a:rPr>
              <a:t>定义：一个逻辑时钟是一个</a:t>
            </a:r>
            <a:r>
              <a:rPr lang="zh-CN" altLang="en-US" sz="2400" dirty="0">
                <a:solidFill>
                  <a:srgbClr val="FF0000"/>
                </a:solidFill>
                <a:cs typeface="Times New Roman" pitchFamily="18" charset="0"/>
              </a:rPr>
              <a:t>单调增长</a:t>
            </a:r>
            <a:r>
              <a:rPr lang="zh-CN" altLang="en-US" sz="2400" dirty="0">
                <a:cs typeface="Times New Roman" pitchFamily="18" charset="0"/>
              </a:rPr>
              <a:t>的</a:t>
            </a:r>
            <a:r>
              <a:rPr lang="zh-CN" altLang="en-US" sz="2400" dirty="0">
                <a:solidFill>
                  <a:srgbClr val="FF0000"/>
                </a:solidFill>
                <a:cs typeface="Times New Roman" pitchFamily="18" charset="0"/>
              </a:rPr>
              <a:t>软件</a:t>
            </a:r>
            <a:r>
              <a:rPr lang="zh-CN" altLang="en-US" sz="2400" dirty="0">
                <a:cs typeface="Times New Roman" pitchFamily="18" charset="0"/>
              </a:rPr>
              <a:t>计数器</a:t>
            </a:r>
          </a:p>
          <a:p>
            <a:pPr eaLnBrk="1" hangingPunct="1">
              <a:lnSpc>
                <a:spcPct val="110000"/>
              </a:lnSpc>
            </a:pPr>
            <a:r>
              <a:rPr lang="zh-CN" altLang="en-US" sz="2400" dirty="0">
                <a:cs typeface="Times New Roman" pitchFamily="18" charset="0"/>
              </a:rPr>
              <a:t>每个</a:t>
            </a:r>
            <a:r>
              <a:rPr lang="zh-CN" altLang="en-US" sz="2400" dirty="0">
                <a:solidFill>
                  <a:srgbClr val="FF0000"/>
                </a:solidFill>
                <a:cs typeface="Times New Roman" pitchFamily="18" charset="0"/>
              </a:rPr>
              <a:t>进程 </a:t>
            </a:r>
            <a:r>
              <a:rPr lang="en-US" altLang="zh-CN" sz="2400" dirty="0">
                <a:cs typeface="Times New Roman" pitchFamily="18" charset="0"/>
              </a:rPr>
              <a:t>pi </a:t>
            </a:r>
            <a:r>
              <a:rPr lang="zh-CN" altLang="en-US" sz="2400" dirty="0">
                <a:cs typeface="Times New Roman" pitchFamily="18" charset="0"/>
              </a:rPr>
              <a:t>维护它</a:t>
            </a:r>
            <a:r>
              <a:rPr lang="zh-CN" altLang="en-US" sz="2400" dirty="0">
                <a:solidFill>
                  <a:srgbClr val="FF0000"/>
                </a:solidFill>
                <a:cs typeface="Times New Roman" pitchFamily="18" charset="0"/>
              </a:rPr>
              <a:t>自己</a:t>
            </a:r>
            <a:r>
              <a:rPr lang="zh-CN" altLang="en-US" sz="2400" dirty="0">
                <a:cs typeface="Times New Roman" pitchFamily="18" charset="0"/>
              </a:rPr>
              <a:t>的逻辑时钟 </a:t>
            </a:r>
            <a:r>
              <a:rPr lang="en-US" altLang="zh-CN" sz="2400" dirty="0">
                <a:cs typeface="Times New Roman" pitchFamily="18" charset="0"/>
              </a:rPr>
              <a:t>Li</a:t>
            </a:r>
            <a:r>
              <a:rPr lang="zh-CN" altLang="en-US" sz="2400" dirty="0">
                <a:cs typeface="Times New Roman" pitchFamily="18" charset="0"/>
              </a:rPr>
              <a:t>，进程用它给事件加时间戳</a:t>
            </a:r>
          </a:p>
          <a:p>
            <a:pPr lvl="1" eaLnBrk="1" hangingPunct="1">
              <a:lnSpc>
                <a:spcPct val="110000"/>
              </a:lnSpc>
            </a:pPr>
            <a:r>
              <a:rPr lang="zh-CN" altLang="en-US" sz="2000" dirty="0">
                <a:cs typeface="Times New Roman" pitchFamily="18" charset="0"/>
              </a:rPr>
              <a:t>用 </a:t>
            </a:r>
            <a:r>
              <a:rPr lang="en-US" altLang="zh-CN" sz="2000" dirty="0">
                <a:cs typeface="Times New Roman" pitchFamily="18" charset="0"/>
              </a:rPr>
              <a:t>L</a:t>
            </a:r>
            <a:r>
              <a:rPr lang="en-US" altLang="zh-CN" sz="2000" baseline="-25000" dirty="0">
                <a:cs typeface="Times New Roman" pitchFamily="18" charset="0"/>
              </a:rPr>
              <a:t>i</a:t>
            </a:r>
            <a:r>
              <a:rPr lang="en-US" altLang="zh-CN" sz="2000" dirty="0">
                <a:cs typeface="Times New Roman" pitchFamily="18" charset="0"/>
              </a:rPr>
              <a:t>(e) </a:t>
            </a:r>
            <a:r>
              <a:rPr lang="zh-CN" altLang="en-US" sz="2000" dirty="0">
                <a:cs typeface="Times New Roman" pitchFamily="18" charset="0"/>
              </a:rPr>
              <a:t>表示进程 </a:t>
            </a:r>
            <a:r>
              <a:rPr lang="en-US" altLang="zh-CN" sz="2000" dirty="0">
                <a:cs typeface="Times New Roman" pitchFamily="18" charset="0"/>
              </a:rPr>
              <a:t>pi </a:t>
            </a:r>
            <a:r>
              <a:rPr lang="zh-CN" altLang="en-US" sz="2000" dirty="0">
                <a:cs typeface="Times New Roman" pitchFamily="18" charset="0"/>
              </a:rPr>
              <a:t>的事件 </a:t>
            </a:r>
            <a:r>
              <a:rPr lang="en-US" altLang="zh-CN" sz="2000" dirty="0">
                <a:cs typeface="Times New Roman" pitchFamily="18" charset="0"/>
              </a:rPr>
              <a:t>e </a:t>
            </a:r>
            <a:r>
              <a:rPr lang="zh-CN" altLang="en-US" sz="2000" dirty="0">
                <a:cs typeface="Times New Roman" pitchFamily="18" charset="0"/>
              </a:rPr>
              <a:t>的时间戳，用 </a:t>
            </a:r>
            <a:r>
              <a:rPr lang="en-US" altLang="zh-CN" sz="2000" dirty="0">
                <a:cs typeface="Times New Roman" pitchFamily="18" charset="0"/>
              </a:rPr>
              <a:t>L(e) </a:t>
            </a:r>
            <a:r>
              <a:rPr lang="zh-CN" altLang="en-US" sz="2000" dirty="0">
                <a:cs typeface="Times New Roman" pitchFamily="18" charset="0"/>
              </a:rPr>
              <a:t>表示发生在任一进程中的事件</a:t>
            </a:r>
            <a:r>
              <a:rPr lang="en-US" altLang="zh-CN" sz="2000" dirty="0">
                <a:cs typeface="Times New Roman" pitchFamily="18" charset="0"/>
              </a:rPr>
              <a:t>e</a:t>
            </a:r>
            <a:r>
              <a:rPr lang="zh-CN" altLang="en-US" sz="2000" dirty="0">
                <a:cs typeface="Times New Roman" pitchFamily="18" charset="0"/>
              </a:rPr>
              <a:t>的时间戳</a:t>
            </a:r>
          </a:p>
          <a:p>
            <a:pPr eaLnBrk="1" hangingPunct="1">
              <a:lnSpc>
                <a:spcPct val="110000"/>
              </a:lnSpc>
            </a:pPr>
            <a:r>
              <a:rPr lang="zh-CN" altLang="en-US" sz="2400" dirty="0">
                <a:cs typeface="Times New Roman" pitchFamily="18" charset="0"/>
              </a:rPr>
              <a:t>逻辑时钟计算规则</a:t>
            </a:r>
          </a:p>
          <a:p>
            <a:pPr lvl="1" eaLnBrk="1" hangingPunct="1">
              <a:lnSpc>
                <a:spcPct val="110000"/>
              </a:lnSpc>
            </a:pPr>
            <a:r>
              <a:rPr lang="en-US" altLang="zh-CN" sz="2000" dirty="0">
                <a:cs typeface="Times New Roman" pitchFamily="18" charset="0"/>
              </a:rPr>
              <a:t>LC1</a:t>
            </a:r>
            <a:r>
              <a:rPr lang="zh-CN" altLang="en-US" sz="2000" dirty="0">
                <a:cs typeface="Times New Roman" pitchFamily="18" charset="0"/>
              </a:rPr>
              <a:t>：在进程 </a:t>
            </a:r>
            <a:r>
              <a:rPr lang="en-US" altLang="zh-CN" sz="2000" dirty="0">
                <a:cs typeface="Times New Roman" pitchFamily="18" charset="0"/>
              </a:rPr>
              <a:t>p</a:t>
            </a:r>
            <a:r>
              <a:rPr lang="en-US" altLang="zh-CN" sz="2000" baseline="-25000" dirty="0">
                <a:cs typeface="Times New Roman" pitchFamily="18" charset="0"/>
              </a:rPr>
              <a:t>i</a:t>
            </a:r>
            <a:r>
              <a:rPr lang="en-US" altLang="zh-CN" sz="2000" dirty="0">
                <a:cs typeface="Times New Roman" pitchFamily="18" charset="0"/>
              </a:rPr>
              <a:t> </a:t>
            </a:r>
            <a:r>
              <a:rPr lang="zh-CN" altLang="en-US" sz="2000" dirty="0">
                <a:cs typeface="Times New Roman" pitchFamily="18" charset="0"/>
              </a:rPr>
              <a:t>发出每个事件之前 </a:t>
            </a:r>
            <a:r>
              <a:rPr lang="en-US" altLang="zh-CN" sz="2000" dirty="0">
                <a:cs typeface="Times New Roman" pitchFamily="18" charset="0"/>
              </a:rPr>
              <a:t>L</a:t>
            </a:r>
            <a:r>
              <a:rPr lang="en-US" altLang="zh-CN" sz="2000" baseline="-25000" dirty="0">
                <a:cs typeface="Times New Roman" pitchFamily="18" charset="0"/>
              </a:rPr>
              <a:t>i</a:t>
            </a:r>
            <a:r>
              <a:rPr lang="zh-CN" altLang="en-US" sz="2000" dirty="0">
                <a:cs typeface="Times New Roman" pitchFamily="18" charset="0"/>
              </a:rPr>
              <a:t>加一：</a:t>
            </a:r>
            <a:r>
              <a:rPr lang="en-US" altLang="zh-CN" sz="2000" dirty="0">
                <a:cs typeface="Times New Roman" pitchFamily="18" charset="0"/>
              </a:rPr>
              <a:t>L</a:t>
            </a:r>
            <a:r>
              <a:rPr lang="en-US" altLang="zh-CN" sz="2000" baseline="-25000" dirty="0">
                <a:cs typeface="Times New Roman" pitchFamily="18" charset="0"/>
              </a:rPr>
              <a:t>i</a:t>
            </a:r>
            <a:r>
              <a:rPr lang="en-US" altLang="zh-CN" sz="2000" dirty="0">
                <a:cs typeface="Times New Roman" pitchFamily="18" charset="0"/>
              </a:rPr>
              <a:t> := L</a:t>
            </a:r>
            <a:r>
              <a:rPr lang="en-US" altLang="zh-CN" sz="2000" baseline="-25000" dirty="0">
                <a:cs typeface="Times New Roman" pitchFamily="18" charset="0"/>
              </a:rPr>
              <a:t>i</a:t>
            </a:r>
            <a:r>
              <a:rPr lang="en-US" altLang="zh-CN" sz="2000" dirty="0">
                <a:cs typeface="Times New Roman" pitchFamily="18" charset="0"/>
              </a:rPr>
              <a:t>  +1</a:t>
            </a:r>
          </a:p>
          <a:p>
            <a:pPr lvl="1" eaLnBrk="1" hangingPunct="1">
              <a:lnSpc>
                <a:spcPct val="110000"/>
              </a:lnSpc>
            </a:pPr>
            <a:r>
              <a:rPr lang="en-US" altLang="zh-CN" sz="2000" dirty="0">
                <a:cs typeface="Times New Roman" pitchFamily="18" charset="0"/>
              </a:rPr>
              <a:t>LC2</a:t>
            </a:r>
            <a:r>
              <a:rPr lang="zh-CN" altLang="en-US" sz="2000" dirty="0">
                <a:cs typeface="Times New Roman" pitchFamily="18" charset="0"/>
              </a:rPr>
              <a:t>：</a:t>
            </a:r>
            <a:r>
              <a:rPr lang="en-US" altLang="zh-CN" sz="2000" dirty="0">
                <a:cs typeface="Times New Roman" pitchFamily="18" charset="0"/>
              </a:rPr>
              <a:t>(a) </a:t>
            </a:r>
            <a:r>
              <a:rPr lang="zh-CN" altLang="en-US" sz="2000" dirty="0">
                <a:cs typeface="Times New Roman" pitchFamily="18" charset="0"/>
              </a:rPr>
              <a:t>当进程 </a:t>
            </a:r>
            <a:r>
              <a:rPr lang="en-US" altLang="zh-CN" sz="2000" dirty="0">
                <a:cs typeface="Times New Roman" pitchFamily="18" charset="0"/>
              </a:rPr>
              <a:t>p</a:t>
            </a:r>
            <a:r>
              <a:rPr lang="en-US" altLang="zh-CN" sz="2000" baseline="-25000" dirty="0">
                <a:cs typeface="Times New Roman" pitchFamily="18" charset="0"/>
              </a:rPr>
              <a:t>i</a:t>
            </a:r>
            <a:r>
              <a:rPr lang="zh-CN" altLang="en-US" sz="2000" dirty="0">
                <a:cs typeface="Times New Roman" pitchFamily="18" charset="0"/>
              </a:rPr>
              <a:t>发送消息 </a:t>
            </a:r>
            <a:r>
              <a:rPr lang="en-US" altLang="zh-CN" sz="2000" dirty="0">
                <a:cs typeface="Times New Roman" pitchFamily="18" charset="0"/>
              </a:rPr>
              <a:t>m </a:t>
            </a:r>
            <a:r>
              <a:rPr lang="zh-CN" altLang="en-US" sz="2000" dirty="0">
                <a:cs typeface="Times New Roman" pitchFamily="18" charset="0"/>
              </a:rPr>
              <a:t>时，在 </a:t>
            </a:r>
            <a:r>
              <a:rPr lang="en-US" altLang="zh-CN" sz="2000" dirty="0">
                <a:cs typeface="Times New Roman" pitchFamily="18" charset="0"/>
              </a:rPr>
              <a:t>m </a:t>
            </a:r>
            <a:r>
              <a:rPr lang="zh-CN" altLang="en-US" sz="2000" dirty="0">
                <a:cs typeface="Times New Roman" pitchFamily="18" charset="0"/>
              </a:rPr>
              <a:t>上捎带上值 </a:t>
            </a:r>
            <a:r>
              <a:rPr lang="en-US" altLang="zh-CN" sz="2000" dirty="0">
                <a:cs typeface="Times New Roman" pitchFamily="18" charset="0"/>
              </a:rPr>
              <a:t>t </a:t>
            </a:r>
            <a:r>
              <a:rPr lang="zh-CN" altLang="en-US" sz="2000" dirty="0">
                <a:cs typeface="Times New Roman" pitchFamily="18" charset="0"/>
              </a:rPr>
              <a:t>＝</a:t>
            </a:r>
            <a:r>
              <a:rPr lang="en-US" altLang="zh-CN" sz="2000" dirty="0">
                <a:cs typeface="Times New Roman" pitchFamily="18" charset="0"/>
              </a:rPr>
              <a:t>L</a:t>
            </a:r>
            <a:r>
              <a:rPr lang="en-US" altLang="zh-CN" sz="2000" baseline="-25000" dirty="0">
                <a:cs typeface="Times New Roman" pitchFamily="18" charset="0"/>
              </a:rPr>
              <a:t>i</a:t>
            </a:r>
            <a:r>
              <a:rPr lang="en-US" altLang="zh-CN" sz="2000" dirty="0">
                <a:cs typeface="Times New Roman" pitchFamily="18" charset="0"/>
              </a:rPr>
              <a:t> </a:t>
            </a:r>
          </a:p>
          <a:p>
            <a:pPr lvl="3" eaLnBrk="1" hangingPunct="1">
              <a:lnSpc>
                <a:spcPct val="110000"/>
              </a:lnSpc>
              <a:buFontTx/>
              <a:buNone/>
            </a:pPr>
            <a:r>
              <a:rPr lang="en-US" altLang="zh-CN" sz="1600" dirty="0">
                <a:cs typeface="Times New Roman" pitchFamily="18" charset="0"/>
              </a:rPr>
              <a:t>  </a:t>
            </a:r>
            <a:r>
              <a:rPr lang="en-US" altLang="zh-CN" sz="1800" dirty="0">
                <a:cs typeface="Times New Roman" pitchFamily="18" charset="0"/>
              </a:rPr>
              <a:t>(</a:t>
            </a:r>
            <a:r>
              <a:rPr lang="en-US" altLang="zh-CN" dirty="0">
                <a:cs typeface="Times New Roman" pitchFamily="18" charset="0"/>
              </a:rPr>
              <a:t>b) </a:t>
            </a:r>
            <a:r>
              <a:rPr lang="zh-CN" altLang="en-US" dirty="0">
                <a:cs typeface="Times New Roman" pitchFamily="18" charset="0"/>
              </a:rPr>
              <a:t>在接收</a:t>
            </a:r>
            <a:r>
              <a:rPr lang="en-US" altLang="zh-CN" dirty="0">
                <a:cs typeface="Times New Roman" pitchFamily="18" charset="0"/>
              </a:rPr>
              <a:t>(m, t) </a:t>
            </a:r>
            <a:r>
              <a:rPr lang="zh-CN" altLang="en-US" dirty="0">
                <a:cs typeface="Times New Roman" pitchFamily="18" charset="0"/>
              </a:rPr>
              <a:t>时，进程 </a:t>
            </a:r>
            <a:r>
              <a:rPr lang="en-US" altLang="zh-CN" dirty="0" err="1">
                <a:cs typeface="Times New Roman" pitchFamily="18" charset="0"/>
              </a:rPr>
              <a:t>p</a:t>
            </a:r>
            <a:r>
              <a:rPr lang="en-US" altLang="zh-CN" baseline="-25000" dirty="0" err="1">
                <a:cs typeface="Times New Roman" pitchFamily="18" charset="0"/>
              </a:rPr>
              <a:t>j</a:t>
            </a:r>
            <a:r>
              <a:rPr lang="zh-CN" altLang="en-US" dirty="0">
                <a:cs typeface="Times New Roman" pitchFamily="18" charset="0"/>
              </a:rPr>
              <a:t>计算 </a:t>
            </a:r>
            <a:r>
              <a:rPr lang="en-US" altLang="zh-CN" dirty="0" err="1">
                <a:cs typeface="Times New Roman" pitchFamily="18" charset="0"/>
              </a:rPr>
              <a:t>L</a:t>
            </a:r>
            <a:r>
              <a:rPr lang="en-US" altLang="zh-CN" baseline="-25000" dirty="0" err="1">
                <a:cs typeface="Times New Roman" pitchFamily="18" charset="0"/>
              </a:rPr>
              <a:t>j</a:t>
            </a:r>
            <a:r>
              <a:rPr lang="en-US" altLang="zh-CN" baseline="-25000" dirty="0">
                <a:cs typeface="Times New Roman" pitchFamily="18" charset="0"/>
              </a:rPr>
              <a:t> </a:t>
            </a:r>
            <a:r>
              <a:rPr lang="en-US" altLang="zh-CN" dirty="0">
                <a:cs typeface="Times New Roman" pitchFamily="18" charset="0"/>
              </a:rPr>
              <a:t>:=max(</a:t>
            </a:r>
            <a:r>
              <a:rPr lang="en-US" altLang="zh-CN" dirty="0" err="1">
                <a:cs typeface="Times New Roman" pitchFamily="18" charset="0"/>
              </a:rPr>
              <a:t>L</a:t>
            </a:r>
            <a:r>
              <a:rPr lang="en-US" altLang="zh-CN" baseline="-25000" dirty="0" err="1">
                <a:cs typeface="Times New Roman" pitchFamily="18" charset="0"/>
              </a:rPr>
              <a:t>j</a:t>
            </a:r>
            <a:r>
              <a:rPr lang="en-US" altLang="zh-CN" dirty="0">
                <a:cs typeface="Times New Roman" pitchFamily="18" charset="0"/>
              </a:rPr>
              <a:t>, t)</a:t>
            </a:r>
            <a:r>
              <a:rPr lang="zh-CN" altLang="en-US" dirty="0">
                <a:cs typeface="Times New Roman" pitchFamily="18" charset="0"/>
              </a:rPr>
              <a:t>，然后将</a:t>
            </a:r>
            <a:r>
              <a:rPr lang="en-US" altLang="zh-CN" dirty="0">
                <a:cs typeface="Times New Roman" pitchFamily="18" charset="0"/>
              </a:rPr>
              <a:t>receive(m)</a:t>
            </a:r>
            <a:r>
              <a:rPr lang="zh-CN" altLang="en-US" dirty="0">
                <a:cs typeface="Times New Roman" pitchFamily="18" charset="0"/>
              </a:rPr>
              <a:t>事件的时间戳设置为 </a:t>
            </a:r>
            <a:r>
              <a:rPr lang="en-US" altLang="zh-CN" dirty="0" err="1">
                <a:cs typeface="Times New Roman" pitchFamily="18" charset="0"/>
              </a:rPr>
              <a:t>L</a:t>
            </a:r>
            <a:r>
              <a:rPr lang="en-US" altLang="zh-CN" baseline="-25000" dirty="0" err="1">
                <a:cs typeface="Times New Roman" pitchFamily="18" charset="0"/>
              </a:rPr>
              <a:t>j</a:t>
            </a:r>
            <a:r>
              <a:rPr lang="en-US" altLang="zh-CN" dirty="0">
                <a:cs typeface="Times New Roman" pitchFamily="18" charset="0"/>
              </a:rPr>
              <a:t> := </a:t>
            </a:r>
            <a:r>
              <a:rPr lang="en-US" altLang="zh-CN" dirty="0" err="1">
                <a:cs typeface="Times New Roman" pitchFamily="18" charset="0"/>
              </a:rPr>
              <a:t>L</a:t>
            </a:r>
            <a:r>
              <a:rPr lang="en-US" altLang="zh-CN" baseline="-25000" dirty="0" err="1">
                <a:cs typeface="Times New Roman" pitchFamily="18" charset="0"/>
              </a:rPr>
              <a:t>j</a:t>
            </a:r>
            <a:r>
              <a:rPr lang="en-US" altLang="zh-CN" baseline="-25000" dirty="0">
                <a:cs typeface="Times New Roman" pitchFamily="18" charset="0"/>
              </a:rPr>
              <a:t> </a:t>
            </a:r>
            <a:r>
              <a:rPr lang="en-US" altLang="zh-CN" dirty="0">
                <a:cs typeface="Times New Roman" pitchFamily="18" charset="0"/>
              </a:rPr>
              <a:t> +1</a:t>
            </a:r>
            <a:r>
              <a:rPr lang="en-US" altLang="zh-CN" sz="1600" dirty="0">
                <a:cs typeface="Times New Roman" pitchFamily="18" charset="0"/>
              </a:rPr>
              <a:t> </a:t>
            </a:r>
          </a:p>
          <a:p>
            <a:pPr eaLnBrk="1" hangingPunct="1"/>
            <a:r>
              <a:rPr lang="zh-CN" altLang="en-US" sz="2400" dirty="0">
                <a:cs typeface="Times New Roman" pitchFamily="18" charset="0"/>
              </a:rPr>
              <a:t>逻辑时钟和事件的发生在先关系的关系</a:t>
            </a:r>
          </a:p>
          <a:p>
            <a:pPr lvl="1" eaLnBrk="1" hangingPunct="1"/>
            <a:r>
              <a:rPr lang="en-US" altLang="zh-CN" sz="2400" dirty="0" err="1">
                <a:cs typeface="Times New Roman" pitchFamily="18" charset="0"/>
              </a:rPr>
              <a:t>e</a:t>
            </a:r>
            <a:r>
              <a:rPr lang="en-US" altLang="zh-CN" sz="2400" dirty="0" err="1">
                <a:cs typeface="Times New Roman" pitchFamily="18" charset="0"/>
                <a:sym typeface="Wingdings" pitchFamily="2" charset="2"/>
              </a:rPr>
              <a:t></a:t>
            </a:r>
            <a:r>
              <a:rPr lang="en-US" altLang="zh-CN" sz="2400" dirty="0" err="1">
                <a:cs typeface="Times New Roman" pitchFamily="18" charset="0"/>
              </a:rPr>
              <a:t>e</a:t>
            </a:r>
            <a:r>
              <a:rPr lang="en-US" altLang="zh-CN" sz="2400" dirty="0">
                <a:cs typeface="Times New Roman" pitchFamily="18" charset="0"/>
              </a:rPr>
              <a:t>’ </a:t>
            </a:r>
            <a:r>
              <a:rPr lang="en-US" altLang="zh-CN" sz="2400" dirty="0">
                <a:cs typeface="Times New Roman" pitchFamily="18" charset="0"/>
                <a:sym typeface="Symbol" pitchFamily="18" charset="2"/>
              </a:rPr>
              <a:t></a:t>
            </a:r>
            <a:r>
              <a:rPr lang="en-US" altLang="zh-CN" sz="2400" dirty="0">
                <a:cs typeface="Times New Roman" pitchFamily="18" charset="0"/>
              </a:rPr>
              <a:t> L(e) &lt; L(e’) </a:t>
            </a:r>
            <a:r>
              <a:rPr lang="zh-CN" altLang="en-US" sz="2000" dirty="0">
                <a:solidFill>
                  <a:srgbClr val="FF0000"/>
                </a:solidFill>
                <a:cs typeface="Times New Roman" pitchFamily="18" charset="0"/>
              </a:rPr>
              <a:t>充分不必要条件</a:t>
            </a:r>
            <a:endParaRPr lang="en-US" altLang="zh-CN" sz="2400" dirty="0">
              <a:solidFill>
                <a:srgbClr val="FF0000"/>
              </a:solidFill>
              <a:cs typeface="Times New Roman" pitchFamily="18" charset="0"/>
            </a:endParaRPr>
          </a:p>
          <a:p>
            <a:pPr lvl="1" eaLnBrk="1" hangingPunct="1"/>
            <a:r>
              <a:rPr lang="en-US" altLang="zh-CN" sz="2400" dirty="0">
                <a:cs typeface="Times New Roman" pitchFamily="18" charset="0"/>
              </a:rPr>
              <a:t>L(e) &lt; L(e’)</a:t>
            </a:r>
            <a:r>
              <a:rPr lang="zh-CN" altLang="en-US" sz="2400" dirty="0">
                <a:cs typeface="Times New Roman" pitchFamily="18" charset="0"/>
              </a:rPr>
              <a:t>，不能推出</a:t>
            </a:r>
            <a:r>
              <a:rPr lang="en-US" altLang="zh-CN" sz="2400" dirty="0" err="1">
                <a:cs typeface="Times New Roman" pitchFamily="18" charset="0"/>
              </a:rPr>
              <a:t>e</a:t>
            </a:r>
            <a:r>
              <a:rPr lang="en-US" altLang="zh-CN" sz="2400" dirty="0" err="1">
                <a:cs typeface="Times New Roman" pitchFamily="18" charset="0"/>
                <a:sym typeface="Wingdings" pitchFamily="2" charset="2"/>
              </a:rPr>
              <a:t></a:t>
            </a:r>
            <a:r>
              <a:rPr lang="en-US" altLang="zh-CN" sz="2400" dirty="0" err="1">
                <a:cs typeface="Times New Roman" pitchFamily="18" charset="0"/>
              </a:rPr>
              <a:t>e</a:t>
            </a:r>
            <a:r>
              <a:rPr lang="en-US" altLang="zh-CN" sz="2400" dirty="0">
                <a:cs typeface="Times New Roman" pitchFamily="18" charset="0"/>
              </a:rPr>
              <a:t>’</a:t>
            </a:r>
            <a:r>
              <a:rPr lang="en-US" altLang="zh-CN" sz="24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a:t>逻辑时钟的应用</a:t>
            </a:r>
          </a:p>
        </p:txBody>
      </p:sp>
      <p:pic>
        <p:nvPicPr>
          <p:cNvPr id="19459"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533400" y="1460500"/>
            <a:ext cx="8153400" cy="3284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4"/>
          <p:cNvSpPr txBox="1">
            <a:spLocks noChangeArrowheads="1"/>
          </p:cNvSpPr>
          <p:nvPr/>
        </p:nvSpPr>
        <p:spPr bwMode="auto">
          <a:xfrm>
            <a:off x="914400" y="5334000"/>
            <a:ext cx="5419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latin typeface="Arial" charset="0"/>
              </a:rPr>
              <a:t>进程</a:t>
            </a:r>
            <a:r>
              <a:rPr lang="en-US" altLang="zh-CN" sz="2400">
                <a:latin typeface="Arial" charset="0"/>
              </a:rPr>
              <a:t>p1</a:t>
            </a:r>
            <a:r>
              <a:rPr lang="zh-CN" altLang="en-US" sz="2400">
                <a:latin typeface="Arial" charset="0"/>
              </a:rPr>
              <a:t>，</a:t>
            </a:r>
            <a:r>
              <a:rPr lang="en-US" altLang="zh-CN" sz="2400">
                <a:latin typeface="Arial" charset="0"/>
              </a:rPr>
              <a:t>p2</a:t>
            </a:r>
            <a:r>
              <a:rPr lang="zh-CN" altLang="en-US" sz="2400">
                <a:latin typeface="Arial" charset="0"/>
              </a:rPr>
              <a:t>和</a:t>
            </a:r>
            <a:r>
              <a:rPr lang="en-US" altLang="zh-CN" sz="2400">
                <a:latin typeface="Arial" charset="0"/>
              </a:rPr>
              <a:t>p3</a:t>
            </a:r>
            <a:r>
              <a:rPr lang="zh-CN" altLang="en-US" sz="2400">
                <a:latin typeface="Arial" charset="0"/>
              </a:rPr>
              <a:t>的逻辑时钟初始值为</a:t>
            </a:r>
            <a:r>
              <a:rPr lang="en-US" altLang="zh-CN" sz="2400">
                <a:latin typeface="Arial" charset="0"/>
              </a:rPr>
              <a:t>0 </a:t>
            </a:r>
          </a:p>
          <a:p>
            <a:pPr eaLnBrk="1" hangingPunct="1">
              <a:spcBef>
                <a:spcPct val="0"/>
              </a:spcBef>
              <a:buFontTx/>
              <a:buNone/>
            </a:pPr>
            <a:r>
              <a:rPr lang="en-US" altLang="zh-CN" sz="2400">
                <a:latin typeface="Arial" charset="0"/>
              </a:rPr>
              <a:t> L(e)&lt; L(b) </a:t>
            </a:r>
            <a:r>
              <a:rPr lang="zh-CN" altLang="en-US" sz="2400">
                <a:latin typeface="Arial" charset="0"/>
              </a:rPr>
              <a:t>，但没有</a:t>
            </a:r>
            <a:r>
              <a:rPr lang="en-US" altLang="zh-CN" sz="2400">
                <a:latin typeface="Arial" charset="0"/>
              </a:rPr>
              <a:t>e</a:t>
            </a:r>
            <a:r>
              <a:rPr lang="en-US" altLang="zh-CN" sz="2400">
                <a:latin typeface="Arial" charset="0"/>
                <a:sym typeface="Wingdings" pitchFamily="2" charset="2"/>
              </a:rPr>
              <a:t></a:t>
            </a:r>
            <a:r>
              <a:rPr lang="en-US" altLang="zh-CN" sz="2400">
                <a:latin typeface="Arial" charset="0"/>
              </a:rPr>
              <a:t>b</a:t>
            </a:r>
            <a:r>
              <a:rPr lang="zh-CN" altLang="en-US" sz="2400">
                <a:latin typeface="Arial" charset="0"/>
              </a:rPr>
              <a:t>，而是</a:t>
            </a:r>
            <a:r>
              <a:rPr lang="en-US" altLang="zh-CN" sz="2400">
                <a:latin typeface="Arial" charset="0"/>
              </a:rPr>
              <a:t>b||e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t>向量时钟</a:t>
            </a:r>
          </a:p>
        </p:txBody>
      </p:sp>
      <p:sp>
        <p:nvSpPr>
          <p:cNvPr id="20483" name="Rectangle 3"/>
          <p:cNvSpPr>
            <a:spLocks noGrp="1" noChangeArrowheads="1"/>
          </p:cNvSpPr>
          <p:nvPr>
            <p:ph type="body" idx="1"/>
          </p:nvPr>
        </p:nvSpPr>
        <p:spPr>
          <a:xfrm>
            <a:off x="457200" y="762000"/>
            <a:ext cx="8229600" cy="6073775"/>
          </a:xfrm>
        </p:spPr>
        <p:txBody>
          <a:bodyPr/>
          <a:lstStyle/>
          <a:p>
            <a:pPr eaLnBrk="1" hangingPunct="1"/>
            <a:r>
              <a:rPr lang="zh-CN" altLang="en-US" sz="2400"/>
              <a:t>定义：系统中有</a:t>
            </a:r>
            <a:r>
              <a:rPr lang="en-US" altLang="zh-CN" sz="2400"/>
              <a:t>N</a:t>
            </a:r>
            <a:r>
              <a:rPr lang="zh-CN" altLang="en-US" sz="2400"/>
              <a:t>个进程，每个进程</a:t>
            </a:r>
            <a:r>
              <a:rPr lang="en-US" altLang="zh-CN" sz="2400"/>
              <a:t>p</a:t>
            </a:r>
            <a:r>
              <a:rPr lang="en-US" altLang="zh-CN" sz="2400" baseline="-25000"/>
              <a:t>i</a:t>
            </a:r>
            <a:r>
              <a:rPr lang="zh-CN" altLang="en-US" sz="2400"/>
              <a:t>和一个向量</a:t>
            </a:r>
            <a:r>
              <a:rPr lang="en-US" altLang="zh-CN" sz="2400"/>
              <a:t>V</a:t>
            </a:r>
            <a:r>
              <a:rPr lang="en-US" altLang="zh-CN" sz="2400" baseline="-25000"/>
              <a:t>i </a:t>
            </a:r>
            <a:r>
              <a:rPr lang="en-US" altLang="zh-CN" sz="2400"/>
              <a:t>[1..n]</a:t>
            </a:r>
            <a:r>
              <a:rPr lang="zh-CN" altLang="en-US" sz="2400"/>
              <a:t>相关联，用于给本地事件加时间戳</a:t>
            </a:r>
          </a:p>
          <a:p>
            <a:pPr lvl="1" eaLnBrk="1" hangingPunct="1"/>
            <a:r>
              <a:rPr lang="zh-CN" altLang="en-US" sz="2400"/>
              <a:t>对向量时钟</a:t>
            </a:r>
            <a:r>
              <a:rPr lang="en-US" altLang="zh-CN" sz="2400"/>
              <a:t>V</a:t>
            </a:r>
            <a:r>
              <a:rPr lang="en-US" altLang="zh-CN" sz="3200" baseline="-25000"/>
              <a:t>i</a:t>
            </a:r>
            <a:r>
              <a:rPr lang="zh-CN" altLang="en-US" sz="2400"/>
              <a:t>，</a:t>
            </a:r>
            <a:r>
              <a:rPr lang="en-US" altLang="zh-CN" sz="2400"/>
              <a:t>V</a:t>
            </a:r>
            <a:r>
              <a:rPr lang="en-US" altLang="zh-CN" sz="3200" baseline="-25000"/>
              <a:t>i</a:t>
            </a:r>
            <a:r>
              <a:rPr lang="en-US" altLang="zh-CN" sz="2400"/>
              <a:t>[i]</a:t>
            </a:r>
            <a:r>
              <a:rPr lang="zh-CN" altLang="en-US" sz="2400"/>
              <a:t>是进程</a:t>
            </a:r>
            <a:r>
              <a:rPr lang="en-US" altLang="zh-CN" sz="2400"/>
              <a:t>p</a:t>
            </a:r>
            <a:r>
              <a:rPr lang="en-US" altLang="zh-CN" sz="3200" baseline="-25000"/>
              <a:t>i</a:t>
            </a:r>
            <a:r>
              <a:rPr lang="zh-CN" altLang="en-US" sz="2400"/>
              <a:t>已经加了时间戳的事件的个数</a:t>
            </a:r>
          </a:p>
          <a:p>
            <a:pPr lvl="1" eaLnBrk="1" hangingPunct="1"/>
            <a:r>
              <a:rPr lang="en-US" altLang="zh-CN" sz="2400"/>
              <a:t>V</a:t>
            </a:r>
            <a:r>
              <a:rPr lang="en-US" altLang="zh-CN" sz="3200" baseline="-25000"/>
              <a:t>i</a:t>
            </a:r>
            <a:r>
              <a:rPr lang="en-US" altLang="zh-CN" sz="2400"/>
              <a:t>[j](j</a:t>
            </a:r>
            <a:r>
              <a:rPr lang="en-US" altLang="zh-CN" sz="2400">
                <a:sym typeface="Symbol" pitchFamily="18" charset="2"/>
              </a:rPr>
              <a:t></a:t>
            </a:r>
            <a:r>
              <a:rPr lang="en-US" altLang="zh-CN" sz="2400"/>
              <a:t>i)</a:t>
            </a:r>
            <a:r>
              <a:rPr lang="zh-CN" altLang="en-US" sz="2400"/>
              <a:t>是在</a:t>
            </a:r>
            <a:r>
              <a:rPr lang="en-US" altLang="zh-CN" sz="2400"/>
              <a:t>p</a:t>
            </a:r>
            <a:r>
              <a:rPr lang="en-US" altLang="zh-CN" sz="3200" baseline="-25000"/>
              <a:t>j</a:t>
            </a:r>
            <a:r>
              <a:rPr lang="zh-CN" altLang="en-US" sz="2400"/>
              <a:t>中发生的可能会影响</a:t>
            </a:r>
            <a:r>
              <a:rPr lang="en-US" altLang="zh-CN" sz="2400"/>
              <a:t>p</a:t>
            </a:r>
            <a:r>
              <a:rPr lang="en-US" altLang="zh-CN" sz="3200" baseline="-25000"/>
              <a:t>i</a:t>
            </a:r>
            <a:r>
              <a:rPr lang="zh-CN" altLang="en-US" sz="2400"/>
              <a:t>的事件的个数，进程</a:t>
            </a:r>
            <a:r>
              <a:rPr lang="en-US" altLang="zh-CN" sz="2400"/>
              <a:t>p</a:t>
            </a:r>
            <a:r>
              <a:rPr lang="en-US" altLang="zh-CN" sz="3200" baseline="-25000"/>
              <a:t>j</a:t>
            </a:r>
            <a:r>
              <a:rPr lang="zh-CN" altLang="en-US" sz="2400"/>
              <a:t>中在因果关系上处于当前</a:t>
            </a:r>
            <a:r>
              <a:rPr lang="en-US" altLang="zh-CN" sz="2400"/>
              <a:t>p</a:t>
            </a:r>
            <a:r>
              <a:rPr lang="en-US" altLang="zh-CN" sz="3200" baseline="-25000"/>
              <a:t>i</a:t>
            </a:r>
            <a:r>
              <a:rPr lang="zh-CN" altLang="en-US" sz="2400"/>
              <a:t>之先的事件计数</a:t>
            </a:r>
          </a:p>
          <a:p>
            <a:pPr eaLnBrk="1" hangingPunct="1"/>
            <a:r>
              <a:rPr lang="zh-CN" altLang="en-US" sz="2400"/>
              <a:t>向量时钟计算规则：</a:t>
            </a:r>
          </a:p>
          <a:p>
            <a:pPr lvl="1" eaLnBrk="1" hangingPunct="1"/>
            <a:r>
              <a:rPr lang="en-US" altLang="zh-CN" sz="2400"/>
              <a:t>VC1</a:t>
            </a:r>
            <a:r>
              <a:rPr lang="zh-CN" altLang="en-US" sz="2400"/>
              <a:t>：初始，</a:t>
            </a:r>
            <a:r>
              <a:rPr lang="en-US" altLang="zh-CN" sz="2400"/>
              <a:t>V</a:t>
            </a:r>
            <a:r>
              <a:rPr lang="en-US" altLang="zh-CN" sz="3200" baseline="-25000"/>
              <a:t>i</a:t>
            </a:r>
            <a:r>
              <a:rPr lang="en-US" altLang="zh-CN" sz="2400"/>
              <a:t>[j] = 0</a:t>
            </a:r>
            <a:r>
              <a:rPr lang="zh-CN" altLang="en-US" sz="2400"/>
              <a:t>，对</a:t>
            </a:r>
            <a:r>
              <a:rPr lang="en-US" altLang="zh-CN" sz="2400"/>
              <a:t>i,j=1,2,…, N</a:t>
            </a:r>
          </a:p>
          <a:p>
            <a:pPr lvl="1" eaLnBrk="1" hangingPunct="1"/>
            <a:r>
              <a:rPr lang="en-US" altLang="zh-CN" sz="2400"/>
              <a:t>VC2</a:t>
            </a:r>
            <a:r>
              <a:rPr lang="zh-CN" altLang="en-US" sz="2400"/>
              <a:t>：</a:t>
            </a:r>
            <a:r>
              <a:rPr lang="en-US" altLang="zh-CN" sz="2400"/>
              <a:t>p</a:t>
            </a:r>
            <a:r>
              <a:rPr lang="en-US" altLang="zh-CN" sz="3200" baseline="-25000"/>
              <a:t>i</a:t>
            </a:r>
            <a:r>
              <a:rPr lang="zh-CN" altLang="en-US" sz="2400"/>
              <a:t>在给一个事件加时间戳之前，设置</a:t>
            </a:r>
            <a:r>
              <a:rPr lang="en-US" altLang="zh-CN" sz="2400"/>
              <a:t>V</a:t>
            </a:r>
            <a:r>
              <a:rPr lang="en-US" altLang="zh-CN" sz="3200" baseline="-25000"/>
              <a:t>i</a:t>
            </a:r>
            <a:r>
              <a:rPr lang="en-US" altLang="zh-CN" sz="2400"/>
              <a:t>[i] := V</a:t>
            </a:r>
            <a:r>
              <a:rPr lang="en-US" altLang="zh-CN" sz="3200" baseline="-25000"/>
              <a:t>i</a:t>
            </a:r>
            <a:r>
              <a:rPr lang="en-US" altLang="zh-CN" sz="2400"/>
              <a:t>[i] + 1</a:t>
            </a:r>
          </a:p>
          <a:p>
            <a:pPr lvl="1" eaLnBrk="1" hangingPunct="1"/>
            <a:r>
              <a:rPr lang="en-US" altLang="zh-CN" sz="2400"/>
              <a:t>VC3</a:t>
            </a:r>
            <a:r>
              <a:rPr lang="zh-CN" altLang="en-US" sz="2400"/>
              <a:t>：</a:t>
            </a:r>
            <a:r>
              <a:rPr lang="en-US" altLang="zh-CN" sz="2400"/>
              <a:t>p</a:t>
            </a:r>
            <a:r>
              <a:rPr lang="en-US" altLang="zh-CN" sz="3200" baseline="-25000"/>
              <a:t>i</a:t>
            </a:r>
            <a:r>
              <a:rPr lang="zh-CN" altLang="en-US" sz="2400"/>
              <a:t>在它发送的每个消息中包括值</a:t>
            </a:r>
            <a:r>
              <a:rPr lang="en-US" altLang="zh-CN" sz="2400"/>
              <a:t>t </a:t>
            </a:r>
            <a:r>
              <a:rPr lang="zh-CN" altLang="en-US" sz="2400"/>
              <a:t>＝</a:t>
            </a:r>
            <a:r>
              <a:rPr lang="en-US" altLang="zh-CN" sz="2400"/>
              <a:t>V</a:t>
            </a:r>
            <a:r>
              <a:rPr lang="en-US" altLang="zh-CN" sz="3200" baseline="-25000"/>
              <a:t>i</a:t>
            </a:r>
          </a:p>
          <a:p>
            <a:pPr lvl="1" eaLnBrk="1" hangingPunct="1"/>
            <a:r>
              <a:rPr lang="en-US" altLang="zh-CN" sz="2400"/>
              <a:t>VC4</a:t>
            </a:r>
            <a:r>
              <a:rPr lang="zh-CN" altLang="en-US" sz="2400"/>
              <a:t>：当</a:t>
            </a:r>
            <a:r>
              <a:rPr lang="en-US" altLang="zh-CN" sz="2400"/>
              <a:t>p</a:t>
            </a:r>
            <a:r>
              <a:rPr lang="en-US" altLang="zh-CN" sz="3200" baseline="-25000"/>
              <a:t>i</a:t>
            </a:r>
            <a:r>
              <a:rPr lang="zh-CN" altLang="en-US" sz="2400"/>
              <a:t>接收到消息中的时间戳</a:t>
            </a:r>
            <a:r>
              <a:rPr lang="en-US" altLang="zh-CN" sz="2400"/>
              <a:t>t</a:t>
            </a:r>
            <a:r>
              <a:rPr lang="zh-CN" altLang="en-US" sz="2400"/>
              <a:t>时，设置</a:t>
            </a:r>
            <a:r>
              <a:rPr lang="en-US" altLang="zh-CN" sz="2400"/>
              <a:t>V</a:t>
            </a:r>
            <a:r>
              <a:rPr lang="en-US" altLang="zh-CN" sz="3200" baseline="-25000"/>
              <a:t>i</a:t>
            </a:r>
            <a:r>
              <a:rPr lang="en-US" altLang="zh-CN" sz="2400"/>
              <a:t>[j] := max(V</a:t>
            </a:r>
            <a:r>
              <a:rPr lang="en-US" altLang="zh-CN" sz="3200" baseline="-25000"/>
              <a:t>i</a:t>
            </a:r>
            <a:r>
              <a:rPr lang="en-US" altLang="zh-CN" sz="2400"/>
              <a:t>[j], t[j]) (j=1,2,…,N)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向量时钟的应用</a:t>
            </a:r>
          </a:p>
        </p:txBody>
      </p:sp>
      <p:pic>
        <p:nvPicPr>
          <p:cNvPr id="21507"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533400" y="1068388"/>
            <a:ext cx="8153400" cy="320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4"/>
          <p:cNvSpPr txBox="1">
            <a:spLocks noChangeArrowheads="1"/>
          </p:cNvSpPr>
          <p:nvPr/>
        </p:nvSpPr>
        <p:spPr bwMode="auto">
          <a:xfrm>
            <a:off x="944563" y="4284663"/>
            <a:ext cx="72635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zh-CN" altLang="en-US" sz="2400" dirty="0">
                <a:latin typeface="Times" pitchFamily="18" charset="0"/>
              </a:rPr>
              <a:t>比较事件的向量时间戳的方法：</a:t>
            </a:r>
          </a:p>
          <a:p>
            <a:pPr>
              <a:spcBef>
                <a:spcPct val="0"/>
              </a:spcBef>
              <a:buFontTx/>
              <a:buNone/>
            </a:pPr>
            <a:r>
              <a:rPr lang="en-US" altLang="zh-CN" sz="2400" dirty="0">
                <a:latin typeface="Times" pitchFamily="18" charset="0"/>
              </a:rPr>
              <a:t>V=V’ </a:t>
            </a:r>
            <a:r>
              <a:rPr lang="en-US" altLang="zh-CN" sz="2400" dirty="0" err="1">
                <a:latin typeface="Times" pitchFamily="18" charset="0"/>
              </a:rPr>
              <a:t>iff</a:t>
            </a:r>
            <a:r>
              <a:rPr lang="en-US" altLang="zh-CN" sz="2400" dirty="0">
                <a:latin typeface="Times" pitchFamily="18" charset="0"/>
              </a:rPr>
              <a:t>  V[j] = V’[j] (j=1,2,…,N)</a:t>
            </a:r>
          </a:p>
          <a:p>
            <a:pPr>
              <a:spcBef>
                <a:spcPct val="0"/>
              </a:spcBef>
              <a:buFontTx/>
              <a:buNone/>
            </a:pPr>
            <a:r>
              <a:rPr lang="en-US" altLang="zh-CN" sz="2400" dirty="0">
                <a:latin typeface="Times" pitchFamily="18" charset="0"/>
              </a:rPr>
              <a:t>V</a:t>
            </a:r>
            <a:r>
              <a:rPr lang="en-US" altLang="zh-CN" sz="2400" dirty="0">
                <a:latin typeface="Times" pitchFamily="18" charset="0"/>
                <a:sym typeface="Symbol" pitchFamily="18" charset="2"/>
              </a:rPr>
              <a:t></a:t>
            </a:r>
            <a:r>
              <a:rPr lang="en-US" altLang="zh-CN" sz="2400" dirty="0">
                <a:latin typeface="Times" pitchFamily="18" charset="0"/>
              </a:rPr>
              <a:t>V’ </a:t>
            </a:r>
            <a:r>
              <a:rPr lang="en-US" altLang="zh-CN" sz="2400" dirty="0" err="1">
                <a:latin typeface="Times" pitchFamily="18" charset="0"/>
              </a:rPr>
              <a:t>iff</a:t>
            </a:r>
            <a:r>
              <a:rPr lang="en-US" altLang="zh-CN" sz="2400" dirty="0">
                <a:latin typeface="Times" pitchFamily="18" charset="0"/>
              </a:rPr>
              <a:t>  V[j] </a:t>
            </a:r>
            <a:r>
              <a:rPr lang="en-US" altLang="zh-CN" sz="2400" dirty="0">
                <a:latin typeface="Times" pitchFamily="18" charset="0"/>
                <a:sym typeface="Symbol" pitchFamily="18" charset="2"/>
              </a:rPr>
              <a:t></a:t>
            </a:r>
            <a:r>
              <a:rPr lang="en-US" altLang="zh-CN" sz="2400" dirty="0">
                <a:latin typeface="Times" pitchFamily="18" charset="0"/>
              </a:rPr>
              <a:t> V’[j] (j=1,2,…,N)</a:t>
            </a:r>
          </a:p>
          <a:p>
            <a:pPr>
              <a:spcBef>
                <a:spcPct val="0"/>
              </a:spcBef>
              <a:buFontTx/>
              <a:buNone/>
            </a:pPr>
            <a:r>
              <a:rPr lang="en-US" altLang="zh-CN" sz="2400" dirty="0">
                <a:latin typeface="Times" pitchFamily="18" charset="0"/>
              </a:rPr>
              <a:t>V&lt;V’ </a:t>
            </a:r>
            <a:r>
              <a:rPr lang="en-US" altLang="zh-CN" sz="2400" dirty="0" err="1">
                <a:latin typeface="Times" pitchFamily="18" charset="0"/>
              </a:rPr>
              <a:t>iff</a:t>
            </a:r>
            <a:r>
              <a:rPr lang="en-US" altLang="zh-CN" sz="2400" dirty="0">
                <a:latin typeface="Times" pitchFamily="18" charset="0"/>
              </a:rPr>
              <a:t>  V </a:t>
            </a:r>
            <a:r>
              <a:rPr lang="en-US" altLang="zh-CN" sz="2400" dirty="0">
                <a:latin typeface="Times" pitchFamily="18" charset="0"/>
                <a:sym typeface="Symbol" pitchFamily="18" charset="2"/>
              </a:rPr>
              <a:t></a:t>
            </a:r>
            <a:r>
              <a:rPr lang="en-US" altLang="zh-CN" sz="2400" dirty="0">
                <a:latin typeface="Times" pitchFamily="18" charset="0"/>
              </a:rPr>
              <a:t> V’</a:t>
            </a:r>
            <a:r>
              <a:rPr lang="en-US" altLang="zh-CN" sz="2400" dirty="0">
                <a:latin typeface="Times" pitchFamily="18" charset="0"/>
                <a:sym typeface="Symbol" pitchFamily="18" charset="2"/>
              </a:rPr>
              <a:t></a:t>
            </a:r>
            <a:r>
              <a:rPr lang="en-US" altLang="zh-CN" sz="2400" dirty="0">
                <a:latin typeface="Times" pitchFamily="18" charset="0"/>
              </a:rPr>
              <a:t> V </a:t>
            </a:r>
            <a:r>
              <a:rPr lang="en-US" altLang="zh-CN" sz="2400" dirty="0">
                <a:latin typeface="Times" pitchFamily="18" charset="0"/>
                <a:sym typeface="Symbol" pitchFamily="18" charset="2"/>
              </a:rPr>
              <a:t></a:t>
            </a:r>
            <a:r>
              <a:rPr lang="en-US" altLang="zh-CN" sz="2400" dirty="0">
                <a:latin typeface="Times" pitchFamily="18" charset="0"/>
              </a:rPr>
              <a:t> V’ </a:t>
            </a:r>
          </a:p>
          <a:p>
            <a:pPr>
              <a:spcBef>
                <a:spcPct val="0"/>
              </a:spcBef>
              <a:buFontTx/>
              <a:buNone/>
            </a:pPr>
            <a:r>
              <a:rPr lang="zh-CN" altLang="en-US" sz="2400" dirty="0">
                <a:latin typeface="Times" pitchFamily="18" charset="0"/>
              </a:rPr>
              <a:t>可以在发生在先关系和向量时钟之间建立等价关系：</a:t>
            </a:r>
          </a:p>
          <a:p>
            <a:pPr>
              <a:spcBef>
                <a:spcPct val="0"/>
              </a:spcBef>
              <a:buFontTx/>
              <a:buNone/>
            </a:pPr>
            <a:r>
              <a:rPr lang="en-US" altLang="zh-CN" sz="2400" dirty="0" err="1">
                <a:latin typeface="Times" pitchFamily="18" charset="0"/>
              </a:rPr>
              <a:t>e</a:t>
            </a:r>
            <a:r>
              <a:rPr lang="en-US" altLang="zh-CN" sz="2400" dirty="0" err="1">
                <a:latin typeface="Times" pitchFamily="18" charset="0"/>
                <a:sym typeface="Wingdings" pitchFamily="2" charset="2"/>
              </a:rPr>
              <a:t></a:t>
            </a:r>
            <a:r>
              <a:rPr lang="en-US" altLang="zh-CN" sz="2400" dirty="0" err="1">
                <a:latin typeface="Times" pitchFamily="18" charset="0"/>
              </a:rPr>
              <a:t>e</a:t>
            </a:r>
            <a:r>
              <a:rPr lang="en-US" altLang="zh-CN" sz="2400" dirty="0">
                <a:latin typeface="Times" pitchFamily="18" charset="0"/>
              </a:rPr>
              <a:t>’  </a:t>
            </a:r>
            <a:r>
              <a:rPr lang="en-US" altLang="zh-CN" sz="2400" dirty="0">
                <a:latin typeface="Times" pitchFamily="18" charset="0"/>
                <a:sym typeface="Wingdings" pitchFamily="2" charset="2"/>
              </a:rPr>
              <a:t></a:t>
            </a:r>
            <a:r>
              <a:rPr lang="en-US" altLang="zh-CN" sz="2400" dirty="0">
                <a:latin typeface="Times" pitchFamily="18" charset="0"/>
              </a:rPr>
              <a:t> V(e) &lt; V(e’) </a:t>
            </a:r>
            <a:r>
              <a:rPr kumimoji="0" lang="zh-CN" altLang="en-US" sz="2000" b="0" i="0" u="none" strike="noStrike" kern="0" cap="none" spc="0" normalizeH="0" baseline="0" noProof="0" dirty="0">
                <a:ln>
                  <a:noFill/>
                </a:ln>
                <a:solidFill>
                  <a:srgbClr val="FF0000"/>
                </a:solidFill>
                <a:effectLst/>
                <a:uLnTx/>
                <a:uFillTx/>
                <a:latin typeface="Times New Roman"/>
                <a:ea typeface="宋体"/>
                <a:cs typeface="Times New Roman" pitchFamily="18" charset="0"/>
              </a:rPr>
              <a:t>充分必要条件</a:t>
            </a:r>
            <a:endParaRPr lang="en-US" altLang="zh-CN" sz="2400" dirty="0">
              <a:latin typeface="Times" pitchFamily="18" charset="0"/>
            </a:endParaRPr>
          </a:p>
        </p:txBody>
      </p:sp>
      <p:sp>
        <p:nvSpPr>
          <p:cNvPr id="21509" name="Text Box 5"/>
          <p:cNvSpPr txBox="1">
            <a:spLocks noChangeArrowheads="1"/>
          </p:cNvSpPr>
          <p:nvPr/>
        </p:nvSpPr>
        <p:spPr bwMode="auto">
          <a:xfrm>
            <a:off x="5943600" y="9906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latin typeface="Arial" charset="0"/>
              </a:rPr>
              <a:t>V(a) &lt; V(f)</a:t>
            </a:r>
            <a:r>
              <a:rPr lang="zh-CN" altLang="en-US" sz="2400">
                <a:latin typeface="Arial" charset="0"/>
              </a:rPr>
              <a:t>反映了</a:t>
            </a:r>
            <a:r>
              <a:rPr lang="en-US" altLang="zh-CN" sz="2400">
                <a:latin typeface="Arial" charset="0"/>
              </a:rPr>
              <a:t>a</a:t>
            </a:r>
            <a:r>
              <a:rPr lang="en-US" altLang="zh-CN" sz="2400">
                <a:latin typeface="Arial" charset="0"/>
                <a:sym typeface="Wingdings" pitchFamily="2" charset="2"/>
              </a:rPr>
              <a:t></a:t>
            </a:r>
            <a:r>
              <a:rPr lang="en-US" altLang="zh-CN" sz="2400">
                <a:latin typeface="Arial" charset="0"/>
              </a:rPr>
              <a:t>f </a:t>
            </a:r>
          </a:p>
        </p:txBody>
      </p:sp>
      <p:sp>
        <p:nvSpPr>
          <p:cNvPr id="21510" name="Text Box 6"/>
          <p:cNvSpPr txBox="1">
            <a:spLocks noChangeArrowheads="1"/>
          </p:cNvSpPr>
          <p:nvPr/>
        </p:nvSpPr>
        <p:spPr bwMode="auto">
          <a:xfrm>
            <a:off x="6324600" y="4267200"/>
            <a:ext cx="2743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latin typeface="Arial" charset="0"/>
              </a:rPr>
              <a:t>从</a:t>
            </a:r>
            <a:r>
              <a:rPr lang="en-US" altLang="zh-CN" sz="2400">
                <a:latin typeface="Arial" charset="0"/>
              </a:rPr>
              <a:t>V(c) </a:t>
            </a:r>
            <a:r>
              <a:rPr lang="en-US" altLang="zh-CN" sz="2400">
                <a:latin typeface="Arial" charset="0"/>
                <a:sym typeface="Symbol" pitchFamily="18" charset="2"/>
              </a:rPr>
              <a:t></a:t>
            </a:r>
            <a:r>
              <a:rPr lang="en-US" altLang="zh-CN" sz="2400">
                <a:latin typeface="Arial" charset="0"/>
              </a:rPr>
              <a:t> V(e)</a:t>
            </a:r>
            <a:r>
              <a:rPr lang="zh-CN" altLang="en-US" sz="2400">
                <a:latin typeface="Arial" charset="0"/>
              </a:rPr>
              <a:t>和</a:t>
            </a:r>
            <a:r>
              <a:rPr lang="en-US" altLang="zh-CN" sz="2400">
                <a:latin typeface="Arial" charset="0"/>
              </a:rPr>
              <a:t>V(e) </a:t>
            </a:r>
            <a:r>
              <a:rPr lang="en-US" altLang="zh-CN" sz="2400">
                <a:latin typeface="Arial" charset="0"/>
                <a:sym typeface="Symbol" pitchFamily="18" charset="2"/>
              </a:rPr>
              <a:t></a:t>
            </a:r>
            <a:r>
              <a:rPr lang="en-US" altLang="zh-CN" sz="2400">
                <a:latin typeface="Arial" charset="0"/>
              </a:rPr>
              <a:t> V(c)</a:t>
            </a:r>
            <a:r>
              <a:rPr lang="zh-CN" altLang="en-US" sz="2400">
                <a:latin typeface="Arial" charset="0"/>
              </a:rPr>
              <a:t>均不成立的事实可推出</a:t>
            </a:r>
            <a:r>
              <a:rPr lang="en-US" altLang="zh-CN" sz="2400">
                <a:latin typeface="Arial" charset="0"/>
              </a:rPr>
              <a:t>c||e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295400" y="2514600"/>
            <a:ext cx="784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None/>
            </a:pPr>
            <a:r>
              <a:rPr lang="en-US" altLang="zh-CN" sz="4400" b="1" dirty="0">
                <a:solidFill>
                  <a:srgbClr val="99FFCC"/>
                </a:solidFill>
              </a:rPr>
              <a:t>4. </a:t>
            </a:r>
            <a:r>
              <a:rPr lang="zh-CN" altLang="en-US" sz="4400" b="1" dirty="0">
                <a:solidFill>
                  <a:srgbClr val="99FFCC"/>
                </a:solidFill>
              </a:rPr>
              <a:t>分布式系统的状态</a:t>
            </a:r>
            <a:endParaRPr lang="en-US" altLang="zh-CN" sz="4400" b="1" dirty="0">
              <a:solidFill>
                <a:srgbClr val="99FFCC"/>
              </a:solidFill>
              <a:ea typeface="新细明体" pitchFamily="2" charset="-122"/>
            </a:endParaRPr>
          </a:p>
        </p:txBody>
      </p:sp>
    </p:spTree>
    <p:extLst>
      <p:ext uri="{BB962C8B-B14F-4D97-AF65-F5344CB8AC3E}">
        <p14:creationId xmlns:p14="http://schemas.microsoft.com/office/powerpoint/2010/main" val="529688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a:t>4. </a:t>
            </a:r>
            <a:r>
              <a:rPr lang="zh-CN" altLang="en-US" dirty="0"/>
              <a:t>分布式系统的状态</a:t>
            </a:r>
          </a:p>
        </p:txBody>
      </p:sp>
      <p:sp>
        <p:nvSpPr>
          <p:cNvPr id="3" name="内容占位符 2"/>
          <p:cNvSpPr>
            <a:spLocks noGrp="1"/>
          </p:cNvSpPr>
          <p:nvPr>
            <p:ph idx="1"/>
          </p:nvPr>
        </p:nvSpPr>
        <p:spPr/>
        <p:txBody>
          <a:bodyPr/>
          <a:lstStyle/>
          <a:p>
            <a:pPr lvl="0"/>
            <a:r>
              <a:rPr lang="zh-CN" altLang="en-US" dirty="0"/>
              <a:t>观察分布式系统的全局状态的必要性</a:t>
            </a:r>
          </a:p>
          <a:p>
            <a:pPr lvl="1"/>
            <a:r>
              <a:rPr lang="zh-CN" altLang="en-US" dirty="0"/>
              <a:t>分布式无用单元收集：对象的引用情况是对象的一个状态 </a:t>
            </a:r>
          </a:p>
          <a:p>
            <a:pPr lvl="1"/>
            <a:r>
              <a:rPr lang="zh-CN" altLang="en-US" dirty="0"/>
              <a:t>分布式调试：例如，判断某个进程</a:t>
            </a:r>
            <a:r>
              <a:rPr lang="en-US" altLang="zh-CN" dirty="0"/>
              <a:t>p</a:t>
            </a:r>
            <a:r>
              <a:rPr lang="en-US" altLang="zh-CN" baseline="-25000" dirty="0"/>
              <a:t>i</a:t>
            </a:r>
            <a:r>
              <a:rPr lang="zh-CN" altLang="en-US" dirty="0"/>
              <a:t>的变量</a:t>
            </a:r>
            <a:r>
              <a:rPr lang="en-US" altLang="zh-CN" dirty="0"/>
              <a:t>x</a:t>
            </a:r>
            <a:r>
              <a:rPr lang="zh-CN" altLang="en-US" dirty="0"/>
              <a:t>和另一个进程</a:t>
            </a:r>
            <a:r>
              <a:rPr lang="en-US" altLang="zh-CN" dirty="0" err="1"/>
              <a:t>p</a:t>
            </a:r>
            <a:r>
              <a:rPr lang="en-US" altLang="zh-CN" baseline="-25000" dirty="0" err="1"/>
              <a:t>j</a:t>
            </a:r>
            <a:r>
              <a:rPr lang="zh-CN" altLang="en-US" dirty="0"/>
              <a:t>的变量</a:t>
            </a:r>
            <a:r>
              <a:rPr lang="en-US" altLang="zh-CN" dirty="0"/>
              <a:t>y</a:t>
            </a:r>
            <a:r>
              <a:rPr lang="zh-CN" altLang="en-US" dirty="0"/>
              <a:t>的差值大于</a:t>
            </a:r>
            <a:r>
              <a:rPr lang="zh-CN" altLang="en-US" dirty="0">
                <a:sym typeface="Symbol" pitchFamily="18" charset="2"/>
              </a:rPr>
              <a:t></a:t>
            </a:r>
          </a:p>
          <a:p>
            <a:pPr lvl="1"/>
            <a:r>
              <a:rPr lang="zh-CN" altLang="en-US" dirty="0"/>
              <a:t>死锁判定和程序终止判定：是一个全局状态谓词</a:t>
            </a:r>
            <a:endParaRPr lang="en-US" altLang="zh-CN" dirty="0"/>
          </a:p>
          <a:p>
            <a:pPr lvl="2"/>
            <a:r>
              <a:rPr lang="en-US" altLang="zh-CN" dirty="0"/>
              <a:t>Stable Property </a:t>
            </a:r>
          </a:p>
          <a:p>
            <a:pPr lvl="2"/>
            <a:r>
              <a:rPr lang="en-US" altLang="zh-CN" dirty="0"/>
              <a:t>Stable Property Detection</a:t>
            </a:r>
            <a:endParaRPr lang="zh-CN" altLang="en-US" dirty="0"/>
          </a:p>
          <a:p>
            <a:pPr lvl="1"/>
            <a:r>
              <a:rPr lang="zh-CN" altLang="en-US" dirty="0"/>
              <a:t>检查点</a:t>
            </a:r>
            <a:r>
              <a:rPr lang="en-US" altLang="zh-CN" dirty="0"/>
              <a:t>(Checkpointing)</a:t>
            </a:r>
            <a:endParaRPr lang="zh-CN" altLang="en-US" dirty="0"/>
          </a:p>
          <a:p>
            <a:endParaRPr lang="zh-CN" altLang="en-US" dirty="0"/>
          </a:p>
          <a:p>
            <a:endParaRPr lang="zh-CN" altLang="en-US" dirty="0"/>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279392" y="5506212"/>
            <a:ext cx="4788408" cy="127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a:t>观察全局状态</a:t>
            </a:r>
            <a:endParaRPr lang="en-US" altLang="en-US"/>
          </a:p>
        </p:txBody>
      </p:sp>
      <p:sp>
        <p:nvSpPr>
          <p:cNvPr id="23555" name="内容占位符 5"/>
          <p:cNvSpPr>
            <a:spLocks noGrp="1"/>
          </p:cNvSpPr>
          <p:nvPr>
            <p:ph idx="1"/>
          </p:nvPr>
        </p:nvSpPr>
        <p:spPr/>
        <p:txBody>
          <a:bodyPr>
            <a:normAutofit/>
          </a:bodyPr>
          <a:lstStyle/>
          <a:p>
            <a:r>
              <a:rPr lang="zh-CN" altLang="en-US" sz="2400" dirty="0"/>
              <a:t>全局状态定义：分布式系统可以看作是一系列协同工作的进程集合</a:t>
            </a:r>
            <a:r>
              <a:rPr lang="en-US" altLang="zh-CN" sz="2400" dirty="0"/>
              <a:t>P={P</a:t>
            </a:r>
            <a:r>
              <a:rPr lang="en-US" altLang="zh-CN" sz="2400" baseline="-25000" dirty="0"/>
              <a:t>1</a:t>
            </a:r>
            <a:r>
              <a:rPr lang="zh-CN" altLang="en-US" sz="2400" dirty="0"/>
              <a:t>，</a:t>
            </a:r>
            <a:r>
              <a:rPr lang="en-US" altLang="zh-CN" sz="2400" dirty="0"/>
              <a:t>P</a:t>
            </a:r>
            <a:r>
              <a:rPr lang="en-US" altLang="zh-CN" sz="2400" baseline="-25000" dirty="0"/>
              <a:t>2</a:t>
            </a:r>
            <a:r>
              <a:rPr lang="zh-CN" altLang="en-US" sz="2400" dirty="0"/>
              <a:t>，</a:t>
            </a:r>
            <a:r>
              <a:rPr lang="en-US" altLang="zh-CN" sz="2400" dirty="0"/>
              <a:t>…</a:t>
            </a:r>
            <a:r>
              <a:rPr lang="zh-CN" altLang="en-US" sz="2400" dirty="0"/>
              <a:t>，</a:t>
            </a:r>
            <a:r>
              <a:rPr lang="en-US" altLang="zh-CN" sz="2400" dirty="0" err="1"/>
              <a:t>P</a:t>
            </a:r>
            <a:r>
              <a:rPr lang="en-US" altLang="zh-CN" sz="2400" baseline="-25000" dirty="0" err="1"/>
              <a:t>n</a:t>
            </a:r>
            <a:r>
              <a:rPr lang="en-US" altLang="zh-CN" sz="2400" dirty="0"/>
              <a:t>}</a:t>
            </a:r>
            <a:r>
              <a:rPr lang="zh-CN" altLang="en-US" sz="2400" dirty="0"/>
              <a:t>，进程可以是物理分布的，它们之间通过消息通信实现互操作。</a:t>
            </a:r>
            <a:r>
              <a:rPr lang="zh-CN" altLang="en-US" sz="2400" dirty="0">
                <a:solidFill>
                  <a:srgbClr val="0000CC"/>
                </a:solidFill>
              </a:rPr>
              <a:t>分布式系统的全局状态由</a:t>
            </a:r>
            <a:r>
              <a:rPr lang="zh-CN" altLang="en-US" sz="2400" dirty="0">
                <a:solidFill>
                  <a:srgbClr val="FF0000"/>
                </a:solidFill>
              </a:rPr>
              <a:t>局部状态集</a:t>
            </a:r>
            <a:r>
              <a:rPr lang="zh-CN" altLang="en-US" sz="2400" dirty="0">
                <a:solidFill>
                  <a:srgbClr val="0000CC"/>
                </a:solidFill>
              </a:rPr>
              <a:t>和</a:t>
            </a:r>
            <a:r>
              <a:rPr lang="zh-CN" altLang="en-US" sz="2400" dirty="0">
                <a:solidFill>
                  <a:srgbClr val="FF0000"/>
                </a:solidFill>
              </a:rPr>
              <a:t>消息通道状态集</a:t>
            </a:r>
            <a:r>
              <a:rPr lang="zh-CN" altLang="en-US" sz="2400" dirty="0">
                <a:solidFill>
                  <a:srgbClr val="0000CC"/>
                </a:solidFill>
              </a:rPr>
              <a:t>组成</a:t>
            </a:r>
            <a:r>
              <a:rPr lang="zh-CN" altLang="en-US" sz="2400" dirty="0"/>
              <a:t>：</a:t>
            </a:r>
          </a:p>
          <a:p>
            <a:pPr lvl="1"/>
            <a:r>
              <a:rPr lang="zh-CN" altLang="en-US" sz="2400" dirty="0"/>
              <a:t>局部状态集是指系统中的一个</a:t>
            </a:r>
            <a:r>
              <a:rPr lang="zh-CN" altLang="en-US" sz="2400" dirty="0">
                <a:solidFill>
                  <a:srgbClr val="FF0000"/>
                </a:solidFill>
              </a:rPr>
              <a:t>进程</a:t>
            </a:r>
            <a:r>
              <a:rPr lang="zh-CN" altLang="en-US" sz="2400" dirty="0"/>
              <a:t>的</a:t>
            </a:r>
            <a:r>
              <a:rPr lang="zh-CN" altLang="en-US" sz="2400" dirty="0">
                <a:solidFill>
                  <a:srgbClr val="FF0000"/>
                </a:solidFill>
              </a:rPr>
              <a:t>全部变量</a:t>
            </a:r>
            <a:r>
              <a:rPr lang="zh-CN" altLang="en-US" sz="2400" dirty="0"/>
              <a:t>的集合</a:t>
            </a:r>
          </a:p>
          <a:p>
            <a:pPr lvl="1"/>
            <a:r>
              <a:rPr lang="zh-CN" altLang="en-US" sz="2400" dirty="0"/>
              <a:t>消息通道状态集是指在消息传输中的</a:t>
            </a:r>
            <a:r>
              <a:rPr lang="zh-CN" altLang="en-US" sz="2400" dirty="0">
                <a:solidFill>
                  <a:srgbClr val="FF0000"/>
                </a:solidFill>
              </a:rPr>
              <a:t>消息序列</a:t>
            </a:r>
            <a:r>
              <a:rPr lang="zh-CN" altLang="en-US" sz="2400" dirty="0"/>
              <a:t>的集合</a:t>
            </a:r>
          </a:p>
          <a:p>
            <a:pPr eaLnBrk="1" hangingPunct="1"/>
            <a:r>
              <a:rPr lang="zh-CN" altLang="en-US" sz="2400" dirty="0"/>
              <a:t>观察系统全局状态的困难性：缺乏全局时间</a:t>
            </a:r>
          </a:p>
          <a:p>
            <a:pPr lvl="1" eaLnBrk="1" hangingPunct="1"/>
            <a:r>
              <a:rPr lang="zh-CN" altLang="en-US" sz="2000" dirty="0"/>
              <a:t>如果所有进程有完全同步的时钟，那么就能规定一个让每个进程记录下它的状态的时间，结果就能获得系统实际的全局状态</a:t>
            </a:r>
          </a:p>
          <a:p>
            <a:pPr eaLnBrk="1" hangingPunct="1"/>
            <a:r>
              <a:rPr lang="zh-CN" altLang="en-US" sz="2400" dirty="0"/>
              <a:t>能不能从在不同时间记录的本地状态汇总出一个有意义的全局状态？ </a:t>
            </a:r>
          </a:p>
          <a:p>
            <a:pPr eaLnBrk="1" hangingPunct="1"/>
            <a:r>
              <a:rPr lang="zh-CN" altLang="en-US" sz="2400" dirty="0"/>
              <a:t>一个正常执行的分布式系统，它的执行可以描述成在系统全局状态之间的一系列变迁：</a:t>
            </a:r>
            <a:r>
              <a:rPr lang="en-US" altLang="zh-CN" sz="2400" dirty="0"/>
              <a:t>S0 </a:t>
            </a:r>
            <a:r>
              <a:rPr lang="en-US" altLang="zh-CN" sz="2400" dirty="0">
                <a:sym typeface="Wingdings" pitchFamily="2" charset="2"/>
              </a:rPr>
              <a:t></a:t>
            </a:r>
            <a:r>
              <a:rPr lang="en-US" altLang="zh-CN" sz="2400" dirty="0"/>
              <a:t>S1 </a:t>
            </a:r>
            <a:r>
              <a:rPr lang="en-US" altLang="zh-CN" sz="2400" dirty="0">
                <a:sym typeface="Wingdings" pitchFamily="2" charset="2"/>
              </a:rPr>
              <a:t></a:t>
            </a:r>
            <a:r>
              <a:rPr lang="en-US" altLang="zh-CN" sz="2400" dirty="0"/>
              <a:t>S2 </a:t>
            </a:r>
            <a:r>
              <a:rPr lang="en-US" altLang="zh-CN" sz="2400" dirty="0">
                <a:sym typeface="Wingdings" pitchFamily="2" charset="2"/>
              </a:rPr>
              <a:t></a:t>
            </a:r>
            <a:r>
              <a:rPr lang="en-US" altLang="zh-CN" sz="2400" dirty="0"/>
              <a:t> …</a:t>
            </a:r>
            <a:r>
              <a:rPr lang="zh-CN" altLang="en-US" sz="2400" dirty="0"/>
              <a:t>。系统通过</a:t>
            </a:r>
            <a:r>
              <a:rPr lang="zh-CN" altLang="en-US" sz="2400" b="1" dirty="0">
                <a:solidFill>
                  <a:srgbClr val="0000CC"/>
                </a:solidFill>
              </a:rPr>
              <a:t>一致全局状态</a:t>
            </a:r>
            <a:r>
              <a:rPr lang="zh-CN" altLang="en-US" sz="2400" dirty="0"/>
              <a:t>这种方式逐步发展</a:t>
            </a:r>
          </a:p>
          <a:p>
            <a:pPr lvl="1" eaLnBrk="1" hangingPunct="1"/>
            <a:r>
              <a:rPr lang="zh-CN" altLang="en-US" sz="2000" b="1" dirty="0">
                <a:solidFill>
                  <a:srgbClr val="0000CC"/>
                </a:solidFill>
              </a:rPr>
              <a:t>割集</a:t>
            </a:r>
            <a:r>
              <a:rPr lang="en-US" altLang="zh-CN" sz="2000" b="1" dirty="0">
                <a:solidFill>
                  <a:srgbClr val="0000CC"/>
                </a:solidFill>
              </a:rPr>
              <a:t>(Cut)</a:t>
            </a:r>
            <a:r>
              <a:rPr lang="zh-CN" altLang="en-US" sz="2000" dirty="0"/>
              <a:t>用来说明什么是一致的全局状态 </a:t>
            </a:r>
          </a:p>
          <a:p>
            <a:endParaRPr lang="en-US"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a:t>割集 </a:t>
            </a:r>
          </a:p>
        </p:txBody>
      </p:sp>
      <mc:AlternateContent xmlns:mc="http://schemas.openxmlformats.org/markup-compatibility/2006">
        <mc:Choice xmlns:a14="http://schemas.microsoft.com/office/drawing/2010/main" Requires="a14">
          <p:sp>
            <p:nvSpPr>
              <p:cNvPr id="25603" name="Rectangle 3"/>
              <p:cNvSpPr>
                <a:spLocks noGrp="1" noChangeArrowheads="1"/>
              </p:cNvSpPr>
              <p:nvPr>
                <p:ph type="body" idx="1"/>
              </p:nvPr>
            </p:nvSpPr>
            <p:spPr>
              <a:xfrm>
                <a:off x="457200" y="762000"/>
                <a:ext cx="8382000" cy="5943600"/>
              </a:xfrm>
            </p:spPr>
            <p:txBody>
              <a:bodyPr>
                <a:normAutofit/>
              </a:bodyPr>
              <a:lstStyle/>
              <a:p>
                <a:pPr eaLnBrk="1" hangingPunct="1">
                  <a:lnSpc>
                    <a:spcPct val="90000"/>
                  </a:lnSpc>
                </a:pPr>
                <a:r>
                  <a:rPr lang="zh-CN" altLang="en-US" sz="2800" dirty="0"/>
                  <a:t>进程的历史：每个进程的执行是在进程中发生了一系列的事件</a:t>
                </a:r>
              </a:p>
              <a:p>
                <a:pPr lvl="1" eaLnBrk="1" hangingPunct="1">
                  <a:lnSpc>
                    <a:spcPct val="90000"/>
                  </a:lnSpc>
                </a:pPr>
                <a:r>
                  <a:rPr lang="zh-CN" altLang="en-US" dirty="0"/>
                  <a:t>事件：进程内部事件，发送消息，接收消息</a:t>
                </a:r>
                <a:endParaRPr lang="en-US" altLang="zh-CN" dirty="0"/>
              </a:p>
              <a:p>
                <a:pPr lvl="1" eaLnBrk="1" hangingPunct="1">
                  <a:lnSpc>
                    <a:spcPct val="90000"/>
                  </a:lnSpc>
                </a:pPr>
                <a:r>
                  <a:rPr lang="en-US" altLang="zh-CN" dirty="0"/>
                  <a:t>history(p</a:t>
                </a:r>
                <a:r>
                  <a:rPr lang="en-US" altLang="zh-CN" baseline="-25000" dirty="0"/>
                  <a:t>i</a:t>
                </a:r>
                <a:r>
                  <a:rPr lang="en-US" altLang="zh-CN" dirty="0"/>
                  <a:t>) = h</a:t>
                </a:r>
                <a:r>
                  <a:rPr lang="en-US" altLang="zh-CN" baseline="-25000" dirty="0"/>
                  <a:t>i </a:t>
                </a:r>
                <a:r>
                  <a:rPr lang="en-US" altLang="zh-CN" dirty="0"/>
                  <a:t>= &lt;e</a:t>
                </a:r>
                <a:r>
                  <a:rPr lang="en-US" altLang="zh-CN" baseline="30000" dirty="0"/>
                  <a:t>0</a:t>
                </a:r>
                <a:r>
                  <a:rPr lang="en-US" altLang="zh-CN" baseline="-25000" dirty="0"/>
                  <a:t>i</a:t>
                </a:r>
                <a:r>
                  <a:rPr lang="en-US" altLang="zh-CN" dirty="0"/>
                  <a:t>, e</a:t>
                </a:r>
                <a:r>
                  <a:rPr lang="en-US" altLang="zh-CN" baseline="30000" dirty="0"/>
                  <a:t>1</a:t>
                </a:r>
                <a:r>
                  <a:rPr lang="en-US" altLang="zh-CN" baseline="-25000" dirty="0"/>
                  <a:t>i</a:t>
                </a:r>
                <a:r>
                  <a:rPr lang="en-US" altLang="zh-CN" dirty="0"/>
                  <a:t>, e</a:t>
                </a:r>
                <a:r>
                  <a:rPr lang="en-US" altLang="zh-CN" baseline="30000" dirty="0"/>
                  <a:t>2</a:t>
                </a:r>
                <a:r>
                  <a:rPr lang="en-US" altLang="zh-CN" baseline="-25000" dirty="0"/>
                  <a:t>i</a:t>
                </a:r>
                <a:r>
                  <a:rPr lang="en-US" altLang="zh-CN" dirty="0"/>
                  <a:t>, …&gt;</a:t>
                </a:r>
              </a:p>
              <a:p>
                <a:pPr eaLnBrk="1" hangingPunct="1">
                  <a:lnSpc>
                    <a:spcPct val="90000"/>
                  </a:lnSpc>
                </a:pPr>
                <a:r>
                  <a:rPr lang="zh-CN" altLang="en-US" sz="2800" dirty="0"/>
                  <a:t>进程</a:t>
                </a:r>
                <a:r>
                  <a:rPr lang="en-US" altLang="zh-CN" sz="2800" dirty="0"/>
                  <a:t>p</a:t>
                </a:r>
                <a:r>
                  <a:rPr lang="en-US" altLang="zh-CN" sz="2800" baseline="-25000" dirty="0"/>
                  <a:t>i</a:t>
                </a:r>
                <a:r>
                  <a:rPr lang="zh-CN" altLang="en-US" sz="2800" dirty="0"/>
                  <a:t>历史的有限前缀：</a:t>
                </a:r>
              </a:p>
              <a:p>
                <a:pPr lvl="1" eaLnBrk="1" hangingPunct="1">
                  <a:lnSpc>
                    <a:spcPct val="90000"/>
                  </a:lnSpc>
                </a:pPr>
                <a:r>
                  <a:rPr lang="en-US" altLang="zh-CN" dirty="0" err="1"/>
                  <a:t>h</a:t>
                </a:r>
                <a:r>
                  <a:rPr lang="en-US" altLang="zh-CN" baseline="30000" dirty="0" err="1"/>
                  <a:t>k</a:t>
                </a:r>
                <a:r>
                  <a:rPr lang="en-US" altLang="zh-CN" baseline="-25000" dirty="0" err="1"/>
                  <a:t>i</a:t>
                </a:r>
                <a:r>
                  <a:rPr lang="en-US" altLang="zh-CN" dirty="0"/>
                  <a:t> = &lt;e</a:t>
                </a:r>
                <a:r>
                  <a:rPr lang="en-US" altLang="zh-CN" baseline="30000" dirty="0"/>
                  <a:t>0</a:t>
                </a:r>
                <a:r>
                  <a:rPr lang="en-US" altLang="zh-CN" baseline="-25000" dirty="0"/>
                  <a:t>i</a:t>
                </a:r>
                <a:r>
                  <a:rPr lang="en-US" altLang="zh-CN" dirty="0"/>
                  <a:t>, e</a:t>
                </a:r>
                <a:r>
                  <a:rPr lang="en-US" altLang="zh-CN" baseline="30000" dirty="0"/>
                  <a:t>1</a:t>
                </a:r>
                <a:r>
                  <a:rPr lang="en-US" altLang="zh-CN" baseline="-25000" dirty="0"/>
                  <a:t>i</a:t>
                </a:r>
                <a:r>
                  <a:rPr lang="en-US" altLang="zh-CN" dirty="0"/>
                  <a:t>, …,</a:t>
                </a:r>
                <a:r>
                  <a:rPr lang="en-US" altLang="zh-CN" dirty="0" err="1"/>
                  <a:t>e</a:t>
                </a:r>
                <a:r>
                  <a:rPr lang="en-US" altLang="zh-CN" baseline="30000" dirty="0" err="1"/>
                  <a:t>k</a:t>
                </a:r>
                <a:r>
                  <a:rPr lang="en-US" altLang="zh-CN" baseline="-25000" dirty="0" err="1"/>
                  <a:t>i</a:t>
                </a:r>
                <a:r>
                  <a:rPr lang="en-US" altLang="zh-CN" dirty="0"/>
                  <a:t>&gt;</a:t>
                </a:r>
                <a:endParaRPr lang="en-US" altLang="zh-CN" sz="2400" dirty="0"/>
              </a:p>
              <a:p>
                <a:pPr eaLnBrk="1" hangingPunct="1">
                  <a:lnSpc>
                    <a:spcPct val="90000"/>
                  </a:lnSpc>
                </a:pPr>
                <a:r>
                  <a:rPr lang="zh-CN" altLang="en-US" sz="2800" dirty="0"/>
                  <a:t>全局历史：单个进程历史的并集，设总共</a:t>
                </a:r>
                <a:r>
                  <a:rPr lang="en-US" altLang="zh-CN" sz="2800" dirty="0"/>
                  <a:t>N</a:t>
                </a:r>
                <a:r>
                  <a:rPr lang="zh-CN" altLang="en-US" sz="2800" dirty="0"/>
                  <a:t>个进程 </a:t>
                </a:r>
              </a:p>
              <a:p>
                <a:pPr lvl="1" eaLnBrk="1" hangingPunct="1">
                  <a:lnSpc>
                    <a:spcPct val="90000"/>
                  </a:lnSpc>
                </a:pPr>
                <a:r>
                  <a:rPr lang="en-US" altLang="zh-CN" dirty="0"/>
                  <a:t>H = h</a:t>
                </a:r>
                <a:r>
                  <a:rPr lang="en-US" altLang="zh-CN" baseline="-25000" dirty="0"/>
                  <a:t>0 </a:t>
                </a:r>
                <a:r>
                  <a:rPr lang="en-US" altLang="zh-CN" dirty="0">
                    <a:sym typeface="Symbol" pitchFamily="18" charset="2"/>
                  </a:rPr>
                  <a:t></a:t>
                </a:r>
                <a:r>
                  <a:rPr lang="en-US" altLang="zh-CN" dirty="0"/>
                  <a:t> h</a:t>
                </a:r>
                <a:r>
                  <a:rPr lang="en-US" altLang="zh-CN" baseline="-25000" dirty="0"/>
                  <a:t>1</a:t>
                </a:r>
                <a:r>
                  <a:rPr lang="en-US" altLang="zh-CN" baseline="30000" dirty="0"/>
                  <a:t> </a:t>
                </a:r>
                <a:r>
                  <a:rPr lang="en-US" altLang="zh-CN" dirty="0">
                    <a:sym typeface="Symbol" pitchFamily="18" charset="2"/>
                  </a:rPr>
                  <a:t></a:t>
                </a:r>
                <a:r>
                  <a:rPr lang="en-US" altLang="zh-CN" dirty="0"/>
                  <a:t>…</a:t>
                </a:r>
                <a:r>
                  <a:rPr lang="en-US" altLang="zh-CN" dirty="0">
                    <a:sym typeface="Symbol" pitchFamily="18" charset="2"/>
                  </a:rPr>
                  <a:t></a:t>
                </a:r>
                <a:r>
                  <a:rPr lang="en-US" altLang="zh-CN" dirty="0"/>
                  <a:t>h</a:t>
                </a:r>
                <a:r>
                  <a:rPr lang="en-US" altLang="zh-CN" baseline="-25000" dirty="0"/>
                  <a:t>N-1</a:t>
                </a:r>
              </a:p>
              <a:p>
                <a:pPr eaLnBrk="1" hangingPunct="1">
                  <a:lnSpc>
                    <a:spcPct val="90000"/>
                  </a:lnSpc>
                </a:pPr>
                <a:r>
                  <a:rPr lang="zh-CN" altLang="en-US" sz="2800" b="1" dirty="0">
                    <a:solidFill>
                      <a:srgbClr val="0000CC"/>
                    </a:solidFill>
                  </a:rPr>
                  <a:t>割集</a:t>
                </a:r>
                <a:r>
                  <a:rPr lang="en-US" altLang="zh-CN" sz="2800" b="1" dirty="0">
                    <a:solidFill>
                      <a:srgbClr val="0000CC"/>
                    </a:solidFill>
                  </a:rPr>
                  <a:t>C</a:t>
                </a:r>
                <a:r>
                  <a:rPr lang="zh-CN" altLang="en-US" sz="2800" b="1" dirty="0">
                    <a:solidFill>
                      <a:srgbClr val="0000CC"/>
                    </a:solidFill>
                    <a:sym typeface="Wingdings" pitchFamily="2" charset="2"/>
                  </a:rPr>
                  <a:t>是</a:t>
                </a:r>
                <a:r>
                  <a:rPr lang="zh-CN" altLang="en-US" sz="2800" b="1" dirty="0">
                    <a:solidFill>
                      <a:srgbClr val="0000CC"/>
                    </a:solidFill>
                  </a:rPr>
                  <a:t>系统全局历史的子集，表示系统的执行状态：</a:t>
                </a:r>
              </a:p>
              <a:p>
                <a:pPr lvl="1" eaLnBrk="1" hangingPunct="1">
                  <a:lnSpc>
                    <a:spcPct val="90000"/>
                  </a:lnSpc>
                </a:pPr>
                <a:r>
                  <a:rPr lang="en-US" altLang="zh-CN" b="1" dirty="0">
                    <a:solidFill>
                      <a:srgbClr val="0000CC"/>
                    </a:solidFill>
                  </a:rPr>
                  <a:t>C = h</a:t>
                </a:r>
                <a:r>
                  <a:rPr lang="en-US" altLang="zh-CN" b="1" baseline="30000" dirty="0">
                    <a:solidFill>
                      <a:srgbClr val="0000CC"/>
                    </a:solidFill>
                  </a:rPr>
                  <a:t>c1</a:t>
                </a:r>
                <a:r>
                  <a:rPr lang="en-US" altLang="zh-CN" b="1" baseline="-25000" dirty="0">
                    <a:solidFill>
                      <a:srgbClr val="0000CC"/>
                    </a:solidFill>
                  </a:rPr>
                  <a:t>1</a:t>
                </a:r>
                <a:r>
                  <a:rPr lang="en-US" altLang="zh-CN" b="1" dirty="0">
                    <a:solidFill>
                      <a:srgbClr val="0000CC"/>
                    </a:solidFill>
                  </a:rPr>
                  <a:t> </a:t>
                </a:r>
                <a:r>
                  <a:rPr lang="en-US" altLang="zh-CN" b="1" dirty="0">
                    <a:solidFill>
                      <a:srgbClr val="0000CC"/>
                    </a:solidFill>
                    <a:sym typeface="Symbol" pitchFamily="18" charset="2"/>
                  </a:rPr>
                  <a:t></a:t>
                </a:r>
                <a:r>
                  <a:rPr lang="en-US" altLang="zh-CN" b="1" dirty="0">
                    <a:solidFill>
                      <a:srgbClr val="0000CC"/>
                    </a:solidFill>
                  </a:rPr>
                  <a:t> h</a:t>
                </a:r>
                <a:r>
                  <a:rPr lang="en-US" altLang="zh-CN" b="1" baseline="30000" dirty="0">
                    <a:solidFill>
                      <a:srgbClr val="0000CC"/>
                    </a:solidFill>
                  </a:rPr>
                  <a:t>c2</a:t>
                </a:r>
                <a:r>
                  <a:rPr lang="en-US" altLang="zh-CN" b="1" baseline="-25000" dirty="0">
                    <a:solidFill>
                      <a:srgbClr val="0000CC"/>
                    </a:solidFill>
                  </a:rPr>
                  <a:t>2</a:t>
                </a:r>
                <a:r>
                  <a:rPr lang="en-US" altLang="zh-CN" b="1" dirty="0">
                    <a:solidFill>
                      <a:srgbClr val="0000CC"/>
                    </a:solidFill>
                  </a:rPr>
                  <a:t> </a:t>
                </a:r>
                <a:r>
                  <a:rPr lang="en-US" altLang="zh-CN" b="1" dirty="0">
                    <a:solidFill>
                      <a:srgbClr val="0000CC"/>
                    </a:solidFill>
                    <a:sym typeface="Symbol" pitchFamily="18" charset="2"/>
                  </a:rPr>
                  <a:t></a:t>
                </a:r>
                <a:r>
                  <a:rPr lang="en-US" altLang="zh-CN" b="1" dirty="0">
                    <a:solidFill>
                      <a:srgbClr val="0000CC"/>
                    </a:solidFill>
                  </a:rPr>
                  <a:t>…</a:t>
                </a:r>
                <a:r>
                  <a:rPr lang="en-US" altLang="zh-CN" b="1" dirty="0">
                    <a:solidFill>
                      <a:srgbClr val="0000CC"/>
                    </a:solidFill>
                    <a:sym typeface="Symbol" pitchFamily="18" charset="2"/>
                  </a:rPr>
                  <a:t></a:t>
                </a:r>
                <a:r>
                  <a:rPr lang="en-US" altLang="zh-CN" b="1" dirty="0" err="1">
                    <a:solidFill>
                      <a:srgbClr val="0000CC"/>
                    </a:solidFill>
                  </a:rPr>
                  <a:t>h</a:t>
                </a:r>
                <a:r>
                  <a:rPr lang="en-US" altLang="zh-CN" b="1" baseline="30000" dirty="0" err="1">
                    <a:solidFill>
                      <a:srgbClr val="0000CC"/>
                    </a:solidFill>
                  </a:rPr>
                  <a:t>cn</a:t>
                </a:r>
                <a:r>
                  <a:rPr lang="en-US" altLang="zh-CN" b="1" baseline="-25000" dirty="0" err="1">
                    <a:solidFill>
                      <a:srgbClr val="0000CC"/>
                    </a:solidFill>
                  </a:rPr>
                  <a:t>N</a:t>
                </a:r>
                <a:endParaRPr lang="en-US" altLang="zh-CN" b="1" baseline="-25000" dirty="0">
                  <a:solidFill>
                    <a:srgbClr val="0000CC"/>
                  </a:solidFill>
                </a:endParaRPr>
              </a:p>
              <a:p>
                <a:pPr lvl="1" eaLnBrk="1" hangingPunct="1">
                  <a:lnSpc>
                    <a:spcPct val="90000"/>
                  </a:lnSpc>
                </a:pPr>
                <a:r>
                  <a:rPr lang="zh-CN" altLang="en-US" dirty="0"/>
                  <a:t>割集的边界：进程 </a:t>
                </a:r>
                <a:r>
                  <a:rPr lang="en-US" altLang="zh-CN" dirty="0"/>
                  <a:t>p</a:t>
                </a:r>
                <a:r>
                  <a:rPr lang="en-US" altLang="zh-CN" sz="1800" baseline="-25000" dirty="0"/>
                  <a:t>i</a:t>
                </a:r>
                <a:r>
                  <a:rPr lang="en-US" altLang="zh-CN" dirty="0"/>
                  <a:t> </a:t>
                </a:r>
                <a:r>
                  <a:rPr lang="zh-CN" altLang="en-US" dirty="0"/>
                  <a:t>处理的最后一个事件</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𝑐𝑖</m:t>
                        </m:r>
                      </m:sup>
                    </m:sSubSup>
                  </m:oMath>
                </a14:m>
                <a:r>
                  <a:rPr lang="zh-CN" altLang="en-US" dirty="0"/>
                  <a:t>的集合</a:t>
                </a:r>
              </a:p>
            </p:txBody>
          </p:sp>
        </mc:Choice>
        <mc:Fallback>
          <p:sp>
            <p:nvSpPr>
              <p:cNvPr id="25603" name="Rectangle 3"/>
              <p:cNvSpPr>
                <a:spLocks noGrp="1" noRot="1" noChangeAspect="1" noMove="1" noResize="1" noEditPoints="1" noAdjustHandles="1" noChangeArrowheads="1" noChangeShapeType="1" noTextEdit="1"/>
              </p:cNvSpPr>
              <p:nvPr>
                <p:ph type="body" idx="1"/>
              </p:nvPr>
            </p:nvSpPr>
            <p:spPr>
              <a:xfrm>
                <a:off x="457200" y="762000"/>
                <a:ext cx="8382000" cy="5943600"/>
              </a:xfrm>
              <a:blipFill>
                <a:blip r:embed="rId3"/>
                <a:stretch>
                  <a:fillRect l="-1309" t="-1744" r="-655" b="-1744"/>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一致的割集 </a:t>
            </a:r>
          </a:p>
        </p:txBody>
      </p:sp>
      <p:sp>
        <p:nvSpPr>
          <p:cNvPr id="26627" name="Rectangle 3"/>
          <p:cNvSpPr>
            <a:spLocks noGrp="1" noChangeArrowheads="1"/>
          </p:cNvSpPr>
          <p:nvPr>
            <p:ph idx="1"/>
          </p:nvPr>
        </p:nvSpPr>
        <p:spPr/>
        <p:txBody>
          <a:bodyPr/>
          <a:lstStyle/>
          <a:p>
            <a:pPr eaLnBrk="1" hangingPunct="1"/>
            <a:r>
              <a:rPr lang="zh-CN" altLang="en-US" sz="2800" dirty="0"/>
              <a:t>一致的割集：它包含的每个事件，在该事件之前发生的所有事件也在里面</a:t>
            </a:r>
          </a:p>
          <a:p>
            <a:pPr eaLnBrk="1" hangingPunct="1"/>
            <a:r>
              <a:rPr lang="zh-CN" altLang="en-US" sz="2800" b="1" dirty="0">
                <a:solidFill>
                  <a:srgbClr val="0000CC"/>
                </a:solidFill>
              </a:rPr>
              <a:t>一致的全局状态：指相对于一致割集的状态</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942975" y="3048000"/>
            <a:ext cx="7515225" cy="31511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t>Chandy</a:t>
            </a:r>
            <a:r>
              <a:rPr lang="zh-CN" altLang="en-US"/>
              <a:t>和</a:t>
            </a:r>
            <a:r>
              <a:rPr lang="en-US" altLang="zh-CN"/>
              <a:t>Lamport</a:t>
            </a:r>
            <a:r>
              <a:rPr lang="zh-CN" altLang="en-US"/>
              <a:t>的快照算法</a:t>
            </a:r>
            <a:r>
              <a:rPr lang="en-US" altLang="zh-CN"/>
              <a:t>-1</a:t>
            </a:r>
          </a:p>
        </p:txBody>
      </p:sp>
      <p:sp>
        <p:nvSpPr>
          <p:cNvPr id="27651" name="Rectangle 3"/>
          <p:cNvSpPr>
            <a:spLocks noGrp="1" noChangeArrowheads="1"/>
          </p:cNvSpPr>
          <p:nvPr>
            <p:ph type="body" idx="1"/>
          </p:nvPr>
        </p:nvSpPr>
        <p:spPr>
          <a:xfrm>
            <a:off x="457200" y="838200"/>
            <a:ext cx="8164513" cy="6019800"/>
          </a:xfrm>
        </p:spPr>
        <p:txBody>
          <a:bodyPr/>
          <a:lstStyle/>
          <a:p>
            <a:pPr eaLnBrk="1" hangingPunct="1"/>
            <a:r>
              <a:rPr lang="zh-CN" altLang="en-US" sz="2600" dirty="0"/>
              <a:t>记录进程集的进程状态和通道状态</a:t>
            </a:r>
          </a:p>
          <a:p>
            <a:pPr eaLnBrk="1" hangingPunct="1"/>
            <a:r>
              <a:rPr lang="zh-CN" altLang="en-US" sz="2600" dirty="0"/>
              <a:t>算法所记录的状态组合可能并没有在同一时间发生，但所记录的全局状态是一致的</a:t>
            </a:r>
          </a:p>
          <a:p>
            <a:pPr eaLnBrk="1" hangingPunct="1">
              <a:buFontTx/>
              <a:buNone/>
            </a:pPr>
            <a:r>
              <a:rPr lang="zh-CN" altLang="en-US" sz="2600" dirty="0"/>
              <a:t>算法假设：</a:t>
            </a:r>
          </a:p>
          <a:p>
            <a:pPr eaLnBrk="1" hangingPunct="1"/>
            <a:r>
              <a:rPr lang="zh-CN" altLang="en-US" sz="2600" dirty="0"/>
              <a:t>不论是通道还是进程都不出故障；通信是可靠的，每个发送的消息最终被完整地接收到一次</a:t>
            </a:r>
          </a:p>
          <a:p>
            <a:pPr eaLnBrk="1" hangingPunct="1"/>
            <a:r>
              <a:rPr lang="zh-CN" altLang="en-US" sz="2600" dirty="0"/>
              <a:t>通道是单向的，提供</a:t>
            </a:r>
            <a:r>
              <a:rPr lang="en-US" altLang="zh-CN" sz="2600" dirty="0"/>
              <a:t>FIFO</a:t>
            </a:r>
            <a:r>
              <a:rPr lang="zh-CN" altLang="en-US" sz="2600" dirty="0"/>
              <a:t>顺序的消息传递</a:t>
            </a:r>
          </a:p>
          <a:p>
            <a:pPr eaLnBrk="1" hangingPunct="1"/>
            <a:r>
              <a:rPr lang="zh-CN" altLang="en-US" sz="2600" dirty="0"/>
              <a:t>描述进程和通道的图是强连通的</a:t>
            </a:r>
            <a:r>
              <a:rPr lang="en-US" altLang="zh-CN" sz="2600" dirty="0"/>
              <a:t>(</a:t>
            </a:r>
            <a:r>
              <a:rPr lang="zh-CN" altLang="en-US" sz="2600" dirty="0"/>
              <a:t>在任两个进程之间有一条路径</a:t>
            </a:r>
            <a:r>
              <a:rPr lang="en-US" altLang="zh-CN" sz="2600" dirty="0"/>
              <a:t>)</a:t>
            </a:r>
            <a:endParaRPr lang="zh-CN" altLang="en-US" sz="2600" dirty="0"/>
          </a:p>
          <a:p>
            <a:pPr eaLnBrk="1" hangingPunct="1">
              <a:buFontTx/>
              <a:buNone/>
            </a:pPr>
            <a:r>
              <a:rPr lang="zh-CN" altLang="en-US" sz="2600" dirty="0"/>
              <a:t>算法的优点：</a:t>
            </a:r>
          </a:p>
          <a:p>
            <a:pPr eaLnBrk="1" hangingPunct="1"/>
            <a:r>
              <a:rPr lang="zh-CN" altLang="en-US" sz="2600" b="1" dirty="0">
                <a:solidFill>
                  <a:srgbClr val="0000CC"/>
                </a:solidFill>
              </a:rPr>
              <a:t>任一进程可在任一时间开始一个全局快照</a:t>
            </a:r>
          </a:p>
          <a:p>
            <a:pPr eaLnBrk="1" hangingPunct="1"/>
            <a:r>
              <a:rPr lang="zh-CN" altLang="en-US" sz="2600" b="1" dirty="0">
                <a:solidFill>
                  <a:srgbClr val="0000CC"/>
                </a:solidFill>
              </a:rPr>
              <a:t>在照快照时，进程可以继续它们的执行，可以发送和接收正常的消息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dirty="0"/>
              <a:t>3 </a:t>
            </a:r>
            <a:r>
              <a:rPr lang="zh-CN" altLang="en-US" dirty="0"/>
              <a:t>分布式系统的时间</a:t>
            </a:r>
          </a:p>
        </p:txBody>
      </p:sp>
      <p:sp>
        <p:nvSpPr>
          <p:cNvPr id="3075" name="Rectangle 3"/>
          <p:cNvSpPr>
            <a:spLocks noGrp="1" noChangeArrowheads="1"/>
          </p:cNvSpPr>
          <p:nvPr>
            <p:ph idx="1"/>
          </p:nvPr>
        </p:nvSpPr>
        <p:spPr>
          <a:xfrm>
            <a:off x="403412" y="762000"/>
            <a:ext cx="8511988" cy="6096000"/>
          </a:xfrm>
        </p:spPr>
        <p:txBody>
          <a:bodyPr>
            <a:normAutofit fontScale="92500" lnSpcReduction="20000"/>
          </a:bodyPr>
          <a:lstStyle/>
          <a:p>
            <a:r>
              <a:rPr lang="zh-CN" altLang="en-US" dirty="0"/>
              <a:t>时间的用途：很多算法依赖时间及时间同步</a:t>
            </a:r>
          </a:p>
          <a:p>
            <a:pPr lvl="1"/>
            <a:r>
              <a:rPr lang="zh-CN" altLang="en-US" dirty="0"/>
              <a:t>事件排序；基于时间戳的并发控制；程序编译</a:t>
            </a:r>
            <a:r>
              <a:rPr lang="en-US" altLang="zh-CN" dirty="0"/>
              <a:t>(Make)</a:t>
            </a:r>
          </a:p>
          <a:p>
            <a:r>
              <a:rPr lang="zh-CN" altLang="en-US" dirty="0"/>
              <a:t>时间的获取</a:t>
            </a:r>
          </a:p>
          <a:p>
            <a:pPr lvl="1">
              <a:lnSpc>
                <a:spcPct val="120000"/>
              </a:lnSpc>
              <a:spcBef>
                <a:spcPts val="0"/>
              </a:spcBef>
            </a:pPr>
            <a:r>
              <a:rPr lang="zh-CN" altLang="en-US" dirty="0"/>
              <a:t>铯原子</a:t>
            </a:r>
            <a:r>
              <a:rPr lang="en-US" altLang="zh-CN" dirty="0"/>
              <a:t>Cs133</a:t>
            </a:r>
            <a:r>
              <a:rPr lang="zh-CN" altLang="en-US" dirty="0"/>
              <a:t>基态的两个超精细能级间跃迁辐射震荡</a:t>
            </a:r>
            <a:r>
              <a:rPr lang="en-US" altLang="zh-CN" dirty="0"/>
              <a:t>9192631770</a:t>
            </a:r>
            <a:r>
              <a:rPr lang="zh-CN" altLang="en-US" dirty="0"/>
              <a:t>周所持续的时间为</a:t>
            </a:r>
            <a:r>
              <a:rPr lang="en-US" altLang="zh-CN" dirty="0"/>
              <a:t>1</a:t>
            </a:r>
            <a:r>
              <a:rPr lang="zh-CN" altLang="en-US" dirty="0"/>
              <a:t>秒  </a:t>
            </a:r>
          </a:p>
          <a:p>
            <a:pPr lvl="1">
              <a:lnSpc>
                <a:spcPct val="120000"/>
              </a:lnSpc>
              <a:spcBef>
                <a:spcPts val="0"/>
              </a:spcBef>
            </a:pPr>
            <a:r>
              <a:rPr lang="zh-CN" altLang="en-US" b="1" dirty="0">
                <a:solidFill>
                  <a:srgbClr val="0000CC"/>
                </a:solidFill>
              </a:rPr>
              <a:t>时钟漂移 </a:t>
            </a:r>
            <a:r>
              <a:rPr lang="en-US" altLang="zh-CN" b="1" dirty="0">
                <a:solidFill>
                  <a:srgbClr val="0000CC"/>
                </a:solidFill>
              </a:rPr>
              <a:t>(clock drift)</a:t>
            </a:r>
            <a:r>
              <a:rPr lang="zh-CN" altLang="en-US" dirty="0"/>
              <a:t>：时钟的绝对偏差</a:t>
            </a:r>
          </a:p>
          <a:p>
            <a:pPr lvl="2">
              <a:lnSpc>
                <a:spcPct val="120000"/>
              </a:lnSpc>
              <a:spcBef>
                <a:spcPts val="0"/>
              </a:spcBef>
            </a:pPr>
            <a:r>
              <a:rPr lang="zh-CN" altLang="en-US" dirty="0"/>
              <a:t>漂移率：</a:t>
            </a:r>
            <a:r>
              <a:rPr lang="en-US" altLang="zh-CN" dirty="0"/>
              <a:t>10</a:t>
            </a:r>
            <a:r>
              <a:rPr lang="en-US" altLang="zh-CN" baseline="30000" dirty="0"/>
              <a:t>-6</a:t>
            </a:r>
            <a:r>
              <a:rPr lang="zh-CN" altLang="en-US" dirty="0"/>
              <a:t>秒</a:t>
            </a:r>
            <a:r>
              <a:rPr lang="en-US" altLang="zh-CN" dirty="0"/>
              <a:t>/</a:t>
            </a:r>
            <a:r>
              <a:rPr lang="zh-CN" altLang="en-US" dirty="0"/>
              <a:t>秒</a:t>
            </a:r>
            <a:r>
              <a:rPr lang="en-US" altLang="zh-CN" dirty="0"/>
              <a:t>(</a:t>
            </a:r>
            <a:r>
              <a:rPr lang="zh-CN" altLang="en-US" dirty="0"/>
              <a:t>石英钟</a:t>
            </a:r>
            <a:r>
              <a:rPr lang="en-US" altLang="zh-CN" dirty="0"/>
              <a:t>)</a:t>
            </a:r>
            <a:r>
              <a:rPr lang="zh-CN" altLang="en-US" dirty="0"/>
              <a:t>，即每</a:t>
            </a:r>
            <a:r>
              <a:rPr lang="en-US" altLang="zh-CN" dirty="0"/>
              <a:t>100 0000</a:t>
            </a:r>
            <a:r>
              <a:rPr lang="zh-CN" altLang="en-US" dirty="0"/>
              <a:t>秒或</a:t>
            </a:r>
            <a:r>
              <a:rPr lang="en-US" altLang="zh-CN" dirty="0"/>
              <a:t>11.6</a:t>
            </a:r>
            <a:r>
              <a:rPr lang="zh-CN" altLang="en-US" dirty="0"/>
              <a:t>天有</a:t>
            </a:r>
            <a:r>
              <a:rPr lang="en-US" altLang="zh-CN" dirty="0"/>
              <a:t>1</a:t>
            </a:r>
            <a:r>
              <a:rPr lang="zh-CN" altLang="en-US" dirty="0"/>
              <a:t>秒的差别 </a:t>
            </a:r>
          </a:p>
          <a:p>
            <a:pPr lvl="1">
              <a:lnSpc>
                <a:spcPct val="120000"/>
              </a:lnSpc>
              <a:spcBef>
                <a:spcPts val="0"/>
              </a:spcBef>
            </a:pPr>
            <a:r>
              <a:rPr lang="zh-CN" altLang="en-US" dirty="0"/>
              <a:t>时间偏移</a:t>
            </a:r>
            <a:r>
              <a:rPr lang="en-US" altLang="zh-CN" dirty="0"/>
              <a:t>(clock skew)</a:t>
            </a:r>
            <a:r>
              <a:rPr lang="zh-CN" altLang="en-US" dirty="0"/>
              <a:t>：两个时钟在读数上的瞬间不同 </a:t>
            </a:r>
          </a:p>
          <a:p>
            <a:pPr lvl="1">
              <a:lnSpc>
                <a:spcPct val="120000"/>
              </a:lnSpc>
              <a:spcBef>
                <a:spcPts val="0"/>
              </a:spcBef>
            </a:pPr>
            <a:r>
              <a:rPr lang="zh-CN" altLang="en-US" dirty="0"/>
              <a:t>时间的测量、发送、接收</a:t>
            </a:r>
          </a:p>
          <a:p>
            <a:pPr lvl="2">
              <a:lnSpc>
                <a:spcPct val="120000"/>
              </a:lnSpc>
              <a:spcBef>
                <a:spcPts val="0"/>
              </a:spcBef>
            </a:pPr>
            <a:r>
              <a:rPr lang="zh-CN" altLang="en-US" dirty="0"/>
              <a:t>时间测量：国家授时中心，用小铯钟 </a:t>
            </a:r>
          </a:p>
          <a:p>
            <a:pPr lvl="2">
              <a:lnSpc>
                <a:spcPct val="120000"/>
              </a:lnSpc>
              <a:spcBef>
                <a:spcPts val="0"/>
              </a:spcBef>
            </a:pPr>
            <a:r>
              <a:rPr lang="zh-CN" altLang="en-US" dirty="0"/>
              <a:t>时间发送和接收： </a:t>
            </a:r>
            <a:r>
              <a:rPr lang="en-US" altLang="zh-CN" dirty="0"/>
              <a:t>(1)</a:t>
            </a:r>
            <a:r>
              <a:rPr lang="zh-CN" altLang="en-US" dirty="0"/>
              <a:t>短波、长波；</a:t>
            </a:r>
            <a:r>
              <a:rPr lang="en-US" altLang="zh-CN" dirty="0"/>
              <a:t>(2)</a:t>
            </a:r>
            <a:r>
              <a:rPr lang="zh-CN" altLang="en-US" dirty="0"/>
              <a:t>网络时间服务器；</a:t>
            </a:r>
            <a:r>
              <a:rPr lang="en-US" altLang="zh-CN" dirty="0"/>
              <a:t>(3)</a:t>
            </a:r>
            <a:r>
              <a:rPr lang="zh-CN" altLang="en-US" dirty="0"/>
              <a:t>卫星</a:t>
            </a:r>
          </a:p>
          <a:p>
            <a:pPr lvl="1"/>
            <a:r>
              <a:rPr lang="en-US" altLang="zh-CN" dirty="0"/>
              <a:t>UTC (Universal Time </a:t>
            </a:r>
            <a:r>
              <a:rPr lang="en-US" altLang="zh-CN"/>
              <a:t>Coordinated)</a:t>
            </a:r>
            <a:r>
              <a:rPr lang="zh-CN" altLang="en-US"/>
              <a:t>：协调世界时，世界标准时间</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a:t>Chandy</a:t>
            </a:r>
            <a:r>
              <a:rPr lang="zh-CN" altLang="en-US"/>
              <a:t>和</a:t>
            </a:r>
            <a:r>
              <a:rPr lang="en-US" altLang="zh-CN"/>
              <a:t>Lamport</a:t>
            </a:r>
            <a:r>
              <a:rPr lang="zh-CN" altLang="en-US"/>
              <a:t>的快照算法</a:t>
            </a:r>
            <a:r>
              <a:rPr lang="en-US" altLang="zh-CN"/>
              <a:t>-2</a:t>
            </a:r>
          </a:p>
        </p:txBody>
      </p:sp>
      <p:sp>
        <p:nvSpPr>
          <p:cNvPr id="28675" name="Rectangle 3"/>
          <p:cNvSpPr>
            <a:spLocks noGrp="1" noChangeArrowheads="1"/>
          </p:cNvSpPr>
          <p:nvPr>
            <p:ph type="body" idx="1"/>
          </p:nvPr>
        </p:nvSpPr>
        <p:spPr>
          <a:xfrm>
            <a:off x="381000" y="914400"/>
            <a:ext cx="8458200" cy="5943600"/>
          </a:xfrm>
        </p:spPr>
        <p:txBody>
          <a:bodyPr>
            <a:normAutofit lnSpcReduction="10000"/>
          </a:bodyPr>
          <a:lstStyle/>
          <a:p>
            <a:pPr eaLnBrk="1" hangingPunct="1">
              <a:lnSpc>
                <a:spcPct val="90000"/>
              </a:lnSpc>
              <a:buFontTx/>
              <a:buNone/>
            </a:pPr>
            <a:r>
              <a:rPr lang="zh-CN" altLang="en-US" sz="2800" b="1"/>
              <a:t>进程</a:t>
            </a:r>
            <a:r>
              <a:rPr lang="en-US" altLang="zh-CN" sz="2800" b="1"/>
              <a:t>pi </a:t>
            </a:r>
            <a:r>
              <a:rPr lang="zh-CN" altLang="en-US" sz="2800" b="1"/>
              <a:t>的标记接收规则</a:t>
            </a:r>
          </a:p>
          <a:p>
            <a:pPr lvl="1" eaLnBrk="1" hangingPunct="1">
              <a:lnSpc>
                <a:spcPct val="90000"/>
              </a:lnSpc>
              <a:buFontTx/>
              <a:buNone/>
            </a:pPr>
            <a:r>
              <a:rPr lang="en-US" altLang="zh-CN" sz="2400"/>
              <a:t>pi</a:t>
            </a:r>
            <a:r>
              <a:rPr lang="zh-CN" altLang="en-US" sz="2400"/>
              <a:t>接收通道</a:t>
            </a:r>
            <a:r>
              <a:rPr lang="en-US" altLang="zh-CN" sz="2400"/>
              <a:t>c</a:t>
            </a:r>
            <a:r>
              <a:rPr lang="zh-CN" altLang="en-US" sz="2400"/>
              <a:t>上的标记消息</a:t>
            </a:r>
            <a:r>
              <a:rPr lang="en-US" altLang="zh-CN" sz="2400"/>
              <a:t>(Marker Message)</a:t>
            </a:r>
            <a:r>
              <a:rPr lang="zh-CN" altLang="en-US" sz="2400"/>
              <a:t>：</a:t>
            </a:r>
          </a:p>
          <a:p>
            <a:pPr lvl="1" eaLnBrk="1" hangingPunct="1">
              <a:lnSpc>
                <a:spcPct val="90000"/>
              </a:lnSpc>
              <a:buFontTx/>
              <a:buNone/>
            </a:pPr>
            <a:r>
              <a:rPr lang="en-US" altLang="zh-CN" sz="2400"/>
              <a:t>if</a:t>
            </a:r>
            <a:r>
              <a:rPr lang="zh-CN" altLang="en-US" sz="2400"/>
              <a:t>（</a:t>
            </a:r>
            <a:r>
              <a:rPr lang="en-US" altLang="zh-CN" sz="2400"/>
              <a:t>pi</a:t>
            </a:r>
            <a:r>
              <a:rPr lang="zh-CN" altLang="en-US" sz="2400"/>
              <a:t>还没有记录它的状态），</a:t>
            </a:r>
          </a:p>
          <a:p>
            <a:pPr lvl="1" eaLnBrk="1" hangingPunct="1">
              <a:lnSpc>
                <a:spcPct val="90000"/>
              </a:lnSpc>
              <a:buFontTx/>
              <a:buNone/>
            </a:pPr>
            <a:r>
              <a:rPr lang="zh-CN" altLang="en-US" sz="2400"/>
              <a:t>	</a:t>
            </a:r>
            <a:r>
              <a:rPr lang="en-US" altLang="zh-CN" sz="2400"/>
              <a:t>pi</a:t>
            </a:r>
            <a:r>
              <a:rPr lang="zh-CN" altLang="en-US" sz="2400"/>
              <a:t>记录它的进程状态；</a:t>
            </a:r>
          </a:p>
          <a:p>
            <a:pPr lvl="1" eaLnBrk="1" hangingPunct="1">
              <a:lnSpc>
                <a:spcPct val="90000"/>
              </a:lnSpc>
              <a:buFontTx/>
              <a:buNone/>
            </a:pPr>
            <a:r>
              <a:rPr lang="zh-CN" altLang="en-US" sz="2400"/>
              <a:t>	将</a:t>
            </a:r>
            <a:r>
              <a:rPr lang="en-US" altLang="zh-CN" sz="2400"/>
              <a:t>c</a:t>
            </a:r>
            <a:r>
              <a:rPr lang="zh-CN" altLang="en-US" sz="2400"/>
              <a:t>的状态记成空集；</a:t>
            </a:r>
          </a:p>
          <a:p>
            <a:pPr lvl="1" eaLnBrk="1" hangingPunct="1">
              <a:lnSpc>
                <a:spcPct val="90000"/>
              </a:lnSpc>
              <a:buFontTx/>
              <a:buNone/>
            </a:pPr>
            <a:r>
              <a:rPr lang="zh-CN" altLang="en-US" sz="2400"/>
              <a:t>	开始记录从接入通道上到达的其他消息</a:t>
            </a:r>
          </a:p>
          <a:p>
            <a:pPr lvl="1" eaLnBrk="1" hangingPunct="1">
              <a:lnSpc>
                <a:spcPct val="90000"/>
              </a:lnSpc>
              <a:buFontTx/>
              <a:buNone/>
            </a:pPr>
            <a:r>
              <a:rPr lang="en-US" altLang="zh-CN" sz="2400"/>
              <a:t>else</a:t>
            </a:r>
          </a:p>
          <a:p>
            <a:pPr lvl="1" eaLnBrk="1" hangingPunct="1">
              <a:lnSpc>
                <a:spcPct val="90000"/>
              </a:lnSpc>
              <a:buFontTx/>
              <a:buNone/>
            </a:pPr>
            <a:r>
              <a:rPr lang="en-US" altLang="zh-CN" sz="2400"/>
              <a:t>	pi</a:t>
            </a:r>
            <a:r>
              <a:rPr lang="zh-CN" altLang="en-US" sz="2400"/>
              <a:t>把</a:t>
            </a:r>
            <a:r>
              <a:rPr lang="en-US" altLang="zh-CN" sz="2400"/>
              <a:t>c</a:t>
            </a:r>
            <a:r>
              <a:rPr lang="zh-CN" altLang="en-US" sz="2400"/>
              <a:t>的状态记录成</a:t>
            </a:r>
            <a:r>
              <a:rPr lang="zh-CN" altLang="en-US" sz="2400" b="1"/>
              <a:t>保留它的状态以来它所接收到的消息集合</a:t>
            </a:r>
          </a:p>
          <a:p>
            <a:pPr lvl="1" eaLnBrk="1" hangingPunct="1">
              <a:lnSpc>
                <a:spcPct val="90000"/>
              </a:lnSpc>
              <a:buFontTx/>
              <a:buNone/>
            </a:pPr>
            <a:r>
              <a:rPr lang="en-US" altLang="zh-CN" sz="2400"/>
              <a:t>end if</a:t>
            </a:r>
          </a:p>
          <a:p>
            <a:pPr eaLnBrk="1" hangingPunct="1">
              <a:lnSpc>
                <a:spcPct val="90000"/>
              </a:lnSpc>
              <a:buFontTx/>
              <a:buNone/>
            </a:pPr>
            <a:r>
              <a:rPr lang="zh-CN" altLang="en-US" sz="2800" b="1"/>
              <a:t>进程</a:t>
            </a:r>
            <a:r>
              <a:rPr lang="en-US" altLang="zh-CN" sz="2800" b="1"/>
              <a:t>pi </a:t>
            </a:r>
            <a:r>
              <a:rPr lang="zh-CN" altLang="en-US" sz="2800" b="1"/>
              <a:t>的标记发送规则</a:t>
            </a:r>
          </a:p>
          <a:p>
            <a:pPr lvl="1" eaLnBrk="1" hangingPunct="1">
              <a:lnSpc>
                <a:spcPct val="90000"/>
              </a:lnSpc>
              <a:buFontTx/>
              <a:buNone/>
            </a:pPr>
            <a:r>
              <a:rPr lang="zh-CN" altLang="en-US" sz="2400"/>
              <a:t>在</a:t>
            </a:r>
            <a:r>
              <a:rPr lang="en-US" altLang="zh-CN" sz="2400"/>
              <a:t>pi</a:t>
            </a:r>
            <a:r>
              <a:rPr lang="zh-CN" altLang="en-US" sz="2400"/>
              <a:t>记录了它的本地状态之后，对每个外出通道</a:t>
            </a:r>
            <a:r>
              <a:rPr lang="en-US" altLang="zh-CN" sz="2400"/>
              <a:t>c</a:t>
            </a:r>
            <a:r>
              <a:rPr lang="zh-CN" altLang="en-US" sz="2400"/>
              <a:t>：</a:t>
            </a:r>
          </a:p>
          <a:p>
            <a:pPr lvl="1" eaLnBrk="1" hangingPunct="1">
              <a:lnSpc>
                <a:spcPct val="90000"/>
              </a:lnSpc>
              <a:buFontTx/>
              <a:buNone/>
            </a:pPr>
            <a:r>
              <a:rPr lang="zh-CN" altLang="en-US" sz="2400"/>
              <a:t>（在</a:t>
            </a:r>
            <a:r>
              <a:rPr lang="en-US" altLang="zh-CN" sz="2400"/>
              <a:t>pi </a:t>
            </a:r>
            <a:r>
              <a:rPr lang="zh-CN" altLang="en-US" sz="2400"/>
              <a:t>从</a:t>
            </a:r>
            <a:r>
              <a:rPr lang="en-US" altLang="zh-CN" sz="2400"/>
              <a:t>c</a:t>
            </a:r>
            <a:r>
              <a:rPr lang="zh-CN" altLang="en-US" sz="2400"/>
              <a:t>上发送任何其他消息之前）</a:t>
            </a:r>
          </a:p>
          <a:p>
            <a:pPr lvl="1" eaLnBrk="1" hangingPunct="1">
              <a:lnSpc>
                <a:spcPct val="90000"/>
              </a:lnSpc>
              <a:buFontTx/>
              <a:buNone/>
            </a:pPr>
            <a:r>
              <a:rPr lang="en-US" altLang="zh-CN" sz="2400"/>
              <a:t>pi</a:t>
            </a:r>
            <a:r>
              <a:rPr lang="zh-CN" altLang="en-US" sz="2400"/>
              <a:t>在</a:t>
            </a:r>
            <a:r>
              <a:rPr lang="en-US" altLang="zh-CN" sz="2400"/>
              <a:t>c</a:t>
            </a:r>
            <a:r>
              <a:rPr lang="zh-CN" altLang="en-US" sz="2400"/>
              <a:t>上发送一个标记消息</a:t>
            </a:r>
          </a:p>
          <a:p>
            <a:pPr lvl="1" eaLnBrk="1" hangingPunct="1">
              <a:lnSpc>
                <a:spcPct val="90000"/>
              </a:lnSpc>
              <a:buFontTx/>
              <a:buNone/>
            </a:pPr>
            <a:r>
              <a:rPr lang="en-US" altLang="zh-CN" sz="240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a:t>Chandy</a:t>
            </a:r>
            <a:r>
              <a:rPr lang="zh-CN" altLang="en-US"/>
              <a:t>和</a:t>
            </a:r>
            <a:r>
              <a:rPr lang="en-US" altLang="zh-CN"/>
              <a:t>Lamport</a:t>
            </a:r>
            <a:r>
              <a:rPr lang="zh-CN" altLang="en-US"/>
              <a:t>的快照算法</a:t>
            </a:r>
            <a:r>
              <a:rPr lang="en-US" altLang="zh-CN"/>
              <a:t>-3</a:t>
            </a:r>
          </a:p>
        </p:txBody>
      </p:sp>
      <p:sp>
        <p:nvSpPr>
          <p:cNvPr id="29699" name="Rectangle 3"/>
          <p:cNvSpPr>
            <a:spLocks noGrp="1" noChangeArrowheads="1"/>
          </p:cNvSpPr>
          <p:nvPr>
            <p:ph type="body" idx="1"/>
          </p:nvPr>
        </p:nvSpPr>
        <p:spPr/>
        <p:txBody>
          <a:bodyPr>
            <a:normAutofit lnSpcReduction="10000"/>
          </a:bodyPr>
          <a:lstStyle/>
          <a:p>
            <a:r>
              <a:rPr lang="zh-CN" altLang="en-US"/>
              <a:t>算法启动时，认为从一个不存在的通道上接收到了一个标记</a:t>
            </a:r>
            <a:endParaRPr lang="en-US" altLang="zh-CN"/>
          </a:p>
          <a:p>
            <a:r>
              <a:rPr lang="zh-CN" altLang="en-US"/>
              <a:t>每个进程记录它的进程状态，进程还负责记录发送给每个接入通道的消息</a:t>
            </a:r>
          </a:p>
          <a:p>
            <a:r>
              <a:rPr lang="zh-CN" altLang="en-US"/>
              <a:t>进程记录每个接入通道的状态为：在进程自己记录下状态之后和在发送方记录下它自己状态</a:t>
            </a:r>
            <a:r>
              <a:rPr lang="en-US" altLang="zh-CN"/>
              <a:t>(</a:t>
            </a:r>
            <a:r>
              <a:rPr lang="zh-CN" altLang="en-US"/>
              <a:t>由通道中的标记标识“发送方记录自己状态”这个行为</a:t>
            </a:r>
            <a:r>
              <a:rPr lang="en-US" altLang="zh-CN"/>
              <a:t>)</a:t>
            </a:r>
            <a:r>
              <a:rPr lang="zh-CN" altLang="en-US"/>
              <a:t>之前到达的任何消息</a:t>
            </a:r>
          </a:p>
          <a:p>
            <a:r>
              <a:rPr lang="zh-CN" altLang="en-US"/>
              <a:t>关于这个算法的具体执行：算法可以在进程本地记录状态；也可以让所有进程把它们记录的状态发送到一个指定的进程进行状态收集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快照算法</a:t>
            </a:r>
            <a:r>
              <a:rPr lang="en-US" altLang="zh-CN"/>
              <a:t>-</a:t>
            </a:r>
            <a:r>
              <a:rPr lang="zh-CN" altLang="en-US"/>
              <a:t>执行举例</a:t>
            </a:r>
          </a:p>
        </p:txBody>
      </p:sp>
      <p:sp>
        <p:nvSpPr>
          <p:cNvPr id="30723" name="Rectangle 7"/>
          <p:cNvSpPr>
            <a:spLocks noGrp="1" noChangeArrowheads="1"/>
          </p:cNvSpPr>
          <p:nvPr>
            <p:ph type="body" idx="1"/>
          </p:nvPr>
        </p:nvSpPr>
        <p:spPr/>
        <p:txBody>
          <a:bodyPr/>
          <a:lstStyle/>
          <a:p>
            <a:pPr eaLnBrk="1" hangingPunct="1"/>
            <a:r>
              <a:rPr lang="zh-CN" altLang="en-US"/>
              <a:t>应用程序的功能：进程</a:t>
            </a:r>
            <a:r>
              <a:rPr lang="en-US" altLang="zh-CN"/>
              <a:t>p1</a:t>
            </a:r>
            <a:r>
              <a:rPr lang="zh-CN" altLang="en-US"/>
              <a:t>通过</a:t>
            </a:r>
            <a:r>
              <a:rPr lang="en-US" altLang="zh-CN"/>
              <a:t>c2</a:t>
            </a:r>
            <a:r>
              <a:rPr lang="zh-CN" altLang="en-US"/>
              <a:t>向</a:t>
            </a:r>
            <a:r>
              <a:rPr lang="en-US" altLang="zh-CN"/>
              <a:t>p2</a:t>
            </a:r>
            <a:r>
              <a:rPr lang="zh-CN" altLang="en-US"/>
              <a:t>发送窗口小部件的订单，并以每个窗口小部件</a:t>
            </a:r>
            <a:r>
              <a:rPr lang="en-US" altLang="zh-CN"/>
              <a:t>10</a:t>
            </a:r>
            <a:r>
              <a:rPr lang="zh-CN" altLang="en-US"/>
              <a:t>美元附上付款。过了一些时间，进程</a:t>
            </a:r>
            <a:r>
              <a:rPr lang="en-US" altLang="zh-CN"/>
              <a:t>p2</a:t>
            </a:r>
            <a:r>
              <a:rPr lang="zh-CN" altLang="en-US"/>
              <a:t>沿通道</a:t>
            </a:r>
            <a:r>
              <a:rPr lang="en-US" altLang="zh-CN"/>
              <a:t>c1</a:t>
            </a:r>
            <a:r>
              <a:rPr lang="zh-CN" altLang="en-US"/>
              <a:t>给</a:t>
            </a:r>
            <a:r>
              <a:rPr lang="en-US" altLang="zh-CN"/>
              <a:t>p1</a:t>
            </a:r>
            <a:r>
              <a:rPr lang="zh-CN" altLang="en-US"/>
              <a:t>发送窗口小部件。</a:t>
            </a:r>
            <a:endParaRPr lang="en-US" altLang="zh-CN"/>
          </a:p>
          <a:p>
            <a:pPr eaLnBrk="1" hangingPunct="1"/>
            <a:r>
              <a:rPr lang="zh-CN" altLang="en-US"/>
              <a:t>当前状况：进程</a:t>
            </a:r>
            <a:r>
              <a:rPr lang="en-US" altLang="zh-CN"/>
              <a:t>p2</a:t>
            </a:r>
            <a:r>
              <a:rPr lang="zh-CN" altLang="en-US"/>
              <a:t>已经接收到五个窗口小部件的订单，它将马上分发窗口小部件给</a:t>
            </a:r>
            <a:r>
              <a:rPr lang="en-US" altLang="zh-CN"/>
              <a:t>p1</a:t>
            </a:r>
            <a:r>
              <a:rPr lang="zh-CN" altLang="en-US"/>
              <a:t>。</a:t>
            </a:r>
            <a:endParaRPr lang="en-US" altLang="zh-CN"/>
          </a:p>
          <a:p>
            <a:pPr eaLnBrk="1" hangingPunct="1"/>
            <a:endParaRPr lang="zh-CN" altLang="en-US"/>
          </a:p>
        </p:txBody>
      </p:sp>
      <p:pic>
        <p:nvPicPr>
          <p:cNvPr id="30724" name="Picture 3"/>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a:xfrm>
            <a:off x="2057400" y="3962400"/>
            <a:ext cx="6527800" cy="274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a:t>快照算法</a:t>
            </a:r>
            <a:r>
              <a:rPr lang="en-US" altLang="zh-CN"/>
              <a:t>-</a:t>
            </a:r>
            <a:r>
              <a:rPr lang="zh-CN" altLang="en-US"/>
              <a:t>执行举例</a:t>
            </a:r>
          </a:p>
        </p:txBody>
      </p:sp>
      <p:sp>
        <p:nvSpPr>
          <p:cNvPr id="29699" name="Rectangle 3"/>
          <p:cNvSpPr>
            <a:spLocks noGrp="1" noChangeArrowheads="1"/>
          </p:cNvSpPr>
          <p:nvPr>
            <p:ph type="body" idx="1"/>
          </p:nvPr>
        </p:nvSpPr>
        <p:spPr>
          <a:xfrm>
            <a:off x="4800600" y="5867400"/>
            <a:ext cx="4343400" cy="990600"/>
          </a:xfrm>
        </p:spPr>
        <p:txBody>
          <a:bodyPr>
            <a:normAutofit fontScale="92500" lnSpcReduction="10000"/>
          </a:bodyPr>
          <a:lstStyle/>
          <a:p>
            <a:pPr marL="0" indent="0" eaLnBrk="1" hangingPunct="1">
              <a:lnSpc>
                <a:spcPct val="90000"/>
              </a:lnSpc>
              <a:buFontTx/>
              <a:buNone/>
              <a:defRPr/>
            </a:pPr>
            <a:r>
              <a:rPr lang="zh-CN" altLang="en-US" sz="2400">
                <a:solidFill>
                  <a:srgbClr val="0000CC"/>
                </a:solidFill>
              </a:rPr>
              <a:t>最后记录的状态：</a:t>
            </a:r>
          </a:p>
          <a:p>
            <a:pPr eaLnBrk="1" hangingPunct="1">
              <a:lnSpc>
                <a:spcPct val="90000"/>
              </a:lnSpc>
              <a:buFontTx/>
              <a:buNone/>
              <a:defRPr/>
            </a:pPr>
            <a:r>
              <a:rPr lang="en-US" altLang="zh-CN" sz="2000">
                <a:solidFill>
                  <a:srgbClr val="0000CC"/>
                </a:solidFill>
              </a:rPr>
              <a:t>p1</a:t>
            </a:r>
            <a:r>
              <a:rPr lang="zh-CN" altLang="en-US" sz="2000">
                <a:solidFill>
                  <a:srgbClr val="0000CC"/>
                </a:solidFill>
              </a:rPr>
              <a:t>：</a:t>
            </a:r>
            <a:r>
              <a:rPr lang="en-US" altLang="zh-CN" sz="2000">
                <a:solidFill>
                  <a:srgbClr val="0000CC"/>
                </a:solidFill>
              </a:rPr>
              <a:t>&lt; $1000,0&gt;</a:t>
            </a:r>
            <a:r>
              <a:rPr lang="zh-CN" altLang="en-US" sz="2000">
                <a:solidFill>
                  <a:srgbClr val="0000CC"/>
                </a:solidFill>
              </a:rPr>
              <a:t>；</a:t>
            </a:r>
            <a:r>
              <a:rPr lang="en-US" altLang="zh-CN" sz="2000">
                <a:solidFill>
                  <a:srgbClr val="0000CC"/>
                </a:solidFill>
              </a:rPr>
              <a:t>p2</a:t>
            </a:r>
            <a:r>
              <a:rPr lang="zh-CN" altLang="en-US" sz="2000">
                <a:solidFill>
                  <a:srgbClr val="0000CC"/>
                </a:solidFill>
              </a:rPr>
              <a:t>：</a:t>
            </a:r>
            <a:r>
              <a:rPr lang="en-US" altLang="zh-CN" sz="2000">
                <a:solidFill>
                  <a:srgbClr val="0000CC"/>
                </a:solidFill>
              </a:rPr>
              <a:t>&lt;$50,1995&gt;</a:t>
            </a:r>
            <a:r>
              <a:rPr lang="zh-CN" altLang="en-US" sz="2000">
                <a:solidFill>
                  <a:srgbClr val="0000CC"/>
                </a:solidFill>
              </a:rPr>
              <a:t>；</a:t>
            </a:r>
          </a:p>
          <a:p>
            <a:pPr eaLnBrk="1" hangingPunct="1">
              <a:lnSpc>
                <a:spcPct val="90000"/>
              </a:lnSpc>
              <a:buFontTx/>
              <a:buNone/>
              <a:defRPr/>
            </a:pPr>
            <a:r>
              <a:rPr lang="en-US" altLang="zh-CN" sz="2000">
                <a:solidFill>
                  <a:srgbClr val="0000CC"/>
                </a:solidFill>
              </a:rPr>
              <a:t>c1</a:t>
            </a:r>
            <a:r>
              <a:rPr lang="zh-CN" altLang="en-US" sz="2000">
                <a:solidFill>
                  <a:srgbClr val="0000CC"/>
                </a:solidFill>
              </a:rPr>
              <a:t>：</a:t>
            </a:r>
            <a:r>
              <a:rPr lang="en-US" altLang="zh-CN" sz="2000">
                <a:solidFill>
                  <a:srgbClr val="0000CC"/>
                </a:solidFill>
              </a:rPr>
              <a:t>&lt; (5Widges) &gt;</a:t>
            </a:r>
            <a:r>
              <a:rPr lang="zh-CN" altLang="en-US" sz="2000">
                <a:solidFill>
                  <a:srgbClr val="0000CC"/>
                </a:solidFill>
              </a:rPr>
              <a:t>；</a:t>
            </a:r>
            <a:r>
              <a:rPr lang="en-US" altLang="zh-CN" sz="2000">
                <a:solidFill>
                  <a:srgbClr val="0000CC"/>
                </a:solidFill>
              </a:rPr>
              <a:t>c2</a:t>
            </a:r>
            <a:r>
              <a:rPr lang="zh-CN" altLang="en-US" sz="2000">
                <a:solidFill>
                  <a:srgbClr val="0000CC"/>
                </a:solidFill>
              </a:rPr>
              <a:t>：</a:t>
            </a:r>
            <a:r>
              <a:rPr lang="en-US" altLang="zh-CN" sz="2000">
                <a:solidFill>
                  <a:srgbClr val="0000CC"/>
                </a:solidFill>
              </a:rPr>
              <a:t>&lt;NULL&gt;</a:t>
            </a:r>
          </a:p>
        </p:txBody>
      </p:sp>
      <p:pic>
        <p:nvPicPr>
          <p:cNvPr id="317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219200"/>
            <a:ext cx="76200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1" name="Text Box 5"/>
          <p:cNvSpPr txBox="1">
            <a:spLocks noChangeArrowheads="1"/>
          </p:cNvSpPr>
          <p:nvPr/>
        </p:nvSpPr>
        <p:spPr bwMode="auto">
          <a:xfrm>
            <a:off x="5949950" y="1306513"/>
            <a:ext cx="14589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1</a:t>
            </a:r>
            <a:r>
              <a:rPr lang="zh-CN" altLang="en-US" sz="1800">
                <a:solidFill>
                  <a:srgbClr val="0000CC"/>
                </a:solidFill>
                <a:latin typeface="Arial" charset="0"/>
              </a:rPr>
              <a:t>记录状态</a:t>
            </a:r>
            <a:endParaRPr lang="de-DE" altLang="zh-CN" sz="1800">
              <a:solidFill>
                <a:srgbClr val="0000CC"/>
              </a:solidFill>
              <a:latin typeface="Arial" charset="0"/>
            </a:endParaRPr>
          </a:p>
        </p:txBody>
      </p:sp>
      <p:sp>
        <p:nvSpPr>
          <p:cNvPr id="29704" name="Text Box 10"/>
          <p:cNvSpPr txBox="1">
            <a:spLocks noChangeArrowheads="1"/>
          </p:cNvSpPr>
          <p:nvPr/>
        </p:nvSpPr>
        <p:spPr bwMode="auto">
          <a:xfrm>
            <a:off x="7112000" y="750888"/>
            <a:ext cx="20320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1800">
                <a:solidFill>
                  <a:srgbClr val="0000CC"/>
                </a:solidFill>
                <a:latin typeface="Arial" charset="0"/>
              </a:rPr>
              <a:t>记录下的全局状态</a:t>
            </a:r>
          </a:p>
        </p:txBody>
      </p:sp>
      <p:sp>
        <p:nvSpPr>
          <p:cNvPr id="9" name="Text Box 10"/>
          <p:cNvSpPr txBox="1">
            <a:spLocks noChangeArrowheads="1"/>
          </p:cNvSpPr>
          <p:nvPr/>
        </p:nvSpPr>
        <p:spPr bwMode="auto">
          <a:xfrm>
            <a:off x="5978525" y="773113"/>
            <a:ext cx="11080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1800">
                <a:solidFill>
                  <a:srgbClr val="0000CC"/>
                </a:solidFill>
                <a:latin typeface="Arial" charset="0"/>
              </a:rPr>
              <a:t>快照动作</a:t>
            </a:r>
          </a:p>
        </p:txBody>
      </p:sp>
      <p:sp>
        <p:nvSpPr>
          <p:cNvPr id="10" name="Text Box 10"/>
          <p:cNvSpPr txBox="1">
            <a:spLocks noChangeArrowheads="1"/>
          </p:cNvSpPr>
          <p:nvPr/>
        </p:nvSpPr>
        <p:spPr bwMode="auto">
          <a:xfrm>
            <a:off x="228600" y="773113"/>
            <a:ext cx="13382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1800">
                <a:solidFill>
                  <a:srgbClr val="0000CC"/>
                </a:solidFill>
                <a:latin typeface="Arial" charset="0"/>
              </a:rPr>
              <a:t>进程的动作</a:t>
            </a:r>
          </a:p>
        </p:txBody>
      </p:sp>
      <p:sp>
        <p:nvSpPr>
          <p:cNvPr id="11" name="Text Box 5"/>
          <p:cNvSpPr txBox="1">
            <a:spLocks noChangeArrowheads="1"/>
          </p:cNvSpPr>
          <p:nvPr/>
        </p:nvSpPr>
        <p:spPr bwMode="auto">
          <a:xfrm>
            <a:off x="0" y="2406650"/>
            <a:ext cx="3886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p1</a:t>
            </a:r>
            <a:r>
              <a:rPr lang="zh-CN" altLang="en-US" sz="1800">
                <a:solidFill>
                  <a:srgbClr val="0000CC"/>
                </a:solidFill>
                <a:latin typeface="Arial" charset="0"/>
              </a:rPr>
              <a:t>发送应用级消息</a:t>
            </a:r>
            <a:r>
              <a:rPr lang="en-US" altLang="zh-CN" sz="1800">
                <a:solidFill>
                  <a:srgbClr val="0000CC"/>
                </a:solidFill>
                <a:latin typeface="Arial" charset="0"/>
              </a:rPr>
              <a:t>(</a:t>
            </a:r>
            <a:r>
              <a:rPr lang="zh-CN" altLang="en-US" sz="1800">
                <a:solidFill>
                  <a:srgbClr val="0000CC"/>
                </a:solidFill>
                <a:latin typeface="Arial" charset="0"/>
              </a:rPr>
              <a:t>订单</a:t>
            </a:r>
            <a:r>
              <a:rPr lang="en-US" altLang="zh-CN" sz="1800">
                <a:solidFill>
                  <a:srgbClr val="0000CC"/>
                </a:solidFill>
                <a:latin typeface="Arial" charset="0"/>
              </a:rPr>
              <a:t>10</a:t>
            </a:r>
            <a:r>
              <a:rPr lang="zh-CN" altLang="en-US" sz="1800">
                <a:solidFill>
                  <a:srgbClr val="0000CC"/>
                </a:solidFill>
                <a:latin typeface="Arial" charset="0"/>
              </a:rPr>
              <a:t>，</a:t>
            </a:r>
            <a:r>
              <a:rPr lang="en-US" altLang="zh-CN" sz="1800">
                <a:solidFill>
                  <a:srgbClr val="0000CC"/>
                </a:solidFill>
                <a:latin typeface="Arial" charset="0"/>
              </a:rPr>
              <a:t>$100)</a:t>
            </a:r>
          </a:p>
        </p:txBody>
      </p:sp>
      <p:sp>
        <p:nvSpPr>
          <p:cNvPr id="12" name="Text Box 5"/>
          <p:cNvSpPr txBox="1">
            <a:spLocks noChangeArrowheads="1"/>
          </p:cNvSpPr>
          <p:nvPr/>
        </p:nvSpPr>
        <p:spPr bwMode="auto">
          <a:xfrm>
            <a:off x="0" y="3668713"/>
            <a:ext cx="38862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p2</a:t>
            </a:r>
            <a:r>
              <a:rPr lang="zh-CN" altLang="en-US" sz="1800">
                <a:solidFill>
                  <a:srgbClr val="0000CC"/>
                </a:solidFill>
                <a:latin typeface="Arial" charset="0"/>
              </a:rPr>
              <a:t>发送应用级消息</a:t>
            </a:r>
            <a:r>
              <a:rPr lang="en-US" altLang="zh-CN" sz="1800">
                <a:solidFill>
                  <a:srgbClr val="0000CC"/>
                </a:solidFill>
                <a:latin typeface="Arial" charset="0"/>
              </a:rPr>
              <a:t>(5 </a:t>
            </a:r>
            <a:r>
              <a:rPr lang="zh-CN" altLang="en-US" sz="1800">
                <a:solidFill>
                  <a:srgbClr val="0000CC"/>
                </a:solidFill>
                <a:latin typeface="Arial" charset="0"/>
              </a:rPr>
              <a:t>窗口小部件</a:t>
            </a:r>
            <a:r>
              <a:rPr lang="en-US" altLang="zh-CN" sz="1800">
                <a:solidFill>
                  <a:srgbClr val="0000CC"/>
                </a:solidFill>
                <a:latin typeface="Arial" charset="0"/>
              </a:rPr>
              <a:t>)</a:t>
            </a:r>
          </a:p>
        </p:txBody>
      </p:sp>
      <p:sp>
        <p:nvSpPr>
          <p:cNvPr id="13" name="Text Box 5"/>
          <p:cNvSpPr txBox="1">
            <a:spLocks noChangeArrowheads="1"/>
          </p:cNvSpPr>
          <p:nvPr/>
        </p:nvSpPr>
        <p:spPr bwMode="auto">
          <a:xfrm>
            <a:off x="5897563" y="4038600"/>
            <a:ext cx="163988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2</a:t>
            </a:r>
            <a:r>
              <a:rPr lang="zh-CN" altLang="en-US" sz="1800">
                <a:solidFill>
                  <a:srgbClr val="0000CC"/>
                </a:solidFill>
                <a:latin typeface="Arial" charset="0"/>
              </a:rPr>
              <a:t>收到</a:t>
            </a:r>
            <a:r>
              <a:rPr lang="en-US" altLang="zh-CN" sz="1800">
                <a:solidFill>
                  <a:srgbClr val="0000CC"/>
                </a:solidFill>
                <a:latin typeface="Arial" charset="0"/>
              </a:rPr>
              <a:t>M</a:t>
            </a:r>
            <a:r>
              <a:rPr lang="zh-CN" altLang="en-US" sz="1800">
                <a:solidFill>
                  <a:srgbClr val="0000CC"/>
                </a:solidFill>
                <a:latin typeface="Arial" charset="0"/>
              </a:rPr>
              <a:t>，记录进程状态</a:t>
            </a:r>
            <a:endParaRPr lang="en-US" altLang="zh-CN" sz="1800">
              <a:solidFill>
                <a:srgbClr val="0000CC"/>
              </a:solidFill>
              <a:latin typeface="Arial" charset="0"/>
            </a:endParaRPr>
          </a:p>
        </p:txBody>
      </p:sp>
      <p:sp>
        <p:nvSpPr>
          <p:cNvPr id="14" name="Text Box 5"/>
          <p:cNvSpPr txBox="1">
            <a:spLocks noChangeArrowheads="1"/>
          </p:cNvSpPr>
          <p:nvPr/>
        </p:nvSpPr>
        <p:spPr bwMode="auto">
          <a:xfrm>
            <a:off x="7391400" y="4038600"/>
            <a:ext cx="19050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2</a:t>
            </a:r>
            <a:r>
              <a:rPr lang="en-US" altLang="zh-CN" sz="1800">
                <a:solidFill>
                  <a:srgbClr val="0000CC"/>
                </a:solidFill>
                <a:latin typeface="Arial" charset="0"/>
              </a:rPr>
              <a:t>=&lt;$50,1995&gt;,</a:t>
            </a:r>
          </a:p>
          <a:p>
            <a:pPr eaLnBrk="1" hangingPunct="1">
              <a:spcBef>
                <a:spcPct val="0"/>
              </a:spcBef>
              <a:buFontTx/>
              <a:buNone/>
            </a:pPr>
            <a:r>
              <a:rPr lang="en-US" altLang="zh-CN" sz="1800">
                <a:solidFill>
                  <a:srgbClr val="0000CC"/>
                </a:solidFill>
                <a:latin typeface="Arial" charset="0"/>
              </a:rPr>
              <a:t>c2=&lt;NULL&gt;</a:t>
            </a:r>
          </a:p>
        </p:txBody>
      </p:sp>
      <p:sp>
        <p:nvSpPr>
          <p:cNvPr id="15" name="Text Box 5"/>
          <p:cNvSpPr txBox="1">
            <a:spLocks noChangeArrowheads="1"/>
          </p:cNvSpPr>
          <p:nvPr/>
        </p:nvSpPr>
        <p:spPr bwMode="auto">
          <a:xfrm>
            <a:off x="5867400" y="4724400"/>
            <a:ext cx="16414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2</a:t>
            </a:r>
            <a:r>
              <a:rPr lang="zh-CN" altLang="en-US" sz="1800">
                <a:solidFill>
                  <a:srgbClr val="0000CC"/>
                </a:solidFill>
                <a:latin typeface="Arial" charset="0"/>
              </a:rPr>
              <a:t>发送</a:t>
            </a:r>
            <a:r>
              <a:rPr lang="en-US" altLang="zh-CN" sz="1800">
                <a:solidFill>
                  <a:srgbClr val="0000CC"/>
                </a:solidFill>
                <a:latin typeface="Arial" charset="0"/>
              </a:rPr>
              <a:t>M</a:t>
            </a:r>
          </a:p>
        </p:txBody>
      </p:sp>
      <p:sp>
        <p:nvSpPr>
          <p:cNvPr id="16" name="Text Box 5"/>
          <p:cNvSpPr txBox="1">
            <a:spLocks noChangeArrowheads="1"/>
          </p:cNvSpPr>
          <p:nvPr/>
        </p:nvSpPr>
        <p:spPr bwMode="auto">
          <a:xfrm>
            <a:off x="5995988" y="1676400"/>
            <a:ext cx="14890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1</a:t>
            </a:r>
            <a:r>
              <a:rPr lang="zh-CN" altLang="en-US" sz="1800">
                <a:solidFill>
                  <a:srgbClr val="0000CC"/>
                </a:solidFill>
                <a:latin typeface="Arial" charset="0"/>
              </a:rPr>
              <a:t>发送</a:t>
            </a:r>
            <a:r>
              <a:rPr lang="en-US" altLang="zh-CN" sz="1800">
                <a:solidFill>
                  <a:srgbClr val="0000CC"/>
                </a:solidFill>
                <a:latin typeface="Arial" charset="0"/>
              </a:rPr>
              <a:t>M</a:t>
            </a:r>
          </a:p>
        </p:txBody>
      </p:sp>
      <p:sp>
        <p:nvSpPr>
          <p:cNvPr id="17" name="Text Box 5"/>
          <p:cNvSpPr txBox="1">
            <a:spLocks noChangeArrowheads="1"/>
          </p:cNvSpPr>
          <p:nvPr/>
        </p:nvSpPr>
        <p:spPr bwMode="auto">
          <a:xfrm>
            <a:off x="7412038" y="1279525"/>
            <a:ext cx="19050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p1</a:t>
            </a:r>
            <a:r>
              <a:rPr lang="de-DE" altLang="zh-CN" sz="1800">
                <a:solidFill>
                  <a:srgbClr val="0000CC"/>
                </a:solidFill>
                <a:latin typeface="Arial" charset="0"/>
              </a:rPr>
              <a:t>=&lt;$1000,0&gt;</a:t>
            </a:r>
            <a:r>
              <a:rPr lang="zh-CN" altLang="en-US" sz="1800">
                <a:solidFill>
                  <a:srgbClr val="0000CC"/>
                </a:solidFill>
                <a:latin typeface="Arial" charset="0"/>
              </a:rPr>
              <a:t>，</a:t>
            </a:r>
            <a:endParaRPr lang="en-US" altLang="zh-CN" sz="1800">
              <a:solidFill>
                <a:srgbClr val="0000CC"/>
              </a:solidFill>
              <a:latin typeface="Arial" charset="0"/>
            </a:endParaRPr>
          </a:p>
          <a:p>
            <a:pPr eaLnBrk="1" hangingPunct="1">
              <a:spcBef>
                <a:spcPct val="0"/>
              </a:spcBef>
              <a:buFontTx/>
              <a:buNone/>
            </a:pPr>
            <a:r>
              <a:rPr lang="en-US" altLang="zh-CN" sz="1800">
                <a:solidFill>
                  <a:srgbClr val="0000CC"/>
                </a:solidFill>
                <a:latin typeface="Arial" charset="0"/>
              </a:rPr>
              <a:t>c1=&lt;NULL&gt;</a:t>
            </a:r>
            <a:endParaRPr lang="de-DE" altLang="zh-CN" sz="1800">
              <a:solidFill>
                <a:srgbClr val="0000CC"/>
              </a:solidFill>
              <a:latin typeface="Arial" charset="0"/>
            </a:endParaRPr>
          </a:p>
        </p:txBody>
      </p:sp>
      <p:sp>
        <p:nvSpPr>
          <p:cNvPr id="18" name="Text Box 5"/>
          <p:cNvSpPr txBox="1">
            <a:spLocks noChangeArrowheads="1"/>
          </p:cNvSpPr>
          <p:nvPr/>
        </p:nvSpPr>
        <p:spPr bwMode="auto">
          <a:xfrm>
            <a:off x="5919788" y="5410200"/>
            <a:ext cx="11922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1</a:t>
            </a:r>
            <a:r>
              <a:rPr lang="zh-CN" altLang="en-US" sz="1800">
                <a:solidFill>
                  <a:srgbClr val="0000CC"/>
                </a:solidFill>
                <a:latin typeface="Arial" charset="0"/>
              </a:rPr>
              <a:t>收到</a:t>
            </a:r>
            <a:r>
              <a:rPr lang="en-US" altLang="zh-CN" sz="1800">
                <a:solidFill>
                  <a:srgbClr val="0000CC"/>
                </a:solidFill>
                <a:latin typeface="Arial" charset="0"/>
              </a:rPr>
              <a:t>M</a:t>
            </a:r>
          </a:p>
        </p:txBody>
      </p:sp>
      <p:sp>
        <p:nvSpPr>
          <p:cNvPr id="19" name="Text Box 5"/>
          <p:cNvSpPr txBox="1">
            <a:spLocks noChangeArrowheads="1"/>
          </p:cNvSpPr>
          <p:nvPr/>
        </p:nvSpPr>
        <p:spPr bwMode="auto">
          <a:xfrm>
            <a:off x="7239000" y="5410200"/>
            <a:ext cx="1905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c1</a:t>
            </a:r>
            <a:r>
              <a:rPr lang="de-DE" altLang="zh-CN" sz="1800">
                <a:solidFill>
                  <a:srgbClr val="0000CC"/>
                </a:solidFill>
                <a:latin typeface="Arial" charset="0"/>
              </a:rPr>
              <a:t>=&lt;5Widges&gt;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704"/>
                                        </p:tgtEl>
                                        <p:attrNameLst>
                                          <p:attrName>style.visibility</p:attrName>
                                        </p:attrNameLst>
                                      </p:cBhvr>
                                      <p:to>
                                        <p:strVal val="visible"/>
                                      </p:to>
                                    </p:set>
                                    <p:animEffect transition="in" filter="fade">
                                      <p:cBhvr>
                                        <p:cTn id="13" dur="500"/>
                                        <p:tgtEl>
                                          <p:spTgt spid="297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701"/>
                                        </p:tgtEl>
                                        <p:attrNameLst>
                                          <p:attrName>style.visibility</p:attrName>
                                        </p:attrNameLst>
                                      </p:cBhvr>
                                      <p:to>
                                        <p:strVal val="visible"/>
                                      </p:to>
                                    </p:set>
                                    <p:animEffect transition="in" filter="fade">
                                      <p:cBhvr>
                                        <p:cTn id="18" dur="500"/>
                                        <p:tgtEl>
                                          <p:spTgt spid="297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9699">
                                            <p:txEl>
                                              <p:pRg st="0" end="0"/>
                                            </p:txEl>
                                          </p:spTgt>
                                        </p:tgtEl>
                                        <p:attrNameLst>
                                          <p:attrName>style.visibility</p:attrName>
                                        </p:attrNameLst>
                                      </p:cBhvr>
                                      <p:to>
                                        <p:strVal val="visible"/>
                                      </p:to>
                                    </p:set>
                                    <p:anim calcmode="lin" valueType="num">
                                      <p:cBhvr additive="base">
                                        <p:cTn id="68"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9699">
                                            <p:txEl>
                                              <p:pRg st="1" end="1"/>
                                            </p:txEl>
                                          </p:spTgt>
                                        </p:tgtEl>
                                        <p:attrNameLst>
                                          <p:attrName>style.visibility</p:attrName>
                                        </p:attrNameLst>
                                      </p:cBhvr>
                                      <p:to>
                                        <p:strVal val="visible"/>
                                      </p:to>
                                    </p:set>
                                    <p:anim calcmode="lin" valueType="num">
                                      <p:cBhvr additive="base">
                                        <p:cTn id="74"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9699">
                                            <p:txEl>
                                              <p:pRg st="2" end="2"/>
                                            </p:txEl>
                                          </p:spTgt>
                                        </p:tgtEl>
                                        <p:attrNameLst>
                                          <p:attrName>style.visibility</p:attrName>
                                        </p:attrNameLst>
                                      </p:cBhvr>
                                      <p:to>
                                        <p:strVal val="visible"/>
                                      </p:to>
                                    </p:set>
                                    <p:anim calcmode="lin" valueType="num">
                                      <p:cBhvr additive="base">
                                        <p:cTn id="80"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01" grpId="0"/>
      <p:bldP spid="29704" grpId="0"/>
      <p:bldP spid="9" grpId="0"/>
      <p:bldP spid="10" grpId="0"/>
      <p:bldP spid="11" grpId="0"/>
      <p:bldP spid="12" grpId="0"/>
      <p:bldP spid="13" grpId="0"/>
      <p:bldP spid="14" grpId="0"/>
      <p:bldP spid="15" grpId="0"/>
      <p:bldP spid="16" grpId="0"/>
      <p:bldP spid="17" grpId="0"/>
      <p:bldP spid="18"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4"/>
          <p:cNvGrpSpPr>
            <a:grpSpLocks/>
          </p:cNvGrpSpPr>
          <p:nvPr/>
        </p:nvGrpSpPr>
        <p:grpSpPr bwMode="auto">
          <a:xfrm>
            <a:off x="685800" y="3546475"/>
            <a:ext cx="7781925" cy="2397125"/>
            <a:chOff x="414" y="1250"/>
            <a:chExt cx="4902" cy="1750"/>
          </a:xfrm>
        </p:grpSpPr>
        <p:sp>
          <p:nvSpPr>
            <p:cNvPr id="32773" name="Freeform 5"/>
            <p:cNvSpPr>
              <a:spLocks/>
            </p:cNvSpPr>
            <p:nvPr/>
          </p:nvSpPr>
          <p:spPr bwMode="auto">
            <a:xfrm>
              <a:off x="1061" y="1680"/>
              <a:ext cx="646" cy="700"/>
            </a:xfrm>
            <a:custGeom>
              <a:avLst/>
              <a:gdLst>
                <a:gd name="T0" fmla="*/ 0 w 646"/>
                <a:gd name="T1" fmla="*/ 360 h 700"/>
                <a:gd name="T2" fmla="*/ 332 w 646"/>
                <a:gd name="T3" fmla="*/ 0 h 700"/>
                <a:gd name="T4" fmla="*/ 646 w 646"/>
                <a:gd name="T5" fmla="*/ 360 h 700"/>
                <a:gd name="T6" fmla="*/ 332 w 646"/>
                <a:gd name="T7" fmla="*/ 700 h 700"/>
                <a:gd name="T8" fmla="*/ 0 w 646"/>
                <a:gd name="T9" fmla="*/ 360 h 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6" h="700">
                  <a:moveTo>
                    <a:pt x="0" y="360"/>
                  </a:moveTo>
                  <a:lnTo>
                    <a:pt x="332" y="0"/>
                  </a:lnTo>
                  <a:lnTo>
                    <a:pt x="646" y="360"/>
                  </a:lnTo>
                  <a:lnTo>
                    <a:pt x="332" y="700"/>
                  </a:lnTo>
                  <a:lnTo>
                    <a:pt x="0" y="360"/>
                  </a:lnTo>
                  <a:close/>
                </a:path>
              </a:pathLst>
            </a:custGeom>
            <a:solidFill>
              <a:srgbClr val="FFDC99"/>
            </a:solidFill>
            <a:ln w="28575">
              <a:solidFill>
                <a:srgbClr val="FFDC99"/>
              </a:solidFill>
              <a:prstDash val="solid"/>
              <a:round/>
              <a:headEnd/>
              <a:tailEnd/>
            </a:ln>
          </p:spPr>
          <p:txBody>
            <a:bodyPr/>
            <a:lstStyle/>
            <a:p>
              <a:endParaRPr lang="en-US"/>
            </a:p>
          </p:txBody>
        </p:sp>
        <p:sp>
          <p:nvSpPr>
            <p:cNvPr id="32774" name="Freeform 6"/>
            <p:cNvSpPr>
              <a:spLocks/>
            </p:cNvSpPr>
            <p:nvPr/>
          </p:nvSpPr>
          <p:spPr bwMode="auto">
            <a:xfrm>
              <a:off x="4051" y="1680"/>
              <a:ext cx="647" cy="680"/>
            </a:xfrm>
            <a:custGeom>
              <a:avLst/>
              <a:gdLst>
                <a:gd name="T0" fmla="*/ 0 w 647"/>
                <a:gd name="T1" fmla="*/ 340 h 680"/>
                <a:gd name="T2" fmla="*/ 333 w 647"/>
                <a:gd name="T3" fmla="*/ 0 h 680"/>
                <a:gd name="T4" fmla="*/ 647 w 647"/>
                <a:gd name="T5" fmla="*/ 340 h 680"/>
                <a:gd name="T6" fmla="*/ 333 w 647"/>
                <a:gd name="T7" fmla="*/ 680 h 680"/>
                <a:gd name="T8" fmla="*/ 0 w 647"/>
                <a:gd name="T9" fmla="*/ 340 h 6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7" h="680">
                  <a:moveTo>
                    <a:pt x="0" y="340"/>
                  </a:moveTo>
                  <a:lnTo>
                    <a:pt x="333" y="0"/>
                  </a:lnTo>
                  <a:lnTo>
                    <a:pt x="647" y="340"/>
                  </a:lnTo>
                  <a:lnTo>
                    <a:pt x="333" y="680"/>
                  </a:lnTo>
                  <a:lnTo>
                    <a:pt x="0" y="340"/>
                  </a:lnTo>
                  <a:close/>
                </a:path>
              </a:pathLst>
            </a:custGeom>
            <a:solidFill>
              <a:srgbClr val="FFDC99"/>
            </a:solidFill>
            <a:ln w="28575">
              <a:solidFill>
                <a:srgbClr val="FFDC99"/>
              </a:solidFill>
              <a:prstDash val="solid"/>
              <a:round/>
              <a:headEnd/>
              <a:tailEnd/>
            </a:ln>
          </p:spPr>
          <p:txBody>
            <a:bodyPr/>
            <a:lstStyle/>
            <a:p>
              <a:endParaRPr lang="en-US"/>
            </a:p>
          </p:txBody>
        </p:sp>
        <p:sp>
          <p:nvSpPr>
            <p:cNvPr id="32775" name="Freeform 7"/>
            <p:cNvSpPr>
              <a:spLocks/>
            </p:cNvSpPr>
            <p:nvPr/>
          </p:nvSpPr>
          <p:spPr bwMode="auto">
            <a:xfrm>
              <a:off x="2611" y="2300"/>
              <a:ext cx="628" cy="700"/>
            </a:xfrm>
            <a:custGeom>
              <a:avLst/>
              <a:gdLst>
                <a:gd name="T0" fmla="*/ 0 w 628"/>
                <a:gd name="T1" fmla="*/ 360 h 700"/>
                <a:gd name="T2" fmla="*/ 314 w 628"/>
                <a:gd name="T3" fmla="*/ 0 h 700"/>
                <a:gd name="T4" fmla="*/ 628 w 628"/>
                <a:gd name="T5" fmla="*/ 360 h 700"/>
                <a:gd name="T6" fmla="*/ 314 w 628"/>
                <a:gd name="T7" fmla="*/ 700 h 700"/>
                <a:gd name="T8" fmla="*/ 0 w 628"/>
                <a:gd name="T9" fmla="*/ 360 h 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8" h="700">
                  <a:moveTo>
                    <a:pt x="0" y="360"/>
                  </a:moveTo>
                  <a:lnTo>
                    <a:pt x="314" y="0"/>
                  </a:lnTo>
                  <a:lnTo>
                    <a:pt x="628" y="360"/>
                  </a:lnTo>
                  <a:lnTo>
                    <a:pt x="314" y="700"/>
                  </a:lnTo>
                  <a:lnTo>
                    <a:pt x="0" y="360"/>
                  </a:lnTo>
                  <a:close/>
                </a:path>
              </a:pathLst>
            </a:custGeom>
            <a:solidFill>
              <a:srgbClr val="FFDC99"/>
            </a:solidFill>
            <a:ln w="28575">
              <a:solidFill>
                <a:srgbClr val="FFDC99"/>
              </a:solidFill>
              <a:prstDash val="solid"/>
              <a:round/>
              <a:headEnd/>
              <a:tailEnd/>
            </a:ln>
          </p:spPr>
          <p:txBody>
            <a:bodyPr/>
            <a:lstStyle/>
            <a:p>
              <a:endParaRPr lang="en-US"/>
            </a:p>
          </p:txBody>
        </p:sp>
        <p:sp>
          <p:nvSpPr>
            <p:cNvPr id="32776" name="Rectangle 8"/>
            <p:cNvSpPr>
              <a:spLocks noChangeArrowheads="1"/>
            </p:cNvSpPr>
            <p:nvPr/>
          </p:nvSpPr>
          <p:spPr bwMode="auto">
            <a:xfrm>
              <a:off x="1245" y="1950"/>
              <a:ext cx="10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S</a:t>
              </a:r>
              <a:endParaRPr lang="en-US" altLang="en-US" sz="2400">
                <a:latin typeface="Times" pitchFamily="18" charset="0"/>
              </a:endParaRPr>
            </a:p>
          </p:txBody>
        </p:sp>
        <p:sp>
          <p:nvSpPr>
            <p:cNvPr id="32777" name="Rectangle 9"/>
            <p:cNvSpPr>
              <a:spLocks noChangeArrowheads="1"/>
            </p:cNvSpPr>
            <p:nvPr/>
          </p:nvSpPr>
          <p:spPr bwMode="auto">
            <a:xfrm>
              <a:off x="1343" y="2024"/>
              <a:ext cx="15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init</a:t>
              </a:r>
              <a:endParaRPr lang="en-US" altLang="en-US" sz="2400">
                <a:latin typeface="Times" pitchFamily="18" charset="0"/>
              </a:endParaRPr>
            </a:p>
          </p:txBody>
        </p:sp>
        <p:sp>
          <p:nvSpPr>
            <p:cNvPr id="32778" name="Rectangle 10"/>
            <p:cNvSpPr>
              <a:spLocks noChangeArrowheads="1"/>
            </p:cNvSpPr>
            <p:nvPr/>
          </p:nvSpPr>
          <p:spPr bwMode="auto">
            <a:xfrm>
              <a:off x="4217" y="1950"/>
              <a:ext cx="10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S</a:t>
              </a:r>
              <a:endParaRPr lang="en-US" altLang="en-US" sz="2400">
                <a:latin typeface="Times" pitchFamily="18" charset="0"/>
              </a:endParaRPr>
            </a:p>
          </p:txBody>
        </p:sp>
        <p:sp>
          <p:nvSpPr>
            <p:cNvPr id="32779" name="Rectangle 11"/>
            <p:cNvSpPr>
              <a:spLocks noChangeArrowheads="1"/>
            </p:cNvSpPr>
            <p:nvPr/>
          </p:nvSpPr>
          <p:spPr bwMode="auto">
            <a:xfrm>
              <a:off x="4316" y="2024"/>
              <a:ext cx="22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final</a:t>
              </a:r>
              <a:endParaRPr lang="en-US" altLang="en-US" sz="2400">
                <a:latin typeface="Times" pitchFamily="18" charset="0"/>
              </a:endParaRPr>
            </a:p>
          </p:txBody>
        </p:sp>
        <p:sp>
          <p:nvSpPr>
            <p:cNvPr id="32780" name="Freeform 12"/>
            <p:cNvSpPr>
              <a:spLocks/>
            </p:cNvSpPr>
            <p:nvPr/>
          </p:nvSpPr>
          <p:spPr bwMode="auto">
            <a:xfrm>
              <a:off x="987" y="1980"/>
              <a:ext cx="74" cy="80"/>
            </a:xfrm>
            <a:custGeom>
              <a:avLst/>
              <a:gdLst>
                <a:gd name="T0" fmla="*/ 0 w 74"/>
                <a:gd name="T1" fmla="*/ 40 h 80"/>
                <a:gd name="T2" fmla="*/ 0 w 74"/>
                <a:gd name="T3" fmla="*/ 0 h 80"/>
                <a:gd name="T4" fmla="*/ 74 w 74"/>
                <a:gd name="T5" fmla="*/ 40 h 80"/>
                <a:gd name="T6" fmla="*/ 0 w 74"/>
                <a:gd name="T7" fmla="*/ 80 h 80"/>
                <a:gd name="T8" fmla="*/ 0 w 74"/>
                <a:gd name="T9" fmla="*/ 4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0">
                  <a:moveTo>
                    <a:pt x="0" y="40"/>
                  </a:moveTo>
                  <a:lnTo>
                    <a:pt x="0" y="0"/>
                  </a:lnTo>
                  <a:lnTo>
                    <a:pt x="74" y="40"/>
                  </a:lnTo>
                  <a:lnTo>
                    <a:pt x="0" y="80"/>
                  </a:lnTo>
                  <a:lnTo>
                    <a:pt x="0" y="40"/>
                  </a:lnTo>
                  <a:close/>
                </a:path>
              </a:pathLst>
            </a:custGeom>
            <a:solidFill>
              <a:srgbClr val="000000"/>
            </a:solidFill>
            <a:ln w="28575">
              <a:solidFill>
                <a:srgbClr val="000000"/>
              </a:solidFill>
              <a:prstDash val="solid"/>
              <a:round/>
              <a:headEnd/>
              <a:tailEnd/>
            </a:ln>
          </p:spPr>
          <p:txBody>
            <a:bodyPr/>
            <a:lstStyle/>
            <a:p>
              <a:endParaRPr lang="en-US"/>
            </a:p>
          </p:txBody>
        </p:sp>
        <p:sp>
          <p:nvSpPr>
            <p:cNvPr id="32781" name="Line 13"/>
            <p:cNvSpPr>
              <a:spLocks noChangeShapeType="1"/>
            </p:cNvSpPr>
            <p:nvPr/>
          </p:nvSpPr>
          <p:spPr bwMode="auto">
            <a:xfrm>
              <a:off x="414" y="2020"/>
              <a:ext cx="57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Freeform 14"/>
            <p:cNvSpPr>
              <a:spLocks/>
            </p:cNvSpPr>
            <p:nvPr/>
          </p:nvSpPr>
          <p:spPr bwMode="auto">
            <a:xfrm>
              <a:off x="5261" y="1980"/>
              <a:ext cx="55" cy="80"/>
            </a:xfrm>
            <a:custGeom>
              <a:avLst/>
              <a:gdLst>
                <a:gd name="T0" fmla="*/ 0 w 55"/>
                <a:gd name="T1" fmla="*/ 40 h 80"/>
                <a:gd name="T2" fmla="*/ 0 w 55"/>
                <a:gd name="T3" fmla="*/ 0 h 80"/>
                <a:gd name="T4" fmla="*/ 55 w 55"/>
                <a:gd name="T5" fmla="*/ 40 h 80"/>
                <a:gd name="T6" fmla="*/ 0 w 55"/>
                <a:gd name="T7" fmla="*/ 80 h 80"/>
                <a:gd name="T8" fmla="*/ 0 w 55"/>
                <a:gd name="T9" fmla="*/ 4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80">
                  <a:moveTo>
                    <a:pt x="0" y="40"/>
                  </a:moveTo>
                  <a:lnTo>
                    <a:pt x="0" y="0"/>
                  </a:lnTo>
                  <a:lnTo>
                    <a:pt x="55" y="40"/>
                  </a:lnTo>
                  <a:lnTo>
                    <a:pt x="0" y="80"/>
                  </a:lnTo>
                  <a:lnTo>
                    <a:pt x="0" y="40"/>
                  </a:lnTo>
                  <a:close/>
                </a:path>
              </a:pathLst>
            </a:custGeom>
            <a:solidFill>
              <a:srgbClr val="000000"/>
            </a:solidFill>
            <a:ln w="28575">
              <a:solidFill>
                <a:srgbClr val="000000"/>
              </a:solidFill>
              <a:prstDash val="solid"/>
              <a:round/>
              <a:headEnd/>
              <a:tailEnd/>
            </a:ln>
          </p:spPr>
          <p:txBody>
            <a:bodyPr/>
            <a:lstStyle/>
            <a:p>
              <a:endParaRPr lang="en-US"/>
            </a:p>
          </p:txBody>
        </p:sp>
        <p:sp>
          <p:nvSpPr>
            <p:cNvPr id="32783" name="Line 15"/>
            <p:cNvSpPr>
              <a:spLocks noChangeShapeType="1"/>
            </p:cNvSpPr>
            <p:nvPr/>
          </p:nvSpPr>
          <p:spPr bwMode="auto">
            <a:xfrm>
              <a:off x="4698" y="2020"/>
              <a:ext cx="55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Freeform 16"/>
            <p:cNvSpPr>
              <a:spLocks/>
            </p:cNvSpPr>
            <p:nvPr/>
          </p:nvSpPr>
          <p:spPr bwMode="auto">
            <a:xfrm>
              <a:off x="4162" y="1700"/>
              <a:ext cx="74" cy="80"/>
            </a:xfrm>
            <a:custGeom>
              <a:avLst/>
              <a:gdLst>
                <a:gd name="T0" fmla="*/ 37 w 74"/>
                <a:gd name="T1" fmla="*/ 20 h 80"/>
                <a:gd name="T2" fmla="*/ 74 w 74"/>
                <a:gd name="T3" fmla="*/ 0 h 80"/>
                <a:gd name="T4" fmla="*/ 74 w 74"/>
                <a:gd name="T5" fmla="*/ 80 h 80"/>
                <a:gd name="T6" fmla="*/ 0 w 74"/>
                <a:gd name="T7" fmla="*/ 40 h 80"/>
                <a:gd name="T8" fmla="*/ 37 w 74"/>
                <a:gd name="T9" fmla="*/ 2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0">
                  <a:moveTo>
                    <a:pt x="37" y="20"/>
                  </a:moveTo>
                  <a:lnTo>
                    <a:pt x="74" y="0"/>
                  </a:lnTo>
                  <a:lnTo>
                    <a:pt x="74" y="80"/>
                  </a:lnTo>
                  <a:lnTo>
                    <a:pt x="0" y="40"/>
                  </a:lnTo>
                  <a:lnTo>
                    <a:pt x="37" y="20"/>
                  </a:lnTo>
                  <a:close/>
                </a:path>
              </a:pathLst>
            </a:custGeom>
            <a:solidFill>
              <a:srgbClr val="000000"/>
            </a:solidFill>
            <a:ln w="28575">
              <a:solidFill>
                <a:srgbClr val="000000"/>
              </a:solidFill>
              <a:prstDash val="solid"/>
              <a:round/>
              <a:headEnd/>
              <a:tailEnd/>
            </a:ln>
          </p:spPr>
          <p:txBody>
            <a:bodyPr/>
            <a:lstStyle/>
            <a:p>
              <a:endParaRPr lang="en-US"/>
            </a:p>
          </p:txBody>
        </p:sp>
        <p:sp>
          <p:nvSpPr>
            <p:cNvPr id="32785" name="Freeform 17"/>
            <p:cNvSpPr>
              <a:spLocks/>
            </p:cNvSpPr>
            <p:nvPr/>
          </p:nvSpPr>
          <p:spPr bwMode="auto">
            <a:xfrm>
              <a:off x="2833" y="1480"/>
              <a:ext cx="1366" cy="220"/>
            </a:xfrm>
            <a:custGeom>
              <a:avLst/>
              <a:gdLst>
                <a:gd name="T0" fmla="*/ 0 w 1366"/>
                <a:gd name="T1" fmla="*/ 0 h 220"/>
                <a:gd name="T2" fmla="*/ 886 w 1366"/>
                <a:gd name="T3" fmla="*/ 40 h 220"/>
                <a:gd name="T4" fmla="*/ 1200 w 1366"/>
                <a:gd name="T5" fmla="*/ 120 h 220"/>
                <a:gd name="T6" fmla="*/ 1366 w 1366"/>
                <a:gd name="T7" fmla="*/ 220 h 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6" h="220">
                  <a:moveTo>
                    <a:pt x="0" y="0"/>
                  </a:moveTo>
                  <a:lnTo>
                    <a:pt x="886" y="40"/>
                  </a:lnTo>
                  <a:lnTo>
                    <a:pt x="1200" y="120"/>
                  </a:lnTo>
                  <a:lnTo>
                    <a:pt x="1366" y="22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6" name="Arc 18"/>
            <p:cNvSpPr>
              <a:spLocks/>
            </p:cNvSpPr>
            <p:nvPr/>
          </p:nvSpPr>
          <p:spPr bwMode="auto">
            <a:xfrm>
              <a:off x="1485" y="1480"/>
              <a:ext cx="1413" cy="32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675"/>
                    <a:pt x="9661" y="7"/>
                    <a:pt x="21584" y="-1"/>
                  </a:cubicBezTo>
                </a:path>
                <a:path w="21600" h="21599" stroke="0" extrusionOk="0">
                  <a:moveTo>
                    <a:pt x="0" y="21599"/>
                  </a:moveTo>
                  <a:cubicBezTo>
                    <a:pt x="0" y="9675"/>
                    <a:pt x="9661" y="7"/>
                    <a:pt x="21584" y="-1"/>
                  </a:cubicBezTo>
                  <a:lnTo>
                    <a:pt x="21600" y="21599"/>
                  </a:lnTo>
                  <a:lnTo>
                    <a:pt x="0" y="21599"/>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7" name="Freeform 19"/>
            <p:cNvSpPr>
              <a:spLocks/>
            </p:cNvSpPr>
            <p:nvPr/>
          </p:nvSpPr>
          <p:spPr bwMode="auto">
            <a:xfrm>
              <a:off x="2528" y="2600"/>
              <a:ext cx="56" cy="80"/>
            </a:xfrm>
            <a:custGeom>
              <a:avLst/>
              <a:gdLst>
                <a:gd name="T0" fmla="*/ 0 w 56"/>
                <a:gd name="T1" fmla="*/ 40 h 80"/>
                <a:gd name="T2" fmla="*/ 0 w 56"/>
                <a:gd name="T3" fmla="*/ 0 h 80"/>
                <a:gd name="T4" fmla="*/ 56 w 56"/>
                <a:gd name="T5" fmla="*/ 40 h 80"/>
                <a:gd name="T6" fmla="*/ 0 w 56"/>
                <a:gd name="T7" fmla="*/ 80 h 80"/>
                <a:gd name="T8" fmla="*/ 0 w 56"/>
                <a:gd name="T9" fmla="*/ 4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80">
                  <a:moveTo>
                    <a:pt x="0" y="40"/>
                  </a:moveTo>
                  <a:lnTo>
                    <a:pt x="0" y="0"/>
                  </a:lnTo>
                  <a:lnTo>
                    <a:pt x="56" y="40"/>
                  </a:lnTo>
                  <a:lnTo>
                    <a:pt x="0" y="80"/>
                  </a:lnTo>
                  <a:lnTo>
                    <a:pt x="0" y="40"/>
                  </a:lnTo>
                  <a:close/>
                </a:path>
              </a:pathLst>
            </a:custGeom>
            <a:solidFill>
              <a:srgbClr val="000000"/>
            </a:solidFill>
            <a:ln w="28575">
              <a:solidFill>
                <a:srgbClr val="000000"/>
              </a:solidFill>
              <a:prstDash val="solid"/>
              <a:round/>
              <a:headEnd/>
              <a:tailEnd/>
            </a:ln>
          </p:spPr>
          <p:txBody>
            <a:bodyPr/>
            <a:lstStyle/>
            <a:p>
              <a:endParaRPr lang="en-US"/>
            </a:p>
          </p:txBody>
        </p:sp>
        <p:sp>
          <p:nvSpPr>
            <p:cNvPr id="32788" name="Freeform 20"/>
            <p:cNvSpPr>
              <a:spLocks/>
            </p:cNvSpPr>
            <p:nvPr/>
          </p:nvSpPr>
          <p:spPr bwMode="auto">
            <a:xfrm>
              <a:off x="1448" y="2329"/>
              <a:ext cx="1071" cy="311"/>
            </a:xfrm>
            <a:custGeom>
              <a:avLst/>
              <a:gdLst>
                <a:gd name="T0" fmla="*/ 1071 w 1071"/>
                <a:gd name="T1" fmla="*/ 182 h 340"/>
                <a:gd name="T2" fmla="*/ 646 w 1071"/>
                <a:gd name="T3" fmla="*/ 161 h 340"/>
                <a:gd name="T4" fmla="*/ 314 w 1071"/>
                <a:gd name="T5" fmla="*/ 129 h 340"/>
                <a:gd name="T6" fmla="*/ 93 w 1071"/>
                <a:gd name="T7" fmla="*/ 64 h 340"/>
                <a:gd name="T8" fmla="*/ 37 w 1071"/>
                <a:gd name="T9" fmla="*/ 32 h 340"/>
                <a:gd name="T10" fmla="*/ 0 w 1071"/>
                <a:gd name="T11" fmla="*/ 0 h 3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1" h="340">
                  <a:moveTo>
                    <a:pt x="1071" y="340"/>
                  </a:moveTo>
                  <a:lnTo>
                    <a:pt x="646" y="300"/>
                  </a:lnTo>
                  <a:lnTo>
                    <a:pt x="314" y="240"/>
                  </a:lnTo>
                  <a:lnTo>
                    <a:pt x="93" y="120"/>
                  </a:lnTo>
                  <a:lnTo>
                    <a:pt x="37" y="60"/>
                  </a:lnTo>
                  <a:lnTo>
                    <a:pt x="0"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9" name="Freeform 21"/>
            <p:cNvSpPr>
              <a:spLocks/>
            </p:cNvSpPr>
            <p:nvPr/>
          </p:nvSpPr>
          <p:spPr bwMode="auto">
            <a:xfrm>
              <a:off x="4236" y="2340"/>
              <a:ext cx="74" cy="80"/>
            </a:xfrm>
            <a:custGeom>
              <a:avLst/>
              <a:gdLst>
                <a:gd name="T0" fmla="*/ 37 w 74"/>
                <a:gd name="T1" fmla="*/ 60 h 80"/>
                <a:gd name="T2" fmla="*/ 0 w 74"/>
                <a:gd name="T3" fmla="*/ 40 h 80"/>
                <a:gd name="T4" fmla="*/ 74 w 74"/>
                <a:gd name="T5" fmla="*/ 0 h 80"/>
                <a:gd name="T6" fmla="*/ 74 w 74"/>
                <a:gd name="T7" fmla="*/ 80 h 80"/>
                <a:gd name="T8" fmla="*/ 37 w 74"/>
                <a:gd name="T9" fmla="*/ 6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0">
                  <a:moveTo>
                    <a:pt x="37" y="60"/>
                  </a:moveTo>
                  <a:lnTo>
                    <a:pt x="0" y="40"/>
                  </a:lnTo>
                  <a:lnTo>
                    <a:pt x="74" y="0"/>
                  </a:lnTo>
                  <a:lnTo>
                    <a:pt x="74" y="80"/>
                  </a:lnTo>
                  <a:lnTo>
                    <a:pt x="37" y="60"/>
                  </a:lnTo>
                  <a:close/>
                </a:path>
              </a:pathLst>
            </a:custGeom>
            <a:solidFill>
              <a:srgbClr val="000000"/>
            </a:solidFill>
            <a:ln w="28575">
              <a:solidFill>
                <a:srgbClr val="000000"/>
              </a:solidFill>
              <a:prstDash val="solid"/>
              <a:round/>
              <a:headEnd/>
              <a:tailEnd/>
            </a:ln>
          </p:spPr>
          <p:txBody>
            <a:bodyPr/>
            <a:lstStyle/>
            <a:p>
              <a:endParaRPr lang="en-US"/>
            </a:p>
          </p:txBody>
        </p:sp>
        <p:sp>
          <p:nvSpPr>
            <p:cNvPr id="32790" name="Freeform 22"/>
            <p:cNvSpPr>
              <a:spLocks/>
            </p:cNvSpPr>
            <p:nvPr/>
          </p:nvSpPr>
          <p:spPr bwMode="auto">
            <a:xfrm>
              <a:off x="3147" y="2400"/>
              <a:ext cx="1126" cy="240"/>
            </a:xfrm>
            <a:custGeom>
              <a:avLst/>
              <a:gdLst>
                <a:gd name="T0" fmla="*/ 1126 w 1126"/>
                <a:gd name="T1" fmla="*/ 0 h 240"/>
                <a:gd name="T2" fmla="*/ 994 w 1126"/>
                <a:gd name="T3" fmla="*/ 122 h 240"/>
                <a:gd name="T4" fmla="*/ 738 w 1126"/>
                <a:gd name="T5" fmla="*/ 200 h 240"/>
                <a:gd name="T6" fmla="*/ 0 w 1126"/>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240">
                  <a:moveTo>
                    <a:pt x="1126" y="0"/>
                  </a:moveTo>
                  <a:lnTo>
                    <a:pt x="994" y="122"/>
                  </a:lnTo>
                  <a:lnTo>
                    <a:pt x="738" y="200"/>
                  </a:lnTo>
                  <a:lnTo>
                    <a:pt x="0" y="24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91" name="Rectangle 23"/>
            <p:cNvSpPr>
              <a:spLocks noChangeArrowheads="1"/>
            </p:cNvSpPr>
            <p:nvPr/>
          </p:nvSpPr>
          <p:spPr bwMode="auto">
            <a:xfrm>
              <a:off x="2759" y="2571"/>
              <a:ext cx="10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S</a:t>
              </a:r>
              <a:endParaRPr lang="en-US" altLang="en-US" sz="2400">
                <a:latin typeface="Times" pitchFamily="18" charset="0"/>
              </a:endParaRPr>
            </a:p>
          </p:txBody>
        </p:sp>
        <p:sp>
          <p:nvSpPr>
            <p:cNvPr id="32792" name="Rectangle 24"/>
            <p:cNvSpPr>
              <a:spLocks noChangeArrowheads="1"/>
            </p:cNvSpPr>
            <p:nvPr/>
          </p:nvSpPr>
          <p:spPr bwMode="auto">
            <a:xfrm>
              <a:off x="2857" y="2644"/>
              <a:ext cx="26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snap</a:t>
              </a:r>
              <a:endParaRPr lang="en-US" altLang="en-US" sz="2400">
                <a:latin typeface="Times" pitchFamily="18" charset="0"/>
              </a:endParaRPr>
            </a:p>
          </p:txBody>
        </p:sp>
        <p:sp>
          <p:nvSpPr>
            <p:cNvPr id="32793" name="Rectangle 25"/>
            <p:cNvSpPr>
              <a:spLocks noChangeArrowheads="1"/>
            </p:cNvSpPr>
            <p:nvPr/>
          </p:nvSpPr>
          <p:spPr bwMode="auto">
            <a:xfrm>
              <a:off x="1955" y="1250"/>
              <a:ext cx="12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actual execution e</a:t>
              </a:r>
              <a:endParaRPr lang="en-US" altLang="en-US" sz="2400">
                <a:latin typeface="Times" pitchFamily="18" charset="0"/>
              </a:endParaRPr>
            </a:p>
          </p:txBody>
        </p:sp>
        <p:sp>
          <p:nvSpPr>
            <p:cNvPr id="32794" name="Rectangle 26"/>
            <p:cNvSpPr>
              <a:spLocks noChangeArrowheads="1"/>
            </p:cNvSpPr>
            <p:nvPr/>
          </p:nvSpPr>
          <p:spPr bwMode="auto">
            <a:xfrm>
              <a:off x="3181" y="1323"/>
              <a:ext cx="6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0</a:t>
              </a:r>
              <a:endParaRPr lang="en-US" altLang="en-US" sz="2400">
                <a:latin typeface="Times" pitchFamily="18" charset="0"/>
              </a:endParaRPr>
            </a:p>
          </p:txBody>
        </p:sp>
        <p:sp>
          <p:nvSpPr>
            <p:cNvPr id="32795" name="Rectangle 27"/>
            <p:cNvSpPr>
              <a:spLocks noChangeArrowheads="1"/>
            </p:cNvSpPr>
            <p:nvPr/>
          </p:nvSpPr>
          <p:spPr bwMode="auto">
            <a:xfrm>
              <a:off x="3247" y="125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a:t>
              </a:r>
              <a:endParaRPr lang="en-US" altLang="en-US" sz="2400">
                <a:latin typeface="Times" pitchFamily="18" charset="0"/>
              </a:endParaRPr>
            </a:p>
          </p:txBody>
        </p:sp>
        <p:sp>
          <p:nvSpPr>
            <p:cNvPr id="32796" name="Rectangle 28"/>
            <p:cNvSpPr>
              <a:spLocks noChangeArrowheads="1"/>
            </p:cNvSpPr>
            <p:nvPr/>
          </p:nvSpPr>
          <p:spPr bwMode="auto">
            <a:xfrm>
              <a:off x="3370" y="1323"/>
              <a:ext cx="6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1</a:t>
              </a:r>
              <a:endParaRPr lang="en-US" altLang="en-US" sz="2400">
                <a:latin typeface="Times" pitchFamily="18" charset="0"/>
              </a:endParaRPr>
            </a:p>
          </p:txBody>
        </p:sp>
        <p:sp>
          <p:nvSpPr>
            <p:cNvPr id="32797" name="Rectangle 29"/>
            <p:cNvSpPr>
              <a:spLocks noChangeArrowheads="1"/>
            </p:cNvSpPr>
            <p:nvPr/>
          </p:nvSpPr>
          <p:spPr bwMode="auto">
            <a:xfrm>
              <a:off x="3436" y="1250"/>
              <a:ext cx="1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a:t>
              </a:r>
              <a:endParaRPr lang="en-US" altLang="en-US" sz="2400">
                <a:latin typeface="Times" pitchFamily="18" charset="0"/>
              </a:endParaRPr>
            </a:p>
          </p:txBody>
        </p:sp>
        <p:sp>
          <p:nvSpPr>
            <p:cNvPr id="32798" name="Rectangle 30"/>
            <p:cNvSpPr>
              <a:spLocks noChangeArrowheads="1"/>
            </p:cNvSpPr>
            <p:nvPr/>
          </p:nvSpPr>
          <p:spPr bwMode="auto">
            <a:xfrm>
              <a:off x="1760" y="1890"/>
              <a:ext cx="67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recording </a:t>
              </a:r>
              <a:endParaRPr lang="en-US" altLang="en-US" sz="2400">
                <a:latin typeface="Times" pitchFamily="18" charset="0"/>
              </a:endParaRPr>
            </a:p>
          </p:txBody>
        </p:sp>
        <p:sp>
          <p:nvSpPr>
            <p:cNvPr id="32799" name="Rectangle 31"/>
            <p:cNvSpPr>
              <a:spLocks noChangeArrowheads="1"/>
            </p:cNvSpPr>
            <p:nvPr/>
          </p:nvSpPr>
          <p:spPr bwMode="auto">
            <a:xfrm>
              <a:off x="3403" y="1950"/>
              <a:ext cx="67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recording </a:t>
              </a:r>
              <a:endParaRPr lang="en-US" altLang="en-US" sz="2400">
                <a:latin typeface="Times" pitchFamily="18" charset="0"/>
              </a:endParaRPr>
            </a:p>
          </p:txBody>
        </p:sp>
        <p:sp>
          <p:nvSpPr>
            <p:cNvPr id="32800" name="Rectangle 32"/>
            <p:cNvSpPr>
              <a:spLocks noChangeArrowheads="1"/>
            </p:cNvSpPr>
            <p:nvPr/>
          </p:nvSpPr>
          <p:spPr bwMode="auto">
            <a:xfrm>
              <a:off x="1760" y="2071"/>
              <a:ext cx="45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begins</a:t>
              </a:r>
              <a:endParaRPr lang="en-US" altLang="en-US" sz="2400">
                <a:latin typeface="Times" pitchFamily="18" charset="0"/>
              </a:endParaRPr>
            </a:p>
          </p:txBody>
        </p:sp>
        <p:sp>
          <p:nvSpPr>
            <p:cNvPr id="32801" name="Rectangle 33"/>
            <p:cNvSpPr>
              <a:spLocks noChangeArrowheads="1"/>
            </p:cNvSpPr>
            <p:nvPr/>
          </p:nvSpPr>
          <p:spPr bwMode="auto">
            <a:xfrm>
              <a:off x="3403" y="2130"/>
              <a:ext cx="33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ends</a:t>
              </a:r>
              <a:endParaRPr lang="en-US" altLang="en-US" sz="2400">
                <a:latin typeface="Times" pitchFamily="18" charset="0"/>
              </a:endParaRPr>
            </a:p>
          </p:txBody>
        </p:sp>
        <p:sp>
          <p:nvSpPr>
            <p:cNvPr id="32802" name="Rectangle 34"/>
            <p:cNvSpPr>
              <a:spLocks noChangeArrowheads="1"/>
            </p:cNvSpPr>
            <p:nvPr/>
          </p:nvSpPr>
          <p:spPr bwMode="auto">
            <a:xfrm>
              <a:off x="744" y="2730"/>
              <a:ext cx="77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pre-snap: e</a:t>
              </a:r>
              <a:endParaRPr lang="en-US" altLang="en-US" sz="2400">
                <a:latin typeface="Times" pitchFamily="18" charset="0"/>
              </a:endParaRPr>
            </a:p>
          </p:txBody>
        </p:sp>
        <p:sp>
          <p:nvSpPr>
            <p:cNvPr id="32803" name="Rectangle 35"/>
            <p:cNvSpPr>
              <a:spLocks noChangeArrowheads="1"/>
            </p:cNvSpPr>
            <p:nvPr/>
          </p:nvSpPr>
          <p:spPr bwMode="auto">
            <a:xfrm>
              <a:off x="1492"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04" name="Rectangle 36"/>
            <p:cNvSpPr>
              <a:spLocks noChangeArrowheads="1"/>
            </p:cNvSpPr>
            <p:nvPr/>
          </p:nvSpPr>
          <p:spPr bwMode="auto">
            <a:xfrm>
              <a:off x="1531" y="2803"/>
              <a:ext cx="6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0</a:t>
              </a:r>
              <a:endParaRPr lang="en-US" altLang="en-US" sz="2400">
                <a:latin typeface="Times" pitchFamily="18" charset="0"/>
              </a:endParaRPr>
            </a:p>
          </p:txBody>
        </p:sp>
        <p:sp>
          <p:nvSpPr>
            <p:cNvPr id="32805" name="Rectangle 37"/>
            <p:cNvSpPr>
              <a:spLocks noChangeArrowheads="1"/>
            </p:cNvSpPr>
            <p:nvPr/>
          </p:nvSpPr>
          <p:spPr bwMode="auto">
            <a:xfrm>
              <a:off x="1597" y="273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a:t>
              </a:r>
              <a:endParaRPr lang="en-US" altLang="en-US" sz="2400">
                <a:latin typeface="Times" pitchFamily="18" charset="0"/>
              </a:endParaRPr>
            </a:p>
          </p:txBody>
        </p:sp>
        <p:sp>
          <p:nvSpPr>
            <p:cNvPr id="32806" name="Rectangle 38"/>
            <p:cNvSpPr>
              <a:spLocks noChangeArrowheads="1"/>
            </p:cNvSpPr>
            <p:nvPr/>
          </p:nvSpPr>
          <p:spPr bwMode="auto">
            <a:xfrm>
              <a:off x="1720"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07" name="Rectangle 39"/>
            <p:cNvSpPr>
              <a:spLocks noChangeArrowheads="1"/>
            </p:cNvSpPr>
            <p:nvPr/>
          </p:nvSpPr>
          <p:spPr bwMode="auto">
            <a:xfrm>
              <a:off x="1759" y="2803"/>
              <a:ext cx="6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1</a:t>
              </a:r>
              <a:endParaRPr lang="en-US" altLang="en-US" sz="2400">
                <a:latin typeface="Times" pitchFamily="18" charset="0"/>
              </a:endParaRPr>
            </a:p>
          </p:txBody>
        </p:sp>
        <p:sp>
          <p:nvSpPr>
            <p:cNvPr id="32808" name="Rectangle 40"/>
            <p:cNvSpPr>
              <a:spLocks noChangeArrowheads="1"/>
            </p:cNvSpPr>
            <p:nvPr/>
          </p:nvSpPr>
          <p:spPr bwMode="auto">
            <a:xfrm>
              <a:off x="1825" y="2730"/>
              <a:ext cx="25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a:t>
              </a:r>
              <a:endParaRPr lang="en-US" altLang="en-US" sz="2400">
                <a:latin typeface="Times" pitchFamily="18" charset="0"/>
              </a:endParaRPr>
            </a:p>
          </p:txBody>
        </p:sp>
        <p:sp>
          <p:nvSpPr>
            <p:cNvPr id="32809" name="Rectangle 41"/>
            <p:cNvSpPr>
              <a:spLocks noChangeArrowheads="1"/>
            </p:cNvSpPr>
            <p:nvPr/>
          </p:nvSpPr>
          <p:spPr bwMode="auto">
            <a:xfrm>
              <a:off x="2071"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10" name="Rectangle 42"/>
            <p:cNvSpPr>
              <a:spLocks noChangeArrowheads="1"/>
            </p:cNvSpPr>
            <p:nvPr/>
          </p:nvSpPr>
          <p:spPr bwMode="auto">
            <a:xfrm>
              <a:off x="2111" y="2803"/>
              <a:ext cx="19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R-1</a:t>
              </a:r>
              <a:endParaRPr lang="en-US" altLang="en-US" sz="2400">
                <a:latin typeface="Times" pitchFamily="18" charset="0"/>
              </a:endParaRPr>
            </a:p>
          </p:txBody>
        </p:sp>
        <p:sp>
          <p:nvSpPr>
            <p:cNvPr id="32811" name="Rectangle 43"/>
            <p:cNvSpPr>
              <a:spLocks noChangeArrowheads="1"/>
            </p:cNvSpPr>
            <p:nvPr/>
          </p:nvSpPr>
          <p:spPr bwMode="auto">
            <a:xfrm>
              <a:off x="3421" y="2730"/>
              <a:ext cx="8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post-snap: e</a:t>
              </a:r>
              <a:endParaRPr lang="en-US" altLang="en-US" sz="2400">
                <a:latin typeface="Times" pitchFamily="18" charset="0"/>
              </a:endParaRPr>
            </a:p>
          </p:txBody>
        </p:sp>
        <p:sp>
          <p:nvSpPr>
            <p:cNvPr id="32812" name="Rectangle 44"/>
            <p:cNvSpPr>
              <a:spLocks noChangeArrowheads="1"/>
            </p:cNvSpPr>
            <p:nvPr/>
          </p:nvSpPr>
          <p:spPr bwMode="auto">
            <a:xfrm>
              <a:off x="4234"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13" name="Rectangle 45"/>
            <p:cNvSpPr>
              <a:spLocks noChangeArrowheads="1"/>
            </p:cNvSpPr>
            <p:nvPr/>
          </p:nvSpPr>
          <p:spPr bwMode="auto">
            <a:xfrm>
              <a:off x="4274" y="2803"/>
              <a:ext cx="8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R</a:t>
              </a:r>
              <a:endParaRPr lang="en-US" altLang="en-US" sz="2400">
                <a:latin typeface="Times" pitchFamily="18" charset="0"/>
              </a:endParaRPr>
            </a:p>
          </p:txBody>
        </p:sp>
        <p:sp>
          <p:nvSpPr>
            <p:cNvPr id="32814" name="Rectangle 46"/>
            <p:cNvSpPr>
              <a:spLocks noChangeArrowheads="1"/>
            </p:cNvSpPr>
            <p:nvPr/>
          </p:nvSpPr>
          <p:spPr bwMode="auto">
            <a:xfrm>
              <a:off x="4359" y="273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a:t>
              </a:r>
              <a:endParaRPr lang="en-US" altLang="en-US" sz="2400">
                <a:latin typeface="Times" pitchFamily="18" charset="0"/>
              </a:endParaRPr>
            </a:p>
          </p:txBody>
        </p:sp>
        <p:sp>
          <p:nvSpPr>
            <p:cNvPr id="32815" name="Rectangle 47"/>
            <p:cNvSpPr>
              <a:spLocks noChangeArrowheads="1"/>
            </p:cNvSpPr>
            <p:nvPr/>
          </p:nvSpPr>
          <p:spPr bwMode="auto">
            <a:xfrm>
              <a:off x="4482"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16" name="Rectangle 48"/>
            <p:cNvSpPr>
              <a:spLocks noChangeArrowheads="1"/>
            </p:cNvSpPr>
            <p:nvPr/>
          </p:nvSpPr>
          <p:spPr bwMode="auto">
            <a:xfrm>
              <a:off x="4522" y="2803"/>
              <a:ext cx="22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R+1</a:t>
              </a:r>
              <a:endParaRPr lang="en-US" altLang="en-US" sz="2400">
                <a:latin typeface="Times" pitchFamily="18" charset="0"/>
              </a:endParaRPr>
            </a:p>
          </p:txBody>
        </p:sp>
        <p:sp>
          <p:nvSpPr>
            <p:cNvPr id="32817" name="Rectangle 49"/>
            <p:cNvSpPr>
              <a:spLocks noChangeArrowheads="1"/>
            </p:cNvSpPr>
            <p:nvPr/>
          </p:nvSpPr>
          <p:spPr bwMode="auto">
            <a:xfrm>
              <a:off x="4742" y="2730"/>
              <a:ext cx="1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a:t>
              </a:r>
              <a:endParaRPr lang="en-US" altLang="en-US" sz="2400">
                <a:latin typeface="Times" pitchFamily="18" charset="0"/>
              </a:endParaRPr>
            </a:p>
          </p:txBody>
        </p:sp>
      </p:grpSp>
      <p:sp>
        <p:nvSpPr>
          <p:cNvPr id="32771" name="Rectangle 2"/>
          <p:cNvSpPr>
            <a:spLocks noGrp="1" noChangeArrowheads="1"/>
          </p:cNvSpPr>
          <p:nvPr>
            <p:ph type="title"/>
          </p:nvPr>
        </p:nvSpPr>
        <p:spPr/>
        <p:txBody>
          <a:bodyPr/>
          <a:lstStyle/>
          <a:p>
            <a:r>
              <a:rPr lang="zh-CN" altLang="en-US"/>
              <a:t>快照算法的性质</a:t>
            </a:r>
          </a:p>
        </p:txBody>
      </p:sp>
      <mc:AlternateContent xmlns:mc="http://schemas.openxmlformats.org/markup-compatibility/2006" xmlns:a14="http://schemas.microsoft.com/office/drawing/2010/main">
        <mc:Choice Requires="a14">
          <p:sp>
            <p:nvSpPr>
              <p:cNvPr id="32772" name="Rectangle 3"/>
              <p:cNvSpPr>
                <a:spLocks noGrp="1" noChangeArrowheads="1"/>
              </p:cNvSpPr>
              <p:nvPr>
                <p:ph type="body" idx="1"/>
              </p:nvPr>
            </p:nvSpPr>
            <p:spPr/>
            <p:txBody>
              <a:bodyPr>
                <a:normAutofit fontScale="85000" lnSpcReduction="20000"/>
              </a:bodyPr>
              <a:lstStyle/>
              <a:p>
                <a:pPr>
                  <a:lnSpc>
                    <a:spcPct val="120000"/>
                  </a:lnSpc>
                  <a:spcBef>
                    <a:spcPts val="0"/>
                  </a:spcBef>
                </a:pPr>
                <a:r>
                  <a:rPr lang="zh-CN" altLang="en-US"/>
                  <a:t>算法的终止性：如果某个进程发起记录它的状态，那么与它相关的所有进程会在有限的时间内记录它们的状态以及接入通道的状态 </a:t>
                </a:r>
              </a:p>
              <a:p>
                <a:r>
                  <a:rPr lang="zh-CN" altLang="en-US"/>
                  <a:t>算法从执行历史中获得了一个一致的割集</a:t>
                </a:r>
              </a:p>
              <a:p>
                <a:pPr lvl="1"/>
                <a:r>
                  <a:rPr lang="zh-CN" altLang="en-US"/>
                  <a:t>如果</a:t>
                </a:r>
                <a:r>
                  <a:rPr lang="en-US" altLang="zh-CN"/>
                  <a:t>ei</a:t>
                </a:r>
                <a:r>
                  <a:rPr lang="en-US" altLang="zh-CN">
                    <a:sym typeface="Wingdings" pitchFamily="2" charset="2"/>
                  </a:rPr>
                  <a:t>ej</a:t>
                </a:r>
                <a:r>
                  <a:rPr lang="zh-CN" altLang="en-US">
                    <a:sym typeface="Wingdings" pitchFamily="2" charset="2"/>
                  </a:rPr>
                  <a:t>并且</a:t>
                </a:r>
                <a:r>
                  <a:rPr lang="en-US" altLang="zh-CN">
                    <a:sym typeface="Wingdings" pitchFamily="2" charset="2"/>
                  </a:rPr>
                  <a:t>ej</a:t>
                </a:r>
                <a:r>
                  <a:rPr lang="zh-CN" altLang="en-US">
                    <a:sym typeface="Wingdings" pitchFamily="2" charset="2"/>
                  </a:rPr>
                  <a:t>在割集中，那么</a:t>
                </a:r>
                <a:r>
                  <a:rPr lang="en-US" altLang="zh-CN">
                    <a:sym typeface="Wingdings" pitchFamily="2" charset="2"/>
                  </a:rPr>
                  <a:t>ei</a:t>
                </a:r>
                <a:r>
                  <a:rPr lang="zh-CN" altLang="en-US">
                    <a:sym typeface="Wingdings" pitchFamily="2" charset="2"/>
                  </a:rPr>
                  <a:t>也在割集中</a:t>
                </a:r>
              </a:p>
              <a:p>
                <a:r>
                  <a:rPr lang="zh-CN" altLang="en-US">
                    <a:sym typeface="Wingdings" pitchFamily="2" charset="2"/>
                  </a:rPr>
                  <a:t>状态的可达性：</a:t>
                </a:r>
                <a14:m>
                  <m:oMath xmlns:m="http://schemas.openxmlformats.org/officeDocument/2006/math">
                    <m:sSub>
                      <m:sSubPr>
                        <m:ctrlPr>
                          <a:rPr lang="en-US" altLang="zh-CN" i="1" smtClean="0">
                            <a:latin typeface="Cambria Math" panose="02040503050406030204" pitchFamily="18" charset="0"/>
                            <a:sym typeface="Wingdings" pitchFamily="2" charset="2"/>
                          </a:rPr>
                        </m:ctrlPr>
                      </m:sSubPr>
                      <m:e>
                        <m:r>
                          <a:rPr lang="en-US" altLang="zh-CN" b="0" i="1" smtClean="0">
                            <a:latin typeface="Cambria Math" panose="02040503050406030204" pitchFamily="18" charset="0"/>
                            <a:sym typeface="Wingdings" pitchFamily="2" charset="2"/>
                          </a:rPr>
                          <m:t>𝑆</m:t>
                        </m:r>
                      </m:e>
                      <m:sub>
                        <m:r>
                          <m:rPr>
                            <m:sty m:val="p"/>
                          </m:rPr>
                          <a:rPr lang="en-US" altLang="zh-CN" i="1">
                            <a:latin typeface="Cambria Math" panose="02040503050406030204" pitchFamily="18" charset="0"/>
                            <a:sym typeface="Wingdings" pitchFamily="2" charset="2"/>
                          </a:rPr>
                          <m:t>snap</m:t>
                        </m:r>
                      </m:sub>
                    </m:sSub>
                  </m:oMath>
                </a14:m>
                <a:r>
                  <a:rPr lang="zh-CN" altLang="en-US">
                    <a:sym typeface="Wingdings" pitchFamily="2" charset="2"/>
                  </a:rPr>
                  <a:t>从</a:t>
                </a:r>
                <a14:m>
                  <m:oMath xmlns:m="http://schemas.openxmlformats.org/officeDocument/2006/math">
                    <m:sSub>
                      <m:sSubPr>
                        <m:ctrlPr>
                          <a:rPr lang="en-US" altLang="zh-CN" i="1">
                            <a:latin typeface="Cambria Math" panose="02040503050406030204" pitchFamily="18" charset="0"/>
                            <a:sym typeface="Wingdings" pitchFamily="2" charset="2"/>
                          </a:rPr>
                        </m:ctrlPr>
                      </m:sSubPr>
                      <m:e>
                        <m:r>
                          <a:rPr lang="en-US" altLang="zh-CN" i="1">
                            <a:latin typeface="Cambria Math" panose="02040503050406030204" pitchFamily="18" charset="0"/>
                            <a:sym typeface="Wingdings" pitchFamily="2" charset="2"/>
                          </a:rPr>
                          <m:t>𝑆</m:t>
                        </m:r>
                      </m:e>
                      <m:sub>
                        <m:r>
                          <m:rPr>
                            <m:sty m:val="p"/>
                          </m:rPr>
                          <a:rPr lang="en-US" altLang="zh-CN" i="1" smtClean="0">
                            <a:latin typeface="Cambria Math" panose="02040503050406030204" pitchFamily="18" charset="0"/>
                            <a:sym typeface="Wingdings" pitchFamily="2" charset="2"/>
                          </a:rPr>
                          <m:t>init</m:t>
                        </m:r>
                      </m:sub>
                    </m:sSub>
                  </m:oMath>
                </a14:m>
                <a:r>
                  <a:rPr lang="zh-CN" altLang="en-US">
                    <a:sym typeface="Wingdings" pitchFamily="2" charset="2"/>
                  </a:rPr>
                  <a:t>可达，</a:t>
                </a:r>
                <a14:m>
                  <m:oMath xmlns:m="http://schemas.openxmlformats.org/officeDocument/2006/math">
                    <m:sSub>
                      <m:sSubPr>
                        <m:ctrlPr>
                          <a:rPr lang="en-US" altLang="zh-CN" i="1">
                            <a:latin typeface="Cambria Math" panose="02040503050406030204" pitchFamily="18" charset="0"/>
                            <a:sym typeface="Wingdings" pitchFamily="2" charset="2"/>
                          </a:rPr>
                        </m:ctrlPr>
                      </m:sSubPr>
                      <m:e>
                        <m:r>
                          <a:rPr lang="en-US" altLang="zh-CN" i="1">
                            <a:latin typeface="Cambria Math" panose="02040503050406030204" pitchFamily="18" charset="0"/>
                            <a:sym typeface="Wingdings" pitchFamily="2" charset="2"/>
                          </a:rPr>
                          <m:t>𝑆</m:t>
                        </m:r>
                      </m:e>
                      <m:sub>
                        <m:r>
                          <a:rPr lang="en-US" altLang="zh-CN" b="0" i="1" smtClean="0">
                            <a:latin typeface="Cambria Math" panose="02040503050406030204" pitchFamily="18" charset="0"/>
                            <a:sym typeface="Wingdings" pitchFamily="2" charset="2"/>
                          </a:rPr>
                          <m:t>𝑓𝑖𝑛𝑎𝑙</m:t>
                        </m:r>
                      </m:sub>
                    </m:sSub>
                  </m:oMath>
                </a14:m>
                <a:r>
                  <a:rPr lang="zh-CN" altLang="en-US">
                    <a:sym typeface="Wingdings" pitchFamily="2" charset="2"/>
                  </a:rPr>
                  <a:t>从</a:t>
                </a:r>
                <a14:m>
                  <m:oMath xmlns:m="http://schemas.openxmlformats.org/officeDocument/2006/math">
                    <m:sSub>
                      <m:sSubPr>
                        <m:ctrlPr>
                          <a:rPr lang="en-US" altLang="zh-CN" i="1">
                            <a:latin typeface="Cambria Math" panose="02040503050406030204" pitchFamily="18" charset="0"/>
                            <a:sym typeface="Wingdings" pitchFamily="2" charset="2"/>
                          </a:rPr>
                        </m:ctrlPr>
                      </m:sSubPr>
                      <m:e>
                        <m:r>
                          <a:rPr lang="en-US" altLang="zh-CN" i="1">
                            <a:latin typeface="Cambria Math" panose="02040503050406030204" pitchFamily="18" charset="0"/>
                            <a:sym typeface="Wingdings" pitchFamily="2" charset="2"/>
                          </a:rPr>
                          <m:t>𝑆</m:t>
                        </m:r>
                      </m:e>
                      <m:sub>
                        <m:r>
                          <m:rPr>
                            <m:sty m:val="p"/>
                          </m:rPr>
                          <a:rPr lang="en-US" altLang="zh-CN" i="1">
                            <a:latin typeface="Cambria Math" panose="02040503050406030204" pitchFamily="18" charset="0"/>
                            <a:sym typeface="Wingdings" pitchFamily="2" charset="2"/>
                          </a:rPr>
                          <m:t>snap</m:t>
                        </m:r>
                      </m:sub>
                    </m:sSub>
                  </m:oMath>
                </a14:m>
                <a:r>
                  <a:rPr lang="zh-CN" altLang="en-US">
                    <a:sym typeface="Wingdings" pitchFamily="2" charset="2"/>
                  </a:rPr>
                  <a:t>可达</a:t>
                </a:r>
                <a:endParaRPr lang="en-US" altLang="zh-CN">
                  <a:sym typeface="Wingdings" pitchFamily="2" charset="2"/>
                </a:endParaRPr>
              </a:p>
              <a:p>
                <a:endParaRPr lang="en-US" altLang="zh-CN">
                  <a:sym typeface="Wingdings" pitchFamily="2" charset="2"/>
                </a:endParaRPr>
              </a:p>
              <a:p>
                <a:endParaRPr lang="en-US" altLang="zh-CN">
                  <a:sym typeface="Wingdings" pitchFamily="2" charset="2"/>
                </a:endParaRPr>
              </a:p>
              <a:p>
                <a:endParaRPr lang="en-US" altLang="zh-CN">
                  <a:sym typeface="Wingdings" pitchFamily="2" charset="2"/>
                </a:endParaRPr>
              </a:p>
              <a:p>
                <a:endParaRPr lang="en-US" altLang="zh-CN">
                  <a:sym typeface="Wingdings" pitchFamily="2" charset="2"/>
                </a:endParaRPr>
              </a:p>
              <a:p>
                <a:endParaRPr lang="en-US" altLang="zh-CN">
                  <a:sym typeface="Wingdings" pitchFamily="2" charset="2"/>
                </a:endParaRPr>
              </a:p>
              <a:p>
                <a:pPr lvl="1"/>
                <a:endParaRPr lang="en-US" altLang="zh-CN">
                  <a:sym typeface="Wingdings" pitchFamily="2" charset="2"/>
                </a:endParaRPr>
              </a:p>
              <a:p>
                <a:pPr lvl="1"/>
                <a:r>
                  <a:rPr lang="en-US" altLang="zh-CN">
                    <a:sym typeface="Wingdings" pitchFamily="2" charset="2"/>
                  </a:rPr>
                  <a:t>a pre-snap event at process pi</a:t>
                </a:r>
                <a:r>
                  <a:rPr lang="zh-CN" altLang="en-US">
                    <a:sym typeface="Wingdings" pitchFamily="2" charset="2"/>
                  </a:rPr>
                  <a:t>是在</a:t>
                </a:r>
                <a:r>
                  <a:rPr lang="en-US" altLang="zh-CN">
                    <a:sym typeface="Wingdings" pitchFamily="2" charset="2"/>
                  </a:rPr>
                  <a:t>pi</a:t>
                </a:r>
                <a:r>
                  <a:rPr lang="zh-CN" altLang="en-US">
                    <a:sym typeface="Wingdings" pitchFamily="2" charset="2"/>
                  </a:rPr>
                  <a:t>记录其状态前发生的事件</a:t>
                </a:r>
                <a:endParaRPr lang="zh-CN" altLang="en-US"/>
              </a:p>
              <a:p>
                <a:endParaRPr lang="zh-CN" altLang="en-US"/>
              </a:p>
              <a:p>
                <a:pPr lvl="1"/>
                <a:endParaRPr lang="zh-CN" altLang="en-US"/>
              </a:p>
            </p:txBody>
          </p:sp>
        </mc:Choice>
        <mc:Fallback xmlns="">
          <p:sp>
            <p:nvSpPr>
              <p:cNvPr id="32772" name="Rectangle 3"/>
              <p:cNvSpPr>
                <a:spLocks noGrp="1" noRot="1" noChangeAspect="1" noMove="1" noResize="1" noEditPoints="1" noAdjustHandles="1" noChangeArrowheads="1" noChangeShapeType="1" noTextEdit="1"/>
              </p:cNvSpPr>
              <p:nvPr>
                <p:ph type="body" idx="1"/>
              </p:nvPr>
            </p:nvSpPr>
            <p:spPr>
              <a:blipFill rotWithShape="0">
                <a:blip r:embed="rId3"/>
                <a:stretch>
                  <a:fillRect l="-1185" t="-900"/>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快照算法的应用</a:t>
            </a:r>
          </a:p>
        </p:txBody>
      </p:sp>
      <p:sp>
        <p:nvSpPr>
          <p:cNvPr id="33795" name="Rectangle 3"/>
          <p:cNvSpPr>
            <a:spLocks noGrp="1" noChangeArrowheads="1"/>
          </p:cNvSpPr>
          <p:nvPr>
            <p:ph type="body" idx="1"/>
          </p:nvPr>
        </p:nvSpPr>
        <p:spPr/>
        <p:txBody>
          <a:bodyPr/>
          <a:lstStyle/>
          <a:p>
            <a:pPr eaLnBrk="1" hangingPunct="1"/>
            <a:r>
              <a:rPr lang="en-US" altLang="zh-CN"/>
              <a:t>The predicate </a:t>
            </a:r>
            <a:r>
              <a:rPr lang="en-US" altLang="zh-CN" i="1"/>
              <a:t>y</a:t>
            </a:r>
            <a:r>
              <a:rPr lang="en-US" altLang="zh-CN"/>
              <a:t> is said to be a stable property of a distributed system D if </a:t>
            </a:r>
            <a:r>
              <a:rPr lang="en-US" altLang="zh-CN" i="1"/>
              <a:t>y(S)</a:t>
            </a:r>
            <a:r>
              <a:rPr lang="en-US" altLang="zh-CN"/>
              <a:t> implies </a:t>
            </a:r>
            <a:r>
              <a:rPr lang="en-US" altLang="zh-CN" i="1"/>
              <a:t>y(S’)</a:t>
            </a:r>
            <a:r>
              <a:rPr lang="en-US" altLang="zh-CN"/>
              <a:t> for all global states </a:t>
            </a:r>
            <a:r>
              <a:rPr lang="en-US" altLang="zh-CN" i="1"/>
              <a:t>S’</a:t>
            </a:r>
            <a:r>
              <a:rPr lang="en-US" altLang="zh-CN"/>
              <a:t> of D reachable from global state </a:t>
            </a:r>
            <a:r>
              <a:rPr lang="en-US" altLang="zh-CN" i="1"/>
              <a:t>S</a:t>
            </a:r>
            <a:r>
              <a:rPr lang="en-US" altLang="zh-CN"/>
              <a:t> of D.</a:t>
            </a:r>
          </a:p>
          <a:p>
            <a:pPr lvl="1" eaLnBrk="1" hangingPunct="1"/>
            <a:r>
              <a:rPr lang="en-US" altLang="zh-CN"/>
              <a:t>e.g. deadlock, termination</a:t>
            </a:r>
          </a:p>
          <a:p>
            <a:pPr eaLnBrk="1" hangingPunct="1"/>
            <a:r>
              <a:rPr lang="en-US" altLang="zh-CN"/>
              <a:t>A stability detection algorithm</a:t>
            </a:r>
          </a:p>
          <a:p>
            <a:pPr lvl="2" eaLnBrk="1" hangingPunct="1">
              <a:buFontTx/>
              <a:buNone/>
            </a:pPr>
            <a:r>
              <a:rPr lang="en-US" altLang="zh-CN"/>
              <a:t>Input: a stable property </a:t>
            </a:r>
            <a:r>
              <a:rPr lang="en-US" altLang="zh-CN" i="1"/>
              <a:t>y</a:t>
            </a:r>
          </a:p>
          <a:p>
            <a:pPr lvl="2" eaLnBrk="1" hangingPunct="1">
              <a:buFontTx/>
              <a:buNone/>
            </a:pPr>
            <a:r>
              <a:rPr lang="en-US" altLang="zh-CN"/>
              <a:t>Output: a Boolean value </a:t>
            </a:r>
            <a:r>
              <a:rPr lang="en-US" altLang="zh-CN" i="1"/>
              <a:t>definite</a:t>
            </a:r>
          </a:p>
          <a:p>
            <a:pPr lvl="2" eaLnBrk="1" hangingPunct="1">
              <a:buFontTx/>
              <a:buNone/>
            </a:pPr>
            <a:r>
              <a:rPr lang="en-US" altLang="zh-CN"/>
              <a:t>Begin</a:t>
            </a:r>
          </a:p>
          <a:p>
            <a:pPr lvl="2" eaLnBrk="1" hangingPunct="1">
              <a:buFontTx/>
              <a:buNone/>
            </a:pPr>
            <a:r>
              <a:rPr lang="en-US" altLang="zh-CN"/>
              <a:t>	Record a global state </a:t>
            </a:r>
            <a:r>
              <a:rPr lang="en-US" altLang="zh-CN" i="1"/>
              <a:t>S*</a:t>
            </a:r>
            <a:r>
              <a:rPr lang="en-US" altLang="zh-CN"/>
              <a:t>;</a:t>
            </a:r>
          </a:p>
          <a:p>
            <a:pPr lvl="2" eaLnBrk="1" hangingPunct="1">
              <a:buFontTx/>
              <a:buNone/>
            </a:pPr>
            <a:r>
              <a:rPr lang="en-US" altLang="zh-CN"/>
              <a:t>	</a:t>
            </a:r>
            <a:r>
              <a:rPr lang="en-US" altLang="zh-CN" i="1"/>
              <a:t>definite</a:t>
            </a:r>
            <a:r>
              <a:rPr lang="en-US" altLang="zh-CN"/>
              <a:t>:=</a:t>
            </a:r>
            <a:r>
              <a:rPr lang="en-US" altLang="zh-CN" i="1"/>
              <a:t>y(S*)</a:t>
            </a:r>
          </a:p>
          <a:p>
            <a:pPr lvl="2" eaLnBrk="1" hangingPunct="1">
              <a:buFontTx/>
              <a:buNone/>
            </a:pPr>
            <a:r>
              <a:rPr lang="en-US" altLang="zh-CN"/>
              <a:t>End</a:t>
            </a:r>
            <a:endParaRPr lang="en-US" altLang="zh-C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a:t>计算机时钟</a:t>
            </a:r>
          </a:p>
        </p:txBody>
      </p:sp>
      <p:sp>
        <p:nvSpPr>
          <p:cNvPr id="4099" name="Rectangle 3"/>
          <p:cNvSpPr>
            <a:spLocks noGrp="1" noChangeArrowheads="1"/>
          </p:cNvSpPr>
          <p:nvPr>
            <p:ph idx="1"/>
          </p:nvPr>
        </p:nvSpPr>
        <p:spPr>
          <a:xfrm>
            <a:off x="457200" y="762000"/>
            <a:ext cx="8229600" cy="5791200"/>
          </a:xfrm>
        </p:spPr>
        <p:txBody>
          <a:bodyPr>
            <a:normAutofit fontScale="92500"/>
          </a:bodyPr>
          <a:lstStyle/>
          <a:p>
            <a:r>
              <a:rPr lang="zh-CN" altLang="en-GB" dirty="0"/>
              <a:t>计算机上的硬件时钟</a:t>
            </a:r>
            <a:r>
              <a:rPr lang="en-US" altLang="zh-CN" dirty="0"/>
              <a:t>H(t) </a:t>
            </a:r>
          </a:p>
          <a:p>
            <a:r>
              <a:rPr lang="zh-CN" altLang="en-GB" dirty="0"/>
              <a:t>计算机上的软件时钟</a:t>
            </a:r>
            <a:r>
              <a:rPr lang="en-US" altLang="zh-CN" dirty="0"/>
              <a:t>C(t)=αH(t)+ β </a:t>
            </a:r>
            <a:endParaRPr lang="zh-CN" altLang="en-GB" dirty="0"/>
          </a:p>
          <a:p>
            <a:r>
              <a:rPr lang="zh-CN" altLang="en-GB" dirty="0"/>
              <a:t>分布式 系统中的每个计算机有它</a:t>
            </a:r>
            <a:r>
              <a:rPr lang="zh-CN" altLang="en-GB" dirty="0">
                <a:solidFill>
                  <a:srgbClr val="FF0000"/>
                </a:solidFill>
              </a:rPr>
              <a:t>自己的时钟</a:t>
            </a:r>
          </a:p>
          <a:p>
            <a:pPr lvl="1"/>
            <a:r>
              <a:rPr lang="zh-CN" altLang="en-GB" dirty="0"/>
              <a:t>本地进程可用它获得当前时间</a:t>
            </a:r>
          </a:p>
          <a:p>
            <a:pPr lvl="1"/>
            <a:r>
              <a:rPr lang="zh-CN" altLang="en-GB" dirty="0"/>
              <a:t>不同计算机上的进程能用本地时间给事件打时间戳</a:t>
            </a:r>
          </a:p>
          <a:p>
            <a:pPr lvl="1"/>
            <a:r>
              <a:rPr lang="zh-CN" altLang="en-GB" dirty="0"/>
              <a:t>不同计算机上的时钟可能给出</a:t>
            </a:r>
            <a:r>
              <a:rPr lang="zh-CN" altLang="en-GB" dirty="0">
                <a:solidFill>
                  <a:srgbClr val="FF0000"/>
                </a:solidFill>
              </a:rPr>
              <a:t>不同</a:t>
            </a:r>
            <a:r>
              <a:rPr lang="zh-CN" altLang="en-GB" dirty="0"/>
              <a:t>的时间</a:t>
            </a:r>
          </a:p>
          <a:p>
            <a:pPr lvl="1"/>
            <a:r>
              <a:rPr lang="zh-CN" altLang="en-GB" dirty="0"/>
              <a:t>计算机时钟与完美时</a:t>
            </a:r>
            <a:r>
              <a:rPr lang="zh-CN" altLang="en-US" dirty="0"/>
              <a:t>钟</a:t>
            </a:r>
            <a:r>
              <a:rPr lang="zh-CN" altLang="en-GB" dirty="0"/>
              <a:t>有漂移，它们的漂移率</a:t>
            </a:r>
            <a:r>
              <a:rPr lang="zh-CN" altLang="en-US" dirty="0"/>
              <a:t>各</a:t>
            </a:r>
            <a:r>
              <a:rPr lang="zh-CN" altLang="en-GB" dirty="0"/>
              <a:t>不相同</a:t>
            </a:r>
          </a:p>
          <a:p>
            <a:r>
              <a:rPr lang="zh-CN" altLang="en-GB" dirty="0"/>
              <a:t>即使分布式系统中所有计算机的时钟被设成相同时间，它们的时钟如果不做校正最终也会相差很大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a:t>时间同步</a:t>
            </a:r>
          </a:p>
        </p:txBody>
      </p:sp>
      <p:sp>
        <p:nvSpPr>
          <p:cNvPr id="5123" name="Rectangle 3"/>
          <p:cNvSpPr>
            <a:spLocks noGrp="1" noChangeArrowheads="1"/>
          </p:cNvSpPr>
          <p:nvPr>
            <p:ph type="body" idx="1"/>
          </p:nvPr>
        </p:nvSpPr>
        <p:spPr/>
        <p:txBody>
          <a:bodyPr>
            <a:normAutofit fontScale="85000" lnSpcReduction="20000"/>
          </a:bodyPr>
          <a:lstStyle/>
          <a:p>
            <a:r>
              <a:rPr lang="zh-CN" altLang="en-US" dirty="0"/>
              <a:t>时钟</a:t>
            </a:r>
            <a:r>
              <a:rPr lang="zh-CN" altLang="en-US" dirty="0">
                <a:solidFill>
                  <a:srgbClr val="FF0000"/>
                </a:solidFill>
              </a:rPr>
              <a:t>正确</a:t>
            </a:r>
            <a:r>
              <a:rPr lang="zh-CN" altLang="en-US" dirty="0"/>
              <a:t>性：一个硬件时钟</a:t>
            </a:r>
            <a:r>
              <a:rPr lang="en-US" altLang="zh-CN" dirty="0"/>
              <a:t>H</a:t>
            </a:r>
            <a:r>
              <a:rPr lang="zh-CN" altLang="en-US" dirty="0"/>
              <a:t>是正确的，如果它的漂移率在一个已知的范围</a:t>
            </a:r>
            <a:r>
              <a:rPr lang="en-US" altLang="zh-CN" dirty="0"/>
              <a:t>ρ&gt;0</a:t>
            </a:r>
            <a:r>
              <a:rPr lang="zh-CN" altLang="en-US" dirty="0"/>
              <a:t>内 </a:t>
            </a:r>
          </a:p>
          <a:p>
            <a:pPr lvl="1"/>
            <a:r>
              <a:rPr lang="zh-CN" altLang="en-US" dirty="0"/>
              <a:t>实际时间为</a:t>
            </a:r>
            <a:r>
              <a:rPr lang="en-US" altLang="zh-CN" dirty="0"/>
              <a:t>t’</a:t>
            </a:r>
            <a:r>
              <a:rPr lang="zh-CN" altLang="en-US" dirty="0"/>
              <a:t>、</a:t>
            </a:r>
            <a:r>
              <a:rPr lang="en-US" altLang="zh-CN" dirty="0"/>
              <a:t>t (t’&gt;t)</a:t>
            </a:r>
            <a:r>
              <a:rPr lang="zh-CN" altLang="en-US" dirty="0"/>
              <a:t>，</a:t>
            </a:r>
            <a:r>
              <a:rPr lang="en-US" altLang="zh-CN" dirty="0"/>
              <a:t>H(t’)</a:t>
            </a:r>
            <a:r>
              <a:rPr lang="zh-CN" altLang="en-US" dirty="0"/>
              <a:t>、</a:t>
            </a:r>
            <a:r>
              <a:rPr lang="en-US" altLang="zh-CN" dirty="0"/>
              <a:t>H(t)</a:t>
            </a:r>
            <a:r>
              <a:rPr lang="zh-CN" altLang="en-US" dirty="0"/>
              <a:t>为硬件时钟值</a:t>
            </a:r>
          </a:p>
          <a:p>
            <a:pPr lvl="1"/>
            <a:r>
              <a:rPr lang="zh-CN" altLang="en-US" dirty="0"/>
              <a:t>硬件时钟的误差有界性：</a:t>
            </a:r>
            <a:r>
              <a:rPr lang="en-US" altLang="zh-CN" dirty="0">
                <a:solidFill>
                  <a:srgbClr val="FF0000"/>
                </a:solidFill>
              </a:rPr>
              <a:t>(1-ρ)(t’ – t)  ≤ H(t’) –H(t) ≤ (1+ρ)(t’-t)</a:t>
            </a:r>
          </a:p>
          <a:p>
            <a:pPr lvl="1"/>
            <a:r>
              <a:rPr lang="zh-CN" altLang="en-US" dirty="0"/>
              <a:t>软件时钟的单调性： </a:t>
            </a:r>
            <a:r>
              <a:rPr lang="en-US" altLang="zh-CN" dirty="0"/>
              <a:t>t’ &gt; t </a:t>
            </a:r>
            <a:r>
              <a:rPr lang="en-US" altLang="zh-CN" dirty="0">
                <a:sym typeface="Wingdings" panose="05000000000000000000" pitchFamily="2" charset="2"/>
              </a:rPr>
              <a:t></a:t>
            </a:r>
            <a:r>
              <a:rPr lang="en-US" altLang="zh-CN" dirty="0"/>
              <a:t> C(t’) &gt; C(t) </a:t>
            </a:r>
          </a:p>
          <a:p>
            <a:pPr lvl="1"/>
            <a:r>
              <a:rPr lang="zh-CN" altLang="en-US" dirty="0"/>
              <a:t>千年虫问题违反了单调性</a:t>
            </a:r>
          </a:p>
          <a:p>
            <a:r>
              <a:rPr lang="zh-CN" altLang="en-US" dirty="0"/>
              <a:t>在计算机系统中，如何解决时间快了或慢了</a:t>
            </a:r>
          </a:p>
          <a:p>
            <a:pPr lvl="1"/>
            <a:r>
              <a:rPr lang="zh-CN" altLang="en-US" dirty="0"/>
              <a:t>快了回拨：违反了单调性</a:t>
            </a:r>
          </a:p>
          <a:p>
            <a:pPr lvl="1"/>
            <a:r>
              <a:rPr lang="zh-CN" altLang="en-US" dirty="0">
                <a:solidFill>
                  <a:srgbClr val="FF0000"/>
                </a:solidFill>
              </a:rPr>
              <a:t>慢了拨快：在同步点拨快</a:t>
            </a:r>
          </a:p>
          <a:p>
            <a:r>
              <a:rPr lang="zh-CN" altLang="en-US" dirty="0"/>
              <a:t>外部同步：用权威的外部时间源同步进程的时钟</a:t>
            </a:r>
          </a:p>
          <a:p>
            <a:r>
              <a:rPr lang="zh-CN" altLang="en-US" dirty="0"/>
              <a:t>内部同步：指时钟相互同步</a:t>
            </a:r>
          </a:p>
          <a:p>
            <a:pPr lvl="1"/>
            <a:r>
              <a:rPr lang="zh-CN" altLang="en-US" dirty="0">
                <a:solidFill>
                  <a:srgbClr val="FF0000"/>
                </a:solidFill>
              </a:rPr>
              <a:t>内部同步的时钟未必是外部同步的</a:t>
            </a:r>
            <a:r>
              <a:rPr lang="zh-CN" altLang="en-US" dirty="0"/>
              <a:t>，因为即使它们相互一致，它们整体上也可能都与时间的外部源有偏差</a:t>
            </a:r>
          </a:p>
          <a:p>
            <a:pPr lvl="1"/>
            <a:r>
              <a:rPr lang="zh-CN" altLang="en-US" dirty="0"/>
              <a:t>如果系统在范围</a:t>
            </a:r>
            <a:r>
              <a:rPr lang="en-US" altLang="zh-CN" dirty="0">
                <a:solidFill>
                  <a:srgbClr val="FF0000"/>
                </a:solidFill>
              </a:rPr>
              <a:t>D</a:t>
            </a:r>
            <a:r>
              <a:rPr lang="zh-CN" altLang="en-US" dirty="0"/>
              <a:t>内是</a:t>
            </a:r>
            <a:r>
              <a:rPr lang="zh-CN" altLang="en-US" dirty="0">
                <a:solidFill>
                  <a:srgbClr val="FF0000"/>
                </a:solidFill>
              </a:rPr>
              <a:t>外部</a:t>
            </a:r>
            <a:r>
              <a:rPr lang="zh-CN" altLang="en-US" dirty="0"/>
              <a:t>同步的，那么同一系统在范围</a:t>
            </a:r>
            <a:r>
              <a:rPr lang="en-US" altLang="zh-CN" dirty="0">
                <a:solidFill>
                  <a:srgbClr val="FF0000"/>
                </a:solidFill>
              </a:rPr>
              <a:t>2D</a:t>
            </a:r>
            <a:r>
              <a:rPr lang="zh-CN" altLang="en-US" dirty="0"/>
              <a:t>内是</a:t>
            </a:r>
            <a:r>
              <a:rPr lang="zh-CN" altLang="en-US" dirty="0">
                <a:solidFill>
                  <a:srgbClr val="FF0000"/>
                </a:solidFill>
              </a:rPr>
              <a:t>内部</a:t>
            </a:r>
            <a:r>
              <a:rPr lang="zh-CN" altLang="en-US" dirty="0"/>
              <a:t>同步的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分布式系统的一种分类</a:t>
            </a:r>
            <a:endParaRPr lang="en-US"/>
          </a:p>
        </p:txBody>
      </p:sp>
      <p:sp>
        <p:nvSpPr>
          <p:cNvPr id="3" name="内容占位符 2"/>
          <p:cNvSpPr>
            <a:spLocks noGrp="1"/>
          </p:cNvSpPr>
          <p:nvPr>
            <p:ph idx="1"/>
          </p:nvPr>
        </p:nvSpPr>
        <p:spPr/>
        <p:txBody>
          <a:bodyPr/>
          <a:lstStyle/>
          <a:p>
            <a:r>
              <a:rPr lang="zh-CN" altLang="en-US" dirty="0"/>
              <a:t>同步系统</a:t>
            </a:r>
            <a:endParaRPr lang="en-US" altLang="zh-CN" dirty="0"/>
          </a:p>
          <a:p>
            <a:pPr lvl="1"/>
            <a:r>
              <a:rPr lang="zh-CN" altLang="en-US" dirty="0"/>
              <a:t>已知</a:t>
            </a:r>
            <a:r>
              <a:rPr lang="zh-CN" altLang="en-US" dirty="0">
                <a:solidFill>
                  <a:srgbClr val="FF0000"/>
                </a:solidFill>
              </a:rPr>
              <a:t>时钟漂移率</a:t>
            </a:r>
            <a:r>
              <a:rPr lang="zh-CN" altLang="en-US" dirty="0"/>
              <a:t>的范围</a:t>
            </a:r>
            <a:endParaRPr lang="en-US" altLang="zh-CN" dirty="0"/>
          </a:p>
          <a:p>
            <a:pPr lvl="1"/>
            <a:r>
              <a:rPr lang="zh-CN" altLang="en-US" dirty="0"/>
              <a:t>已知</a:t>
            </a:r>
            <a:r>
              <a:rPr lang="zh-CN" altLang="en-US" dirty="0">
                <a:solidFill>
                  <a:srgbClr val="FF0000"/>
                </a:solidFill>
              </a:rPr>
              <a:t>最大</a:t>
            </a:r>
            <a:r>
              <a:rPr lang="zh-CN" altLang="en-US" dirty="0"/>
              <a:t>的消息传输</a:t>
            </a:r>
            <a:r>
              <a:rPr lang="zh-CN" altLang="en-US" dirty="0">
                <a:solidFill>
                  <a:srgbClr val="FF0000"/>
                </a:solidFill>
              </a:rPr>
              <a:t>延迟</a:t>
            </a:r>
            <a:endParaRPr lang="en-US" altLang="zh-CN" dirty="0">
              <a:solidFill>
                <a:srgbClr val="FF0000"/>
              </a:solidFill>
            </a:endParaRPr>
          </a:p>
          <a:p>
            <a:pPr lvl="1"/>
            <a:r>
              <a:rPr lang="zh-CN" altLang="en-US" dirty="0"/>
              <a:t>已知进程</a:t>
            </a:r>
            <a:r>
              <a:rPr lang="zh-CN" altLang="en-US" dirty="0">
                <a:solidFill>
                  <a:srgbClr val="FF0000"/>
                </a:solidFill>
              </a:rPr>
              <a:t>每一步</a:t>
            </a:r>
            <a:r>
              <a:rPr lang="zh-CN" altLang="en-US" dirty="0"/>
              <a:t>的执行时间</a:t>
            </a:r>
            <a:endParaRPr lang="en-US" altLang="zh-CN" dirty="0"/>
          </a:p>
          <a:p>
            <a:r>
              <a:rPr lang="zh-CN" altLang="en-US" dirty="0"/>
              <a:t>异步系统</a:t>
            </a:r>
            <a:endParaRPr lang="en-US" altLang="zh-CN" dirty="0"/>
          </a:p>
          <a:p>
            <a:pPr lvl="1"/>
            <a:r>
              <a:rPr lang="zh-CN" altLang="en-US" dirty="0"/>
              <a:t>在进程执行时间、消息传递时间和时钟漂移上没有限制的</a:t>
            </a:r>
            <a:endParaRPr lang="en-US" altLang="zh-CN" dirty="0"/>
          </a:p>
          <a:p>
            <a:pPr lvl="2"/>
            <a:r>
              <a:rPr lang="zh-CN" altLang="en-US" dirty="0"/>
              <a:t>不知道最大的消息传输延迟，最大的消息传输延迟可能是无穷</a:t>
            </a:r>
            <a:endParaRPr lang="en-US" altLang="zh-CN" dirty="0"/>
          </a:p>
          <a:p>
            <a:pPr lvl="2"/>
            <a:r>
              <a:rPr lang="zh-CN" altLang="en-US" dirty="0">
                <a:solidFill>
                  <a:srgbClr val="FF0000"/>
                </a:solidFill>
              </a:rPr>
              <a:t>最小的消息传递延迟是可知</a:t>
            </a:r>
            <a:r>
              <a:rPr lang="zh-CN" altLang="en-US" dirty="0"/>
              <a:t>的</a:t>
            </a:r>
            <a:endParaRPr lang="en-US" altLang="zh-CN" dirty="0"/>
          </a:p>
          <a:p>
            <a:pPr lvl="2"/>
            <a:r>
              <a:rPr lang="zh-CN" altLang="en-US" dirty="0"/>
              <a:t>例子：</a:t>
            </a:r>
            <a:r>
              <a:rPr lang="en-US" altLang="zh-CN" dirty="0"/>
              <a:t>Internet</a:t>
            </a:r>
            <a:endParaRPr lang="en-US" dirty="0"/>
          </a:p>
        </p:txBody>
      </p:sp>
    </p:spTree>
    <p:extLst>
      <p:ext uri="{BB962C8B-B14F-4D97-AF65-F5344CB8AC3E}">
        <p14:creationId xmlns:p14="http://schemas.microsoft.com/office/powerpoint/2010/main" val="33178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a:t>同步系统的时间同步</a:t>
            </a:r>
          </a:p>
        </p:txBody>
      </p:sp>
      <p:sp>
        <p:nvSpPr>
          <p:cNvPr id="6147" name="Rectangle 3"/>
          <p:cNvSpPr>
            <a:spLocks noGrp="1" noChangeArrowheads="1"/>
          </p:cNvSpPr>
          <p:nvPr>
            <p:ph type="body" idx="1"/>
          </p:nvPr>
        </p:nvSpPr>
        <p:spPr>
          <a:xfrm>
            <a:off x="457200" y="914400"/>
            <a:ext cx="8229600" cy="5943600"/>
          </a:xfrm>
        </p:spPr>
        <p:txBody>
          <a:bodyPr/>
          <a:lstStyle/>
          <a:p>
            <a:pPr eaLnBrk="1" hangingPunct="1">
              <a:lnSpc>
                <a:spcPct val="90000"/>
              </a:lnSpc>
            </a:pPr>
            <a:r>
              <a:rPr lang="zh-CN" altLang="en-US" sz="2800"/>
              <a:t>同步系统：最大的消息传输延迟是已知的，用</a:t>
            </a:r>
            <a:r>
              <a:rPr lang="en-US" altLang="zh-CN" sz="2800"/>
              <a:t>min</a:t>
            </a:r>
            <a:r>
              <a:rPr lang="zh-CN" altLang="en-US" sz="2800"/>
              <a:t>表示最小传输延迟，用</a:t>
            </a:r>
            <a:r>
              <a:rPr lang="en-US" altLang="zh-CN" sz="2800"/>
              <a:t>max</a:t>
            </a:r>
            <a:r>
              <a:rPr lang="zh-CN" altLang="en-US" sz="2800"/>
              <a:t>表示最大传输延迟</a:t>
            </a:r>
          </a:p>
          <a:p>
            <a:pPr eaLnBrk="1" hangingPunct="1">
              <a:lnSpc>
                <a:spcPct val="90000"/>
              </a:lnSpc>
            </a:pPr>
            <a:r>
              <a:rPr lang="zh-CN" altLang="en-US" sz="2800"/>
              <a:t>内部同步方法</a:t>
            </a:r>
          </a:p>
          <a:p>
            <a:pPr lvl="1" eaLnBrk="1" hangingPunct="1">
              <a:lnSpc>
                <a:spcPct val="90000"/>
              </a:lnSpc>
            </a:pPr>
            <a:r>
              <a:rPr lang="zh-CN" altLang="en-US" sz="2400"/>
              <a:t>一个进程在消息</a:t>
            </a:r>
            <a:r>
              <a:rPr lang="en-US" altLang="zh-CN" sz="2400"/>
              <a:t>m</a:t>
            </a:r>
            <a:r>
              <a:rPr lang="zh-CN" altLang="en-US" sz="2400"/>
              <a:t>中将本地时钟的时间</a:t>
            </a:r>
            <a:r>
              <a:rPr lang="en-US" altLang="zh-CN" sz="2400"/>
              <a:t>t</a:t>
            </a:r>
            <a:r>
              <a:rPr lang="zh-CN" altLang="en-US" sz="2400"/>
              <a:t>发送到另一个进程</a:t>
            </a:r>
          </a:p>
          <a:p>
            <a:pPr lvl="1" eaLnBrk="1" hangingPunct="1">
              <a:lnSpc>
                <a:spcPct val="90000"/>
              </a:lnSpc>
            </a:pPr>
            <a:r>
              <a:rPr lang="zh-CN" altLang="en-US" sz="2400"/>
              <a:t>接收进程能将它的时钟设成</a:t>
            </a:r>
            <a:r>
              <a:rPr lang="en-US" altLang="zh-CN" sz="2400"/>
              <a:t>t</a:t>
            </a:r>
            <a:r>
              <a:rPr lang="zh-CN" altLang="en-US" sz="2400"/>
              <a:t>＋</a:t>
            </a:r>
            <a:r>
              <a:rPr lang="en-US" altLang="zh-CN" sz="2400"/>
              <a:t>T</a:t>
            </a:r>
            <a:r>
              <a:rPr lang="en-US" altLang="zh-CN" sz="2400" baseline="-25000"/>
              <a:t>trans</a:t>
            </a:r>
            <a:r>
              <a:rPr lang="zh-CN" altLang="en-US" sz="2400"/>
              <a:t>，其中</a:t>
            </a:r>
            <a:r>
              <a:rPr lang="en-US" altLang="zh-CN" sz="2400"/>
              <a:t>T</a:t>
            </a:r>
            <a:r>
              <a:rPr lang="en-US" altLang="zh-CN" sz="2400" baseline="-25000"/>
              <a:t>trans</a:t>
            </a:r>
            <a:r>
              <a:rPr lang="zh-CN" altLang="en-US" sz="2400"/>
              <a:t>是传输</a:t>
            </a:r>
            <a:r>
              <a:rPr lang="en-US" altLang="zh-CN" sz="2400"/>
              <a:t>m</a:t>
            </a:r>
            <a:r>
              <a:rPr lang="zh-CN" altLang="en-US" sz="2400"/>
              <a:t>所花的时间</a:t>
            </a:r>
          </a:p>
          <a:p>
            <a:pPr lvl="1" eaLnBrk="1" hangingPunct="1">
              <a:lnSpc>
                <a:spcPct val="90000"/>
              </a:lnSpc>
            </a:pPr>
            <a:r>
              <a:rPr lang="zh-CN" altLang="en-US" sz="2400"/>
              <a:t>如果接收方将它的时钟设成</a:t>
            </a:r>
            <a:r>
              <a:rPr lang="en-US" altLang="zh-CN" sz="2400"/>
              <a:t>t</a:t>
            </a:r>
            <a:r>
              <a:rPr lang="zh-CN" altLang="en-US" sz="2400"/>
              <a:t>＋</a:t>
            </a:r>
            <a:r>
              <a:rPr lang="en-US" altLang="zh-CN" sz="2400"/>
              <a:t>min</a:t>
            </a:r>
            <a:r>
              <a:rPr lang="zh-CN" altLang="en-US" sz="2400"/>
              <a:t>，那么时钟偏移至多</a:t>
            </a:r>
            <a:r>
              <a:rPr lang="en-US" altLang="zh-CN" sz="2400"/>
              <a:t>max</a:t>
            </a:r>
            <a:r>
              <a:rPr lang="zh-CN" altLang="en-US" sz="2400"/>
              <a:t>－</a:t>
            </a:r>
            <a:r>
              <a:rPr lang="en-US" altLang="zh-CN" sz="2400"/>
              <a:t>min </a:t>
            </a:r>
            <a:r>
              <a:rPr lang="zh-CN" altLang="en-US" sz="2400"/>
              <a:t>，因为事实上消息可能花了</a:t>
            </a:r>
            <a:r>
              <a:rPr lang="en-US" altLang="zh-CN" sz="2400"/>
              <a:t>max</a:t>
            </a:r>
            <a:r>
              <a:rPr lang="zh-CN" altLang="en-US" sz="2400"/>
              <a:t>时间才到达。</a:t>
            </a:r>
          </a:p>
          <a:p>
            <a:pPr lvl="1" eaLnBrk="1" hangingPunct="1">
              <a:lnSpc>
                <a:spcPct val="90000"/>
              </a:lnSpc>
            </a:pPr>
            <a:r>
              <a:rPr lang="zh-CN" altLang="en-US" sz="2400"/>
              <a:t>如果将时钟设成</a:t>
            </a:r>
            <a:r>
              <a:rPr lang="en-US" altLang="zh-CN" sz="2400"/>
              <a:t>t </a:t>
            </a:r>
            <a:r>
              <a:rPr lang="zh-CN" altLang="en-US" sz="2400"/>
              <a:t>＋</a:t>
            </a:r>
            <a:r>
              <a:rPr lang="en-US" altLang="zh-CN" sz="2400"/>
              <a:t>max</a:t>
            </a:r>
            <a:r>
              <a:rPr lang="zh-CN" altLang="en-US" sz="2400"/>
              <a:t>，那么时钟偏移可能与</a:t>
            </a:r>
            <a:r>
              <a:rPr lang="en-US" altLang="zh-CN" sz="2400"/>
              <a:t>max</a:t>
            </a:r>
            <a:r>
              <a:rPr lang="zh-CN" altLang="en-US" sz="2400"/>
              <a:t>－</a:t>
            </a:r>
            <a:r>
              <a:rPr lang="en-US" altLang="zh-CN" sz="2400"/>
              <a:t>min</a:t>
            </a:r>
            <a:r>
              <a:rPr lang="zh-CN" altLang="en-US" sz="2400"/>
              <a:t>一样大</a:t>
            </a:r>
          </a:p>
          <a:p>
            <a:pPr lvl="1" eaLnBrk="1" hangingPunct="1">
              <a:lnSpc>
                <a:spcPct val="90000"/>
              </a:lnSpc>
            </a:pPr>
            <a:r>
              <a:rPr lang="zh-CN" altLang="en-US" sz="2400" b="1">
                <a:solidFill>
                  <a:srgbClr val="0000CC"/>
                </a:solidFill>
              </a:rPr>
              <a:t>如果将时钟设成中间点</a:t>
            </a:r>
            <a:r>
              <a:rPr lang="en-US" altLang="zh-CN" sz="2400" b="1">
                <a:solidFill>
                  <a:srgbClr val="0000CC"/>
                </a:solidFill>
              </a:rPr>
              <a:t>t</a:t>
            </a:r>
            <a:r>
              <a:rPr lang="zh-CN" altLang="en-US" sz="2400" b="1">
                <a:solidFill>
                  <a:srgbClr val="0000CC"/>
                </a:solidFill>
              </a:rPr>
              <a:t>＋（</a:t>
            </a:r>
            <a:r>
              <a:rPr lang="en-US" altLang="zh-CN" sz="2400" b="1">
                <a:solidFill>
                  <a:srgbClr val="0000CC"/>
                </a:solidFill>
              </a:rPr>
              <a:t>max</a:t>
            </a:r>
            <a:r>
              <a:rPr lang="zh-CN" altLang="en-US" sz="2400" b="1">
                <a:solidFill>
                  <a:srgbClr val="0000CC"/>
                </a:solidFill>
              </a:rPr>
              <a:t>＋</a:t>
            </a:r>
            <a:r>
              <a:rPr lang="en-US" altLang="zh-CN" sz="2400" b="1">
                <a:solidFill>
                  <a:srgbClr val="0000CC"/>
                </a:solidFill>
              </a:rPr>
              <a:t>min</a:t>
            </a:r>
            <a:r>
              <a:rPr lang="zh-CN" altLang="en-US" sz="2400" b="1">
                <a:solidFill>
                  <a:srgbClr val="0000CC"/>
                </a:solidFill>
              </a:rPr>
              <a:t>）</a:t>
            </a:r>
            <a:r>
              <a:rPr lang="en-US" altLang="zh-CN" sz="2400" b="1">
                <a:solidFill>
                  <a:srgbClr val="0000CC"/>
                </a:solidFill>
              </a:rPr>
              <a:t>/2</a:t>
            </a:r>
            <a:r>
              <a:rPr lang="zh-CN" altLang="en-US" sz="2400" b="1">
                <a:solidFill>
                  <a:srgbClr val="0000CC"/>
                </a:solidFill>
              </a:rPr>
              <a:t>，那么时钟偏移至多</a:t>
            </a:r>
            <a:r>
              <a:rPr lang="en-US" altLang="zh-CN" sz="2400" b="1">
                <a:solidFill>
                  <a:srgbClr val="0000CC"/>
                </a:solidFill>
              </a:rPr>
              <a:t>(max</a:t>
            </a:r>
            <a:r>
              <a:rPr lang="zh-CN" altLang="en-US" sz="2400" b="1">
                <a:solidFill>
                  <a:srgbClr val="0000CC"/>
                </a:solidFill>
              </a:rPr>
              <a:t>－</a:t>
            </a:r>
            <a:r>
              <a:rPr lang="en-US" altLang="zh-CN" sz="2400" b="1">
                <a:solidFill>
                  <a:srgbClr val="0000CC"/>
                </a:solidFill>
              </a:rPr>
              <a:t>min)/2</a:t>
            </a:r>
          </a:p>
          <a:p>
            <a:pPr eaLnBrk="1" hangingPunct="1">
              <a:lnSpc>
                <a:spcPct val="90000"/>
              </a:lnSpc>
            </a:pPr>
            <a:r>
              <a:rPr lang="zh-CN" altLang="en-US" sz="2800"/>
              <a:t>同步</a:t>
            </a:r>
            <a:r>
              <a:rPr lang="en-US" altLang="zh-CN" sz="2800"/>
              <a:t>N</a:t>
            </a:r>
            <a:r>
              <a:rPr lang="zh-CN" altLang="en-US" sz="2800"/>
              <a:t>个时钟</a:t>
            </a:r>
            <a:r>
              <a:rPr lang="en-US" altLang="zh-CN" sz="2800"/>
              <a:t>?</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同步系统的时间同步</a:t>
            </a:r>
            <a:r>
              <a:rPr lang="en-US" altLang="zh-CN"/>
              <a:t>-</a:t>
            </a:r>
            <a:r>
              <a:rPr lang="zh-CN" altLang="en-US"/>
              <a:t>同步</a:t>
            </a:r>
            <a:r>
              <a:rPr lang="en-US" altLang="zh-CN"/>
              <a:t>N</a:t>
            </a:r>
            <a:r>
              <a:rPr lang="zh-CN" altLang="en-US"/>
              <a:t>个时钟</a:t>
            </a:r>
            <a:endParaRPr lang="en-US" altLang="en-US"/>
          </a:p>
        </p:txBody>
      </p:sp>
      <p:sp>
        <p:nvSpPr>
          <p:cNvPr id="7171" name="内容占位符 2"/>
          <p:cNvSpPr>
            <a:spLocks noGrp="1"/>
          </p:cNvSpPr>
          <p:nvPr>
            <p:ph sz="half" idx="1"/>
          </p:nvPr>
        </p:nvSpPr>
        <p:spPr>
          <a:xfrm>
            <a:off x="457200" y="685800"/>
            <a:ext cx="2971800" cy="5943600"/>
          </a:xfrm>
        </p:spPr>
        <p:txBody>
          <a:bodyPr>
            <a:normAutofit fontScale="92500" lnSpcReduction="20000"/>
          </a:bodyPr>
          <a:lstStyle/>
          <a:p>
            <a:r>
              <a:rPr lang="en-US" altLang="en-US" dirty="0"/>
              <a:t>Theorem: No clock synchronization algorithm can synchronize a system of </a:t>
            </a:r>
            <a:r>
              <a:rPr lang="en-US" altLang="en-US" b="1" i="1" dirty="0"/>
              <a:t>n</a:t>
            </a:r>
            <a:r>
              <a:rPr lang="en-US" altLang="en-US" dirty="0"/>
              <a:t> processes to within </a:t>
            </a:r>
            <a:r>
              <a:rPr lang="el-GR" altLang="en-US" dirty="0"/>
              <a:t>γ</a:t>
            </a:r>
            <a:r>
              <a:rPr lang="en-US" altLang="en-US" dirty="0"/>
              <a:t>, for any </a:t>
            </a:r>
          </a:p>
          <a:p>
            <a:pPr marL="457200" lvl="1" indent="0">
              <a:buNone/>
            </a:pPr>
            <a:r>
              <a:rPr lang="el-GR" altLang="en-US" sz="2800" dirty="0"/>
              <a:t>γ</a:t>
            </a:r>
            <a:r>
              <a:rPr lang="en-US" altLang="en-US" sz="2800" dirty="0"/>
              <a:t> &lt; </a:t>
            </a:r>
            <a:r>
              <a:rPr lang="en-US" altLang="zh-CN" sz="2800" dirty="0"/>
              <a:t>(max-min)(1-1/n) </a:t>
            </a:r>
            <a:endParaRPr lang="en-US" altLang="en-US" sz="2800" dirty="0"/>
          </a:p>
          <a:p>
            <a:r>
              <a:rPr lang="en-US" altLang="en-US" dirty="0"/>
              <a:t>A simple algorithm can synchronize the clocks within this bound </a:t>
            </a:r>
          </a:p>
          <a:p>
            <a:pPr lvl="1"/>
            <a:r>
              <a:rPr lang="en-US" altLang="en-US" sz="2800" dirty="0"/>
              <a:t>The lower bound is tight</a:t>
            </a:r>
          </a:p>
          <a:p>
            <a:endParaRPr lang="en-US" altLang="en-US" dirty="0"/>
          </a:p>
        </p:txBody>
      </p:sp>
      <p:sp>
        <p:nvSpPr>
          <p:cNvPr id="4" name="内容占位符 3"/>
          <p:cNvSpPr>
            <a:spLocks noGrp="1"/>
          </p:cNvSpPr>
          <p:nvPr>
            <p:ph sz="half" idx="2"/>
          </p:nvPr>
        </p:nvSpPr>
        <p:spPr>
          <a:xfrm>
            <a:off x="3429000" y="685800"/>
            <a:ext cx="5562600" cy="6172200"/>
          </a:xfrm>
        </p:spPr>
        <p:txBody>
          <a:bodyPr>
            <a:normAutofit fontScale="92500" lnSpcReduction="20000"/>
          </a:bodyPr>
          <a:lstStyle/>
          <a:p>
            <a:pPr marL="0" indent="0">
              <a:buNone/>
            </a:pPr>
            <a:r>
              <a:rPr lang="en-US" sz="2400" dirty="0"/>
              <a:t>Code for process p:</a:t>
            </a:r>
          </a:p>
          <a:p>
            <a:pPr marL="0" indent="0">
              <a:buNone/>
            </a:pPr>
            <a:r>
              <a:rPr lang="en-US" sz="2400" dirty="0"/>
              <a:t>Send(Now) to all q ≠ p; </a:t>
            </a:r>
            <a:r>
              <a:rPr lang="zh-CN" altLang="en-US" sz="2200" dirty="0">
                <a:solidFill>
                  <a:srgbClr val="FF0000"/>
                </a:solidFill>
              </a:rPr>
              <a:t>向所有其他进程发消息</a:t>
            </a:r>
            <a:endParaRPr lang="en-US" sz="2400" dirty="0">
              <a:solidFill>
                <a:srgbClr val="FF0000"/>
              </a:solidFill>
            </a:endParaRPr>
          </a:p>
          <a:p>
            <a:pPr marL="0" indent="0">
              <a:buNone/>
            </a:pPr>
            <a:r>
              <a:rPr lang="en-US" sz="2400" dirty="0"/>
              <a:t>While (1) {</a:t>
            </a:r>
          </a:p>
          <a:p>
            <a:pPr marL="0" indent="0">
              <a:buNone/>
            </a:pPr>
            <a:r>
              <a:rPr lang="en-US" sz="2400" dirty="0"/>
              <a:t>    If message V from process q       </a:t>
            </a:r>
          </a:p>
          <a:p>
            <a:pPr marL="0" indent="0">
              <a:buNone/>
            </a:pPr>
            <a:r>
              <a:rPr lang="en-US" sz="2400" dirty="0"/>
              <a:t>    then {</a:t>
            </a:r>
          </a:p>
          <a:p>
            <a:pPr marL="0" indent="0">
              <a:buNone/>
            </a:pPr>
            <a:r>
              <a:rPr lang="en-US" sz="2400" dirty="0"/>
              <a:t>	Diff :=</a:t>
            </a:r>
            <a:r>
              <a:rPr lang="zh-CN" altLang="en-US" sz="2200" dirty="0">
                <a:solidFill>
                  <a:srgbClr val="FF0000"/>
                </a:solidFill>
                <a:latin typeface="Times New Roman"/>
                <a:ea typeface="宋体"/>
              </a:rPr>
              <a:t>每</a:t>
            </a:r>
            <a:r>
              <a:rPr kumimoji="0" lang="zh-CN" altLang="en-US" sz="2200" b="0" i="0" u="none" strike="noStrike" kern="0" cap="none" spc="0" normalizeH="0" baseline="0" noProof="0" dirty="0">
                <a:ln>
                  <a:noFill/>
                </a:ln>
                <a:solidFill>
                  <a:srgbClr val="FF0000"/>
                </a:solidFill>
                <a:effectLst/>
                <a:uLnTx/>
                <a:uFillTx/>
                <a:latin typeface="Times New Roman"/>
                <a:ea typeface="宋体"/>
                <a:cs typeface="+mn-cs"/>
              </a:rPr>
              <a:t>接收一个其他进程消息的时间</a:t>
            </a:r>
            <a:endParaRPr lang="en-US" sz="2400" dirty="0"/>
          </a:p>
          <a:p>
            <a:pPr marL="0" indent="0">
              <a:buNone/>
            </a:pPr>
            <a:r>
              <a:rPr lang="en-US" sz="2400" dirty="0"/>
              <a:t>	V + (</a:t>
            </a:r>
            <a:r>
              <a:rPr lang="en-US" sz="2400" dirty="0" err="1"/>
              <a:t>max+min</a:t>
            </a:r>
            <a:r>
              <a:rPr lang="en-US" sz="2400" dirty="0"/>
              <a:t>)/2 – Now;</a:t>
            </a:r>
          </a:p>
          <a:p>
            <a:pPr marL="0" indent="0">
              <a:buNone/>
            </a:pPr>
            <a:r>
              <a:rPr lang="en-US" sz="2400" dirty="0"/>
              <a:t>	Sum:= Sum + Diff;</a:t>
            </a:r>
          </a:p>
          <a:p>
            <a:pPr marL="0" indent="0">
              <a:buNone/>
            </a:pPr>
            <a:r>
              <a:rPr lang="en-US" sz="2400" dirty="0"/>
              <a:t>	Responses:= Responses + 1;</a:t>
            </a:r>
          </a:p>
          <a:p>
            <a:pPr marL="0" indent="0">
              <a:buNone/>
            </a:pPr>
            <a:r>
              <a:rPr lang="en-US" sz="2400" dirty="0"/>
              <a:t>	}</a:t>
            </a:r>
          </a:p>
          <a:p>
            <a:pPr marL="0" indent="0">
              <a:buNone/>
            </a:pPr>
            <a:r>
              <a:rPr lang="en-US" sz="2400" dirty="0"/>
              <a:t>	If Responses =n-1 then break;</a:t>
            </a:r>
          </a:p>
          <a:p>
            <a:pPr marL="0" indent="0">
              <a:buNone/>
            </a:pPr>
            <a:r>
              <a:rPr lang="en-US" sz="2400" dirty="0"/>
              <a:t>}</a:t>
            </a:r>
          </a:p>
          <a:p>
            <a:pPr marL="0" indent="0">
              <a:buNone/>
            </a:pPr>
            <a:r>
              <a:rPr lang="en-US" sz="2400" dirty="0"/>
              <a:t>Time:= Physical Time + Sum/n;</a:t>
            </a:r>
          </a:p>
          <a:p>
            <a:r>
              <a:rPr kumimoji="0" lang="zh-CN" altLang="en-US" sz="2200" b="0" i="0" u="none" strike="noStrike" kern="0" cap="none" spc="0" normalizeH="0" baseline="0" noProof="0" dirty="0">
                <a:ln>
                  <a:noFill/>
                </a:ln>
                <a:solidFill>
                  <a:srgbClr val="FF0000"/>
                </a:solidFill>
                <a:effectLst/>
                <a:uLnTx/>
                <a:uFillTx/>
                <a:latin typeface="Times New Roman"/>
                <a:ea typeface="宋体"/>
                <a:cs typeface="+mn-cs"/>
              </a:rPr>
              <a:t>所有进程的时间差取平均</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200" dirty="0"/>
              <a:t>同步时钟的</a:t>
            </a:r>
            <a:r>
              <a:rPr lang="en-US" altLang="zh-CN" sz="3200" dirty="0"/>
              <a:t>Cristian</a:t>
            </a:r>
            <a:r>
              <a:rPr lang="zh-CN" altLang="en-US" sz="3200" dirty="0"/>
              <a:t>方法：一种</a:t>
            </a:r>
            <a:r>
              <a:rPr lang="zh-CN" altLang="en-US" sz="3200" dirty="0">
                <a:solidFill>
                  <a:srgbClr val="FF0000"/>
                </a:solidFill>
              </a:rPr>
              <a:t>外部</a:t>
            </a:r>
            <a:r>
              <a:rPr lang="zh-CN" altLang="en-US" sz="3200" dirty="0"/>
              <a:t>同步方法</a:t>
            </a:r>
          </a:p>
        </p:txBody>
      </p:sp>
      <p:sp>
        <p:nvSpPr>
          <p:cNvPr id="8195" name="Rectangle 3"/>
          <p:cNvSpPr>
            <a:spLocks noGrp="1" noChangeArrowheads="1"/>
          </p:cNvSpPr>
          <p:nvPr>
            <p:ph type="body" idx="1"/>
          </p:nvPr>
        </p:nvSpPr>
        <p:spPr>
          <a:xfrm>
            <a:off x="304800" y="838200"/>
            <a:ext cx="8458200" cy="5715000"/>
          </a:xfrm>
        </p:spPr>
        <p:txBody>
          <a:bodyPr>
            <a:normAutofit/>
          </a:bodyPr>
          <a:lstStyle/>
          <a:p>
            <a:pPr eaLnBrk="1" hangingPunct="1"/>
            <a:r>
              <a:rPr lang="en-US" altLang="zh-CN" sz="2400" dirty="0"/>
              <a:t>Cristian</a:t>
            </a:r>
            <a:r>
              <a:rPr lang="zh-CN" altLang="en-US" sz="2400" dirty="0"/>
              <a:t>算法：使用一个时间服务器</a:t>
            </a:r>
            <a:r>
              <a:rPr lang="en-US" altLang="zh-CN" sz="2400" dirty="0"/>
              <a:t>S</a:t>
            </a:r>
            <a:r>
              <a:rPr lang="zh-CN" altLang="en-US" sz="2400" dirty="0"/>
              <a:t>，它连接到一个</a:t>
            </a:r>
            <a:r>
              <a:rPr lang="zh-CN" altLang="en-US" sz="2400" dirty="0">
                <a:solidFill>
                  <a:srgbClr val="FF0000"/>
                </a:solidFill>
              </a:rPr>
              <a:t>接收标准时间信号</a:t>
            </a:r>
            <a:r>
              <a:rPr lang="zh-CN" altLang="en-US" sz="2400" dirty="0"/>
              <a:t>的设备上，用于实现外部同步</a:t>
            </a:r>
          </a:p>
          <a:p>
            <a:pPr eaLnBrk="1" hangingPunct="1"/>
            <a:r>
              <a:rPr lang="zh-CN" altLang="en-US" sz="2400" dirty="0"/>
              <a:t>进程 </a:t>
            </a:r>
            <a:r>
              <a:rPr lang="en-US" altLang="zh-CN" sz="2400" dirty="0"/>
              <a:t>p </a:t>
            </a:r>
            <a:r>
              <a:rPr lang="zh-CN" altLang="en-US" sz="2400" dirty="0"/>
              <a:t>发给 </a:t>
            </a:r>
            <a:r>
              <a:rPr lang="en-US" altLang="zh-CN" sz="2400" dirty="0"/>
              <a:t>S </a:t>
            </a:r>
            <a:r>
              <a:rPr lang="zh-CN" altLang="en-US" sz="2400" dirty="0"/>
              <a:t>消息 </a:t>
            </a:r>
            <a:r>
              <a:rPr lang="en-US" altLang="zh-CN" sz="2400" dirty="0" err="1"/>
              <a:t>m</a:t>
            </a:r>
            <a:r>
              <a:rPr lang="en-US" altLang="zh-CN" sz="2400" baseline="-25000" dirty="0" err="1"/>
              <a:t>r</a:t>
            </a:r>
            <a:r>
              <a:rPr lang="zh-CN" altLang="en-US" sz="2400" baseline="-25000" dirty="0"/>
              <a:t> </a:t>
            </a:r>
            <a:r>
              <a:rPr lang="zh-CN" altLang="en-US" sz="2400" dirty="0"/>
              <a:t>请求获得准确的时间，然后，从消息</a:t>
            </a:r>
            <a:r>
              <a:rPr lang="en-US" altLang="zh-CN" sz="2400" dirty="0"/>
              <a:t>m</a:t>
            </a:r>
            <a:r>
              <a:rPr lang="en-US" altLang="zh-CN" sz="2400" baseline="-25000" dirty="0"/>
              <a:t>t </a:t>
            </a:r>
            <a:r>
              <a:rPr lang="zh-CN" altLang="en-US" sz="2400" dirty="0"/>
              <a:t>中接收时间值 </a:t>
            </a:r>
            <a:r>
              <a:rPr lang="en-US" altLang="zh-CN" sz="2400" dirty="0"/>
              <a:t>t</a:t>
            </a:r>
            <a:r>
              <a:rPr lang="zh-CN" altLang="en-US" sz="2400" dirty="0"/>
              <a:t>。进程</a:t>
            </a:r>
            <a:r>
              <a:rPr lang="en-US" altLang="zh-CN" sz="2400" dirty="0"/>
              <a:t>p</a:t>
            </a:r>
            <a:r>
              <a:rPr lang="zh-CN" altLang="en-US" sz="2400" dirty="0"/>
              <a:t>记录了发送请求 </a:t>
            </a:r>
            <a:r>
              <a:rPr lang="en-US" altLang="zh-CN" sz="2400" dirty="0" err="1"/>
              <a:t>m</a:t>
            </a:r>
            <a:r>
              <a:rPr lang="en-US" altLang="zh-CN" sz="2400" baseline="-25000" dirty="0" err="1"/>
              <a:t>r</a:t>
            </a:r>
            <a:r>
              <a:rPr lang="en-US" altLang="zh-CN" sz="2400" baseline="-25000" dirty="0"/>
              <a:t> </a:t>
            </a:r>
            <a:r>
              <a:rPr lang="zh-CN" altLang="en-US" sz="2400" dirty="0"/>
              <a:t>和接收应答 </a:t>
            </a:r>
            <a:r>
              <a:rPr lang="en-US" altLang="zh-CN" sz="2400" dirty="0"/>
              <a:t>m</a:t>
            </a:r>
            <a:r>
              <a:rPr lang="en-US" altLang="zh-CN" sz="2400" baseline="-25000" dirty="0"/>
              <a:t>t</a:t>
            </a:r>
            <a:r>
              <a:rPr lang="zh-CN" altLang="en-US" sz="2400" dirty="0"/>
              <a:t>的整个</a:t>
            </a:r>
            <a:r>
              <a:rPr lang="zh-CN" altLang="en-US" sz="2400" b="1" dirty="0">
                <a:solidFill>
                  <a:srgbClr val="0000CC"/>
                </a:solidFill>
              </a:rPr>
              <a:t>往返时间</a:t>
            </a:r>
            <a:r>
              <a:rPr lang="en-US" altLang="zh-CN" sz="2400" b="1" dirty="0" err="1">
                <a:solidFill>
                  <a:srgbClr val="0000CC"/>
                </a:solidFill>
              </a:rPr>
              <a:t>T</a:t>
            </a:r>
            <a:r>
              <a:rPr lang="en-US" altLang="zh-CN" sz="2400" b="1" baseline="-25000" dirty="0" err="1">
                <a:solidFill>
                  <a:srgbClr val="0000CC"/>
                </a:solidFill>
              </a:rPr>
              <a:t>round</a:t>
            </a:r>
            <a:r>
              <a:rPr lang="zh-CN" altLang="en-US" sz="2400" dirty="0"/>
              <a:t>。</a:t>
            </a:r>
            <a:endParaRPr lang="en-US" altLang="zh-CN" sz="2400" dirty="0"/>
          </a:p>
          <a:p>
            <a:pPr eaLnBrk="1" hangingPunct="1"/>
            <a:r>
              <a:rPr lang="zh-CN" altLang="en-US" sz="2400" dirty="0">
                <a:solidFill>
                  <a:srgbClr val="C00000"/>
                </a:solidFill>
              </a:rPr>
              <a:t>进程</a:t>
            </a:r>
            <a:r>
              <a:rPr lang="en-US" altLang="zh-CN" sz="2400" dirty="0">
                <a:solidFill>
                  <a:srgbClr val="C00000"/>
                </a:solidFill>
              </a:rPr>
              <a:t>p</a:t>
            </a:r>
            <a:r>
              <a:rPr lang="zh-CN" altLang="en-US" sz="2400" dirty="0">
                <a:solidFill>
                  <a:srgbClr val="C00000"/>
                </a:solidFill>
              </a:rPr>
              <a:t>设置它的时钟时间为 </a:t>
            </a:r>
            <a:r>
              <a:rPr lang="en-US" altLang="zh-CN" sz="2400" dirty="0">
                <a:solidFill>
                  <a:srgbClr val="C00000"/>
                </a:solidFill>
              </a:rPr>
              <a:t>t + </a:t>
            </a:r>
            <a:r>
              <a:rPr lang="en-US" altLang="zh-CN" sz="2400" dirty="0" err="1">
                <a:solidFill>
                  <a:srgbClr val="C00000"/>
                </a:solidFill>
              </a:rPr>
              <a:t>T</a:t>
            </a:r>
            <a:r>
              <a:rPr lang="en-US" altLang="zh-CN" sz="2400" baseline="-25000" dirty="0" err="1">
                <a:solidFill>
                  <a:srgbClr val="C00000"/>
                </a:solidFill>
              </a:rPr>
              <a:t>round</a:t>
            </a:r>
            <a:r>
              <a:rPr lang="en-US" altLang="zh-CN" sz="2400" dirty="0">
                <a:solidFill>
                  <a:srgbClr val="C00000"/>
                </a:solidFill>
              </a:rPr>
              <a:t>/2</a:t>
            </a:r>
          </a:p>
          <a:p>
            <a:pPr eaLnBrk="1" hangingPunct="1"/>
            <a:r>
              <a:rPr lang="zh-CN" altLang="en-US" sz="2400" dirty="0"/>
              <a:t>如果</a:t>
            </a:r>
            <a:r>
              <a:rPr lang="en-US" altLang="zh-CN" sz="2400" dirty="0"/>
              <a:t>p</a:t>
            </a:r>
            <a:r>
              <a:rPr lang="zh-CN" altLang="en-US" sz="2400" dirty="0"/>
              <a:t>和</a:t>
            </a:r>
            <a:r>
              <a:rPr lang="en-US" altLang="zh-CN" sz="2400" dirty="0"/>
              <a:t>S</a:t>
            </a:r>
            <a:r>
              <a:rPr lang="zh-CN" altLang="en-US" sz="2400" dirty="0"/>
              <a:t>之间的最小传输时间</a:t>
            </a:r>
            <a:r>
              <a:rPr lang="en-US" altLang="zh-CN" sz="2400" dirty="0"/>
              <a:t>min</a:t>
            </a:r>
            <a:r>
              <a:rPr lang="zh-CN" altLang="en-US" sz="2400" dirty="0"/>
              <a:t>的值是已知，则</a:t>
            </a:r>
            <a:r>
              <a:rPr lang="zh-CN" altLang="en-US" sz="2400" b="1" dirty="0">
                <a:solidFill>
                  <a:srgbClr val="0000CC"/>
                </a:solidFill>
              </a:rPr>
              <a:t>应答消息到达时，</a:t>
            </a:r>
            <a:r>
              <a:rPr lang="en-US" altLang="zh-CN" sz="2400" b="1" dirty="0">
                <a:solidFill>
                  <a:srgbClr val="0000CC"/>
                </a:solidFill>
              </a:rPr>
              <a:t>S</a:t>
            </a:r>
            <a:r>
              <a:rPr lang="zh-CN" altLang="en-US" sz="2400" b="1" dirty="0">
                <a:solidFill>
                  <a:srgbClr val="0000CC"/>
                </a:solidFill>
              </a:rPr>
              <a:t>的时钟的时间在</a:t>
            </a:r>
            <a:r>
              <a:rPr lang="en-US" altLang="zh-CN" sz="2400" b="1" dirty="0">
                <a:solidFill>
                  <a:srgbClr val="0000CC"/>
                </a:solidFill>
              </a:rPr>
              <a:t>[t + min, t + </a:t>
            </a:r>
            <a:r>
              <a:rPr lang="en-US" altLang="zh-CN" sz="2400" b="1" dirty="0" err="1">
                <a:solidFill>
                  <a:srgbClr val="0000CC"/>
                </a:solidFill>
              </a:rPr>
              <a:t>T</a:t>
            </a:r>
            <a:r>
              <a:rPr lang="en-US" altLang="zh-CN" sz="2400" b="1" baseline="-25000" dirty="0" err="1">
                <a:solidFill>
                  <a:srgbClr val="0000CC"/>
                </a:solidFill>
              </a:rPr>
              <a:t>round</a:t>
            </a:r>
            <a:r>
              <a:rPr lang="en-US" altLang="zh-CN" sz="2400" b="1" dirty="0">
                <a:solidFill>
                  <a:srgbClr val="0000CC"/>
                </a:solidFill>
              </a:rPr>
              <a:t> - min]</a:t>
            </a:r>
            <a:r>
              <a:rPr lang="zh-CN" altLang="en-US" sz="2400" b="1" dirty="0">
                <a:solidFill>
                  <a:srgbClr val="0000CC"/>
                </a:solidFill>
              </a:rPr>
              <a:t>范围</a:t>
            </a:r>
            <a:r>
              <a:rPr lang="zh-CN" altLang="en-US" sz="2400" dirty="0"/>
              <a:t>。这个范围的宽度是</a:t>
            </a:r>
            <a:r>
              <a:rPr lang="en-US" altLang="zh-CN" sz="2400" dirty="0" err="1"/>
              <a:t>T</a:t>
            </a:r>
            <a:r>
              <a:rPr lang="en-US" altLang="zh-CN" sz="2400" baseline="-25000" dirty="0" err="1"/>
              <a:t>round</a:t>
            </a:r>
            <a:r>
              <a:rPr lang="en-US" altLang="zh-CN" sz="2400" dirty="0"/>
              <a:t> - 2min</a:t>
            </a:r>
            <a:r>
              <a:rPr lang="zh-CN" altLang="en-US" sz="2400" dirty="0"/>
              <a:t>，所以精确度是 </a:t>
            </a:r>
            <a:endParaRPr lang="en-US" altLang="zh-CN" sz="2400" dirty="0"/>
          </a:p>
          <a:p>
            <a:pPr eaLnBrk="1" hangingPunct="1"/>
            <a:r>
              <a:rPr lang="en-US" altLang="zh-CN" sz="2400" u="sng" dirty="0"/>
              <a:t>+</a:t>
            </a:r>
            <a:r>
              <a:rPr lang="zh-CN" altLang="en-US" sz="2400" dirty="0"/>
              <a:t>（</a:t>
            </a:r>
            <a:r>
              <a:rPr lang="en-US" altLang="zh-CN" sz="2400" dirty="0" err="1"/>
              <a:t>T</a:t>
            </a:r>
            <a:r>
              <a:rPr lang="en-US" altLang="zh-CN" sz="2400" baseline="-25000" dirty="0" err="1"/>
              <a:t>round</a:t>
            </a:r>
            <a:r>
              <a:rPr lang="en-US" altLang="zh-CN" sz="2400" dirty="0"/>
              <a:t> /2-min</a:t>
            </a:r>
            <a:r>
              <a:rPr lang="zh-CN" altLang="en-US" sz="2400" dirty="0"/>
              <a:t>） </a:t>
            </a:r>
          </a:p>
        </p:txBody>
      </p:sp>
      <p:pic>
        <p:nvPicPr>
          <p:cNvPr id="81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5400675"/>
            <a:ext cx="52578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517525" y="6208713"/>
            <a:ext cx="1377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b="1">
                <a:latin typeface="Arial" charset="0"/>
              </a:rPr>
              <a:t>t-Tround/2</a:t>
            </a:r>
            <a:r>
              <a:rPr lang="en-US" altLang="zh-CN" sz="1800">
                <a:latin typeface="Arial" charset="0"/>
              </a:rPr>
              <a:t> </a:t>
            </a:r>
          </a:p>
        </p:txBody>
      </p:sp>
      <p:sp>
        <p:nvSpPr>
          <p:cNvPr id="8198" name="Text Box 6"/>
          <p:cNvSpPr txBox="1">
            <a:spLocks noChangeArrowheads="1"/>
          </p:cNvSpPr>
          <p:nvPr/>
        </p:nvSpPr>
        <p:spPr bwMode="auto">
          <a:xfrm>
            <a:off x="7467600" y="6186488"/>
            <a:ext cx="1435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b="1">
                <a:latin typeface="Arial" charset="0"/>
              </a:rPr>
              <a:t>t+Tround/2</a:t>
            </a:r>
            <a:r>
              <a:rPr lang="en-US" altLang="zh-CN" sz="1800">
                <a:latin typeface="Arial" charset="0"/>
              </a:rPr>
              <a:t> </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12361</TotalTime>
  <Words>4479</Words>
  <Application>Microsoft Office PowerPoint</Application>
  <PresentationFormat>全屏显示(4:3)</PresentationFormat>
  <Paragraphs>368</Paragraphs>
  <Slides>35</Slides>
  <Notes>31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宋体</vt:lpstr>
      <vt:lpstr>Arial</vt:lpstr>
      <vt:lpstr>Cambria Math</vt:lpstr>
      <vt:lpstr>Times</vt:lpstr>
      <vt:lpstr>Times New Roman</vt:lpstr>
      <vt:lpstr>默认设计模板</vt:lpstr>
      <vt:lpstr>第1章 分布式系统的特征</vt:lpstr>
      <vt:lpstr>PowerPoint 演示文稿</vt:lpstr>
      <vt:lpstr>3 分布式系统的时间</vt:lpstr>
      <vt:lpstr>计算机时钟</vt:lpstr>
      <vt:lpstr>时间同步</vt:lpstr>
      <vt:lpstr>分布式系统的一种分类</vt:lpstr>
      <vt:lpstr>同步系统的时间同步</vt:lpstr>
      <vt:lpstr>同步系统的时间同步-同步N个时钟</vt:lpstr>
      <vt:lpstr>同步时钟的Cristian方法：一种外部同步方法</vt:lpstr>
      <vt:lpstr>同步精度分析(详细版)</vt:lpstr>
      <vt:lpstr>同步时钟的Berkeley算法：一种内部同步方法</vt:lpstr>
      <vt:lpstr>网络时间协议-1</vt:lpstr>
      <vt:lpstr>网络时间协议-2</vt:lpstr>
      <vt:lpstr>网络时间协议-3</vt:lpstr>
      <vt:lpstr>网络时间协议-4</vt:lpstr>
      <vt:lpstr>网络时间协议-5: δi=di,θi=oi</vt:lpstr>
      <vt:lpstr>Leslie Lamport (1941-)</vt:lpstr>
      <vt:lpstr>事件排序</vt:lpstr>
      <vt:lpstr>发生在先关系：几点说明</vt:lpstr>
      <vt:lpstr>Lamport逻辑时钟</vt:lpstr>
      <vt:lpstr>逻辑时钟的应用</vt:lpstr>
      <vt:lpstr>向量时钟</vt:lpstr>
      <vt:lpstr>向量时钟的应用</vt:lpstr>
      <vt:lpstr>PowerPoint 演示文稿</vt:lpstr>
      <vt:lpstr>4. 分布式系统的状态</vt:lpstr>
      <vt:lpstr>观察全局状态</vt:lpstr>
      <vt:lpstr>割集 </vt:lpstr>
      <vt:lpstr>一致的割集 </vt:lpstr>
      <vt:lpstr>Chandy和Lamport的快照算法-1</vt:lpstr>
      <vt:lpstr>Chandy和Lamport的快照算法-2</vt:lpstr>
      <vt:lpstr>Chandy和Lamport的快照算法-3</vt:lpstr>
      <vt:lpstr>快照算法-执行举例</vt:lpstr>
      <vt:lpstr>快照算法-执行举例</vt:lpstr>
      <vt:lpstr>快照算法的性质</vt:lpstr>
      <vt:lpstr>快照算法的应用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Beihong</dc:creator>
  <cp:lastModifiedBy>ZHONG Y</cp:lastModifiedBy>
  <cp:revision>404</cp:revision>
  <cp:lastPrinted>2017-02-23T14:18:01Z</cp:lastPrinted>
  <dcterms:created xsi:type="dcterms:W3CDTF">1601-01-01T00:00:00Z</dcterms:created>
  <dcterms:modified xsi:type="dcterms:W3CDTF">2020-12-29T06:02:09Z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