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464" r:id="rId2"/>
    <p:sldId id="474" r:id="rId3"/>
    <p:sldId id="473" r:id="rId4"/>
    <p:sldId id="262" r:id="rId5"/>
    <p:sldId id="327" r:id="rId6"/>
    <p:sldId id="328" r:id="rId7"/>
    <p:sldId id="329" r:id="rId8"/>
    <p:sldId id="263" r:id="rId9"/>
    <p:sldId id="475" r:id="rId10"/>
    <p:sldId id="258" r:id="rId11"/>
    <p:sldId id="259" r:id="rId12"/>
    <p:sldId id="260" r:id="rId13"/>
    <p:sldId id="370" r:id="rId14"/>
    <p:sldId id="371" r:id="rId15"/>
    <p:sldId id="372" r:id="rId16"/>
    <p:sldId id="476" r:id="rId17"/>
    <p:sldId id="373" r:id="rId18"/>
    <p:sldId id="374" r:id="rId19"/>
    <p:sldId id="375" r:id="rId20"/>
    <p:sldId id="376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377" r:id="rId30"/>
    <p:sldId id="378" r:id="rId31"/>
    <p:sldId id="440" r:id="rId32"/>
    <p:sldId id="441" r:id="rId33"/>
    <p:sldId id="442" r:id="rId34"/>
    <p:sldId id="443" r:id="rId35"/>
    <p:sldId id="379" r:id="rId36"/>
    <p:sldId id="445" r:id="rId37"/>
    <p:sldId id="380" r:id="rId38"/>
    <p:sldId id="381" r:id="rId39"/>
    <p:sldId id="382" r:id="rId40"/>
    <p:sldId id="383" r:id="rId41"/>
    <p:sldId id="384" r:id="rId42"/>
    <p:sldId id="385" r:id="rId43"/>
    <p:sldId id="347" r:id="rId44"/>
    <p:sldId id="446" r:id="rId45"/>
    <p:sldId id="331" r:id="rId46"/>
    <p:sldId id="332" r:id="rId47"/>
    <p:sldId id="333" r:id="rId48"/>
    <p:sldId id="479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477" r:id="rId58"/>
    <p:sldId id="342" r:id="rId59"/>
    <p:sldId id="343" r:id="rId60"/>
    <p:sldId id="344" r:id="rId61"/>
    <p:sldId id="348" r:id="rId62"/>
    <p:sldId id="355" r:id="rId63"/>
    <p:sldId id="349" r:id="rId64"/>
    <p:sldId id="350" r:id="rId65"/>
    <p:sldId id="351" r:id="rId66"/>
    <p:sldId id="353" r:id="rId67"/>
    <p:sldId id="354" r:id="rId68"/>
    <p:sldId id="478" r:id="rId69"/>
    <p:sldId id="447" r:id="rId70"/>
    <p:sldId id="448" r:id="rId71"/>
    <p:sldId id="449" r:id="rId72"/>
    <p:sldId id="450" r:id="rId73"/>
    <p:sldId id="451" r:id="rId74"/>
    <p:sldId id="452" r:id="rId7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2AA"/>
    <a:srgbClr val="996633"/>
    <a:srgbClr val="FF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 autoAdjust="0"/>
    <p:restoredTop sz="74623" autoAdjust="0"/>
  </p:normalViewPr>
  <p:slideViewPr>
    <p:cSldViewPr>
      <p:cViewPr varScale="1">
        <p:scale>
          <a:sx n="49" d="100"/>
          <a:sy n="49" d="100"/>
        </p:scale>
        <p:origin x="13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4BC9D-30D6-43FF-A1EC-2F4638F0484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46BAD-900C-49FC-9276-E7FC48EB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6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E259-FBEC-45EA-864A-749D45E2345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83DA-B785-4A29-B6F9-BF4660D1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5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依赖</a:t>
            </a:r>
            <a:r>
              <a:rPr lang="en-US" altLang="zh-CN" sz="1200" dirty="0"/>
              <a:t>1</a:t>
            </a:r>
            <a:r>
              <a:rPr lang="zh-CN" altLang="en-US" sz="1200" dirty="0"/>
              <a:t>和</a:t>
            </a:r>
            <a:r>
              <a:rPr lang="en-US" altLang="zh-CN" sz="1200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883DA-B785-4A29-B6F9-BF4660D1E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00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EA786B4-D682-4335-95F3-AB27FBC5054E}" type="slidenum">
              <a:rPr lang="en-US" altLang="zh-CN" sz="1300"/>
              <a:pPr eaLnBrk="1" hangingPunct="1"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Epidemic Algorithms for Replicated Database Maintenance, 1987, ACM 6</a:t>
            </a:r>
            <a:r>
              <a:rPr lang="en-US" altLang="en-US" baseline="30000" dirty="0" smtClean="0"/>
              <a:t>th</a:t>
            </a:r>
            <a:r>
              <a:rPr lang="en-US" altLang="en-US" baseline="0" dirty="0" smtClean="0"/>
              <a:t> Annual Symposium on Principles of Distributed Computing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87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2ABFD5A-CD63-4B8E-A4F7-8E68F8E96C7C}" type="slidenum">
              <a:rPr lang="en-US" altLang="zh-CN" sz="1300"/>
              <a:pPr eaLnBrk="1" hangingPunct="1"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2" y="3228554"/>
            <a:ext cx="7943467" cy="306090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52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385462-8E1F-4F5B-AF52-C0FE2177823D}" type="slidenum">
              <a:rPr lang="en-US" altLang="zh-CN" sz="1300"/>
              <a:pPr eaLnBrk="1" hangingPunct="1"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2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AC9E239-55DD-4AB9-AF2E-A0E512060F42}" type="slidenum">
              <a:rPr lang="en-US" altLang="zh-CN" sz="1300"/>
              <a:pPr eaLnBrk="1" hangingPunct="1"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2" y="3228554"/>
            <a:ext cx="7943467" cy="306090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89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E33B70-8745-4657-AD3D-C83FA2E11795}" type="slidenum">
              <a:rPr lang="en-US" altLang="zh-CN" sz="1300"/>
              <a:pPr eaLnBrk="1" hangingPunct="1"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9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FB06D8-29FD-4BAF-B341-E679F1DCA384}" type="slidenum">
              <a:rPr lang="en-US" altLang="zh-CN" sz="1300"/>
              <a:pPr eaLnBrk="1" hangingPunct="1"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26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13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C18E964-3856-4445-A038-E738AE3CDEA1}" type="slidenum">
              <a:rPr lang="en-US" altLang="zh-CN" sz="1200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480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01F89F-EB81-496E-8157-20E09430B9A0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570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6629EC-4883-4006-A6CB-C4A80AD0D449}" type="slidenum">
              <a:rPr lang="en-US" altLang="zh-CN" sz="1200"/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1880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8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D6704E-0C0B-4920-A138-307C22EEFC65}" type="slidenum">
              <a:rPr lang="en-US" altLang="zh-CN" sz="1200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54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61D04C-B0DE-4BC1-B67C-C056AF6AADF9}" type="slidenum">
              <a:rPr lang="en-US" altLang="zh-CN" sz="1200"/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1333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426A89-2477-465E-918C-DA469E4A9508}" type="slidenum">
              <a:rPr lang="en-US" altLang="zh-CN" sz="1200"/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384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algn="l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7920A4-C8E2-43D9-9C41-B0C7E8DA4BF3}" type="slidenum">
              <a:rPr lang="en-US" altLang="zh-CN" sz="1200"/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744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853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202FDE4-004A-4730-A4C3-E8A7DAF0F93E}" type="slidenum">
              <a:rPr lang="en-US" altLang="zh-CN" sz="1300"/>
              <a:pPr eaLnBrk="1" hangingPunct="1"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235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7C38969-D4C1-4484-9BB4-52C27163841D}" type="slidenum">
              <a:rPr lang="en-US" altLang="zh-CN" sz="1300"/>
              <a:pPr eaLnBrk="1" hangingPunct="1"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463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E90CB9-AC1C-4E4D-9BFC-006CF0F97688}" type="slidenum">
              <a:rPr lang="en-US" altLang="zh-CN" sz="1300"/>
              <a:pPr eaLnBrk="1" hangingPunct="1"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96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4123C45-3E04-40FF-B8F7-72FB814588C3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71612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8FEC9C-FE0D-426C-B8A2-2F299F57C165}" type="slidenum">
              <a:rPr lang="en-US" altLang="zh-CN" sz="1300"/>
              <a:pPr eaLnBrk="1" hangingPunct="1">
                <a:spcBef>
                  <a:spcPct val="0"/>
                </a:spcBef>
              </a:pPr>
              <a:t>33</a:t>
            </a:fld>
            <a:endParaRPr lang="en-US" altLang="zh-CN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87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0D7BCCF-5353-4E67-979D-3A30E83BD7A5}" type="slidenum">
              <a:rPr lang="en-US" altLang="zh-CN" sz="1300"/>
              <a:pPr eaLnBrk="1" hangingPunct="1"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145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460EF1E-F013-4532-9D97-5986EE6096ED}" type="slidenum">
              <a:rPr lang="en-US" altLang="zh-CN" sz="1300"/>
              <a:pPr eaLnBrk="1" hangingPunct="1"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400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9F81C60-B527-4787-AA37-C0BB9957C0A0}" type="slidenum">
              <a:rPr lang="en-US" altLang="zh-CN" sz="1300"/>
              <a:pPr eaLnBrk="1" hangingPunct="1"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72" y="3228553"/>
            <a:ext cx="7281883" cy="305879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10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AB7D0D-628C-416B-88A0-2163809E4BAE}" type="slidenum">
              <a:rPr lang="en-US" altLang="zh-CN" sz="1300"/>
              <a:pPr eaLnBrk="1" hangingPunct="1"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72" y="3228553"/>
            <a:ext cx="7281883" cy="305879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140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91337B-3CE0-4B45-87D9-D7157DA79081}" type="slidenum">
              <a:rPr lang="en-US" altLang="zh-CN" sz="1300"/>
              <a:pPr eaLnBrk="1" hangingPunct="1">
                <a:spcBef>
                  <a:spcPct val="0"/>
                </a:spcBef>
              </a:pPr>
              <a:t>39</a:t>
            </a:fld>
            <a:endParaRPr lang="en-US" altLang="zh-CN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72" y="3228553"/>
            <a:ext cx="7281883" cy="305879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21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3BFD6A7-3434-4A71-AB3B-19066525C794}" type="slidenum">
              <a:rPr lang="en-US" altLang="zh-CN" sz="1300"/>
              <a:pPr eaLnBrk="1" hangingPunct="1">
                <a:spcBef>
                  <a:spcPct val="0"/>
                </a:spcBef>
              </a:pPr>
              <a:t>40</a:t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72" y="3228553"/>
            <a:ext cx="7281883" cy="305879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35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01D1522-EC71-4867-A5E0-E348950F0D44}" type="slidenum">
              <a:rPr lang="en-US" altLang="zh-CN" sz="1300"/>
              <a:pPr eaLnBrk="1" hangingPunct="1">
                <a:spcBef>
                  <a:spcPct val="0"/>
                </a:spcBef>
              </a:pPr>
              <a:t>41</a:t>
            </a:fld>
            <a:endParaRPr lang="en-US" altLang="zh-CN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72" y="3228553"/>
            <a:ext cx="7281883" cy="305879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67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D9F775A-717D-4EB9-9F3D-FD70315C5E71}" type="slidenum">
              <a:rPr lang="en-US" altLang="zh-CN" sz="1300"/>
              <a:pPr eaLnBrk="1" hangingPunct="1"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11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7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4721206-AAA8-4A98-8377-2FE757E081C1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259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96C75E-7BA7-47CD-A70A-CBCEB6BAAAEA}" type="slidenum">
              <a:rPr lang="en-US" altLang="zh-CN" sz="1200"/>
              <a:pPr>
                <a:spcBef>
                  <a:spcPct val="0"/>
                </a:spcBef>
              </a:pPr>
              <a:t>44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993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1A7839-B715-4AC6-B45F-B8DB459A3828}" type="slidenum">
              <a:rPr lang="en-US" altLang="zh-CN" sz="1200"/>
              <a:pPr>
                <a:spcBef>
                  <a:spcPct val="0"/>
                </a:spcBef>
              </a:pPr>
              <a:t>45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646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000BDF-4E8E-4E7C-8032-C55C00269FEE}" type="slidenum">
              <a:rPr lang="en-US" altLang="zh-CN" sz="1200"/>
              <a:pPr>
                <a:spcBef>
                  <a:spcPct val="0"/>
                </a:spcBef>
              </a:pPr>
              <a:t>46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471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DF7A30-4376-4A26-8997-8571D7B5A93E}" type="slidenum">
              <a:rPr lang="en-US" altLang="zh-CN" sz="1200"/>
              <a:pPr>
                <a:spcBef>
                  <a:spcPct val="0"/>
                </a:spcBef>
              </a:pPr>
              <a:t>47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366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61223E-528F-43C3-BEF9-DF3B0EF1901A}" type="slidenum">
              <a:rPr lang="en-US" altLang="zh-CN" sz="1300"/>
              <a:pPr>
                <a:spcBef>
                  <a:spcPct val="0"/>
                </a:spcBef>
              </a:pPr>
              <a:t>48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616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983167-F5D6-4E21-B782-1A936101EC1E}" type="slidenum">
              <a:rPr lang="en-US" altLang="zh-CN" sz="1200"/>
              <a:pPr>
                <a:spcBef>
                  <a:spcPct val="0"/>
                </a:spcBef>
              </a:pPr>
              <a:t>49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767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45BB5C-54AC-4838-B038-3C872AC90E38}" type="slidenum">
              <a:rPr lang="en-US" altLang="zh-CN" sz="1200"/>
              <a:pPr>
                <a:spcBef>
                  <a:spcPct val="0"/>
                </a:spcBef>
              </a:pPr>
              <a:t>50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588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51F32B-1212-4D57-82E1-589833416749}" type="slidenum">
              <a:rPr lang="en-US" altLang="zh-CN" sz="1200"/>
              <a:pPr>
                <a:spcBef>
                  <a:spcPct val="0"/>
                </a:spcBef>
              </a:pPr>
              <a:t>51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167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AD180F-6515-42B0-BC84-B397F788EAFE}" type="slidenum">
              <a:rPr lang="en-US" altLang="zh-CN" sz="1200"/>
              <a:pPr>
                <a:spcBef>
                  <a:spcPct val="0"/>
                </a:spcBef>
              </a:pPr>
              <a:t>52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8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3508B6-3E7A-45F9-9821-8147E028F1FD}" type="slidenum">
              <a:rPr lang="en-US" altLang="zh-CN" sz="1200"/>
              <a:pPr>
                <a:spcBef>
                  <a:spcPct val="0"/>
                </a:spcBef>
              </a:pPr>
              <a:t>53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4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F558D26-7118-451A-B6D1-3F78F1045909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28315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228736-727E-421A-A3AB-A719DB60C374}" type="slidenum">
              <a:rPr lang="en-US" altLang="zh-CN" sz="1200"/>
              <a:pPr>
                <a:spcBef>
                  <a:spcPct val="0"/>
                </a:spcBef>
              </a:pPr>
              <a:t>54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5486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972377-80C8-4F12-A4BA-A52DAFA8A4F9}" type="slidenum">
              <a:rPr lang="en-US" altLang="zh-CN" sz="1200"/>
              <a:pPr>
                <a:spcBef>
                  <a:spcPct val="0"/>
                </a:spcBef>
              </a:pPr>
              <a:t>55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第一行：符合</a:t>
            </a:r>
            <a:r>
              <a:rPr lang="en-US" altLang="zh-CN" dirty="0"/>
              <a:t>at-least </a:t>
            </a:r>
            <a:r>
              <a:rPr lang="en-US" altLang="zh-CN"/>
              <a:t>once</a:t>
            </a:r>
            <a:r>
              <a:rPr lang="zh-CN" altLang="en-US" smtClean="0"/>
              <a:t>语义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第二行：符号</a:t>
            </a:r>
            <a:r>
              <a:rPr lang="en-US" altLang="zh-CN" smtClean="0"/>
              <a:t>at-most once</a:t>
            </a:r>
            <a:r>
              <a:rPr lang="zh-CN" altLang="en-US" smtClean="0"/>
              <a:t>语义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321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C0B6D4-0001-4FAE-BD9C-80976777F0BE}" type="slidenum">
              <a:rPr lang="en-US" altLang="zh-CN" sz="1200"/>
              <a:pPr>
                <a:spcBef>
                  <a:spcPct val="0"/>
                </a:spcBef>
              </a:pPr>
              <a:t>56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765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18E025-3540-4F51-8A6C-DFBB96300C61}" type="slidenum">
              <a:rPr lang="en-US" altLang="zh-CN" sz="1200"/>
              <a:pPr>
                <a:spcBef>
                  <a:spcPct val="0"/>
                </a:spcBef>
              </a:pPr>
              <a:t>58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6000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FA472C-37BB-483A-9E47-A58AE0624397}" type="slidenum">
              <a:rPr lang="en-US" altLang="zh-CN" sz="1200"/>
              <a:pPr>
                <a:spcBef>
                  <a:spcPct val="0"/>
                </a:spcBef>
              </a:pPr>
              <a:t>59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138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E98A1E-E30B-4847-8DB6-3EDFD1D81F5B}" type="slidenum">
              <a:rPr lang="en-US" altLang="zh-CN" sz="1200"/>
              <a:pPr>
                <a:spcBef>
                  <a:spcPct val="0"/>
                </a:spcBef>
              </a:pPr>
              <a:t>60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7244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C76248-C7E2-4C83-B774-2EBA3169B400}" type="slidenum">
              <a:rPr lang="en-US" altLang="zh-CN" sz="1200"/>
              <a:pPr>
                <a:spcBef>
                  <a:spcPct val="0"/>
                </a:spcBef>
              </a:pPr>
              <a:t>61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617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DD8E97-DA0D-4349-8C00-3B36DD685997}" type="slidenum">
              <a:rPr lang="en-US" altLang="zh-CN" sz="1200"/>
              <a:pPr>
                <a:spcBef>
                  <a:spcPct val="0"/>
                </a:spcBef>
              </a:pPr>
              <a:t>62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288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9758CF-7CF1-4455-BA1B-14990A44C032}" type="slidenum">
              <a:rPr lang="en-US" altLang="zh-CN" sz="1200"/>
              <a:pPr>
                <a:spcBef>
                  <a:spcPct val="0"/>
                </a:spcBef>
              </a:pPr>
              <a:t>63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3533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3EE395-199A-4A37-86B1-FC8C644B6BE8}" type="slidenum">
              <a:rPr lang="en-US" altLang="zh-CN" sz="1200"/>
              <a:pPr>
                <a:spcBef>
                  <a:spcPct val="0"/>
                </a:spcBef>
              </a:pPr>
              <a:t>64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70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A99226F-C824-47D6-916F-B7084772A81C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7661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7C2BBE-AF68-4418-B5FE-9A57E1FB48C0}" type="slidenum">
              <a:rPr lang="en-US" altLang="zh-CN" sz="1200"/>
              <a:pPr>
                <a:spcBef>
                  <a:spcPct val="0"/>
                </a:spcBef>
              </a:pPr>
              <a:t>65</a:t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0767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300477-4730-40D0-9B56-BF716140F412}" type="slidenum">
              <a:rPr lang="en-US" altLang="zh-CN" sz="1200"/>
              <a:pPr>
                <a:spcBef>
                  <a:spcPct val="0"/>
                </a:spcBef>
              </a:pPr>
              <a:t>66</a:t>
            </a:fld>
            <a:endParaRPr lang="en-US" altLang="zh-CN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0944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462EFF-BBFB-4A98-962B-3BC3755C7AF7}" type="slidenum">
              <a:rPr lang="en-US" altLang="zh-CN" sz="1200"/>
              <a:pPr>
                <a:spcBef>
                  <a:spcPct val="0"/>
                </a:spcBef>
              </a:pPr>
              <a:t>67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98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686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一个主题下可以有多个分区，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所谓分区策略是决定生产者将消息发送到哪个分区的算法，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发送的消息分发到不同的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 同一个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中的同一个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3DA-B785-4A29-B6F9-BF4660D1E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32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DB30DB-89F8-4032-9CFB-9AACC123DF0E}" type="slidenum">
              <a:rPr lang="en-US" altLang="zh-CN" sz="1200"/>
              <a:pPr>
                <a:spcBef>
                  <a:spcPct val="0"/>
                </a:spcBef>
              </a:pPr>
              <a:t>69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312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730B3-BB99-4D5C-9D24-F998194E3509}" type="slidenum">
              <a:rPr lang="en-US" altLang="zh-CN" sz="1200"/>
              <a:pPr>
                <a:spcBef>
                  <a:spcPct val="0"/>
                </a:spcBef>
              </a:pPr>
              <a:t>70</a:t>
            </a:fld>
            <a:endParaRPr lang="en-US" altLang="zh-CN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3003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E14BD3-B549-4454-90FB-4277AEC779EB}" type="slidenum">
              <a:rPr lang="en-US" altLang="zh-CN" sz="1200"/>
              <a:pPr>
                <a:spcBef>
                  <a:spcPct val="0"/>
                </a:spcBef>
              </a:pPr>
              <a:t>71</a:t>
            </a:fld>
            <a:endParaRPr lang="en-US" altLang="zh-CN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526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2CF7E4-D4D2-4A65-9889-6BDF637F70BC}" type="slidenum">
              <a:rPr lang="en-US" altLang="zh-CN" sz="1200"/>
              <a:pPr>
                <a:spcBef>
                  <a:spcPct val="0"/>
                </a:spcBef>
              </a:pPr>
              <a:t>72</a:t>
            </a:fld>
            <a:endParaRPr lang="en-US" altLang="zh-CN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76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AA00CD-D5A1-4333-AE57-3839417ED9BB}" type="slidenum">
              <a:rPr lang="en-US" altLang="zh-CN" sz="1200"/>
              <a:pPr>
                <a:spcBef>
                  <a:spcPct val="0"/>
                </a:spcBef>
              </a:pPr>
              <a:t>73</a:t>
            </a:fld>
            <a:endParaRPr lang="en-US" altLang="zh-CN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084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618016-E1A5-4230-9002-8676EEBF7EE2}" type="slidenum">
              <a:rPr lang="en-US" altLang="zh-CN" sz="1200"/>
              <a:pPr>
                <a:spcBef>
                  <a:spcPct val="0"/>
                </a:spcBef>
              </a:pPr>
              <a:t>74</a:t>
            </a:fld>
            <a:endParaRPr lang="en-US" altLang="zh-CN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81" y="3228554"/>
            <a:ext cx="7943467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48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60D231-454C-4B69-8023-252B7A10B011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40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2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8783C3D-C3F1-4233-8EE7-6AE31C1435AB}" type="slidenum">
              <a:rPr lang="en-US" altLang="zh-CN" sz="1200"/>
              <a:pPr eaLnBrk="1" hangingPunct="1">
                <a:spcBef>
                  <a:spcPct val="0"/>
                </a:spcBef>
              </a:pPr>
              <a:t>11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0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408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408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803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638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8100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4038600" cy="274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13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6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6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0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248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6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1"/>
            <a:ext cx="8229600" cy="7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712"/>
            <a:ext cx="8229600" cy="590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15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7" r:id="rId14"/>
    <p:sldLayoutId id="214748367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交互处理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1602AA"/>
                </a:solidFill>
              </a:rPr>
              <a:t>进程组织</a:t>
            </a:r>
            <a:endParaRPr lang="en-US" altLang="zh-CN" b="1" dirty="0">
              <a:solidFill>
                <a:srgbClr val="1602A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1602AA"/>
                </a:solidFill>
              </a:rPr>
              <a:t>进程交互</a:t>
            </a:r>
            <a:endParaRPr lang="en-US" altLang="zh-CN" b="1" dirty="0">
              <a:solidFill>
                <a:srgbClr val="1602AA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1602AA"/>
                </a:solidFill>
              </a:rPr>
              <a:t>一对一：</a:t>
            </a:r>
            <a:r>
              <a:rPr lang="en-US" altLang="zh-CN" b="1" dirty="0">
                <a:solidFill>
                  <a:srgbClr val="1602AA"/>
                </a:solidFill>
              </a:rPr>
              <a:t> P2P</a:t>
            </a:r>
            <a:r>
              <a:rPr lang="zh-CN" altLang="en-US" b="1" dirty="0">
                <a:solidFill>
                  <a:srgbClr val="1602AA"/>
                </a:solidFill>
              </a:rPr>
              <a:t>路由，中间件通信协议</a:t>
            </a:r>
            <a:endParaRPr lang="en-US" altLang="zh-CN" b="1" dirty="0">
              <a:solidFill>
                <a:srgbClr val="1602AA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1602AA"/>
                </a:solidFill>
              </a:rPr>
              <a:t>一对多：传染病协议，应用层组播</a:t>
            </a:r>
            <a:endParaRPr lang="en-US" altLang="zh-CN" b="1" dirty="0">
              <a:solidFill>
                <a:srgbClr val="1602A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进程协作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分布式互斥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选举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组通信中的排序组播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11016" y="5334000"/>
            <a:ext cx="69079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参考文献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Tanenbaum, Chapter 4 Communication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CDK5, Chapter 5, 10, 20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进程交互</a:t>
            </a:r>
            <a:endParaRPr lang="en-US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已有的机制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操作系统提供的</a:t>
            </a:r>
            <a:r>
              <a:rPr lang="en-US" altLang="zh-CN" dirty="0"/>
              <a:t>)(</a:t>
            </a:r>
            <a:r>
              <a:rPr lang="zh-CN" altLang="en-US" dirty="0"/>
              <a:t>单机内</a:t>
            </a:r>
            <a:r>
              <a:rPr lang="en-US" altLang="zh-CN" dirty="0"/>
              <a:t>) </a:t>
            </a:r>
            <a:r>
              <a:rPr lang="zh-CN" altLang="en-US" dirty="0"/>
              <a:t>进程间通信</a:t>
            </a:r>
            <a:r>
              <a:rPr lang="en-US" altLang="zh-CN" dirty="0"/>
              <a:t>(IPC) </a:t>
            </a:r>
            <a:r>
              <a:rPr lang="zh-CN" altLang="en-US" dirty="0"/>
              <a:t>机制：</a:t>
            </a:r>
            <a:r>
              <a:rPr lang="en-US" altLang="zh-CN" dirty="0"/>
              <a:t>Named Pipe, Signal, Semaphore, Shared Memory</a:t>
            </a:r>
          </a:p>
          <a:p>
            <a:pPr lvl="1"/>
            <a:r>
              <a:rPr lang="en-US" altLang="zh-CN" dirty="0"/>
              <a:t> (</a:t>
            </a:r>
            <a:r>
              <a:rPr lang="zh-CN" altLang="en-US" dirty="0"/>
              <a:t>网络提供的</a:t>
            </a:r>
            <a:r>
              <a:rPr lang="en-US" altLang="zh-CN" dirty="0"/>
              <a:t>)(</a:t>
            </a:r>
            <a:r>
              <a:rPr lang="zh-CN" altLang="en-US" dirty="0"/>
              <a:t>多机间</a:t>
            </a:r>
            <a:r>
              <a:rPr lang="en-US" altLang="zh-CN" dirty="0"/>
              <a:t>) </a:t>
            </a:r>
            <a:r>
              <a:rPr lang="zh-CN" altLang="en-US" dirty="0"/>
              <a:t>基于套接字</a:t>
            </a:r>
            <a:r>
              <a:rPr lang="en-US" altLang="zh-CN" dirty="0"/>
              <a:t>(Socket)</a:t>
            </a:r>
            <a:r>
              <a:rPr lang="zh-CN" altLang="en-US" dirty="0"/>
              <a:t>的</a:t>
            </a:r>
            <a:r>
              <a:rPr lang="en-US" altLang="zh-CN" dirty="0"/>
              <a:t>IPC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分布式系统中的数据传递：基于</a:t>
            </a:r>
            <a:r>
              <a:rPr lang="en-US" altLang="zh-CN" dirty="0"/>
              <a:t>overlay network</a:t>
            </a:r>
          </a:p>
          <a:p>
            <a:pPr lvl="1"/>
            <a:r>
              <a:rPr lang="zh-CN" altLang="en-US" dirty="0"/>
              <a:t>应用层点对点方式</a:t>
            </a:r>
            <a:endParaRPr lang="en-US" altLang="zh-CN" dirty="0"/>
          </a:p>
          <a:p>
            <a:pPr lvl="1"/>
            <a:r>
              <a:rPr lang="zh-CN" altLang="en-US" dirty="0"/>
              <a:t>应用层多播</a:t>
            </a:r>
            <a:r>
              <a:rPr lang="en-US" altLang="zh-CN" dirty="0"/>
              <a:t>/</a:t>
            </a:r>
            <a:r>
              <a:rPr lang="zh-CN" altLang="en-US" dirty="0"/>
              <a:t>组播方式</a:t>
            </a:r>
            <a:endParaRPr lang="en-US" altLang="zh-CN" dirty="0"/>
          </a:p>
          <a:p>
            <a:pPr lvl="1"/>
            <a:r>
              <a:rPr lang="zh-CN" altLang="en-US" dirty="0"/>
              <a:t>应用层广播方式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3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Overlay Networks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 overlay network is a virtual network that is built on top of another. </a:t>
            </a:r>
          </a:p>
          <a:p>
            <a:r>
              <a:rPr lang="en-US" altLang="zh-CN" dirty="0"/>
              <a:t>Why are they required? There are many limitations of the current Internet architecture, including the lack of security, QoS guarantees, mobility support, multicast support, end-to-end service guarantees, etc. </a:t>
            </a:r>
          </a:p>
          <a:p>
            <a:r>
              <a:rPr lang="en-US" altLang="zh-CN" b="1" dirty="0">
                <a:solidFill>
                  <a:srgbClr val="1602AA"/>
                </a:solidFill>
              </a:rPr>
              <a:t>An overlay is built for the purpose of providing a specific application</a:t>
            </a:r>
            <a:r>
              <a:rPr lang="en-US" altLang="zh-CN" dirty="0"/>
              <a:t>, e.g., VoIP, application layer multicast, Pub/Sub,</a:t>
            </a:r>
            <a:r>
              <a:rPr lang="zh-CN" altLang="en-US" dirty="0"/>
              <a:t> </a:t>
            </a:r>
            <a:r>
              <a:rPr lang="en-US" altLang="zh-CN" dirty="0"/>
              <a:t>content delivery network (CDN) </a:t>
            </a:r>
          </a:p>
          <a:p>
            <a:pPr lvl="1"/>
            <a:r>
              <a:rPr lang="en-US" altLang="zh-CN" dirty="0"/>
              <a:t>Routing overlay: provide an improved routing performance</a:t>
            </a:r>
          </a:p>
          <a:p>
            <a:pPr lvl="1"/>
            <a:r>
              <a:rPr lang="en-US" altLang="zh-CN" dirty="0"/>
              <a:t>Service overlay: provide an added service to its customers</a:t>
            </a:r>
          </a:p>
          <a:p>
            <a:pPr lvl="1"/>
            <a:r>
              <a:rPr lang="en-US" altLang="zh-CN" dirty="0"/>
              <a:t>Security overlay</a:t>
            </a:r>
          </a:p>
        </p:txBody>
      </p:sp>
    </p:spTree>
    <p:extLst>
      <p:ext uri="{BB962C8B-B14F-4D97-AF65-F5344CB8AC3E}">
        <p14:creationId xmlns:p14="http://schemas.microsoft.com/office/powerpoint/2010/main" val="18103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 on Overlays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93893"/>
              </p:ext>
            </p:extLst>
          </p:nvPr>
        </p:nvGraphicFramePr>
        <p:xfrm>
          <a:off x="251520" y="1124744"/>
          <a:ext cx="8712968" cy="3745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Routing Overlay</a:t>
                      </a:r>
                      <a:endParaRPr lang="en-US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Service Overlay</a:t>
                      </a:r>
                      <a:endParaRPr lang="en-US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481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One-to-One</a:t>
                      </a:r>
                    </a:p>
                    <a:p>
                      <a:r>
                        <a:rPr lang="en-US" sz="2800" dirty="0"/>
                        <a:t>/Point-to-Point</a:t>
                      </a:r>
                      <a:endParaRPr lang="en-US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P2P Routing</a:t>
                      </a:r>
                      <a:r>
                        <a:rPr lang="en-US" sz="2800" baseline="0" dirty="0"/>
                        <a:t> </a:t>
                      </a:r>
                    </a:p>
                    <a:p>
                      <a:r>
                        <a:rPr lang="en-US" sz="2800" dirty="0"/>
                        <a:t>5. MANET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4. </a:t>
                      </a:r>
                      <a:r>
                        <a:rPr lang="en-US" altLang="zh-CN" sz="2800"/>
                        <a:t>Middleware Communication Protocols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8006">
                <a:tc>
                  <a:txBody>
                    <a:bodyPr/>
                    <a:lstStyle/>
                    <a:p>
                      <a:r>
                        <a:rPr lang="en-US" sz="2800" dirty="0"/>
                        <a:t>One-to-many /Multicast</a:t>
                      </a:r>
                    </a:p>
                    <a:p>
                      <a:r>
                        <a:rPr lang="en-US" sz="2800" dirty="0"/>
                        <a:t>and</a:t>
                      </a:r>
                      <a:r>
                        <a:rPr lang="en-US" sz="2800" baseline="0" dirty="0"/>
                        <a:t> </a:t>
                      </a:r>
                    </a:p>
                    <a:p>
                      <a:r>
                        <a:rPr lang="en-US" sz="2800" baseline="0" dirty="0"/>
                        <a:t>Broadcast</a:t>
                      </a:r>
                      <a:r>
                        <a:rPr lang="en-US" sz="2800" dirty="0"/>
                        <a:t> </a:t>
                      </a:r>
                      <a:endParaRPr lang="en-US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1. </a:t>
                      </a:r>
                      <a:r>
                        <a:rPr lang="en-US" altLang="zh-CN" sz="2800" dirty="0"/>
                        <a:t>Epidemic Protocols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 Application</a:t>
                      </a:r>
                      <a:r>
                        <a:rPr lang="en-US" sz="2800" baseline="0" dirty="0"/>
                        <a:t> L</a:t>
                      </a:r>
                      <a:r>
                        <a:rPr lang="en-US" sz="2800" dirty="0"/>
                        <a:t>evel Multicasting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6. Pub/sub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FA015F7-483E-48C1-BB7D-3ECA3F25E1DB}"/>
              </a:ext>
            </a:extLst>
          </p:cNvPr>
          <p:cNvSpPr txBox="1"/>
          <p:nvPr/>
        </p:nvSpPr>
        <p:spPr>
          <a:xfrm>
            <a:off x="251520" y="4941168"/>
            <a:ext cx="87481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Link stress: it counts how often a packet crosses the same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Stretch, Relative Delay Penalty (RDP): it measures the ratio in the delay between two nodes in the overlay, and the delay that those two nodes would experience in the underlying network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5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7800" y="2514600"/>
            <a:ext cx="7467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600" b="1" dirty="0">
                <a:solidFill>
                  <a:srgbClr val="99FFCC"/>
                </a:solidFill>
              </a:rPr>
              <a:t>1. Epidemic Protocols</a:t>
            </a:r>
            <a:endParaRPr lang="en-US" altLang="zh-CN" sz="46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Epidemic Protocols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63272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way to rapidly propagate information in very large-scale distributed systems using only local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Used in applications such as failure detection, data aggregation, resource discovery and monitoring, and </a:t>
            </a:r>
            <a:r>
              <a:rPr lang="en-US" altLang="zh-CN" sz="2800" dirty="0">
                <a:solidFill>
                  <a:srgbClr val="C00000"/>
                </a:solidFill>
              </a:rPr>
              <a:t>database replication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State of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Susceptible; Infective;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Simple epidemic broadcast </a:t>
            </a:r>
            <a:r>
              <a:rPr lang="en-US" altLang="zh-CN" sz="2400" dirty="0" smtClean="0"/>
              <a:t>algorithm/infect-forever </a:t>
            </a:r>
            <a:r>
              <a:rPr lang="en-US" altLang="zh-CN" sz="2400" dirty="0"/>
              <a:t>model: nodes are always either susceptible or infective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1602AA"/>
                </a:solidFill>
              </a:rPr>
              <a:t>Propagation models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Anti-entropy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Rumor mongering: Rumor </a:t>
            </a:r>
            <a:r>
              <a:rPr lang="en-US" altLang="zh-CN" sz="2400" dirty="0" smtClean="0"/>
              <a:t>spreading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Gossiping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1602AA"/>
                </a:solidFill>
              </a:rPr>
              <a:t>Strength: high scalability and reliability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93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1"/>
            <a:ext cx="9144000" cy="792262"/>
          </a:xfrm>
        </p:spPr>
        <p:txBody>
          <a:bodyPr/>
          <a:lstStyle/>
          <a:p>
            <a:r>
              <a:rPr lang="en-US" altLang="zh-CN" sz="3200" dirty="0"/>
              <a:t>Anti-Entropy Model: a kind of simple epidemics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 node P picks another Q at random, and subsequently </a:t>
            </a:r>
            <a:r>
              <a:rPr lang="en-US" altLang="zh-CN" dirty="0">
                <a:solidFill>
                  <a:srgbClr val="1602AA"/>
                </a:solidFill>
              </a:rPr>
              <a:t>exchanges</a:t>
            </a:r>
            <a:r>
              <a:rPr lang="en-US" altLang="zh-CN" dirty="0"/>
              <a:t> updates with Q by one of three ways, called push, pull and push-pull. </a:t>
            </a:r>
          </a:p>
          <a:p>
            <a:pPr lvl="1"/>
            <a:r>
              <a:rPr lang="en-US" altLang="zh-CN" b="1" dirty="0">
                <a:solidFill>
                  <a:srgbClr val="1602AA"/>
                </a:solidFill>
              </a:rPr>
              <a:t>Push</a:t>
            </a:r>
            <a:r>
              <a:rPr lang="en-US" altLang="zh-CN" dirty="0"/>
              <a:t>: P only pushes its own updates to Q</a:t>
            </a:r>
          </a:p>
          <a:p>
            <a:pPr lvl="1"/>
            <a:r>
              <a:rPr lang="en-US" altLang="zh-CN" b="1" dirty="0">
                <a:solidFill>
                  <a:srgbClr val="1602AA"/>
                </a:solidFill>
              </a:rPr>
              <a:t>Pull</a:t>
            </a:r>
            <a:r>
              <a:rPr lang="en-US" altLang="zh-CN" dirty="0"/>
              <a:t>: P only pulls in new updates from Q</a:t>
            </a:r>
          </a:p>
          <a:p>
            <a:pPr lvl="1"/>
            <a:r>
              <a:rPr lang="en-US" altLang="zh-CN" b="1" dirty="0">
                <a:solidFill>
                  <a:srgbClr val="1602AA"/>
                </a:solidFill>
              </a:rPr>
              <a:t>Push-Pull</a:t>
            </a:r>
            <a:r>
              <a:rPr lang="en-US" altLang="zh-CN" dirty="0"/>
              <a:t>: P and Q send updates to each other</a:t>
            </a:r>
          </a:p>
          <a:p>
            <a:r>
              <a:rPr lang="en-US" altLang="zh-CN" b="1" dirty="0">
                <a:solidFill>
                  <a:srgbClr val="1602AA"/>
                </a:solidFill>
              </a:rPr>
              <a:t>Round</a:t>
            </a:r>
            <a:r>
              <a:rPr lang="en-US" altLang="zh-CN" dirty="0"/>
              <a:t>: define a round as spanning a period in which </a:t>
            </a:r>
            <a:r>
              <a:rPr lang="en-US" altLang="zh-CN" dirty="0">
                <a:solidFill>
                  <a:srgbClr val="C00000"/>
                </a:solidFill>
              </a:rPr>
              <a:t>every node </a:t>
            </a:r>
            <a:r>
              <a:rPr lang="en-US" altLang="zh-CN" dirty="0"/>
              <a:t>will at least once have taken the initiative to exchange updates with a randomly chosen other node.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76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E3D72C-554D-4AD3-A977-69E56FAB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01"/>
            <a:ext cx="9144000" cy="792262"/>
          </a:xfrm>
        </p:spPr>
        <p:txBody>
          <a:bodyPr/>
          <a:lstStyle/>
          <a:p>
            <a:r>
              <a:rPr lang="en-US" altLang="zh-CN"/>
              <a:t>Anti-Entropy Model: an infect-forever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7A8C122-70DC-4A37-8FE7-A942AF822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b="1" dirty="0">
                    <a:solidFill>
                      <a:srgbClr val="1602AA"/>
                    </a:solidFill>
                  </a:rPr>
                  <a:t>Performance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number of rounds to propagate a single update to all nodes takes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O(log(n)) </a:t>
                </a:r>
                <a:r>
                  <a:rPr lang="en-US" altLang="zh-CN" dirty="0"/>
                  <a:t>rounds, where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n</a:t>
                </a:r>
                <a:r>
                  <a:rPr lang="en-US" altLang="zh-CN" dirty="0"/>
                  <a:t> is the number of nodes in the system. </a:t>
                </a:r>
              </a:p>
              <a:p>
                <a:pPr lvl="1"/>
                <a:r>
                  <a:rPr lang="en-US" altLang="zh-CN" dirty="0"/>
                  <a:t>Assuming that infectious processes try to contaminate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f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other processes in each round</a:t>
                </a:r>
              </a:p>
              <a:p>
                <a:pPr lvl="1"/>
                <a:r>
                  <a:rPr lang="en-US" altLang="zh-CN" dirty="0"/>
                  <a:t>the expected fraction of infected members after </a:t>
                </a:r>
                <a:r>
                  <a:rPr lang="en-US" altLang="zh-CN" b="1" i="1" dirty="0"/>
                  <a:t>r</a:t>
                </a:r>
                <a:r>
                  <a:rPr lang="en-US" altLang="zh-CN" dirty="0"/>
                  <a:t> rounds is 1/(1+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</m:t>
                        </m:r>
                      </m:sup>
                    </m:sSup>
                  </m:oMath>
                </a14:m>
                <a:r>
                  <a:rPr lang="en-US" altLang="zh-CN" dirty="0"/>
                  <a:t>) </a:t>
                </a:r>
              </a:p>
              <a:p>
                <a:pPr lvl="1"/>
                <a:r>
                  <a:rPr lang="en-US" altLang="zh-CN" dirty="0"/>
                  <a:t>the number of rounds </a:t>
                </a:r>
                <a:r>
                  <a:rPr lang="en-US" altLang="zh-CN" b="1" i="1" dirty="0"/>
                  <a:t>R</a:t>
                </a:r>
                <a:r>
                  <a:rPr lang="en-US" altLang="zh-CN" dirty="0"/>
                  <a:t> necessary to infect the entire system is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/</a:t>
                </a:r>
                <a:r>
                  <a:rPr lang="en-US" altLang="zh-CN" dirty="0" err="1"/>
                  <a:t>f+O</a:t>
                </a:r>
                <a:r>
                  <a:rPr lang="en-US" altLang="zh-CN" dirty="0"/>
                  <a:t>(1) </a:t>
                </a:r>
              </a:p>
              <a:p>
                <a:pPr lvl="0"/>
                <a:r>
                  <a:rPr lang="en-US" altLang="zh-CN" dirty="0"/>
                  <a:t>It is a basic result of epidemic theory that simple epidemics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eventually</a:t>
                </a:r>
                <a:r>
                  <a:rPr lang="en-US" altLang="zh-CN" dirty="0"/>
                  <a:t> infect the entire population.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8C122-70DC-4A37-8FE7-A942AF822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16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2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Anti-Entropy Model: Push versus Pull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b="1" i="1" dirty="0">
                <a:solidFill>
                  <a:srgbClr val="C00000"/>
                </a:solidFill>
              </a:rPr>
              <a:t>p</a:t>
            </a:r>
            <a:r>
              <a:rPr lang="en-US" altLang="zh-CN" sz="2800" b="1" i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be the probability of a site's remaining susceptible after the </a:t>
            </a:r>
            <a:r>
              <a:rPr lang="en-US" altLang="zh-CN" sz="2800" i="1" dirty="0" err="1"/>
              <a:t>i-th</a:t>
            </a:r>
            <a:r>
              <a:rPr lang="en-US" altLang="zh-CN" sz="2800" dirty="0"/>
              <a:t> round of anti-entropy.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For </a:t>
            </a:r>
            <a:r>
              <a:rPr lang="en-US" altLang="zh-CN" sz="2800" i="1" dirty="0"/>
              <a:t>pull, </a:t>
            </a:r>
            <a:r>
              <a:rPr lang="en-US" altLang="zh-CN" sz="2800" dirty="0"/>
              <a:t>a site remains susceptible after the </a:t>
            </a:r>
            <a:r>
              <a:rPr lang="en-US" altLang="zh-CN" sz="2800" i="1" dirty="0"/>
              <a:t>i+1st </a:t>
            </a:r>
            <a:r>
              <a:rPr lang="en-US" altLang="zh-CN" sz="2800" dirty="0"/>
              <a:t>round if it was susceptible after the </a:t>
            </a:r>
            <a:r>
              <a:rPr lang="en-US" altLang="zh-CN" sz="2800" i="1" dirty="0" err="1"/>
              <a:t>i-th</a:t>
            </a:r>
            <a:r>
              <a:rPr lang="en-US" altLang="zh-CN" sz="2800" i="1" dirty="0"/>
              <a:t> </a:t>
            </a:r>
            <a:r>
              <a:rPr lang="en-US" altLang="zh-CN" sz="2800" dirty="0"/>
              <a:t>round and it contacted a susceptible site in the </a:t>
            </a:r>
            <a:r>
              <a:rPr lang="en-US" altLang="zh-CN" sz="2800" i="1" dirty="0"/>
              <a:t>i+1st</a:t>
            </a:r>
            <a:r>
              <a:rPr lang="en-US" altLang="zh-CN" sz="2800" dirty="0"/>
              <a:t> round. Thus, 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i+1</a:t>
            </a:r>
            <a:r>
              <a:rPr lang="en-US" altLang="zh-CN" sz="2800" i="1" dirty="0"/>
              <a:t> = (p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)</a:t>
            </a:r>
            <a:r>
              <a:rPr lang="en-US" altLang="zh-CN" sz="2800" i="1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For </a:t>
            </a:r>
            <a:r>
              <a:rPr lang="en-US" altLang="zh-CN" sz="2800" i="1" dirty="0"/>
              <a:t>push, </a:t>
            </a:r>
            <a:r>
              <a:rPr lang="en-US" altLang="zh-CN" sz="2800" dirty="0"/>
              <a:t>a site remains susceptible after the </a:t>
            </a:r>
            <a:r>
              <a:rPr lang="en-US" altLang="zh-CN" sz="2800" i="1" dirty="0"/>
              <a:t>i+1st</a:t>
            </a:r>
            <a:r>
              <a:rPr lang="en-US" altLang="zh-CN" sz="2800" dirty="0"/>
              <a:t> round if it was susceptible after the </a:t>
            </a:r>
            <a:r>
              <a:rPr lang="en-US" altLang="zh-CN" sz="2800" i="1" dirty="0" err="1"/>
              <a:t>i-th</a:t>
            </a:r>
            <a:r>
              <a:rPr lang="en-US" altLang="zh-CN" sz="2800" i="1" dirty="0"/>
              <a:t> </a:t>
            </a:r>
            <a:r>
              <a:rPr lang="en-US" altLang="zh-CN" sz="2800" dirty="0"/>
              <a:t>round and no infectious site chose to contact it in the </a:t>
            </a:r>
            <a:r>
              <a:rPr lang="en-US" altLang="zh-CN" sz="2800" i="1" dirty="0"/>
              <a:t>i+1st</a:t>
            </a:r>
            <a:r>
              <a:rPr lang="en-US" altLang="zh-CN" sz="2800" dirty="0"/>
              <a:t> round. Thus, 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i+1</a:t>
            </a:r>
            <a:r>
              <a:rPr lang="en-US" altLang="zh-CN" sz="2800" i="1" dirty="0"/>
              <a:t> = p</a:t>
            </a:r>
            <a:r>
              <a:rPr lang="en-US" altLang="zh-CN" sz="2800" i="1" baseline="-25000" dirty="0"/>
              <a:t>i </a:t>
            </a:r>
            <a:r>
              <a:rPr lang="en-US" altLang="zh-CN" sz="2800" i="1" dirty="0"/>
              <a:t>*(1-(1/n))</a:t>
            </a:r>
            <a:r>
              <a:rPr lang="en-US" altLang="zh-CN" sz="2800" i="1" baseline="30000" dirty="0"/>
              <a:t>n(1-pi)      </a:t>
            </a:r>
            <a:r>
              <a:rPr lang="en-US" altLang="zh-CN" sz="2800" i="1" dirty="0">
                <a:cs typeface="Arial" charset="0"/>
              </a:rPr>
              <a:t>≈ 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i </a:t>
            </a:r>
            <a:r>
              <a:rPr lang="en-US" altLang="zh-CN" sz="2800" i="1" dirty="0"/>
              <a:t>*e</a:t>
            </a:r>
            <a:r>
              <a:rPr lang="en-US" altLang="zh-CN" sz="2800" i="1" baseline="30000" dirty="0"/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1602AA"/>
                </a:solidFill>
              </a:rPr>
              <a:t>Either pull or push-pull is greatly preferable to push</a:t>
            </a:r>
          </a:p>
        </p:txBody>
      </p:sp>
    </p:spTree>
    <p:extLst>
      <p:ext uri="{BB962C8B-B14F-4D97-AF65-F5344CB8AC3E}">
        <p14:creationId xmlns:p14="http://schemas.microsoft.com/office/powerpoint/2010/main" val="354124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Gossiping - 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individuals, initially inactive (</a:t>
            </a:r>
            <a:r>
              <a:rPr lang="en-US" altLang="zh-CN" i="1" dirty="0"/>
              <a:t>susceptible</a:t>
            </a:r>
            <a:r>
              <a:rPr lang="en-US" altLang="zh-CN" dirty="0"/>
              <a:t>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We plant a rumor with one person who becomes active (</a:t>
            </a:r>
            <a:r>
              <a:rPr lang="en-US" altLang="zh-CN" i="1" dirty="0"/>
              <a:t>infective</a:t>
            </a:r>
            <a:r>
              <a:rPr lang="en-US" altLang="zh-CN" dirty="0"/>
              <a:t>), phoning other people at random and sharing the rumor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Every person hearing the rumor also becomes active and likewise shares the rumor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When an active individual makes an unnecessary phone call (the recipient already knows the rumor), then with probability </a:t>
            </a:r>
            <a:r>
              <a:rPr lang="en-US" altLang="zh-CN" i="1" dirty="0">
                <a:solidFill>
                  <a:srgbClr val="0000CC"/>
                </a:solidFill>
              </a:rPr>
              <a:t>1/k</a:t>
            </a:r>
            <a:r>
              <a:rPr lang="en-US" altLang="zh-CN" i="1" dirty="0"/>
              <a:t> </a:t>
            </a:r>
            <a:r>
              <a:rPr lang="en-US" altLang="zh-CN" dirty="0"/>
              <a:t>the active individual loses interest in sharing the rumor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the individual becomes </a:t>
            </a:r>
            <a:r>
              <a:rPr lang="en-US" altLang="zh-CN" i="1" dirty="0"/>
              <a:t>removed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79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Gossiping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914400"/>
                <a:ext cx="5105400" cy="5754960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 smtClean="0"/>
                  <a:t>Let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 err="1"/>
                  <a:t>i</a:t>
                </a:r>
                <a:r>
                  <a:rPr lang="en-US" altLang="zh-CN" sz="2800" dirty="0"/>
                  <a:t>, and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 represent the fraction of individuals susceptible, infective, and removed, respectively, so that </a:t>
                </a:r>
                <a:r>
                  <a:rPr lang="en-US" altLang="zh-CN" sz="2800" i="1" dirty="0"/>
                  <a:t>s + </a:t>
                </a:r>
                <a:r>
                  <a:rPr lang="en-US" altLang="zh-CN" sz="2800" i="1" dirty="0" err="1"/>
                  <a:t>i</a:t>
                </a:r>
                <a:r>
                  <a:rPr lang="en-US" altLang="zh-CN" sz="2800" i="1" dirty="0"/>
                  <a:t> + r </a:t>
                </a:r>
                <a:r>
                  <a:rPr lang="en-US" altLang="zh-CN" sz="2800" dirty="0"/>
                  <a:t>= 1</a:t>
                </a:r>
              </a:p>
              <a:p>
                <a:pPr eaLnBrk="1" hangingPunct="1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The function </a:t>
                </a:r>
                <a:r>
                  <a:rPr lang="en-US" altLang="zh-CN" sz="2800" i="1" dirty="0" err="1"/>
                  <a:t>i</a:t>
                </a:r>
                <a:r>
                  <a:rPr lang="en-US" altLang="zh-CN" sz="2800" i="1" dirty="0"/>
                  <a:t>(s) </a:t>
                </a:r>
                <a:r>
                  <a:rPr lang="en-US" altLang="zh-CN" sz="2800" dirty="0"/>
                  <a:t>is zero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800" baseline="30000" dirty="0"/>
                          <m:t>–(</m:t>
                        </m:r>
                        <m:r>
                          <m:rPr>
                            <m:nor/>
                          </m:rPr>
                          <a:rPr lang="en-US" altLang="zh-CN" sz="2800" baseline="30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800" baseline="30000" dirty="0"/>
                          <m:t>+1)(1−</m:t>
                        </m:r>
                        <m:r>
                          <m:rPr>
                            <m:nor/>
                          </m:rPr>
                          <a:rPr lang="en-US" altLang="zh-CN" sz="2800" baseline="30000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800" baseline="30000" dirty="0"/>
                          <m:t>)</m:t>
                        </m:r>
                      </m:sup>
                    </m:sSup>
                  </m:oMath>
                </a14:m>
                <a:endParaRPr lang="en-US" altLang="en-US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400" dirty="0"/>
                  <a:t>s decreases exponentially with k</a:t>
                </a:r>
                <a:endParaRPr lang="en-US" altLang="zh-CN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Gossiping cannot guarantee that all nodes will actually be updated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/>
                  <a:t>If k=3, s&lt;=0.02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/>
                  <a:t>If k=4, s&lt;  0.007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914400"/>
                <a:ext cx="5105400" cy="5754960"/>
              </a:xfrm>
              <a:blipFill>
                <a:blip r:embed="rId4"/>
                <a:stretch>
                  <a:fillRect l="-2148" t="-2542" r="-2983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2" name="Object 2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28274147"/>
              </p:ext>
            </p:extLst>
          </p:nvPr>
        </p:nvGraphicFramePr>
        <p:xfrm>
          <a:off x="7307262" y="600075"/>
          <a:ext cx="13795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" name="Equation" r:id="rId5" imgW="481787" imgH="329607" progId="Equation.DSMT4">
                  <p:embed/>
                </p:oleObj>
              </mc:Choice>
              <mc:Fallback>
                <p:oleObj name="Equation" r:id="rId5" imgW="481787" imgH="3296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2" y="600075"/>
                        <a:ext cx="13795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0" y="33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6" name="Object 2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48535294"/>
              </p:ext>
            </p:extLst>
          </p:nvPr>
        </p:nvGraphicFramePr>
        <p:xfrm>
          <a:off x="6477000" y="1438275"/>
          <a:ext cx="2317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" name="Equation" r:id="rId7" imgW="950990" imgH="329607" progId="Equation.DSMT4">
                  <p:embed/>
                </p:oleObj>
              </mc:Choice>
              <mc:Fallback>
                <p:oleObj name="Equation" r:id="rId7" imgW="950990" imgH="3296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38275"/>
                        <a:ext cx="2317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70128"/>
              </p:ext>
            </p:extLst>
          </p:nvPr>
        </p:nvGraphicFramePr>
        <p:xfrm>
          <a:off x="5486400" y="3505200"/>
          <a:ext cx="3308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" name="Equation" r:id="rId9" imgW="1382082" imgH="329607" progId="Equation.DSMT4">
                  <p:embed/>
                </p:oleObj>
              </mc:Choice>
              <mc:Fallback>
                <p:oleObj name="Equation" r:id="rId9" imgW="1382082" imgH="3296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3308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797438"/>
              </p:ext>
            </p:extLst>
          </p:nvPr>
        </p:nvGraphicFramePr>
        <p:xfrm>
          <a:off x="5943600" y="2438400"/>
          <a:ext cx="2743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" name="Equation" r:id="rId11" imgW="889000" imgH="330200" progId="Equation.DSMT4">
                  <p:embed/>
                </p:oleObj>
              </mc:Choice>
              <mc:Fallback>
                <p:oleObj name="Equation" r:id="rId11" imgW="889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38400"/>
                        <a:ext cx="2743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5486400" y="4611688"/>
            <a:ext cx="365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Increasing k is an effective way of insuring that almost everybody hears the rumor</a:t>
            </a:r>
            <a:r>
              <a:rPr lang="en-US" altLang="zh-CN" sz="2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05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7800" y="2514600"/>
            <a:ext cx="7467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600" b="1" dirty="0">
                <a:solidFill>
                  <a:srgbClr val="99FFCC"/>
                </a:solidFill>
              </a:rPr>
              <a:t>1. </a:t>
            </a:r>
            <a:r>
              <a:rPr lang="zh-CN" altLang="en-US" sz="4600" b="1" dirty="0">
                <a:solidFill>
                  <a:srgbClr val="99FFCC"/>
                </a:solidFill>
              </a:rPr>
              <a:t>进程组织</a:t>
            </a:r>
            <a:endParaRPr lang="en-US" altLang="zh-CN" sz="46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Gossiping - III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dirty="0"/>
              <a:t>Side-effect: spreading </a:t>
            </a:r>
            <a:r>
              <a:rPr lang="en-US" altLang="zh-CN" dirty="0">
                <a:solidFill>
                  <a:srgbClr val="C00000"/>
                </a:solidFill>
              </a:rPr>
              <a:t>the deletion of a data </a:t>
            </a:r>
            <a:r>
              <a:rPr lang="en-US" altLang="zh-CN" dirty="0"/>
              <a:t>item is hard. </a:t>
            </a:r>
          </a:p>
          <a:p>
            <a:pPr eaLnBrk="1" hangingPunct="1"/>
            <a:r>
              <a:rPr lang="en-US" altLang="zh-CN" dirty="0"/>
              <a:t>Cause: the deleted data are interpreted as updates on something the server did not have before.</a:t>
            </a:r>
          </a:p>
          <a:p>
            <a:pPr eaLnBrk="1" hangingPunct="1"/>
            <a:r>
              <a:rPr lang="en-US" altLang="zh-CN" dirty="0"/>
              <a:t>Solution: introduce and spread </a:t>
            </a:r>
            <a:r>
              <a:rPr lang="en-US" altLang="zh-CN" dirty="0">
                <a:solidFill>
                  <a:srgbClr val="1602AA"/>
                </a:solidFill>
              </a:rPr>
              <a:t>death certificates</a:t>
            </a:r>
            <a:r>
              <a:rPr lang="en-US" altLang="zh-CN" dirty="0"/>
              <a:t>. Death certificates need to be cleaned up regularly.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Parameters in epidemic dissemination :  </a:t>
            </a:r>
          </a:p>
          <a:p>
            <a:pPr lvl="1"/>
            <a:r>
              <a:rPr lang="en-US" dirty="0"/>
              <a:t>n: the size of a system </a:t>
            </a:r>
          </a:p>
          <a:p>
            <a:pPr lvl="1"/>
            <a:r>
              <a:rPr lang="en-US" dirty="0"/>
              <a:t>b: the capacity of message buffer </a:t>
            </a:r>
          </a:p>
          <a:p>
            <a:pPr lvl="1"/>
            <a:r>
              <a:rPr lang="en-US" dirty="0"/>
              <a:t>t: the times of message forwarding</a:t>
            </a:r>
          </a:p>
          <a:p>
            <a:pPr lvl="1"/>
            <a:r>
              <a:rPr lang="en-US" dirty="0"/>
              <a:t>f: the size of processes selected randomly for forwarding messages  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48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87624" y="2514600"/>
            <a:ext cx="795637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000" dirty="0">
                <a:solidFill>
                  <a:srgbClr val="99FFCC"/>
                </a:solidFill>
              </a:rPr>
              <a:t>2. P2P Routing</a:t>
            </a:r>
            <a:endParaRPr lang="en-US" altLang="zh-CN" sz="4000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P2P Lookup/Routing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Functional requirements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Locate and communicate with any individual resource</a:t>
            </a:r>
          </a:p>
          <a:p>
            <a:pPr lvl="1"/>
            <a:r>
              <a:rPr lang="en-US" altLang="zh-CN" dirty="0"/>
              <a:t>Add new resources or remove them at will</a:t>
            </a:r>
          </a:p>
          <a:p>
            <a:pPr lvl="1"/>
            <a:r>
              <a:rPr lang="en-US" altLang="zh-CN" dirty="0"/>
              <a:t>Add hosts or remove them at will</a:t>
            </a:r>
          </a:p>
          <a:p>
            <a:pPr lvl="1"/>
            <a:r>
              <a:rPr lang="en-US" altLang="zh-CN" dirty="0"/>
              <a:t>Provide simple APIs to store and find data</a:t>
            </a:r>
          </a:p>
          <a:p>
            <a:pPr lvl="2"/>
            <a:r>
              <a:rPr lang="en-US" altLang="zh-CN" sz="2800" dirty="0"/>
              <a:t>Typical DHT interface: put(key, value),  get(key)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/>
              <a:t> value</a:t>
            </a:r>
          </a:p>
          <a:p>
            <a:r>
              <a:rPr lang="en-US" altLang="zh-CN" dirty="0"/>
              <a:t>Non-functional requirements</a:t>
            </a:r>
          </a:p>
          <a:p>
            <a:pPr lvl="1"/>
            <a:r>
              <a:rPr lang="en-US" altLang="zh-CN" dirty="0"/>
              <a:t>Global scalability</a:t>
            </a:r>
          </a:p>
          <a:p>
            <a:pPr lvl="1"/>
            <a:r>
              <a:rPr lang="en-US" altLang="zh-CN" dirty="0"/>
              <a:t>Load balancing</a:t>
            </a:r>
          </a:p>
          <a:p>
            <a:pPr lvl="1"/>
            <a:r>
              <a:rPr lang="en-US" altLang="zh-CN" dirty="0"/>
              <a:t>Accommodating to </a:t>
            </a:r>
            <a:r>
              <a:rPr lang="en-US" altLang="zh-CN" b="1" dirty="0">
                <a:solidFill>
                  <a:srgbClr val="C00000"/>
                </a:solidFill>
              </a:rPr>
              <a:t>highly dynamic host availability </a:t>
            </a:r>
          </a:p>
          <a:p>
            <a:pPr lvl="1"/>
            <a:r>
              <a:rPr lang="en-US" altLang="zh-CN" dirty="0"/>
              <a:t>Optimization for local interactions between neighboring peers</a:t>
            </a:r>
          </a:p>
          <a:p>
            <a:pPr lvl="1"/>
            <a:r>
              <a:rPr lang="en-US" altLang="zh-CN" dirty="0"/>
              <a:t>Security of data in an environment with heterogeneous trust</a:t>
            </a:r>
          </a:p>
          <a:p>
            <a:pPr lvl="1"/>
            <a:r>
              <a:rPr lang="en-US" altLang="zh-CN" dirty="0"/>
              <a:t>Anonymity, deniability and resistance to censorship</a:t>
            </a:r>
          </a:p>
        </p:txBody>
      </p:sp>
    </p:spTree>
    <p:extLst>
      <p:ext uri="{BB962C8B-B14F-4D97-AF65-F5344CB8AC3E}">
        <p14:creationId xmlns:p14="http://schemas.microsoft.com/office/powerpoint/2010/main" val="38154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Pastry: Prefix Routing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1602AA"/>
                </a:solidFill>
              </a:rPr>
              <a:t>所有结点和</a:t>
            </a:r>
            <a:r>
              <a:rPr lang="zh-CN" altLang="en-US" b="1" dirty="0">
                <a:solidFill>
                  <a:srgbClr val="1602AA"/>
                </a:solidFill>
              </a:rPr>
              <a:t>对象都被分配了一个</a:t>
            </a:r>
            <a:r>
              <a:rPr lang="en-US" altLang="zh-CN" b="1" dirty="0">
                <a:solidFill>
                  <a:srgbClr val="1602AA"/>
                </a:solidFill>
              </a:rPr>
              <a:t>128</a:t>
            </a:r>
            <a:r>
              <a:rPr lang="zh-CN" altLang="en-US" b="1" dirty="0">
                <a:solidFill>
                  <a:srgbClr val="1602AA"/>
                </a:solidFill>
              </a:rPr>
              <a:t>位的</a:t>
            </a:r>
            <a:r>
              <a:rPr lang="en-US" altLang="zh-CN" b="1" dirty="0">
                <a:solidFill>
                  <a:srgbClr val="1602AA"/>
                </a:solidFill>
              </a:rPr>
              <a:t>GUID</a:t>
            </a:r>
            <a:r>
              <a:rPr lang="en-US" altLang="zh-CN" dirty="0"/>
              <a:t>(Globally Unique </a:t>
            </a:r>
            <a:r>
              <a:rPr lang="en-US" altLang="zh-CN" dirty="0" err="1"/>
              <a:t>IDentifiers</a:t>
            </a:r>
            <a:r>
              <a:rPr lang="en-US" altLang="zh-CN" dirty="0"/>
              <a:t>)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用</a:t>
            </a:r>
            <a:r>
              <a:rPr lang="en-US" altLang="zh-CN" dirty="0"/>
              <a:t>16</a:t>
            </a:r>
            <a:r>
              <a:rPr lang="zh-CN" altLang="en-US" dirty="0"/>
              <a:t>进制表示</a:t>
            </a:r>
            <a:r>
              <a:rPr lang="en-US" altLang="zh-CN" dirty="0"/>
              <a:t>)</a:t>
            </a:r>
            <a:r>
              <a:rPr lang="zh-CN" altLang="en-US" dirty="0"/>
              <a:t>，它随机分布在区间</a:t>
            </a:r>
            <a:r>
              <a:rPr lang="en-US" altLang="zh-CN" dirty="0"/>
              <a:t>[0, 2</a:t>
            </a:r>
            <a:r>
              <a:rPr lang="en-US" altLang="zh-CN" baseline="30000" dirty="0"/>
              <a:t>128</a:t>
            </a:r>
            <a:r>
              <a:rPr lang="en-US" altLang="zh-CN" dirty="0"/>
              <a:t> - 1]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每个</a:t>
            </a:r>
            <a:r>
              <a:rPr lang="zh-CN" altLang="en-US" dirty="0" smtClean="0"/>
              <a:t>活结点都</a:t>
            </a:r>
            <a:r>
              <a:rPr lang="zh-CN" altLang="en-US" dirty="0"/>
              <a:t>保存一个叶子集合</a:t>
            </a:r>
            <a:r>
              <a:rPr lang="en-US" altLang="zh-CN" dirty="0"/>
              <a:t>(leaf set)</a:t>
            </a:r>
            <a:r>
              <a:rPr lang="zh-CN" altLang="en-US" dirty="0"/>
              <a:t>，叶子集合是一个大小为</a:t>
            </a:r>
            <a:r>
              <a:rPr lang="en-US" altLang="zh-CN" dirty="0"/>
              <a:t>2</a:t>
            </a:r>
            <a:r>
              <a:rPr lang="en-US" altLang="zh-CN" i="1" dirty="0"/>
              <a:t>l</a:t>
            </a:r>
            <a:r>
              <a:rPr lang="zh-CN" altLang="en-US" dirty="0"/>
              <a:t>的向量</a:t>
            </a:r>
            <a:r>
              <a:rPr lang="en-US" altLang="zh-CN" i="1" dirty="0"/>
              <a:t>L</a:t>
            </a:r>
            <a:r>
              <a:rPr lang="zh-CN" altLang="en-US" dirty="0"/>
              <a:t>， </a:t>
            </a:r>
            <a:r>
              <a:rPr lang="en-US" altLang="zh-CN" dirty="0"/>
              <a:t>L</a:t>
            </a:r>
            <a:r>
              <a:rPr lang="zh-CN" altLang="en-US" dirty="0"/>
              <a:t>包含有和</a:t>
            </a:r>
            <a:r>
              <a:rPr lang="zh-CN" altLang="en-US" dirty="0" smtClean="0"/>
              <a:t>当前结点</a:t>
            </a:r>
            <a:r>
              <a:rPr lang="en-US" altLang="zh-CN" dirty="0" smtClean="0"/>
              <a:t>GUID</a:t>
            </a:r>
            <a:r>
              <a:rPr lang="zh-CN" altLang="en-US" dirty="0"/>
              <a:t>相邻的</a:t>
            </a:r>
            <a:r>
              <a:rPr lang="en-US" altLang="zh-CN" dirty="0"/>
              <a:t>2</a:t>
            </a:r>
            <a:r>
              <a:rPr lang="en-US" altLang="zh-CN" i="1" dirty="0"/>
              <a:t>l</a:t>
            </a:r>
            <a:r>
              <a:rPr lang="zh-CN" altLang="en-US" dirty="0"/>
              <a:t>个</a:t>
            </a:r>
            <a:r>
              <a:rPr lang="en-US" altLang="zh-CN" dirty="0"/>
              <a:t>(l</a:t>
            </a:r>
            <a:r>
              <a:rPr lang="zh-CN" altLang="en-US" dirty="0"/>
              <a:t>个大于，</a:t>
            </a:r>
            <a:r>
              <a:rPr lang="en-US" altLang="zh-CN" dirty="0"/>
              <a:t>l</a:t>
            </a:r>
            <a:r>
              <a:rPr lang="zh-CN" altLang="en-US" dirty="0"/>
              <a:t>个小于</a:t>
            </a:r>
            <a:r>
              <a:rPr lang="en-US" altLang="zh-CN" dirty="0"/>
              <a:t>)</a:t>
            </a:r>
            <a:r>
              <a:rPr lang="zh-CN" altLang="en-US" dirty="0" smtClean="0"/>
              <a:t>其他结点的</a:t>
            </a:r>
            <a:r>
              <a:rPr lang="en-US" altLang="zh-CN" dirty="0"/>
              <a:t>GUID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IP</a:t>
            </a:r>
            <a:r>
              <a:rPr lang="zh-CN" altLang="en-US" dirty="0"/>
              <a:t>地址</a:t>
            </a:r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在一个具有</a:t>
            </a:r>
            <a:r>
              <a:rPr lang="en-US" altLang="zh-CN" dirty="0"/>
              <a:t>N</a:t>
            </a:r>
            <a:r>
              <a:rPr lang="zh-CN" altLang="en-US" dirty="0" smtClean="0"/>
              <a:t>个结点参与</a:t>
            </a:r>
            <a:r>
              <a:rPr lang="zh-CN" altLang="en-US" dirty="0"/>
              <a:t>的网络中，</a:t>
            </a:r>
            <a:r>
              <a:rPr lang="en-US" altLang="zh-CN" dirty="0"/>
              <a:t>Pastry</a:t>
            </a:r>
            <a:r>
              <a:rPr lang="zh-CN" altLang="en-US" dirty="0"/>
              <a:t>路由算法能够在</a:t>
            </a:r>
            <a:r>
              <a:rPr lang="en-US" altLang="zh-CN" dirty="0"/>
              <a:t>O(log N)</a:t>
            </a:r>
            <a:r>
              <a:rPr lang="zh-CN" altLang="en-US" dirty="0"/>
              <a:t>步内正确地将消息路由到任何</a:t>
            </a:r>
            <a:r>
              <a:rPr lang="en-US" altLang="zh-CN" dirty="0"/>
              <a:t>GUID</a:t>
            </a:r>
            <a:r>
              <a:rPr lang="zh-CN" altLang="en-US" dirty="0"/>
              <a:t>对应的地址上</a:t>
            </a:r>
          </a:p>
        </p:txBody>
      </p:sp>
    </p:spTree>
    <p:extLst>
      <p:ext uri="{BB962C8B-B14F-4D97-AF65-F5344CB8AC3E}">
        <p14:creationId xmlns:p14="http://schemas.microsoft.com/office/powerpoint/2010/main" val="2675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 rIns="116994"/>
          <a:lstStyle/>
          <a:p>
            <a:pPr marL="39688"/>
            <a:r>
              <a:rPr lang="en-US" altLang="zh-CN" sz="3200"/>
              <a:t>Circular routing alone is correct but inefficient	</a:t>
            </a:r>
            <a:r>
              <a:rPr lang="en-US" altLang="zh-CN" sz="3600"/>
              <a:t/>
            </a:r>
            <a:br>
              <a:rPr lang="en-US" altLang="zh-CN" sz="3600"/>
            </a:b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267" name="Rectangle 4"/>
          <p:cNvSpPr>
            <a:spLocks/>
          </p:cNvSpPr>
          <p:nvPr/>
        </p:nvSpPr>
        <p:spPr bwMode="auto">
          <a:xfrm>
            <a:off x="5076056" y="990600"/>
            <a:ext cx="406794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/>
          <a:lstStyle>
            <a:lvl1pPr marL="39688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82588" indent="-342900" eaLnBrk="1" hangingPunct="1">
              <a:spcBef>
                <a:spcPct val="0"/>
              </a:spcBef>
            </a:pPr>
            <a:r>
              <a:rPr lang="en-US" altLang="zh-CN" sz="2400" dirty="0">
                <a:cs typeface="Arial" charset="0"/>
                <a:sym typeface="Arial" charset="0"/>
              </a:rPr>
              <a:t>The dots depict live nodes. </a:t>
            </a:r>
          </a:p>
          <a:p>
            <a:pPr marL="382588" indent="-342900" eaLnBrk="1" hangingPunct="1">
              <a:spcBef>
                <a:spcPct val="0"/>
              </a:spcBef>
            </a:pPr>
            <a:r>
              <a:rPr lang="en-US" altLang="zh-CN" sz="2400" dirty="0">
                <a:cs typeface="Arial" charset="0"/>
                <a:sym typeface="Arial" charset="0"/>
              </a:rPr>
              <a:t>The space is considered as circular: node 0 is adjacent to node (2</a:t>
            </a:r>
            <a:r>
              <a:rPr lang="en-US" altLang="zh-CN" sz="2400" baseline="30000" dirty="0">
                <a:cs typeface="Arial" charset="0"/>
                <a:sym typeface="Arial" charset="0"/>
              </a:rPr>
              <a:t>128</a:t>
            </a:r>
            <a:r>
              <a:rPr lang="en-US" altLang="zh-CN" sz="2400" dirty="0">
                <a:cs typeface="Arial" charset="0"/>
                <a:sym typeface="Arial" charset="0"/>
              </a:rPr>
              <a:t>-1). </a:t>
            </a:r>
          </a:p>
          <a:p>
            <a:pPr marL="382588" indent="-342900" eaLnBrk="1" hangingPunct="1">
              <a:spcBef>
                <a:spcPct val="0"/>
              </a:spcBef>
            </a:pPr>
            <a:r>
              <a:rPr lang="en-US" altLang="zh-CN" sz="2400" dirty="0">
                <a:cs typeface="Arial" charset="0"/>
                <a:sym typeface="Arial" charset="0"/>
              </a:rPr>
              <a:t>The diagram illustrates the routing of a message from node </a:t>
            </a:r>
            <a:r>
              <a:rPr lang="en-US" altLang="zh-CN" sz="2400" u="sng" dirty="0">
                <a:solidFill>
                  <a:srgbClr val="C00000"/>
                </a:solidFill>
                <a:cs typeface="Arial" charset="0"/>
                <a:sym typeface="Arial" charset="0"/>
              </a:rPr>
              <a:t>65A1FC</a:t>
            </a:r>
            <a:r>
              <a:rPr lang="en-US" altLang="zh-CN" sz="2400" dirty="0">
                <a:cs typeface="Arial" charset="0"/>
                <a:sym typeface="Arial" charset="0"/>
              </a:rPr>
              <a:t> to </a:t>
            </a:r>
            <a:r>
              <a:rPr lang="en-US" altLang="zh-CN" sz="2400" u="sng" dirty="0">
                <a:solidFill>
                  <a:srgbClr val="C00000"/>
                </a:solidFill>
                <a:cs typeface="Arial" charset="0"/>
                <a:sym typeface="Arial" charset="0"/>
              </a:rPr>
              <a:t>D46A1C</a:t>
            </a:r>
            <a:r>
              <a:rPr lang="en-US" altLang="zh-CN" sz="2400" dirty="0">
                <a:cs typeface="Arial" charset="0"/>
                <a:sym typeface="Arial" charset="0"/>
              </a:rPr>
              <a:t> using </a:t>
            </a:r>
            <a:r>
              <a:rPr lang="en-US" altLang="zh-CN" sz="2400" dirty="0">
                <a:solidFill>
                  <a:srgbClr val="1602AA"/>
                </a:solidFill>
                <a:cs typeface="Arial" charset="0"/>
                <a:sym typeface="Arial" charset="0"/>
              </a:rPr>
              <a:t>leaf set </a:t>
            </a:r>
            <a:r>
              <a:rPr lang="en-US" altLang="zh-CN" sz="2400" dirty="0">
                <a:cs typeface="Arial" charset="0"/>
                <a:sym typeface="Arial" charset="0"/>
              </a:rPr>
              <a:t>information alone, assuming leaf sets of size 8 (l = 4). </a:t>
            </a:r>
          </a:p>
          <a:p>
            <a:pPr marL="1085850" lvl="1" indent="-342900" eaLnBrk="1" hangingPunct="1">
              <a:spcBef>
                <a:spcPct val="0"/>
              </a:spcBef>
            </a:pPr>
            <a:r>
              <a:rPr lang="en-US" altLang="zh-CN" sz="2400" dirty="0">
                <a:cs typeface="Arial" charset="0"/>
                <a:sym typeface="Arial" charset="0"/>
              </a:rPr>
              <a:t>This is a degenerate type of routing that would scale very poorly; it is not used in practice. 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6213"/>
            <a:ext cx="49403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228600" y="5867400"/>
            <a:ext cx="990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2895600" y="3200400"/>
            <a:ext cx="990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6411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Routing table R in Pastry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路由表：路由表的行数和一个</a:t>
            </a:r>
            <a:r>
              <a:rPr lang="en-US" altLang="zh-CN" sz="2400" dirty="0"/>
              <a:t>GUID</a:t>
            </a:r>
            <a:r>
              <a:rPr lang="zh-CN" altLang="en-US" sz="2400" dirty="0"/>
              <a:t>的</a:t>
            </a:r>
            <a:r>
              <a:rPr lang="en-US" altLang="zh-CN" sz="2400" dirty="0"/>
              <a:t>16</a:t>
            </a:r>
            <a:r>
              <a:rPr lang="zh-CN" altLang="en-US" sz="2400" dirty="0"/>
              <a:t>进制表示的位数相同，因此，路由表有</a:t>
            </a:r>
            <a:r>
              <a:rPr lang="en-US" altLang="zh-CN" sz="2400" dirty="0"/>
              <a:t>128/4</a:t>
            </a:r>
            <a:r>
              <a:rPr lang="zh-CN" altLang="en-US" sz="2400" dirty="0"/>
              <a:t>＝</a:t>
            </a:r>
            <a:r>
              <a:rPr lang="en-US" altLang="zh-CN" sz="2400" dirty="0"/>
              <a:t>32</a:t>
            </a:r>
            <a:r>
              <a:rPr lang="zh-CN" altLang="en-US" sz="2400" dirty="0"/>
              <a:t>行</a:t>
            </a:r>
          </a:p>
        </p:txBody>
      </p:sp>
      <p:pic>
        <p:nvPicPr>
          <p:cNvPr id="12292" name="Picture 4" descr="fi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288"/>
            <a:ext cx="8015288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16016" y="5589240"/>
            <a:ext cx="432048" cy="288032"/>
          </a:xfrm>
          <a:prstGeom prst="rect">
            <a:avLst/>
          </a:prstGeom>
          <a:noFill/>
          <a:ln>
            <a:solidFill>
              <a:srgbClr val="1602A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zh-CN" sz="3600"/>
              <a:t>Routing process at any node A to node D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175" y="1065213"/>
            <a:ext cx="9147175" cy="5106987"/>
          </a:xfrm>
          <a:noFill/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3657600"/>
            <a:ext cx="228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ym typeface="Symbol" pitchFamily="18" charset="2"/>
              </a:rPr>
              <a:t>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540552" y="4628999"/>
            <a:ext cx="228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1" dirty="0"/>
              <a:t>p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E3551BCA-3FE8-4E3D-85D8-191CA771DB32}"/>
              </a:ext>
            </a:extLst>
          </p:cNvPr>
          <p:cNvCxnSpPr/>
          <p:nvPr/>
        </p:nvCxnSpPr>
        <p:spPr>
          <a:xfrm>
            <a:off x="827584" y="2204864"/>
            <a:ext cx="151216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A28F85D0-2E8D-4E8A-89DD-0930569E4810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50405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606F1FB7-05B5-4293-9ACF-A2FF1B3A63EA}"/>
              </a:ext>
            </a:extLst>
          </p:cNvPr>
          <p:cNvCxnSpPr>
            <a:cxnSpLocks/>
          </p:cNvCxnSpPr>
          <p:nvPr/>
        </p:nvCxnSpPr>
        <p:spPr>
          <a:xfrm>
            <a:off x="1691680" y="3356992"/>
            <a:ext cx="532859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44F6ADC-91FE-475F-BC2F-C7A384CADBFC}"/>
              </a:ext>
            </a:extLst>
          </p:cNvPr>
          <p:cNvCxnSpPr>
            <a:cxnSpLocks/>
          </p:cNvCxnSpPr>
          <p:nvPr/>
        </p:nvCxnSpPr>
        <p:spPr>
          <a:xfrm>
            <a:off x="1259632" y="3994150"/>
            <a:ext cx="1368152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B146E76A-B681-4B47-AE02-14D36ACA594D}"/>
              </a:ext>
            </a:extLst>
          </p:cNvPr>
          <p:cNvCxnSpPr>
            <a:cxnSpLocks/>
          </p:cNvCxnSpPr>
          <p:nvPr/>
        </p:nvCxnSpPr>
        <p:spPr>
          <a:xfrm>
            <a:off x="971600" y="4595530"/>
            <a:ext cx="50405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10600" cy="6858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1602AA"/>
                </a:solidFill>
              </a:rPr>
              <a:t>结点加入</a:t>
            </a:r>
            <a:r>
              <a:rPr lang="zh-CN" altLang="en-US" sz="2200" dirty="0"/>
              <a:t>：假设</a:t>
            </a:r>
            <a:r>
              <a:rPr lang="zh-CN" altLang="en-US" sz="2200" dirty="0" smtClean="0"/>
              <a:t>新结点的</a:t>
            </a:r>
            <a:r>
              <a:rPr lang="en-US" altLang="zh-CN" sz="2200" dirty="0"/>
              <a:t>GUID</a:t>
            </a:r>
            <a:r>
              <a:rPr lang="zh-CN" altLang="en-US" sz="2200" dirty="0"/>
              <a:t>是</a:t>
            </a:r>
            <a:r>
              <a:rPr lang="en-US" altLang="zh-CN" sz="2200" i="1" dirty="0">
                <a:solidFill>
                  <a:srgbClr val="C00000"/>
                </a:solidFill>
              </a:rPr>
              <a:t>X</a:t>
            </a:r>
            <a:r>
              <a:rPr lang="zh-CN" altLang="en-US" sz="2200" dirty="0"/>
              <a:t>，并且它所联系的</a:t>
            </a:r>
            <a:r>
              <a:rPr lang="zh-CN" altLang="en-US" sz="2200" dirty="0" smtClean="0"/>
              <a:t>附近结点的</a:t>
            </a:r>
            <a:r>
              <a:rPr lang="en-US" altLang="zh-CN" sz="2200" dirty="0"/>
              <a:t>GUID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C00000"/>
                </a:solidFill>
              </a:rPr>
              <a:t>A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200" dirty="0" smtClean="0"/>
              <a:t>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发送一个专门的连接请求消息</a:t>
            </a:r>
            <a:r>
              <a:rPr lang="zh-CN" altLang="en-US" sz="2200" dirty="0" smtClean="0"/>
              <a:t>给结点</a:t>
            </a:r>
            <a:r>
              <a:rPr lang="en-US" altLang="zh-CN" sz="2200" dirty="0" smtClean="0"/>
              <a:t>A</a:t>
            </a:r>
            <a:r>
              <a:rPr lang="zh-CN" altLang="en-US" sz="2200" dirty="0"/>
              <a:t>，并且</a:t>
            </a:r>
            <a:r>
              <a:rPr lang="zh-CN" altLang="en-US" sz="2200" b="1" dirty="0">
                <a:solidFill>
                  <a:srgbClr val="1602AA"/>
                </a:solidFill>
              </a:rPr>
              <a:t>这个消息的目标地址被设为</a:t>
            </a:r>
            <a:r>
              <a:rPr lang="en-US" altLang="zh-CN" sz="2200" b="1" dirty="0">
                <a:solidFill>
                  <a:srgbClr val="1602AA"/>
                </a:solidFill>
              </a:rPr>
              <a:t>X</a:t>
            </a:r>
            <a:r>
              <a:rPr lang="zh-CN" altLang="en-US" sz="2200" dirty="0"/>
              <a:t>。这样</a:t>
            </a:r>
            <a:r>
              <a:rPr lang="zh-CN" altLang="en-US" sz="2200" dirty="0" smtClean="0"/>
              <a:t>，结点</a:t>
            </a:r>
            <a:r>
              <a:rPr lang="en-US" altLang="zh-CN" sz="2200" dirty="0" smtClean="0"/>
              <a:t>A</a:t>
            </a:r>
            <a:r>
              <a:rPr lang="zh-CN" altLang="en-US" sz="2200" dirty="0"/>
              <a:t>按正常的方式通过</a:t>
            </a:r>
            <a:r>
              <a:rPr lang="en-US" altLang="zh-CN" sz="2200" dirty="0"/>
              <a:t>Pastry</a:t>
            </a:r>
            <a:r>
              <a:rPr lang="zh-CN" altLang="en-US" sz="2200" dirty="0"/>
              <a:t>分发这个消息，假设路由连接消息路途上</a:t>
            </a:r>
            <a:r>
              <a:rPr lang="zh-CN" altLang="en-US" sz="2200" dirty="0" smtClean="0"/>
              <a:t>的结点有</a:t>
            </a:r>
            <a:r>
              <a:rPr lang="en-US" altLang="zh-CN" sz="2200" dirty="0">
                <a:solidFill>
                  <a:srgbClr val="C00000"/>
                </a:solidFill>
              </a:rPr>
              <a:t>B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rgbClr val="C00000"/>
                </a:solidFill>
              </a:rPr>
              <a:t>C</a:t>
            </a:r>
            <a:r>
              <a:rPr lang="zh-CN" altLang="en-US" sz="2200" dirty="0"/>
              <a:t>。</a:t>
            </a:r>
            <a:r>
              <a:rPr lang="en-US" altLang="zh-CN" sz="2200" dirty="0"/>
              <a:t>Pastry</a:t>
            </a:r>
            <a:r>
              <a:rPr lang="zh-CN" altLang="en-US" sz="2200" dirty="0"/>
              <a:t>将会把这个连接请求消息发送到那些已经存在于系统中并且与</a:t>
            </a:r>
            <a:r>
              <a:rPr lang="en-US" altLang="zh-CN" sz="2200" dirty="0"/>
              <a:t>X</a:t>
            </a:r>
            <a:r>
              <a:rPr lang="zh-CN" altLang="en-US" sz="2200" dirty="0"/>
              <a:t>接近</a:t>
            </a:r>
            <a:r>
              <a:rPr lang="zh-CN" altLang="en-US" sz="2200" dirty="0" smtClean="0"/>
              <a:t>的结点上去</a:t>
            </a:r>
            <a:r>
              <a:rPr lang="zh-CN" altLang="en-US" sz="2200" dirty="0"/>
              <a:t>；我们不妨把</a:t>
            </a:r>
            <a:r>
              <a:rPr lang="zh-CN" altLang="en-US" sz="2200" dirty="0" smtClean="0"/>
              <a:t>这些结点称为</a:t>
            </a:r>
            <a:r>
              <a:rPr lang="en-US" altLang="zh-CN" sz="2200" dirty="0">
                <a:solidFill>
                  <a:srgbClr val="C00000"/>
                </a:solidFill>
              </a:rPr>
              <a:t>Z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200" b="1" dirty="0">
                <a:solidFill>
                  <a:srgbClr val="1602AA"/>
                </a:solidFill>
              </a:rPr>
              <a:t>X</a:t>
            </a:r>
            <a:r>
              <a:rPr lang="zh-CN" altLang="en-US" sz="2200" b="1" dirty="0">
                <a:solidFill>
                  <a:srgbClr val="1602AA"/>
                </a:solidFill>
              </a:rPr>
              <a:t>的路由表</a:t>
            </a:r>
            <a:r>
              <a:rPr lang="zh-CN" altLang="en-US" sz="2200" dirty="0"/>
              <a:t>：</a:t>
            </a:r>
            <a:r>
              <a:rPr lang="en-US" altLang="zh-CN" sz="2200" dirty="0"/>
              <a:t>A</a:t>
            </a:r>
            <a:r>
              <a:rPr lang="zh-CN" altLang="en-US" sz="2200" dirty="0"/>
              <a:t>是</a:t>
            </a:r>
            <a:r>
              <a:rPr lang="en-US" altLang="zh-CN" sz="2200" dirty="0"/>
              <a:t>X</a:t>
            </a:r>
            <a:r>
              <a:rPr lang="zh-CN" altLang="en-US" sz="2200" dirty="0"/>
              <a:t>的一个</a:t>
            </a:r>
            <a:r>
              <a:rPr lang="zh-CN" altLang="en-US" sz="2200" dirty="0" smtClean="0"/>
              <a:t>邻居结点，从而</a:t>
            </a:r>
            <a:r>
              <a:rPr lang="zh-CN" altLang="en-US" sz="2200" b="1" dirty="0" smtClean="0">
                <a:solidFill>
                  <a:srgbClr val="996633"/>
                </a:solidFill>
              </a:rPr>
              <a:t>结点</a:t>
            </a:r>
            <a:r>
              <a:rPr lang="en-US" altLang="zh-CN" sz="2200" b="1" dirty="0" smtClean="0">
                <a:solidFill>
                  <a:srgbClr val="996633"/>
                </a:solidFill>
              </a:rPr>
              <a:t>A</a:t>
            </a:r>
            <a:r>
              <a:rPr lang="zh-CN" altLang="en-US" sz="2200" b="1" dirty="0">
                <a:solidFill>
                  <a:srgbClr val="996633"/>
                </a:solidFill>
              </a:rPr>
              <a:t>的路由表的第一行</a:t>
            </a:r>
            <a:r>
              <a:rPr lang="zh-CN" altLang="en-US" sz="2200" dirty="0"/>
              <a:t>将</a:t>
            </a:r>
            <a:r>
              <a:rPr lang="zh-CN" altLang="en-US" sz="2200" dirty="0" smtClean="0"/>
              <a:t>是结点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路由表的第一行</a:t>
            </a:r>
            <a:r>
              <a:rPr lang="en-US" altLang="zh-CN" sz="2200" dirty="0"/>
              <a:t>(X0)</a:t>
            </a:r>
            <a:r>
              <a:rPr lang="zh-CN" altLang="en-US" sz="2200" dirty="0"/>
              <a:t>的首选。另一方面，</a:t>
            </a:r>
            <a:r>
              <a:rPr lang="zh-CN" altLang="en-US" sz="2200" dirty="0" smtClean="0"/>
              <a:t>对于结点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路由表的第二行</a:t>
            </a:r>
            <a:r>
              <a:rPr lang="en-US" altLang="zh-CN" sz="2200" dirty="0"/>
              <a:t>(X1)</a:t>
            </a:r>
            <a:r>
              <a:rPr lang="zh-CN" altLang="en-US" sz="2200" dirty="0"/>
              <a:t>来说</a:t>
            </a:r>
            <a:r>
              <a:rPr lang="zh-CN" altLang="en-US" sz="2200" dirty="0" smtClean="0"/>
              <a:t>，结点</a:t>
            </a:r>
            <a:r>
              <a:rPr lang="en-US" altLang="zh-CN" sz="2200" dirty="0" smtClean="0"/>
              <a:t>A</a:t>
            </a:r>
            <a:r>
              <a:rPr lang="zh-CN" altLang="en-US" sz="2200" dirty="0"/>
              <a:t>的路由表可能与</a:t>
            </a:r>
            <a:r>
              <a:rPr lang="en-US" altLang="zh-CN" sz="2200" dirty="0"/>
              <a:t>X1</a:t>
            </a:r>
            <a:r>
              <a:rPr lang="zh-CN" altLang="en-US" sz="2200" dirty="0"/>
              <a:t>是不相关的了，</a:t>
            </a:r>
            <a:r>
              <a:rPr lang="zh-CN" altLang="en-US" sz="2200" dirty="0" smtClean="0"/>
              <a:t>因为结点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 smtClean="0"/>
              <a:t>和结点</a:t>
            </a:r>
            <a:r>
              <a:rPr lang="en-US" altLang="zh-CN" sz="2200" dirty="0" smtClean="0"/>
              <a:t>A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/>
              <a:t>它们的十六进制形式的第一位并不相同。不过，路由算法可以</a:t>
            </a:r>
            <a:r>
              <a:rPr lang="zh-CN" altLang="en-US" sz="2200" dirty="0" smtClean="0"/>
              <a:t>确保结点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 smtClean="0"/>
              <a:t>和结点</a:t>
            </a:r>
            <a:r>
              <a:rPr lang="en-US" altLang="zh-CN" sz="2200" dirty="0" smtClean="0"/>
              <a:t>B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/>
              <a:t>的第一位是相同的，这也意味着</a:t>
            </a:r>
            <a:r>
              <a:rPr lang="zh-CN" altLang="en-US" sz="2200" dirty="0" smtClean="0"/>
              <a:t>，</a:t>
            </a:r>
            <a:r>
              <a:rPr lang="zh-CN" altLang="en-US" sz="2200" b="1" dirty="0">
                <a:solidFill>
                  <a:srgbClr val="996633"/>
                </a:solidFill>
              </a:rPr>
              <a:t>结点</a:t>
            </a:r>
            <a:r>
              <a:rPr lang="en-US" altLang="zh-CN" sz="2200" b="1" dirty="0">
                <a:solidFill>
                  <a:srgbClr val="996633"/>
                </a:solidFill>
              </a:rPr>
              <a:t>B</a:t>
            </a:r>
            <a:r>
              <a:rPr lang="zh-CN" altLang="en-US" sz="2200" b="1" dirty="0">
                <a:solidFill>
                  <a:srgbClr val="996633"/>
                </a:solidFill>
              </a:rPr>
              <a:t>路由表的第二行</a:t>
            </a:r>
            <a:r>
              <a:rPr lang="en-US" altLang="zh-CN" sz="2200" dirty="0"/>
              <a:t>(B1)</a:t>
            </a:r>
            <a:r>
              <a:rPr lang="zh-CN" altLang="en-US" sz="2200" dirty="0"/>
              <a:t>对于</a:t>
            </a:r>
            <a:r>
              <a:rPr lang="en-US" altLang="zh-CN" sz="2200" dirty="0"/>
              <a:t>X1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路由表的第二行</a:t>
            </a:r>
            <a:r>
              <a:rPr lang="en-US" altLang="zh-CN" sz="2200" dirty="0"/>
              <a:t>)</a:t>
            </a:r>
            <a:r>
              <a:rPr lang="zh-CN" altLang="en-US" sz="2200" dirty="0"/>
              <a:t>来说是合适的首选。相似的</a:t>
            </a:r>
            <a:r>
              <a:rPr lang="zh-CN" altLang="en-US" sz="2200" dirty="0" smtClean="0"/>
              <a:t>，</a:t>
            </a:r>
            <a:r>
              <a:rPr lang="zh-CN" altLang="en-US" sz="2200" b="1" dirty="0" smtClean="0">
                <a:solidFill>
                  <a:srgbClr val="996633"/>
                </a:solidFill>
              </a:rPr>
              <a:t>结点</a:t>
            </a:r>
            <a:r>
              <a:rPr lang="en-US" altLang="zh-CN" sz="2200" b="1" dirty="0" smtClean="0">
                <a:solidFill>
                  <a:srgbClr val="996633"/>
                </a:solidFill>
              </a:rPr>
              <a:t>C</a:t>
            </a:r>
            <a:r>
              <a:rPr lang="zh-CN" altLang="en-US" sz="2200" b="1" dirty="0">
                <a:solidFill>
                  <a:srgbClr val="996633"/>
                </a:solidFill>
              </a:rPr>
              <a:t>路由表的第三行</a:t>
            </a:r>
            <a:r>
              <a:rPr lang="en-US" altLang="zh-CN" sz="2200" dirty="0"/>
              <a:t>(C2)</a:t>
            </a:r>
            <a:r>
              <a:rPr lang="zh-CN" altLang="en-US" sz="2200" dirty="0" smtClean="0"/>
              <a:t>对于结点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路由表的第三行</a:t>
            </a:r>
            <a:r>
              <a:rPr lang="en-US" altLang="zh-CN" sz="2200" dirty="0"/>
              <a:t>(X2)</a:t>
            </a:r>
            <a:r>
              <a:rPr lang="zh-CN" altLang="en-US" sz="2200" dirty="0"/>
              <a:t>来说是合适的首选，其他的以此类推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200" b="1" dirty="0">
                <a:solidFill>
                  <a:srgbClr val="1602AA"/>
                </a:solidFill>
              </a:rPr>
              <a:t>X</a:t>
            </a:r>
            <a:r>
              <a:rPr lang="zh-CN" altLang="en-US" sz="2200" b="1" dirty="0">
                <a:solidFill>
                  <a:srgbClr val="1602AA"/>
                </a:solidFill>
              </a:rPr>
              <a:t>的叶子集合</a:t>
            </a:r>
            <a:r>
              <a:rPr lang="zh-CN" altLang="en-US" sz="2200" b="1" dirty="0"/>
              <a:t>：</a:t>
            </a:r>
            <a:r>
              <a:rPr lang="zh-CN" altLang="en-US" sz="2200" dirty="0" smtClean="0"/>
              <a:t>既然结点</a:t>
            </a:r>
            <a:r>
              <a:rPr lang="en-US" altLang="zh-CN" sz="2200" dirty="0" smtClean="0"/>
              <a:t>Z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/>
              <a:t>从数值上</a:t>
            </a:r>
            <a:r>
              <a:rPr lang="zh-CN" altLang="en-US" sz="2200" dirty="0" smtClean="0"/>
              <a:t>接近结点</a:t>
            </a:r>
            <a:r>
              <a:rPr lang="en-US" altLang="zh-CN" sz="2200" dirty="0" smtClean="0"/>
              <a:t>X</a:t>
            </a:r>
            <a:r>
              <a:rPr lang="zh-CN" altLang="en-US" sz="2200" dirty="0"/>
              <a:t>的</a:t>
            </a:r>
            <a:r>
              <a:rPr lang="en-US" altLang="zh-CN" sz="2200" dirty="0"/>
              <a:t>GUID</a:t>
            </a:r>
            <a:r>
              <a:rPr lang="zh-CN" altLang="en-US" sz="2200" dirty="0"/>
              <a:t>，那么</a:t>
            </a:r>
            <a:r>
              <a:rPr lang="en-US" altLang="zh-CN" sz="2200" dirty="0"/>
              <a:t>X</a:t>
            </a:r>
            <a:r>
              <a:rPr lang="zh-CN" altLang="en-US" sz="2200" dirty="0"/>
              <a:t>的叶子集合应该和</a:t>
            </a:r>
            <a:r>
              <a:rPr lang="en-US" altLang="zh-CN" sz="2200" dirty="0"/>
              <a:t>Z</a:t>
            </a:r>
            <a:r>
              <a:rPr lang="zh-CN" altLang="en-US" sz="2200" dirty="0"/>
              <a:t>的叶子集合是相似的。事实上，理想化的</a:t>
            </a:r>
            <a:r>
              <a:rPr lang="en-US" altLang="zh-CN" sz="2200" dirty="0"/>
              <a:t>X</a:t>
            </a:r>
            <a:r>
              <a:rPr lang="zh-CN" altLang="en-US" sz="2200" dirty="0"/>
              <a:t>的叶子集合与</a:t>
            </a:r>
            <a:r>
              <a:rPr lang="en-US" altLang="zh-CN" sz="2200" dirty="0"/>
              <a:t>Z</a:t>
            </a:r>
            <a:r>
              <a:rPr lang="zh-CN" altLang="en-US" sz="2200" dirty="0"/>
              <a:t>的叶子集合只有一个成员不同。因此</a:t>
            </a:r>
            <a:r>
              <a:rPr lang="en-US" altLang="zh-CN" sz="2200" dirty="0"/>
              <a:t>Z</a:t>
            </a:r>
            <a:r>
              <a:rPr lang="zh-CN" altLang="en-US" sz="2200" dirty="0"/>
              <a:t>的叶子集合对于</a:t>
            </a:r>
            <a:r>
              <a:rPr lang="en-US" altLang="zh-CN" sz="2200" dirty="0"/>
              <a:t>X</a:t>
            </a:r>
            <a:r>
              <a:rPr lang="zh-CN" altLang="en-US" sz="2200" dirty="0"/>
              <a:t>来说是一个足够好的近似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200" dirty="0"/>
              <a:t>X</a:t>
            </a:r>
            <a:r>
              <a:rPr lang="zh-CN" altLang="en-US" sz="2200" dirty="0"/>
              <a:t>将路由表和叶子集合的信息发送给路由表和叶子集合中的</a:t>
            </a:r>
            <a:r>
              <a:rPr lang="zh-CN" altLang="en-US" sz="2200" dirty="0" smtClean="0"/>
              <a:t>所有结点，相关结点接收</a:t>
            </a:r>
            <a:r>
              <a:rPr lang="zh-CN" altLang="en-US" sz="2200" dirty="0"/>
              <a:t>到</a:t>
            </a:r>
            <a:r>
              <a:rPr lang="en-US" altLang="zh-CN" sz="2200" dirty="0"/>
              <a:t>X</a:t>
            </a:r>
            <a:r>
              <a:rPr lang="zh-CN" altLang="en-US" sz="2200" dirty="0"/>
              <a:t>的信息，然后</a:t>
            </a:r>
            <a:r>
              <a:rPr lang="zh-CN" altLang="en-US" sz="2200" b="1" dirty="0">
                <a:solidFill>
                  <a:srgbClr val="1602AA"/>
                </a:solidFill>
              </a:rPr>
              <a:t>调整</a:t>
            </a:r>
            <a:r>
              <a:rPr lang="zh-CN" altLang="en-US" sz="2200" dirty="0"/>
              <a:t>它们的路由表或叶子集合</a:t>
            </a:r>
          </a:p>
        </p:txBody>
      </p:sp>
    </p:spTree>
    <p:extLst>
      <p:ext uri="{BB962C8B-B14F-4D97-AF65-F5344CB8AC3E}">
        <p14:creationId xmlns:p14="http://schemas.microsoft.com/office/powerpoint/2010/main" val="17879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229600" cy="68580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1602AA"/>
                </a:solidFill>
              </a:rPr>
              <a:t>结点失效</a:t>
            </a:r>
            <a:r>
              <a:rPr lang="zh-CN" altLang="en-US" sz="2400" dirty="0"/>
              <a:t>：当</a:t>
            </a:r>
            <a:r>
              <a:rPr lang="zh-CN" altLang="en-US" sz="2400" dirty="0" smtClean="0"/>
              <a:t>某个结点发现有结点失效</a:t>
            </a:r>
            <a:r>
              <a:rPr lang="zh-CN" altLang="en-US" sz="2400"/>
              <a:t>时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400" smtClean="0"/>
              <a:t>为了</a:t>
            </a:r>
            <a:r>
              <a:rPr lang="zh-CN" altLang="en-US" sz="2400" dirty="0">
                <a:solidFill>
                  <a:srgbClr val="C00000"/>
                </a:solidFill>
              </a:rPr>
              <a:t>修复自身的叶子集合</a:t>
            </a:r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r>
              <a:rPr lang="zh-CN" altLang="en-US" sz="2400" dirty="0"/>
              <a:t>，它找到靠近</a:t>
            </a:r>
            <a:r>
              <a:rPr lang="zh-CN" altLang="en-US" sz="2400" dirty="0" smtClean="0"/>
              <a:t>失效结点的</a:t>
            </a:r>
            <a:r>
              <a:rPr lang="zh-CN" altLang="en-US" sz="2400" dirty="0"/>
              <a:t>某个</a:t>
            </a:r>
            <a:r>
              <a:rPr lang="zh-CN" altLang="en-US" sz="2400" dirty="0" smtClean="0"/>
              <a:t>活结点，</a:t>
            </a:r>
            <a:r>
              <a:rPr lang="zh-CN" altLang="en-US" sz="2400" dirty="0"/>
              <a:t>然后从这个</a:t>
            </a:r>
            <a:r>
              <a:rPr lang="zh-CN" altLang="en-US" sz="2400" dirty="0" smtClean="0"/>
              <a:t>邻居结点中</a:t>
            </a:r>
            <a:r>
              <a:rPr lang="zh-CN" altLang="en-US" sz="2400" dirty="0"/>
              <a:t>获得它叶子集合</a:t>
            </a:r>
            <a:r>
              <a:rPr lang="en-US" altLang="zh-CN" sz="2400" dirty="0"/>
              <a:t>L’</a:t>
            </a:r>
            <a:r>
              <a:rPr lang="zh-CN" altLang="en-US" sz="2400" dirty="0"/>
              <a:t>的一份拷贝，</a:t>
            </a:r>
            <a:r>
              <a:rPr lang="en-US" altLang="zh-CN" sz="2400" dirty="0"/>
              <a:t>L’</a:t>
            </a:r>
            <a:r>
              <a:rPr lang="zh-CN" altLang="en-US" sz="2400" dirty="0"/>
              <a:t>中包含一部分与</a:t>
            </a:r>
            <a:r>
              <a:rPr lang="en-US" altLang="zh-CN" sz="2400" dirty="0"/>
              <a:t>L</a:t>
            </a:r>
            <a:r>
              <a:rPr lang="zh-CN" altLang="en-US" sz="2400" dirty="0"/>
              <a:t>重叠的</a:t>
            </a:r>
            <a:r>
              <a:rPr lang="en-US" altLang="zh-CN" sz="2400" dirty="0"/>
              <a:t>GUID</a:t>
            </a:r>
            <a:r>
              <a:rPr lang="zh-CN" altLang="en-US" sz="2400" dirty="0"/>
              <a:t>，其中有一个合适的代替</a:t>
            </a:r>
            <a:r>
              <a:rPr lang="zh-CN" altLang="en-US" sz="2400" dirty="0" smtClean="0"/>
              <a:t>失效结点的结点。</a:t>
            </a:r>
            <a:r>
              <a:rPr lang="zh-CN" altLang="en-US" sz="2400" dirty="0"/>
              <a:t>别的</a:t>
            </a:r>
            <a:r>
              <a:rPr lang="zh-CN" altLang="en-US" sz="2400" dirty="0" smtClean="0"/>
              <a:t>相邻结点也</a:t>
            </a:r>
            <a:r>
              <a:rPr lang="zh-CN" altLang="en-US" sz="2400" dirty="0"/>
              <a:t>会收到</a:t>
            </a:r>
            <a:r>
              <a:rPr lang="zh-CN" altLang="en-US" sz="2400" dirty="0" smtClean="0"/>
              <a:t>有结点失效</a:t>
            </a:r>
            <a:r>
              <a:rPr lang="zh-CN" altLang="en-US" sz="2400" dirty="0"/>
              <a:t>的通知，然后</a:t>
            </a:r>
            <a:r>
              <a:rPr lang="zh-CN" altLang="en-US" sz="2400" dirty="0" smtClean="0"/>
              <a:t>这些结点执行</a:t>
            </a:r>
            <a:r>
              <a:rPr lang="zh-CN" altLang="en-US" sz="2400" dirty="0"/>
              <a:t>上述类似的操作，以修复它们的叶子集合。这个修复过程能够</a:t>
            </a:r>
            <a:r>
              <a:rPr lang="zh-CN" altLang="en-US" sz="2400" dirty="0" smtClean="0"/>
              <a:t>保证结点的</a:t>
            </a:r>
            <a:r>
              <a:rPr lang="zh-CN" altLang="en-US" sz="2400" dirty="0"/>
              <a:t>叶子集合可以得到修复，</a:t>
            </a:r>
            <a:r>
              <a:rPr lang="zh-CN" altLang="en-US" sz="2400" dirty="0" smtClean="0"/>
              <a:t>除非结点中</a:t>
            </a:r>
            <a:r>
              <a:rPr lang="zh-CN" altLang="en-US" sz="2400" dirty="0"/>
              <a:t>的</a:t>
            </a:r>
            <a:r>
              <a:rPr lang="en-US" altLang="zh-CN" sz="2400" i="1" dirty="0"/>
              <a:t>l</a:t>
            </a:r>
            <a:r>
              <a:rPr lang="zh-CN" altLang="en-US" sz="2400" dirty="0"/>
              <a:t>个连续的</a:t>
            </a:r>
            <a:r>
              <a:rPr lang="zh-CN" altLang="en-US" sz="2400" dirty="0" smtClean="0"/>
              <a:t>相邻结点同时</a:t>
            </a:r>
            <a:r>
              <a:rPr lang="zh-CN" altLang="en-US" sz="2400" dirty="0"/>
              <a:t>失效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对路由表的修复</a:t>
            </a:r>
            <a:r>
              <a:rPr lang="zh-CN" altLang="en-US" sz="2400" dirty="0"/>
              <a:t>基于“一旦发现”机制。即使一些路由表项不再有效，消息的路由仍能继续进行：如果路由失败，那么将使用路由表同一行的其他项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使用一个简单的闲聊</a:t>
            </a:r>
            <a:r>
              <a:rPr lang="en-US" altLang="zh-CN" sz="2400" dirty="0"/>
              <a:t>(gossip)</a:t>
            </a:r>
            <a:r>
              <a:rPr lang="zh-CN" altLang="en-US" sz="2400" dirty="0"/>
              <a:t>协议来定期</a:t>
            </a:r>
            <a:r>
              <a:rPr lang="zh-CN" altLang="en-US" sz="2400" dirty="0" smtClean="0"/>
              <a:t>在结点之间</a:t>
            </a:r>
            <a:r>
              <a:rPr lang="zh-CN" altLang="en-US" sz="2400" dirty="0"/>
              <a:t>交换路由表信息，从而修复路由表失效的项，并避免地域特性的缓慢退化。闲聊协议每隔</a:t>
            </a:r>
            <a:r>
              <a:rPr lang="en-US" altLang="zh-CN" sz="2400" dirty="0"/>
              <a:t>20</a:t>
            </a:r>
            <a:r>
              <a:rPr lang="zh-CN" altLang="en-US" sz="2400" dirty="0"/>
              <a:t>分钟运行一次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性能</a:t>
            </a:r>
            <a:r>
              <a:rPr lang="en-US" altLang="zh-CN" sz="2400" dirty="0"/>
              <a:t>(Pastry</a:t>
            </a:r>
            <a:r>
              <a:rPr lang="zh-CN" altLang="en-US" sz="2400" dirty="0"/>
              <a:t>的可靠版本</a:t>
            </a:r>
            <a:r>
              <a:rPr lang="en-US" altLang="zh-CN" sz="2400" dirty="0" err="1"/>
              <a:t>MSPastry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r>
              <a:rPr lang="en-US" altLang="zh-CN" sz="2400" dirty="0"/>
              <a:t>RDP (Relative Delay Penalty)</a:t>
            </a:r>
            <a:r>
              <a:rPr lang="zh-CN" altLang="en-US" sz="2400" dirty="0"/>
              <a:t>值在网络消息丢失率为</a:t>
            </a:r>
            <a:r>
              <a:rPr lang="en-US" altLang="zh-CN" sz="2400" dirty="0"/>
              <a:t>0</a:t>
            </a:r>
            <a:r>
              <a:rPr lang="zh-CN" altLang="en-US" sz="2400" dirty="0"/>
              <a:t>％情况下约为</a:t>
            </a:r>
            <a:r>
              <a:rPr lang="en-US" altLang="zh-CN" sz="2400" dirty="0"/>
              <a:t>1.8</a:t>
            </a:r>
            <a:r>
              <a:rPr lang="zh-CN" altLang="en-US" sz="2400" dirty="0"/>
              <a:t>，在网络消息丢失率为</a:t>
            </a:r>
            <a:r>
              <a:rPr lang="en-US" altLang="zh-CN" sz="2400" dirty="0"/>
              <a:t>5</a:t>
            </a:r>
            <a:r>
              <a:rPr lang="zh-CN" altLang="en-US" sz="2400" dirty="0"/>
              <a:t>％情况下约为</a:t>
            </a:r>
            <a:r>
              <a:rPr lang="en-US" altLang="zh-CN" sz="2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3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95400" y="2348880"/>
            <a:ext cx="7848600" cy="138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000" b="1" dirty="0">
                <a:solidFill>
                  <a:srgbClr val="99FFCC"/>
                </a:solidFill>
              </a:rPr>
              <a:t>3. Application Layer Multicasting</a:t>
            </a:r>
            <a:endParaRPr lang="en-US" altLang="zh-CN" sz="40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7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Process &amp; Thread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3240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Processes form </a:t>
            </a:r>
            <a:r>
              <a:rPr lang="en-US" altLang="zh-CN" sz="2400" b="1" dirty="0">
                <a:solidFill>
                  <a:srgbClr val="1602AA"/>
                </a:solidFill>
              </a:rPr>
              <a:t>a building block</a:t>
            </a:r>
            <a:r>
              <a:rPr lang="en-US" altLang="zh-CN" sz="2400" dirty="0"/>
              <a:t> in distributed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 operating system maintains the </a:t>
            </a:r>
            <a:r>
              <a:rPr lang="en-US" altLang="zh-CN" sz="2400" b="1" dirty="0">
                <a:solidFill>
                  <a:srgbClr val="1602AA"/>
                </a:solidFill>
              </a:rPr>
              <a:t>concurrency transparency</a:t>
            </a:r>
            <a:r>
              <a:rPr lang="en-US" altLang="zh-CN" sz="2400" dirty="0"/>
              <a:t> for process executions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Drawbacks of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In a single-threaded process, whenever a blocking system call is executed, the process as a whole is blocked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Costs for creating process and context switching are high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Multiple threads of control are permitted in a process.</a:t>
            </a:r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 flipV="1">
            <a:off x="468313" y="4037270"/>
            <a:ext cx="8424862" cy="734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-1" y="4037270"/>
            <a:ext cx="90364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Process Context                                           Thread Context 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11112" y="4453390"/>
            <a:ext cx="914400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+mn-lt"/>
                <a:cs typeface="Times New Roman" pitchFamily="18" charset="0"/>
              </a:rPr>
              <a:t>Address space tables </a:t>
            </a:r>
            <a:r>
              <a:rPr lang="en-US" altLang="zh-CN" sz="2200" dirty="0" smtClean="0">
                <a:latin typeface="+mn-lt"/>
                <a:cs typeface="Times New Roman" pitchFamily="18" charset="0"/>
              </a:rPr>
              <a:t>		     </a:t>
            </a:r>
            <a:r>
              <a:rPr lang="en-US" altLang="zh-CN" sz="2200" dirty="0" smtClean="0">
                <a:cs typeface="Times New Roman" pitchFamily="18" charset="0"/>
              </a:rPr>
              <a:t>Priority </a:t>
            </a:r>
            <a:r>
              <a:rPr lang="en-US" altLang="zh-CN" sz="2200" dirty="0">
                <a:cs typeface="Times New Roman" pitchFamily="18" charset="0"/>
              </a:rPr>
              <a:t>and execution </a:t>
            </a:r>
            <a:r>
              <a:rPr lang="en-US" altLang="zh-CN" sz="2200" dirty="0" smtClean="0">
                <a:cs typeface="Times New Roman" pitchFamily="18" charset="0"/>
              </a:rPr>
              <a:t>state</a:t>
            </a:r>
            <a:endParaRPr lang="en-US" altLang="zh-CN" sz="2200" dirty="0">
              <a:latin typeface="+mn-lt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+mn-lt"/>
                <a:cs typeface="Times New Roman" pitchFamily="18" charset="0"/>
              </a:rPr>
              <a:t>Communication interfaces, open </a:t>
            </a:r>
            <a:r>
              <a:rPr lang="en-US" altLang="zh-CN" sz="2200" dirty="0" smtClean="0">
                <a:latin typeface="+mn-lt"/>
                <a:cs typeface="Times New Roman" pitchFamily="18" charset="0"/>
              </a:rPr>
              <a:t>files</a:t>
            </a:r>
            <a:r>
              <a:rPr lang="en-US" altLang="zh-CN" sz="2200" dirty="0">
                <a:cs typeface="Times New Roman" pitchFamily="18" charset="0"/>
              </a:rPr>
              <a:t> </a:t>
            </a:r>
            <a:r>
              <a:rPr lang="en-US" altLang="zh-CN" sz="2200" dirty="0" smtClean="0">
                <a:cs typeface="Times New Roman" pitchFamily="18" charset="0"/>
              </a:rPr>
              <a:t>Saved </a:t>
            </a:r>
            <a:r>
              <a:rPr lang="en-US" altLang="zh-CN" sz="2200" dirty="0">
                <a:cs typeface="Times New Roman" pitchFamily="18" charset="0"/>
              </a:rPr>
              <a:t>processor registers</a:t>
            </a:r>
            <a:endParaRPr lang="en-US" altLang="zh-CN" sz="2200" dirty="0">
              <a:latin typeface="+mn-lt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+mn-lt"/>
                <a:cs typeface="Times New Roman" pitchFamily="18" charset="0"/>
              </a:rPr>
              <a:t>Semaphores, other sync objects 	    </a:t>
            </a:r>
            <a:r>
              <a:rPr lang="en-US" altLang="zh-CN" sz="2200" dirty="0" smtClean="0">
                <a:latin typeface="+mn-lt"/>
                <a:cs typeface="Times New Roman" pitchFamily="18" charset="0"/>
              </a:rPr>
              <a:t> Software </a:t>
            </a:r>
            <a:r>
              <a:rPr lang="en-US" altLang="zh-CN" sz="2200" dirty="0">
                <a:latin typeface="+mn-lt"/>
                <a:cs typeface="Times New Roman" pitchFamily="18" charset="0"/>
              </a:rPr>
              <a:t>interrupt handling info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+mn-lt"/>
                <a:cs typeface="Times New Roman" pitchFamily="18" charset="0"/>
              </a:rPr>
              <a:t>List of thread identifiers                      </a:t>
            </a:r>
            <a:r>
              <a:rPr lang="en-US" altLang="zh-CN" sz="2200" dirty="0" smtClean="0">
                <a:latin typeface="+mn-lt"/>
                <a:cs typeface="Times New Roman" pitchFamily="18" charset="0"/>
              </a:rPr>
              <a:t> Execution </a:t>
            </a:r>
            <a:r>
              <a:rPr lang="en-US" altLang="zh-CN" sz="2200" dirty="0">
                <a:latin typeface="+mn-lt"/>
                <a:cs typeface="Times New Roman" pitchFamily="18" charset="0"/>
              </a:rPr>
              <a:t>environment identifier</a:t>
            </a:r>
          </a:p>
          <a:p>
            <a:pPr indent="0" algn="ctr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+mn-lt"/>
                <a:cs typeface="Times New Roman" pitchFamily="18" charset="0"/>
              </a:rPr>
              <a:t>(Pages of address space resident in memory; hardware cache entries)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468313" y="4413959"/>
            <a:ext cx="842486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BFE4FA1-F772-4611-B087-66153B5E4B14}"/>
              </a:ext>
            </a:extLst>
          </p:cNvPr>
          <p:cNvSpPr/>
          <p:nvPr/>
        </p:nvSpPr>
        <p:spPr>
          <a:xfrm>
            <a:off x="286512" y="4044616"/>
            <a:ext cx="4717536" cy="18436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CF5C0DF-582A-46DC-A02A-048E2825D818}"/>
              </a:ext>
            </a:extLst>
          </p:cNvPr>
          <p:cNvSpPr/>
          <p:nvPr/>
        </p:nvSpPr>
        <p:spPr>
          <a:xfrm>
            <a:off x="5004047" y="4037270"/>
            <a:ext cx="4043561" cy="18436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Application Layer Multicasting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The crucial design issue is the construction of the overlay network</a:t>
            </a:r>
          </a:p>
          <a:p>
            <a:pPr lvl="1" eaLnBrk="1" hangingPunct="1"/>
            <a:r>
              <a:rPr lang="en-US" altLang="zh-CN" sz="2400" dirty="0"/>
              <a:t>Nodes are organized into </a:t>
            </a:r>
            <a:r>
              <a:rPr lang="en-US" altLang="zh-CN" sz="2400" dirty="0">
                <a:solidFill>
                  <a:srgbClr val="C00000"/>
                </a:solidFill>
              </a:rPr>
              <a:t>a tree or a mesh network</a:t>
            </a:r>
          </a:p>
          <a:p>
            <a:pPr eaLnBrk="1" hangingPunct="1"/>
            <a:r>
              <a:rPr lang="en-US" altLang="zh-CN" sz="2800" dirty="0"/>
              <a:t>Metrics: link stress, stretch, </a:t>
            </a:r>
            <a:r>
              <a:rPr lang="en-US" altLang="zh-CN" sz="2800" dirty="0">
                <a:solidFill>
                  <a:srgbClr val="C00000"/>
                </a:solidFill>
              </a:rPr>
              <a:t>tree cost</a:t>
            </a:r>
          </a:p>
          <a:p>
            <a:pPr lvl="1" eaLnBrk="1" hangingPunct="1"/>
            <a:r>
              <a:rPr lang="en-US" altLang="zh-CN" sz="2400" dirty="0"/>
              <a:t>Link stress: it counts how often a packet crosses the same link. </a:t>
            </a:r>
          </a:p>
          <a:p>
            <a:pPr lvl="1" eaLnBrk="1" hangingPunct="1"/>
            <a:r>
              <a:rPr lang="en-US" altLang="zh-CN" sz="2400" dirty="0"/>
              <a:t>Stretch, Relative Delay Penalty (RDP): it measures the ratio in the delay between two nodes in the overlay, and the delay that those two nodes would experience in the underlying network. </a:t>
            </a:r>
          </a:p>
          <a:p>
            <a:pPr lvl="1" eaLnBrk="1" hangingPunct="1"/>
            <a:r>
              <a:rPr lang="en-US" altLang="zh-CN" sz="2400" dirty="0"/>
              <a:t>Tree cost: it is generally related to minimizing the aggregated link costs </a:t>
            </a:r>
          </a:p>
          <a:p>
            <a:pPr eaLnBrk="1" hangingPunct="1"/>
            <a:r>
              <a:rPr lang="en-US" altLang="zh-CN" sz="2800" dirty="0"/>
              <a:t>Examples: </a:t>
            </a:r>
            <a:r>
              <a:rPr lang="en-US" altLang="zh-CN" sz="2800" dirty="0">
                <a:solidFill>
                  <a:srgbClr val="1602AA"/>
                </a:solidFill>
              </a:rPr>
              <a:t>ESM (End System Multicast)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1602AA"/>
                </a:solidFill>
              </a:rPr>
              <a:t>Scribe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2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ESM (End System Multicast)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Goal: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 provide the real-time multicasting of video over the Internet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 seek resilience to </a:t>
            </a:r>
            <a:r>
              <a:rPr lang="en-US" altLang="zh-CN" sz="2400" dirty="0">
                <a:solidFill>
                  <a:srgbClr val="1602AA"/>
                </a:solidFill>
              </a:rPr>
              <a:t>changes</a:t>
            </a:r>
            <a:r>
              <a:rPr lang="en-US" altLang="zh-CN" sz="2400" dirty="0"/>
              <a:t> through self-organization, </a:t>
            </a:r>
            <a:r>
              <a:rPr lang="en-US" altLang="zh-CN" sz="2400"/>
              <a:t>e.g</a:t>
            </a:r>
            <a:r>
              <a:rPr lang="en-US" altLang="zh-CN" sz="2400" smtClean="0"/>
              <a:t>., </a:t>
            </a:r>
            <a:r>
              <a:rPr lang="en-US" altLang="zh-CN" sz="2400" dirty="0"/>
              <a:t>to deal gracefully with </a:t>
            </a:r>
            <a:r>
              <a:rPr lang="en-US" altLang="zh-CN" sz="2400" dirty="0">
                <a:solidFill>
                  <a:srgbClr val="1602AA"/>
                </a:solidFill>
              </a:rPr>
              <a:t>dynamic joining and leaving by nodes, failure of nodes and changes in the configuration and performance of the underlying network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Solution: constructing a tree for each video stream, rooted in the source of that particular stream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Key elements: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how to maintain </a:t>
            </a:r>
            <a:r>
              <a:rPr lang="en-US" altLang="zh-CN" sz="2400" dirty="0">
                <a:solidFill>
                  <a:srgbClr val="C00000"/>
                </a:solidFill>
              </a:rPr>
              <a:t>membership</a:t>
            </a:r>
            <a:r>
              <a:rPr lang="en-US" altLang="zh-CN" sz="2400" dirty="0"/>
              <a:t> information: gossip protocol;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how to deal with new peers </a:t>
            </a:r>
            <a:r>
              <a:rPr lang="en-US" altLang="zh-CN" sz="2400" dirty="0">
                <a:solidFill>
                  <a:srgbClr val="C00000"/>
                </a:solidFill>
              </a:rPr>
              <a:t>joining</a:t>
            </a:r>
            <a:r>
              <a:rPr lang="en-US" altLang="zh-CN" sz="2400" dirty="0"/>
              <a:t> the tree;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how to deal with peers </a:t>
            </a:r>
            <a:r>
              <a:rPr lang="en-US" altLang="zh-CN" sz="2400" dirty="0">
                <a:solidFill>
                  <a:srgbClr val="C00000"/>
                </a:solidFill>
              </a:rPr>
              <a:t>leaving</a:t>
            </a:r>
            <a:r>
              <a:rPr lang="en-US" altLang="zh-CN" sz="2400" dirty="0"/>
              <a:t> the tree (whether gracefully or through failure);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C00000"/>
                </a:solidFill>
              </a:rPr>
              <a:t>adapt </a:t>
            </a:r>
            <a:r>
              <a:rPr lang="en-US" altLang="zh-CN" sz="2400" dirty="0"/>
              <a:t>the tree structures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570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4"/>
          <p:cNvSpPr>
            <a:spLocks noChangeArrowheads="1"/>
          </p:cNvSpPr>
          <p:nvPr/>
        </p:nvSpPr>
        <p:spPr bwMode="auto">
          <a:xfrm>
            <a:off x="8229600" y="46624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5" name="Oval 5"/>
          <p:cNvSpPr>
            <a:spLocks noChangeArrowheads="1"/>
          </p:cNvSpPr>
          <p:nvPr/>
        </p:nvSpPr>
        <p:spPr bwMode="auto">
          <a:xfrm>
            <a:off x="86106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6" name="Oval 6"/>
          <p:cNvSpPr>
            <a:spLocks noChangeArrowheads="1"/>
          </p:cNvSpPr>
          <p:nvPr/>
        </p:nvSpPr>
        <p:spPr bwMode="auto">
          <a:xfrm>
            <a:off x="77724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7" name="Oval 7"/>
          <p:cNvSpPr>
            <a:spLocks noChangeArrowheads="1"/>
          </p:cNvSpPr>
          <p:nvPr/>
        </p:nvSpPr>
        <p:spPr bwMode="auto">
          <a:xfrm>
            <a:off x="7848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8610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9" name="Oval 10"/>
          <p:cNvSpPr>
            <a:spLocks noChangeArrowheads="1"/>
          </p:cNvSpPr>
          <p:nvPr/>
        </p:nvSpPr>
        <p:spPr bwMode="auto">
          <a:xfrm>
            <a:off x="68580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73152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 flipH="1">
            <a:off x="8077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 flipH="1">
            <a:off x="7086600" y="5715000"/>
            <a:ext cx="68580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H="1">
            <a:off x="7543800" y="5791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7924800" y="5791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8458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>
            <a:off x="8839200" y="5805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8"/>
          <p:cNvSpPr txBox="1">
            <a:spLocks noChangeArrowheads="1"/>
          </p:cNvSpPr>
          <p:nvPr/>
        </p:nvSpPr>
        <p:spPr bwMode="auto">
          <a:xfrm>
            <a:off x="8229600" y="46005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S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8655050" y="54387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68580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B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734695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78486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</a:t>
            </a:r>
          </a:p>
        </p:txBody>
      </p:sp>
      <p:sp>
        <p:nvSpPr>
          <p:cNvPr id="23572" name="Text Box 24"/>
          <p:cNvSpPr txBox="1">
            <a:spLocks noChangeArrowheads="1"/>
          </p:cNvSpPr>
          <p:nvPr/>
        </p:nvSpPr>
        <p:spPr bwMode="auto">
          <a:xfrm>
            <a:off x="8610600" y="6353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F</a:t>
            </a:r>
          </a:p>
        </p:txBody>
      </p:sp>
      <p:sp>
        <p:nvSpPr>
          <p:cNvPr id="23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Joining a tree</a:t>
            </a:r>
          </a:p>
        </p:txBody>
      </p:sp>
      <p:sp>
        <p:nvSpPr>
          <p:cNvPr id="235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 new node that wants to join contacts the source node (the root of the tree) and is given a randomly selected set of nodes taken from the group view maintained by the source. The new node must select an appropriate parent from this set. </a:t>
            </a:r>
          </a:p>
          <a:p>
            <a:r>
              <a:rPr lang="en-US" altLang="zh-CN" dirty="0">
                <a:solidFill>
                  <a:srgbClr val="1602AA"/>
                </a:solidFill>
              </a:rPr>
              <a:t>Step 1</a:t>
            </a:r>
            <a:r>
              <a:rPr lang="en-US" altLang="zh-CN" dirty="0"/>
              <a:t>: The new node probes the set of members provided by the source and collects the following information on each candidate:</a:t>
            </a:r>
          </a:p>
          <a:p>
            <a:pPr lvl="1"/>
            <a:r>
              <a:rPr lang="en-US" altLang="zh-CN" dirty="0"/>
              <a:t>the performance that node is currently receiving in terms of the throughput and latency from the source;</a:t>
            </a:r>
          </a:p>
          <a:p>
            <a:pPr lvl="1"/>
            <a:r>
              <a:rPr lang="en-US" altLang="zh-CN" dirty="0"/>
              <a:t>the saturation of that node in terms of the number of children it already supports.</a:t>
            </a:r>
          </a:p>
          <a:p>
            <a:r>
              <a:rPr lang="en-US" altLang="zh-CN" dirty="0">
                <a:solidFill>
                  <a:srgbClr val="1602AA"/>
                </a:solidFill>
              </a:rPr>
              <a:t>Step 2</a:t>
            </a:r>
            <a:r>
              <a:rPr lang="en-US" altLang="zh-CN" dirty="0"/>
              <a:t>: The new node eliminates candidates that it deems saturated and then calculates the service it can expect from each of the other candidates in terms of throughput and delay.</a:t>
            </a:r>
          </a:p>
          <a:p>
            <a:pPr lvl="1"/>
            <a:r>
              <a:rPr lang="en-US" altLang="zh-CN" dirty="0"/>
              <a:t>node selection is based on throughput </a:t>
            </a:r>
          </a:p>
          <a:p>
            <a:pPr lvl="1"/>
            <a:r>
              <a:rPr lang="en-US" altLang="zh-CN" dirty="0"/>
              <a:t>and then delay</a:t>
            </a:r>
          </a:p>
        </p:txBody>
      </p:sp>
      <p:sp>
        <p:nvSpPr>
          <p:cNvPr id="23575" name="Text Box 27"/>
          <p:cNvSpPr txBox="1">
            <a:spLocks noChangeArrowheads="1"/>
          </p:cNvSpPr>
          <p:nvPr/>
        </p:nvSpPr>
        <p:spPr bwMode="auto">
          <a:xfrm>
            <a:off x="7772400" y="5486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8229600" y="6172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8229600" y="6172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G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8458200" y="579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2" grpId="0" animBg="1"/>
      <p:bldP spid="31773" grpId="0"/>
      <p:bldP spid="317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Dealing with nodes leaving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Members can leave a tree either through (a) an explicit leave request or through (b) failure.</a:t>
            </a:r>
          </a:p>
          <a:p>
            <a:pPr lvl="1"/>
            <a:r>
              <a:rPr lang="en-US" altLang="zh-CN" dirty="0"/>
              <a:t>(a) The leaving member notifies children that it is leaving and is then expected to keep forwarding data for a period to avoid disruption of service further down the tree. </a:t>
            </a:r>
          </a:p>
          <a:p>
            <a:pPr lvl="1"/>
            <a:r>
              <a:rPr lang="en-US" altLang="zh-CN" dirty="0"/>
              <a:t>(b) Members periodically send alive messages to their children and failure is detected when these messages are not received.</a:t>
            </a:r>
          </a:p>
          <a:p>
            <a:r>
              <a:rPr lang="en-US" altLang="zh-CN" dirty="0"/>
              <a:t>All the children must invoke the parent selection procedure, with extra checks carried out to ensure candidates are not already descendants of the given nodes.</a:t>
            </a:r>
          </a:p>
        </p:txBody>
      </p:sp>
      <p:sp>
        <p:nvSpPr>
          <p:cNvPr id="24580" name="Oval 25"/>
          <p:cNvSpPr>
            <a:spLocks noChangeArrowheads="1"/>
          </p:cNvSpPr>
          <p:nvPr/>
        </p:nvSpPr>
        <p:spPr bwMode="auto">
          <a:xfrm>
            <a:off x="8229600" y="46624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86106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2" name="Oval 27"/>
          <p:cNvSpPr>
            <a:spLocks noChangeArrowheads="1"/>
          </p:cNvSpPr>
          <p:nvPr/>
        </p:nvSpPr>
        <p:spPr bwMode="auto">
          <a:xfrm>
            <a:off x="77724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3" name="Oval 28"/>
          <p:cNvSpPr>
            <a:spLocks noChangeArrowheads="1"/>
          </p:cNvSpPr>
          <p:nvPr/>
        </p:nvSpPr>
        <p:spPr bwMode="auto">
          <a:xfrm>
            <a:off x="7848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4" name="Oval 29"/>
          <p:cNvSpPr>
            <a:spLocks noChangeArrowheads="1"/>
          </p:cNvSpPr>
          <p:nvPr/>
        </p:nvSpPr>
        <p:spPr bwMode="auto">
          <a:xfrm>
            <a:off x="8610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5" name="Oval 30"/>
          <p:cNvSpPr>
            <a:spLocks noChangeArrowheads="1"/>
          </p:cNvSpPr>
          <p:nvPr/>
        </p:nvSpPr>
        <p:spPr bwMode="auto">
          <a:xfrm>
            <a:off x="68580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6" name="Oval 31"/>
          <p:cNvSpPr>
            <a:spLocks noChangeArrowheads="1"/>
          </p:cNvSpPr>
          <p:nvPr/>
        </p:nvSpPr>
        <p:spPr bwMode="auto">
          <a:xfrm>
            <a:off x="73152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7" name="Line 32"/>
          <p:cNvSpPr>
            <a:spLocks noChangeShapeType="1"/>
          </p:cNvSpPr>
          <p:nvPr/>
        </p:nvSpPr>
        <p:spPr bwMode="auto">
          <a:xfrm flipH="1">
            <a:off x="8077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33"/>
          <p:cNvSpPr>
            <a:spLocks noChangeShapeType="1"/>
          </p:cNvSpPr>
          <p:nvPr/>
        </p:nvSpPr>
        <p:spPr bwMode="auto">
          <a:xfrm flipH="1">
            <a:off x="7086600" y="5715000"/>
            <a:ext cx="68580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34"/>
          <p:cNvSpPr>
            <a:spLocks noChangeShapeType="1"/>
          </p:cNvSpPr>
          <p:nvPr/>
        </p:nvSpPr>
        <p:spPr bwMode="auto">
          <a:xfrm flipH="1">
            <a:off x="7543800" y="5791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5"/>
          <p:cNvSpPr>
            <a:spLocks noChangeShapeType="1"/>
          </p:cNvSpPr>
          <p:nvPr/>
        </p:nvSpPr>
        <p:spPr bwMode="auto">
          <a:xfrm>
            <a:off x="7924800" y="5791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8458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8839200" y="5805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38"/>
          <p:cNvSpPr txBox="1">
            <a:spLocks noChangeArrowheads="1"/>
          </p:cNvSpPr>
          <p:nvPr/>
        </p:nvSpPr>
        <p:spPr bwMode="auto">
          <a:xfrm>
            <a:off x="8229600" y="46005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S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8655050" y="54387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E</a:t>
            </a:r>
          </a:p>
        </p:txBody>
      </p:sp>
      <p:sp>
        <p:nvSpPr>
          <p:cNvPr id="24595" name="Text Box 40"/>
          <p:cNvSpPr txBox="1">
            <a:spLocks noChangeArrowheads="1"/>
          </p:cNvSpPr>
          <p:nvPr/>
        </p:nvSpPr>
        <p:spPr bwMode="auto">
          <a:xfrm>
            <a:off x="68580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B</a:t>
            </a:r>
          </a:p>
        </p:txBody>
      </p:sp>
      <p:sp>
        <p:nvSpPr>
          <p:cNvPr id="24596" name="Text Box 41"/>
          <p:cNvSpPr txBox="1">
            <a:spLocks noChangeArrowheads="1"/>
          </p:cNvSpPr>
          <p:nvPr/>
        </p:nvSpPr>
        <p:spPr bwMode="auto">
          <a:xfrm>
            <a:off x="734695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</a:t>
            </a:r>
          </a:p>
        </p:txBody>
      </p:sp>
      <p:sp>
        <p:nvSpPr>
          <p:cNvPr id="24597" name="Text Box 42"/>
          <p:cNvSpPr txBox="1">
            <a:spLocks noChangeArrowheads="1"/>
          </p:cNvSpPr>
          <p:nvPr/>
        </p:nvSpPr>
        <p:spPr bwMode="auto">
          <a:xfrm>
            <a:off x="78486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</a:t>
            </a:r>
          </a:p>
        </p:txBody>
      </p:sp>
      <p:sp>
        <p:nvSpPr>
          <p:cNvPr id="24598" name="Text Box 43"/>
          <p:cNvSpPr txBox="1">
            <a:spLocks noChangeArrowheads="1"/>
          </p:cNvSpPr>
          <p:nvPr/>
        </p:nvSpPr>
        <p:spPr bwMode="auto">
          <a:xfrm>
            <a:off x="8610600" y="6353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F</a:t>
            </a:r>
          </a:p>
        </p:txBody>
      </p:sp>
      <p:sp>
        <p:nvSpPr>
          <p:cNvPr id="24599" name="Text Box 44"/>
          <p:cNvSpPr txBox="1">
            <a:spLocks noChangeArrowheads="1"/>
          </p:cNvSpPr>
          <p:nvPr/>
        </p:nvSpPr>
        <p:spPr bwMode="auto">
          <a:xfrm>
            <a:off x="7772400" y="5486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A</a:t>
            </a:r>
          </a:p>
        </p:txBody>
      </p:sp>
      <p:sp>
        <p:nvSpPr>
          <p:cNvPr id="24600" name="Oval 45"/>
          <p:cNvSpPr>
            <a:spLocks noChangeArrowheads="1"/>
          </p:cNvSpPr>
          <p:nvPr/>
        </p:nvSpPr>
        <p:spPr bwMode="auto">
          <a:xfrm>
            <a:off x="8229600" y="6172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601" name="Text Box 46"/>
          <p:cNvSpPr txBox="1">
            <a:spLocks noChangeArrowheads="1"/>
          </p:cNvSpPr>
          <p:nvPr/>
        </p:nvSpPr>
        <p:spPr bwMode="auto">
          <a:xfrm>
            <a:off x="8229600" y="6172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G</a:t>
            </a:r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flipV="1">
            <a:off x="8458200" y="579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 animBg="1"/>
      <p:bldP spid="33828" grpId="0" animBg="1"/>
      <p:bldP spid="33829" grpId="0" animBg="1"/>
      <p:bldP spid="33831" grpId="0"/>
      <p:bldP spid="338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Performance-aware adaptation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Each node continually monitors the service it is getting from its parent node. Adaptation is triggered if the detected rate drops significantly below the expected rate from the source</a:t>
            </a:r>
            <a:r>
              <a:rPr lang="en-US" altLang="zh-CN" sz="2800"/>
              <a:t>. 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To </a:t>
            </a:r>
            <a:r>
              <a:rPr lang="en-US" altLang="zh-CN" dirty="0"/>
              <a:t>avoid thrashing, a node must wait for a particular period, known as the detection time, before electing to adapt.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Once a decision is made to adapt, the node will invoke the parent selection algorithm to determine a new, more optimal parent. In this way, the tree construction is constantly re-evaluated and will self-organize to optimize overall performance.</a:t>
            </a:r>
          </a:p>
        </p:txBody>
      </p:sp>
      <p:sp>
        <p:nvSpPr>
          <p:cNvPr id="25604" name="Oval 49"/>
          <p:cNvSpPr>
            <a:spLocks noChangeArrowheads="1"/>
          </p:cNvSpPr>
          <p:nvPr/>
        </p:nvSpPr>
        <p:spPr bwMode="auto">
          <a:xfrm>
            <a:off x="8229600" y="46624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5" name="Oval 50"/>
          <p:cNvSpPr>
            <a:spLocks noChangeArrowheads="1"/>
          </p:cNvSpPr>
          <p:nvPr/>
        </p:nvSpPr>
        <p:spPr bwMode="auto">
          <a:xfrm>
            <a:off x="86106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6" name="Oval 51"/>
          <p:cNvSpPr>
            <a:spLocks noChangeArrowheads="1"/>
          </p:cNvSpPr>
          <p:nvPr/>
        </p:nvSpPr>
        <p:spPr bwMode="auto">
          <a:xfrm>
            <a:off x="7772400" y="55006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7" name="Oval 52"/>
          <p:cNvSpPr>
            <a:spLocks noChangeArrowheads="1"/>
          </p:cNvSpPr>
          <p:nvPr/>
        </p:nvSpPr>
        <p:spPr bwMode="auto">
          <a:xfrm>
            <a:off x="7848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8" name="Oval 53"/>
          <p:cNvSpPr>
            <a:spLocks noChangeArrowheads="1"/>
          </p:cNvSpPr>
          <p:nvPr/>
        </p:nvSpPr>
        <p:spPr bwMode="auto">
          <a:xfrm>
            <a:off x="86106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9" name="Oval 54"/>
          <p:cNvSpPr>
            <a:spLocks noChangeArrowheads="1"/>
          </p:cNvSpPr>
          <p:nvPr/>
        </p:nvSpPr>
        <p:spPr bwMode="auto">
          <a:xfrm>
            <a:off x="68580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10" name="Oval 55"/>
          <p:cNvSpPr>
            <a:spLocks noChangeArrowheads="1"/>
          </p:cNvSpPr>
          <p:nvPr/>
        </p:nvSpPr>
        <p:spPr bwMode="auto">
          <a:xfrm>
            <a:off x="7315200" y="64150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11" name="Line 56"/>
          <p:cNvSpPr>
            <a:spLocks noChangeShapeType="1"/>
          </p:cNvSpPr>
          <p:nvPr/>
        </p:nvSpPr>
        <p:spPr bwMode="auto">
          <a:xfrm flipH="1">
            <a:off x="8077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57"/>
          <p:cNvSpPr>
            <a:spLocks noChangeShapeType="1"/>
          </p:cNvSpPr>
          <p:nvPr/>
        </p:nvSpPr>
        <p:spPr bwMode="auto">
          <a:xfrm flipH="1">
            <a:off x="7086600" y="5715000"/>
            <a:ext cx="68580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H="1">
            <a:off x="7543800" y="5791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59"/>
          <p:cNvSpPr>
            <a:spLocks noChangeShapeType="1"/>
          </p:cNvSpPr>
          <p:nvPr/>
        </p:nvSpPr>
        <p:spPr bwMode="auto">
          <a:xfrm>
            <a:off x="7924800" y="5791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60"/>
          <p:cNvSpPr>
            <a:spLocks noChangeShapeType="1"/>
          </p:cNvSpPr>
          <p:nvPr/>
        </p:nvSpPr>
        <p:spPr bwMode="auto">
          <a:xfrm>
            <a:off x="8458200" y="4967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61"/>
          <p:cNvSpPr>
            <a:spLocks noChangeShapeType="1"/>
          </p:cNvSpPr>
          <p:nvPr/>
        </p:nvSpPr>
        <p:spPr bwMode="auto">
          <a:xfrm>
            <a:off x="8839200" y="5805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62"/>
          <p:cNvSpPr txBox="1">
            <a:spLocks noChangeArrowheads="1"/>
          </p:cNvSpPr>
          <p:nvPr/>
        </p:nvSpPr>
        <p:spPr bwMode="auto">
          <a:xfrm>
            <a:off x="8229600" y="46005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S</a:t>
            </a:r>
          </a:p>
        </p:txBody>
      </p:sp>
      <p:sp>
        <p:nvSpPr>
          <p:cNvPr id="25618" name="Text Box 63"/>
          <p:cNvSpPr txBox="1">
            <a:spLocks noChangeArrowheads="1"/>
          </p:cNvSpPr>
          <p:nvPr/>
        </p:nvSpPr>
        <p:spPr bwMode="auto">
          <a:xfrm>
            <a:off x="8655050" y="54387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E</a:t>
            </a:r>
          </a:p>
        </p:txBody>
      </p:sp>
      <p:sp>
        <p:nvSpPr>
          <p:cNvPr id="25619" name="Text Box 64"/>
          <p:cNvSpPr txBox="1">
            <a:spLocks noChangeArrowheads="1"/>
          </p:cNvSpPr>
          <p:nvPr/>
        </p:nvSpPr>
        <p:spPr bwMode="auto">
          <a:xfrm>
            <a:off x="68580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B</a:t>
            </a:r>
          </a:p>
        </p:txBody>
      </p:sp>
      <p:sp>
        <p:nvSpPr>
          <p:cNvPr id="25620" name="Text Box 65"/>
          <p:cNvSpPr txBox="1">
            <a:spLocks noChangeArrowheads="1"/>
          </p:cNvSpPr>
          <p:nvPr/>
        </p:nvSpPr>
        <p:spPr bwMode="auto">
          <a:xfrm>
            <a:off x="734695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</a:t>
            </a:r>
          </a:p>
        </p:txBody>
      </p:sp>
      <p:sp>
        <p:nvSpPr>
          <p:cNvPr id="25621" name="Text Box 66"/>
          <p:cNvSpPr txBox="1">
            <a:spLocks noChangeArrowheads="1"/>
          </p:cNvSpPr>
          <p:nvPr/>
        </p:nvSpPr>
        <p:spPr bwMode="auto">
          <a:xfrm>
            <a:off x="7848600" y="6415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</a:t>
            </a:r>
          </a:p>
        </p:txBody>
      </p:sp>
      <p:sp>
        <p:nvSpPr>
          <p:cNvPr id="25622" name="Text Box 67"/>
          <p:cNvSpPr txBox="1">
            <a:spLocks noChangeArrowheads="1"/>
          </p:cNvSpPr>
          <p:nvPr/>
        </p:nvSpPr>
        <p:spPr bwMode="auto">
          <a:xfrm>
            <a:off x="8610600" y="6353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F</a:t>
            </a:r>
          </a:p>
        </p:txBody>
      </p:sp>
      <p:sp>
        <p:nvSpPr>
          <p:cNvPr id="25623" name="Text Box 68"/>
          <p:cNvSpPr txBox="1">
            <a:spLocks noChangeArrowheads="1"/>
          </p:cNvSpPr>
          <p:nvPr/>
        </p:nvSpPr>
        <p:spPr bwMode="auto">
          <a:xfrm>
            <a:off x="7772400" y="5486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A</a:t>
            </a:r>
          </a:p>
        </p:txBody>
      </p:sp>
      <p:sp>
        <p:nvSpPr>
          <p:cNvPr id="25624" name="Oval 69"/>
          <p:cNvSpPr>
            <a:spLocks noChangeArrowheads="1"/>
          </p:cNvSpPr>
          <p:nvPr/>
        </p:nvSpPr>
        <p:spPr bwMode="auto">
          <a:xfrm>
            <a:off x="8229600" y="6172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25" name="Text Box 70"/>
          <p:cNvSpPr txBox="1">
            <a:spLocks noChangeArrowheads="1"/>
          </p:cNvSpPr>
          <p:nvPr/>
        </p:nvSpPr>
        <p:spPr bwMode="auto">
          <a:xfrm>
            <a:off x="8229600" y="6172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G</a:t>
            </a:r>
          </a:p>
        </p:txBody>
      </p:sp>
      <p:sp>
        <p:nvSpPr>
          <p:cNvPr id="25626" name="Line 71"/>
          <p:cNvSpPr>
            <a:spLocks noChangeShapeType="1"/>
          </p:cNvSpPr>
          <p:nvPr/>
        </p:nvSpPr>
        <p:spPr bwMode="auto">
          <a:xfrm flipV="1">
            <a:off x="8458200" y="579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72"/>
          <p:cNvSpPr>
            <a:spLocks noChangeShapeType="1"/>
          </p:cNvSpPr>
          <p:nvPr/>
        </p:nvSpPr>
        <p:spPr bwMode="auto">
          <a:xfrm flipV="1">
            <a:off x="7620000" y="5715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8" grpId="0" animBg="1"/>
      <p:bldP spid="359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44450"/>
            <a:ext cx="9577064" cy="936625"/>
          </a:xfrm>
        </p:spPr>
        <p:txBody>
          <a:bodyPr/>
          <a:lstStyle/>
          <a:p>
            <a:r>
              <a:rPr lang="en-US" altLang="zh-CN" sz="3200"/>
              <a:t>Scribe: </a:t>
            </a:r>
            <a:r>
              <a:rPr lang="da-DK" altLang="zh-CN" sz="3200"/>
              <a:t>an application level multicast infrastructure</a:t>
            </a:r>
            <a:endParaRPr lang="en-US" altLang="zh-CN" sz="32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Scribe is built on top of Pastry, an object location and routing scheme</a:t>
            </a:r>
          </a:p>
          <a:p>
            <a:r>
              <a:rPr lang="da-DK" dirty="0"/>
              <a:t>Each group has a unique groupId. </a:t>
            </a:r>
            <a:r>
              <a:rPr lang="da-DK" b="1" dirty="0"/>
              <a:t>The Scribe node with a nodeId</a:t>
            </a:r>
            <a:r>
              <a:rPr lang="da-DK" dirty="0"/>
              <a:t> numerically closest to </a:t>
            </a:r>
            <a:r>
              <a:rPr lang="da-DK" b="1" dirty="0"/>
              <a:t>the groupId</a:t>
            </a:r>
            <a:r>
              <a:rPr lang="da-DK" dirty="0"/>
              <a:t> acts as the rendezvous point for the associated group. The </a:t>
            </a:r>
            <a:r>
              <a:rPr lang="da-DK" b="1" dirty="0"/>
              <a:t>rendezvous point</a:t>
            </a:r>
            <a:r>
              <a:rPr lang="da-DK" dirty="0"/>
              <a:t> is the root of the multicast tree created for </a:t>
            </a:r>
            <a:r>
              <a:rPr lang="da-DK"/>
              <a:t>the </a:t>
            </a:r>
            <a:r>
              <a:rPr lang="da-DK" smtClean="0"/>
              <a:t>group</a:t>
            </a:r>
            <a:endParaRPr lang="en-US" dirty="0"/>
          </a:p>
          <a:p>
            <a:r>
              <a:rPr lang="da-DK" dirty="0"/>
              <a:t>Scribe nodes that are part of a group’s multicast tree are called </a:t>
            </a:r>
            <a:r>
              <a:rPr lang="da-DK" b="1" dirty="0"/>
              <a:t>forwarders</a:t>
            </a:r>
            <a:r>
              <a:rPr lang="da-DK" dirty="0"/>
              <a:t> with respect to the group</a:t>
            </a:r>
            <a:endParaRPr lang="en-US" dirty="0"/>
          </a:p>
          <a:p>
            <a:r>
              <a:rPr lang="da-DK" altLang="zh-CN" dirty="0"/>
              <a:t>Scribe scales across a wide range of groups and group sizes. Also, it balances the load on the nodes while achieving acceptable delay and link stress when compared with Internet protocol multicast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0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 of Scribe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Creating a group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Joining a group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Leaving a group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da-DK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altLang="zh-CN" dirty="0"/>
              <a:t>Maintaining the tree: Parent sends heartbeat messages to check if nodes are alive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altLang="zh-CN" dirty="0"/>
              <a:t>Repairing the tree</a:t>
            </a:r>
          </a:p>
          <a:p>
            <a:endParaRPr lang="en-US" dirty="0"/>
          </a:p>
        </p:txBody>
      </p:sp>
      <p:sp>
        <p:nvSpPr>
          <p:cNvPr id="4" name="爆炸形 1 3"/>
          <p:cNvSpPr/>
          <p:nvPr/>
        </p:nvSpPr>
        <p:spPr>
          <a:xfrm>
            <a:off x="4773116" y="908720"/>
            <a:ext cx="4355976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multicast tree 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da-DK" altLang="en-US"/>
              <a:t>Creating a group (1100)</a:t>
            </a:r>
            <a:endParaRPr lang="en-US" alt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395288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627313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700338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>
                <a:latin typeface="Times New Roman" pitchFamily="18" charset="0"/>
              </a:rPr>
              <a:t>1101</a:t>
            </a:r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700338" y="1916113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773363" y="2060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643438" y="40767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16463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1001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7307263" y="49403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380288" y="50847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6804025" y="2060575"/>
            <a:ext cx="71913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877050" y="22050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0" y="4292600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Rendezvous Point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3348038" y="4005263"/>
            <a:ext cx="1295400" cy="360362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1116013" y="3933825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0" y="4581525"/>
            <a:ext cx="3862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(the root </a:t>
            </a:r>
            <a:r>
              <a:rPr lang="en-US" altLang="en-US" sz="2400" dirty="0">
                <a:latin typeface="Times New Roman" pitchFamily="18" charset="0"/>
              </a:rPr>
              <a:t>of the multicast tree</a:t>
            </a:r>
            <a:r>
              <a:rPr lang="da-DK" altLang="en-US" sz="2400" dirty="0">
                <a:latin typeface="Times New Roman" pitchFamily="18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067175" y="4724400"/>
            <a:ext cx="2570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Group Creator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creates Group 1100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827088" y="16287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2268538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1331913" y="53006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716463" y="26368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5364163" y="55165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7451725" y="32131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5651500" y="17732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3132138" y="57340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3354" name="Group 42"/>
          <p:cNvGraphicFramePr>
            <a:graphicFrameLocks noGrp="1"/>
          </p:cNvGraphicFramePr>
          <p:nvPr>
            <p:ph idx="1"/>
          </p:nvPr>
        </p:nvGraphicFramePr>
        <p:xfrm>
          <a:off x="179388" y="2636838"/>
          <a:ext cx="1654175" cy="927101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4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/>
      <p:bldP spid="16400" grpId="0" animBg="1"/>
      <p:bldP spid="16401" grpId="0" animBg="1"/>
      <p:bldP spid="164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Joining a group</a:t>
            </a:r>
            <a:endParaRPr lang="en-US" altLang="en-US"/>
          </a:p>
        </p:txBody>
      </p:sp>
      <p:graphicFrame>
        <p:nvGraphicFramePr>
          <p:cNvPr id="15464" name="Group 104"/>
          <p:cNvGraphicFramePr>
            <a:graphicFrameLocks noGrp="1"/>
          </p:cNvGraphicFramePr>
          <p:nvPr>
            <p:ph sz="quarter" idx="1"/>
          </p:nvPr>
        </p:nvGraphicFramePr>
        <p:xfrm>
          <a:off x="2208213" y="4181475"/>
          <a:ext cx="1828800" cy="11223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463" name="Group 103"/>
          <p:cNvGraphicFramePr>
            <a:graphicFrameLocks noGrp="1"/>
          </p:cNvGraphicFramePr>
          <p:nvPr>
            <p:ph sz="quarter" idx="2"/>
          </p:nvPr>
        </p:nvGraphicFramePr>
        <p:xfrm>
          <a:off x="7380288" y="1341438"/>
          <a:ext cx="1616075" cy="865188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467" name="Group 10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42946004"/>
              </p:ext>
            </p:extLst>
          </p:nvPr>
        </p:nvGraphicFramePr>
        <p:xfrm>
          <a:off x="4191000" y="4872038"/>
          <a:ext cx="2058988" cy="1497013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395288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468313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2627313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2700338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2700338" y="1916113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2773363" y="2060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4643438" y="40767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4716463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1001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7307263" y="49403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7380288" y="50847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66" name="Oval 58"/>
          <p:cNvSpPr>
            <a:spLocks noChangeArrowheads="1"/>
          </p:cNvSpPr>
          <p:nvPr/>
        </p:nvSpPr>
        <p:spPr bwMode="auto">
          <a:xfrm>
            <a:off x="6804025" y="2060575"/>
            <a:ext cx="71913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840538" y="22050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0" y="4341813"/>
            <a:ext cx="2024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000">
                <a:latin typeface="Times New Roman" pitchFamily="18" charset="0"/>
              </a:rPr>
              <a:t>Rendezvous Point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 flipH="1" flipV="1">
            <a:off x="3348038" y="4005263"/>
            <a:ext cx="12954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 flipH="1" flipV="1">
            <a:off x="1116013" y="39338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250825" y="4630738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000">
                <a:latin typeface="Times New Roman" pitchFamily="18" charset="0"/>
              </a:rPr>
              <a:t>(Pastry root)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732588" y="5734050"/>
            <a:ext cx="215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Joining member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611188" y="19891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2268538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331913" y="53006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4716463" y="26368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7451725" y="32131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5651500" y="17732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3132138" y="57340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 flipH="1" flipV="1">
            <a:off x="5364163" y="4508500"/>
            <a:ext cx="1944687" cy="64928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5867400" y="4149725"/>
            <a:ext cx="128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 dirty="0">
                <a:latin typeface="Times New Roman" pitchFamily="18" charset="0"/>
              </a:rPr>
              <a:t>Join request</a:t>
            </a:r>
            <a:endParaRPr lang="en-US" altLang="en-US" sz="1800" dirty="0">
              <a:latin typeface="Times New Roman" pitchFamily="18" charset="0"/>
            </a:endParaRPr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 flipH="1">
            <a:off x="5292725" y="2636838"/>
            <a:ext cx="165417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66" name="Group 106"/>
          <p:cNvGraphicFramePr>
            <a:graphicFrameLocks noGrp="1"/>
          </p:cNvGraphicFramePr>
          <p:nvPr>
            <p:ph sz="quarter" idx="4"/>
          </p:nvPr>
        </p:nvGraphicFramePr>
        <p:xfrm>
          <a:off x="7235825" y="4076700"/>
          <a:ext cx="1727200" cy="82245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465" name="Group 105"/>
          <p:cNvGraphicFramePr>
            <a:graphicFrameLocks noGrp="1"/>
          </p:cNvGraphicFramePr>
          <p:nvPr/>
        </p:nvGraphicFramePr>
        <p:xfrm>
          <a:off x="179388" y="2636838"/>
          <a:ext cx="1654175" cy="927101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DE9AAE-A245-43C0-83E6-3396A5BFBBA7}"/>
              </a:ext>
            </a:extLst>
          </p:cNvPr>
          <p:cNvSpPr txBox="1"/>
          <p:nvPr/>
        </p:nvSpPr>
        <p:spPr>
          <a:xfrm>
            <a:off x="7104649" y="52907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602AA"/>
                </a:solidFill>
              </a:rPr>
              <a:t>P</a:t>
            </a:r>
            <a:endParaRPr lang="zh-CN" altLang="en-US" b="1" dirty="0">
              <a:solidFill>
                <a:srgbClr val="1602AA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D8118B-413E-4CFE-B204-0DF885727F6F}"/>
              </a:ext>
            </a:extLst>
          </p:cNvPr>
          <p:cNvSpPr txBox="1"/>
          <p:nvPr/>
        </p:nvSpPr>
        <p:spPr>
          <a:xfrm>
            <a:off x="4211960" y="5976416"/>
            <a:ext cx="202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Child           0111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0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2" grpId="0"/>
      <p:bldP spid="17480" grpId="0" animBg="1"/>
      <p:bldP spid="17481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/>
              <a:t>Multicasting</a:t>
            </a:r>
            <a:endParaRPr lang="en-US" altLang="en-US" dirty="0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395288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627313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700338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700338" y="1916113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773363" y="2060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>
                <a:latin typeface="Times New Roman" pitchFamily="18" charset="0"/>
              </a:rPr>
              <a:t>1111</a:t>
            </a:r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643438" y="40767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716463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1001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7307263" y="49403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380288" y="50847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6804025" y="2060575"/>
            <a:ext cx="71913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877050" y="22050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0" y="4292600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Rendezvous Point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 flipV="1">
            <a:off x="3348038" y="4005263"/>
            <a:ext cx="12954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1116013" y="39338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50825" y="458152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(Pastry root)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11188" y="19891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2268538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1331913" y="53006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716463" y="26368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7451725" y="32131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5651500" y="17732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3132138" y="57340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187450" y="22764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>
                <a:latin typeface="Times New Roman" pitchFamily="18" charset="0"/>
              </a:rPr>
              <a:t>Message</a:t>
            </a: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5292725" y="2636838"/>
            <a:ext cx="165417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 flipV="1">
            <a:off x="5364163" y="4437063"/>
            <a:ext cx="19446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1042988" y="3716338"/>
            <a:ext cx="16573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3348038" y="3789363"/>
            <a:ext cx="1368425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5148263" y="2492375"/>
            <a:ext cx="1655762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5364163" y="4292600"/>
            <a:ext cx="2016125" cy="6492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971550" y="2276475"/>
            <a:ext cx="1728788" cy="1368425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6011863" y="40767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>
                <a:latin typeface="Times New Roman" pitchFamily="18" charset="0"/>
              </a:rPr>
              <a:t>Multicast down tree</a:t>
            </a:r>
            <a:endParaRPr lang="en-US" alt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/>
      <p:bldP spid="18461" grpId="0" animBg="1"/>
      <p:bldP spid="18462" grpId="0" animBg="1"/>
      <p:bldP spid="18463" grpId="0" animBg="1"/>
      <p:bldP spid="18464" grpId="0" animBg="1"/>
      <p:bldP spid="184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Thread Usage in Non-distributed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2ms for processing a request, 8ms for I/O delay</a:t>
            </a:r>
          </a:p>
          <a:p>
            <a:pPr lvl="1"/>
            <a:r>
              <a:rPr lang="en-US" altLang="zh-CN" dirty="0"/>
              <a:t>Single-thread process </a:t>
            </a:r>
          </a:p>
          <a:p>
            <a:pPr lvl="2"/>
            <a:r>
              <a:rPr lang="en-US" altLang="zh-CN" dirty="0"/>
              <a:t>process </a:t>
            </a:r>
            <a:r>
              <a:rPr lang="en-US" altLang="zh-CN" b="1" dirty="0">
                <a:solidFill>
                  <a:srgbClr val="1602AA"/>
                </a:solidFill>
              </a:rPr>
              <a:t>100 </a:t>
            </a:r>
            <a:r>
              <a:rPr lang="en-US" altLang="zh-CN" dirty="0"/>
              <a:t>requests per second </a:t>
            </a:r>
          </a:p>
          <a:p>
            <a:pPr lvl="1"/>
            <a:r>
              <a:rPr lang="en-US" altLang="zh-CN" dirty="0"/>
              <a:t>Two-thread process </a:t>
            </a:r>
          </a:p>
          <a:p>
            <a:pPr lvl="2"/>
            <a:r>
              <a:rPr lang="en-US" altLang="zh-CN" dirty="0"/>
              <a:t>process </a:t>
            </a:r>
            <a:r>
              <a:rPr lang="en-US" altLang="zh-CN" b="1" dirty="0">
                <a:solidFill>
                  <a:srgbClr val="1602AA"/>
                </a:solidFill>
              </a:rPr>
              <a:t>125</a:t>
            </a:r>
            <a:r>
              <a:rPr lang="en-US" altLang="zh-CN" dirty="0"/>
              <a:t> requests per second </a:t>
            </a:r>
          </a:p>
          <a:p>
            <a:pPr lvl="1"/>
            <a:r>
              <a:rPr lang="en-US" altLang="zh-CN" dirty="0"/>
              <a:t>Two-thread process with </a:t>
            </a:r>
            <a:r>
              <a:rPr lang="en-US" altLang="zh-CN" dirty="0">
                <a:solidFill>
                  <a:srgbClr val="C00000"/>
                </a:solidFill>
              </a:rPr>
              <a:t>cache</a:t>
            </a:r>
            <a:r>
              <a:rPr lang="en-US" altLang="zh-CN" dirty="0"/>
              <a:t> </a:t>
            </a:r>
            <a:r>
              <a:rPr lang="en-US" altLang="zh-CN" dirty="0" smtClean="0"/>
              <a:t>(0.5ms </a:t>
            </a:r>
            <a:r>
              <a:rPr lang="en-US" altLang="zh-CN" dirty="0"/>
              <a:t>for searching the cache, 75% cache hit </a:t>
            </a:r>
            <a:r>
              <a:rPr lang="en-US" altLang="zh-CN" dirty="0" smtClean="0"/>
              <a:t>ratio) </a:t>
            </a:r>
            <a:endParaRPr lang="en-US" altLang="zh-CN" dirty="0"/>
          </a:p>
          <a:p>
            <a:pPr lvl="2"/>
            <a:r>
              <a:rPr lang="en-US" altLang="zh-CN" dirty="0"/>
              <a:t>process </a:t>
            </a:r>
            <a:r>
              <a:rPr lang="en-US" altLang="zh-CN" b="1" dirty="0">
                <a:solidFill>
                  <a:srgbClr val="1602AA"/>
                </a:solidFill>
              </a:rPr>
              <a:t>400</a:t>
            </a:r>
            <a:r>
              <a:rPr lang="en-US" altLang="zh-CN" dirty="0"/>
              <a:t> requests per second</a:t>
            </a:r>
          </a:p>
          <a:p>
            <a:pPr lvl="1"/>
            <a:r>
              <a:rPr lang="en-US" altLang="zh-CN" dirty="0"/>
              <a:t>Two-thread process with cache in </a:t>
            </a:r>
            <a:r>
              <a:rPr lang="en-US" altLang="zh-CN" dirty="0">
                <a:solidFill>
                  <a:srgbClr val="C00000"/>
                </a:solidFill>
              </a:rPr>
              <a:t>2-CPU</a:t>
            </a:r>
            <a:r>
              <a:rPr lang="en-US" altLang="zh-CN" dirty="0"/>
              <a:t> system </a:t>
            </a:r>
          </a:p>
          <a:p>
            <a:pPr lvl="2"/>
            <a:r>
              <a:rPr lang="en-US" altLang="zh-CN" dirty="0"/>
              <a:t>process </a:t>
            </a:r>
            <a:r>
              <a:rPr lang="en-US" altLang="zh-CN" b="1" dirty="0">
                <a:solidFill>
                  <a:srgbClr val="1602AA"/>
                </a:solidFill>
              </a:rPr>
              <a:t>444</a:t>
            </a:r>
            <a:r>
              <a:rPr lang="en-US" altLang="zh-CN" dirty="0"/>
              <a:t> requests per second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Leaving a group</a:t>
            </a:r>
            <a:endParaRPr lang="en-US" altLang="en-US"/>
          </a:p>
        </p:txBody>
      </p:sp>
      <p:graphicFrame>
        <p:nvGraphicFramePr>
          <p:cNvPr id="17495" name="Group 8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82560653"/>
              </p:ext>
            </p:extLst>
          </p:nvPr>
        </p:nvGraphicFramePr>
        <p:xfrm>
          <a:off x="2133600" y="4773613"/>
          <a:ext cx="1830388" cy="1184275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93" name="Group 8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72818903"/>
              </p:ext>
            </p:extLst>
          </p:nvPr>
        </p:nvGraphicFramePr>
        <p:xfrm>
          <a:off x="4348163" y="4773613"/>
          <a:ext cx="1591989" cy="985837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395288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68313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627313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700338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2700338" y="1916113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2773363" y="2060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4643438" y="40767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4716463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1001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7307263" y="49403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7380288" y="50847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6804025" y="2060575"/>
            <a:ext cx="71913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6877050" y="22050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0" y="4292600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Rendezvous Point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H="1" flipV="1">
            <a:off x="1116013" y="3933825"/>
            <a:ext cx="15113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250825" y="458152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(Pastry root)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6732588" y="5734050"/>
            <a:ext cx="225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itchFamily="18" charset="0"/>
              </a:rPr>
              <a:t>Leaving member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900113" y="148431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2268538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7492" name="Group 84"/>
          <p:cNvGraphicFramePr>
            <a:graphicFrameLocks noGrp="1"/>
          </p:cNvGraphicFramePr>
          <p:nvPr>
            <p:ph sz="quarter" idx="4"/>
          </p:nvPr>
        </p:nvGraphicFramePr>
        <p:xfrm>
          <a:off x="7419975" y="4149725"/>
          <a:ext cx="1544638" cy="6731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514" name="Oval 47"/>
          <p:cNvSpPr>
            <a:spLocks noChangeArrowheads="1"/>
          </p:cNvSpPr>
          <p:nvPr/>
        </p:nvSpPr>
        <p:spPr bwMode="auto">
          <a:xfrm>
            <a:off x="1331913" y="53006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15" name="Oval 48"/>
          <p:cNvSpPr>
            <a:spLocks noChangeArrowheads="1"/>
          </p:cNvSpPr>
          <p:nvPr/>
        </p:nvSpPr>
        <p:spPr bwMode="auto">
          <a:xfrm>
            <a:off x="4716463" y="26368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16" name="Oval 49"/>
          <p:cNvSpPr>
            <a:spLocks noChangeArrowheads="1"/>
          </p:cNvSpPr>
          <p:nvPr/>
        </p:nvSpPr>
        <p:spPr bwMode="auto">
          <a:xfrm>
            <a:off x="7451725" y="32131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17" name="Oval 50"/>
          <p:cNvSpPr>
            <a:spLocks noChangeArrowheads="1"/>
          </p:cNvSpPr>
          <p:nvPr/>
        </p:nvSpPr>
        <p:spPr bwMode="auto">
          <a:xfrm>
            <a:off x="5651500" y="17732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18" name="Oval 51"/>
          <p:cNvSpPr>
            <a:spLocks noChangeArrowheads="1"/>
          </p:cNvSpPr>
          <p:nvPr/>
        </p:nvSpPr>
        <p:spPr bwMode="auto">
          <a:xfrm>
            <a:off x="3348038" y="60579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19" name="Text Box 52"/>
          <p:cNvSpPr txBox="1">
            <a:spLocks noChangeArrowheads="1"/>
          </p:cNvSpPr>
          <p:nvPr/>
        </p:nvSpPr>
        <p:spPr bwMode="auto">
          <a:xfrm>
            <a:off x="5867400" y="4149725"/>
            <a:ext cx="146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>
                <a:latin typeface="Times New Roman" pitchFamily="18" charset="0"/>
              </a:rPr>
              <a:t>Leave request</a:t>
            </a: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520" name="Line 53"/>
          <p:cNvSpPr>
            <a:spLocks noChangeShapeType="1"/>
          </p:cNvSpPr>
          <p:nvPr/>
        </p:nvSpPr>
        <p:spPr bwMode="auto">
          <a:xfrm flipH="1" flipV="1">
            <a:off x="5439631" y="4356190"/>
            <a:ext cx="2012093" cy="63714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Text Box 54"/>
          <p:cNvSpPr txBox="1">
            <a:spLocks noChangeArrowheads="1"/>
          </p:cNvSpPr>
          <p:nvPr/>
        </p:nvSpPr>
        <p:spPr bwMode="auto">
          <a:xfrm>
            <a:off x="2484438" y="42926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Member</a:t>
            </a: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7494" name="Group 86"/>
          <p:cNvGraphicFramePr>
            <a:graphicFrameLocks noGrp="1"/>
          </p:cNvGraphicFramePr>
          <p:nvPr/>
        </p:nvGraphicFramePr>
        <p:xfrm>
          <a:off x="250825" y="2420938"/>
          <a:ext cx="1584325" cy="109702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2832E23-9BF2-4C48-A2AB-1F039D95779E}"/>
              </a:ext>
            </a:extLst>
          </p:cNvPr>
          <p:cNvSpPr/>
          <p:nvPr/>
        </p:nvSpPr>
        <p:spPr>
          <a:xfrm>
            <a:off x="7041734" y="531009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602AA"/>
                </a:solidFill>
              </a:rPr>
              <a:t>P</a:t>
            </a:r>
            <a:endParaRPr lang="zh-CN" altLang="en-US" b="1" dirty="0">
              <a:solidFill>
                <a:srgbClr val="1602AA"/>
              </a:solidFill>
            </a:endParaRPr>
          </a:p>
        </p:txBody>
      </p:sp>
      <p:sp>
        <p:nvSpPr>
          <p:cNvPr id="36" name="Line 42">
            <a:extLst>
              <a:ext uri="{FF2B5EF4-FFF2-40B4-BE49-F238E27FC236}">
                <a16:creationId xmlns:a16="http://schemas.microsoft.com/office/drawing/2014/main" xmlns="" id="{28B8B16D-162D-41C7-9CBC-F30A2D12F5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163" y="3976687"/>
            <a:ext cx="1331912" cy="3159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xmlns="" id="{315A033F-285E-4C77-982B-434F8D870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0467" y="4526007"/>
            <a:ext cx="1916796" cy="603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0" grpId="0"/>
      <p:bldP spid="19519" grpId="0"/>
      <p:bldP spid="195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 Repairing the tree</a:t>
            </a:r>
            <a:endParaRPr lang="en-US" altLang="en-US"/>
          </a:p>
        </p:txBody>
      </p:sp>
      <p:graphicFrame>
        <p:nvGraphicFramePr>
          <p:cNvPr id="21614" name="Group 110"/>
          <p:cNvGraphicFramePr>
            <a:graphicFrameLocks noGrp="1"/>
          </p:cNvGraphicFramePr>
          <p:nvPr>
            <p:ph sz="quarter" idx="1"/>
          </p:nvPr>
        </p:nvGraphicFramePr>
        <p:xfrm>
          <a:off x="1119188" y="1530350"/>
          <a:ext cx="1581150" cy="82245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615" name="Group 111"/>
          <p:cNvGraphicFramePr>
            <a:graphicFrameLocks noGrp="1"/>
          </p:cNvGraphicFramePr>
          <p:nvPr>
            <p:ph sz="quarter" idx="2"/>
          </p:nvPr>
        </p:nvGraphicFramePr>
        <p:xfrm>
          <a:off x="6948488" y="1311275"/>
          <a:ext cx="1727200" cy="82391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7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7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617" name="Group 113"/>
          <p:cNvGraphicFramePr>
            <a:graphicFrameLocks noGrp="1"/>
          </p:cNvGraphicFramePr>
          <p:nvPr>
            <p:ph sz="quarter" idx="3"/>
          </p:nvPr>
        </p:nvGraphicFramePr>
        <p:xfrm>
          <a:off x="4191000" y="4725988"/>
          <a:ext cx="1830388" cy="1497013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395288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68313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2627313" y="36449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2700338" y="3789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2700338" y="21336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2773363" y="2187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4643438" y="40767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4716463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1001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7307263" y="4940300"/>
            <a:ext cx="71913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7380288" y="50847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0111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6804025" y="2276475"/>
            <a:ext cx="71913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877050" y="24034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>
                <a:latin typeface="Times New Roman" pitchFamily="18" charset="0"/>
              </a:rPr>
              <a:t>0100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0" y="4076700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Rendezvous Point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 flipH="1" flipV="1">
            <a:off x="3348038" y="4005263"/>
            <a:ext cx="1295400" cy="3603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 flipH="1" flipV="1">
            <a:off x="1116013" y="3933825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250825" y="436562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(Pastry root)</a:t>
            </a: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>
            <p:ph sz="quarter" idx="4"/>
          </p:nvPr>
        </p:nvGraphicFramePr>
        <p:xfrm>
          <a:off x="6877050" y="5699125"/>
          <a:ext cx="1724025" cy="898526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558" name="Text Box 64"/>
          <p:cNvSpPr txBox="1">
            <a:spLocks noChangeArrowheads="1"/>
          </p:cNvSpPr>
          <p:nvPr/>
        </p:nvSpPr>
        <p:spPr bwMode="auto">
          <a:xfrm>
            <a:off x="2411413" y="4292600"/>
            <a:ext cx="168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>
                <a:latin typeface="Times New Roman" pitchFamily="18" charset="0"/>
              </a:rPr>
              <a:t>Failed Node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59" name="Oval 65"/>
          <p:cNvSpPr>
            <a:spLocks noChangeArrowheads="1"/>
          </p:cNvSpPr>
          <p:nvPr/>
        </p:nvSpPr>
        <p:spPr bwMode="auto">
          <a:xfrm>
            <a:off x="250825" y="20605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0" name="Oval 66"/>
          <p:cNvSpPr>
            <a:spLocks noChangeArrowheads="1"/>
          </p:cNvSpPr>
          <p:nvPr/>
        </p:nvSpPr>
        <p:spPr bwMode="auto">
          <a:xfrm>
            <a:off x="2771775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1" name="Oval 67"/>
          <p:cNvSpPr>
            <a:spLocks noChangeArrowheads="1"/>
          </p:cNvSpPr>
          <p:nvPr/>
        </p:nvSpPr>
        <p:spPr bwMode="auto">
          <a:xfrm>
            <a:off x="1403350" y="602138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2" name="Oval 68"/>
          <p:cNvSpPr>
            <a:spLocks noChangeArrowheads="1"/>
          </p:cNvSpPr>
          <p:nvPr/>
        </p:nvSpPr>
        <p:spPr bwMode="auto">
          <a:xfrm>
            <a:off x="4716463" y="26368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3" name="Oval 69"/>
          <p:cNvSpPr>
            <a:spLocks noChangeArrowheads="1"/>
          </p:cNvSpPr>
          <p:nvPr/>
        </p:nvSpPr>
        <p:spPr bwMode="auto">
          <a:xfrm>
            <a:off x="6019800" y="60198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4" name="Oval 70"/>
          <p:cNvSpPr>
            <a:spLocks noChangeArrowheads="1"/>
          </p:cNvSpPr>
          <p:nvPr/>
        </p:nvSpPr>
        <p:spPr bwMode="auto">
          <a:xfrm>
            <a:off x="7451725" y="32131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5" name="Oval 71"/>
          <p:cNvSpPr>
            <a:spLocks noChangeArrowheads="1"/>
          </p:cNvSpPr>
          <p:nvPr/>
        </p:nvSpPr>
        <p:spPr bwMode="auto">
          <a:xfrm>
            <a:off x="5651500" y="17732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6" name="Oval 72"/>
          <p:cNvSpPr>
            <a:spLocks noChangeArrowheads="1"/>
          </p:cNvSpPr>
          <p:nvPr/>
        </p:nvSpPr>
        <p:spPr bwMode="auto">
          <a:xfrm>
            <a:off x="3132138" y="57340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7" name="Line 73"/>
          <p:cNvSpPr>
            <a:spLocks noChangeShapeType="1"/>
          </p:cNvSpPr>
          <p:nvPr/>
        </p:nvSpPr>
        <p:spPr bwMode="auto">
          <a:xfrm flipH="1" flipV="1">
            <a:off x="5364163" y="4508500"/>
            <a:ext cx="19431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8" name="Line 74"/>
          <p:cNvSpPr>
            <a:spLocks noChangeShapeType="1"/>
          </p:cNvSpPr>
          <p:nvPr/>
        </p:nvSpPr>
        <p:spPr bwMode="auto">
          <a:xfrm flipH="1">
            <a:off x="5219700" y="2781300"/>
            <a:ext cx="165735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9" name="Line 75"/>
          <p:cNvSpPr>
            <a:spLocks noChangeShapeType="1"/>
          </p:cNvSpPr>
          <p:nvPr/>
        </p:nvSpPr>
        <p:spPr bwMode="auto">
          <a:xfrm flipH="1" flipV="1">
            <a:off x="3348038" y="2636838"/>
            <a:ext cx="1439862" cy="1512887"/>
          </a:xfrm>
          <a:prstGeom prst="line">
            <a:avLst/>
          </a:prstGeom>
          <a:ln w="38100">
            <a:prstDash val="dash"/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570" name="Line 76"/>
          <p:cNvSpPr>
            <a:spLocks noChangeShapeType="1"/>
          </p:cNvSpPr>
          <p:nvPr/>
        </p:nvSpPr>
        <p:spPr bwMode="auto">
          <a:xfrm flipH="1">
            <a:off x="971550" y="2565400"/>
            <a:ext cx="1728788" cy="11509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1" name="Text Box 77"/>
          <p:cNvSpPr txBox="1">
            <a:spLocks noChangeArrowheads="1"/>
          </p:cNvSpPr>
          <p:nvPr/>
        </p:nvSpPr>
        <p:spPr bwMode="auto">
          <a:xfrm>
            <a:off x="3563938" y="2486025"/>
            <a:ext cx="128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 dirty="0">
                <a:latin typeface="Times New Roman" pitchFamily="18" charset="0"/>
              </a:rPr>
              <a:t>Join request</a:t>
            </a:r>
            <a:endParaRPr lang="en-US" altLang="en-US" sz="1800" dirty="0">
              <a:latin typeface="Times New Roman" pitchFamily="18" charset="0"/>
            </a:endParaRPr>
          </a:p>
        </p:txBody>
      </p:sp>
      <p:sp>
        <p:nvSpPr>
          <p:cNvPr id="20572" name="Text Box 78"/>
          <p:cNvSpPr txBox="1">
            <a:spLocks noChangeArrowheads="1"/>
          </p:cNvSpPr>
          <p:nvPr/>
        </p:nvSpPr>
        <p:spPr bwMode="auto">
          <a:xfrm>
            <a:off x="827088" y="2708275"/>
            <a:ext cx="128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>
                <a:latin typeface="Times New Roman" pitchFamily="18" charset="0"/>
              </a:rPr>
              <a:t>Join request</a:t>
            </a: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1618" name="Group 114"/>
          <p:cNvGraphicFramePr>
            <a:graphicFrameLocks noGrp="1"/>
          </p:cNvGraphicFramePr>
          <p:nvPr/>
        </p:nvGraphicFramePr>
        <p:xfrm>
          <a:off x="180975" y="4878388"/>
          <a:ext cx="1654175" cy="1097024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GroupID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Parent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Child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0" grpId="0" animBg="1"/>
      <p:bldP spid="20558" grpId="0"/>
      <p:bldP spid="20569" grpId="0" animBg="1"/>
      <p:bldP spid="20570" grpId="0" animBg="1"/>
      <p:bldP spid="20571" grpId="0"/>
      <p:bldP spid="205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zh-CN"/>
              <a:t>Problems with Scribe</a:t>
            </a:r>
          </a:p>
          <a:p>
            <a:pPr lvl="1" eaLnBrk="1" hangingPunct="1"/>
            <a:r>
              <a:rPr lang="da-DK" altLang="zh-CN"/>
              <a:t>Best-effort delivery</a:t>
            </a:r>
          </a:p>
          <a:p>
            <a:pPr lvl="1" eaLnBrk="1" hangingPunct="1"/>
            <a:r>
              <a:rPr lang="da-DK" altLang="zh-CN"/>
              <a:t>No built-in protection of information</a:t>
            </a:r>
          </a:p>
          <a:p>
            <a:pPr lvl="1" eaLnBrk="1" hangingPunct="1"/>
            <a:r>
              <a:rPr lang="da-DK" altLang="zh-CN"/>
              <a:t>Possible concurrency problems</a:t>
            </a:r>
          </a:p>
          <a:p>
            <a:pPr eaLnBrk="1" hangingPunct="1"/>
            <a:r>
              <a:rPr lang="da-DK" altLang="zh-CN"/>
              <a:t>Comparing Scribe and IP multicast</a:t>
            </a:r>
          </a:p>
          <a:p>
            <a:pPr lvl="1" eaLnBrk="1" hangingPunct="1"/>
            <a:r>
              <a:rPr lang="da-DK" altLang="zh-CN"/>
              <a:t>Scribe scales better and supports dynamic groups</a:t>
            </a:r>
          </a:p>
          <a:p>
            <a:pPr lvl="1" eaLnBrk="1" hangingPunct="1"/>
            <a:r>
              <a:rPr lang="da-DK" altLang="zh-CN"/>
              <a:t>Scribe nearly as efficient as IP multicast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487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7800" y="2204864"/>
            <a:ext cx="7467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600">
                <a:solidFill>
                  <a:srgbClr val="99FFCC"/>
                </a:solidFill>
              </a:rPr>
              <a:t>4. Middleware Communication Protocols</a:t>
            </a:r>
            <a:endParaRPr lang="en-US" altLang="zh-CN" sz="460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04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5113" y="1295400"/>
            <a:ext cx="4840287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Middleware Communication Protocols</a:t>
            </a:r>
            <a:endParaRPr lang="en-US" altLang="zh-CN" sz="54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Remote Procedure Call (RPC)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Remote Method Invocation (RMI)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Message-Oriented Middleware (MOM)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Stream-Oriented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99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45317" r="30786" b="41087"/>
          <a:stretch>
            <a:fillRect/>
          </a:stretch>
        </p:blipFill>
        <p:spPr>
          <a:xfrm>
            <a:off x="771525" y="304800"/>
            <a:ext cx="7534275" cy="2819400"/>
          </a:xfr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zh-CN" sz="4000"/>
              <a:t>Remote Procedure Calls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71525" y="3124200"/>
            <a:ext cx="8372475" cy="36576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Idea inferred from conventional procedure call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/>
              <a:t>Allowing programs to call procedures located on other machines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/>
              <a:t>Achieve </a:t>
            </a:r>
            <a:r>
              <a:rPr lang="en-US" altLang="zh-CN" sz="2400" smtClean="0"/>
              <a:t>transparency: </a:t>
            </a:r>
            <a:r>
              <a:rPr lang="en-US" altLang="zh-CN" sz="2400"/>
              <a:t>a</a:t>
            </a:r>
            <a:r>
              <a:rPr lang="en-US" altLang="zh-CN" sz="2400" smtClean="0"/>
              <a:t>ccess and location transparency 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How to implement the calling ?</a:t>
            </a:r>
          </a:p>
          <a:p>
            <a:pPr eaLnBrk="1" hangingPunct="1"/>
            <a:r>
              <a:rPr lang="en-US" altLang="zh-CN" sz="2400" b="1" dirty="0"/>
              <a:t>Parameter passing mechanism? </a:t>
            </a:r>
          </a:p>
          <a:p>
            <a:pPr eaLnBrk="1" hangingPunct="1"/>
            <a:r>
              <a:rPr lang="en-US" altLang="zh-CN" sz="2400" b="1" dirty="0"/>
              <a:t>RPC semantics ?</a:t>
            </a:r>
          </a:p>
          <a:p>
            <a:pPr eaLnBrk="1" hangingPunct="1"/>
            <a:r>
              <a:rPr lang="en-US" altLang="zh-CN" sz="2400" b="1" dirty="0"/>
              <a:t>How to deal with the failures?</a:t>
            </a:r>
          </a:p>
        </p:txBody>
      </p:sp>
    </p:spTree>
    <p:extLst>
      <p:ext uri="{BB962C8B-B14F-4D97-AF65-F5344CB8AC3E}">
        <p14:creationId xmlns:p14="http://schemas.microsoft.com/office/powerpoint/2010/main" val="35049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4000"/>
              <a:t>Steps of a Remote Procedure Call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69313" cy="54657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Client procedure calls </a:t>
            </a:r>
            <a:r>
              <a:rPr lang="en-US" altLang="zh-CN" sz="2800" b="1" dirty="0">
                <a:solidFill>
                  <a:srgbClr val="0000CC"/>
                </a:solidFill>
              </a:rPr>
              <a:t>client stub</a:t>
            </a:r>
            <a:r>
              <a:rPr lang="en-US" altLang="zh-CN" sz="2800" b="1" dirty="0"/>
              <a:t> </a:t>
            </a:r>
            <a:r>
              <a:rPr lang="en-US" altLang="zh-CN" sz="2800" dirty="0"/>
              <a:t>in normal way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Client stub builds message, calls local OS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Client's OS sends message to remote OS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Remote OS gives message to </a:t>
            </a:r>
            <a:r>
              <a:rPr lang="en-US" altLang="zh-CN" sz="2800" b="1" dirty="0">
                <a:solidFill>
                  <a:srgbClr val="0000CC"/>
                </a:solidFill>
              </a:rPr>
              <a:t>server stub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Server stub unpacks parameters, calls server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Server does work, returns result to the stub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Server stub packs it in message, calls local OS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Server's OS sends a message to client's OS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Client's OS gives a message to client stub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dirty="0"/>
              <a:t>Stub unpacks result, returns to client</a:t>
            </a:r>
          </a:p>
        </p:txBody>
      </p:sp>
    </p:spTree>
    <p:extLst>
      <p:ext uri="{BB962C8B-B14F-4D97-AF65-F5344CB8AC3E}">
        <p14:creationId xmlns:p14="http://schemas.microsoft.com/office/powerpoint/2010/main" val="5463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5175" cy="836613"/>
          </a:xfrm>
        </p:spPr>
        <p:txBody>
          <a:bodyPr/>
          <a:lstStyle/>
          <a:p>
            <a:pPr eaLnBrk="1" hangingPunct="1"/>
            <a:r>
              <a:rPr lang="en-US" altLang="zh-CN" sz="3600"/>
              <a:t>Example of a Remote Procedure Call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0"/>
            <a:ext cx="8110538" cy="476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Steps involved in doing remote computation through RPC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41541" r="17531" b="36253"/>
          <a:stretch>
            <a:fillRect/>
          </a:stretch>
        </p:blipFill>
        <p:spPr bwMode="auto">
          <a:xfrm>
            <a:off x="554038" y="1066800"/>
            <a:ext cx="8143875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9" t="34668" r="20738" b="30664"/>
          <a:stretch>
            <a:fillRect/>
          </a:stretch>
        </p:blipFill>
        <p:spPr bwMode="auto">
          <a:xfrm>
            <a:off x="533400" y="838200"/>
            <a:ext cx="80470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Case Study: DCE RPC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5867400"/>
            <a:ext cx="7821613" cy="685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smtClean="0"/>
              <a:t>The steps in writing a client and a server in DCE RPC.</a:t>
            </a:r>
          </a:p>
        </p:txBody>
      </p:sp>
    </p:spTree>
    <p:extLst>
      <p:ext uri="{BB962C8B-B14F-4D97-AF65-F5344CB8AC3E}">
        <p14:creationId xmlns:p14="http://schemas.microsoft.com/office/powerpoint/2010/main" val="29867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46979" r="20309" b="42296"/>
          <a:stretch>
            <a:fillRect/>
          </a:stretch>
        </p:blipFill>
        <p:spPr bwMode="auto">
          <a:xfrm>
            <a:off x="533400" y="2286000"/>
            <a:ext cx="7724775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zh-CN" sz="3600"/>
              <a:t>Parameter Passing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5029200"/>
            <a:ext cx="7864475" cy="16605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400"/>
              <a:t>Original message on the Pentium - 5 JILL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400"/>
              <a:t>The message after receipt on the SPARC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400"/>
              <a:t>The message after being inverted. The little numbers in boxes indicate the address of each byte</a:t>
            </a:r>
            <a:endParaRPr lang="en-US" altLang="zh-CN" sz="2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774700"/>
            <a:ext cx="91440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</a:rPr>
              <a:t>Different Encoding: EBCDIC versus ASCII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</a:rPr>
              <a:t>Different Endianness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</a:rPr>
              <a:t>Reference Parameter Passing: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</a:rPr>
              <a:t>       call-by-reference has been replaced by copy/restore </a:t>
            </a:r>
          </a:p>
        </p:txBody>
      </p:sp>
    </p:spTree>
    <p:extLst>
      <p:ext uri="{BB962C8B-B14F-4D97-AF65-F5344CB8AC3E}">
        <p14:creationId xmlns:p14="http://schemas.microsoft.com/office/powerpoint/2010/main" val="49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最佳线程池大小</a:t>
            </a:r>
            <a:r>
              <a:rPr lang="en-GB" altLang="zh-CN" dirty="0"/>
              <a:t>-1</a:t>
            </a:r>
            <a:r>
              <a:rPr lang="zh-CN" altLang="en-GB" dirty="0"/>
              <a:t> 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 dirty="0"/>
              <a:t>线程池技术与实时创建线程的比较：</a:t>
            </a:r>
          </a:p>
          <a:p>
            <a:pPr lvl="1"/>
            <a:r>
              <a:rPr lang="zh-CN" altLang="en-GB" dirty="0"/>
              <a:t>带来的节省：线程创建开销</a:t>
            </a:r>
          </a:p>
          <a:p>
            <a:pPr lvl="1"/>
            <a:r>
              <a:rPr lang="zh-CN" altLang="en-GB" dirty="0"/>
              <a:t>带来的开销：线程池的管理</a:t>
            </a:r>
            <a:r>
              <a:rPr lang="en-US" altLang="zh-CN" dirty="0"/>
              <a:t>(</a:t>
            </a:r>
            <a:r>
              <a:rPr lang="zh-CN" altLang="en-GB" dirty="0"/>
              <a:t>并发控制、线程上下文切换</a:t>
            </a:r>
            <a:r>
              <a:rPr lang="en-US" altLang="zh-CN" dirty="0"/>
              <a:t>)</a:t>
            </a:r>
            <a:endParaRPr lang="zh-CN" altLang="en-GB" dirty="0"/>
          </a:p>
          <a:p>
            <a:pPr lvl="1"/>
            <a:r>
              <a:rPr lang="zh-CN" altLang="en-GB" dirty="0"/>
              <a:t>增大线程池中线程</a:t>
            </a:r>
          </a:p>
          <a:p>
            <a:pPr lvl="2"/>
            <a:r>
              <a:rPr lang="zh-CN" altLang="en-GB" dirty="0"/>
              <a:t>优点：增加了并发度 </a:t>
            </a:r>
          </a:p>
          <a:p>
            <a:pPr lvl="2"/>
            <a:r>
              <a:rPr lang="zh-CN" altLang="en-GB" dirty="0"/>
              <a:t>缺点：增大了线程池管理开销</a:t>
            </a:r>
          </a:p>
          <a:p>
            <a:pPr lvl="2"/>
            <a:r>
              <a:rPr lang="zh-CN" altLang="en-GB" dirty="0"/>
              <a:t>结论：并不是线程数越多越好</a:t>
            </a:r>
          </a:p>
          <a:p>
            <a:r>
              <a:rPr lang="zh-CN" altLang="en-GB" dirty="0"/>
              <a:t>总收益 </a:t>
            </a:r>
            <a:r>
              <a:rPr lang="en-GB" altLang="zh-CN" dirty="0"/>
              <a:t>= </a:t>
            </a:r>
            <a:r>
              <a:rPr lang="zh-CN" altLang="en-GB" dirty="0"/>
              <a:t>线程创建开销 －</a:t>
            </a:r>
            <a:r>
              <a:rPr lang="en-GB" altLang="zh-CN" dirty="0"/>
              <a:t> </a:t>
            </a:r>
            <a:r>
              <a:rPr lang="zh-CN" altLang="en-GB" dirty="0"/>
              <a:t>线程管理开销 </a:t>
            </a:r>
          </a:p>
          <a:p>
            <a:r>
              <a:rPr lang="zh-CN" altLang="en-GB" dirty="0"/>
              <a:t>总收益达到最大值时的线程数为最佳线程数</a:t>
            </a:r>
            <a:endParaRPr lang="zh-CN" altLang="en-US" dirty="0"/>
          </a:p>
        </p:txBody>
      </p:sp>
      <p:sp>
        <p:nvSpPr>
          <p:cNvPr id="6" name="Text Box 33">
            <a:extLst>
              <a:ext uri="{FF2B5EF4-FFF2-40B4-BE49-F238E27FC236}">
                <a16:creationId xmlns:a16="http://schemas.microsoft.com/office/drawing/2014/main" xmlns="" id="{4C751F87-A07C-4465-B472-AC5A7A18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29127"/>
            <a:ext cx="822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Yibei</a:t>
            </a:r>
            <a:r>
              <a:rPr lang="en-US" altLang="zh-CN" sz="1800" dirty="0"/>
              <a:t> Ling et. al, Analysis of optimal thread pool size, ACM SIGOPS Operating Systems Review, Volume 34 ,  Issue 2  (April 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6838"/>
            <a:ext cx="8763000" cy="949325"/>
          </a:xfrm>
        </p:spPr>
        <p:txBody>
          <a:bodyPr/>
          <a:lstStyle/>
          <a:p>
            <a:pPr eaLnBrk="1" hangingPunct="1"/>
            <a:r>
              <a:rPr lang="en-US" altLang="zh-CN" sz="3600"/>
              <a:t>Parameter Passing:</a:t>
            </a:r>
            <a:r>
              <a:rPr lang="en-US" altLang="zh-CN" sz="3200"/>
              <a:t> Parameter Specification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t="44109" r="24345" b="37462"/>
          <a:stretch>
            <a:fillRect/>
          </a:stretch>
        </p:blipFill>
        <p:spPr bwMode="auto">
          <a:xfrm>
            <a:off x="593725" y="2590800"/>
            <a:ext cx="7391400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866063" cy="6635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400"/>
              <a:t>A procedure        b)The corresponding message.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57213" y="1322388"/>
            <a:ext cx="70278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latin typeface="Times" pitchFamily="18" charset="0"/>
              </a:rPr>
              <a:t>Define message format: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>
                <a:latin typeface="Times" pitchFamily="18" charset="0"/>
              </a:rPr>
              <a:t>Agree on the representation of simple data structures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>
                <a:latin typeface="Times" pitchFamily="18" charset="0"/>
              </a:rPr>
              <a:t>Agree on the service of data transport</a:t>
            </a:r>
          </a:p>
        </p:txBody>
      </p:sp>
    </p:spTree>
    <p:extLst>
      <p:ext uri="{BB962C8B-B14F-4D97-AF65-F5344CB8AC3E}">
        <p14:creationId xmlns:p14="http://schemas.microsoft.com/office/powerpoint/2010/main" val="27489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990600"/>
          </a:xfrm>
        </p:spPr>
        <p:txBody>
          <a:bodyPr/>
          <a:lstStyle/>
          <a:p>
            <a:pPr eaLnBrk="1" hangingPunct="1"/>
            <a:r>
              <a:rPr lang="en-US" altLang="zh-CN" sz="4000"/>
              <a:t>RPC Semantics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At least once semantics </a:t>
            </a:r>
          </a:p>
          <a:p>
            <a:pPr eaLnBrk="1" hangingPunct="1">
              <a:defRPr/>
            </a:pPr>
            <a:r>
              <a:rPr lang="en-US" altLang="zh-CN" sz="2800" dirty="0"/>
              <a:t>At most once semantics </a:t>
            </a:r>
          </a:p>
          <a:p>
            <a:pPr eaLnBrk="1" hangingPunct="1">
              <a:defRPr/>
            </a:pPr>
            <a:r>
              <a:rPr lang="en-US" altLang="zh-CN" sz="2800" dirty="0"/>
              <a:t>Maybe — Guarantee nothing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800" b="1" dirty="0"/>
              <a:t>Can RPC have the </a:t>
            </a:r>
            <a:r>
              <a:rPr lang="en-US" altLang="zh-CN" sz="2800" b="1" dirty="0">
                <a:solidFill>
                  <a:srgbClr val="1602AA"/>
                </a:solidFill>
              </a:rPr>
              <a:t>exactly once </a:t>
            </a:r>
            <a:r>
              <a:rPr lang="en-US" altLang="zh-CN" sz="2800" b="1" dirty="0"/>
              <a:t>semantics similar to the local calls?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No.</a:t>
            </a:r>
            <a:endParaRPr lang="en-US" altLang="zh-CN" sz="2400" b="1" i="1" kern="1200" dirty="0">
              <a:solidFill>
                <a:srgbClr val="FF0000"/>
              </a:solidFill>
              <a:latin typeface="Times" pitchFamily="18" charset="0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41300" y="3581400"/>
            <a:ext cx="8674100" cy="3209925"/>
            <a:chOff x="375" y="1097"/>
            <a:chExt cx="5464" cy="2022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283" y="1210"/>
              <a:ext cx="23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800" i="1">
                  <a:solidFill>
                    <a:srgbClr val="000000"/>
                  </a:solidFill>
                  <a:latin typeface="Times" pitchFamily="18" charset="0"/>
                </a:rPr>
                <a:t>Fault tolerance measures</a:t>
              </a:r>
              <a:endParaRPr lang="en-GB" altLang="zh-CN">
                <a:latin typeface="Times" pitchFamily="18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830" y="1168"/>
              <a:ext cx="961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400" b="1" i="1">
                  <a:solidFill>
                    <a:srgbClr val="0000CC"/>
                  </a:solidFill>
                  <a:latin typeface="Times" pitchFamily="18" charset="0"/>
                </a:rPr>
                <a:t>Invocation semantics</a:t>
              </a:r>
              <a:endParaRPr lang="en-GB" altLang="zh-CN" sz="2400" b="1">
                <a:solidFill>
                  <a:srgbClr val="0000CC"/>
                </a:solidFill>
                <a:latin typeface="Times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 i="1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4830" y="132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15" y="1673"/>
              <a:ext cx="13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Retransmit request 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734" y="1879"/>
              <a:ext cx="6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message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900" y="1673"/>
              <a:ext cx="7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Duplicate 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955" y="1879"/>
              <a:ext cx="5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filtering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974" y="1673"/>
              <a:ext cx="15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Re-execute procedure 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051" y="1879"/>
              <a:ext cx="13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200" i="1">
                  <a:solidFill>
                    <a:srgbClr val="000000"/>
                  </a:solidFill>
                  <a:latin typeface="Times" pitchFamily="18" charset="0"/>
                </a:rPr>
                <a:t>or retransmit reply</a:t>
              </a:r>
              <a:endParaRPr lang="en-GB" altLang="zh-CN" sz="2200">
                <a:latin typeface="Times" pitchFamily="18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651" y="221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No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651" y="2526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Yes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651" y="2857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Yes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051" y="2210"/>
              <a:ext cx="9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Not applicable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2051" y="252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No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051" y="2857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Yes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230" y="2210"/>
              <a:ext cx="9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Not applicable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30" y="2526"/>
              <a:ext cx="13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Re-execute procedure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230" y="2857"/>
              <a:ext cx="10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" pitchFamily="18" charset="0"/>
                </a:rPr>
                <a:t>Retransmit reply</a:t>
              </a:r>
              <a:endParaRPr lang="en-GB" altLang="zh-CN" sz="2400">
                <a:latin typeface="Times" pitchFamily="18" charset="0"/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774" y="2857"/>
              <a:ext cx="10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400" b="1" i="1">
                  <a:solidFill>
                    <a:srgbClr val="0000CC"/>
                  </a:solidFill>
                  <a:latin typeface="Times" pitchFamily="18" charset="0"/>
                </a:rPr>
                <a:t>At-most-once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783" y="2526"/>
              <a:ext cx="10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400" b="1" i="1">
                  <a:solidFill>
                    <a:srgbClr val="0000CC"/>
                  </a:solidFill>
                  <a:latin typeface="Times" pitchFamily="18" charset="0"/>
                </a:rPr>
                <a:t>At-least-once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4999" y="2210"/>
              <a:ext cx="5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zh-CN" sz="2400" b="1" i="1">
                  <a:solidFill>
                    <a:srgbClr val="0000CC"/>
                  </a:solidFill>
                  <a:latin typeface="Times" pitchFamily="18" charset="0"/>
                </a:rPr>
                <a:t>Maybe</a:t>
              </a:r>
              <a:endParaRPr lang="en-GB" altLang="zh-CN" sz="2800" b="1">
                <a:solidFill>
                  <a:srgbClr val="0000CC"/>
                </a:solidFill>
                <a:latin typeface="Times" pitchFamily="18" charset="0"/>
              </a:endParaRP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9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295400"/>
          </a:xfrm>
        </p:spPr>
        <p:txBody>
          <a:bodyPr/>
          <a:lstStyle/>
          <a:p>
            <a:pPr eaLnBrk="1" hangingPunct="1"/>
            <a:r>
              <a:rPr lang="en-US" altLang="zh-CN" sz="3600"/>
              <a:t>Failures that can occur in RPC Systems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59338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client is unable to locate the server.</a:t>
            </a:r>
          </a:p>
          <a:p>
            <a:pPr eaLnBrk="1" hangingPunct="1"/>
            <a:r>
              <a:rPr lang="en-US" altLang="zh-CN" sz="2800" dirty="0"/>
              <a:t>The request message from the client to server is lost.</a:t>
            </a:r>
          </a:p>
          <a:p>
            <a:pPr eaLnBrk="1" hangingPunct="1"/>
            <a:r>
              <a:rPr lang="en-US" altLang="zh-CN" sz="2800" dirty="0"/>
              <a:t>The server crashes after receiving a request.</a:t>
            </a:r>
          </a:p>
          <a:p>
            <a:pPr eaLnBrk="1" hangingPunct="1"/>
            <a:r>
              <a:rPr lang="en-US" altLang="zh-CN" sz="2800" dirty="0"/>
              <a:t>The reply message from the server to the client is lost.</a:t>
            </a:r>
          </a:p>
          <a:p>
            <a:pPr eaLnBrk="1" hangingPunct="1"/>
            <a:r>
              <a:rPr lang="en-US" altLang="zh-CN" sz="2800" dirty="0"/>
              <a:t>The client crashes after sending a request.</a:t>
            </a:r>
          </a:p>
        </p:txBody>
      </p:sp>
    </p:spTree>
    <p:extLst>
      <p:ext uri="{BB962C8B-B14F-4D97-AF65-F5344CB8AC3E}">
        <p14:creationId xmlns:p14="http://schemas.microsoft.com/office/powerpoint/2010/main" val="2236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95325"/>
          </a:xfrm>
        </p:spPr>
        <p:txBody>
          <a:bodyPr/>
          <a:lstStyle/>
          <a:p>
            <a:pPr eaLnBrk="1" hangingPunct="1"/>
            <a:r>
              <a:rPr lang="en-US" altLang="zh-CN" sz="4000"/>
              <a:t>RPC Failures and Solutions  (1)</a:t>
            </a:r>
            <a:r>
              <a:rPr lang="en-US" altLang="zh-CN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435280" cy="5262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Client cannot locate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have the error raise an exception (</a:t>
            </a:r>
            <a:r>
              <a:rPr lang="en-US" altLang="zh-CN"/>
              <a:t>e.g</a:t>
            </a:r>
            <a:r>
              <a:rPr lang="en-US" altLang="zh-CN" smtClean="0"/>
              <a:t>., </a:t>
            </a:r>
            <a:r>
              <a:rPr lang="en-US" altLang="zh-CN" dirty="0"/>
              <a:t>Java)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use signal handlers (</a:t>
            </a:r>
            <a:r>
              <a:rPr lang="en-US" altLang="zh-CN"/>
              <a:t>e.g</a:t>
            </a:r>
            <a:r>
              <a:rPr lang="en-US" altLang="zh-CN" smtClean="0"/>
              <a:t>., </a:t>
            </a:r>
            <a:r>
              <a:rPr lang="en-US" altLang="zh-CN" dirty="0"/>
              <a:t>defining a signal type </a:t>
            </a:r>
            <a:r>
              <a:rPr lang="en-US" altLang="zh-CN" i="1" dirty="0"/>
              <a:t>SIG-NOSERVER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Drawbacks: not every language has exceptions or signal handlers, and that will destroys the transparency we have been trying to achieve.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Lost request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start a timer at client stub, if the timer expires before a reply or acknowledgement comes back, the message is sent again. </a:t>
            </a:r>
          </a:p>
        </p:txBody>
      </p:sp>
    </p:spTree>
    <p:extLst>
      <p:ext uri="{BB962C8B-B14F-4D97-AF65-F5344CB8AC3E}">
        <p14:creationId xmlns:p14="http://schemas.microsoft.com/office/powerpoint/2010/main" val="19519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7637" cy="762000"/>
          </a:xfrm>
        </p:spPr>
        <p:txBody>
          <a:bodyPr/>
          <a:lstStyle/>
          <a:p>
            <a:pPr eaLnBrk="1" hangingPunct="1"/>
            <a:r>
              <a:rPr lang="en-US" altLang="zh-CN" sz="4000"/>
              <a:t>RPC Failures and Solutions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2075"/>
            <a:ext cx="8153400" cy="5129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/>
              <a:t>Server crashes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/>
              <a:t>client sets a timer and the timer expires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/>
              <a:t>its solution depends on RPC semantics: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at least once semantics: client stub reissues request and server re-executes it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at most once semantics: client stub gives up immediately and reports failure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maybe semantics: guarantee nothing</a:t>
            </a:r>
          </a:p>
        </p:txBody>
      </p:sp>
    </p:spTree>
    <p:extLst>
      <p:ext uri="{BB962C8B-B14F-4D97-AF65-F5344CB8AC3E}">
        <p14:creationId xmlns:p14="http://schemas.microsoft.com/office/powerpoint/2010/main" val="525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08-08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241"/>
            <a:ext cx="9144000" cy="413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Example</a:t>
            </a:r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6300192" y="2852936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(Reboot after crashing)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BB56DB-4564-4613-8B6D-753AF9C58BF4}"/>
              </a:ext>
            </a:extLst>
          </p:cNvPr>
          <p:cNvSpPr/>
          <p:nvPr/>
        </p:nvSpPr>
        <p:spPr>
          <a:xfrm>
            <a:off x="0" y="3908392"/>
            <a:ext cx="9148044" cy="36671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F03A521-11F8-4DD0-9B0C-5CD9BABE852F}"/>
              </a:ext>
            </a:extLst>
          </p:cNvPr>
          <p:cNvSpPr txBox="1"/>
          <p:nvPr/>
        </p:nvSpPr>
        <p:spPr>
          <a:xfrm>
            <a:off x="487511" y="974583"/>
            <a:ext cx="6122702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Server’s Task: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M: send the message to client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P: print some text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C: crash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09C0096-B7BD-429A-B911-4844733A9543}"/>
              </a:ext>
            </a:extLst>
          </p:cNvPr>
          <p:cNvSpPr/>
          <p:nvPr/>
        </p:nvSpPr>
        <p:spPr>
          <a:xfrm>
            <a:off x="0" y="4304947"/>
            <a:ext cx="9148044" cy="366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RPC Failures and Solutions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Lost Reply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client stub sets a timer and the timer expires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send the request once more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idempotent and un-idempotent requests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client assigns each request a 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at-least-once semantics: resend the request, re-execute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at-most-once semantics: resend the request, filter the duplicated request, retransmit the reply (if any)/re-execute it</a:t>
            </a:r>
          </a:p>
        </p:txBody>
      </p:sp>
    </p:spTree>
    <p:extLst>
      <p:ext uri="{BB962C8B-B14F-4D97-AF65-F5344CB8AC3E}">
        <p14:creationId xmlns:p14="http://schemas.microsoft.com/office/powerpoint/2010/main" val="36016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CF4F6F-7B32-4C50-B0EE-F832B9E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Solutions for RPC Failures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700AA525-D586-437C-98CA-B8590FD18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77283"/>
              </p:ext>
            </p:extLst>
          </p:nvPr>
        </p:nvGraphicFramePr>
        <p:xfrm>
          <a:off x="215515" y="1340766"/>
          <a:ext cx="8712969" cy="50120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52229">
                  <a:extLst>
                    <a:ext uri="{9D8B030D-6E8A-4147-A177-3AD203B41FA5}">
                      <a16:colId xmlns:a16="http://schemas.microsoft.com/office/drawing/2014/main" xmlns="" val="270722553"/>
                    </a:ext>
                  </a:extLst>
                </a:gridCol>
                <a:gridCol w="1867059">
                  <a:extLst>
                    <a:ext uri="{9D8B030D-6E8A-4147-A177-3AD203B41FA5}">
                      <a16:colId xmlns:a16="http://schemas.microsoft.com/office/drawing/2014/main" xmlns="" val="3783622380"/>
                    </a:ext>
                  </a:extLst>
                </a:gridCol>
                <a:gridCol w="4793681">
                  <a:extLst>
                    <a:ext uri="{9D8B030D-6E8A-4147-A177-3AD203B41FA5}">
                      <a16:colId xmlns:a16="http://schemas.microsoft.com/office/drawing/2014/main" xmlns="" val="887309822"/>
                    </a:ext>
                  </a:extLst>
                </a:gridCol>
              </a:tblGrid>
              <a:tr h="42173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检测手段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原因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解决方案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0375132"/>
                  </a:ext>
                </a:extLst>
              </a:tr>
              <a:tr h="72792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连不上服务器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客户不能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定位服务器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抛异常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2137725"/>
                  </a:ext>
                </a:extLst>
              </a:tr>
              <a:tr h="42173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超时 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能连上服务器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请求丢失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重发请求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434159"/>
                  </a:ext>
                </a:extLst>
              </a:tr>
              <a:tr h="727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超时 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不能连上服务器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服务器崩溃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服务器重启后</a:t>
                      </a:r>
                      <a:r>
                        <a:rPr lang="en-US" altLang="zh-CN" sz="2000" dirty="0"/>
                        <a:t>)</a:t>
                      </a:r>
                      <a:r>
                        <a:rPr lang="zh-CN" altLang="en-US" sz="2000" dirty="0"/>
                        <a:t>重发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+(</a:t>
                      </a:r>
                      <a:r>
                        <a:rPr lang="zh-CN" altLang="en-US" sz="2000" dirty="0"/>
                        <a:t>服务器</a:t>
                      </a:r>
                      <a:r>
                        <a:rPr lang="en-US" altLang="zh-CN" sz="2000" dirty="0"/>
                        <a:t>)</a:t>
                      </a:r>
                      <a:r>
                        <a:rPr lang="zh-CN" altLang="en-US" sz="2000" dirty="0"/>
                        <a:t>重执行</a:t>
                      </a:r>
                      <a:r>
                        <a:rPr lang="en-US" altLang="zh-CN" sz="2000" dirty="0"/>
                        <a:t>/at-least-once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039400"/>
                  </a:ext>
                </a:extLst>
              </a:tr>
              <a:tr h="421734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抛异常</a:t>
                      </a:r>
                      <a:r>
                        <a:rPr lang="en-US" altLang="zh-CN" sz="2000" dirty="0"/>
                        <a:t>/at-most-once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2700905"/>
                  </a:ext>
                </a:extLst>
              </a:tr>
              <a:tr h="727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超时 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能连上服务器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  <a:p>
                      <a:endParaRPr lang="zh-CN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应答丢失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重发</a:t>
                      </a:r>
                      <a:r>
                        <a:rPr lang="en-US" altLang="zh-CN" sz="2000" dirty="0"/>
                        <a:t>+</a:t>
                      </a:r>
                    </a:p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服务器</a:t>
                      </a:r>
                      <a:r>
                        <a:rPr lang="en-US" altLang="zh-CN" sz="2000" dirty="0"/>
                        <a:t>)</a:t>
                      </a:r>
                      <a:r>
                        <a:rPr lang="zh-CN" altLang="en-US" sz="2000" dirty="0"/>
                        <a:t>重执行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幂等操作</a:t>
                      </a:r>
                      <a:r>
                        <a:rPr lang="en-US" altLang="zh-CN" sz="2000" dirty="0"/>
                        <a:t>)/at-least-once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739297"/>
                  </a:ext>
                </a:extLst>
              </a:tr>
              <a:tr h="727924"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重发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重传应答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重执行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/at-most-once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3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zh-CN" sz="4000"/>
              <a:t>RPC Failures and Solutions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/>
              <a:t>Client crashes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Orphan &amp; grand-orphan:</a:t>
            </a:r>
            <a:r>
              <a:rPr lang="en-US" altLang="zh-CN" sz="2400" i="1"/>
              <a:t> </a:t>
            </a:r>
            <a:r>
              <a:rPr lang="en-US" altLang="zh-CN" sz="2400"/>
              <a:t>a computation is active and no parent is waiting for result.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extermination: the client stub makes a log entry before sending a RPC message, and kill the orphan after being rebooted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reincarnation: the client broadcasts a message after restart, so servers kill all remote computation on behalf of that client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gentle reincarnation: the client broadcasts a message, so servers try to locate their owner and kill it if the owner cannot be found.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expiration: each RPC is given a standard amount of time, if it cannot finish in the specified period, it must explicitly ask for another quantum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/>
              <a:t>In practice, none of these methods are desirable</a:t>
            </a:r>
          </a:p>
        </p:txBody>
      </p:sp>
    </p:spTree>
    <p:extLst>
      <p:ext uri="{BB962C8B-B14F-4D97-AF65-F5344CB8AC3E}">
        <p14:creationId xmlns:p14="http://schemas.microsoft.com/office/powerpoint/2010/main" val="3619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43806" r="16676" b="39577"/>
          <a:stretch>
            <a:fillRect/>
          </a:stretch>
        </p:blipFill>
        <p:spPr bwMode="auto">
          <a:xfrm>
            <a:off x="223838" y="914400"/>
            <a:ext cx="892016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152400"/>
            <a:ext cx="8615362" cy="1066800"/>
          </a:xfrm>
        </p:spPr>
        <p:txBody>
          <a:bodyPr/>
          <a:lstStyle/>
          <a:p>
            <a:pPr eaLnBrk="1" hangingPunct="1"/>
            <a:r>
              <a:rPr lang="en-US" altLang="zh-CN" sz="3200"/>
              <a:t>Extended RPC Models: Asynchronous RPC -1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800600"/>
            <a:ext cx="8628063" cy="2057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altLang="zh-CN" sz="2400"/>
              <a:t>a) The interconnection between client and server in a traditional RPC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/>
              <a:t>b) The interaction using asynchronous RPC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/>
              <a:t>	Server immediately sends a reply back to the client the moment the RPC request is received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7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最佳线程池大小</a:t>
            </a:r>
            <a:r>
              <a:rPr lang="en-GB" altLang="zh-CN" dirty="0"/>
              <a:t>-2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orient="vert" idx="1"/>
          </p:nvPr>
        </p:nvSpPr>
        <p:spPr>
          <a:xfrm>
            <a:off x="457200" y="836712"/>
            <a:ext cx="8229600" cy="37425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GB" dirty="0"/>
              <a:t>线程创建开销：系统配置</a:t>
            </a:r>
            <a:r>
              <a:rPr lang="en-GB" altLang="zh-CN" dirty="0"/>
              <a:t>(CPU</a:t>
            </a:r>
            <a:r>
              <a:rPr lang="zh-CN" altLang="en-GB" dirty="0"/>
              <a:t>、内存、操作系统</a:t>
            </a:r>
            <a:r>
              <a:rPr lang="en-GB" altLang="zh-CN" dirty="0"/>
              <a:t>)</a:t>
            </a:r>
            <a:r>
              <a:rPr lang="zh-CN" altLang="en-GB" dirty="0"/>
              <a:t>一定时，</a:t>
            </a:r>
            <a:r>
              <a:rPr lang="zh-CN" altLang="en-GB" dirty="0">
                <a:solidFill>
                  <a:srgbClr val="1602AA"/>
                </a:solidFill>
              </a:rPr>
              <a:t>创建一个线程的开销</a:t>
            </a:r>
            <a:r>
              <a:rPr lang="zh-CN" altLang="en-GB" dirty="0"/>
              <a:t>可以认为是一个常数值</a:t>
            </a:r>
            <a:r>
              <a:rPr lang="en-GB" altLang="zh-CN" dirty="0">
                <a:solidFill>
                  <a:srgbClr val="1602AA"/>
                </a:solidFill>
              </a:rPr>
              <a:t>c1</a:t>
            </a:r>
            <a:r>
              <a:rPr lang="zh-CN" altLang="en-GB" dirty="0"/>
              <a:t>，创建</a:t>
            </a:r>
            <a:r>
              <a:rPr lang="en-GB" altLang="zh-CN" dirty="0"/>
              <a:t>n</a:t>
            </a:r>
            <a:r>
              <a:rPr lang="zh-CN" altLang="en-GB" dirty="0"/>
              <a:t>个线程：</a:t>
            </a:r>
            <a:r>
              <a:rPr lang="en-GB" altLang="zh-CN" dirty="0"/>
              <a:t>c1×n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GB" dirty="0"/>
              <a:t>线程切换开销：</a:t>
            </a:r>
            <a:r>
              <a:rPr lang="zh-CN" altLang="en-GB" dirty="0">
                <a:solidFill>
                  <a:srgbClr val="1602AA"/>
                </a:solidFill>
              </a:rPr>
              <a:t>一次线程上下文切换开销</a:t>
            </a:r>
            <a:r>
              <a:rPr lang="zh-CN" altLang="en-GB" dirty="0"/>
              <a:t>可以认为是一个常数</a:t>
            </a:r>
            <a:r>
              <a:rPr lang="en-GB" altLang="zh-CN" dirty="0">
                <a:solidFill>
                  <a:srgbClr val="1602AA"/>
                </a:solidFill>
              </a:rPr>
              <a:t>c2</a:t>
            </a:r>
            <a:r>
              <a:rPr lang="zh-CN" altLang="en-GB" dirty="0"/>
              <a:t>，</a:t>
            </a:r>
            <a:r>
              <a:rPr lang="en-GB" altLang="zh-CN" dirty="0"/>
              <a:t>n</a:t>
            </a:r>
            <a:r>
              <a:rPr lang="zh-CN" altLang="en-GB" dirty="0"/>
              <a:t>个线程的线程池切换开销：</a:t>
            </a:r>
            <a:r>
              <a:rPr lang="en-GB" altLang="zh-CN" dirty="0"/>
              <a:t>n×c2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dirty="0">
                <a:solidFill>
                  <a:srgbClr val="1602AA"/>
                </a:solidFill>
              </a:rPr>
              <a:t>r</a:t>
            </a:r>
            <a:r>
              <a:rPr lang="zh-CN" altLang="en-GB" dirty="0"/>
              <a:t>：</a:t>
            </a:r>
            <a:r>
              <a:rPr lang="zh-CN" altLang="en-GB" dirty="0">
                <a:solidFill>
                  <a:srgbClr val="1602AA"/>
                </a:solidFill>
              </a:rPr>
              <a:t>并发的请求数目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GB" dirty="0"/>
              <a:t>实际系统中，每一时刻并发的请求数目</a:t>
            </a:r>
            <a:r>
              <a:rPr lang="en-GB" altLang="zh-CN" dirty="0"/>
              <a:t>r</a:t>
            </a:r>
            <a:r>
              <a:rPr lang="zh-CN" altLang="en-GB" dirty="0"/>
              <a:t>是一个随机的值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altLang="zh-CN" dirty="0"/>
              <a:t>f(r)</a:t>
            </a:r>
            <a:r>
              <a:rPr lang="zh-CN" altLang="en-GB" dirty="0"/>
              <a:t>：</a:t>
            </a:r>
            <a:r>
              <a:rPr lang="en-GB" altLang="zh-CN" dirty="0"/>
              <a:t>r </a:t>
            </a:r>
            <a:r>
              <a:rPr lang="zh-CN" altLang="en-GB" dirty="0"/>
              <a:t>的概率分布函数</a:t>
            </a:r>
            <a:endParaRPr lang="zh-CN" altLang="en-US" dirty="0"/>
          </a:p>
        </p:txBody>
      </p:sp>
      <p:graphicFrame>
        <p:nvGraphicFramePr>
          <p:cNvPr id="13" name="Group 93">
            <a:extLst>
              <a:ext uri="{FF2B5EF4-FFF2-40B4-BE49-F238E27FC236}">
                <a16:creationId xmlns:a16="http://schemas.microsoft.com/office/drawing/2014/main" xmlns="" id="{B2B2F418-5D25-4FC3-B0B3-65AEEF3FC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96543"/>
              </p:ext>
            </p:extLst>
          </p:nvPr>
        </p:nvGraphicFramePr>
        <p:xfrm>
          <a:off x="539552" y="4579253"/>
          <a:ext cx="8229600" cy="2234123"/>
        </p:xfrm>
        <a:graphic>
          <a:graphicData uri="http://schemas.openxmlformats.org/drawingml/2006/table">
            <a:tbl>
              <a:tblPr/>
              <a:tblGrid>
                <a:gridCol w="1501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4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1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2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of thread pool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of no thread pool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Gain of thread pool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1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0=&lt; r &lt;= n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c2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 &gt; n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9237" marR="89237"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+c1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(r - n)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c2</a:t>
                      </a:r>
                      <a:r>
                        <a:rPr kumimoji="0" lang="en-GB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89237" marR="89237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23950"/>
          </a:xfrm>
        </p:spPr>
        <p:txBody>
          <a:bodyPr/>
          <a:lstStyle/>
          <a:p>
            <a:pPr eaLnBrk="1" hangingPunct="1"/>
            <a:r>
              <a:rPr lang="en-US" altLang="zh-CN" sz="3200"/>
              <a:t>Extended RPC Models:Asynchronous RPC-2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5748338"/>
            <a:ext cx="8728075" cy="8016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Deferred Synchronous RPC: A client and server interacting through two asynchronous RPCs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4713" r="24345" b="39577"/>
          <a:stretch>
            <a:fillRect/>
          </a:stretch>
        </p:blipFill>
        <p:spPr bwMode="auto">
          <a:xfrm>
            <a:off x="331788" y="1371600"/>
            <a:ext cx="85090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C0571A78-412F-4BF3-96B0-1C46CC3FF1E6}"/>
              </a:ext>
            </a:extLst>
          </p:cNvPr>
          <p:cNvSpPr/>
          <p:nvPr/>
        </p:nvSpPr>
        <p:spPr>
          <a:xfrm>
            <a:off x="1547664" y="2679565"/>
            <a:ext cx="1440160" cy="648072"/>
          </a:xfrm>
          <a:prstGeom prst="roundRect">
            <a:avLst/>
          </a:prstGeom>
          <a:noFill/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8CBE542-92B4-45ED-BC43-42120F0E8A1A}"/>
              </a:ext>
            </a:extLst>
          </p:cNvPr>
          <p:cNvSpPr/>
          <p:nvPr/>
        </p:nvSpPr>
        <p:spPr>
          <a:xfrm>
            <a:off x="6300192" y="4509120"/>
            <a:ext cx="1584176" cy="648072"/>
          </a:xfrm>
          <a:prstGeom prst="roundRect">
            <a:avLst/>
          </a:prstGeom>
          <a:noFill/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9" t="39577" r="24345" b="34138"/>
          <a:stretch>
            <a:fillRect/>
          </a:stretch>
        </p:blipFill>
        <p:spPr bwMode="auto">
          <a:xfrm>
            <a:off x="4257675" y="2754313"/>
            <a:ext cx="4886325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3058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3600"/>
              <a:t>Message-oriented</a:t>
            </a:r>
            <a:r>
              <a:rPr lang="en-US" altLang="zh-CN" sz="2400"/>
              <a:t> </a:t>
            </a:r>
            <a:r>
              <a:rPr lang="en-US" altLang="zh-CN" sz="3600"/>
              <a:t>Middleware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038600" cy="54864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Message-oriented middleware (</a:t>
            </a:r>
            <a:r>
              <a:rPr lang="en-US" altLang="zh-CN" sz="2400" b="1" dirty="0">
                <a:solidFill>
                  <a:srgbClr val="1602AA"/>
                </a:solidFill>
              </a:rPr>
              <a:t>Message-queuing systems</a:t>
            </a:r>
            <a:r>
              <a:rPr lang="en-US" altLang="zh-CN" sz="2400" dirty="0"/>
              <a:t>) provide message-oriented persistent asynchronous communication, offering intermediate-term storage capacity for messages, </a:t>
            </a:r>
            <a:r>
              <a:rPr lang="en-US" altLang="zh-CN" sz="2400" dirty="0">
                <a:solidFill>
                  <a:srgbClr val="C00000"/>
                </a:solidFill>
              </a:rPr>
              <a:t>without requiring either the sender or receiver to be active </a:t>
            </a:r>
            <a:r>
              <a:rPr lang="en-US" altLang="zh-CN" sz="2400" dirty="0"/>
              <a:t>during message transmission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724400" y="1111250"/>
            <a:ext cx="43434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>
                <a:latin typeface="+mn-lt"/>
              </a:rPr>
              <a:t>Message-Queuing Model: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>
                <a:latin typeface="+mn-lt"/>
              </a:rPr>
              <a:t>Four combinations for </a:t>
            </a:r>
            <a:r>
              <a:rPr kumimoji="1" lang="en-US" altLang="zh-CN" sz="2400" dirty="0">
                <a:solidFill>
                  <a:srgbClr val="C00000"/>
                </a:solidFill>
                <a:latin typeface="+mn-lt"/>
              </a:rPr>
              <a:t>loosely-coupled</a:t>
            </a:r>
            <a:r>
              <a:rPr kumimoji="1" lang="en-US" altLang="zh-CN" sz="2400" dirty="0">
                <a:latin typeface="+mn-lt"/>
              </a:rPr>
              <a:t> communications using queues.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3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Comparing MOMs with e-mail systems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MOM is more general, used for data integration</a:t>
            </a:r>
          </a:p>
          <a:p>
            <a:r>
              <a:rPr lang="fr-FR" altLang="zh-CN"/>
              <a:t>Email systems provide direct support for end users such as automic message filtering, but not providing guaranteed message delivery, message priorities, efficient multicasting, load balancing, fault tolerance, etc.</a:t>
            </a:r>
          </a:p>
        </p:txBody>
      </p:sp>
    </p:spTree>
    <p:extLst>
      <p:ext uri="{BB962C8B-B14F-4D97-AF65-F5344CB8AC3E}">
        <p14:creationId xmlns:p14="http://schemas.microsoft.com/office/powerpoint/2010/main" val="7382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335713"/>
            <a:ext cx="7820025" cy="522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Basic interface to a queue in a message-queuing system.</a:t>
            </a:r>
            <a:endParaRPr lang="en-US" altLang="zh-CN" sz="2400"/>
          </a:p>
        </p:txBody>
      </p:sp>
      <p:graphicFrame>
        <p:nvGraphicFramePr>
          <p:cNvPr id="59419" name="Group 27"/>
          <p:cNvGraphicFramePr>
            <a:graphicFrameLocks noGrp="1"/>
          </p:cNvGraphicFramePr>
          <p:nvPr/>
        </p:nvGraphicFramePr>
        <p:xfrm>
          <a:off x="381000" y="2667000"/>
          <a:ext cx="8226425" cy="3571876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1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Primitive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Meaning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Put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Append a message to a specified queue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Get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Block until the specified queue is nonempty, and remove the first message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2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Poll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Check a specified queue for messages, and remove the first. Never block.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Notify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Install a handler to be called when a message is put into the specified queue.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4839" name="Rectangle 23"/>
          <p:cNvSpPr>
            <a:spLocks noGrp="1" noChangeArrowheads="1"/>
          </p:cNvSpPr>
          <p:nvPr>
            <p:ph type="title"/>
          </p:nvPr>
        </p:nvSpPr>
        <p:spPr>
          <a:xfrm>
            <a:off x="217488" y="76200"/>
            <a:ext cx="8697912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3200" dirty="0"/>
              <a:t>Basic Interface for a Message-Queuing System</a:t>
            </a:r>
            <a:r>
              <a:rPr lang="en-US" altLang="zh-CN" dirty="0"/>
              <a:t> </a:t>
            </a:r>
          </a:p>
        </p:txBody>
      </p:sp>
      <p:sp>
        <p:nvSpPr>
          <p:cNvPr id="34840" name="Text Box 28"/>
          <p:cNvSpPr txBox="1">
            <a:spLocks noChangeArrowheads="1"/>
          </p:cNvSpPr>
          <p:nvPr/>
        </p:nvSpPr>
        <p:spPr bwMode="auto">
          <a:xfrm>
            <a:off x="423863" y="889000"/>
            <a:ext cx="7835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Queue: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Transient queue, persistent queue, transactional queue;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Local queue, remote queue;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Source queue, destination queue</a:t>
            </a:r>
          </a:p>
        </p:txBody>
      </p:sp>
    </p:spTree>
    <p:extLst>
      <p:ext uri="{BB962C8B-B14F-4D97-AF65-F5344CB8AC3E}">
        <p14:creationId xmlns:p14="http://schemas.microsoft.com/office/powerpoint/2010/main" val="42774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pPr eaLnBrk="1" hangingPunct="1"/>
            <a:r>
              <a:rPr lang="en-US" altLang="zh-CN" sz="2800"/>
              <a:t>General Architecture of a Message-Queuing System-1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5959475"/>
            <a:ext cx="7308850" cy="89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The relationship between </a:t>
            </a:r>
            <a:r>
              <a:rPr lang="en-US" altLang="zh-CN" sz="2800" b="1" dirty="0">
                <a:solidFill>
                  <a:srgbClr val="1602AA"/>
                </a:solidFill>
              </a:rPr>
              <a:t>queue-level addressing</a:t>
            </a:r>
            <a:r>
              <a:rPr lang="en-US" altLang="zh-CN" sz="2800" dirty="0"/>
              <a:t> and network-level addressing.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44260" r="20096" b="37915"/>
          <a:stretch>
            <a:fillRect/>
          </a:stretch>
        </p:blipFill>
        <p:spPr bwMode="auto">
          <a:xfrm>
            <a:off x="304800" y="1371600"/>
            <a:ext cx="8524875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文本框 1"/>
          <p:cNvSpPr txBox="1">
            <a:spLocks noChangeArrowheads="1"/>
          </p:cNvSpPr>
          <p:nvPr/>
        </p:nvSpPr>
        <p:spPr bwMode="auto">
          <a:xfrm>
            <a:off x="3200400" y="909638"/>
            <a:ext cx="2411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1602AA"/>
                </a:solidFill>
              </a:rPr>
              <a:t>Queue Manager</a:t>
            </a:r>
            <a:endParaRPr lang="zh-CN" altLang="en-US" sz="2400" dirty="0">
              <a:solidFill>
                <a:srgbClr val="1602AA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667000" y="1447800"/>
            <a:ext cx="838200" cy="1701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029200" y="1295400"/>
            <a:ext cx="838200" cy="22828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pPr eaLnBrk="1" hangingPunct="1"/>
            <a:r>
              <a:rPr lang="en-US" altLang="zh-CN" sz="2800"/>
              <a:t>General Architecture of a Message-Queuing System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324600"/>
            <a:ext cx="78486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The general organization of a message-queuing system with routers.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1" t="39275" r="24345" b="33534"/>
          <a:stretch>
            <a:fillRect/>
          </a:stretch>
        </p:blipFill>
        <p:spPr bwMode="auto">
          <a:xfrm>
            <a:off x="452438" y="2590800"/>
            <a:ext cx="6253162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9552" y="682050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Two ways of addressing: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Maintain </a:t>
            </a:r>
            <a:r>
              <a:rPr lang="en-US" altLang="zh-CN" sz="2400" b="1" dirty="0">
                <a:solidFill>
                  <a:srgbClr val="1602AA"/>
                </a:solidFill>
              </a:rPr>
              <a:t>a mapping of queues to network locations </a:t>
            </a:r>
            <a:r>
              <a:rPr lang="en-US" altLang="zh-CN" sz="2400" dirty="0"/>
              <a:t>in every queue manager;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Add </a:t>
            </a:r>
            <a:r>
              <a:rPr lang="en-US" altLang="zh-CN" sz="2400" b="1" dirty="0">
                <a:solidFill>
                  <a:srgbClr val="1602AA"/>
                </a:solidFill>
              </a:rPr>
              <a:t>routers</a:t>
            </a:r>
            <a:r>
              <a:rPr lang="en-US" altLang="zh-CN" sz="2400" dirty="0"/>
              <a:t> that know about the network topology (for </a:t>
            </a:r>
            <a:r>
              <a:rPr lang="en-US" altLang="zh-CN" sz="2400" b="1" dirty="0">
                <a:solidFill>
                  <a:srgbClr val="C00000"/>
                </a:solidFill>
              </a:rPr>
              <a:t>scalable</a:t>
            </a:r>
            <a:r>
              <a:rPr lang="en-US" altLang="zh-CN" sz="2400" dirty="0"/>
              <a:t> MOM).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858000" y="2895600"/>
            <a:ext cx="20732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MOM </a:t>
            </a:r>
            <a:r>
              <a:rPr lang="en-US" altLang="zh-CN" sz="2400">
                <a:sym typeface="Wingdings" pitchFamily="2" charset="2"/>
              </a:rPr>
              <a:t> a complete, application-level overlay network on top of an existing computer network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792E80D-839A-4D89-BCF5-2F8A200258FD}"/>
              </a:ext>
            </a:extLst>
          </p:cNvPr>
          <p:cNvSpPr/>
          <p:nvPr/>
        </p:nvSpPr>
        <p:spPr>
          <a:xfrm>
            <a:off x="2627784" y="4293096"/>
            <a:ext cx="57606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B3852AF-CD63-4DD9-B8BD-9CD65CF85E68}"/>
              </a:ext>
            </a:extLst>
          </p:cNvPr>
          <p:cNvSpPr/>
          <p:nvPr/>
        </p:nvSpPr>
        <p:spPr>
          <a:xfrm>
            <a:off x="3831028" y="5066830"/>
            <a:ext cx="57606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E5CCC36-C7FE-42E1-9CE5-6FEEE8B9A776}"/>
              </a:ext>
            </a:extLst>
          </p:cNvPr>
          <p:cNvSpPr/>
          <p:nvPr/>
        </p:nvSpPr>
        <p:spPr>
          <a:xfrm>
            <a:off x="4090628" y="3933056"/>
            <a:ext cx="57606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731838"/>
          </a:xfrm>
        </p:spPr>
        <p:txBody>
          <a:bodyPr/>
          <a:lstStyle/>
          <a:p>
            <a:pPr eaLnBrk="1" hangingPunct="1"/>
            <a:r>
              <a:rPr lang="en-US" altLang="zh-CN" sz="3200"/>
              <a:t>Case Study: IBM MQSeries / WebSphere MQ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5" t="41238" r="16248" b="35649"/>
          <a:stretch>
            <a:fillRect/>
          </a:stretch>
        </p:blipFill>
        <p:spPr bwMode="auto">
          <a:xfrm>
            <a:off x="304800" y="2286000"/>
            <a:ext cx="84804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78800" cy="517683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General organization of IBM's MQSeries message-queuing system.</a:t>
            </a:r>
          </a:p>
          <a:p>
            <a:pPr lvl="1" eaLnBrk="1" hangingPunct="1"/>
            <a:r>
              <a:rPr lang="en-US" altLang="zh-CN" sz="2400" dirty="0"/>
              <a:t>MCA: Message Channel Agent</a:t>
            </a:r>
          </a:p>
          <a:p>
            <a:pPr lvl="1" eaLnBrk="1" hangingPunct="1"/>
            <a:r>
              <a:rPr lang="en-US" altLang="zh-CN" sz="2400" dirty="0"/>
              <a:t>APIs: </a:t>
            </a:r>
            <a:r>
              <a:rPr lang="en-US" altLang="zh-CN" sz="2400" dirty="0" err="1"/>
              <a:t>MQopen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MQput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MQget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MQclose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75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t="41238" r="15607" b="35800"/>
          <a:stretch>
            <a:fillRect/>
          </a:stretch>
        </p:blipFill>
        <p:spPr bwMode="auto">
          <a:xfrm>
            <a:off x="3048000" y="1981200"/>
            <a:ext cx="6019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7845425" cy="579438"/>
          </a:xfrm>
        </p:spPr>
        <p:txBody>
          <a:bodyPr/>
          <a:lstStyle/>
          <a:p>
            <a:pPr eaLnBrk="1" hangingPunct="1"/>
            <a:r>
              <a:rPr lang="en-US" altLang="zh-CN" sz="3600"/>
              <a:t>Queue Manager: aliases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6019800"/>
            <a:ext cx="7010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The general organization of an MQSeries queuing network using routing tables and aliases.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172200" y="914400"/>
            <a:ext cx="281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" pitchFamily="18" charset="0"/>
              </a:rPr>
              <a:t>   </a:t>
            </a:r>
            <a:r>
              <a:rPr lang="en-US" altLang="zh-CN" sz="2400"/>
              <a:t>Routing Table: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(destQM, sendQ)</a:t>
            </a:r>
            <a:r>
              <a:rPr lang="en-US" altLang="zh-CN" sz="2400">
                <a:latin typeface="Times" pitchFamily="18" charset="0"/>
              </a:rPr>
              <a:t> 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3292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Aliases are introduced to deal with rename or replacement of a queue manager</a:t>
            </a:r>
            <a:r>
              <a:rPr lang="en-US" altLang="zh-CN" sz="20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2400" y="2819400"/>
            <a:ext cx="32924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Alias defined within a queue manager M1 is another name for a queue manager M2, but which is available only to applications interfacing to M1.</a:t>
            </a:r>
            <a:endParaRPr lang="en-US" altLang="zh-CN" sz="2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B3852AF-CD63-4DD9-B8BD-9CD65CF85E68}"/>
              </a:ext>
            </a:extLst>
          </p:cNvPr>
          <p:cNvSpPr/>
          <p:nvPr/>
        </p:nvSpPr>
        <p:spPr>
          <a:xfrm>
            <a:off x="3156843" y="5532400"/>
            <a:ext cx="576064" cy="272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1A24A6-605C-45F6-88A5-34DAC44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Case Study: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1602AA"/>
                </a:solidFill>
              </a:rPr>
              <a:t>Kafka</a:t>
            </a:r>
            <a:endParaRPr lang="zh-CN" altLang="en-US" dirty="0">
              <a:solidFill>
                <a:srgbClr val="1602AA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64A7C8-5CA3-4D8C-AD28-4D6492BF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Producer, consumer, broker</a:t>
            </a:r>
          </a:p>
          <a:p>
            <a:r>
              <a:rPr lang="en-US" altLang="zh-CN" dirty="0"/>
              <a:t>Topic: </a:t>
            </a:r>
            <a:r>
              <a:rPr lang="zh-CN" altLang="en-US" dirty="0"/>
              <a:t>相当于队列</a:t>
            </a:r>
            <a:endParaRPr lang="en-US" altLang="zh-CN" dirty="0"/>
          </a:p>
          <a:p>
            <a:r>
              <a:rPr lang="zh-CN" altLang="en-US" dirty="0"/>
              <a:t>高并发：支持数千个客户端同时读写</a:t>
            </a:r>
          </a:p>
          <a:p>
            <a:r>
              <a:rPr lang="zh-CN" altLang="en-US" dirty="0"/>
              <a:t>高吞吐量、低延迟：每秒可以处理几十万条消息，</a:t>
            </a:r>
            <a:endParaRPr lang="en-US" altLang="zh-CN" dirty="0"/>
          </a:p>
          <a:p>
            <a:r>
              <a:rPr lang="zh-CN" altLang="en-US" dirty="0"/>
              <a:t>可伸缩性好：支持消息分区</a:t>
            </a:r>
            <a:r>
              <a:rPr lang="en-US" altLang="zh-CN" dirty="0"/>
              <a:t>(partition) </a:t>
            </a:r>
          </a:p>
          <a:p>
            <a:r>
              <a:rPr lang="zh-CN" altLang="en-US" dirty="0"/>
              <a:t>提供持久性、可靠性：消息被持久化到本地磁盘，并且支持数据备份防止数据丢失</a:t>
            </a:r>
          </a:p>
          <a:p>
            <a:r>
              <a:rPr lang="zh-CN" altLang="en-US" dirty="0"/>
              <a:t>容错性：允许集群</a:t>
            </a:r>
            <a:r>
              <a:rPr lang="zh-CN" altLang="en-US" dirty="0" smtClean="0"/>
              <a:t>中结点失败</a:t>
            </a:r>
            <a:r>
              <a:rPr lang="en-US" altLang="zh-CN" dirty="0"/>
              <a:t>(</a:t>
            </a:r>
            <a:r>
              <a:rPr lang="zh-CN" altLang="en-US" dirty="0"/>
              <a:t>若副本数量为</a:t>
            </a:r>
            <a:r>
              <a:rPr lang="en-US" altLang="zh-CN" dirty="0"/>
              <a:t>n</a:t>
            </a:r>
            <a:r>
              <a:rPr lang="zh-CN" altLang="en-US" dirty="0"/>
              <a:t>，则允许</a:t>
            </a:r>
            <a:r>
              <a:rPr lang="en-US" altLang="zh-CN" dirty="0"/>
              <a:t>n-1</a:t>
            </a:r>
            <a:r>
              <a:rPr lang="zh-CN" altLang="en-US" dirty="0" smtClean="0"/>
              <a:t>个结点失败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Stream-oriented communication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Stream-oriented communication can exchange time-dependent information such as audio and video streams</a:t>
            </a:r>
          </a:p>
          <a:p>
            <a:pPr eaLnBrk="1" hangingPunct="1"/>
            <a:r>
              <a:rPr lang="en-US" altLang="zh-CN" dirty="0"/>
              <a:t>Concentrate on continuous multimedia streams using </a:t>
            </a:r>
            <a:r>
              <a:rPr lang="en-US" altLang="zh-CN" dirty="0">
                <a:solidFill>
                  <a:srgbClr val="1602AA"/>
                </a:solidFill>
              </a:rPr>
              <a:t>isochronous</a:t>
            </a:r>
            <a:r>
              <a:rPr lang="en-US" altLang="zh-CN" dirty="0"/>
              <a:t> transmission</a:t>
            </a:r>
          </a:p>
          <a:p>
            <a:pPr lvl="1" eaLnBrk="1" hangingPunct="1"/>
            <a:r>
              <a:rPr lang="en-US" altLang="zh-CN" dirty="0"/>
              <a:t>Continuous / discrete media</a:t>
            </a:r>
          </a:p>
          <a:p>
            <a:pPr lvl="1" eaLnBrk="1" hangingPunct="1"/>
            <a:r>
              <a:rPr lang="en-US" altLang="zh-CN" dirty="0"/>
              <a:t>Simple / complex stream</a:t>
            </a:r>
          </a:p>
          <a:p>
            <a:pPr lvl="1" eaLnBrk="1" hangingPunct="1"/>
            <a:r>
              <a:rPr lang="en-US" altLang="zh-CN" dirty="0"/>
              <a:t>Asynchronous / synchronous / isochronous transmission mode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78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C3548A7F-81B6-4C7D-829C-CCB274EA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最佳线程池大小</a:t>
            </a:r>
            <a:r>
              <a:rPr lang="en-GB" altLang="zh-CN" dirty="0"/>
              <a:t>-3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FFBC00F-0849-4374-BEBF-45E6A94E6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GB" sz="3800" dirty="0"/>
                  <a:t>线程池预期收益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altLang="zh-CN" sz="3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altLang="zh-CN" sz="3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GB" altLang="zh-CN" sz="3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GB" altLang="zh-CN" sz="3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400" dirty="0"/>
              </a:p>
              <a:p>
                <a:r>
                  <a:rPr lang="zh-CN" altLang="en-GB" sz="3800" dirty="0"/>
                  <a:t>连续化，便于数学处理</a:t>
                </a:r>
                <a:r>
                  <a:rPr lang="zh-CN" altLang="en-US" sz="3800" dirty="0"/>
                  <a:t>，令</a:t>
                </a:r>
                <a:r>
                  <a:rPr lang="en-GB" altLang="zh-CN" sz="3800" dirty="0"/>
                  <a:t>p(r)</a:t>
                </a:r>
                <a:r>
                  <a:rPr lang="zh-CN" altLang="en-GB" sz="3800" dirty="0"/>
                  <a:t>为</a:t>
                </a:r>
                <a:r>
                  <a:rPr lang="zh-CN" altLang="en-US" sz="3800" dirty="0"/>
                  <a:t>并发请求的</a:t>
                </a:r>
                <a:r>
                  <a:rPr lang="zh-CN" altLang="en-GB" sz="3800" dirty="0"/>
                  <a:t>概率密度</a:t>
                </a:r>
                <a:r>
                  <a:rPr lang="zh-CN" altLang="en-US" sz="3800" dirty="0"/>
                  <a:t>函数</a:t>
                </a:r>
                <a:endParaRPr lang="en-US" altLang="zh-CN" sz="3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altLang="zh-CN" sz="3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altLang="zh-CN" sz="3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GB" altLang="zh-CN" sz="3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GB" altLang="zh-CN" sz="3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zh-CN" altLang="zh-CN" sz="3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altLang="zh-CN" sz="3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altLang="zh-CN" sz="3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altLang="zh-CN" sz="340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GB" sz="3400" dirty="0"/>
              </a:p>
              <a:p>
                <a:r>
                  <a:rPr lang="zh-CN" altLang="en-GB" sz="3800" dirty="0"/>
                  <a:t>导数为零即为极值点</a:t>
                </a:r>
                <a14:m>
                  <m:oMath xmlns:m="http://schemas.openxmlformats.org/officeDocument/2006/math">
                    <m:r>
                      <a:rPr lang="zh-CN" altLang="en-US" sz="380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800" dirty="0" smtClean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zh-CN" altLang="en-US" sz="3800" dirty="0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800">
                            <a:latin typeface="Cambria Math" panose="02040503050406030204" pitchFamily="18" charset="0"/>
                          </a:rPr>
                          <m:t>dE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800">
                            <a:latin typeface="Cambria Math" panose="02040503050406030204" pitchFamily="18" charset="0"/>
                          </a:rPr>
                          <m:t>dn</m:t>
                        </m:r>
                      </m:den>
                    </m:f>
                    <m:r>
                      <a:rPr lang="en-US" altLang="zh-CN" sz="38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800"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limLoc m:val="subSup"/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zh-CN" altLang="en-GB" sz="3800" dirty="0"/>
              </a:p>
              <a:p>
                <a:r>
                  <a:rPr lang="zh-CN" altLang="en-US" sz="3800" dirty="0"/>
                  <a:t>令</a:t>
                </a:r>
                <a:r>
                  <a:rPr lang="en-US" altLang="zh-CN" sz="3800" dirty="0"/>
                  <a:t>n*</a:t>
                </a:r>
                <a:r>
                  <a:rPr lang="zh-CN" altLang="en-GB" sz="3800" dirty="0"/>
                  <a:t>为</a:t>
                </a:r>
                <a:r>
                  <a:rPr lang="en-US" altLang="zh-CN" sz="3800" dirty="0"/>
                  <a:t>E(n)</a:t>
                </a:r>
                <a:r>
                  <a:rPr lang="zh-CN" altLang="en-US" sz="3800" dirty="0"/>
                  <a:t>取得最大值时的</a:t>
                </a:r>
                <a:r>
                  <a:rPr lang="en-US" altLang="zh-CN" sz="3800" dirty="0"/>
                  <a:t>n</a:t>
                </a:r>
                <a:r>
                  <a:rPr lang="zh-CN" altLang="en-US" sz="3800" dirty="0"/>
                  <a:t>值，那么有：</a:t>
                </a:r>
                <a:endParaRPr lang="en-US" altLang="zh-CN" sz="3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8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p>
                      <m:e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≤1−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nary>
                  </m:oMath>
                </a14:m>
                <a:r>
                  <a:rPr lang="en-US" altLang="zh-CN" sz="3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8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  <m:e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&gt;1−</m:t>
                        </m:r>
                        <m:r>
                          <a:rPr lang="en-US" altLang="zh-CN" sz="38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nary>
                    <m:r>
                      <a:rPr lang="zh-CN" altLang="en-US" sz="38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3800" dirty="0"/>
              </a:p>
              <a:p>
                <a:pPr marL="457200" lvl="1" indent="0">
                  <a:buNone/>
                </a:pPr>
                <a:r>
                  <a:rPr lang="zh-CN" altLang="en-US" sz="38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3800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3800">
                        <a:latin typeface="Cambria Math" panose="02040503050406030204" pitchFamily="18" charset="0"/>
                      </a:rPr>
                      <m:t>ζ</m:t>
                    </m:r>
                    <m:r>
                      <a:rPr lang="en-US" altLang="zh-CN" sz="3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3800" dirty="0"/>
              </a:p>
              <a:p>
                <a:r>
                  <a:rPr lang="zh-CN" altLang="en-GB" sz="4500" dirty="0"/>
                  <a:t>并发请求数为均匀分布</a:t>
                </a:r>
                <a:r>
                  <a:rPr lang="en-US" altLang="zh-CN" sz="4500" dirty="0"/>
                  <a:t>Uniform(0, N)</a:t>
                </a:r>
                <a:r>
                  <a:rPr lang="zh-CN" altLang="en-GB" sz="4500" dirty="0"/>
                  <a:t>时，上式变换成：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zh-CN" altLang="zh-CN" sz="4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4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zh-CN" sz="45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GB" altLang="zh-CN" sz="45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GB" altLang="zh-CN" sz="450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altLang="zh-CN" sz="4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500">
                        <a:latin typeface="Cambria Math" panose="02040503050406030204" pitchFamily="18" charset="0"/>
                      </a:rPr>
                      <m:t>≤1−</m:t>
                    </m:r>
                    <m:r>
                      <a:rPr lang="en-US" altLang="zh-CN" sz="450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sz="45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zh-CN" altLang="zh-CN" sz="4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4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zh-CN" sz="45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GB" altLang="zh-CN" sz="45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GB" altLang="zh-CN" sz="450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GB" altLang="zh-CN" sz="450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altLang="zh-CN" sz="4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500">
                        <a:latin typeface="Cambria Math" panose="02040503050406030204" pitchFamily="18" charset="0"/>
                      </a:rPr>
                      <m:t>&gt;1−</m:t>
                    </m:r>
                    <m:r>
                      <a:rPr lang="en-US" altLang="zh-CN" sz="450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altLang="zh-CN" sz="4500" dirty="0"/>
              </a:p>
              <a:p>
                <a:pPr lvl="1"/>
                <a:r>
                  <a:rPr lang="zh-CN" altLang="en-US" sz="4100" dirty="0"/>
                  <a:t>若已知</a:t>
                </a:r>
                <a:r>
                  <a:rPr lang="en-US" altLang="zh-CN" sz="4100" dirty="0"/>
                  <a:t>N</a:t>
                </a:r>
                <a:r>
                  <a:rPr lang="zh-CN" altLang="en-US" sz="41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440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zh-CN" altLang="en-US" sz="4100" dirty="0"/>
                  <a:t>，就可求得</a:t>
                </a:r>
                <a:r>
                  <a:rPr lang="en-US" altLang="zh-CN" sz="4100" dirty="0"/>
                  <a:t>n</a:t>
                </a:r>
                <a:r>
                  <a:rPr lang="zh-CN" altLang="en-US" sz="4100" dirty="0"/>
                  <a:t>*</a:t>
                </a:r>
                <a:endParaRPr lang="en-US" altLang="zh-CN" sz="4100" dirty="0"/>
              </a:p>
              <a:p>
                <a:endParaRPr lang="zh-CN" altLang="en-GB" sz="38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FBC00F-0849-4374-BEBF-45E6A94E6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Quality of Service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Nonfunctional requirements: timeliness, reliability, scalability, extensibility, etc. </a:t>
            </a:r>
          </a:p>
          <a:p>
            <a:pPr eaLnBrk="1" hangingPunct="1"/>
            <a:r>
              <a:rPr lang="en-US" altLang="zh-CN" dirty="0"/>
              <a:t>as to timeliness during setting up a stream: </a:t>
            </a:r>
          </a:p>
          <a:p>
            <a:pPr lvl="1" eaLnBrk="1" hangingPunct="1"/>
            <a:r>
              <a:rPr lang="en-US" altLang="zh-CN" dirty="0"/>
              <a:t>The required bit rate at which data should be transported</a:t>
            </a:r>
          </a:p>
          <a:p>
            <a:pPr lvl="1" eaLnBrk="1" hangingPunct="1"/>
            <a:r>
              <a:rPr lang="en-US" altLang="zh-CN" dirty="0"/>
              <a:t>The maximum delay until a session has been set up</a:t>
            </a:r>
          </a:p>
          <a:p>
            <a:pPr lvl="1" eaLnBrk="1" hangingPunct="1"/>
            <a:r>
              <a:rPr lang="en-US" altLang="zh-CN" dirty="0"/>
              <a:t>The maximum end-to-end delay</a:t>
            </a:r>
          </a:p>
          <a:p>
            <a:pPr lvl="1" eaLnBrk="1" hangingPunct="1"/>
            <a:r>
              <a:rPr lang="en-US" altLang="zh-CN" dirty="0"/>
              <a:t>The maximum delay variance, or jitter</a:t>
            </a:r>
          </a:p>
          <a:p>
            <a:pPr lvl="1" eaLnBrk="1" hangingPunct="1"/>
            <a:r>
              <a:rPr lang="en-US" altLang="zh-CN" dirty="0"/>
              <a:t>The maximum round-trip delay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567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zh-CN" sz="3600"/>
              <a:t>Enforcing QoS-I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zh-CN"/>
              <a:t>IP, the best-effect datagram service, will lose/drop packets</a:t>
            </a:r>
          </a:p>
          <a:p>
            <a:pPr eaLnBrk="1" hangingPunct="1"/>
            <a:r>
              <a:rPr lang="en-US" altLang="zh-CN" dirty="0"/>
              <a:t>Network-level solutions: differentiated service provided by Internet</a:t>
            </a:r>
          </a:p>
          <a:p>
            <a:pPr eaLnBrk="1" hangingPunct="1"/>
            <a:r>
              <a:rPr lang="en-US" altLang="zh-CN" dirty="0"/>
              <a:t>Middleware-level solutions: use buffers to reduce jitter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44036" name="Picture 4" descr="04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14800"/>
            <a:ext cx="841375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54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937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zh-CN" sz="2800"/>
              <a:t>Enforcing QoS- II: Packet loss recovery techniques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743200" y="609600"/>
            <a:ext cx="336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Sender-based repair</a:t>
            </a:r>
            <a:endParaRPr lang="en-US" altLang="zh-CN" sz="180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Active</a:t>
            </a:r>
            <a:endParaRPr lang="en-US" altLang="zh-CN" sz="18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667000" y="2590800"/>
            <a:ext cx="336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Interleaving</a:t>
            </a:r>
            <a:endParaRPr lang="en-US" altLang="zh-CN" sz="1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04800" y="243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Retransmission</a:t>
            </a:r>
            <a:endParaRPr lang="en-US" altLang="zh-CN" sz="1800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800600" y="1524000"/>
            <a:ext cx="336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Passive</a:t>
            </a:r>
            <a:endParaRPr lang="en-US" altLang="zh-CN" sz="1800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486400" y="26670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Forward error correction</a:t>
            </a:r>
            <a:endParaRPr lang="en-US" altLang="zh-CN" sz="180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43600" y="4648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Media-Independent</a:t>
            </a:r>
            <a:endParaRPr lang="en-US" altLang="zh-CN" sz="1800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934200" y="381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Media-specific</a:t>
            </a:r>
            <a:endParaRPr lang="en-US" altLang="zh-CN" sz="1800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1524000" y="1066800"/>
            <a:ext cx="2133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267200" y="1066800"/>
            <a:ext cx="838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12192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4038600" y="1905000"/>
            <a:ext cx="1219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638800" y="1905000"/>
            <a:ext cx="1371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6400800" y="3124200"/>
            <a:ext cx="76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7315200" y="32766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200400" y="5305425"/>
            <a:ext cx="5943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encode the outgoing packets in such a way that any </a:t>
            </a:r>
            <a:r>
              <a:rPr lang="en-US" altLang="zh-CN" sz="2400" i="1"/>
              <a:t>k </a:t>
            </a:r>
            <a:r>
              <a:rPr lang="en-US" altLang="zh-CN" sz="2400"/>
              <a:t>out of </a:t>
            </a:r>
            <a:r>
              <a:rPr lang="en-US" altLang="zh-CN" sz="2400" i="1"/>
              <a:t>n</a:t>
            </a:r>
            <a:r>
              <a:rPr lang="en-US" altLang="zh-CN" sz="2400"/>
              <a:t> received packets is enough to reconstruct </a:t>
            </a:r>
            <a:r>
              <a:rPr lang="en-US" altLang="zh-CN" sz="2400" i="1"/>
              <a:t>k</a:t>
            </a:r>
            <a:r>
              <a:rPr lang="en-US" altLang="zh-CN" sz="2400"/>
              <a:t> correct packets: parity coding, Reed-Solomon coding</a:t>
            </a:r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 flipH="1">
            <a:off x="4191000" y="4876800"/>
            <a:ext cx="17526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 flipH="1">
            <a:off x="1219200" y="3048000"/>
            <a:ext cx="18288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3" grpId="0"/>
      <p:bldP spid="139284" grpId="0" animBg="1"/>
      <p:bldP spid="13928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zh-CN" sz="2800"/>
              <a:t>Enforcing QoS- III: error concealment techniques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609600"/>
            <a:ext cx="336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Receiver-based repair</a:t>
            </a:r>
            <a:endParaRPr lang="en-US" altLang="zh-CN" sz="180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Insertion</a:t>
            </a:r>
            <a:endParaRPr lang="en-US" altLang="zh-CN" sz="180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33600" y="2667000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Waveform substitution</a:t>
            </a:r>
            <a:endParaRPr lang="en-US" altLang="zh-CN" sz="180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6200" y="2743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Splicing</a:t>
            </a:r>
            <a:endParaRPr lang="en-US" altLang="zh-CN" sz="1800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200400" y="1600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Interpolation</a:t>
            </a:r>
            <a:endParaRPr lang="en-US" altLang="zh-CN" sz="1800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971800" y="4038600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Pitch waveform replication</a:t>
            </a:r>
            <a:endParaRPr lang="en-US" altLang="zh-CN" sz="1800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1524000" y="1066800"/>
            <a:ext cx="2133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7391400" y="2057400"/>
            <a:ext cx="914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81000" y="2133600"/>
            <a:ext cx="8382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2667000" y="2057400"/>
            <a:ext cx="1219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3886200" y="2133600"/>
            <a:ext cx="30480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52400" y="43434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Silence/Noise substitution</a:t>
            </a:r>
            <a:endParaRPr lang="en-US" altLang="zh-CN" sz="1800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371600" y="35052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Packet repetition</a:t>
            </a:r>
            <a:endParaRPr lang="en-US" altLang="zh-CN" sz="1800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1828800" y="2133600"/>
            <a:ext cx="1524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1066800" y="2286000"/>
            <a:ext cx="3048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867400" y="1600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Regeneration</a:t>
            </a:r>
            <a:endParaRPr lang="en-US" altLang="zh-CN" sz="1800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5562600" y="1066800"/>
            <a:ext cx="1066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4038600" y="10668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6553200" y="19812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Time scale modification</a:t>
            </a:r>
            <a:endParaRPr lang="en-US" altLang="zh-CN" sz="1800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867400" y="2286000"/>
            <a:ext cx="2057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Interpolation of transmitted state</a:t>
            </a:r>
            <a:endParaRPr lang="en-US" altLang="zh-CN" sz="1800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7086600" y="32766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Model-based recovery</a:t>
            </a:r>
            <a:endParaRPr lang="en-US" altLang="zh-CN" sz="1800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572000" y="2057400"/>
            <a:ext cx="6096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8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Stream Synchronization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Maintain temporal relations between streams</a:t>
            </a:r>
          </a:p>
          <a:p>
            <a:pPr lvl="1" eaLnBrk="1" hangingPunct="1"/>
            <a:r>
              <a:rPr lang="en-US" altLang="zh-CN" sz="2400"/>
              <a:t>Synchronization between a discrete stream and a continuous one</a:t>
            </a:r>
          </a:p>
          <a:p>
            <a:pPr lvl="1" eaLnBrk="1" hangingPunct="1"/>
            <a:r>
              <a:rPr lang="en-US" altLang="zh-CN" sz="2400"/>
              <a:t>Synchronization between continuous streams</a:t>
            </a:r>
          </a:p>
          <a:p>
            <a:pPr lvl="2" eaLnBrk="1" hangingPunct="1"/>
            <a:r>
              <a:rPr lang="en-US" altLang="zh-CN"/>
              <a:t>Lip synchronization</a:t>
            </a:r>
          </a:p>
          <a:p>
            <a:pPr eaLnBrk="1" hangingPunct="1"/>
            <a:r>
              <a:rPr lang="en-US" altLang="zh-CN" sz="2800"/>
              <a:t>How to synchronize</a:t>
            </a:r>
          </a:p>
          <a:p>
            <a:pPr lvl="1" eaLnBrk="1" hangingPunct="1"/>
            <a:r>
              <a:rPr lang="en-US" altLang="zh-CN" sz="2400"/>
              <a:t>Achieve lip synchronization by alternating between reading an image and reading a block of audio sample every 33ms (assuming that the images are to be displayed at 30Hz)</a:t>
            </a:r>
          </a:p>
          <a:p>
            <a:pPr lvl="1" eaLnBrk="1" hangingPunct="1"/>
            <a:r>
              <a:rPr lang="en-US" altLang="zh-CN" sz="2400"/>
              <a:t>Employ synchronization specification, such as the ones in MPEG (Motion Picture Experts Group) standards</a:t>
            </a:r>
          </a:p>
        </p:txBody>
      </p:sp>
    </p:spTree>
    <p:extLst>
      <p:ext uri="{BB962C8B-B14F-4D97-AF65-F5344CB8AC3E}">
        <p14:creationId xmlns:p14="http://schemas.microsoft.com/office/powerpoint/2010/main" val="417137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67175" y="692150"/>
            <a:ext cx="5076825" cy="3205163"/>
            <a:chOff x="1770" y="1698"/>
            <a:chExt cx="3835" cy="2879"/>
          </a:xfrm>
        </p:grpSpPr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5" t="44109" r="24345" b="37613"/>
            <a:stretch>
              <a:fillRect/>
            </a:stretch>
          </p:blipFill>
          <p:spPr bwMode="auto">
            <a:xfrm>
              <a:off x="1774" y="1698"/>
              <a:ext cx="3831" cy="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1770" y="3673"/>
              <a:ext cx="373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Tx/>
                <a:buNone/>
              </a:pPr>
              <a:r>
                <a:rPr lang="en-US" altLang="zh-CN" sz="2000">
                  <a:latin typeface="Times New Roman" pitchFamily="18" charset="0"/>
                </a:rPr>
                <a:t>A multithreaded server organized in a dispatcher/worker model (an example of thread-per-request)</a:t>
              </a:r>
              <a:endParaRPr kumimoji="1" lang="en-US" altLang="zh-CN" sz="2000">
                <a:latin typeface="Tahoma" pitchFamily="34" charset="0"/>
              </a:endParaRPr>
            </a:p>
          </p:txBody>
        </p:sp>
      </p:grp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CN" sz="4000"/>
              <a:t>Threads in Distributed Systems</a:t>
            </a:r>
            <a:r>
              <a:rPr lang="en-US" altLang="zh-CN"/>
              <a:t> 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3529"/>
            <a:ext cx="4537075" cy="23034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/>
              <a:t>Multi-threaded Clients</a:t>
            </a:r>
          </a:p>
          <a:p>
            <a:pPr lvl="1" eaLnBrk="1" hangingPunct="1"/>
            <a:r>
              <a:rPr lang="en-US" altLang="zh-CN" sz="2400" dirty="0"/>
              <a:t>Web browser</a:t>
            </a:r>
          </a:p>
          <a:p>
            <a:pPr eaLnBrk="1" hangingPunct="1"/>
            <a:r>
              <a:rPr lang="en-US" altLang="zh-CN" sz="2400" dirty="0"/>
              <a:t>Multi-threaded Servers</a:t>
            </a:r>
          </a:p>
          <a:p>
            <a:pPr lvl="1" eaLnBrk="1" hangingPunct="1"/>
            <a:r>
              <a:rPr lang="en-GB" altLang="zh-CN" sz="2400" dirty="0"/>
              <a:t>Different policies with respect to threading in constructing a server</a:t>
            </a:r>
            <a:endParaRPr lang="en-US" altLang="zh-CN" sz="2000" dirty="0"/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79388" y="3363913"/>
            <a:ext cx="8713787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400" dirty="0" smtClean="0"/>
              <a:t> About </a:t>
            </a:r>
            <a:r>
              <a:rPr lang="en-GB" altLang="zh-CN" sz="2400" dirty="0"/>
              <a:t>thread origin: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A thread is created on demand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A pool of threads are maintained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400" dirty="0" smtClean="0"/>
              <a:t> About </a:t>
            </a:r>
            <a:r>
              <a:rPr lang="en-GB" altLang="zh-CN" sz="2400" dirty="0"/>
              <a:t>thread creating: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Implement the server with only a single thread of control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Use a separate thread for each of object  (thread-per-object)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Use a separate thread for each invocation request (thread-per-request)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000" dirty="0"/>
              <a:t>Use a separate thread for each client (thread-per-client)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7800" y="2514600"/>
            <a:ext cx="7467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600" b="1" dirty="0">
                <a:solidFill>
                  <a:srgbClr val="99FFCC"/>
                </a:solidFill>
              </a:rPr>
              <a:t>2. </a:t>
            </a:r>
            <a:r>
              <a:rPr lang="zh-CN" altLang="en-US" sz="4600" b="1" dirty="0">
                <a:solidFill>
                  <a:srgbClr val="99FFCC"/>
                </a:solidFill>
              </a:rPr>
              <a:t>进程交互</a:t>
            </a:r>
            <a:endParaRPr lang="en-US" altLang="zh-CN" sz="46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2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5135</Words>
  <Application>Microsoft Office PowerPoint</Application>
  <PresentationFormat>全屏显示(4:3)</PresentationFormat>
  <Paragraphs>761</Paragraphs>
  <Slides>74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宋体</vt:lpstr>
      <vt:lpstr>新细明体</vt:lpstr>
      <vt:lpstr>Arial</vt:lpstr>
      <vt:lpstr>Calibri</vt:lpstr>
      <vt:lpstr>Cambria Math</vt:lpstr>
      <vt:lpstr>Symbol</vt:lpstr>
      <vt:lpstr>Tahoma</vt:lpstr>
      <vt:lpstr>Times</vt:lpstr>
      <vt:lpstr>Times New Roman</vt:lpstr>
      <vt:lpstr>Wingdings</vt:lpstr>
      <vt:lpstr>默认设计模板</vt:lpstr>
      <vt:lpstr>Equation</vt:lpstr>
      <vt:lpstr>第2章 交互处理</vt:lpstr>
      <vt:lpstr>PowerPoint 演示文稿</vt:lpstr>
      <vt:lpstr>Process &amp; Thread</vt:lpstr>
      <vt:lpstr>Thread Usage in Non-distributed Systems</vt:lpstr>
      <vt:lpstr>最佳线程池大小-1 </vt:lpstr>
      <vt:lpstr>最佳线程池大小-2</vt:lpstr>
      <vt:lpstr>最佳线程池大小-3</vt:lpstr>
      <vt:lpstr>Threads in Distributed Systems </vt:lpstr>
      <vt:lpstr>PowerPoint 演示文稿</vt:lpstr>
      <vt:lpstr>进程交互</vt:lpstr>
      <vt:lpstr>Overlay Networks</vt:lpstr>
      <vt:lpstr>Survey on Overlays</vt:lpstr>
      <vt:lpstr>PowerPoint 演示文稿</vt:lpstr>
      <vt:lpstr>Epidemic Protocols</vt:lpstr>
      <vt:lpstr>Anti-Entropy Model: a kind of simple epidemics</vt:lpstr>
      <vt:lpstr>Anti-Entropy Model: an infect-forever model</vt:lpstr>
      <vt:lpstr>Anti-Entropy Model: Push versus Pull</vt:lpstr>
      <vt:lpstr>Gossiping - I</vt:lpstr>
      <vt:lpstr>Gossiping - II</vt:lpstr>
      <vt:lpstr>Gossiping - III</vt:lpstr>
      <vt:lpstr>PowerPoint 演示文稿</vt:lpstr>
      <vt:lpstr>P2P Lookup/Routing</vt:lpstr>
      <vt:lpstr>Pastry: Prefix Routing</vt:lpstr>
      <vt:lpstr>Circular routing alone is correct but inefficient  </vt:lpstr>
      <vt:lpstr>Routing table R in Pastry</vt:lpstr>
      <vt:lpstr>Routing process at any node A to node D</vt:lpstr>
      <vt:lpstr>PowerPoint 演示文稿</vt:lpstr>
      <vt:lpstr>PowerPoint 演示文稿</vt:lpstr>
      <vt:lpstr>PowerPoint 演示文稿</vt:lpstr>
      <vt:lpstr>Application Layer Multicasting </vt:lpstr>
      <vt:lpstr>ESM (End System Multicast)</vt:lpstr>
      <vt:lpstr>Joining a tree</vt:lpstr>
      <vt:lpstr>Dealing with nodes leaving </vt:lpstr>
      <vt:lpstr>Performance-aware adaptation </vt:lpstr>
      <vt:lpstr>Scribe: an application level multicast infrastructure</vt:lpstr>
      <vt:lpstr>Functionality of Scribe</vt:lpstr>
      <vt:lpstr>Creating a group (1100)</vt:lpstr>
      <vt:lpstr>Joining a group</vt:lpstr>
      <vt:lpstr>Multicasting</vt:lpstr>
      <vt:lpstr>Leaving a group</vt:lpstr>
      <vt:lpstr> Repairing the tree</vt:lpstr>
      <vt:lpstr>Summary</vt:lpstr>
      <vt:lpstr>PowerPoint 演示文稿</vt:lpstr>
      <vt:lpstr>Middleware Communication Protocols</vt:lpstr>
      <vt:lpstr>Remote Procedure Calls</vt:lpstr>
      <vt:lpstr>Steps of a Remote Procedure Call</vt:lpstr>
      <vt:lpstr>Example of a Remote Procedure Call</vt:lpstr>
      <vt:lpstr>Case Study: DCE RPC</vt:lpstr>
      <vt:lpstr>Parameter Passing</vt:lpstr>
      <vt:lpstr>Parameter Passing: Parameter Specification</vt:lpstr>
      <vt:lpstr>RPC Semantics</vt:lpstr>
      <vt:lpstr>Failures that can occur in RPC Systems</vt:lpstr>
      <vt:lpstr>RPC Failures and Solutions  (1) </vt:lpstr>
      <vt:lpstr>RPC Failures and Solutions (2)</vt:lpstr>
      <vt:lpstr>Example</vt:lpstr>
      <vt:lpstr>RPC Failures and Solutions (3)</vt:lpstr>
      <vt:lpstr>Client Solutions for RPC Failures</vt:lpstr>
      <vt:lpstr>RPC Failures and Solutions (4)</vt:lpstr>
      <vt:lpstr>Extended RPC Models: Asynchronous RPC -1</vt:lpstr>
      <vt:lpstr>Extended RPC Models:Asynchronous RPC-2</vt:lpstr>
      <vt:lpstr>Message-oriented Middleware</vt:lpstr>
      <vt:lpstr>Comparing MOMs with e-mail systems</vt:lpstr>
      <vt:lpstr>Basic Interface for a Message-Queuing System </vt:lpstr>
      <vt:lpstr>General Architecture of a Message-Queuing System-1</vt:lpstr>
      <vt:lpstr>General Architecture of a Message-Queuing System (2)</vt:lpstr>
      <vt:lpstr>Case Study: IBM MQSeries / WebSphere MQ</vt:lpstr>
      <vt:lpstr>Queue Manager: aliases</vt:lpstr>
      <vt:lpstr>Case Study: Kafka</vt:lpstr>
      <vt:lpstr>Stream-oriented communication</vt:lpstr>
      <vt:lpstr>Quality of Service</vt:lpstr>
      <vt:lpstr>Enforcing QoS-I</vt:lpstr>
      <vt:lpstr>Enforcing QoS- II: Packet loss recovery techniques</vt:lpstr>
      <vt:lpstr>Enforcing QoS- III: error concealment techniques</vt:lpstr>
      <vt:lpstr>Stream Synchronization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BH Jin</cp:lastModifiedBy>
  <cp:revision>220</cp:revision>
  <cp:lastPrinted>2019-10-12T08:29:41Z</cp:lastPrinted>
  <dcterms:created xsi:type="dcterms:W3CDTF">2017-03-01T09:02:37Z</dcterms:created>
  <dcterms:modified xsi:type="dcterms:W3CDTF">2020-10-08T14:26:52Z</dcterms:modified>
</cp:coreProperties>
</file>