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54" r:id="rId2"/>
    <p:sldId id="351" r:id="rId3"/>
    <p:sldId id="309" r:id="rId4"/>
    <p:sldId id="263" r:id="rId5"/>
    <p:sldId id="267" r:id="rId6"/>
    <p:sldId id="292" r:id="rId7"/>
    <p:sldId id="293" r:id="rId8"/>
    <p:sldId id="300" r:id="rId9"/>
    <p:sldId id="308" r:id="rId10"/>
    <p:sldId id="312" r:id="rId11"/>
    <p:sldId id="305" r:id="rId12"/>
    <p:sldId id="310" r:id="rId13"/>
    <p:sldId id="285" r:id="rId14"/>
    <p:sldId id="262" r:id="rId15"/>
    <p:sldId id="257" r:id="rId16"/>
    <p:sldId id="258" r:id="rId17"/>
    <p:sldId id="259" r:id="rId18"/>
    <p:sldId id="260" r:id="rId19"/>
    <p:sldId id="261" r:id="rId20"/>
    <p:sldId id="271" r:id="rId21"/>
    <p:sldId id="276" r:id="rId22"/>
    <p:sldId id="277" r:id="rId23"/>
    <p:sldId id="273" r:id="rId24"/>
    <p:sldId id="274" r:id="rId25"/>
    <p:sldId id="275" r:id="rId26"/>
    <p:sldId id="278" r:id="rId27"/>
    <p:sldId id="279" r:id="rId28"/>
    <p:sldId id="280" r:id="rId29"/>
    <p:sldId id="281" r:id="rId30"/>
    <p:sldId id="282" r:id="rId31"/>
    <p:sldId id="286" r:id="rId32"/>
    <p:sldId id="283" r:id="rId33"/>
    <p:sldId id="303" r:id="rId34"/>
    <p:sldId id="294" r:id="rId35"/>
    <p:sldId id="295" r:id="rId36"/>
    <p:sldId id="302" r:id="rId37"/>
    <p:sldId id="296" r:id="rId38"/>
    <p:sldId id="298" r:id="rId39"/>
    <p:sldId id="304" r:id="rId40"/>
    <p:sldId id="297" r:id="rId41"/>
    <p:sldId id="299" r:id="rId42"/>
    <p:sldId id="352" r:id="rId43"/>
    <p:sldId id="353" r:id="rId44"/>
  </p:sldIdLst>
  <p:sldSz cx="9144000" cy="6858000" type="screen4x3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628" autoAdjust="0"/>
    <p:restoredTop sz="89718" autoAdjust="0"/>
  </p:normalViewPr>
  <p:slideViewPr>
    <p:cSldViewPr>
      <p:cViewPr varScale="1">
        <p:scale>
          <a:sx n="107" d="100"/>
          <a:sy n="107" d="100"/>
        </p:scale>
        <p:origin x="162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3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527" cy="339515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480" y="0"/>
            <a:ext cx="4302527" cy="339515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29E7FC98-C917-4293-8E02-14686173CBE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06"/>
            <a:ext cx="4302527" cy="339515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480" y="6457106"/>
            <a:ext cx="4302527" cy="339515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1ACFF062-72D8-4186-96CC-B877C700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3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480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80" y="3228552"/>
            <a:ext cx="7943468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480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 smtClean="0"/>
            </a:lvl1pPr>
          </a:lstStyle>
          <a:p>
            <a:pPr>
              <a:defRPr/>
            </a:pPr>
            <a:fld id="{5D5BEBF8-267C-47C9-8BD1-3CA27995A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3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A3D1A4-040E-4AD9-B52B-DF2997BEDC44}" type="slidenum">
              <a:rPr lang="en-US" altLang="zh-CN" sz="12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24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缺点：</a:t>
            </a:r>
            <a:r>
              <a:rPr lang="en-US" altLang="zh-CN" dirty="0"/>
              <a:t>scalability</a:t>
            </a:r>
            <a:r>
              <a:rPr lang="zh-CN" altLang="en-US" dirty="0"/>
              <a:t>不好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BEBF8-267C-47C9-8BD1-3CA27995ADF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831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不幸宕机，可以看到此时对象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不会受到影响，只有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对象被重定位到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。一般的，在一致性哈希算法中，如果一台服务器不可用，则受影响的数据仅仅是此服务器到其环空间中前一台服务器（即沿着逆时针方向行走遇到的第一台服务器）之间数据，其它不会受到影响。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C2CD1-DFA3-4B78-A099-138834A495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此时对象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不受影响，只有对象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需要重定位到新的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X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C2CD1-DFA3-4B78-A099-138834A495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2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对每一个服务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计算多个哈希，每个计算结果位置都放置一个此服务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，称为虚拟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具体做法可以在服务器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或主机名的后面增加编号来实现。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图上，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可以为每台服务器计算三个虚拟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，于是可以分别计算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A#1”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A#2”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A#3”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B#1”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B#2”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B#3”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的哈希值，于是形成六个虚拟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BEBF8-267C-47C9-8BD1-3CA27995ADF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62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B7F0C0-678E-4820-8E6D-7CBF6451C191}" type="slidenum">
              <a:rPr lang="en-US" altLang="zh-CN" sz="1300"/>
              <a:pPr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34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ED37F4-093E-4D74-8340-7B3FF05BE587}" type="slidenum">
              <a:rPr lang="en-US" altLang="zh-CN" sz="1300"/>
              <a:pPr>
                <a:spcBef>
                  <a:spcPct val="0"/>
                </a:spcBef>
              </a:pPr>
              <a:t>21</a:t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6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6EA4D2-D787-4502-984B-DD7A770F9E0E}" type="slidenum">
              <a:rPr lang="en-US" altLang="zh-CN" sz="1300"/>
              <a:pPr>
                <a:spcBef>
                  <a:spcPct val="0"/>
                </a:spcBef>
              </a:pPr>
              <a:t>22</a:t>
            </a:fld>
            <a:endParaRPr lang="en-US" altLang="zh-CN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92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25AEC9-D93A-4508-95B3-D11E81F02718}" type="slidenum">
              <a:rPr lang="en-US" altLang="zh-CN" sz="1300"/>
              <a:pPr>
                <a:spcBef>
                  <a:spcPct val="0"/>
                </a:spcBef>
              </a:pPr>
              <a:t>23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3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C32C3B-970D-455D-BB8D-EBC2FA3AED8D}" type="slidenum">
              <a:rPr lang="en-US" altLang="zh-CN" sz="1300"/>
              <a:pPr>
                <a:spcBef>
                  <a:spcPct val="0"/>
                </a:spcBef>
              </a:pPr>
              <a:t>24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每一行，存放，</a:t>
            </a:r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的一个后继者的信息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80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AF4700-A7FE-477B-9822-7E2D7480783F}" type="slidenum">
              <a:rPr lang="en-US" altLang="zh-CN" sz="1300"/>
              <a:pPr>
                <a:spcBef>
                  <a:spcPct val="0"/>
                </a:spcBef>
              </a:pPr>
              <a:t>25</a:t>
            </a:fld>
            <a:endParaRPr lang="en-US" altLang="zh-CN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8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分散性：资源的所有权和控制权被分散到网络的每一个结点中</a:t>
            </a: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容错性：</a:t>
            </a:r>
            <a:r>
              <a:rPr lang="zh-CN" altLang="zh-CN" sz="1200" dirty="0"/>
              <a:t>系统能适应网络拓扑结构的变化，能避免单点故障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BEBF8-267C-47C9-8BD1-3CA27995ADF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966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5D1388-A905-4F68-926E-3317116BB371}" type="slidenum">
              <a:rPr lang="en-US" altLang="zh-CN" sz="1300"/>
              <a:pPr>
                <a:spcBef>
                  <a:spcPct val="0"/>
                </a:spcBef>
              </a:pPr>
              <a:t>26</a:t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94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B49201-A35B-4142-9651-AFDC277E97AE}" type="slidenum">
              <a:rPr lang="en-US" altLang="zh-CN" sz="130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13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D3E864-9B33-4036-9E38-F24ACFA77B51}" type="slidenum">
              <a:rPr lang="en-US" altLang="zh-CN" sz="1300"/>
              <a:pPr>
                <a:spcBef>
                  <a:spcPct val="0"/>
                </a:spcBef>
              </a:pPr>
              <a:t>28</a:t>
            </a:fld>
            <a:endParaRPr lang="en-US" altLang="zh-CN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82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3F1E4C-6A99-499B-A907-860564FCBBA1}" type="slidenum">
              <a:rPr lang="en-US" altLang="zh-CN" sz="1300"/>
              <a:pPr>
                <a:spcBef>
                  <a:spcPct val="0"/>
                </a:spcBef>
              </a:pPr>
              <a:t>29</a:t>
            </a:fld>
            <a:endParaRPr lang="en-US" altLang="zh-CN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28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26A132-7AAD-4874-9D1B-574D58337AE9}" type="slidenum">
              <a:rPr lang="en-US" altLang="zh-CN" sz="1300"/>
              <a:pPr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15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22A5F5-97DC-472D-9E94-C146799C791A}" type="slidenum">
              <a:rPr lang="en-US" altLang="zh-CN" sz="1300"/>
              <a:pPr>
                <a:spcBef>
                  <a:spcPct val="0"/>
                </a:spcBef>
              </a:pPr>
              <a:t>31</a:t>
            </a:fld>
            <a:endParaRPr lang="en-US" altLang="zh-CN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44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64E49C-C5BE-460A-8EE2-A1CA8C365734}" type="slidenum">
              <a:rPr lang="en-US" altLang="zh-CN" sz="1300"/>
              <a:pPr>
                <a:spcBef>
                  <a:spcPct val="0"/>
                </a:spcBef>
              </a:pPr>
              <a:t>32</a:t>
            </a:fld>
            <a:endParaRPr lang="en-US" altLang="zh-CN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4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13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CB5F7-2E82-4A02-A304-625C1C3FE6EA}" type="slidenum">
              <a:rPr lang="en-US" altLang="zh-CN" sz="1300"/>
              <a:pPr>
                <a:spcBef>
                  <a:spcPct val="0"/>
                </a:spcBef>
              </a:pPr>
              <a:t>34</a:t>
            </a:fld>
            <a:endParaRPr lang="en-US" altLang="zh-CN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17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9837A5-3F87-4D62-AF1C-DEAC236A874F}" type="slidenum">
              <a:rPr lang="en-US" altLang="zh-CN" sz="1300"/>
              <a:pPr>
                <a:spcBef>
                  <a:spcPct val="0"/>
                </a:spcBef>
              </a:pPr>
              <a:t>35</a:t>
            </a:fld>
            <a:endParaRPr lang="en-US" altLang="zh-CN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1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B9D714-A831-4EDC-A87A-64EC29ED3B16}" type="slidenum">
              <a:rPr lang="en-US" altLang="zh-CN" sz="130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GUID: Globally unique identifier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58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54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882031-3D2F-46C7-80C3-CC027E7D84D8}" type="slidenum">
              <a:rPr lang="en-US" altLang="zh-CN" sz="1300"/>
              <a:pPr>
                <a:spcBef>
                  <a:spcPct val="0"/>
                </a:spcBef>
              </a:pPr>
              <a:t>37</a:t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69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618EAA-CF94-48D0-AB75-BB8521872578}" type="slidenum">
              <a:rPr lang="en-US" altLang="zh-CN" sz="1300"/>
              <a:pPr>
                <a:spcBef>
                  <a:spcPct val="0"/>
                </a:spcBef>
              </a:pPr>
              <a:t>38</a:t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86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31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FA4B5B-0519-47F1-BDDF-0BD464218918}" type="slidenum">
              <a:rPr lang="en-US" altLang="zh-CN" sz="1300"/>
              <a:pPr>
                <a:spcBef>
                  <a:spcPct val="0"/>
                </a:spcBef>
              </a:pPr>
              <a:t>40</a:t>
            </a:fld>
            <a:endParaRPr lang="en-US" altLang="zh-CN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87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3A4E6C-EE0B-4977-856C-86B0D3EC9964}" type="slidenum">
              <a:rPr lang="en-US" altLang="zh-CN" sz="1300"/>
              <a:pPr>
                <a:spcBef>
                  <a:spcPct val="0"/>
                </a:spcBef>
              </a:pPr>
              <a:t>41</a:t>
            </a:fld>
            <a:endParaRPr lang="en-US" altLang="zh-CN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5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4FF967-EA5C-40CB-BEFF-7E0E7C5727E5}" type="slidenum">
              <a:rPr lang="en-US" altLang="zh-CN" sz="1300"/>
              <a:pPr>
                <a:spcBef>
                  <a:spcPct val="0"/>
                </a:spcBef>
              </a:pPr>
              <a:t>42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319905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BDAF66-608D-4F40-BA75-3FC7A191E92F}" type="slidenum">
              <a:rPr lang="en-US" altLang="zh-CN" sz="1300"/>
              <a:pPr>
                <a:spcBef>
                  <a:spcPct val="0"/>
                </a:spcBef>
              </a:pPr>
              <a:t>43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C48522-9F1E-4474-9715-840C16081598}" type="slidenum">
              <a:rPr lang="en-US" altLang="zh-CN" sz="130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C51B5B-7E8B-489B-B605-DE8FFF06E5EC}" type="slidenum">
              <a:rPr lang="en-US" altLang="zh-CN" sz="130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04ADD1-F927-442A-AE54-7EE5CC7079BA}" type="slidenum">
              <a:rPr lang="en-US" altLang="zh-CN" sz="130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4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0512CE-C7E2-4873-9C8A-1680FEAEEEE9}" type="slidenum">
              <a:rPr lang="en-US" altLang="zh-CN" sz="130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0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9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82D9F4-2CF5-45B0-B7EA-77726E5314BD}" type="slidenum">
              <a:rPr lang="en-US" altLang="zh-CN" sz="130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8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315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629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629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457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38600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724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40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4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709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26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42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0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110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326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19D0BE-EA87-4D2D-AC7E-FEC044BD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</a:t>
            </a:r>
            <a:r>
              <a:rPr lang="zh-CN" altLang="en-US" dirty="0"/>
              <a:t>数据处理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EDC8AA9-1394-4B59-B492-99C19A81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P2P Lookup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dirty="0"/>
              <a:t>2. Replication and Consistency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参考文献：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CDK5, Chapter 10 Peer-to-peer Systems</a:t>
            </a:r>
          </a:p>
          <a:p>
            <a:pPr eaLnBrk="1" hangingPunct="1">
              <a:spcBef>
                <a:spcPct val="0"/>
              </a:spcBef>
              <a:buNone/>
            </a:pPr>
            <a:endParaRPr lang="zh-CN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5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043A-E772-4E0B-B9BD-B5855563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BitTorrent</a:t>
            </a:r>
            <a:r>
              <a:rPr lang="en-US" altLang="zh-CN" dirty="0"/>
              <a:t> </a:t>
            </a:r>
            <a:r>
              <a:rPr lang="zh-CN" altLang="en-US" dirty="0"/>
              <a:t>的优化：</a:t>
            </a:r>
            <a:r>
              <a:rPr lang="en-US" altLang="zh-CN" dirty="0"/>
              <a:t>Merkle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7C432-6688-425D-9661-8FBB8453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Merkle tree/Hash tree</a:t>
            </a:r>
            <a:r>
              <a:rPr lang="zh-CN" altLang="en-US" sz="2400" dirty="0"/>
              <a:t>：</a:t>
            </a:r>
            <a:r>
              <a:rPr lang="zh-CN" altLang="zh-CN" sz="2400" dirty="0"/>
              <a:t>叶子</a:t>
            </a:r>
            <a:r>
              <a:rPr lang="zh-CN" altLang="en-US" sz="2400" dirty="0"/>
              <a:t>结点</a:t>
            </a:r>
            <a:r>
              <a:rPr lang="zh-CN" altLang="zh-CN" sz="2400" dirty="0"/>
              <a:t>是数据块</a:t>
            </a:r>
            <a:r>
              <a:rPr lang="en-US" altLang="zh-CN" sz="2400" dirty="0"/>
              <a:t>(e.g., </a:t>
            </a:r>
            <a:r>
              <a:rPr lang="zh-CN" altLang="zh-CN" sz="2400" dirty="0"/>
              <a:t>文件或者文件的集合</a:t>
            </a:r>
            <a:r>
              <a:rPr lang="en-US" altLang="zh-CN" sz="2400" dirty="0"/>
              <a:t>)</a:t>
            </a:r>
            <a:r>
              <a:rPr lang="zh-CN" altLang="zh-CN" sz="2400" dirty="0"/>
              <a:t>的</a:t>
            </a:r>
            <a:r>
              <a:rPr lang="en-US" altLang="zh-CN" sz="2400" dirty="0"/>
              <a:t>hash</a:t>
            </a:r>
            <a:r>
              <a:rPr lang="zh-CN" altLang="zh-CN" sz="2400" dirty="0"/>
              <a:t>值，非叶</a:t>
            </a:r>
            <a:r>
              <a:rPr lang="zh-CN" altLang="en-US" sz="2400" dirty="0"/>
              <a:t>结点</a:t>
            </a:r>
            <a:r>
              <a:rPr lang="zh-CN" altLang="zh-CN" sz="2400" dirty="0"/>
              <a:t>是</a:t>
            </a:r>
            <a:r>
              <a:rPr lang="zh-CN" altLang="en-US" sz="2400" dirty="0"/>
              <a:t>先将</a:t>
            </a:r>
            <a:r>
              <a:rPr lang="zh-CN" altLang="zh-CN" sz="2400" dirty="0"/>
              <a:t>两个孩子</a:t>
            </a:r>
            <a:r>
              <a:rPr lang="zh-CN" altLang="en-US" sz="2400" dirty="0"/>
              <a:t>结点</a:t>
            </a:r>
            <a:r>
              <a:rPr lang="zh-CN" altLang="zh-CN" sz="2400" dirty="0"/>
              <a:t>的</a:t>
            </a:r>
            <a:r>
              <a:rPr lang="en-US" altLang="zh-CN" sz="2400" dirty="0"/>
              <a:t>hash</a:t>
            </a:r>
            <a:r>
              <a:rPr lang="zh-CN" altLang="zh-CN" sz="2400" dirty="0"/>
              <a:t>值合并成一个字符串，然后运算这个字符串的</a:t>
            </a:r>
            <a:r>
              <a:rPr lang="en-US" altLang="zh-CN" sz="2400" dirty="0"/>
              <a:t>hash</a:t>
            </a:r>
            <a:r>
              <a:rPr lang="zh-CN" altLang="en-US" sz="2400" dirty="0"/>
              <a:t>值</a:t>
            </a:r>
            <a:r>
              <a:rPr lang="zh-CN" altLang="zh-CN" sz="2400" dirty="0"/>
              <a:t>。 </a:t>
            </a:r>
            <a:endParaRPr lang="en-US" altLang="zh-CN" sz="2400" dirty="0"/>
          </a:p>
          <a:p>
            <a:pPr lvl="1"/>
            <a:r>
              <a:rPr lang="zh-CN" altLang="zh-CN" sz="2000" dirty="0"/>
              <a:t>在</a:t>
            </a:r>
            <a:r>
              <a:rPr lang="en-US" altLang="zh-CN" sz="2000" dirty="0"/>
              <a:t>P2P</a:t>
            </a:r>
            <a:r>
              <a:rPr lang="zh-CN" altLang="zh-CN" sz="2000" dirty="0"/>
              <a:t>网络中，</a:t>
            </a:r>
            <a:r>
              <a:rPr lang="en-US" altLang="zh-CN" sz="2000" b="1" dirty="0">
                <a:solidFill>
                  <a:srgbClr val="0000CC"/>
                </a:solidFill>
              </a:rPr>
              <a:t>Merkle Tree</a:t>
            </a:r>
            <a:r>
              <a:rPr lang="zh-CN" altLang="zh-CN" sz="2000" b="1" dirty="0">
                <a:solidFill>
                  <a:srgbClr val="0000CC"/>
                </a:solidFill>
              </a:rPr>
              <a:t>用来校验数据完整性</a:t>
            </a:r>
            <a:r>
              <a:rPr lang="zh-CN" altLang="zh-CN" sz="2000" dirty="0"/>
              <a:t>，确保从其他</a:t>
            </a:r>
            <a:r>
              <a:rPr lang="zh-CN" altLang="en-US" sz="2000" dirty="0"/>
              <a:t>结点</a:t>
            </a:r>
            <a:r>
              <a:rPr lang="zh-CN" altLang="zh-CN" sz="2000" dirty="0"/>
              <a:t>接收的数据块没有损坏且没有被替换，甚至检查其他</a:t>
            </a:r>
            <a:r>
              <a:rPr lang="zh-CN" altLang="en-US" sz="2000" dirty="0"/>
              <a:t>结点</a:t>
            </a:r>
            <a:r>
              <a:rPr lang="zh-CN" altLang="zh-CN" sz="2000" dirty="0"/>
              <a:t>不会欺骗或者发布虚假的块</a:t>
            </a:r>
            <a:endParaRPr lang="en-US" altLang="zh-CN" sz="2000" dirty="0"/>
          </a:p>
          <a:p>
            <a:pPr lvl="1"/>
            <a:r>
              <a:rPr lang="zh-CN" altLang="zh-CN" sz="2000" b="1" dirty="0">
                <a:solidFill>
                  <a:srgbClr val="0000CC"/>
                </a:solidFill>
              </a:rPr>
              <a:t>利用</a:t>
            </a:r>
            <a:r>
              <a:rPr lang="en-US" altLang="zh-CN" sz="2000" b="1" dirty="0">
                <a:solidFill>
                  <a:srgbClr val="0000CC"/>
                </a:solidFill>
              </a:rPr>
              <a:t>Merkle tree</a:t>
            </a:r>
            <a:r>
              <a:rPr lang="zh-CN" altLang="zh-CN" sz="2000" b="1" dirty="0">
                <a:solidFill>
                  <a:srgbClr val="0000CC"/>
                </a:solidFill>
              </a:rPr>
              <a:t>比较两台机器上文件的不同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2"/>
            <a:r>
              <a:rPr lang="en-US" altLang="zh-CN" sz="2000" dirty="0"/>
              <a:t>Dynamo</a:t>
            </a:r>
            <a:r>
              <a:rPr lang="zh-CN" altLang="en-US" sz="2000" dirty="0"/>
              <a:t>：</a:t>
            </a:r>
            <a:r>
              <a:rPr lang="zh-CN" altLang="zh-CN" sz="2000" dirty="0"/>
              <a:t>使用</a:t>
            </a:r>
            <a:r>
              <a:rPr lang="en-US" altLang="zh-CN" sz="2000" dirty="0"/>
              <a:t>Merkle tree</a:t>
            </a:r>
            <a:r>
              <a:rPr lang="zh-CN" altLang="zh-CN" sz="2000" dirty="0"/>
              <a:t>快速判断副本之间是否一致，可以快速发现不一致的副本并减少副本同步需要传输的数据量</a:t>
            </a:r>
            <a:endParaRPr lang="en-US" altLang="zh-CN" sz="2000" dirty="0"/>
          </a:p>
          <a:p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8EDD24F-3C54-499C-9261-8CE9A90D3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677107"/>
              </p:ext>
            </p:extLst>
          </p:nvPr>
        </p:nvGraphicFramePr>
        <p:xfrm>
          <a:off x="1038225" y="4419600"/>
          <a:ext cx="70675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Visio" r:id="rId3" imgW="7124715" imgH="2457589" progId="Visio.Drawing.15">
                  <p:embed/>
                </p:oleObj>
              </mc:Choice>
              <mc:Fallback>
                <p:oleObj name="Visio" r:id="rId3" imgW="7124715" imgH="245758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19600"/>
                        <a:ext cx="706755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5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Gnutella</a:t>
            </a:r>
            <a:r>
              <a:rPr lang="zh-CN" altLang="en-US"/>
              <a:t>协议</a:t>
            </a:r>
            <a:r>
              <a:rPr lang="en-US" altLang="zh-CN"/>
              <a:t>-I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Gnutella</a:t>
            </a:r>
            <a:r>
              <a:rPr lang="zh-CN" altLang="zh-CN" dirty="0"/>
              <a:t>协议包含下列消息：</a:t>
            </a:r>
          </a:p>
          <a:p>
            <a:pPr lvl="1"/>
            <a:r>
              <a:rPr lang="en-US" altLang="zh-CN" dirty="0"/>
              <a:t>Ping</a:t>
            </a:r>
            <a:r>
              <a:rPr lang="zh-CN" altLang="zh-CN" dirty="0"/>
              <a:t>，</a:t>
            </a:r>
            <a:r>
              <a:rPr lang="en-US" altLang="zh-CN" dirty="0"/>
              <a:t>Pong</a:t>
            </a:r>
          </a:p>
          <a:p>
            <a:pPr lvl="1"/>
            <a:r>
              <a:rPr lang="en-US" altLang="zh-CN" dirty="0"/>
              <a:t>Query</a:t>
            </a:r>
            <a:r>
              <a:rPr lang="zh-CN" altLang="zh-CN" dirty="0"/>
              <a:t>，</a:t>
            </a:r>
            <a:r>
              <a:rPr lang="en-US" altLang="zh-CN" dirty="0" err="1"/>
              <a:t>QueryResponse</a:t>
            </a:r>
            <a:endParaRPr lang="en-US" altLang="zh-CN" dirty="0"/>
          </a:p>
          <a:p>
            <a:pPr lvl="2"/>
            <a:r>
              <a:rPr lang="zh-CN" altLang="en-US" dirty="0"/>
              <a:t>文件搜索的</a:t>
            </a:r>
            <a:r>
              <a:rPr lang="zh-CN" altLang="zh-CN" dirty="0"/>
              <a:t>洪泛策略</a:t>
            </a:r>
            <a:r>
              <a:rPr lang="zh-CN" altLang="en-US" dirty="0"/>
              <a:t>：</a:t>
            </a:r>
            <a:r>
              <a:rPr lang="zh-CN" altLang="zh-CN" dirty="0"/>
              <a:t>每个</a:t>
            </a:r>
            <a:r>
              <a:rPr lang="zh-CN" altLang="en-US" dirty="0"/>
              <a:t>结点</a:t>
            </a:r>
            <a:r>
              <a:rPr lang="zh-CN" altLang="zh-CN" dirty="0"/>
              <a:t>给它的每个邻居转发请求，这些邻居</a:t>
            </a:r>
            <a:r>
              <a:rPr lang="zh-CN" altLang="en-US" dirty="0"/>
              <a:t>结点</a:t>
            </a:r>
            <a:r>
              <a:rPr lang="zh-CN" altLang="zh-CN" dirty="0"/>
              <a:t>再依次把请求传递给它们的邻居，如此这般，一直到找到匹配</a:t>
            </a:r>
            <a:r>
              <a:rPr lang="zh-CN" altLang="en-US" dirty="0"/>
              <a:t>的文件</a:t>
            </a:r>
            <a:r>
              <a:rPr lang="zh-CN" altLang="zh-CN" dirty="0"/>
              <a:t>为止</a:t>
            </a:r>
            <a:endParaRPr lang="en-US" altLang="zh-CN" dirty="0"/>
          </a:p>
          <a:p>
            <a:pPr lvl="2"/>
            <a:r>
              <a:rPr lang="zh-CN" altLang="en-US" dirty="0"/>
              <a:t>每条消息有一个</a:t>
            </a:r>
            <a:r>
              <a:rPr lang="en-US" altLang="zh-CN" dirty="0"/>
              <a:t>TTL(time-to-live)</a:t>
            </a:r>
            <a:r>
              <a:rPr lang="zh-CN" altLang="en-US" dirty="0"/>
              <a:t>，以限制洪泛</a:t>
            </a:r>
          </a:p>
          <a:p>
            <a:pPr lvl="2"/>
            <a:r>
              <a:rPr lang="zh-CN" altLang="en-US" dirty="0"/>
              <a:t>每个结点缓存最近路由的消息，以支持汇聚</a:t>
            </a:r>
            <a:r>
              <a:rPr lang="en-US" altLang="zh-CN" dirty="0"/>
              <a:t>(</a:t>
            </a:r>
            <a:r>
              <a:rPr lang="zh-CN" altLang="en-US" dirty="0"/>
              <a:t>沿洪泛的反向路径回传消息</a:t>
            </a:r>
            <a:r>
              <a:rPr lang="en-US" altLang="zh-CN" dirty="0"/>
              <a:t>)</a:t>
            </a:r>
            <a:r>
              <a:rPr lang="zh-CN" altLang="en-US" dirty="0"/>
              <a:t>和阻止不必要的重复广播</a:t>
            </a:r>
            <a:endParaRPr lang="en-US" altLang="zh-CN" dirty="0"/>
          </a:p>
          <a:p>
            <a:pPr lvl="1"/>
            <a:r>
              <a:rPr lang="en-US" altLang="zh-CN" dirty="0"/>
              <a:t>Get</a:t>
            </a:r>
            <a:r>
              <a:rPr lang="zh-CN" altLang="zh-CN" dirty="0"/>
              <a:t>，</a:t>
            </a:r>
            <a:r>
              <a:rPr lang="en-US" altLang="zh-CN" dirty="0"/>
              <a:t>Put</a:t>
            </a:r>
          </a:p>
          <a:p>
            <a:r>
              <a:rPr lang="zh-CN" altLang="en-US" dirty="0"/>
              <a:t>结点接入：通过众所周知的</a:t>
            </a:r>
            <a:r>
              <a:rPr lang="en-US" altLang="zh-CN" dirty="0"/>
              <a:t>Gnutella</a:t>
            </a:r>
            <a:r>
              <a:rPr lang="zh-CN" altLang="en-US" dirty="0"/>
              <a:t>结点连入</a:t>
            </a:r>
            <a:r>
              <a:rPr lang="en-US" altLang="zh-CN" dirty="0"/>
              <a:t>Gnutella</a:t>
            </a:r>
            <a:r>
              <a:rPr lang="zh-CN" altLang="en-US" dirty="0"/>
              <a:t>网络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Gnutella</a:t>
            </a:r>
            <a:r>
              <a:rPr lang="zh-CN" altLang="en-US"/>
              <a:t>协议</a:t>
            </a:r>
            <a:r>
              <a:rPr lang="en-US" altLang="zh-CN"/>
              <a:t>-II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400" dirty="0"/>
              <a:t>(</a:t>
            </a:r>
            <a:r>
              <a:rPr lang="zh-CN" altLang="en-US" sz="3400" dirty="0"/>
              <a:t>改进</a:t>
            </a:r>
            <a:r>
              <a:rPr lang="en-US" altLang="zh-CN" sz="3400" dirty="0"/>
              <a:t>1)</a:t>
            </a:r>
            <a:r>
              <a:rPr lang="zh-CN" altLang="en-US" sz="3400" dirty="0"/>
              <a:t>引入了</a:t>
            </a:r>
            <a:r>
              <a:rPr lang="en-US" altLang="zh-CN" sz="3400" dirty="0"/>
              <a:t>Ultrapeer</a:t>
            </a:r>
            <a:r>
              <a:rPr lang="zh-CN" altLang="en-US" sz="3400" dirty="0"/>
              <a:t>：</a:t>
            </a:r>
            <a:r>
              <a:rPr lang="zh-CN" altLang="zh-CN" sz="3400" dirty="0"/>
              <a:t>超级</a:t>
            </a:r>
            <a:r>
              <a:rPr lang="zh-CN" altLang="en-US" sz="3400" dirty="0"/>
              <a:t>结点间</a:t>
            </a:r>
            <a:r>
              <a:rPr lang="zh-CN" altLang="zh-CN" sz="3400" dirty="0"/>
              <a:t>连接紧密</a:t>
            </a:r>
            <a:r>
              <a:rPr lang="en-US" altLang="zh-CN" sz="3400" dirty="0"/>
              <a:t>(</a:t>
            </a:r>
            <a:r>
              <a:rPr lang="zh-CN" altLang="zh-CN" sz="3400" dirty="0"/>
              <a:t>每个都有超过</a:t>
            </a:r>
            <a:r>
              <a:rPr lang="en-US" altLang="zh-CN" sz="3400" dirty="0"/>
              <a:t>32</a:t>
            </a:r>
            <a:r>
              <a:rPr lang="zh-CN" altLang="zh-CN" sz="3400" dirty="0"/>
              <a:t>个连接</a:t>
            </a:r>
            <a:r>
              <a:rPr lang="en-US" altLang="zh-CN" sz="3400" dirty="0"/>
              <a:t>)</a:t>
            </a:r>
            <a:r>
              <a:rPr lang="zh-CN" altLang="en-US" sz="3400" dirty="0"/>
              <a:t>，</a:t>
            </a:r>
            <a:r>
              <a:rPr lang="zh-CN" altLang="zh-CN" sz="3400" dirty="0"/>
              <a:t>其他一些对等</a:t>
            </a:r>
            <a:r>
              <a:rPr lang="zh-CN" altLang="en-US" sz="3400" dirty="0"/>
              <a:t>结点</a:t>
            </a:r>
            <a:r>
              <a:rPr lang="zh-CN" altLang="zh-CN" sz="3400" dirty="0"/>
              <a:t>承担叶子</a:t>
            </a:r>
            <a:r>
              <a:rPr lang="zh-CN" altLang="en-US" sz="3400" dirty="0"/>
              <a:t>结点</a:t>
            </a:r>
            <a:r>
              <a:rPr lang="zh-CN" altLang="zh-CN" sz="3400" dirty="0"/>
              <a:t>的角色</a:t>
            </a:r>
            <a:r>
              <a:rPr lang="zh-CN" altLang="en-US" sz="3400" dirty="0"/>
              <a:t>，</a:t>
            </a:r>
            <a:r>
              <a:rPr lang="zh-CN" altLang="zh-CN" sz="3400" dirty="0"/>
              <a:t>这大大减少了进行彻底搜索所需求的最大跳数</a:t>
            </a:r>
            <a:endParaRPr lang="en-US" altLang="zh-CN" sz="3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400" dirty="0"/>
              <a:t>(</a:t>
            </a:r>
            <a:r>
              <a:rPr lang="zh-CN" altLang="en-US" sz="3400" dirty="0"/>
              <a:t>改进</a:t>
            </a:r>
            <a:r>
              <a:rPr lang="en-US" altLang="zh-CN" sz="3400" dirty="0"/>
              <a:t>2)</a:t>
            </a:r>
            <a:r>
              <a:rPr lang="zh-CN" altLang="en-US" sz="3400" dirty="0"/>
              <a:t>改进了</a:t>
            </a:r>
            <a:r>
              <a:rPr lang="en-US" altLang="zh-CN" sz="3400" dirty="0"/>
              <a:t>QRP(Query Routing Protocol)</a:t>
            </a:r>
            <a:r>
              <a:rPr lang="zh-CN" altLang="en-US" sz="3400" dirty="0"/>
              <a:t>：结点生成</a:t>
            </a:r>
            <a:r>
              <a:rPr lang="en-US" altLang="zh-CN" sz="3400" dirty="0"/>
              <a:t>Query Routing Table</a:t>
            </a:r>
            <a:r>
              <a:rPr lang="zh-CN" altLang="zh-CN" sz="3400" dirty="0"/>
              <a:t>，它包含代表</a:t>
            </a:r>
            <a:r>
              <a:rPr lang="zh-CN" altLang="en-US" sz="3400" dirty="0"/>
              <a:t>结点</a:t>
            </a:r>
            <a:r>
              <a:rPr lang="zh-CN" altLang="zh-CN" sz="3400" dirty="0"/>
              <a:t>上的每个文件的哈希值，接着，</a:t>
            </a:r>
            <a:r>
              <a:rPr lang="en-US" altLang="zh-CN" sz="3400" dirty="0"/>
              <a:t>QRT</a:t>
            </a:r>
            <a:r>
              <a:rPr lang="zh-CN" altLang="zh-CN" sz="3400" dirty="0"/>
              <a:t>发送给所有与它相连的超级</a:t>
            </a:r>
            <a:r>
              <a:rPr lang="zh-CN" altLang="en-US" sz="3400" dirty="0"/>
              <a:t>结点</a:t>
            </a:r>
            <a:r>
              <a:rPr lang="zh-CN" altLang="zh-CN" sz="3400" dirty="0"/>
              <a:t>，超级</a:t>
            </a:r>
            <a:r>
              <a:rPr lang="zh-CN" altLang="en-US" sz="3400" dirty="0"/>
              <a:t>结点</a:t>
            </a:r>
            <a:r>
              <a:rPr lang="zh-CN" altLang="zh-CN" sz="3400" dirty="0"/>
              <a:t>基于所有相连的叶子</a:t>
            </a:r>
            <a:r>
              <a:rPr lang="zh-CN" altLang="en-US" sz="3400" dirty="0"/>
              <a:t>结点</a:t>
            </a:r>
            <a:r>
              <a:rPr lang="zh-CN" altLang="zh-CN" sz="3400" dirty="0"/>
              <a:t>的所有项加上自身包含的文件的项，形成它们自己的</a:t>
            </a:r>
            <a:r>
              <a:rPr lang="en-US" altLang="zh-CN" sz="3400" dirty="0"/>
              <a:t>QRT</a:t>
            </a:r>
            <a:r>
              <a:rPr lang="zh-CN" altLang="zh-CN" sz="3400" dirty="0"/>
              <a:t>，并与其他相连的超级</a:t>
            </a:r>
            <a:r>
              <a:rPr lang="zh-CN" altLang="en-US" sz="3400" dirty="0"/>
              <a:t>结点</a:t>
            </a:r>
            <a:r>
              <a:rPr lang="zh-CN" altLang="zh-CN" sz="3400" dirty="0"/>
              <a:t>交换</a:t>
            </a:r>
            <a:r>
              <a:rPr lang="en-US" altLang="zh-CN" sz="3400" dirty="0"/>
              <a:t>QRT</a:t>
            </a:r>
            <a:r>
              <a:rPr lang="zh-CN" altLang="zh-CN" sz="3400" dirty="0"/>
              <a:t>。这样，超级</a:t>
            </a:r>
            <a:r>
              <a:rPr lang="zh-CN" altLang="en-US" sz="3400" dirty="0"/>
              <a:t>结点</a:t>
            </a:r>
            <a:r>
              <a:rPr lang="zh-CN" altLang="zh-CN" sz="3400" dirty="0"/>
              <a:t>能对一个给定的查询决定哪个路径能提供一个有效的路由，从而大大减少了不必要的流量</a:t>
            </a:r>
            <a:endParaRPr lang="en-US" altLang="zh-CN" sz="3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3400" dirty="0"/>
              <a:t>Gnutella</a:t>
            </a:r>
            <a:r>
              <a:rPr lang="zh-CN" altLang="en-US" sz="3400" dirty="0"/>
              <a:t>大致符合</a:t>
            </a:r>
            <a:r>
              <a:rPr lang="en-US" sz="3400" dirty="0">
                <a:solidFill>
                  <a:srgbClr val="3333FF"/>
                </a:solidFill>
              </a:rPr>
              <a:t>α=2.3</a:t>
            </a:r>
            <a:r>
              <a:rPr lang="zh-CN" altLang="en-US" sz="3400" dirty="0">
                <a:solidFill>
                  <a:srgbClr val="3333FF"/>
                </a:solidFill>
              </a:rPr>
              <a:t>的幂律</a:t>
            </a:r>
            <a:r>
              <a:rPr lang="en-US" sz="3400" dirty="0">
                <a:solidFill>
                  <a:srgbClr val="3333FF"/>
                </a:solidFill>
              </a:rPr>
              <a:t>(Power-Law)</a:t>
            </a:r>
            <a:r>
              <a:rPr lang="zh-CN" altLang="en-US" sz="3400" dirty="0">
                <a:solidFill>
                  <a:srgbClr val="3333FF"/>
                </a:solidFill>
              </a:rPr>
              <a:t>分布网络</a:t>
            </a:r>
            <a:r>
              <a:rPr lang="zh-CN" altLang="en-US" sz="3400" dirty="0"/>
              <a:t>，面对随机结点失效的容错性非常高</a:t>
            </a:r>
            <a:endParaRPr lang="en-US" sz="3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3400" dirty="0"/>
              <a:t>Gnutella</a:t>
            </a:r>
            <a:r>
              <a:rPr lang="zh-CN" altLang="en-US" sz="3400" dirty="0"/>
              <a:t>大多数结点的连接数都高于某个常数值，故对于恶意攻击的容错性较高</a:t>
            </a:r>
            <a:endParaRPr lang="en-US" sz="3400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Chord Characteristics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800" dirty="0"/>
              <a:t>Simplicity, </a:t>
            </a:r>
            <a:r>
              <a:rPr lang="en-US" altLang="zh-CN" sz="2800" i="1" dirty="0">
                <a:solidFill>
                  <a:srgbClr val="C00000"/>
                </a:solidFill>
              </a:rPr>
              <a:t>provable</a:t>
            </a:r>
            <a:r>
              <a:rPr lang="en-US" altLang="zh-CN" sz="2800" dirty="0"/>
              <a:t> correctness, and </a:t>
            </a:r>
            <a:r>
              <a:rPr lang="en-US" altLang="zh-CN" sz="2800" i="1" dirty="0">
                <a:solidFill>
                  <a:srgbClr val="C00000"/>
                </a:solidFill>
              </a:rPr>
              <a:t>provable</a:t>
            </a:r>
            <a:r>
              <a:rPr lang="en-US" altLang="zh-CN" sz="2800" dirty="0"/>
              <a:t> performance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800" dirty="0"/>
              <a:t>Chord origins from </a:t>
            </a:r>
            <a:r>
              <a:rPr lang="en-US" altLang="zh-CN" sz="2800" dirty="0">
                <a:solidFill>
                  <a:srgbClr val="0000CC"/>
                </a:solidFill>
              </a:rPr>
              <a:t>the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CC"/>
                </a:solidFill>
              </a:rPr>
              <a:t>consistent hashing algorithm</a:t>
            </a:r>
            <a:r>
              <a:rPr lang="en-US" altLang="zh-CN" sz="2800" dirty="0"/>
              <a:t> and addresses following difficult problems: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 dirty="0"/>
              <a:t>Load balance</a:t>
            </a:r>
            <a:r>
              <a:rPr lang="en-US" altLang="zh-CN" sz="2400" dirty="0"/>
              <a:t>: Chord </a:t>
            </a:r>
            <a:r>
              <a:rPr lang="en-US" altLang="zh-CN" sz="2400"/>
              <a:t>adopts a distributed hash function, spreading keys evenly over nodes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/>
              <a:t>Decentralization</a:t>
            </a:r>
            <a:r>
              <a:rPr lang="en-US" altLang="zh-CN" sz="2400"/>
              <a:t>: Chord is fully distributed, no node more important than other, improves robustness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/>
              <a:t>Scalability</a:t>
            </a:r>
            <a:r>
              <a:rPr lang="en-US" altLang="zh-CN" sz="2400" dirty="0"/>
              <a:t>: Chord has a logarithmic growth of lookup costs with number of nodes in network, even very large systems are feasible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 dirty="0"/>
              <a:t>Availability</a:t>
            </a:r>
            <a:r>
              <a:rPr lang="en-US" altLang="zh-CN" sz="2400" dirty="0"/>
              <a:t>: Chord automatically adjusts its internal tables to ensure that the node responsible for a key can always be found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 dirty="0"/>
              <a:t>Flexible naming</a:t>
            </a:r>
            <a:r>
              <a:rPr lang="en-US" altLang="zh-CN" sz="2400" dirty="0"/>
              <a:t>: There are no constraints on the structure of the keys. Key-space is flat, with the flexibility in how to map names to Chord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1A960-3F0E-401A-9875-55C12A64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Consistent Hashing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DC8F5-2342-4ECC-B92A-245D244E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函数是</a:t>
            </a:r>
            <a:r>
              <a:rPr lang="zh-CN" altLang="zh-CN" dirty="0"/>
              <a:t>把任意长度的输入变换成固定长度的输出</a:t>
            </a:r>
            <a:r>
              <a:rPr lang="zh-CN" altLang="en-US" dirty="0"/>
              <a:t>：</a:t>
            </a:r>
            <a:r>
              <a:rPr lang="zh-CN" altLang="zh-CN" dirty="0"/>
              <a:t>压缩映射</a:t>
            </a:r>
            <a:endParaRPr lang="en-US" altLang="zh-CN" dirty="0"/>
          </a:p>
          <a:p>
            <a:pPr lvl="1"/>
            <a:r>
              <a:rPr lang="en-US" altLang="zh-CN" dirty="0"/>
              <a:t>hash</a:t>
            </a:r>
            <a:r>
              <a:rPr lang="zh-CN" altLang="zh-CN" dirty="0"/>
              <a:t>函数为</a:t>
            </a:r>
            <a:r>
              <a:rPr lang="en-US" altLang="zh-CN" dirty="0"/>
              <a:t>x </a:t>
            </a:r>
            <a:r>
              <a:rPr lang="zh-CN" altLang="zh-CN" dirty="0"/>
              <a:t>→ </a:t>
            </a:r>
            <a:r>
              <a:rPr lang="en-US" altLang="zh-CN" dirty="0"/>
              <a:t>(ax + b) mod (P)</a:t>
            </a:r>
            <a:r>
              <a:rPr lang="zh-CN" altLang="zh-CN" dirty="0"/>
              <a:t>，</a:t>
            </a:r>
            <a:r>
              <a:rPr lang="en-US" altLang="zh-CN" dirty="0"/>
              <a:t>P</a:t>
            </a:r>
            <a:r>
              <a:rPr lang="zh-CN" altLang="zh-CN" dirty="0"/>
              <a:t>表示全部缓冲的大小</a:t>
            </a:r>
            <a:endParaRPr lang="en-US" altLang="zh-CN" dirty="0"/>
          </a:p>
          <a:p>
            <a:pPr lvl="1"/>
            <a:r>
              <a:rPr lang="zh-CN" altLang="zh-CN" dirty="0"/>
              <a:t>已有</a:t>
            </a:r>
            <a:r>
              <a:rPr lang="en-US" altLang="zh-CN" dirty="0"/>
              <a:t>hash</a:t>
            </a:r>
            <a:r>
              <a:rPr lang="zh-CN" altLang="zh-CN" dirty="0"/>
              <a:t>算法的问题不满足单调性</a:t>
            </a:r>
            <a:endParaRPr lang="en-US" altLang="zh-CN" dirty="0"/>
          </a:p>
          <a:p>
            <a:pPr lvl="1"/>
            <a:r>
              <a:rPr lang="en-US" altLang="zh-CN" dirty="0"/>
              <a:t>P2P</a:t>
            </a:r>
            <a:r>
              <a:rPr lang="zh-CN" altLang="en-US" dirty="0"/>
              <a:t>系统中</a:t>
            </a:r>
            <a:r>
              <a:rPr lang="en-US" altLang="zh-CN" dirty="0"/>
              <a:t>Peer</a:t>
            </a:r>
            <a:r>
              <a:rPr lang="zh-CN" altLang="en-US" dirty="0"/>
              <a:t>的加入或退出系统等价于缓冲空间的变化</a:t>
            </a:r>
            <a:endParaRPr lang="en-US" altLang="zh-CN" dirty="0"/>
          </a:p>
          <a:p>
            <a:r>
              <a:rPr lang="zh-CN" altLang="zh-CN" b="1" dirty="0">
                <a:solidFill>
                  <a:srgbClr val="3333FF"/>
                </a:solidFill>
              </a:rPr>
              <a:t>一致性哈希应该满足的</a:t>
            </a:r>
            <a:r>
              <a:rPr lang="en-US" altLang="zh-CN" b="1" dirty="0">
                <a:solidFill>
                  <a:srgbClr val="3333FF"/>
                </a:solidFill>
              </a:rPr>
              <a:t>4</a:t>
            </a:r>
            <a:r>
              <a:rPr lang="zh-CN" altLang="zh-CN" b="1" dirty="0">
                <a:solidFill>
                  <a:srgbClr val="3333FF"/>
                </a:solidFill>
              </a:rPr>
              <a:t>个条件</a:t>
            </a:r>
            <a:r>
              <a:rPr lang="zh-CN" altLang="zh-CN" dirty="0"/>
              <a:t>： </a:t>
            </a:r>
          </a:p>
          <a:p>
            <a:pPr lvl="1"/>
            <a:r>
              <a:rPr lang="zh-CN" altLang="zh-CN" dirty="0"/>
              <a:t>均衡性</a:t>
            </a:r>
            <a:r>
              <a:rPr lang="en-US" altLang="zh-CN" dirty="0"/>
              <a:t>(Balance)</a:t>
            </a:r>
            <a:r>
              <a:rPr lang="zh-CN" altLang="en-US" dirty="0"/>
              <a:t>：</a:t>
            </a:r>
            <a:r>
              <a:rPr lang="zh-CN" altLang="zh-CN" dirty="0"/>
              <a:t>指哈希的结果能够尽可能分布到所有的</a:t>
            </a:r>
            <a:r>
              <a:rPr lang="zh-CN" altLang="en-US" dirty="0"/>
              <a:t>缓冲</a:t>
            </a:r>
            <a:r>
              <a:rPr lang="zh-CN" altLang="zh-CN" dirty="0"/>
              <a:t>中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单调性</a:t>
            </a:r>
            <a:r>
              <a:rPr lang="en-US" altLang="zh-CN" dirty="0">
                <a:solidFill>
                  <a:srgbClr val="C00000"/>
                </a:solidFill>
              </a:rPr>
              <a:t>(Monotonicity)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zh-CN" dirty="0">
                <a:solidFill>
                  <a:srgbClr val="C00000"/>
                </a:solidFill>
              </a:rPr>
              <a:t>当缓冲区大小变化时，应尽量保护已分配的内容不会被重新映射到新缓冲区</a:t>
            </a:r>
          </a:p>
          <a:p>
            <a:pPr lvl="1"/>
            <a:r>
              <a:rPr lang="zh-CN" altLang="zh-CN" dirty="0"/>
              <a:t>分散性</a:t>
            </a:r>
            <a:r>
              <a:rPr lang="en-US" altLang="zh-CN" dirty="0"/>
              <a:t>(Spread)</a:t>
            </a:r>
            <a:r>
              <a:rPr lang="zh-CN" altLang="en-US" dirty="0"/>
              <a:t>低</a:t>
            </a:r>
            <a:r>
              <a:rPr lang="zh-CN" altLang="zh-CN" dirty="0"/>
              <a:t>：</a:t>
            </a:r>
            <a:r>
              <a:rPr lang="zh-CN" altLang="en-US" dirty="0"/>
              <a:t>避免</a:t>
            </a:r>
            <a:r>
              <a:rPr lang="zh-CN" altLang="zh-CN" dirty="0"/>
              <a:t>由于不同终端所见的缓冲范围有可能不同，从而导致哈希的结果不一致</a:t>
            </a:r>
            <a:endParaRPr lang="en-US" altLang="zh-CN" dirty="0"/>
          </a:p>
          <a:p>
            <a:pPr lvl="1"/>
            <a:r>
              <a:rPr lang="zh-CN" altLang="zh-CN" dirty="0"/>
              <a:t>负载</a:t>
            </a:r>
            <a:r>
              <a:rPr lang="en-US" altLang="zh-CN" dirty="0"/>
              <a:t>(Load)</a:t>
            </a:r>
            <a:r>
              <a:rPr lang="zh-CN" altLang="en-US" dirty="0"/>
              <a:t>低</a:t>
            </a:r>
            <a:r>
              <a:rPr lang="zh-CN" altLang="zh-CN" dirty="0"/>
              <a:t>：对于一个特定的缓冲区而言，</a:t>
            </a:r>
            <a:r>
              <a:rPr lang="zh-CN" altLang="en-US" dirty="0"/>
              <a:t>避免</a:t>
            </a:r>
            <a:r>
              <a:rPr lang="zh-CN" altLang="zh-CN" dirty="0"/>
              <a:t>被不同的用户映射为不同的内容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8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44624"/>
            <a:ext cx="9036496" cy="1143000"/>
          </a:xfrm>
        </p:spPr>
        <p:txBody>
          <a:bodyPr>
            <a:normAutofit/>
          </a:bodyPr>
          <a:lstStyle/>
          <a:p>
            <a:r>
              <a:rPr lang="zh-CN" altLang="en-US" b="1"/>
              <a:t>整个哈希值空间组织成一个虚拟的圆环</a:t>
            </a:r>
            <a:endParaRPr lang="en-US"/>
          </a:p>
        </p:txBody>
      </p:sp>
      <p:pic>
        <p:nvPicPr>
          <p:cNvPr id="6" name="图片 5" descr="http://pic002.cnblogs.com/images/2011/274814/20111209232854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7"/>
            <a:ext cx="4951040" cy="47384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-1" y="5934670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David Karger, et al.,Consistent Hashing and Random Trees: Distributed Caching </a:t>
            </a:r>
          </a:p>
          <a:p>
            <a:r>
              <a:rPr lang="en-US" altLang="zh-CN"/>
              <a:t> Protocols for Relieving Hot Spots on the World Wide Web, STOC 1997, </a:t>
            </a:r>
          </a:p>
          <a:p>
            <a:r>
              <a:rPr lang="en-US" altLang="zh-CN"/>
              <a:t>Proceedings of the twenty-ninth annual ACM symposium on Theory of computing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zh-CN" altLang="en-US" sz="3600" dirty="0"/>
              <a:t>个结点使用</a:t>
            </a:r>
            <a:r>
              <a:rPr lang="en-US" sz="3600" dirty="0"/>
              <a:t>IP</a:t>
            </a:r>
            <a:r>
              <a:rPr lang="zh-CN" altLang="en-US" sz="3600" dirty="0"/>
              <a:t>地址</a:t>
            </a:r>
            <a:r>
              <a:rPr lang="en-US" altLang="zh-CN" sz="3600" dirty="0"/>
              <a:t>Hash</a:t>
            </a:r>
            <a:r>
              <a:rPr lang="zh-CN" altLang="en-US" sz="3600" dirty="0"/>
              <a:t>后在环空间的位置</a:t>
            </a:r>
            <a:endParaRPr lang="en-US" sz="3600" dirty="0"/>
          </a:p>
        </p:txBody>
      </p:sp>
      <p:pic>
        <p:nvPicPr>
          <p:cNvPr id="3" name="图片 2" descr="http://pic002.cnblogs.com/images/2011/274814/201112092335402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398840" cy="55446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13680" y="1031595"/>
            <a:ext cx="202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/>
              <a:t>可以选择服务器的</a:t>
            </a:r>
            <a:r>
              <a:rPr lang="en-US" altLang="zh-CN" sz="2400"/>
              <a:t>ip</a:t>
            </a:r>
            <a:r>
              <a:rPr lang="zh-CN" altLang="zh-CN" sz="2400"/>
              <a:t>或主机名作为关键字进行哈希，这样每台机器就能确定其在哈希环上的位置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678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</a:t>
            </a:r>
            <a:r>
              <a:rPr lang="zh-CN" altLang="en-US" sz="3200" dirty="0"/>
              <a:t>个数据对象经过</a:t>
            </a:r>
            <a:r>
              <a:rPr lang="en-US" altLang="zh-CN" sz="3200" dirty="0"/>
              <a:t>hash</a:t>
            </a:r>
            <a:r>
              <a:rPr lang="zh-CN" altLang="en-US" sz="3200" dirty="0"/>
              <a:t>计算后在环空间上的位置</a:t>
            </a:r>
            <a:endParaRPr lang="en-US" sz="3200" dirty="0"/>
          </a:p>
        </p:txBody>
      </p:sp>
      <p:pic>
        <p:nvPicPr>
          <p:cNvPr id="3" name="图片 2" descr="http://pic002.cnblogs.com/images/2011/274814/2011121009134748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17304"/>
            <a:ext cx="7488832" cy="583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形 7" descr="关闭">
            <a:extLst>
              <a:ext uri="{FF2B5EF4-FFF2-40B4-BE49-F238E27FC236}">
                <a16:creationId xmlns:a16="http://schemas.microsoft.com/office/drawing/2014/main" id="{3167E482-F110-4ACC-B694-ABD50053E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72000" y="5898976"/>
            <a:ext cx="914400" cy="914400"/>
          </a:xfrm>
          <a:prstGeom prst="rect">
            <a:avLst/>
          </a:prstGeom>
        </p:spPr>
      </p:pic>
      <p:pic>
        <p:nvPicPr>
          <p:cNvPr id="10" name="图形 9" descr="选中标记">
            <a:extLst>
              <a:ext uri="{FF2B5EF4-FFF2-40B4-BE49-F238E27FC236}">
                <a16:creationId xmlns:a16="http://schemas.microsoft.com/office/drawing/2014/main" id="{ED4FB3BF-0637-47C7-B804-34DCBD25F8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05000" y="5715000"/>
            <a:ext cx="914400" cy="914400"/>
          </a:xfrm>
          <a:prstGeom prst="rect">
            <a:avLst/>
          </a:prstGeom>
        </p:spPr>
      </p:pic>
      <p:pic>
        <p:nvPicPr>
          <p:cNvPr id="12" name="图形 11" descr="返回">
            <a:extLst>
              <a:ext uri="{FF2B5EF4-FFF2-40B4-BE49-F238E27FC236}">
                <a16:creationId xmlns:a16="http://schemas.microsoft.com/office/drawing/2014/main" id="{22C042F1-4253-44D5-8930-64BFD29D9C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926560" y="5489778"/>
            <a:ext cx="914400" cy="914400"/>
          </a:xfrm>
          <a:prstGeom prst="rect">
            <a:avLst/>
          </a:prstGeom>
        </p:spPr>
      </p:pic>
      <p:pic>
        <p:nvPicPr>
          <p:cNvPr id="13" name="图形 12" descr="选中标记">
            <a:extLst>
              <a:ext uri="{FF2B5EF4-FFF2-40B4-BE49-F238E27FC236}">
                <a16:creationId xmlns:a16="http://schemas.microsoft.com/office/drawing/2014/main" id="{BC791205-48AD-4102-BF87-65E83ABEEE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50967" y="1412776"/>
            <a:ext cx="914400" cy="914400"/>
          </a:xfrm>
          <a:prstGeom prst="rect">
            <a:avLst/>
          </a:prstGeom>
        </p:spPr>
      </p:pic>
      <p:pic>
        <p:nvPicPr>
          <p:cNvPr id="14" name="图形 13" descr="选中标记">
            <a:extLst>
              <a:ext uri="{FF2B5EF4-FFF2-40B4-BE49-F238E27FC236}">
                <a16:creationId xmlns:a16="http://schemas.microsoft.com/office/drawing/2014/main" id="{6887F9CB-FB1E-4217-A25E-83363BC712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300192" y="1412776"/>
            <a:ext cx="914400" cy="9144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1673188" y="5680278"/>
            <a:ext cx="990600" cy="381000"/>
          </a:xfrm>
          <a:prstGeom prst="rect">
            <a:avLst/>
          </a:prstGeom>
          <a:noFill/>
          <a:ln w="7620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638800" y="1568252"/>
            <a:ext cx="990600" cy="381000"/>
          </a:xfrm>
          <a:prstGeom prst="rect">
            <a:avLst/>
          </a:prstGeom>
          <a:noFill/>
          <a:ln w="7620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052084" y="5299278"/>
            <a:ext cx="990600" cy="381000"/>
          </a:xfrm>
          <a:prstGeom prst="rect">
            <a:avLst/>
          </a:prstGeom>
          <a:noFill/>
          <a:ln w="7620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14600" y="1600200"/>
            <a:ext cx="990600" cy="381000"/>
          </a:xfrm>
          <a:prstGeom prst="rect">
            <a:avLst/>
          </a:prstGeom>
          <a:noFill/>
          <a:ln w="7620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4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在系统中增加一台服务器</a:t>
            </a:r>
            <a:r>
              <a:rPr lang="en-US"/>
              <a:t>Node X</a:t>
            </a:r>
          </a:p>
        </p:txBody>
      </p:sp>
      <p:pic>
        <p:nvPicPr>
          <p:cNvPr id="3" name="图片 2" descr="http://pic002.cnblogs.com/images/2011/274814/201112101001078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" y="789432"/>
            <a:ext cx="6214872" cy="5816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858000" y="1066086"/>
            <a:ext cx="2286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/>
              <a:t>在一致性哈希算法中，如果增加一台服务器，则受影响的数据仅仅是新服务器到其环空间中前一台服务器（即沿着逆时针方向行走遇到的第一台服务器）之间数据，其它数据也不会受到影响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虚拟结点机制：解决</a:t>
            </a:r>
            <a:r>
              <a:rPr lang="zh-CN" altLang="zh-CN" dirty="0"/>
              <a:t>数据倾斜</a:t>
            </a:r>
            <a:endParaRPr lang="en-US" dirty="0"/>
          </a:p>
        </p:txBody>
      </p:sp>
      <p:pic>
        <p:nvPicPr>
          <p:cNvPr id="3" name="图片 2" descr="http://pic002.cnblogs.com/images/2011/274814/201112100951164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2895600" cy="329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://pic002.cnblogs.com/images/2011/274814/201112100951338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5544616" cy="558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4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hidden">
          <a:xfrm>
            <a:off x="0" y="914400"/>
            <a:ext cx="9144000" cy="472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295400" y="1600200"/>
            <a:ext cx="7848600" cy="2667000"/>
          </a:xfrm>
          <a:prstGeom prst="rect">
            <a:avLst/>
          </a:prstGeom>
          <a:gradFill rotWithShape="1">
            <a:gsLst>
              <a:gs pos="0">
                <a:srgbClr val="002F5E"/>
              </a:gs>
              <a:gs pos="100000">
                <a:srgbClr val="0066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295400" y="1905000"/>
            <a:ext cx="7848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FFCC"/>
                </a:solidFill>
              </a:rPr>
              <a:t>1. P2P Lookup</a:t>
            </a:r>
            <a:endParaRPr lang="en-US" altLang="zh-CN" sz="4400" b="1" dirty="0">
              <a:solidFill>
                <a:srgbClr val="99FFCC"/>
              </a:solidFill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9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Chord Ring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A </a:t>
            </a:r>
            <a:r>
              <a:rPr lang="en-US" altLang="zh-CN" dirty="0">
                <a:solidFill>
                  <a:srgbClr val="0000CC"/>
                </a:solidFill>
              </a:rPr>
              <a:t>node’s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3333FF"/>
                </a:solidFill>
              </a:rPr>
              <a:t>m</a:t>
            </a:r>
            <a:r>
              <a:rPr lang="en-US" altLang="zh-CN" dirty="0">
                <a:solidFill>
                  <a:srgbClr val="3333FF"/>
                </a:solidFill>
              </a:rPr>
              <a:t>-bit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identifier</a:t>
            </a:r>
            <a:r>
              <a:rPr lang="en-US" altLang="zh-CN" dirty="0"/>
              <a:t> is chosen by hashing the node’s IP address, using SHA-1 as a base hash function </a:t>
            </a:r>
            <a:endParaRPr lang="en-US" altLang="zh-CN" sz="3600" dirty="0"/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Nodes are ordered on </a:t>
            </a:r>
            <a:r>
              <a:rPr lang="en-US" altLang="zh-CN" dirty="0">
                <a:solidFill>
                  <a:srgbClr val="3333FF"/>
                </a:solidFill>
              </a:rPr>
              <a:t>an identifier circle modulo 2</a:t>
            </a:r>
            <a:r>
              <a:rPr lang="en-US" altLang="zh-CN" i="1" baseline="30000" dirty="0">
                <a:solidFill>
                  <a:srgbClr val="3333FF"/>
                </a:solidFill>
              </a:rPr>
              <a:t>m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sz="3600" dirty="0"/>
              <a:t>(Chord ring)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Key </a:t>
            </a:r>
            <a:r>
              <a:rPr lang="en-US" altLang="zh-CN" b="1" dirty="0">
                <a:solidFill>
                  <a:srgbClr val="C00000"/>
                </a:solidFill>
              </a:rPr>
              <a:t>k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 assigned to the first node whose identifier is equal to or follows (the identifier of ) </a:t>
            </a:r>
            <a:r>
              <a:rPr lang="en-US" altLang="zh-CN" i="1" dirty="0"/>
              <a:t>k</a:t>
            </a:r>
            <a:r>
              <a:rPr lang="en-US" altLang="zh-CN" dirty="0"/>
              <a:t> in the identifier ring. This node is called </a:t>
            </a:r>
            <a:r>
              <a:rPr lang="en-US" altLang="zh-CN" dirty="0">
                <a:solidFill>
                  <a:srgbClr val="0000CC"/>
                </a:solidFill>
              </a:rPr>
              <a:t>the </a:t>
            </a:r>
            <a:r>
              <a:rPr lang="en-US" altLang="zh-CN" i="1" dirty="0">
                <a:solidFill>
                  <a:srgbClr val="0000CC"/>
                </a:solidFill>
              </a:rPr>
              <a:t>successor node </a:t>
            </a:r>
            <a:r>
              <a:rPr lang="en-US" altLang="zh-CN" dirty="0">
                <a:solidFill>
                  <a:srgbClr val="0000CC"/>
                </a:solidFill>
              </a:rPr>
              <a:t>of key </a:t>
            </a:r>
            <a:r>
              <a:rPr lang="en-US" altLang="zh-CN" i="1" dirty="0">
                <a:solidFill>
                  <a:srgbClr val="0000CC"/>
                </a:solidFill>
              </a:rPr>
              <a:t>k</a:t>
            </a:r>
            <a:r>
              <a:rPr lang="en-US" altLang="zh-CN" dirty="0"/>
              <a:t>, denoted by </a:t>
            </a:r>
            <a:r>
              <a:rPr lang="en-US" altLang="zh-CN" i="1" dirty="0"/>
              <a:t>successor(k)</a:t>
            </a:r>
            <a:endParaRPr lang="en-US" altLang="zh-CN" sz="3600" i="1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28838" y="2420938"/>
            <a:ext cx="1939925" cy="1954212"/>
            <a:chOff x="1885" y="1525"/>
            <a:chExt cx="1221" cy="1231"/>
          </a:xfrm>
        </p:grpSpPr>
        <p:sp>
          <p:nvSpPr>
            <p:cNvPr id="24622" name="Arc 3"/>
            <p:cNvSpPr>
              <a:spLocks/>
            </p:cNvSpPr>
            <p:nvPr/>
          </p:nvSpPr>
          <p:spPr bwMode="auto">
            <a:xfrm rot="-5400000">
              <a:off x="1888" y="1623"/>
              <a:ext cx="1130" cy="1135"/>
            </a:xfrm>
            <a:custGeom>
              <a:avLst/>
              <a:gdLst>
                <a:gd name="T0" fmla="*/ 0 w 21519"/>
                <a:gd name="T1" fmla="*/ 0 h 21600"/>
                <a:gd name="T2" fmla="*/ 0 w 21519"/>
                <a:gd name="T3" fmla="*/ 0 h 21600"/>
                <a:gd name="T4" fmla="*/ 0 w 215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19"/>
                <a:gd name="T10" fmla="*/ 0 h 21600"/>
                <a:gd name="T11" fmla="*/ 21519 w 215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19" h="21600" fill="none" extrusionOk="0">
                  <a:moveTo>
                    <a:pt x="-1" y="0"/>
                  </a:moveTo>
                  <a:cubicBezTo>
                    <a:pt x="11206" y="0"/>
                    <a:pt x="20551" y="8570"/>
                    <a:pt x="21519" y="19734"/>
                  </a:cubicBezTo>
                </a:path>
                <a:path w="21519" h="21600" stroke="0" extrusionOk="0">
                  <a:moveTo>
                    <a:pt x="-1" y="0"/>
                  </a:moveTo>
                  <a:cubicBezTo>
                    <a:pt x="11206" y="0"/>
                    <a:pt x="20551" y="8570"/>
                    <a:pt x="21519" y="1973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Rectangle 4"/>
            <p:cNvSpPr>
              <a:spLocks noChangeArrowheads="1"/>
            </p:cNvSpPr>
            <p:nvPr/>
          </p:nvSpPr>
          <p:spPr bwMode="auto">
            <a:xfrm>
              <a:off x="2925" y="152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6</a:t>
              </a:r>
            </a:p>
          </p:txBody>
        </p:sp>
      </p:grp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062538" y="288131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1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59213" y="4365625"/>
            <a:ext cx="1803400" cy="1360488"/>
            <a:chOff x="2975" y="2754"/>
            <a:chExt cx="1135" cy="857"/>
          </a:xfrm>
        </p:grpSpPr>
        <p:sp>
          <p:nvSpPr>
            <p:cNvPr id="24620" name="Arc 7"/>
            <p:cNvSpPr>
              <a:spLocks/>
            </p:cNvSpPr>
            <p:nvPr/>
          </p:nvSpPr>
          <p:spPr bwMode="auto">
            <a:xfrm rot="5400000">
              <a:off x="3191" y="2538"/>
              <a:ext cx="704" cy="1135"/>
            </a:xfrm>
            <a:custGeom>
              <a:avLst/>
              <a:gdLst>
                <a:gd name="T0" fmla="*/ 0 w 13404"/>
                <a:gd name="T1" fmla="*/ 0 h 21600"/>
                <a:gd name="T2" fmla="*/ 0 w 13404"/>
                <a:gd name="T3" fmla="*/ 0 h 21600"/>
                <a:gd name="T4" fmla="*/ 0 w 13404"/>
                <a:gd name="T5" fmla="*/ 0 h 21600"/>
                <a:gd name="T6" fmla="*/ 0 60000 65536"/>
                <a:gd name="T7" fmla="*/ 0 60000 65536"/>
                <a:gd name="T8" fmla="*/ 0 60000 65536"/>
                <a:gd name="T9" fmla="*/ 0 w 13404"/>
                <a:gd name="T10" fmla="*/ 0 h 21600"/>
                <a:gd name="T11" fmla="*/ 13404 w 134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04" h="21600" fill="none" extrusionOk="0">
                  <a:moveTo>
                    <a:pt x="-1" y="0"/>
                  </a:moveTo>
                  <a:cubicBezTo>
                    <a:pt x="4865" y="0"/>
                    <a:pt x="9588" y="1642"/>
                    <a:pt x="13403" y="4662"/>
                  </a:cubicBezTo>
                </a:path>
                <a:path w="13404" h="21600" stroke="0" extrusionOk="0">
                  <a:moveTo>
                    <a:pt x="-1" y="0"/>
                  </a:moveTo>
                  <a:cubicBezTo>
                    <a:pt x="4865" y="0"/>
                    <a:pt x="9588" y="1642"/>
                    <a:pt x="13403" y="466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Rectangle 8"/>
            <p:cNvSpPr>
              <a:spLocks noChangeArrowheads="1"/>
            </p:cNvSpPr>
            <p:nvPr/>
          </p:nvSpPr>
          <p:spPr bwMode="auto">
            <a:xfrm>
              <a:off x="3697" y="343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2151063" y="43656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1981200" y="4221163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451100" y="2909888"/>
            <a:ext cx="2887663" cy="2857500"/>
            <a:chOff x="2088" y="1833"/>
            <a:chExt cx="1819" cy="1800"/>
          </a:xfrm>
        </p:grpSpPr>
        <p:grpSp>
          <p:nvGrpSpPr>
            <p:cNvPr id="24602" name="Group 12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24611" name="Oval 13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612" name="Rectangle 14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4613" name="Rectangle 15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4614" name="Rectangle 16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4615" name="Rectangle 17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24616" name="Rectangle 18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4617" name="Rectangle 19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4618" name="Rectangle 20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4619" name="Rectangle 21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24603" name="Oval 22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4" name="Oval 23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5" name="Oval 24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6" name="Oval 25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7" name="Oval 26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8" name="Oval 27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9" name="Oval 28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0" name="Oval 29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5326" name="Oval 30"/>
          <p:cNvSpPr>
            <a:spLocks noChangeArrowheads="1"/>
          </p:cNvSpPr>
          <p:nvPr/>
        </p:nvSpPr>
        <p:spPr bwMode="auto">
          <a:xfrm>
            <a:off x="3808413" y="28241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H="1">
            <a:off x="5364163" y="43656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5510213" y="4221163"/>
            <a:ext cx="2857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3348038" y="4005263"/>
            <a:ext cx="1152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identifier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circle</a:t>
            </a:r>
          </a:p>
        </p:txBody>
      </p:sp>
      <p:sp>
        <p:nvSpPr>
          <p:cNvPr id="55330" name="Oval 34"/>
          <p:cNvSpPr>
            <a:spLocks noChangeArrowheads="1"/>
          </p:cNvSpPr>
          <p:nvPr/>
        </p:nvSpPr>
        <p:spPr bwMode="auto">
          <a:xfrm>
            <a:off x="4787900" y="32845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5331" name="Oval 35"/>
          <p:cNvSpPr>
            <a:spLocks noChangeArrowheads="1"/>
          </p:cNvSpPr>
          <p:nvPr/>
        </p:nvSpPr>
        <p:spPr bwMode="auto">
          <a:xfrm>
            <a:off x="4787900" y="5229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grpSp>
        <p:nvGrpSpPr>
          <p:cNvPr id="24590" name="Group 36"/>
          <p:cNvGrpSpPr>
            <a:grpSpLocks/>
          </p:cNvGrpSpPr>
          <p:nvPr/>
        </p:nvGrpSpPr>
        <p:grpSpPr bwMode="auto">
          <a:xfrm>
            <a:off x="6948488" y="115888"/>
            <a:ext cx="2160587" cy="1441450"/>
            <a:chOff x="3923" y="1071"/>
            <a:chExt cx="1361" cy="908"/>
          </a:xfrm>
        </p:grpSpPr>
        <p:sp>
          <p:nvSpPr>
            <p:cNvPr id="24595" name="Rectangle 37"/>
            <p:cNvSpPr>
              <a:spLocks noChangeArrowheads="1"/>
            </p:cNvSpPr>
            <p:nvPr/>
          </p:nvSpPr>
          <p:spPr bwMode="auto">
            <a:xfrm>
              <a:off x="3923" y="1071"/>
              <a:ext cx="1361" cy="9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6" name="Oval 38"/>
            <p:cNvSpPr>
              <a:spLocks noChangeArrowheads="1"/>
            </p:cNvSpPr>
            <p:nvPr/>
          </p:nvSpPr>
          <p:spPr bwMode="auto">
            <a:xfrm>
              <a:off x="4132" y="122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7" name="Rectangle 39"/>
            <p:cNvSpPr>
              <a:spLocks noChangeArrowheads="1"/>
            </p:cNvSpPr>
            <p:nvPr/>
          </p:nvSpPr>
          <p:spPr bwMode="auto">
            <a:xfrm>
              <a:off x="4350" y="1162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identifier</a:t>
              </a:r>
            </a:p>
          </p:txBody>
        </p:sp>
        <p:sp>
          <p:nvSpPr>
            <p:cNvPr id="24598" name="Rectangle 40"/>
            <p:cNvSpPr>
              <a:spLocks noChangeArrowheads="1"/>
            </p:cNvSpPr>
            <p:nvPr/>
          </p:nvSpPr>
          <p:spPr bwMode="auto">
            <a:xfrm>
              <a:off x="4331" y="1389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node</a:t>
              </a:r>
            </a:p>
          </p:txBody>
        </p:sp>
        <p:sp>
          <p:nvSpPr>
            <p:cNvPr id="24599" name="Rectangle 41"/>
            <p:cNvSpPr>
              <a:spLocks noChangeArrowheads="1"/>
            </p:cNvSpPr>
            <p:nvPr/>
          </p:nvSpPr>
          <p:spPr bwMode="auto">
            <a:xfrm>
              <a:off x="4060" y="1661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X</a:t>
              </a:r>
            </a:p>
          </p:txBody>
        </p:sp>
        <p:sp>
          <p:nvSpPr>
            <p:cNvPr id="24600" name="Rectangle 42"/>
            <p:cNvSpPr>
              <a:spLocks noChangeArrowheads="1"/>
            </p:cNvSpPr>
            <p:nvPr/>
          </p:nvSpPr>
          <p:spPr bwMode="auto">
            <a:xfrm>
              <a:off x="4331" y="1661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key</a:t>
              </a:r>
            </a:p>
          </p:txBody>
        </p:sp>
        <p:sp>
          <p:nvSpPr>
            <p:cNvPr id="24601" name="Oval 43"/>
            <p:cNvSpPr>
              <a:spLocks noChangeArrowheads="1"/>
            </p:cNvSpPr>
            <p:nvPr/>
          </p:nvSpPr>
          <p:spPr bwMode="auto">
            <a:xfrm>
              <a:off x="4083" y="1405"/>
              <a:ext cx="136" cy="1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4591" name="Rectangle 44"/>
          <p:cNvSpPr>
            <a:spLocks noChangeArrowheads="1"/>
          </p:cNvSpPr>
          <p:nvPr/>
        </p:nvSpPr>
        <p:spPr bwMode="auto">
          <a:xfrm>
            <a:off x="685800" y="228600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tx2"/>
                </a:solidFill>
              </a:rPr>
              <a:t>Successor Nodes</a:t>
            </a:r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5148263" y="3213100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successor(1) = 1</a:t>
            </a:r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5942013" y="4221163"/>
            <a:ext cx="15827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successor(2) = 3</a:t>
            </a:r>
          </a:p>
        </p:txBody>
      </p:sp>
      <p:sp>
        <p:nvSpPr>
          <p:cNvPr id="55343" name="Rectangle 47"/>
          <p:cNvSpPr>
            <a:spLocks noChangeArrowheads="1"/>
          </p:cNvSpPr>
          <p:nvPr/>
        </p:nvSpPr>
        <p:spPr bwMode="auto">
          <a:xfrm>
            <a:off x="755650" y="4724400"/>
            <a:ext cx="15827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successor(6)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5" grpId="0" animBg="1"/>
      <p:bldP spid="55306" grpId="0" animBg="1"/>
      <p:bldP spid="55306" grpId="1" animBg="1"/>
      <p:bldP spid="55326" grpId="0" animBg="1"/>
      <p:bldP spid="55327" grpId="0" animBg="1"/>
      <p:bldP spid="55328" grpId="0" animBg="1"/>
      <p:bldP spid="55328" grpId="1" animBg="1"/>
      <p:bldP spid="55329" grpId="0"/>
      <p:bldP spid="55330" grpId="0" animBg="1"/>
      <p:bldP spid="55331" grpId="0" animBg="1"/>
      <p:bldP spid="55341" grpId="0"/>
      <p:bldP spid="55342" grpId="0"/>
      <p:bldP spid="553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/>
              <a:t>Node Joins and Departures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532313" y="2459038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5815013" y="2919413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797550" y="5518150"/>
            <a:ext cx="28733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2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3205163" y="2947988"/>
            <a:ext cx="2886075" cy="2857500"/>
            <a:chOff x="2088" y="1833"/>
            <a:chExt cx="1819" cy="1800"/>
          </a:xfrm>
        </p:grpSpPr>
        <p:grpSp>
          <p:nvGrpSpPr>
            <p:cNvPr id="26639" name="Group 7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26648" name="Oval 8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49" name="Rectangle 9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6650" name="Rectangle 10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6651" name="Rectangle 11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6652" name="Rectangle 12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26653" name="Rectangle 13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6654" name="Rectangle 14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6655" name="Rectangle 15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6656" name="Rectangle 16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26640" name="Oval 17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1" name="Oval 18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2" name="Oval 19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3" name="Oval 20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4" name="Oval 21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5" name="Oval 22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6" name="Oval 23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7" name="Oval 24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6631" name="Oval 25"/>
          <p:cNvSpPr>
            <a:spLocks noChangeArrowheads="1"/>
          </p:cNvSpPr>
          <p:nvPr/>
        </p:nvSpPr>
        <p:spPr bwMode="auto">
          <a:xfrm>
            <a:off x="4560888" y="28622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5541963" y="33226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26633" name="Oval 27"/>
          <p:cNvSpPr>
            <a:spLocks noChangeArrowheads="1"/>
          </p:cNvSpPr>
          <p:nvPr/>
        </p:nvSpPr>
        <p:spPr bwMode="auto">
          <a:xfrm>
            <a:off x="5541963" y="52673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3492500" y="33274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2555875" y="3860800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successor(6) = 7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3132138" y="292576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6157913" y="551656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5867400" y="3357563"/>
            <a:ext cx="15843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successor(1)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/>
      <p:bldP spid="57348" grpId="0" animBg="1"/>
      <p:bldP spid="57370" grpId="0" animBg="1"/>
      <p:bldP spid="57372" grpId="0" animBg="1"/>
      <p:bldP spid="57373" grpId="0"/>
      <p:bldP spid="57374" grpId="0" animBg="1"/>
      <p:bldP spid="57375" grpId="0" animBg="1"/>
      <p:bldP spid="573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Simple key location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A very small amount of routing information suffices to implement lookup in a distributed environment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Each node need only be aware of its successor node on the circle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Queries for a given identifier can be passed around the circle via these successor pointers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Resolution scheme correct, BUT inefficient: it may require traversing all N nodes!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i="1" dirty="0"/>
              <a:t>// ask </a:t>
            </a:r>
            <a:r>
              <a:rPr lang="en-US" altLang="zh-CN" sz="2400" i="1" dirty="0">
                <a:solidFill>
                  <a:srgbClr val="0000CC"/>
                </a:solidFill>
              </a:rPr>
              <a:t>node 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dirty="0"/>
              <a:t> </a:t>
            </a:r>
            <a:r>
              <a:rPr lang="en-US" altLang="zh-CN" sz="2400" i="1" dirty="0"/>
              <a:t>to find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i="1" dirty="0"/>
              <a:t>// </a:t>
            </a:r>
            <a:r>
              <a:rPr lang="en-US" altLang="zh-CN" sz="2400" i="1" dirty="0">
                <a:solidFill>
                  <a:srgbClr val="0000CC"/>
                </a:solidFill>
              </a:rPr>
              <a:t>successor of </a:t>
            </a:r>
            <a:r>
              <a:rPr lang="en-US" altLang="zh-CN" sz="2400" dirty="0">
                <a:solidFill>
                  <a:srgbClr val="0000CC"/>
                </a:solidFill>
              </a:rPr>
              <a:t>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/>
              <a:t>n.</a:t>
            </a:r>
            <a:r>
              <a:rPr lang="en-US" altLang="zh-CN" sz="2400" dirty="0" err="1">
                <a:solidFill>
                  <a:srgbClr val="C00000"/>
                </a:solidFill>
              </a:rPr>
              <a:t>find_successor</a:t>
            </a:r>
            <a:r>
              <a:rPr lang="en-US" altLang="zh-CN" sz="2400" dirty="0"/>
              <a:t>(id)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if </a:t>
            </a:r>
            <a:r>
              <a:rPr lang="en-US" altLang="zh-CN" sz="2400" dirty="0"/>
              <a:t>(id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(n; </a:t>
            </a:r>
            <a:r>
              <a:rPr lang="en-US" altLang="zh-CN" sz="2400" i="1" dirty="0"/>
              <a:t>successor</a:t>
            </a:r>
            <a:r>
              <a:rPr lang="en-US" altLang="zh-CN" sz="2400" dirty="0"/>
              <a:t>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return </a:t>
            </a:r>
            <a:r>
              <a:rPr lang="en-US" altLang="zh-CN" sz="2400" i="1" dirty="0"/>
              <a:t>successor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i="1" dirty="0"/>
              <a:t>    // forward the query around the circle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return </a:t>
            </a:r>
            <a:r>
              <a:rPr lang="en-US" altLang="zh-CN" sz="2400" i="1" dirty="0" err="1"/>
              <a:t>successor</a:t>
            </a:r>
            <a:r>
              <a:rPr lang="en-US" altLang="zh-CN" sz="2400" dirty="0" err="1"/>
              <a:t>:</a:t>
            </a:r>
            <a:r>
              <a:rPr lang="en-US" altLang="zh-CN" sz="2400" i="1" dirty="0" err="1">
                <a:solidFill>
                  <a:srgbClr val="C00000"/>
                </a:solidFill>
              </a:rPr>
              <a:t>find</a:t>
            </a:r>
            <a:r>
              <a:rPr lang="en-US" altLang="zh-CN" sz="2400" i="1" dirty="0">
                <a:solidFill>
                  <a:srgbClr val="C00000"/>
                </a:solidFill>
              </a:rPr>
              <a:t>_ successor</a:t>
            </a:r>
            <a:r>
              <a:rPr lang="en-US" altLang="zh-CN" sz="2400" dirty="0"/>
              <a:t>(id);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Scalable key location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1910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Each node </a:t>
            </a:r>
            <a:r>
              <a:rPr lang="en-US" altLang="zh-CN" sz="2400" i="1" dirty="0"/>
              <a:t>n</a:t>
            </a:r>
            <a:r>
              <a:rPr lang="en-US" altLang="zh-CN" sz="2400" dirty="0"/>
              <a:t> maintains 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finger table </a:t>
            </a:r>
            <a:r>
              <a:rPr lang="en-US" altLang="zh-CN" sz="2400" dirty="0"/>
              <a:t>with up to </a:t>
            </a:r>
            <a:r>
              <a:rPr lang="en-US" altLang="zh-CN" sz="2400" i="1" dirty="0"/>
              <a:t>m</a:t>
            </a:r>
            <a:r>
              <a:rPr lang="en-US" altLang="zh-CN" sz="2400" dirty="0"/>
              <a:t> entries: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 err="1"/>
              <a:t>i-th</a:t>
            </a:r>
            <a:r>
              <a:rPr lang="en-US" altLang="zh-CN" dirty="0"/>
              <a:t> entry (</a:t>
            </a:r>
            <a:r>
              <a:rPr lang="en-US" altLang="zh-CN" i="1" dirty="0" err="1"/>
              <a:t>n.finger</a:t>
            </a:r>
            <a:r>
              <a:rPr lang="en-US" altLang="zh-CN" i="1" dirty="0"/>
              <a:t>[</a:t>
            </a:r>
            <a:r>
              <a:rPr lang="en-US" altLang="zh-CN" i="1" dirty="0" err="1"/>
              <a:t>i</a:t>
            </a:r>
            <a:r>
              <a:rPr lang="en-US" altLang="zh-CN" i="1" dirty="0"/>
              <a:t>]</a:t>
            </a:r>
            <a:r>
              <a:rPr lang="en-US" altLang="zh-CN" dirty="0"/>
              <a:t>) in the table at </a:t>
            </a:r>
            <a:r>
              <a:rPr lang="en-US" altLang="zh-CN" dirty="0">
                <a:solidFill>
                  <a:srgbClr val="C00000"/>
                </a:solidFill>
              </a:rPr>
              <a:t>node 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 contains the identity of the </a:t>
            </a:r>
            <a:r>
              <a:rPr lang="en-US" altLang="zh-CN" i="1" dirty="0"/>
              <a:t>first </a:t>
            </a:r>
            <a:r>
              <a:rPr lang="en-US" altLang="zh-CN" dirty="0"/>
              <a:t>node </a:t>
            </a:r>
            <a:r>
              <a:rPr lang="en-US" altLang="zh-CN" i="1" dirty="0"/>
              <a:t>s</a:t>
            </a:r>
            <a:r>
              <a:rPr lang="en-US" altLang="zh-CN" dirty="0"/>
              <a:t> that succeeds </a:t>
            </a:r>
            <a:r>
              <a:rPr lang="en-US" altLang="zh-CN" i="1" dirty="0"/>
              <a:t>n</a:t>
            </a:r>
            <a:r>
              <a:rPr lang="en-US" altLang="zh-CN" dirty="0"/>
              <a:t> by at least </a:t>
            </a:r>
            <a:r>
              <a:rPr lang="en-US" altLang="zh-CN" i="1" dirty="0"/>
              <a:t>2</a:t>
            </a:r>
            <a:r>
              <a:rPr lang="en-US" altLang="zh-CN" baseline="30000" dirty="0"/>
              <a:t>i-1</a:t>
            </a:r>
            <a:r>
              <a:rPr lang="en-US" altLang="zh-CN" dirty="0"/>
              <a:t> on the ring, i.e., 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successor</a:t>
            </a:r>
            <a:r>
              <a:rPr lang="en-US" altLang="zh-CN" dirty="0"/>
              <a:t>(n+2</a:t>
            </a:r>
            <a:r>
              <a:rPr lang="en-US" altLang="zh-CN" baseline="30000" dirty="0"/>
              <a:t>i-1</a:t>
            </a:r>
            <a:r>
              <a:rPr lang="en-US" altLang="zh-CN" dirty="0"/>
              <a:t>), where </a:t>
            </a:r>
            <a:r>
              <a:rPr lang="en-US" altLang="zh-CN" i="1" dirty="0"/>
              <a:t>1</a:t>
            </a:r>
            <a:r>
              <a:rPr lang="en-US" altLang="zh-CN" dirty="0"/>
              <a:t>&lt;=</a:t>
            </a:r>
            <a:r>
              <a:rPr lang="en-US" altLang="zh-CN" i="1" dirty="0" err="1"/>
              <a:t>i</a:t>
            </a:r>
            <a:r>
              <a:rPr lang="en-US" altLang="zh-CN" dirty="0"/>
              <a:t>&lt;=</a:t>
            </a:r>
            <a:r>
              <a:rPr lang="en-US" altLang="zh-CN" i="1" dirty="0"/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Finger[i</a:t>
            </a:r>
            <a:r>
              <a:rPr lang="en-US" altLang="zh-CN" sz="2400" dirty="0"/>
              <a:t>]: first node on circle that succeeds (n+2</a:t>
            </a:r>
            <a:r>
              <a:rPr lang="en-US" altLang="zh-CN" sz="2400" baseline="30000" dirty="0"/>
              <a:t>i-1</a:t>
            </a:r>
            <a:r>
              <a:rPr lang="en-US" altLang="zh-CN" sz="2400" dirty="0"/>
              <a:t>) mod 2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, 1&lt;=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Successor: the next node on the identifier circle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Predecessor: the previous node on the identifier circle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914400"/>
            <a:ext cx="4572000" cy="5943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//ask node </a:t>
            </a:r>
            <a:r>
              <a:rPr lang="en-US" altLang="zh-CN" sz="2000" dirty="0"/>
              <a:t>n </a:t>
            </a:r>
            <a:r>
              <a:rPr lang="en-US" altLang="zh-CN" sz="2000" i="1" dirty="0"/>
              <a:t>to find the successor </a:t>
            </a:r>
            <a:r>
              <a:rPr lang="en-US" altLang="zh-CN" sz="2000" dirty="0"/>
              <a:t>of 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/>
              <a:t>n.find_successor</a:t>
            </a:r>
            <a:r>
              <a:rPr lang="en-US" altLang="zh-CN" sz="2000" b="1" dirty="0"/>
              <a:t>(id)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if </a:t>
            </a:r>
            <a:r>
              <a:rPr lang="en-US" altLang="zh-CN" sz="2000" dirty="0"/>
              <a:t>(id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dirty="0"/>
              <a:t> (n, </a:t>
            </a:r>
            <a:r>
              <a:rPr lang="en-US" altLang="zh-CN" sz="2000" i="1" dirty="0"/>
              <a:t>successor</a:t>
            </a:r>
            <a:r>
              <a:rPr lang="en-US" altLang="zh-CN" sz="2000" dirty="0"/>
              <a:t>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return </a:t>
            </a:r>
            <a:r>
              <a:rPr lang="en-US" altLang="zh-CN" sz="2000" i="1" dirty="0"/>
              <a:t>successor</a:t>
            </a:r>
            <a:r>
              <a:rPr lang="en-US" altLang="zh-CN" sz="20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n’ = </a:t>
            </a:r>
            <a:r>
              <a:rPr lang="en-US" altLang="zh-CN" sz="2000" dirty="0" err="1">
                <a:solidFill>
                  <a:srgbClr val="C00000"/>
                </a:solidFill>
              </a:rPr>
              <a:t>closest_preceding_node</a:t>
            </a:r>
            <a:r>
              <a:rPr lang="en-US" altLang="zh-CN" sz="2000" dirty="0"/>
              <a:t>(id);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return </a:t>
            </a:r>
            <a:r>
              <a:rPr lang="en-US" altLang="zh-CN" sz="2000" dirty="0"/>
              <a:t>n’.</a:t>
            </a:r>
            <a:r>
              <a:rPr lang="en-US" altLang="zh-CN" sz="2000" i="1" dirty="0" err="1"/>
              <a:t>find_successor</a:t>
            </a:r>
            <a:r>
              <a:rPr lang="en-US" altLang="zh-CN" sz="2000" dirty="0"/>
              <a:t>(id);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// search the local table for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//highest predecessor of </a:t>
            </a:r>
            <a:r>
              <a:rPr lang="en-US" altLang="zh-CN" sz="2000" dirty="0"/>
              <a:t>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/>
              <a:t>n.</a:t>
            </a:r>
            <a:r>
              <a:rPr lang="en-US" altLang="zh-CN" sz="2000" b="1" dirty="0" err="1">
                <a:solidFill>
                  <a:srgbClr val="C00000"/>
                </a:solidFill>
              </a:rPr>
              <a:t>closest</a:t>
            </a:r>
            <a:r>
              <a:rPr lang="en-US" altLang="zh-CN" sz="2000" b="1" dirty="0">
                <a:solidFill>
                  <a:srgbClr val="C00000"/>
                </a:solidFill>
              </a:rPr>
              <a:t>_ preceding_ node</a:t>
            </a:r>
            <a:r>
              <a:rPr lang="en-US" altLang="zh-CN" sz="2000" b="1" dirty="0"/>
              <a:t>(id)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m </a:t>
            </a:r>
            <a:r>
              <a:rPr lang="en-US" altLang="zh-CN" sz="2000" b="1" dirty="0" err="1">
                <a:solidFill>
                  <a:srgbClr val="0000CC"/>
                </a:solidFill>
              </a:rPr>
              <a:t>downto</a:t>
            </a:r>
            <a:r>
              <a:rPr lang="en-US" altLang="zh-CN" sz="2000" b="1" dirty="0"/>
              <a:t> </a:t>
            </a:r>
            <a:r>
              <a:rPr lang="en-US" altLang="zh-CN" sz="2000" dirty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if </a:t>
            </a:r>
            <a:r>
              <a:rPr lang="en-US" altLang="zh-CN" sz="2000" dirty="0"/>
              <a:t>(</a:t>
            </a:r>
            <a:r>
              <a:rPr lang="en-US" altLang="zh-CN" sz="2000" i="1" dirty="0"/>
              <a:t>finger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dirty="0"/>
              <a:t> (n, id))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return </a:t>
            </a:r>
            <a:r>
              <a:rPr lang="en-US" altLang="zh-CN" sz="2000" i="1" dirty="0"/>
              <a:t>finger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return </a:t>
            </a:r>
            <a:r>
              <a:rPr lang="en-US" altLang="zh-CN" sz="2000" dirty="0"/>
              <a:t>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Finger Table</a:t>
            </a:r>
          </a:p>
        </p:txBody>
      </p:sp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979613" y="3155950"/>
            <a:ext cx="2889250" cy="2857500"/>
            <a:chOff x="2088" y="1833"/>
            <a:chExt cx="1819" cy="1800"/>
          </a:xfrm>
        </p:grpSpPr>
        <p:grpSp>
          <p:nvGrpSpPr>
            <p:cNvPr id="32812" name="Group 7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32821" name="Oval 8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2822" name="Rectangle 9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32823" name="Rectangle 10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2824" name="Rectangle 11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32825" name="Rectangle 12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32826" name="Rectangle 13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32827" name="Rectangle 14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32828" name="Rectangle 15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32829" name="Rectangle 16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32813" name="Oval 17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4" name="Oval 18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5" name="Oval 19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6" name="Oval 20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7" name="Oval 21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8" name="Oval 22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9" name="Oval 23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20" name="Oval 24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2772" name="Oval 25"/>
          <p:cNvSpPr>
            <a:spLocks noChangeArrowheads="1"/>
          </p:cNvSpPr>
          <p:nvPr/>
        </p:nvSpPr>
        <p:spPr bwMode="auto">
          <a:xfrm>
            <a:off x="3338513" y="3070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32773" name="Oval 26"/>
          <p:cNvSpPr>
            <a:spLocks noChangeArrowheads="1"/>
          </p:cNvSpPr>
          <p:nvPr/>
        </p:nvSpPr>
        <p:spPr bwMode="auto">
          <a:xfrm>
            <a:off x="4316413" y="3530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32774" name="Oval 27"/>
          <p:cNvSpPr>
            <a:spLocks noChangeArrowheads="1"/>
          </p:cNvSpPr>
          <p:nvPr/>
        </p:nvSpPr>
        <p:spPr bwMode="auto">
          <a:xfrm>
            <a:off x="4316413" y="54752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3779838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4284663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[1,2)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[2,4)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[4,0)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4787900" y="2349500"/>
            <a:ext cx="506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932363" y="3286125"/>
            <a:ext cx="2232025" cy="1152525"/>
            <a:chOff x="3107" y="2070"/>
            <a:chExt cx="1406" cy="726"/>
          </a:xfrm>
        </p:grpSpPr>
        <p:sp>
          <p:nvSpPr>
            <p:cNvPr id="32802" name="AutoShape 32"/>
            <p:cNvSpPr>
              <a:spLocks noChangeArrowheads="1"/>
            </p:cNvSpPr>
            <p:nvPr/>
          </p:nvSpPr>
          <p:spPr bwMode="auto">
            <a:xfrm>
              <a:off x="3107" y="2070"/>
              <a:ext cx="1406" cy="726"/>
            </a:xfrm>
            <a:prstGeom prst="wedgeRectCallout">
              <a:avLst>
                <a:gd name="adj1" fmla="val -67356"/>
                <a:gd name="adj2" fmla="val -21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32803" name="Rectangle 33"/>
            <p:cNvSpPr>
              <a:spLocks noChangeArrowheads="1"/>
            </p:cNvSpPr>
            <p:nvPr/>
          </p:nvSpPr>
          <p:spPr bwMode="auto">
            <a:xfrm>
              <a:off x="3152" y="2070"/>
              <a:ext cx="95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finger table</a:t>
              </a:r>
            </a:p>
          </p:txBody>
        </p:sp>
        <p:sp>
          <p:nvSpPr>
            <p:cNvPr id="32804" name="Rectangle 34"/>
            <p:cNvSpPr>
              <a:spLocks noChangeArrowheads="1"/>
            </p:cNvSpPr>
            <p:nvPr/>
          </p:nvSpPr>
          <p:spPr bwMode="auto">
            <a:xfrm>
              <a:off x="3152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32805" name="Rectangle 35"/>
            <p:cNvSpPr>
              <a:spLocks noChangeArrowheads="1"/>
            </p:cNvSpPr>
            <p:nvPr/>
          </p:nvSpPr>
          <p:spPr bwMode="auto">
            <a:xfrm>
              <a:off x="3470" y="2206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int.</a:t>
              </a:r>
            </a:p>
          </p:txBody>
        </p:sp>
        <p:sp>
          <p:nvSpPr>
            <p:cNvPr id="32806" name="Rectangle 36"/>
            <p:cNvSpPr>
              <a:spLocks noChangeArrowheads="1"/>
            </p:cNvSpPr>
            <p:nvPr/>
          </p:nvSpPr>
          <p:spPr bwMode="auto">
            <a:xfrm>
              <a:off x="3787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succ.</a:t>
              </a:r>
            </a:p>
          </p:txBody>
        </p:sp>
        <p:sp>
          <p:nvSpPr>
            <p:cNvPr id="32807" name="Rectangle 37"/>
            <p:cNvSpPr>
              <a:spLocks noChangeArrowheads="1"/>
            </p:cNvSpPr>
            <p:nvPr/>
          </p:nvSpPr>
          <p:spPr bwMode="auto">
            <a:xfrm>
              <a:off x="4196" y="2070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keys</a:t>
              </a:r>
            </a:p>
          </p:txBody>
        </p:sp>
        <p:sp>
          <p:nvSpPr>
            <p:cNvPr id="32808" name="Rectangle 38"/>
            <p:cNvSpPr>
              <a:spLocks noChangeArrowheads="1"/>
            </p:cNvSpPr>
            <p:nvPr/>
          </p:nvSpPr>
          <p:spPr bwMode="auto">
            <a:xfrm>
              <a:off x="4196" y="2206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32809" name="Rectangle 39"/>
            <p:cNvSpPr>
              <a:spLocks noChangeArrowheads="1"/>
            </p:cNvSpPr>
            <p:nvPr/>
          </p:nvSpPr>
          <p:spPr bwMode="auto">
            <a:xfrm>
              <a:off x="3152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32810" name="Rectangle 40"/>
            <p:cNvSpPr>
              <a:spLocks noChangeArrowheads="1"/>
            </p:cNvSpPr>
            <p:nvPr/>
          </p:nvSpPr>
          <p:spPr bwMode="auto">
            <a:xfrm>
              <a:off x="3469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[2,3)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[3,5)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[5,1)</a:t>
              </a:r>
            </a:p>
          </p:txBody>
        </p:sp>
        <p:sp>
          <p:nvSpPr>
            <p:cNvPr id="32811" name="Rectangle 41"/>
            <p:cNvSpPr>
              <a:spLocks noChangeArrowheads="1"/>
            </p:cNvSpPr>
            <p:nvPr/>
          </p:nvSpPr>
          <p:spPr bwMode="auto">
            <a:xfrm>
              <a:off x="3787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932363" y="5013325"/>
            <a:ext cx="2232025" cy="1152525"/>
            <a:chOff x="3107" y="3158"/>
            <a:chExt cx="1406" cy="726"/>
          </a:xfrm>
        </p:grpSpPr>
        <p:sp>
          <p:nvSpPr>
            <p:cNvPr id="32792" name="AutoShape 43"/>
            <p:cNvSpPr>
              <a:spLocks noChangeArrowheads="1"/>
            </p:cNvSpPr>
            <p:nvPr/>
          </p:nvSpPr>
          <p:spPr bwMode="auto">
            <a:xfrm>
              <a:off x="3107" y="3158"/>
              <a:ext cx="1406" cy="726"/>
            </a:xfrm>
            <a:prstGeom prst="wedgeRectCallout">
              <a:avLst>
                <a:gd name="adj1" fmla="val -67995"/>
                <a:gd name="adj2" fmla="val 2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32793" name="Rectangle 44"/>
            <p:cNvSpPr>
              <a:spLocks noChangeArrowheads="1"/>
            </p:cNvSpPr>
            <p:nvPr/>
          </p:nvSpPr>
          <p:spPr bwMode="auto">
            <a:xfrm>
              <a:off x="3152" y="3158"/>
              <a:ext cx="95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finger table</a:t>
              </a:r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3152" y="3294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3470" y="3294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int.</a:t>
              </a:r>
            </a:p>
          </p:txBody>
        </p:sp>
        <p:sp>
          <p:nvSpPr>
            <p:cNvPr id="32796" name="Rectangle 47"/>
            <p:cNvSpPr>
              <a:spLocks noChangeArrowheads="1"/>
            </p:cNvSpPr>
            <p:nvPr/>
          </p:nvSpPr>
          <p:spPr bwMode="auto">
            <a:xfrm>
              <a:off x="3787" y="3294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succ.</a:t>
              </a:r>
            </a:p>
          </p:txBody>
        </p:sp>
        <p:sp>
          <p:nvSpPr>
            <p:cNvPr id="32797" name="Rectangle 48"/>
            <p:cNvSpPr>
              <a:spLocks noChangeArrowheads="1"/>
            </p:cNvSpPr>
            <p:nvPr/>
          </p:nvSpPr>
          <p:spPr bwMode="auto">
            <a:xfrm>
              <a:off x="4196" y="3158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keys</a:t>
              </a:r>
            </a:p>
          </p:txBody>
        </p:sp>
        <p:sp>
          <p:nvSpPr>
            <p:cNvPr id="32798" name="Rectangle 49"/>
            <p:cNvSpPr>
              <a:spLocks noChangeArrowheads="1"/>
            </p:cNvSpPr>
            <p:nvPr/>
          </p:nvSpPr>
          <p:spPr bwMode="auto">
            <a:xfrm>
              <a:off x="4196" y="3294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32799" name="Rectangle 50"/>
            <p:cNvSpPr>
              <a:spLocks noChangeArrowheads="1"/>
            </p:cNvSpPr>
            <p:nvPr/>
          </p:nvSpPr>
          <p:spPr bwMode="auto">
            <a:xfrm>
              <a:off x="3152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4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5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7</a:t>
              </a:r>
            </a:p>
          </p:txBody>
        </p:sp>
        <p:sp>
          <p:nvSpPr>
            <p:cNvPr id="32800" name="Rectangle 51"/>
            <p:cNvSpPr>
              <a:spLocks noChangeArrowheads="1"/>
            </p:cNvSpPr>
            <p:nvPr/>
          </p:nvSpPr>
          <p:spPr bwMode="auto">
            <a:xfrm>
              <a:off x="3469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[4,5)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[5,7)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[7,3)</a:t>
              </a:r>
            </a:p>
          </p:txBody>
        </p:sp>
        <p:sp>
          <p:nvSpPr>
            <p:cNvPr id="32801" name="Rectangle 52"/>
            <p:cNvSpPr>
              <a:spLocks noChangeArrowheads="1"/>
            </p:cNvSpPr>
            <p:nvPr/>
          </p:nvSpPr>
          <p:spPr bwMode="auto">
            <a:xfrm>
              <a:off x="3787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708400" y="1916113"/>
            <a:ext cx="2233613" cy="1152525"/>
            <a:chOff x="748" y="1071"/>
            <a:chExt cx="1406" cy="726"/>
          </a:xfrm>
        </p:grpSpPr>
        <p:grpSp>
          <p:nvGrpSpPr>
            <p:cNvPr id="32781" name="Group 54"/>
            <p:cNvGrpSpPr>
              <a:grpSpLocks/>
            </p:cNvGrpSpPr>
            <p:nvPr/>
          </p:nvGrpSpPr>
          <p:grpSpPr bwMode="auto">
            <a:xfrm>
              <a:off x="748" y="1071"/>
              <a:ext cx="1406" cy="726"/>
              <a:chOff x="2336" y="1208"/>
              <a:chExt cx="1406" cy="726"/>
            </a:xfrm>
          </p:grpSpPr>
          <p:sp>
            <p:nvSpPr>
              <p:cNvPr id="32785" name="AutoShape 55"/>
              <p:cNvSpPr>
                <a:spLocks noChangeArrowheads="1"/>
              </p:cNvSpPr>
              <p:nvPr/>
            </p:nvSpPr>
            <p:spPr bwMode="auto">
              <a:xfrm>
                <a:off x="2336" y="1208"/>
                <a:ext cx="1406" cy="726"/>
              </a:xfrm>
              <a:prstGeom prst="wedgeRectCallout">
                <a:avLst>
                  <a:gd name="adj1" fmla="val -58676"/>
                  <a:gd name="adj2" fmla="val 4944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32786" name="Rectangle 56"/>
              <p:cNvSpPr>
                <a:spLocks noChangeArrowheads="1"/>
              </p:cNvSpPr>
              <p:nvPr/>
            </p:nvSpPr>
            <p:spPr bwMode="auto">
              <a:xfrm>
                <a:off x="2381" y="1208"/>
                <a:ext cx="95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finger table</a:t>
                </a:r>
              </a:p>
            </p:txBody>
          </p:sp>
          <p:sp>
            <p:nvSpPr>
              <p:cNvPr id="32787" name="Rectangle 57"/>
              <p:cNvSpPr>
                <a:spLocks noChangeArrowheads="1"/>
              </p:cNvSpPr>
              <p:nvPr/>
            </p:nvSpPr>
            <p:spPr bwMode="auto">
              <a:xfrm>
                <a:off x="2381" y="1344"/>
                <a:ext cx="318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start</a:t>
                </a:r>
              </a:p>
            </p:txBody>
          </p:sp>
          <p:sp>
            <p:nvSpPr>
              <p:cNvPr id="32788" name="Rectangle 58"/>
              <p:cNvSpPr>
                <a:spLocks noChangeArrowheads="1"/>
              </p:cNvSpPr>
              <p:nvPr/>
            </p:nvSpPr>
            <p:spPr bwMode="auto">
              <a:xfrm>
                <a:off x="2699" y="1344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int.</a:t>
                </a:r>
              </a:p>
            </p:txBody>
          </p:sp>
          <p:sp>
            <p:nvSpPr>
              <p:cNvPr id="32789" name="Rectangle 59"/>
              <p:cNvSpPr>
                <a:spLocks noChangeArrowheads="1"/>
              </p:cNvSpPr>
              <p:nvPr/>
            </p:nvSpPr>
            <p:spPr bwMode="auto">
              <a:xfrm>
                <a:off x="3016" y="1344"/>
                <a:ext cx="318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succ.</a:t>
                </a:r>
              </a:p>
            </p:txBody>
          </p:sp>
          <p:sp>
            <p:nvSpPr>
              <p:cNvPr id="32790" name="Rectangle 60"/>
              <p:cNvSpPr>
                <a:spLocks noChangeArrowheads="1"/>
              </p:cNvSpPr>
              <p:nvPr/>
            </p:nvSpPr>
            <p:spPr bwMode="auto">
              <a:xfrm>
                <a:off x="3425" y="1208"/>
                <a:ext cx="27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keys</a:t>
                </a:r>
              </a:p>
            </p:txBody>
          </p:sp>
          <p:sp>
            <p:nvSpPr>
              <p:cNvPr id="32791" name="Rectangle 61"/>
              <p:cNvSpPr>
                <a:spLocks noChangeArrowheads="1"/>
              </p:cNvSpPr>
              <p:nvPr/>
            </p:nvSpPr>
            <p:spPr bwMode="auto">
              <a:xfrm>
                <a:off x="3425" y="1344"/>
                <a:ext cx="272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sp>
          <p:nvSpPr>
            <p:cNvPr id="32782" name="Rectangle 62"/>
            <p:cNvSpPr>
              <a:spLocks noChangeArrowheads="1"/>
            </p:cNvSpPr>
            <p:nvPr/>
          </p:nvSpPr>
          <p:spPr bwMode="auto">
            <a:xfrm>
              <a:off x="793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</p:txBody>
        </p:sp>
        <p:sp>
          <p:nvSpPr>
            <p:cNvPr id="32783" name="Rectangle 63"/>
            <p:cNvSpPr>
              <a:spLocks noChangeArrowheads="1"/>
            </p:cNvSpPr>
            <p:nvPr/>
          </p:nvSpPr>
          <p:spPr bwMode="auto">
            <a:xfrm>
              <a:off x="1111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</p:txBody>
        </p:sp>
        <p:sp>
          <p:nvSpPr>
            <p:cNvPr id="32784" name="Rectangle 64"/>
            <p:cNvSpPr>
              <a:spLocks noChangeArrowheads="1"/>
            </p:cNvSpPr>
            <p:nvPr/>
          </p:nvSpPr>
          <p:spPr bwMode="auto">
            <a:xfrm>
              <a:off x="1429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516688" y="21336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Node Joins – with Finger Tables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059113" y="3155950"/>
            <a:ext cx="2889250" cy="2857500"/>
            <a:chOff x="2088" y="1833"/>
            <a:chExt cx="1819" cy="1800"/>
          </a:xfrm>
        </p:grpSpPr>
        <p:grpSp>
          <p:nvGrpSpPr>
            <p:cNvPr id="34874" name="Group 5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34883" name="Oval 6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84" name="Rectangle 7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34885" name="Rectangle 8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4886" name="Rectangle 9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34887" name="Rectangle 10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34888" name="Rectangle 11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34889" name="Rectangle 12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34890" name="Rectangle 13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34891" name="Rectangle 14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34875" name="Oval 15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6" name="Oval 16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7" name="Oval 17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8" name="Oval 18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9" name="Oval 19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0" name="Oval 20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1" name="Oval 21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2" name="Oval 22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4821" name="Oval 23"/>
          <p:cNvSpPr>
            <a:spLocks noChangeArrowheads="1"/>
          </p:cNvSpPr>
          <p:nvPr/>
        </p:nvSpPr>
        <p:spPr bwMode="auto">
          <a:xfrm>
            <a:off x="4418013" y="3070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2" name="Oval 24"/>
          <p:cNvSpPr>
            <a:spLocks noChangeArrowheads="1"/>
          </p:cNvSpPr>
          <p:nvPr/>
        </p:nvSpPr>
        <p:spPr bwMode="auto">
          <a:xfrm>
            <a:off x="5395913" y="3530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3" name="Oval 25"/>
          <p:cNvSpPr>
            <a:spLocks noChangeArrowheads="1"/>
          </p:cNvSpPr>
          <p:nvPr/>
        </p:nvSpPr>
        <p:spPr bwMode="auto">
          <a:xfrm>
            <a:off x="5395913" y="54752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4" name="Rectangle 26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34825" name="Rectangle 27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[1,2)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[2,4)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[4,0)</a:t>
            </a:r>
          </a:p>
        </p:txBody>
      </p:sp>
      <p:sp>
        <p:nvSpPr>
          <p:cNvPr id="34826" name="Rectangle 28"/>
          <p:cNvSpPr>
            <a:spLocks noChangeArrowheads="1"/>
          </p:cNvSpPr>
          <p:nvPr/>
        </p:nvSpPr>
        <p:spPr bwMode="auto">
          <a:xfrm>
            <a:off x="5867400" y="2349500"/>
            <a:ext cx="506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grpSp>
        <p:nvGrpSpPr>
          <p:cNvPr id="34827" name="Group 29"/>
          <p:cNvGrpSpPr>
            <a:grpSpLocks/>
          </p:cNvGrpSpPr>
          <p:nvPr/>
        </p:nvGrpSpPr>
        <p:grpSpPr bwMode="auto">
          <a:xfrm>
            <a:off x="6011863" y="3286125"/>
            <a:ext cx="2232025" cy="1152525"/>
            <a:chOff x="3107" y="2070"/>
            <a:chExt cx="1406" cy="726"/>
          </a:xfrm>
        </p:grpSpPr>
        <p:sp>
          <p:nvSpPr>
            <p:cNvPr id="34864" name="AutoShape 30"/>
            <p:cNvSpPr>
              <a:spLocks noChangeArrowheads="1"/>
            </p:cNvSpPr>
            <p:nvPr/>
          </p:nvSpPr>
          <p:spPr bwMode="auto">
            <a:xfrm>
              <a:off x="3107" y="2070"/>
              <a:ext cx="1406" cy="726"/>
            </a:xfrm>
            <a:prstGeom prst="wedgeRectCallout">
              <a:avLst>
                <a:gd name="adj1" fmla="val -67356"/>
                <a:gd name="adj2" fmla="val -21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34865" name="Rectangle 31"/>
            <p:cNvSpPr>
              <a:spLocks noChangeArrowheads="1"/>
            </p:cNvSpPr>
            <p:nvPr/>
          </p:nvSpPr>
          <p:spPr bwMode="auto">
            <a:xfrm>
              <a:off x="3152" y="2070"/>
              <a:ext cx="95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finger table</a:t>
              </a:r>
            </a:p>
          </p:txBody>
        </p:sp>
        <p:sp>
          <p:nvSpPr>
            <p:cNvPr id="34866" name="Rectangle 32"/>
            <p:cNvSpPr>
              <a:spLocks noChangeArrowheads="1"/>
            </p:cNvSpPr>
            <p:nvPr/>
          </p:nvSpPr>
          <p:spPr bwMode="auto">
            <a:xfrm>
              <a:off x="3152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34867" name="Rectangle 33"/>
            <p:cNvSpPr>
              <a:spLocks noChangeArrowheads="1"/>
            </p:cNvSpPr>
            <p:nvPr/>
          </p:nvSpPr>
          <p:spPr bwMode="auto">
            <a:xfrm>
              <a:off x="3470" y="2206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int.</a:t>
              </a:r>
            </a:p>
          </p:txBody>
        </p:sp>
        <p:sp>
          <p:nvSpPr>
            <p:cNvPr id="34868" name="Rectangle 34"/>
            <p:cNvSpPr>
              <a:spLocks noChangeArrowheads="1"/>
            </p:cNvSpPr>
            <p:nvPr/>
          </p:nvSpPr>
          <p:spPr bwMode="auto">
            <a:xfrm>
              <a:off x="3787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succ.</a:t>
              </a:r>
            </a:p>
          </p:txBody>
        </p:sp>
        <p:sp>
          <p:nvSpPr>
            <p:cNvPr id="34869" name="Rectangle 35"/>
            <p:cNvSpPr>
              <a:spLocks noChangeArrowheads="1"/>
            </p:cNvSpPr>
            <p:nvPr/>
          </p:nvSpPr>
          <p:spPr bwMode="auto">
            <a:xfrm>
              <a:off x="4196" y="2070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keys</a:t>
              </a:r>
            </a:p>
          </p:txBody>
        </p:sp>
        <p:sp>
          <p:nvSpPr>
            <p:cNvPr id="34870" name="Rectangle 36"/>
            <p:cNvSpPr>
              <a:spLocks noChangeArrowheads="1"/>
            </p:cNvSpPr>
            <p:nvPr/>
          </p:nvSpPr>
          <p:spPr bwMode="auto">
            <a:xfrm>
              <a:off x="4196" y="2206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34871" name="Rectangle 37"/>
            <p:cNvSpPr>
              <a:spLocks noChangeArrowheads="1"/>
            </p:cNvSpPr>
            <p:nvPr/>
          </p:nvSpPr>
          <p:spPr bwMode="auto">
            <a:xfrm>
              <a:off x="3152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34872" name="Rectangle 38"/>
            <p:cNvSpPr>
              <a:spLocks noChangeArrowheads="1"/>
            </p:cNvSpPr>
            <p:nvPr/>
          </p:nvSpPr>
          <p:spPr bwMode="auto">
            <a:xfrm>
              <a:off x="3469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[2,3)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[3,5)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[5,1)</a:t>
              </a:r>
            </a:p>
          </p:txBody>
        </p:sp>
        <p:sp>
          <p:nvSpPr>
            <p:cNvPr id="34873" name="Rectangle 39"/>
            <p:cNvSpPr>
              <a:spLocks noChangeArrowheads="1"/>
            </p:cNvSpPr>
            <p:nvPr/>
          </p:nvSpPr>
          <p:spPr bwMode="auto">
            <a:xfrm>
              <a:off x="3787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</p:grpSp>
      <p:sp>
        <p:nvSpPr>
          <p:cNvPr id="34828" name="AutoShape 40"/>
          <p:cNvSpPr>
            <a:spLocks noChangeArrowheads="1"/>
          </p:cNvSpPr>
          <p:nvPr/>
        </p:nvSpPr>
        <p:spPr bwMode="auto">
          <a:xfrm>
            <a:off x="6011863" y="5013325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4829" name="Rectangle 41"/>
          <p:cNvSpPr>
            <a:spLocks noChangeArrowheads="1"/>
          </p:cNvSpPr>
          <p:nvPr/>
        </p:nvSpPr>
        <p:spPr bwMode="auto">
          <a:xfrm>
            <a:off x="6083300" y="5013325"/>
            <a:ext cx="151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4830" name="Rectangle 42"/>
          <p:cNvSpPr>
            <a:spLocks noChangeArrowheads="1"/>
          </p:cNvSpPr>
          <p:nvPr/>
        </p:nvSpPr>
        <p:spPr bwMode="auto">
          <a:xfrm>
            <a:off x="6083300" y="52292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4831" name="Rectangle 43"/>
          <p:cNvSpPr>
            <a:spLocks noChangeArrowheads="1"/>
          </p:cNvSpPr>
          <p:nvPr/>
        </p:nvSpPr>
        <p:spPr bwMode="auto">
          <a:xfrm>
            <a:off x="6588125" y="5229225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4832" name="Rectangle 44"/>
          <p:cNvSpPr>
            <a:spLocks noChangeArrowheads="1"/>
          </p:cNvSpPr>
          <p:nvPr/>
        </p:nvSpPr>
        <p:spPr bwMode="auto">
          <a:xfrm>
            <a:off x="7091363" y="52292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4833" name="Rectangle 45"/>
          <p:cNvSpPr>
            <a:spLocks noChangeArrowheads="1"/>
          </p:cNvSpPr>
          <p:nvPr/>
        </p:nvSpPr>
        <p:spPr bwMode="auto">
          <a:xfrm>
            <a:off x="7740650" y="5013325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34834" name="Rectangle 46"/>
          <p:cNvSpPr>
            <a:spLocks noChangeArrowheads="1"/>
          </p:cNvSpPr>
          <p:nvPr/>
        </p:nvSpPr>
        <p:spPr bwMode="auto">
          <a:xfrm>
            <a:off x="7740650" y="52292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34835" name="Rectangle 47"/>
          <p:cNvSpPr>
            <a:spLocks noChangeArrowheads="1"/>
          </p:cNvSpPr>
          <p:nvPr/>
        </p:nvSpPr>
        <p:spPr bwMode="auto">
          <a:xfrm>
            <a:off x="6083300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34836" name="Rectangle 48"/>
          <p:cNvSpPr>
            <a:spLocks noChangeArrowheads="1"/>
          </p:cNvSpPr>
          <p:nvPr/>
        </p:nvSpPr>
        <p:spPr bwMode="auto">
          <a:xfrm>
            <a:off x="6586538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[4,5)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[5,7)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[7,3)</a:t>
            </a:r>
          </a:p>
        </p:txBody>
      </p:sp>
      <p:sp>
        <p:nvSpPr>
          <p:cNvPr id="34837" name="Rectangle 49"/>
          <p:cNvSpPr>
            <a:spLocks noChangeArrowheads="1"/>
          </p:cNvSpPr>
          <p:nvPr/>
        </p:nvSpPr>
        <p:spPr bwMode="auto">
          <a:xfrm>
            <a:off x="7091363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34838" name="AutoShape 50"/>
          <p:cNvSpPr>
            <a:spLocks noChangeArrowheads="1"/>
          </p:cNvSpPr>
          <p:nvPr/>
        </p:nvSpPr>
        <p:spPr bwMode="auto">
          <a:xfrm>
            <a:off x="4787900" y="1916113"/>
            <a:ext cx="2233613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4839" name="Rectangle 51"/>
          <p:cNvSpPr>
            <a:spLocks noChangeArrowheads="1"/>
          </p:cNvSpPr>
          <p:nvPr/>
        </p:nvSpPr>
        <p:spPr bwMode="auto">
          <a:xfrm>
            <a:off x="4859338" y="1916113"/>
            <a:ext cx="1514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4840" name="Rectangle 52"/>
          <p:cNvSpPr>
            <a:spLocks noChangeArrowheads="1"/>
          </p:cNvSpPr>
          <p:nvPr/>
        </p:nvSpPr>
        <p:spPr bwMode="auto">
          <a:xfrm>
            <a:off x="4859338" y="21320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4841" name="Rectangle 53"/>
          <p:cNvSpPr>
            <a:spLocks noChangeArrowheads="1"/>
          </p:cNvSpPr>
          <p:nvPr/>
        </p:nvSpPr>
        <p:spPr bwMode="auto">
          <a:xfrm>
            <a:off x="5364163" y="2132013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4842" name="Rectangle 54"/>
          <p:cNvSpPr>
            <a:spLocks noChangeArrowheads="1"/>
          </p:cNvSpPr>
          <p:nvPr/>
        </p:nvSpPr>
        <p:spPr bwMode="auto">
          <a:xfrm>
            <a:off x="5867400" y="2132013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4843" name="Rectangle 55"/>
          <p:cNvSpPr>
            <a:spLocks noChangeArrowheads="1"/>
          </p:cNvSpPr>
          <p:nvPr/>
        </p:nvSpPr>
        <p:spPr bwMode="auto">
          <a:xfrm>
            <a:off x="6516688" y="1916113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34844" name="Rectangle 56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4845" name="Rectangle 57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4846" name="Rectangle 58"/>
          <p:cNvSpPr>
            <a:spLocks noChangeArrowheads="1"/>
          </p:cNvSpPr>
          <p:nvPr/>
        </p:nvSpPr>
        <p:spPr bwMode="auto">
          <a:xfrm>
            <a:off x="586898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59451" name="Oval 59"/>
          <p:cNvSpPr>
            <a:spLocks noChangeArrowheads="1"/>
          </p:cNvSpPr>
          <p:nvPr/>
        </p:nvSpPr>
        <p:spPr bwMode="auto">
          <a:xfrm>
            <a:off x="2989263" y="45085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95288" y="4292600"/>
            <a:ext cx="2232025" cy="1152525"/>
            <a:chOff x="249" y="2704"/>
            <a:chExt cx="1406" cy="726"/>
          </a:xfrm>
        </p:grpSpPr>
        <p:sp>
          <p:nvSpPr>
            <p:cNvPr id="34854" name="Rectangle 61"/>
            <p:cNvSpPr>
              <a:spLocks noChangeArrowheads="1"/>
            </p:cNvSpPr>
            <p:nvPr/>
          </p:nvSpPr>
          <p:spPr bwMode="auto">
            <a:xfrm>
              <a:off x="1338" y="2840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</p:txBody>
        </p:sp>
        <p:sp>
          <p:nvSpPr>
            <p:cNvPr id="34855" name="AutoShape 62"/>
            <p:cNvSpPr>
              <a:spLocks noChangeArrowheads="1"/>
            </p:cNvSpPr>
            <p:nvPr/>
          </p:nvSpPr>
          <p:spPr bwMode="auto">
            <a:xfrm>
              <a:off x="249" y="2704"/>
              <a:ext cx="1406" cy="726"/>
            </a:xfrm>
            <a:prstGeom prst="wedgeRectCallout">
              <a:avLst>
                <a:gd name="adj1" fmla="val 66926"/>
                <a:gd name="adj2" fmla="val -2245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34856" name="Rectangle 63"/>
            <p:cNvSpPr>
              <a:spLocks noChangeArrowheads="1"/>
            </p:cNvSpPr>
            <p:nvPr/>
          </p:nvSpPr>
          <p:spPr bwMode="auto">
            <a:xfrm>
              <a:off x="295" y="2704"/>
              <a:ext cx="9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finger table</a:t>
              </a:r>
            </a:p>
          </p:txBody>
        </p:sp>
        <p:sp>
          <p:nvSpPr>
            <p:cNvPr id="34857" name="Rectangle 64"/>
            <p:cNvSpPr>
              <a:spLocks noChangeArrowheads="1"/>
            </p:cNvSpPr>
            <p:nvPr/>
          </p:nvSpPr>
          <p:spPr bwMode="auto">
            <a:xfrm>
              <a:off x="295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34858" name="Rectangle 65"/>
            <p:cNvSpPr>
              <a:spLocks noChangeArrowheads="1"/>
            </p:cNvSpPr>
            <p:nvPr/>
          </p:nvSpPr>
          <p:spPr bwMode="auto">
            <a:xfrm>
              <a:off x="612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int.</a:t>
              </a:r>
            </a:p>
          </p:txBody>
        </p:sp>
        <p:sp>
          <p:nvSpPr>
            <p:cNvPr id="34859" name="Rectangle 66"/>
            <p:cNvSpPr>
              <a:spLocks noChangeArrowheads="1"/>
            </p:cNvSpPr>
            <p:nvPr/>
          </p:nvSpPr>
          <p:spPr bwMode="auto">
            <a:xfrm>
              <a:off x="929" y="2840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succ.</a:t>
              </a:r>
            </a:p>
          </p:txBody>
        </p:sp>
        <p:sp>
          <p:nvSpPr>
            <p:cNvPr id="34860" name="Rectangle 67"/>
            <p:cNvSpPr>
              <a:spLocks noChangeArrowheads="1"/>
            </p:cNvSpPr>
            <p:nvPr/>
          </p:nvSpPr>
          <p:spPr bwMode="auto">
            <a:xfrm>
              <a:off x="1339" y="2704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keys</a:t>
              </a:r>
            </a:p>
          </p:txBody>
        </p:sp>
        <p:sp>
          <p:nvSpPr>
            <p:cNvPr id="34861" name="Rectangle 68"/>
            <p:cNvSpPr>
              <a:spLocks noChangeArrowheads="1"/>
            </p:cNvSpPr>
            <p:nvPr/>
          </p:nvSpPr>
          <p:spPr bwMode="auto">
            <a:xfrm>
              <a:off x="295" y="2976"/>
              <a:ext cx="31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7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34862" name="Rectangle 69"/>
            <p:cNvSpPr>
              <a:spLocks noChangeArrowheads="1"/>
            </p:cNvSpPr>
            <p:nvPr/>
          </p:nvSpPr>
          <p:spPr bwMode="auto">
            <a:xfrm>
              <a:off x="611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[7,0)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[0,2)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[2,6)</a:t>
              </a:r>
            </a:p>
          </p:txBody>
        </p:sp>
        <p:sp>
          <p:nvSpPr>
            <p:cNvPr id="34863" name="Rectangle 70"/>
            <p:cNvSpPr>
              <a:spLocks noChangeArrowheads="1"/>
            </p:cNvSpPr>
            <p:nvPr/>
          </p:nvSpPr>
          <p:spPr bwMode="auto">
            <a:xfrm>
              <a:off x="929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</p:txBody>
        </p:sp>
      </p:grp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5942013" y="2751138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9464" name="Rectangle 72"/>
          <p:cNvSpPr>
            <a:spLocks noChangeArrowheads="1"/>
          </p:cNvSpPr>
          <p:nvPr/>
        </p:nvSpPr>
        <p:spPr bwMode="auto">
          <a:xfrm>
            <a:off x="7164388" y="4121150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9465" name="Rectangle 73"/>
          <p:cNvSpPr>
            <a:spLocks noChangeArrowheads="1"/>
          </p:cNvSpPr>
          <p:nvPr/>
        </p:nvSpPr>
        <p:spPr bwMode="auto">
          <a:xfrm>
            <a:off x="7164388" y="5473700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9466" name="Rectangle 74"/>
          <p:cNvSpPr>
            <a:spLocks noChangeArrowheads="1"/>
          </p:cNvSpPr>
          <p:nvPr/>
        </p:nvSpPr>
        <p:spPr bwMode="auto">
          <a:xfrm>
            <a:off x="7164388" y="5661025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9467" name="Rectangle 75"/>
          <p:cNvSpPr>
            <a:spLocks noChangeArrowheads="1"/>
          </p:cNvSpPr>
          <p:nvPr/>
        </p:nvSpPr>
        <p:spPr bwMode="auto">
          <a:xfrm>
            <a:off x="6516688" y="21336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-0.4802 0.34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10" y="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1" grpId="0" animBg="1"/>
      <p:bldP spid="59463" grpId="0" animBg="1"/>
      <p:bldP spid="59464" grpId="0" animBg="1"/>
      <p:bldP spid="59465" grpId="0" animBg="1"/>
      <p:bldP spid="59466" grpId="0" animBg="1"/>
      <p:bldP spid="594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Node Departures – with Finger Tables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3059113" y="3155950"/>
            <a:ext cx="2889250" cy="2857500"/>
            <a:chOff x="2088" y="1833"/>
            <a:chExt cx="1819" cy="1800"/>
          </a:xfrm>
        </p:grpSpPr>
        <p:grpSp>
          <p:nvGrpSpPr>
            <p:cNvPr id="36921" name="Group 4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36930" name="Oval 5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31" name="Rectangle 6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36932" name="Rectangle 7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6933" name="Rectangle 8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36934" name="Rectangle 9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36935" name="Rectangle 10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36936" name="Rectangle 11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36937" name="Rectangle 12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36938" name="Rectangle 13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36922" name="Oval 14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3" name="Oval 15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4" name="Oval 16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5" name="Oval 17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6" name="Oval 18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7" name="Oval 19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8" name="Oval 20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9" name="Oval 21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6868" name="Oval 22"/>
          <p:cNvSpPr>
            <a:spLocks noChangeArrowheads="1"/>
          </p:cNvSpPr>
          <p:nvPr/>
        </p:nvSpPr>
        <p:spPr bwMode="auto">
          <a:xfrm>
            <a:off x="4418013" y="3070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63" name="Oval 23"/>
          <p:cNvSpPr>
            <a:spLocks noChangeArrowheads="1"/>
          </p:cNvSpPr>
          <p:nvPr/>
        </p:nvSpPr>
        <p:spPr bwMode="auto">
          <a:xfrm>
            <a:off x="5395913" y="3530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0" name="Oval 24"/>
          <p:cNvSpPr>
            <a:spLocks noChangeArrowheads="1"/>
          </p:cNvSpPr>
          <p:nvPr/>
        </p:nvSpPr>
        <p:spPr bwMode="auto">
          <a:xfrm>
            <a:off x="5395913" y="54752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1" name="Rectangle 25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36872" name="Rectangle 26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[1,2)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[2,4)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[4,0)</a:t>
            </a:r>
          </a:p>
        </p:txBody>
      </p:sp>
      <p:sp>
        <p:nvSpPr>
          <p:cNvPr id="36873" name="Rectangle 27"/>
          <p:cNvSpPr>
            <a:spLocks noChangeArrowheads="1"/>
          </p:cNvSpPr>
          <p:nvPr/>
        </p:nvSpPr>
        <p:spPr bwMode="auto">
          <a:xfrm>
            <a:off x="5867400" y="2349500"/>
            <a:ext cx="506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1468" name="AutoShape 28"/>
          <p:cNvSpPr>
            <a:spLocks noChangeArrowheads="1"/>
          </p:cNvSpPr>
          <p:nvPr/>
        </p:nvSpPr>
        <p:spPr bwMode="auto">
          <a:xfrm>
            <a:off x="6011863" y="3286125"/>
            <a:ext cx="2232025" cy="1152525"/>
          </a:xfrm>
          <a:prstGeom prst="wedgeRectCallout">
            <a:avLst>
              <a:gd name="adj1" fmla="val -67356"/>
              <a:gd name="adj2" fmla="val -21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6083300" y="3286125"/>
            <a:ext cx="151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6083300" y="3502025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6589713" y="3502025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7091363" y="35020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7740650" y="3286125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7740650" y="35020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6083300" y="3717925"/>
            <a:ext cx="5064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61476" name="Rectangle 36"/>
          <p:cNvSpPr>
            <a:spLocks noChangeArrowheads="1"/>
          </p:cNvSpPr>
          <p:nvPr/>
        </p:nvSpPr>
        <p:spPr bwMode="auto">
          <a:xfrm>
            <a:off x="6586538" y="37179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[2,3)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[3,5)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[5,1)</a:t>
            </a:r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7091363" y="37179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36884" name="AutoShape 38"/>
          <p:cNvSpPr>
            <a:spLocks noChangeArrowheads="1"/>
          </p:cNvSpPr>
          <p:nvPr/>
        </p:nvSpPr>
        <p:spPr bwMode="auto">
          <a:xfrm>
            <a:off x="6011863" y="5013325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6885" name="Rectangle 39"/>
          <p:cNvSpPr>
            <a:spLocks noChangeArrowheads="1"/>
          </p:cNvSpPr>
          <p:nvPr/>
        </p:nvSpPr>
        <p:spPr bwMode="auto">
          <a:xfrm>
            <a:off x="6083300" y="5013325"/>
            <a:ext cx="151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6886" name="Rectangle 40"/>
          <p:cNvSpPr>
            <a:spLocks noChangeArrowheads="1"/>
          </p:cNvSpPr>
          <p:nvPr/>
        </p:nvSpPr>
        <p:spPr bwMode="auto">
          <a:xfrm>
            <a:off x="6083300" y="5229225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6887" name="Rectangle 41"/>
          <p:cNvSpPr>
            <a:spLocks noChangeArrowheads="1"/>
          </p:cNvSpPr>
          <p:nvPr/>
        </p:nvSpPr>
        <p:spPr bwMode="auto">
          <a:xfrm>
            <a:off x="6589713" y="5229225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6888" name="Rectangle 42"/>
          <p:cNvSpPr>
            <a:spLocks noChangeArrowheads="1"/>
          </p:cNvSpPr>
          <p:nvPr/>
        </p:nvSpPr>
        <p:spPr bwMode="auto">
          <a:xfrm>
            <a:off x="7091363" y="52292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6889" name="Rectangle 43"/>
          <p:cNvSpPr>
            <a:spLocks noChangeArrowheads="1"/>
          </p:cNvSpPr>
          <p:nvPr/>
        </p:nvSpPr>
        <p:spPr bwMode="auto">
          <a:xfrm>
            <a:off x="7740650" y="5013325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7740650" y="52292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36891" name="Rectangle 45"/>
          <p:cNvSpPr>
            <a:spLocks noChangeArrowheads="1"/>
          </p:cNvSpPr>
          <p:nvPr/>
        </p:nvSpPr>
        <p:spPr bwMode="auto">
          <a:xfrm>
            <a:off x="6083300" y="5445125"/>
            <a:ext cx="5064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36892" name="Rectangle 46"/>
          <p:cNvSpPr>
            <a:spLocks noChangeArrowheads="1"/>
          </p:cNvSpPr>
          <p:nvPr/>
        </p:nvSpPr>
        <p:spPr bwMode="auto">
          <a:xfrm>
            <a:off x="6586538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[4,5)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[5,7)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[7,3)</a:t>
            </a:r>
          </a:p>
        </p:txBody>
      </p:sp>
      <p:sp>
        <p:nvSpPr>
          <p:cNvPr id="36893" name="Rectangle 47"/>
          <p:cNvSpPr>
            <a:spLocks noChangeArrowheads="1"/>
          </p:cNvSpPr>
          <p:nvPr/>
        </p:nvSpPr>
        <p:spPr bwMode="auto">
          <a:xfrm>
            <a:off x="7091363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36894" name="AutoShape 48"/>
          <p:cNvSpPr>
            <a:spLocks noChangeArrowheads="1"/>
          </p:cNvSpPr>
          <p:nvPr/>
        </p:nvSpPr>
        <p:spPr bwMode="auto">
          <a:xfrm>
            <a:off x="4787900" y="1916113"/>
            <a:ext cx="2233613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6895" name="Rectangle 49"/>
          <p:cNvSpPr>
            <a:spLocks noChangeArrowheads="1"/>
          </p:cNvSpPr>
          <p:nvPr/>
        </p:nvSpPr>
        <p:spPr bwMode="auto">
          <a:xfrm>
            <a:off x="4859338" y="1916113"/>
            <a:ext cx="1514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6896" name="Rectangle 50"/>
          <p:cNvSpPr>
            <a:spLocks noChangeArrowheads="1"/>
          </p:cNvSpPr>
          <p:nvPr/>
        </p:nvSpPr>
        <p:spPr bwMode="auto">
          <a:xfrm>
            <a:off x="4859338" y="21320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6897" name="Rectangle 51"/>
          <p:cNvSpPr>
            <a:spLocks noChangeArrowheads="1"/>
          </p:cNvSpPr>
          <p:nvPr/>
        </p:nvSpPr>
        <p:spPr bwMode="auto">
          <a:xfrm>
            <a:off x="5364163" y="2132013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6898" name="Rectangle 52"/>
          <p:cNvSpPr>
            <a:spLocks noChangeArrowheads="1"/>
          </p:cNvSpPr>
          <p:nvPr/>
        </p:nvSpPr>
        <p:spPr bwMode="auto">
          <a:xfrm>
            <a:off x="5867400" y="2132013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6899" name="Rectangle 53"/>
          <p:cNvSpPr>
            <a:spLocks noChangeArrowheads="1"/>
          </p:cNvSpPr>
          <p:nvPr/>
        </p:nvSpPr>
        <p:spPr bwMode="auto">
          <a:xfrm>
            <a:off x="6516688" y="1916113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36900" name="Rectangle 54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901" name="Rectangle 55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902" name="Rectangle 56"/>
          <p:cNvSpPr>
            <a:spLocks noChangeArrowheads="1"/>
          </p:cNvSpPr>
          <p:nvPr/>
        </p:nvSpPr>
        <p:spPr bwMode="auto">
          <a:xfrm>
            <a:off x="586898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903" name="Oval 57"/>
          <p:cNvSpPr>
            <a:spLocks noChangeArrowheads="1"/>
          </p:cNvSpPr>
          <p:nvPr/>
        </p:nvSpPr>
        <p:spPr bwMode="auto">
          <a:xfrm>
            <a:off x="2989263" y="45085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904" name="AutoShape 58"/>
          <p:cNvSpPr>
            <a:spLocks noChangeArrowheads="1"/>
          </p:cNvSpPr>
          <p:nvPr/>
        </p:nvSpPr>
        <p:spPr bwMode="auto">
          <a:xfrm>
            <a:off x="395288" y="4292600"/>
            <a:ext cx="2232025" cy="1152525"/>
          </a:xfrm>
          <a:prstGeom prst="wedgeRectCallout">
            <a:avLst>
              <a:gd name="adj1" fmla="val 66926"/>
              <a:gd name="adj2" fmla="val -224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6905" name="Rectangle 59"/>
          <p:cNvSpPr>
            <a:spLocks noChangeArrowheads="1"/>
          </p:cNvSpPr>
          <p:nvPr/>
        </p:nvSpPr>
        <p:spPr bwMode="auto">
          <a:xfrm>
            <a:off x="468313" y="4292600"/>
            <a:ext cx="151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6906" name="Rectangle 60"/>
          <p:cNvSpPr>
            <a:spLocks noChangeArrowheads="1"/>
          </p:cNvSpPr>
          <p:nvPr/>
        </p:nvSpPr>
        <p:spPr bwMode="auto">
          <a:xfrm>
            <a:off x="468313" y="4508500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6907" name="Rectangle 61"/>
          <p:cNvSpPr>
            <a:spLocks noChangeArrowheads="1"/>
          </p:cNvSpPr>
          <p:nvPr/>
        </p:nvSpPr>
        <p:spPr bwMode="auto">
          <a:xfrm>
            <a:off x="971550" y="4508500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6908" name="Rectangle 62"/>
          <p:cNvSpPr>
            <a:spLocks noChangeArrowheads="1"/>
          </p:cNvSpPr>
          <p:nvPr/>
        </p:nvSpPr>
        <p:spPr bwMode="auto">
          <a:xfrm>
            <a:off x="1474788" y="4508500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6909" name="Rectangle 63"/>
          <p:cNvSpPr>
            <a:spLocks noChangeArrowheads="1"/>
          </p:cNvSpPr>
          <p:nvPr/>
        </p:nvSpPr>
        <p:spPr bwMode="auto">
          <a:xfrm>
            <a:off x="2125663" y="4292600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36910" name="Rectangle 64"/>
          <p:cNvSpPr>
            <a:spLocks noChangeArrowheads="1"/>
          </p:cNvSpPr>
          <p:nvPr/>
        </p:nvSpPr>
        <p:spPr bwMode="auto">
          <a:xfrm>
            <a:off x="2125663" y="45085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911" name="Rectangle 65"/>
          <p:cNvSpPr>
            <a:spLocks noChangeArrowheads="1"/>
          </p:cNvSpPr>
          <p:nvPr/>
        </p:nvSpPr>
        <p:spPr bwMode="auto">
          <a:xfrm>
            <a:off x="468313" y="4724400"/>
            <a:ext cx="503237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36912" name="Rectangle 66"/>
          <p:cNvSpPr>
            <a:spLocks noChangeArrowheads="1"/>
          </p:cNvSpPr>
          <p:nvPr/>
        </p:nvSpPr>
        <p:spPr bwMode="auto">
          <a:xfrm>
            <a:off x="969963" y="47244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[7,0)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[0,2)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[2,6)</a:t>
            </a:r>
          </a:p>
        </p:txBody>
      </p:sp>
      <p:sp>
        <p:nvSpPr>
          <p:cNvPr id="36913" name="Rectangle 67"/>
          <p:cNvSpPr>
            <a:spLocks noChangeArrowheads="1"/>
          </p:cNvSpPr>
          <p:nvPr/>
        </p:nvSpPr>
        <p:spPr bwMode="auto">
          <a:xfrm>
            <a:off x="1474788" y="47244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36914" name="Rectangle 68"/>
          <p:cNvSpPr>
            <a:spLocks noChangeArrowheads="1"/>
          </p:cNvSpPr>
          <p:nvPr/>
        </p:nvSpPr>
        <p:spPr bwMode="auto">
          <a:xfrm>
            <a:off x="2125663" y="4508500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36915" name="Rectangle 69"/>
          <p:cNvSpPr>
            <a:spLocks noChangeArrowheads="1"/>
          </p:cNvSpPr>
          <p:nvPr/>
        </p:nvSpPr>
        <p:spPr bwMode="auto">
          <a:xfrm>
            <a:off x="5942013" y="2751138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7164388" y="4121150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36917" name="Rectangle 71"/>
          <p:cNvSpPr>
            <a:spLocks noChangeArrowheads="1"/>
          </p:cNvSpPr>
          <p:nvPr/>
        </p:nvSpPr>
        <p:spPr bwMode="auto">
          <a:xfrm>
            <a:off x="7164388" y="5848350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740650" y="3500438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5942013" y="2374900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36920" name="Rectangle 74"/>
          <p:cNvSpPr>
            <a:spLocks noChangeArrowheads="1"/>
          </p:cNvSpPr>
          <p:nvPr/>
        </p:nvSpPr>
        <p:spPr bwMode="auto">
          <a:xfrm>
            <a:off x="6516688" y="21336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532 L 1.11022E-16 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1.11022E-16 0.031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3" grpId="0" animBg="1"/>
      <p:bldP spid="61468" grpId="0" animBg="1"/>
      <p:bldP spid="61469" grpId="0"/>
      <p:bldP spid="61470" grpId="0" animBg="1"/>
      <p:bldP spid="61471" grpId="0" animBg="1"/>
      <p:bldP spid="61472" grpId="0" animBg="1"/>
      <p:bldP spid="61473" grpId="0"/>
      <p:bldP spid="61474" grpId="0" animBg="1"/>
      <p:bldP spid="61475" grpId="0" animBg="1"/>
      <p:bldP spid="61476" grpId="0" animBg="1"/>
      <p:bldP spid="61477" grpId="0" animBg="1"/>
      <p:bldP spid="61484" grpId="0" animBg="1"/>
      <p:bldP spid="61510" grpId="0" animBg="1"/>
      <p:bldP spid="61512" grpId="0" animBg="1"/>
      <p:bldP spid="615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 flipH="1" flipV="1">
            <a:off x="2743200" y="1916113"/>
            <a:ext cx="0" cy="417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Stabilization after Join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338388" y="5878513"/>
            <a:ext cx="2889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n</a:t>
            </a:r>
            <a:r>
              <a:rPr lang="en-US" altLang="zh-CN" sz="1800" baseline="-25000"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700338" y="50847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700338" y="43640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700338" y="364331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700338" y="292417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2628900" y="35734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2628900" y="573405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2628900" y="2133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 rot="-5400000">
            <a:off x="2844007" y="3934619"/>
            <a:ext cx="18716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succ(n</a:t>
            </a:r>
            <a:r>
              <a:rPr lang="en-US" altLang="zh-CN" sz="1400" b="1" baseline="-25000">
                <a:latin typeface="Verdana" panose="020B0604030504040204" pitchFamily="34" charset="0"/>
              </a:rPr>
              <a:t>p</a:t>
            </a:r>
            <a:r>
              <a:rPr lang="en-US" altLang="zh-CN" sz="1400" b="1">
                <a:latin typeface="Verdana" panose="020B0604030504040204" pitchFamily="34" charset="0"/>
              </a:rPr>
              <a:t>) = n</a:t>
            </a:r>
            <a:r>
              <a:rPr lang="en-US" altLang="zh-CN" sz="1400" b="1" baseline="-25000">
                <a:latin typeface="Verdana" panose="020B0604030504040204" pitchFamily="34" charset="0"/>
              </a:rPr>
              <a:t>s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338388" y="1773238"/>
            <a:ext cx="2889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n</a:t>
            </a:r>
            <a:r>
              <a:rPr lang="en-US" altLang="zh-CN" sz="1800" baseline="-25000">
                <a:latin typeface="Verdana" panose="020B0604030504040204" pitchFamily="34" charset="0"/>
              </a:rPr>
              <a:t>s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2268538" y="3573463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n</a:t>
            </a:r>
            <a:endParaRPr lang="en-US" altLang="zh-CN" sz="1800" baseline="-25000">
              <a:latin typeface="Verdana" panose="020B0604030504040204" pitchFamily="34" charset="0"/>
            </a:endParaRPr>
          </a:p>
        </p:txBody>
      </p:sp>
      <p:cxnSp>
        <p:nvCxnSpPr>
          <p:cNvPr id="63503" name="AutoShape 15"/>
          <p:cNvCxnSpPr>
            <a:cxnSpLocks noChangeShapeType="1"/>
            <a:stCxn id="38922" idx="6"/>
            <a:endCxn id="38923" idx="6"/>
          </p:cNvCxnSpPr>
          <p:nvPr/>
        </p:nvCxnSpPr>
        <p:spPr bwMode="auto">
          <a:xfrm flipV="1">
            <a:off x="2844800" y="2241550"/>
            <a:ext cx="1588" cy="360045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AutoShape 16"/>
          <p:cNvCxnSpPr>
            <a:cxnSpLocks noChangeShapeType="1"/>
            <a:stCxn id="38923" idx="2"/>
            <a:endCxn id="38922" idx="2"/>
          </p:cNvCxnSpPr>
          <p:nvPr/>
        </p:nvCxnSpPr>
        <p:spPr bwMode="auto">
          <a:xfrm rot="10800000" flipH="1" flipV="1">
            <a:off x="2628900" y="2241550"/>
            <a:ext cx="1588" cy="360045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5" name="Rectangle 17"/>
          <p:cNvSpPr>
            <a:spLocks noChangeArrowheads="1"/>
          </p:cNvSpPr>
          <p:nvPr/>
        </p:nvSpPr>
        <p:spPr bwMode="auto">
          <a:xfrm rot="-5400000">
            <a:off x="755650" y="4005263"/>
            <a:ext cx="1871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pred(n</a:t>
            </a:r>
            <a:r>
              <a:rPr lang="en-US" altLang="zh-CN" sz="1400" b="1" baseline="-25000">
                <a:latin typeface="Verdana" panose="020B0604030504040204" pitchFamily="34" charset="0"/>
              </a:rPr>
              <a:t>s</a:t>
            </a:r>
            <a:r>
              <a:rPr lang="en-US" altLang="zh-CN" sz="1400" b="1">
                <a:latin typeface="Verdana" panose="020B0604030504040204" pitchFamily="34" charset="0"/>
              </a:rPr>
              <a:t>) = n</a:t>
            </a:r>
            <a:r>
              <a:rPr lang="en-US" altLang="zh-CN" sz="1400" b="1" baseline="-25000"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4284663" y="942975"/>
            <a:ext cx="4535487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76250" indent="-476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4000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 b="1"/>
              <a:t>n joins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predecessor = nil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 acquires n</a:t>
            </a:r>
            <a:r>
              <a:rPr lang="en-US" altLang="zh-CN" sz="2200" baseline="-25000"/>
              <a:t>s</a:t>
            </a:r>
            <a:r>
              <a:rPr lang="en-US" altLang="zh-CN" sz="2200"/>
              <a:t> as successor via some n’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 notifies n</a:t>
            </a:r>
            <a:r>
              <a:rPr lang="en-US" altLang="zh-CN" sz="2200" baseline="-25000"/>
              <a:t>s</a:t>
            </a:r>
            <a:r>
              <a:rPr lang="en-US" altLang="zh-CN" sz="2200"/>
              <a:t> being the new predecessor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</a:t>
            </a:r>
            <a:r>
              <a:rPr lang="en-US" altLang="zh-CN" sz="2200" baseline="-25000"/>
              <a:t>s</a:t>
            </a:r>
            <a:r>
              <a:rPr lang="en-US" altLang="zh-CN" sz="2200"/>
              <a:t> acquires n as its predecessor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 b="1"/>
              <a:t>n</a:t>
            </a:r>
            <a:r>
              <a:rPr lang="en-US" altLang="zh-CN" sz="2200" b="1" baseline="-25000"/>
              <a:t>p</a:t>
            </a:r>
            <a:r>
              <a:rPr lang="en-US" altLang="zh-CN" sz="2200" b="1"/>
              <a:t> runs stabilize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</a:t>
            </a:r>
            <a:r>
              <a:rPr lang="en-US" altLang="zh-CN" sz="2200" baseline="-25000"/>
              <a:t>p</a:t>
            </a:r>
            <a:r>
              <a:rPr lang="en-US" altLang="zh-CN" sz="2200"/>
              <a:t> asks n</a:t>
            </a:r>
            <a:r>
              <a:rPr lang="en-US" altLang="zh-CN" sz="2200" baseline="-25000"/>
              <a:t>s</a:t>
            </a:r>
            <a:r>
              <a:rPr lang="en-US" altLang="zh-CN" sz="2200"/>
              <a:t> for its predecessor (now n)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</a:t>
            </a:r>
            <a:r>
              <a:rPr lang="en-US" altLang="zh-CN" sz="2200" baseline="-25000"/>
              <a:t>p</a:t>
            </a:r>
            <a:r>
              <a:rPr lang="en-US" altLang="zh-CN" sz="2200"/>
              <a:t> acquires n as its successor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</a:t>
            </a:r>
            <a:r>
              <a:rPr lang="en-US" altLang="zh-CN" sz="2200" baseline="-25000"/>
              <a:t>p</a:t>
            </a:r>
            <a:r>
              <a:rPr lang="en-US" altLang="zh-CN" sz="2200"/>
              <a:t> notifies n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 will acquire n</a:t>
            </a:r>
            <a:r>
              <a:rPr lang="en-US" altLang="zh-CN" sz="2200" baseline="-25000"/>
              <a:t>p</a:t>
            </a:r>
            <a:r>
              <a:rPr lang="en-US" altLang="zh-CN" sz="2200"/>
              <a:t> as its predecessor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 b="1"/>
              <a:t>all predecessor and successor pointers are now correct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 b="1"/>
              <a:t>fingers still need to be fixed, but old fingers will still work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68538" y="3681413"/>
            <a:ext cx="431800" cy="1187450"/>
            <a:chOff x="1429" y="2319"/>
            <a:chExt cx="272" cy="748"/>
          </a:xfrm>
        </p:grpSpPr>
        <p:sp>
          <p:nvSpPr>
            <p:cNvPr id="38938" name="Rectangle 20"/>
            <p:cNvSpPr>
              <a:spLocks noChangeArrowheads="1"/>
            </p:cNvSpPr>
            <p:nvPr/>
          </p:nvSpPr>
          <p:spPr bwMode="auto">
            <a:xfrm>
              <a:off x="1429" y="2886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nil</a:t>
              </a:r>
            </a:p>
          </p:txBody>
        </p:sp>
        <p:cxnSp>
          <p:nvCxnSpPr>
            <p:cNvPr id="38939" name="AutoShape 21"/>
            <p:cNvCxnSpPr>
              <a:cxnSpLocks noChangeShapeType="1"/>
              <a:stCxn id="63497" idx="2"/>
              <a:endCxn id="38938" idx="0"/>
            </p:cNvCxnSpPr>
            <p:nvPr/>
          </p:nvCxnSpPr>
          <p:spPr bwMode="auto">
            <a:xfrm rot="10800000" flipV="1">
              <a:off x="1565" y="2319"/>
              <a:ext cx="91" cy="567"/>
            </a:xfrm>
            <a:prstGeom prst="curvedConnector2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3510" name="AutoShape 22"/>
          <p:cNvCxnSpPr>
            <a:cxnSpLocks noChangeShapeType="1"/>
            <a:stCxn id="63497" idx="6"/>
            <a:endCxn id="38923" idx="6"/>
          </p:cNvCxnSpPr>
          <p:nvPr/>
        </p:nvCxnSpPr>
        <p:spPr bwMode="auto">
          <a:xfrm flipV="1">
            <a:off x="2844800" y="2241550"/>
            <a:ext cx="1588" cy="1439863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AutoShape 23"/>
          <p:cNvCxnSpPr>
            <a:cxnSpLocks noChangeShapeType="1"/>
            <a:stCxn id="38923" idx="2"/>
            <a:endCxn id="63497" idx="2"/>
          </p:cNvCxnSpPr>
          <p:nvPr/>
        </p:nvCxnSpPr>
        <p:spPr bwMode="auto">
          <a:xfrm rot="10800000" flipH="1" flipV="1">
            <a:off x="2628900" y="2241550"/>
            <a:ext cx="1588" cy="1439863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2" name="Rectangle 24"/>
          <p:cNvSpPr>
            <a:spLocks noChangeArrowheads="1"/>
          </p:cNvSpPr>
          <p:nvPr/>
        </p:nvSpPr>
        <p:spPr bwMode="auto">
          <a:xfrm rot="-5400000">
            <a:off x="1261270" y="2780506"/>
            <a:ext cx="18716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pred(n</a:t>
            </a:r>
            <a:r>
              <a:rPr lang="en-US" altLang="zh-CN" sz="1400" b="1" baseline="-25000">
                <a:latin typeface="Verdana" panose="020B0604030504040204" pitchFamily="34" charset="0"/>
              </a:rPr>
              <a:t>s</a:t>
            </a:r>
            <a:r>
              <a:rPr lang="en-US" altLang="zh-CN" sz="1400" b="1">
                <a:latin typeface="Verdana" panose="020B0604030504040204" pitchFamily="34" charset="0"/>
              </a:rPr>
              <a:t>) = n</a:t>
            </a:r>
            <a:endParaRPr lang="en-US" altLang="zh-CN" sz="1400" b="1" baseline="-25000">
              <a:latin typeface="Verdana" panose="020B0604030504040204" pitchFamily="34" charset="0"/>
            </a:endParaRPr>
          </a:p>
        </p:txBody>
      </p:sp>
      <p:cxnSp>
        <p:nvCxnSpPr>
          <p:cNvPr id="63513" name="AutoShape 25"/>
          <p:cNvCxnSpPr>
            <a:cxnSpLocks noChangeShapeType="1"/>
            <a:stCxn id="38922" idx="6"/>
            <a:endCxn id="63497" idx="6"/>
          </p:cNvCxnSpPr>
          <p:nvPr/>
        </p:nvCxnSpPr>
        <p:spPr bwMode="auto">
          <a:xfrm flipV="1">
            <a:off x="2844800" y="3681413"/>
            <a:ext cx="1588" cy="2160587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4" name="Rectangle 26"/>
          <p:cNvSpPr>
            <a:spLocks noChangeArrowheads="1"/>
          </p:cNvSpPr>
          <p:nvPr/>
        </p:nvSpPr>
        <p:spPr bwMode="auto">
          <a:xfrm rot="-5400000">
            <a:off x="2266950" y="4652963"/>
            <a:ext cx="1871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succ(n</a:t>
            </a:r>
            <a:r>
              <a:rPr lang="en-US" altLang="zh-CN" sz="1400" b="1" baseline="-25000">
                <a:latin typeface="Verdana" panose="020B0604030504040204" pitchFamily="34" charset="0"/>
              </a:rPr>
              <a:t>p</a:t>
            </a:r>
            <a:r>
              <a:rPr lang="en-US" altLang="zh-CN" sz="1400" b="1">
                <a:latin typeface="Verdana" panose="020B0604030504040204" pitchFamily="34" charset="0"/>
              </a:rPr>
              <a:t>) = n</a:t>
            </a:r>
            <a:endParaRPr lang="en-US" altLang="zh-CN" sz="1400" b="1" baseline="-25000">
              <a:latin typeface="Verdana" panose="020B0604030504040204" pitchFamily="34" charset="0"/>
            </a:endParaRPr>
          </a:p>
        </p:txBody>
      </p:sp>
      <p:cxnSp>
        <p:nvCxnSpPr>
          <p:cNvPr id="63515" name="AutoShape 27"/>
          <p:cNvCxnSpPr>
            <a:cxnSpLocks noChangeShapeType="1"/>
            <a:stCxn id="63497" idx="2"/>
            <a:endCxn id="38922" idx="2"/>
          </p:cNvCxnSpPr>
          <p:nvPr/>
        </p:nvCxnSpPr>
        <p:spPr bwMode="auto">
          <a:xfrm rot="10800000" flipH="1" flipV="1">
            <a:off x="2628900" y="3681413"/>
            <a:ext cx="1588" cy="2160587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3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3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3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3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3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3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 animBg="1"/>
      <p:bldP spid="63500" grpId="0"/>
      <p:bldP spid="63502" grpId="0"/>
      <p:bldP spid="63505" grpId="0"/>
      <p:bldP spid="63512" grpId="0"/>
      <p:bldP spid="635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Failure Recovery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Key step in failure recovery is maintaining correct successor pointers</a:t>
            </a:r>
          </a:p>
          <a:p>
            <a:pPr eaLnBrk="1" hangingPunct="1"/>
            <a:r>
              <a:rPr lang="en-US" altLang="zh-CN" sz="2800" dirty="0"/>
              <a:t>To help achieve this, each node maintains </a:t>
            </a:r>
            <a:r>
              <a:rPr lang="en-US" altLang="zh-CN" sz="2800" dirty="0">
                <a:solidFill>
                  <a:srgbClr val="0000CC"/>
                </a:solidFill>
              </a:rPr>
              <a:t>a </a:t>
            </a:r>
            <a:r>
              <a:rPr lang="en-US" altLang="zh-CN" sz="2800" i="1" dirty="0">
                <a:solidFill>
                  <a:srgbClr val="0000CC"/>
                </a:solidFill>
              </a:rPr>
              <a:t>successor-list</a:t>
            </a:r>
            <a:r>
              <a:rPr lang="en-US" altLang="zh-CN" sz="2800" dirty="0">
                <a:solidFill>
                  <a:srgbClr val="0000CC"/>
                </a:solidFill>
              </a:rPr>
              <a:t> of its </a:t>
            </a:r>
            <a:r>
              <a:rPr lang="en-US" altLang="zh-CN" sz="2800" i="1" dirty="0">
                <a:solidFill>
                  <a:srgbClr val="0000CC"/>
                </a:solidFill>
              </a:rPr>
              <a:t>r</a:t>
            </a:r>
            <a:r>
              <a:rPr lang="en-US" altLang="zh-CN" sz="2800" dirty="0">
                <a:solidFill>
                  <a:srgbClr val="0000CC"/>
                </a:solidFill>
              </a:rPr>
              <a:t> nearest successors </a:t>
            </a:r>
            <a:r>
              <a:rPr lang="en-US" altLang="zh-CN" sz="2800" dirty="0"/>
              <a:t>on the ring</a:t>
            </a:r>
          </a:p>
          <a:p>
            <a:pPr eaLnBrk="1" hangingPunct="1"/>
            <a:r>
              <a:rPr lang="en-US" altLang="zh-CN" sz="2800" dirty="0"/>
              <a:t>If node </a:t>
            </a:r>
            <a:r>
              <a:rPr lang="en-US" altLang="zh-CN" sz="2800" i="1" dirty="0"/>
              <a:t>n</a:t>
            </a:r>
            <a:r>
              <a:rPr lang="en-US" altLang="zh-CN" sz="2800" dirty="0"/>
              <a:t> notices that its successor has failed, it replaces it with the first live entry in the list</a:t>
            </a:r>
            <a:endParaRPr lang="en-US" altLang="zh-CN" sz="2800" i="1" dirty="0"/>
          </a:p>
          <a:p>
            <a:pPr eaLnBrk="1" hangingPunct="1"/>
            <a:r>
              <a:rPr lang="en-US" altLang="zh-CN" sz="2800" i="1" dirty="0"/>
              <a:t>stabilize</a:t>
            </a:r>
            <a:r>
              <a:rPr lang="en-US" altLang="zh-CN" sz="2800" dirty="0"/>
              <a:t> will correct finger table entries and successor-list entries pointing to failed node</a:t>
            </a:r>
          </a:p>
          <a:p>
            <a:pPr eaLnBrk="1" hangingPunct="1"/>
            <a:r>
              <a:rPr lang="en-US" altLang="zh-CN" sz="2800" dirty="0"/>
              <a:t>Performance is sensitive to the frequency of node joins and leaves versus the frequency at which the stabilization protocol is invoked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P2P(Peer to peer)</a:t>
            </a:r>
            <a:r>
              <a:rPr lang="zh-CN" altLang="en-US" dirty="0"/>
              <a:t>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P2P</a:t>
            </a:r>
            <a:r>
              <a:rPr lang="zh-CN" altLang="en-US" sz="2800" dirty="0"/>
              <a:t>系统中的每个结点在连接上是互联的，在功能上是</a:t>
            </a:r>
            <a:r>
              <a:rPr lang="zh-CN" altLang="en-US" sz="2800" b="1" dirty="0">
                <a:solidFill>
                  <a:srgbClr val="0000CC"/>
                </a:solidFill>
              </a:rPr>
              <a:t>平等</a:t>
            </a:r>
            <a:r>
              <a:rPr lang="zh-CN" altLang="en-US" sz="2800" dirty="0"/>
              <a:t>的，在行为上是</a:t>
            </a:r>
            <a:r>
              <a:rPr lang="zh-CN" altLang="en-US" sz="2800" b="1" dirty="0">
                <a:solidFill>
                  <a:srgbClr val="0000CC"/>
                </a:solidFill>
              </a:rPr>
              <a:t>自由</a:t>
            </a:r>
            <a:r>
              <a:rPr lang="zh-CN" altLang="en-US" sz="2800" dirty="0"/>
              <a:t>的</a:t>
            </a:r>
            <a:endParaRPr lang="en-US" altLang="zh-CN" sz="2800" dirty="0"/>
          </a:p>
          <a:p>
            <a:r>
              <a:rPr lang="en-US" altLang="zh-CN" sz="2800"/>
              <a:t>P2P</a:t>
            </a:r>
            <a:r>
              <a:rPr lang="zh-CN" altLang="en-US" sz="2800"/>
              <a:t>系统的每个结点既是服务使用者，也是服务提供者</a:t>
            </a:r>
            <a:endParaRPr lang="en-US" altLang="zh-CN" sz="2800"/>
          </a:p>
          <a:p>
            <a:r>
              <a:rPr lang="en-US" altLang="zh-CN" sz="2800"/>
              <a:t>P2P</a:t>
            </a:r>
            <a:r>
              <a:rPr lang="zh-CN" altLang="en-US" sz="2800" dirty="0"/>
              <a:t>系统通常构建有高效的</a:t>
            </a:r>
            <a:r>
              <a:rPr lang="zh-CN" altLang="en-US" sz="2800" dirty="0">
                <a:solidFill>
                  <a:srgbClr val="0000CC"/>
                </a:solidFill>
              </a:rPr>
              <a:t>覆盖网</a:t>
            </a:r>
            <a:r>
              <a:rPr lang="en-US" altLang="zh-CN" sz="2800" dirty="0">
                <a:solidFill>
                  <a:srgbClr val="0000CC"/>
                </a:solidFill>
              </a:rPr>
              <a:t>(overlay)</a:t>
            </a:r>
            <a:r>
              <a:rPr lang="zh-CN" altLang="en-US" sz="2800" dirty="0"/>
              <a:t>，允许结点动态地加入和离开</a:t>
            </a:r>
            <a:endParaRPr lang="en-US" altLang="zh-CN" sz="2800" dirty="0"/>
          </a:p>
          <a:p>
            <a:r>
              <a:rPr lang="en-US" sz="2800"/>
              <a:t>P2P</a:t>
            </a:r>
            <a:r>
              <a:rPr lang="zh-CN" altLang="en-US" sz="2800" dirty="0"/>
              <a:t>系统的每个结点通过冗余机制或周期性检测等提供</a:t>
            </a:r>
            <a:r>
              <a:rPr lang="zh-CN" altLang="en-US" sz="2800" b="1" dirty="0">
                <a:solidFill>
                  <a:srgbClr val="0000CC"/>
                </a:solidFill>
              </a:rPr>
              <a:t>容错性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endParaRPr lang="en-US" altLang="zh-CN"/>
          </a:p>
          <a:p>
            <a:r>
              <a:rPr lang="en-US" altLang="zh-CN"/>
              <a:t>P2P</a:t>
            </a:r>
            <a:r>
              <a:rPr lang="zh-CN" altLang="en-US"/>
              <a:t>系统的特点：结点自治性，控制分散性，高容错性，高可伸缩性，高</a:t>
            </a:r>
            <a:r>
              <a:rPr lang="zh-CN" altLang="en-US" dirty="0"/>
              <a:t>可用性，</a:t>
            </a:r>
            <a:r>
              <a:rPr lang="zh-CN" altLang="en-US"/>
              <a:t>负载平衡</a:t>
            </a:r>
            <a:endParaRPr lang="zh-CN" altLang="en-US" dirty="0"/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Theoretical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Given N nodes and K keys, every node is responsible for about K/N keys</a:t>
            </a:r>
          </a:p>
          <a:p>
            <a:pPr eaLnBrk="1" hangingPunct="1"/>
            <a:r>
              <a:rPr lang="en-US" altLang="zh-CN" dirty="0"/>
              <a:t>When a node joins or leaves an N-node network, only O(K/N) keys change hands (and only to and from joining or leaving node)</a:t>
            </a:r>
          </a:p>
          <a:p>
            <a:pPr eaLnBrk="1" hangingPunct="1"/>
            <a:r>
              <a:rPr lang="en-US" altLang="zh-CN" dirty="0"/>
              <a:t>Lookups need </a:t>
            </a:r>
            <a:r>
              <a:rPr lang="en-US" altLang="zh-CN" dirty="0">
                <a:solidFill>
                  <a:srgbClr val="0000CC"/>
                </a:solidFill>
              </a:rPr>
              <a:t>O(log N) </a:t>
            </a:r>
            <a:r>
              <a:rPr lang="en-US" altLang="zh-CN" dirty="0"/>
              <a:t>messages</a:t>
            </a:r>
          </a:p>
          <a:p>
            <a:pPr eaLnBrk="1" hangingPunct="1"/>
            <a:r>
              <a:rPr lang="en-US" altLang="zh-CN" dirty="0"/>
              <a:t>To reestablish routing invariants and finger tables after node joining or leaving, only O(log</a:t>
            </a:r>
            <a:r>
              <a:rPr lang="en-US" altLang="zh-CN" baseline="-25000" dirty="0"/>
              <a:t>2</a:t>
            </a:r>
            <a:r>
              <a:rPr lang="en-US" altLang="zh-CN" dirty="0"/>
              <a:t>N) messages are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Compared with the other P2P protocols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Napster, it uses a central index, resulting in a single point of failure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Gnutella, it floods each query over the whole system, so its communication and processing costs are high in large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/>
              <a:t>FreeNet</a:t>
            </a:r>
            <a:r>
              <a:rPr lang="en-US" altLang="zh-CN" sz="2400" dirty="0"/>
              <a:t>, it cannot guarantee retrieval of existing documents or provide low bounds on retrieval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Pastry, it needs a more elaborated join protocol, which initializes the routing table of the new node by using the information from nodes along the path traversed by the join message.</a:t>
            </a:r>
            <a:r>
              <a:rPr lang="en-US" altLang="zh-CN" sz="2800" dirty="0"/>
              <a:t> 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Tapestry, it is complicated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CAN, in CAN, each node maintains O(d) state, and the lookup cost is O(dN</a:t>
            </a:r>
            <a:r>
              <a:rPr lang="en-US" altLang="zh-CN" sz="2400" baseline="30000" dirty="0"/>
              <a:t>1/d</a:t>
            </a:r>
            <a:r>
              <a:rPr lang="en-US" altLang="zh-CN" sz="2400" dirty="0"/>
              <a:t>), its lookup cost increases faster than 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err="1"/>
              <a:t>Kademlia</a:t>
            </a:r>
            <a:endParaRPr lang="en-US" altLang="zh-CN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网络中的每个结点根据其</a:t>
            </a:r>
            <a:r>
              <a:rPr lang="en-US" altLang="zh-CN" sz="2800" dirty="0"/>
              <a:t>IP</a:t>
            </a:r>
            <a:r>
              <a:rPr lang="zh-CN" altLang="en-US" sz="2800" dirty="0"/>
              <a:t>地址及端口分配一个唯一的、随机的</a:t>
            </a:r>
            <a:r>
              <a:rPr lang="en-US" altLang="zh-CN" sz="2800" dirty="0" err="1">
                <a:solidFill>
                  <a:srgbClr val="0000CC"/>
                </a:solidFill>
              </a:rPr>
              <a:t>nodeID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C00000"/>
                </a:solidFill>
              </a:rPr>
              <a:t>160 bit</a:t>
            </a:r>
            <a:r>
              <a:rPr lang="zh-CN" altLang="en-US" sz="2800" dirty="0">
                <a:solidFill>
                  <a:srgbClr val="C00000"/>
                </a:solidFill>
              </a:rPr>
              <a:t>的整数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eaLnBrk="1" hangingPunct="1">
              <a:defRPr/>
            </a:pPr>
            <a:r>
              <a:rPr lang="zh-CN" altLang="en-US" sz="2800" dirty="0"/>
              <a:t>结点之间的距离：如果结点的</a:t>
            </a:r>
            <a:r>
              <a:rPr lang="en-US" altLang="zh-CN" sz="2800" dirty="0" err="1"/>
              <a:t>nodeID</a:t>
            </a:r>
            <a:r>
              <a:rPr lang="zh-CN" altLang="en-US" sz="2800" dirty="0"/>
              <a:t>是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en-US" altLang="zh-CN" sz="2800" dirty="0"/>
              <a:t>y</a:t>
            </a:r>
            <a:r>
              <a:rPr lang="zh-CN" altLang="en-US" sz="2800" dirty="0"/>
              <a:t>，那么它们之间的距离</a:t>
            </a:r>
            <a:r>
              <a:rPr lang="en-US" altLang="zh-CN" sz="2800" dirty="0" err="1">
                <a:solidFill>
                  <a:srgbClr val="0000CC"/>
                </a:solidFill>
              </a:rPr>
              <a:t>dist</a:t>
            </a:r>
            <a:r>
              <a:rPr lang="en-US" altLang="zh-CN" sz="2800" dirty="0">
                <a:solidFill>
                  <a:srgbClr val="0000CC"/>
                </a:solidFill>
              </a:rPr>
              <a:t>(</a:t>
            </a:r>
            <a:r>
              <a:rPr lang="en-US" altLang="zh-CN" sz="2800" dirty="0" err="1">
                <a:solidFill>
                  <a:srgbClr val="0000CC"/>
                </a:solidFill>
              </a:rPr>
              <a:t>x,y</a:t>
            </a:r>
            <a:r>
              <a:rPr lang="en-US" altLang="zh-CN" sz="2800" dirty="0">
                <a:solidFill>
                  <a:srgbClr val="0000CC"/>
                </a:solidFill>
              </a:rPr>
              <a:t>)</a:t>
            </a:r>
            <a:r>
              <a:rPr lang="en-US" altLang="zh-CN" sz="2800" dirty="0"/>
              <a:t> = </a:t>
            </a:r>
            <a:r>
              <a:rPr lang="en-US" altLang="zh-CN" sz="2800" dirty="0">
                <a:solidFill>
                  <a:srgbClr val="0000CC"/>
                </a:solidFill>
              </a:rPr>
              <a:t>x XOR y</a:t>
            </a:r>
          </a:p>
          <a:p>
            <a:pPr lvl="1" eaLnBrk="1" hangingPunct="1">
              <a:defRPr/>
            </a:pPr>
            <a:r>
              <a:rPr lang="fr-FR" altLang="zh-CN" sz="2400" dirty="0"/>
              <a:t>dist(x,x) =0; dist(x,y)&gt;0, if x!=y </a:t>
            </a:r>
          </a:p>
          <a:p>
            <a:pPr lvl="1" eaLnBrk="1" hangingPunct="1">
              <a:defRPr/>
            </a:pPr>
            <a:r>
              <a:rPr lang="zh-CN" altLang="fr-FR" sz="2400" dirty="0"/>
              <a:t>对称性：对于任何</a:t>
            </a:r>
            <a:r>
              <a:rPr lang="fr-FR" altLang="zh-CN" sz="2400" dirty="0"/>
              <a:t>x</a:t>
            </a:r>
            <a:r>
              <a:rPr lang="zh-CN" altLang="fr-FR" sz="2400" dirty="0"/>
              <a:t>、</a:t>
            </a:r>
            <a:r>
              <a:rPr lang="fr-FR" altLang="zh-CN" sz="2400" dirty="0"/>
              <a:t>y</a:t>
            </a:r>
            <a:r>
              <a:rPr lang="zh-CN" altLang="fr-FR" sz="2400" dirty="0"/>
              <a:t>，有：</a:t>
            </a:r>
            <a:r>
              <a:rPr lang="fr-FR" altLang="zh-CN" sz="2400" dirty="0"/>
              <a:t>dist(x,y) = dist(y,x)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三角属性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+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y,z</a:t>
            </a:r>
            <a:r>
              <a:rPr lang="en-US" altLang="zh-CN" sz="2400" dirty="0"/>
              <a:t>) &gt;=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x,z</a:t>
            </a:r>
            <a:r>
              <a:rPr lang="en-US" altLang="zh-CN" sz="2400" dirty="0"/>
              <a:t>) </a:t>
            </a:r>
          </a:p>
          <a:p>
            <a:pPr lvl="1" eaLnBrk="1" hangingPunct="1">
              <a:defRPr/>
            </a:pPr>
            <a:r>
              <a:rPr lang="zh-CN" altLang="fr-FR" sz="2400" dirty="0">
                <a:solidFill>
                  <a:srgbClr val="C00000"/>
                </a:solidFill>
              </a:rPr>
              <a:t>单向性</a:t>
            </a:r>
            <a:r>
              <a:rPr lang="zh-CN" altLang="fr-FR" sz="2400" dirty="0"/>
              <a:t>：对于任意点</a:t>
            </a:r>
            <a:r>
              <a:rPr lang="fr-FR" altLang="zh-CN" sz="2400" dirty="0"/>
              <a:t>x</a:t>
            </a:r>
            <a:r>
              <a:rPr lang="zh-CN" altLang="fr-FR" sz="2400" dirty="0"/>
              <a:t>和距离</a:t>
            </a:r>
            <a:r>
              <a:rPr lang="fr-FR" altLang="zh-CN" sz="2400" dirty="0"/>
              <a:t>d&gt;0</a:t>
            </a:r>
            <a:r>
              <a:rPr lang="zh-CN" altLang="fr-FR" sz="2400" dirty="0"/>
              <a:t>，有且仅有唯一一点</a:t>
            </a:r>
            <a:r>
              <a:rPr lang="fr-FR" altLang="zh-CN" sz="2400" dirty="0"/>
              <a:t>y</a:t>
            </a:r>
            <a:r>
              <a:rPr lang="zh-CN" altLang="fr-FR" sz="2400" dirty="0"/>
              <a:t>，满足</a:t>
            </a:r>
            <a:r>
              <a:rPr lang="fr-FR" altLang="zh-CN" sz="2400" dirty="0"/>
              <a:t>dist(x,y) = d</a:t>
            </a:r>
          </a:p>
          <a:p>
            <a:pPr lvl="2" eaLnBrk="1" hangingPunct="1">
              <a:defRPr/>
            </a:pPr>
            <a:r>
              <a:rPr lang="zh-CN" altLang="en-US" sz="2000" dirty="0"/>
              <a:t>单向性保证了</a:t>
            </a:r>
            <a:r>
              <a:rPr lang="zh-CN" altLang="fr-FR" sz="2000" dirty="0"/>
              <a:t>对相同数据对象的定位最终将收敛于相同的路径，所以，用“沿路径缓存”能提高查找效率、缓解热点</a:t>
            </a:r>
            <a:r>
              <a:rPr lang="zh-CN" altLang="en-US" sz="2000" dirty="0"/>
              <a:t> </a:t>
            </a:r>
          </a:p>
          <a:p>
            <a:pPr eaLnBrk="1" hangingPunct="1">
              <a:defRPr/>
            </a:pPr>
            <a:r>
              <a:rPr lang="zh-CN" altLang="en-US" sz="2800" dirty="0"/>
              <a:t>每个</a:t>
            </a:r>
            <a:r>
              <a:rPr lang="zh-CN" altLang="en-US" sz="2800" dirty="0">
                <a:solidFill>
                  <a:srgbClr val="0000CC"/>
                </a:solidFill>
              </a:rPr>
              <a:t>对象</a:t>
            </a:r>
            <a:r>
              <a:rPr lang="zh-CN" altLang="en-US" sz="2800" dirty="0"/>
              <a:t>分配一个</a:t>
            </a:r>
            <a:r>
              <a:rPr lang="en-US" altLang="zh-CN" sz="2800" dirty="0">
                <a:solidFill>
                  <a:srgbClr val="0000CC"/>
                </a:solidFill>
              </a:rPr>
              <a:t>key</a:t>
            </a:r>
            <a:r>
              <a:rPr lang="zh-CN" altLang="en-US" sz="2800" dirty="0"/>
              <a:t>，也是一个</a:t>
            </a:r>
            <a:r>
              <a:rPr lang="en-US" altLang="zh-CN" sz="2800" dirty="0">
                <a:solidFill>
                  <a:srgbClr val="C00000"/>
                </a:solidFill>
              </a:rPr>
              <a:t>160bit</a:t>
            </a:r>
            <a:r>
              <a:rPr lang="zh-CN" altLang="en-US" sz="2800" dirty="0">
                <a:solidFill>
                  <a:srgbClr val="C00000"/>
                </a:solidFill>
              </a:rPr>
              <a:t>的整数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&lt;key, value&gt;</a:t>
            </a:r>
            <a:r>
              <a:rPr lang="zh-CN" altLang="en-US" sz="2800" dirty="0">
                <a:solidFill>
                  <a:srgbClr val="0000CC"/>
                </a:solidFill>
              </a:rPr>
              <a:t>对形式的数据被存放在</a:t>
            </a:r>
            <a:r>
              <a:rPr lang="en-US" altLang="zh-CN" sz="2800" dirty="0" err="1">
                <a:solidFill>
                  <a:srgbClr val="0000CC"/>
                </a:solidFill>
              </a:rPr>
              <a:t>nodeID</a:t>
            </a:r>
            <a:r>
              <a:rPr lang="zh-CN" altLang="en-US" sz="2800" dirty="0">
                <a:solidFill>
                  <a:srgbClr val="0000CC"/>
                </a:solidFill>
              </a:rPr>
              <a:t>最接近</a:t>
            </a:r>
            <a:r>
              <a:rPr lang="en-US" altLang="zh-CN" sz="2800" dirty="0">
                <a:solidFill>
                  <a:srgbClr val="0000CC"/>
                </a:solidFill>
              </a:rPr>
              <a:t>Key</a:t>
            </a:r>
            <a:r>
              <a:rPr lang="zh-CN" altLang="en-US" sz="2800" dirty="0">
                <a:solidFill>
                  <a:srgbClr val="0000CC"/>
                </a:solidFill>
              </a:rPr>
              <a:t>值的结点上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611188" y="4221163"/>
            <a:ext cx="8304212" cy="2636837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800" dirty="0"/>
              <a:t>一个</a:t>
            </a:r>
            <a:r>
              <a:rPr lang="zh-CN" altLang="en-US" sz="2800" b="1" dirty="0">
                <a:solidFill>
                  <a:srgbClr val="0000CC"/>
                </a:solidFill>
              </a:rPr>
              <a:t>结点</a:t>
            </a:r>
            <a:r>
              <a:rPr lang="zh-CN" altLang="en-US" sz="2800" dirty="0"/>
              <a:t>对应一颗二叉树的</a:t>
            </a:r>
            <a:r>
              <a:rPr lang="zh-CN" altLang="en-US" sz="2800" b="1" dirty="0">
                <a:solidFill>
                  <a:srgbClr val="0000CC"/>
                </a:solidFill>
              </a:rPr>
              <a:t>叶子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800" dirty="0"/>
              <a:t>对于任意一个</a:t>
            </a:r>
            <a:r>
              <a:rPr lang="zh-CN" altLang="en-US" sz="2800" b="1" dirty="0">
                <a:solidFill>
                  <a:srgbClr val="0000CC"/>
                </a:solidFill>
              </a:rPr>
              <a:t>结点</a:t>
            </a:r>
            <a:r>
              <a:rPr lang="zh-CN" altLang="en-US" sz="2800" dirty="0"/>
              <a:t>，都可以</a:t>
            </a:r>
            <a:r>
              <a:rPr lang="zh-CN" altLang="en-US" sz="2800" dirty="0">
                <a:solidFill>
                  <a:srgbClr val="C00000"/>
                </a:solidFill>
              </a:rPr>
              <a:t>把这颗二叉树分解为一系列连续的、不包含自己的子树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方框部分就是各子树，由上到下各层的前缀分别为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01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  <a:r>
              <a:rPr lang="zh-CN" altLang="en-US" dirty="0"/>
              <a:t>，</a:t>
            </a:r>
            <a:r>
              <a:rPr lang="en-US" altLang="zh-CN" dirty="0"/>
              <a:t>0010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6858000" y="3030538"/>
            <a:ext cx="1219200" cy="990600"/>
            <a:chOff x="4320" y="2304"/>
            <a:chExt cx="768" cy="624"/>
          </a:xfrm>
        </p:grpSpPr>
        <p:sp>
          <p:nvSpPr>
            <p:cNvPr id="49274" name="AutoShape 114"/>
            <p:cNvSpPr>
              <a:spLocks noChangeArrowheads="1"/>
            </p:cNvSpPr>
            <p:nvPr/>
          </p:nvSpPr>
          <p:spPr bwMode="auto">
            <a:xfrm>
              <a:off x="4536" y="2304"/>
              <a:ext cx="328" cy="480"/>
            </a:xfrm>
            <a:prstGeom prst="roundRect">
              <a:avLst>
                <a:gd name="adj" fmla="val 291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49275" name="Text Box 115"/>
            <p:cNvSpPr txBox="1">
              <a:spLocks noChangeArrowheads="1"/>
            </p:cNvSpPr>
            <p:nvPr/>
          </p:nvSpPr>
          <p:spPr bwMode="auto">
            <a:xfrm>
              <a:off x="4320" y="273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7772400" y="2560638"/>
            <a:ext cx="1219200" cy="546100"/>
            <a:chOff x="4896" y="2008"/>
            <a:chExt cx="768" cy="344"/>
          </a:xfrm>
        </p:grpSpPr>
        <p:sp>
          <p:nvSpPr>
            <p:cNvPr id="49272" name="AutoShape 117"/>
            <p:cNvSpPr>
              <a:spLocks noChangeArrowheads="1"/>
            </p:cNvSpPr>
            <p:nvPr/>
          </p:nvSpPr>
          <p:spPr bwMode="auto">
            <a:xfrm>
              <a:off x="4976" y="2008"/>
              <a:ext cx="272" cy="192"/>
            </a:xfrm>
            <a:prstGeom prst="roundRect">
              <a:avLst>
                <a:gd name="adj" fmla="val 291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49273" name="Text Box 118"/>
            <p:cNvSpPr txBox="1">
              <a:spLocks noChangeArrowheads="1"/>
            </p:cNvSpPr>
            <p:nvPr/>
          </p:nvSpPr>
          <p:spPr bwMode="auto">
            <a:xfrm>
              <a:off x="4896" y="2160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4953000" y="2192338"/>
            <a:ext cx="1524000" cy="1752600"/>
            <a:chOff x="3120" y="1776"/>
            <a:chExt cx="960" cy="1104"/>
          </a:xfrm>
        </p:grpSpPr>
        <p:sp>
          <p:nvSpPr>
            <p:cNvPr id="49270" name="AutoShape 120"/>
            <p:cNvSpPr>
              <a:spLocks noChangeArrowheads="1"/>
            </p:cNvSpPr>
            <p:nvPr/>
          </p:nvSpPr>
          <p:spPr bwMode="auto">
            <a:xfrm>
              <a:off x="3120" y="1776"/>
              <a:ext cx="960" cy="960"/>
            </a:xfrm>
            <a:prstGeom prst="roundRect">
              <a:avLst>
                <a:gd name="adj" fmla="val 291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49271" name="Text Box 121"/>
            <p:cNvSpPr txBox="1">
              <a:spLocks noChangeArrowheads="1"/>
            </p:cNvSpPr>
            <p:nvPr/>
          </p:nvSpPr>
          <p:spPr bwMode="auto">
            <a:xfrm>
              <a:off x="3216" y="2688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774700" y="1658938"/>
            <a:ext cx="3810000" cy="2424112"/>
            <a:chOff x="488" y="1440"/>
            <a:chExt cx="2400" cy="1527"/>
          </a:xfrm>
        </p:grpSpPr>
        <p:sp>
          <p:nvSpPr>
            <p:cNvPr id="49268" name="AutoShape 123"/>
            <p:cNvSpPr>
              <a:spLocks noChangeArrowheads="1"/>
            </p:cNvSpPr>
            <p:nvPr/>
          </p:nvSpPr>
          <p:spPr bwMode="auto">
            <a:xfrm>
              <a:off x="488" y="1440"/>
              <a:ext cx="2400" cy="1352"/>
            </a:xfrm>
            <a:prstGeom prst="roundRect">
              <a:avLst>
                <a:gd name="adj" fmla="val 291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49269" name="Text Box 124"/>
            <p:cNvSpPr txBox="1">
              <a:spLocks noChangeArrowheads="1"/>
            </p:cNvSpPr>
            <p:nvPr/>
          </p:nvSpPr>
          <p:spPr bwMode="auto">
            <a:xfrm>
              <a:off x="2030" y="277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9159" name="Group 125"/>
          <p:cNvGrpSpPr>
            <a:grpSpLocks/>
          </p:cNvGrpSpPr>
          <p:nvPr/>
        </p:nvGrpSpPr>
        <p:grpSpPr bwMode="auto">
          <a:xfrm>
            <a:off x="374650" y="692150"/>
            <a:ext cx="8212138" cy="2947988"/>
            <a:chOff x="236" y="831"/>
            <a:chExt cx="5173" cy="1857"/>
          </a:xfrm>
        </p:grpSpPr>
        <p:sp>
          <p:nvSpPr>
            <p:cNvPr id="49161" name="Line 126"/>
            <p:cNvSpPr>
              <a:spLocks noChangeShapeType="1"/>
            </p:cNvSpPr>
            <p:nvPr/>
          </p:nvSpPr>
          <p:spPr bwMode="auto">
            <a:xfrm flipV="1">
              <a:off x="642" y="2346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127"/>
            <p:cNvSpPr>
              <a:spLocks noChangeShapeType="1"/>
            </p:cNvSpPr>
            <p:nvPr/>
          </p:nvSpPr>
          <p:spPr bwMode="auto">
            <a:xfrm flipH="1" flipV="1">
              <a:off x="714" y="2352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128"/>
            <p:cNvSpPr>
              <a:spLocks noChangeShapeType="1"/>
            </p:cNvSpPr>
            <p:nvPr/>
          </p:nvSpPr>
          <p:spPr bwMode="auto">
            <a:xfrm flipV="1">
              <a:off x="708" y="2075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129"/>
            <p:cNvSpPr>
              <a:spLocks noChangeShapeType="1"/>
            </p:cNvSpPr>
            <p:nvPr/>
          </p:nvSpPr>
          <p:spPr bwMode="auto">
            <a:xfrm flipH="1" flipV="1">
              <a:off x="850" y="2079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130"/>
            <p:cNvSpPr>
              <a:spLocks noChangeShapeType="1"/>
            </p:cNvSpPr>
            <p:nvPr/>
          </p:nvSpPr>
          <p:spPr bwMode="auto">
            <a:xfrm flipH="1">
              <a:off x="839" y="1785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31"/>
            <p:cNvSpPr>
              <a:spLocks noChangeShapeType="1"/>
            </p:cNvSpPr>
            <p:nvPr/>
          </p:nvSpPr>
          <p:spPr bwMode="auto">
            <a:xfrm flipH="1">
              <a:off x="1104" y="1478"/>
              <a:ext cx="613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32"/>
            <p:cNvSpPr>
              <a:spLocks noChangeShapeType="1"/>
            </p:cNvSpPr>
            <p:nvPr/>
          </p:nvSpPr>
          <p:spPr bwMode="auto">
            <a:xfrm flipH="1">
              <a:off x="1702" y="1183"/>
              <a:ext cx="1219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33"/>
            <p:cNvSpPr>
              <a:spLocks noChangeShapeType="1"/>
            </p:cNvSpPr>
            <p:nvPr/>
          </p:nvSpPr>
          <p:spPr bwMode="auto">
            <a:xfrm flipH="1" flipV="1">
              <a:off x="1110" y="1794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34"/>
            <p:cNvSpPr>
              <a:spLocks noChangeShapeType="1"/>
            </p:cNvSpPr>
            <p:nvPr/>
          </p:nvSpPr>
          <p:spPr bwMode="auto">
            <a:xfrm flipH="1" flipV="1">
              <a:off x="1716" y="1476"/>
              <a:ext cx="63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35"/>
            <p:cNvSpPr>
              <a:spLocks noChangeShapeType="1"/>
            </p:cNvSpPr>
            <p:nvPr/>
          </p:nvSpPr>
          <p:spPr bwMode="auto">
            <a:xfrm flipH="1" flipV="1">
              <a:off x="2928" y="1182"/>
              <a:ext cx="1243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Oval 136"/>
            <p:cNvSpPr>
              <a:spLocks noChangeArrowheads="1"/>
            </p:cNvSpPr>
            <p:nvPr/>
          </p:nvSpPr>
          <p:spPr bwMode="auto">
            <a:xfrm>
              <a:off x="612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72" name="Oval 137"/>
            <p:cNvSpPr>
              <a:spLocks noChangeArrowheads="1"/>
            </p:cNvSpPr>
            <p:nvPr/>
          </p:nvSpPr>
          <p:spPr bwMode="auto">
            <a:xfrm>
              <a:off x="756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73" name="Oval 138"/>
            <p:cNvSpPr>
              <a:spLocks noChangeArrowheads="1"/>
            </p:cNvSpPr>
            <p:nvPr/>
          </p:nvSpPr>
          <p:spPr bwMode="auto">
            <a:xfrm>
              <a:off x="966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74" name="Line 139"/>
            <p:cNvSpPr>
              <a:spLocks noChangeShapeType="1"/>
            </p:cNvSpPr>
            <p:nvPr/>
          </p:nvSpPr>
          <p:spPr bwMode="auto">
            <a:xfrm flipH="1">
              <a:off x="2087" y="1803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140"/>
            <p:cNvSpPr>
              <a:spLocks noChangeShapeType="1"/>
            </p:cNvSpPr>
            <p:nvPr/>
          </p:nvSpPr>
          <p:spPr bwMode="auto">
            <a:xfrm flipH="1" flipV="1">
              <a:off x="2358" y="1812"/>
              <a:ext cx="313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141"/>
            <p:cNvSpPr>
              <a:spLocks noChangeShapeType="1"/>
            </p:cNvSpPr>
            <p:nvPr/>
          </p:nvSpPr>
          <p:spPr bwMode="auto">
            <a:xfrm flipV="1">
              <a:off x="1278" y="2069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142"/>
            <p:cNvSpPr>
              <a:spLocks noChangeShapeType="1"/>
            </p:cNvSpPr>
            <p:nvPr/>
          </p:nvSpPr>
          <p:spPr bwMode="auto">
            <a:xfrm flipH="1" flipV="1">
              <a:off x="1420" y="2073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Oval 143"/>
            <p:cNvSpPr>
              <a:spLocks noChangeArrowheads="1"/>
            </p:cNvSpPr>
            <p:nvPr/>
          </p:nvSpPr>
          <p:spPr bwMode="auto">
            <a:xfrm>
              <a:off x="154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79" name="Oval 144"/>
            <p:cNvSpPr>
              <a:spLocks noChangeArrowheads="1"/>
            </p:cNvSpPr>
            <p:nvPr/>
          </p:nvSpPr>
          <p:spPr bwMode="auto">
            <a:xfrm>
              <a:off x="1248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49180" name="Oval 145"/>
            <p:cNvSpPr>
              <a:spLocks noChangeArrowheads="1"/>
            </p:cNvSpPr>
            <p:nvPr/>
          </p:nvSpPr>
          <p:spPr bwMode="auto">
            <a:xfrm>
              <a:off x="2058" y="209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81" name="Line 146"/>
            <p:cNvSpPr>
              <a:spLocks noChangeShapeType="1"/>
            </p:cNvSpPr>
            <p:nvPr/>
          </p:nvSpPr>
          <p:spPr bwMode="auto">
            <a:xfrm flipV="1">
              <a:off x="2538" y="2117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147"/>
            <p:cNvSpPr>
              <a:spLocks noChangeShapeType="1"/>
            </p:cNvSpPr>
            <p:nvPr/>
          </p:nvSpPr>
          <p:spPr bwMode="auto">
            <a:xfrm flipH="1" flipV="1">
              <a:off x="2680" y="2121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Oval 148"/>
            <p:cNvSpPr>
              <a:spLocks noChangeArrowheads="1"/>
            </p:cNvSpPr>
            <p:nvPr/>
          </p:nvSpPr>
          <p:spPr bwMode="auto">
            <a:xfrm>
              <a:off x="2802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84" name="Oval 149"/>
            <p:cNvSpPr>
              <a:spLocks noChangeArrowheads="1"/>
            </p:cNvSpPr>
            <p:nvPr/>
          </p:nvSpPr>
          <p:spPr bwMode="auto">
            <a:xfrm>
              <a:off x="2508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49185" name="Line 150"/>
            <p:cNvSpPr>
              <a:spLocks noChangeShapeType="1"/>
            </p:cNvSpPr>
            <p:nvPr/>
          </p:nvSpPr>
          <p:spPr bwMode="auto">
            <a:xfrm flipH="1">
              <a:off x="3558" y="1490"/>
              <a:ext cx="613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151"/>
            <p:cNvSpPr>
              <a:spLocks noChangeShapeType="1"/>
            </p:cNvSpPr>
            <p:nvPr/>
          </p:nvSpPr>
          <p:spPr bwMode="auto">
            <a:xfrm flipH="1" flipV="1">
              <a:off x="4170" y="1488"/>
              <a:ext cx="63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152"/>
            <p:cNvSpPr>
              <a:spLocks noChangeShapeType="1"/>
            </p:cNvSpPr>
            <p:nvPr/>
          </p:nvSpPr>
          <p:spPr bwMode="auto">
            <a:xfrm flipV="1">
              <a:off x="3666" y="2346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153"/>
            <p:cNvSpPr>
              <a:spLocks noChangeShapeType="1"/>
            </p:cNvSpPr>
            <p:nvPr/>
          </p:nvSpPr>
          <p:spPr bwMode="auto">
            <a:xfrm flipH="1" flipV="1">
              <a:off x="3738" y="2352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154"/>
            <p:cNvSpPr>
              <a:spLocks noChangeShapeType="1"/>
            </p:cNvSpPr>
            <p:nvPr/>
          </p:nvSpPr>
          <p:spPr bwMode="auto">
            <a:xfrm flipV="1">
              <a:off x="3168" y="2081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Line 155"/>
            <p:cNvSpPr>
              <a:spLocks noChangeShapeType="1"/>
            </p:cNvSpPr>
            <p:nvPr/>
          </p:nvSpPr>
          <p:spPr bwMode="auto">
            <a:xfrm flipH="1" flipV="1">
              <a:off x="3310" y="2085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Line 156"/>
            <p:cNvSpPr>
              <a:spLocks noChangeShapeType="1"/>
            </p:cNvSpPr>
            <p:nvPr/>
          </p:nvSpPr>
          <p:spPr bwMode="auto">
            <a:xfrm flipH="1">
              <a:off x="3299" y="1791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157"/>
            <p:cNvSpPr>
              <a:spLocks noChangeShapeType="1"/>
            </p:cNvSpPr>
            <p:nvPr/>
          </p:nvSpPr>
          <p:spPr bwMode="auto">
            <a:xfrm flipH="1" flipV="1">
              <a:off x="3570" y="1800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Oval 158"/>
            <p:cNvSpPr>
              <a:spLocks noChangeArrowheads="1"/>
            </p:cNvSpPr>
            <p:nvPr/>
          </p:nvSpPr>
          <p:spPr bwMode="auto">
            <a:xfrm>
              <a:off x="3636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94" name="Oval 159"/>
            <p:cNvSpPr>
              <a:spLocks noChangeArrowheads="1"/>
            </p:cNvSpPr>
            <p:nvPr/>
          </p:nvSpPr>
          <p:spPr bwMode="auto">
            <a:xfrm>
              <a:off x="3780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95" name="Oval 160"/>
            <p:cNvSpPr>
              <a:spLocks noChangeArrowheads="1"/>
            </p:cNvSpPr>
            <p:nvPr/>
          </p:nvSpPr>
          <p:spPr bwMode="auto">
            <a:xfrm>
              <a:off x="3144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96" name="Line 161"/>
            <p:cNvSpPr>
              <a:spLocks noChangeShapeType="1"/>
            </p:cNvSpPr>
            <p:nvPr/>
          </p:nvSpPr>
          <p:spPr bwMode="auto">
            <a:xfrm flipV="1">
              <a:off x="3738" y="2075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162"/>
            <p:cNvSpPr>
              <a:spLocks noChangeShapeType="1"/>
            </p:cNvSpPr>
            <p:nvPr/>
          </p:nvSpPr>
          <p:spPr bwMode="auto">
            <a:xfrm flipH="1" flipV="1">
              <a:off x="3880" y="2079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Oval 163"/>
            <p:cNvSpPr>
              <a:spLocks noChangeArrowheads="1"/>
            </p:cNvSpPr>
            <p:nvPr/>
          </p:nvSpPr>
          <p:spPr bwMode="auto">
            <a:xfrm>
              <a:off x="4002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99" name="Oval 164"/>
            <p:cNvSpPr>
              <a:spLocks noChangeArrowheads="1"/>
            </p:cNvSpPr>
            <p:nvPr/>
          </p:nvSpPr>
          <p:spPr bwMode="auto">
            <a:xfrm>
              <a:off x="5076" y="20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49200" name="Line 165"/>
            <p:cNvSpPr>
              <a:spLocks noChangeShapeType="1"/>
            </p:cNvSpPr>
            <p:nvPr/>
          </p:nvSpPr>
          <p:spPr bwMode="auto">
            <a:xfrm flipV="1">
              <a:off x="3378" y="2352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Line 166"/>
            <p:cNvSpPr>
              <a:spLocks noChangeShapeType="1"/>
            </p:cNvSpPr>
            <p:nvPr/>
          </p:nvSpPr>
          <p:spPr bwMode="auto">
            <a:xfrm flipH="1" flipV="1">
              <a:off x="3450" y="2358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Oval 167"/>
            <p:cNvSpPr>
              <a:spLocks noChangeArrowheads="1"/>
            </p:cNvSpPr>
            <p:nvPr/>
          </p:nvSpPr>
          <p:spPr bwMode="auto">
            <a:xfrm>
              <a:off x="3348" y="262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3" name="Oval 168"/>
            <p:cNvSpPr>
              <a:spLocks noChangeArrowheads="1"/>
            </p:cNvSpPr>
            <p:nvPr/>
          </p:nvSpPr>
          <p:spPr bwMode="auto">
            <a:xfrm>
              <a:off x="3492" y="262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4" name="Line 169"/>
            <p:cNvSpPr>
              <a:spLocks noChangeShapeType="1"/>
            </p:cNvSpPr>
            <p:nvPr/>
          </p:nvSpPr>
          <p:spPr bwMode="auto">
            <a:xfrm flipV="1">
              <a:off x="4404" y="2099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170"/>
            <p:cNvSpPr>
              <a:spLocks noChangeShapeType="1"/>
            </p:cNvSpPr>
            <p:nvPr/>
          </p:nvSpPr>
          <p:spPr bwMode="auto">
            <a:xfrm flipH="1" flipV="1">
              <a:off x="4546" y="2103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171"/>
            <p:cNvSpPr>
              <a:spLocks noChangeShapeType="1"/>
            </p:cNvSpPr>
            <p:nvPr/>
          </p:nvSpPr>
          <p:spPr bwMode="auto">
            <a:xfrm flipH="1">
              <a:off x="4535" y="1809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172"/>
            <p:cNvSpPr>
              <a:spLocks noChangeShapeType="1"/>
            </p:cNvSpPr>
            <p:nvPr/>
          </p:nvSpPr>
          <p:spPr bwMode="auto">
            <a:xfrm flipH="1" flipV="1">
              <a:off x="4806" y="1818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Oval 173"/>
            <p:cNvSpPr>
              <a:spLocks noChangeArrowheads="1"/>
            </p:cNvSpPr>
            <p:nvPr/>
          </p:nvSpPr>
          <p:spPr bwMode="auto">
            <a:xfrm>
              <a:off x="4380" y="237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9" name="Line 174"/>
            <p:cNvSpPr>
              <a:spLocks noChangeShapeType="1"/>
            </p:cNvSpPr>
            <p:nvPr/>
          </p:nvSpPr>
          <p:spPr bwMode="auto">
            <a:xfrm flipV="1">
              <a:off x="4614" y="2370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175"/>
            <p:cNvSpPr>
              <a:spLocks noChangeShapeType="1"/>
            </p:cNvSpPr>
            <p:nvPr/>
          </p:nvSpPr>
          <p:spPr bwMode="auto">
            <a:xfrm flipH="1" flipV="1">
              <a:off x="4686" y="2376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Oval 176"/>
            <p:cNvSpPr>
              <a:spLocks noChangeArrowheads="1"/>
            </p:cNvSpPr>
            <p:nvPr/>
          </p:nvSpPr>
          <p:spPr bwMode="auto">
            <a:xfrm>
              <a:off x="458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2" name="Oval 177"/>
            <p:cNvSpPr>
              <a:spLocks noChangeArrowheads="1"/>
            </p:cNvSpPr>
            <p:nvPr/>
          </p:nvSpPr>
          <p:spPr bwMode="auto">
            <a:xfrm>
              <a:off x="4728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3" name="Text Box 178"/>
            <p:cNvSpPr txBox="1">
              <a:spLocks noChangeArrowheads="1"/>
            </p:cNvSpPr>
            <p:nvPr/>
          </p:nvSpPr>
          <p:spPr bwMode="auto">
            <a:xfrm>
              <a:off x="236" y="879"/>
              <a:ext cx="2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11…11</a:t>
              </a:r>
            </a:p>
          </p:txBody>
        </p:sp>
        <p:sp>
          <p:nvSpPr>
            <p:cNvPr id="49214" name="Text Box 179"/>
            <p:cNvSpPr txBox="1">
              <a:spLocks noChangeArrowheads="1"/>
            </p:cNvSpPr>
            <p:nvPr/>
          </p:nvSpPr>
          <p:spPr bwMode="auto">
            <a:xfrm>
              <a:off x="5108" y="879"/>
              <a:ext cx="3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00…00</a:t>
              </a:r>
            </a:p>
          </p:txBody>
        </p:sp>
        <p:sp>
          <p:nvSpPr>
            <p:cNvPr id="49215" name="Text Box 180"/>
            <p:cNvSpPr txBox="1">
              <a:spLocks noChangeArrowheads="1"/>
            </p:cNvSpPr>
            <p:nvPr/>
          </p:nvSpPr>
          <p:spPr bwMode="auto">
            <a:xfrm>
              <a:off x="2205" y="12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16" name="Text Box 181"/>
            <p:cNvSpPr txBox="1">
              <a:spLocks noChangeArrowheads="1"/>
            </p:cNvSpPr>
            <p:nvPr/>
          </p:nvSpPr>
          <p:spPr bwMode="auto">
            <a:xfrm>
              <a:off x="1389" y="150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17" name="Text Box 182"/>
            <p:cNvSpPr txBox="1">
              <a:spLocks noChangeArrowheads="1"/>
            </p:cNvSpPr>
            <p:nvPr/>
          </p:nvSpPr>
          <p:spPr bwMode="auto">
            <a:xfrm>
              <a:off x="909" y="1839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18" name="Text Box 183"/>
            <p:cNvSpPr txBox="1">
              <a:spLocks noChangeArrowheads="1"/>
            </p:cNvSpPr>
            <p:nvPr/>
          </p:nvSpPr>
          <p:spPr bwMode="auto">
            <a:xfrm>
              <a:off x="717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19" name="Text Box 184"/>
            <p:cNvSpPr txBox="1">
              <a:spLocks noChangeArrowheads="1"/>
            </p:cNvSpPr>
            <p:nvPr/>
          </p:nvSpPr>
          <p:spPr bwMode="auto">
            <a:xfrm>
              <a:off x="621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0" name="Text Box 185"/>
            <p:cNvSpPr txBox="1">
              <a:spLocks noChangeArrowheads="1"/>
            </p:cNvSpPr>
            <p:nvPr/>
          </p:nvSpPr>
          <p:spPr bwMode="auto">
            <a:xfrm>
              <a:off x="2157" y="188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1" name="Text Box 186"/>
            <p:cNvSpPr txBox="1">
              <a:spLocks noChangeArrowheads="1"/>
            </p:cNvSpPr>
            <p:nvPr/>
          </p:nvSpPr>
          <p:spPr bwMode="auto">
            <a:xfrm>
              <a:off x="2541" y="217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2" name="Text Box 187"/>
            <p:cNvSpPr txBox="1">
              <a:spLocks noChangeArrowheads="1"/>
            </p:cNvSpPr>
            <p:nvPr/>
          </p:nvSpPr>
          <p:spPr bwMode="auto">
            <a:xfrm>
              <a:off x="1293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3" name="Text Box 188"/>
            <p:cNvSpPr txBox="1">
              <a:spLocks noChangeArrowheads="1"/>
            </p:cNvSpPr>
            <p:nvPr/>
          </p:nvSpPr>
          <p:spPr bwMode="auto">
            <a:xfrm>
              <a:off x="3165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4" name="Text Box 189"/>
            <p:cNvSpPr txBox="1">
              <a:spLocks noChangeArrowheads="1"/>
            </p:cNvSpPr>
            <p:nvPr/>
          </p:nvSpPr>
          <p:spPr bwMode="auto">
            <a:xfrm>
              <a:off x="3357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5" name="Text Box 190"/>
            <p:cNvSpPr txBox="1">
              <a:spLocks noChangeArrowheads="1"/>
            </p:cNvSpPr>
            <p:nvPr/>
          </p:nvSpPr>
          <p:spPr bwMode="auto">
            <a:xfrm>
              <a:off x="3645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6" name="Text Box 191"/>
            <p:cNvSpPr txBox="1">
              <a:spLocks noChangeArrowheads="1"/>
            </p:cNvSpPr>
            <p:nvPr/>
          </p:nvSpPr>
          <p:spPr bwMode="auto">
            <a:xfrm>
              <a:off x="4413" y="217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7" name="Text Box 192"/>
            <p:cNvSpPr txBox="1">
              <a:spLocks noChangeArrowheads="1"/>
            </p:cNvSpPr>
            <p:nvPr/>
          </p:nvSpPr>
          <p:spPr bwMode="auto">
            <a:xfrm>
              <a:off x="4605" y="246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8" name="Text Box 193"/>
            <p:cNvSpPr txBox="1">
              <a:spLocks noChangeArrowheads="1"/>
            </p:cNvSpPr>
            <p:nvPr/>
          </p:nvSpPr>
          <p:spPr bwMode="auto">
            <a:xfrm>
              <a:off x="4605" y="188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9" name="Text Box 194"/>
            <p:cNvSpPr txBox="1">
              <a:spLocks noChangeArrowheads="1"/>
            </p:cNvSpPr>
            <p:nvPr/>
          </p:nvSpPr>
          <p:spPr bwMode="auto">
            <a:xfrm>
              <a:off x="3357" y="1839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30" name="Text Box 195"/>
            <p:cNvSpPr txBox="1">
              <a:spLocks noChangeArrowheads="1"/>
            </p:cNvSpPr>
            <p:nvPr/>
          </p:nvSpPr>
          <p:spPr bwMode="auto">
            <a:xfrm>
              <a:off x="3789" y="150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31" name="Text Box 196"/>
            <p:cNvSpPr txBox="1">
              <a:spLocks noChangeArrowheads="1"/>
            </p:cNvSpPr>
            <p:nvPr/>
          </p:nvSpPr>
          <p:spPr bwMode="auto">
            <a:xfrm>
              <a:off x="763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2" name="Text Box 197"/>
            <p:cNvSpPr txBox="1">
              <a:spLocks noChangeArrowheads="1"/>
            </p:cNvSpPr>
            <p:nvPr/>
          </p:nvSpPr>
          <p:spPr bwMode="auto">
            <a:xfrm>
              <a:off x="907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3" name="Text Box 198"/>
            <p:cNvSpPr txBox="1">
              <a:spLocks noChangeArrowheads="1"/>
            </p:cNvSpPr>
            <p:nvPr/>
          </p:nvSpPr>
          <p:spPr bwMode="auto">
            <a:xfrm>
              <a:off x="1291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4" name="Text Box 199"/>
            <p:cNvSpPr txBox="1">
              <a:spLocks noChangeArrowheads="1"/>
            </p:cNvSpPr>
            <p:nvPr/>
          </p:nvSpPr>
          <p:spPr bwMode="auto">
            <a:xfrm>
              <a:off x="1483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5" name="Text Box 200"/>
            <p:cNvSpPr txBox="1">
              <a:spLocks noChangeArrowheads="1"/>
            </p:cNvSpPr>
            <p:nvPr/>
          </p:nvSpPr>
          <p:spPr bwMode="auto">
            <a:xfrm>
              <a:off x="2059" y="1551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6" name="Text Box 201"/>
            <p:cNvSpPr txBox="1">
              <a:spLocks noChangeArrowheads="1"/>
            </p:cNvSpPr>
            <p:nvPr/>
          </p:nvSpPr>
          <p:spPr bwMode="auto">
            <a:xfrm>
              <a:off x="2491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7" name="Text Box 202"/>
            <p:cNvSpPr txBox="1">
              <a:spLocks noChangeArrowheads="1"/>
            </p:cNvSpPr>
            <p:nvPr/>
          </p:nvSpPr>
          <p:spPr bwMode="auto">
            <a:xfrm>
              <a:off x="2779" y="217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8" name="Text Box 203"/>
            <p:cNvSpPr txBox="1">
              <a:spLocks noChangeArrowheads="1"/>
            </p:cNvSpPr>
            <p:nvPr/>
          </p:nvSpPr>
          <p:spPr bwMode="auto">
            <a:xfrm>
              <a:off x="4363" y="145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9" name="Text Box 204"/>
            <p:cNvSpPr txBox="1">
              <a:spLocks noChangeArrowheads="1"/>
            </p:cNvSpPr>
            <p:nvPr/>
          </p:nvSpPr>
          <p:spPr bwMode="auto">
            <a:xfrm>
              <a:off x="3739" y="188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0" name="Text Box 205"/>
            <p:cNvSpPr txBox="1">
              <a:spLocks noChangeArrowheads="1"/>
            </p:cNvSpPr>
            <p:nvPr/>
          </p:nvSpPr>
          <p:spPr bwMode="auto">
            <a:xfrm>
              <a:off x="3355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1" name="Text Box 206"/>
            <p:cNvSpPr txBox="1">
              <a:spLocks noChangeArrowheads="1"/>
            </p:cNvSpPr>
            <p:nvPr/>
          </p:nvSpPr>
          <p:spPr bwMode="auto">
            <a:xfrm>
              <a:off x="3499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2" name="Text Box 207"/>
            <p:cNvSpPr txBox="1">
              <a:spLocks noChangeArrowheads="1"/>
            </p:cNvSpPr>
            <p:nvPr/>
          </p:nvSpPr>
          <p:spPr bwMode="auto">
            <a:xfrm>
              <a:off x="3787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3" name="Text Box 208"/>
            <p:cNvSpPr txBox="1">
              <a:spLocks noChangeArrowheads="1"/>
            </p:cNvSpPr>
            <p:nvPr/>
          </p:nvSpPr>
          <p:spPr bwMode="auto">
            <a:xfrm>
              <a:off x="3931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4" name="Text Box 209"/>
            <p:cNvSpPr txBox="1">
              <a:spLocks noChangeArrowheads="1"/>
            </p:cNvSpPr>
            <p:nvPr/>
          </p:nvSpPr>
          <p:spPr bwMode="auto">
            <a:xfrm>
              <a:off x="4939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5" name="Text Box 210"/>
            <p:cNvSpPr txBox="1">
              <a:spLocks noChangeArrowheads="1"/>
            </p:cNvSpPr>
            <p:nvPr/>
          </p:nvSpPr>
          <p:spPr bwMode="auto">
            <a:xfrm>
              <a:off x="4650" y="217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6" name="Text Box 211"/>
            <p:cNvSpPr txBox="1">
              <a:spLocks noChangeArrowheads="1"/>
            </p:cNvSpPr>
            <p:nvPr/>
          </p:nvSpPr>
          <p:spPr bwMode="auto">
            <a:xfrm>
              <a:off x="4747" y="2463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7" name="Line 212"/>
            <p:cNvSpPr>
              <a:spLocks noChangeShapeType="1"/>
            </p:cNvSpPr>
            <p:nvPr/>
          </p:nvSpPr>
          <p:spPr bwMode="auto">
            <a:xfrm flipH="1" flipV="1">
              <a:off x="384" y="1032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8" name="Text Box 213"/>
            <p:cNvSpPr txBox="1">
              <a:spLocks noChangeArrowheads="1"/>
            </p:cNvSpPr>
            <p:nvPr/>
          </p:nvSpPr>
          <p:spPr bwMode="auto">
            <a:xfrm>
              <a:off x="3499" y="12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9" name="Oval 214"/>
            <p:cNvSpPr>
              <a:spLocks noChangeArrowheads="1"/>
            </p:cNvSpPr>
            <p:nvPr/>
          </p:nvSpPr>
          <p:spPr bwMode="auto">
            <a:xfrm>
              <a:off x="60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0" name="Oval 215"/>
            <p:cNvSpPr>
              <a:spLocks noChangeArrowheads="1"/>
            </p:cNvSpPr>
            <p:nvPr/>
          </p:nvSpPr>
          <p:spPr bwMode="auto">
            <a:xfrm>
              <a:off x="75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1" name="Oval 216"/>
            <p:cNvSpPr>
              <a:spLocks noChangeArrowheads="1"/>
            </p:cNvSpPr>
            <p:nvPr/>
          </p:nvSpPr>
          <p:spPr bwMode="auto">
            <a:xfrm>
              <a:off x="96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2" name="Oval 217"/>
            <p:cNvSpPr>
              <a:spLocks noChangeArrowheads="1"/>
            </p:cNvSpPr>
            <p:nvPr/>
          </p:nvSpPr>
          <p:spPr bwMode="auto">
            <a:xfrm>
              <a:off x="12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3" name="Oval 218"/>
            <p:cNvSpPr>
              <a:spLocks noChangeArrowheads="1"/>
            </p:cNvSpPr>
            <p:nvPr/>
          </p:nvSpPr>
          <p:spPr bwMode="auto">
            <a:xfrm>
              <a:off x="15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4" name="Oval 219"/>
            <p:cNvSpPr>
              <a:spLocks noChangeArrowheads="1"/>
            </p:cNvSpPr>
            <p:nvPr/>
          </p:nvSpPr>
          <p:spPr bwMode="auto">
            <a:xfrm>
              <a:off x="205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5" name="Oval 220"/>
            <p:cNvSpPr>
              <a:spLocks noChangeArrowheads="1"/>
            </p:cNvSpPr>
            <p:nvPr/>
          </p:nvSpPr>
          <p:spPr bwMode="auto">
            <a:xfrm>
              <a:off x="2508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6" name="Oval 221"/>
            <p:cNvSpPr>
              <a:spLocks noChangeArrowheads="1"/>
            </p:cNvSpPr>
            <p:nvPr/>
          </p:nvSpPr>
          <p:spPr bwMode="auto">
            <a:xfrm>
              <a:off x="279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7" name="Oval 222"/>
            <p:cNvSpPr>
              <a:spLocks noChangeArrowheads="1"/>
            </p:cNvSpPr>
            <p:nvPr/>
          </p:nvSpPr>
          <p:spPr bwMode="auto">
            <a:xfrm>
              <a:off x="314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8" name="Oval 223"/>
            <p:cNvSpPr>
              <a:spLocks noChangeArrowheads="1"/>
            </p:cNvSpPr>
            <p:nvPr/>
          </p:nvSpPr>
          <p:spPr bwMode="auto">
            <a:xfrm>
              <a:off x="33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9" name="Oval 224"/>
            <p:cNvSpPr>
              <a:spLocks noChangeArrowheads="1"/>
            </p:cNvSpPr>
            <p:nvPr/>
          </p:nvSpPr>
          <p:spPr bwMode="auto">
            <a:xfrm>
              <a:off x="348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0" name="Oval 225"/>
            <p:cNvSpPr>
              <a:spLocks noChangeArrowheads="1"/>
            </p:cNvSpPr>
            <p:nvPr/>
          </p:nvSpPr>
          <p:spPr bwMode="auto">
            <a:xfrm>
              <a:off x="36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1" name="Oval 226"/>
            <p:cNvSpPr>
              <a:spLocks noChangeArrowheads="1"/>
            </p:cNvSpPr>
            <p:nvPr/>
          </p:nvSpPr>
          <p:spPr bwMode="auto">
            <a:xfrm>
              <a:off x="3780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2" name="Oval 227"/>
            <p:cNvSpPr>
              <a:spLocks noChangeArrowheads="1"/>
            </p:cNvSpPr>
            <p:nvPr/>
          </p:nvSpPr>
          <p:spPr bwMode="auto">
            <a:xfrm>
              <a:off x="399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3" name="Oval 228"/>
            <p:cNvSpPr>
              <a:spLocks noChangeArrowheads="1"/>
            </p:cNvSpPr>
            <p:nvPr/>
          </p:nvSpPr>
          <p:spPr bwMode="auto">
            <a:xfrm>
              <a:off x="438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4" name="Oval 229"/>
            <p:cNvSpPr>
              <a:spLocks noChangeArrowheads="1"/>
            </p:cNvSpPr>
            <p:nvPr/>
          </p:nvSpPr>
          <p:spPr bwMode="auto">
            <a:xfrm>
              <a:off x="458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5" name="Oval 230"/>
            <p:cNvSpPr>
              <a:spLocks noChangeArrowheads="1"/>
            </p:cNvSpPr>
            <p:nvPr/>
          </p:nvSpPr>
          <p:spPr bwMode="auto">
            <a:xfrm>
              <a:off x="473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6" name="Oval 231"/>
            <p:cNvSpPr>
              <a:spLocks noChangeArrowheads="1"/>
            </p:cNvSpPr>
            <p:nvPr/>
          </p:nvSpPr>
          <p:spPr bwMode="auto">
            <a:xfrm>
              <a:off x="5070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7" name="Text Box 232"/>
            <p:cNvSpPr txBox="1">
              <a:spLocks noChangeArrowheads="1"/>
            </p:cNvSpPr>
            <p:nvPr/>
          </p:nvSpPr>
          <p:spPr bwMode="auto">
            <a:xfrm>
              <a:off x="2010" y="831"/>
              <a:ext cx="14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400" b="1">
                  <a:latin typeface="Comic Sans MS" panose="030F0702030302020204" pitchFamily="66" charset="0"/>
                </a:rPr>
                <a:t>Space of 160-bit numbers</a:t>
              </a:r>
            </a:p>
          </p:txBody>
        </p:sp>
      </p:grpSp>
      <p:sp>
        <p:nvSpPr>
          <p:cNvPr id="49160" name="Rectangle 233"/>
          <p:cNvSpPr>
            <a:spLocks noChangeArrowheads="1"/>
          </p:cNvSpPr>
          <p:nvPr/>
        </p:nvSpPr>
        <p:spPr bwMode="auto">
          <a:xfrm>
            <a:off x="3435350" y="3789363"/>
            <a:ext cx="2295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结点</a:t>
            </a:r>
            <a:r>
              <a:rPr lang="en-US" altLang="zh-CN" sz="1800" dirty="0"/>
              <a:t>0011</a:t>
            </a:r>
            <a:r>
              <a:rPr lang="zh-CN" altLang="en-US" sz="1800" dirty="0"/>
              <a:t>的子树划分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路由表</a:t>
            </a:r>
            <a:r>
              <a:rPr lang="en-US" altLang="zh-CN" sz="3600"/>
              <a:t>-I</a:t>
            </a:r>
            <a:endParaRPr lang="zh-CN" altLang="en-US" sz="3600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4332514" cy="59436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每个结点上的路由表共</a:t>
            </a:r>
            <a:r>
              <a:rPr lang="en-US" altLang="zh-CN" sz="2400" dirty="0"/>
              <a:t>160</a:t>
            </a:r>
            <a:r>
              <a:rPr lang="zh-CN" altLang="en-US" sz="2400" dirty="0"/>
              <a:t>项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每一项是一个列表，称为</a:t>
            </a:r>
            <a:r>
              <a:rPr lang="en-US" altLang="zh-CN" sz="2400" dirty="0">
                <a:solidFill>
                  <a:srgbClr val="0000CC"/>
                </a:solidFill>
              </a:rPr>
              <a:t>K</a:t>
            </a:r>
            <a:r>
              <a:rPr lang="zh-CN" altLang="en-US" sz="2400" dirty="0">
                <a:solidFill>
                  <a:srgbClr val="0000CC"/>
                </a:solidFill>
              </a:rPr>
              <a:t>桶</a:t>
            </a:r>
            <a:r>
              <a:rPr lang="zh-CN" altLang="en-US" sz="2400" dirty="0"/>
              <a:t>，存放和自己距离在</a:t>
            </a:r>
            <a:r>
              <a:rPr lang="en-US" altLang="zh-CN" sz="2400" dirty="0"/>
              <a:t>[2</a:t>
            </a:r>
            <a:r>
              <a:rPr lang="en-US" altLang="zh-CN" sz="2400" baseline="30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i+1</a:t>
            </a:r>
            <a:r>
              <a:rPr lang="en-US" altLang="zh-CN" sz="2400" dirty="0"/>
              <a:t>]</a:t>
            </a:r>
            <a:r>
              <a:rPr lang="zh-CN" altLang="en-US" sz="2400" dirty="0"/>
              <a:t>内的结点信息，总共存放</a:t>
            </a:r>
            <a:r>
              <a:rPr lang="en-US" altLang="zh-CN" sz="2400" dirty="0"/>
              <a:t>k</a:t>
            </a:r>
            <a:r>
              <a:rPr lang="zh-CN" altLang="en-US" sz="2400" dirty="0"/>
              <a:t>个，并按照最近访问时间排序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表头是不经常访问的结点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表尾是刚访问过的结点</a:t>
            </a:r>
          </a:p>
          <a:p>
            <a:pPr eaLnBrk="1" hangingPunct="1"/>
            <a:r>
              <a:rPr lang="zh-CN" altLang="en-US" sz="2400" dirty="0"/>
              <a:t>全部</a:t>
            </a:r>
            <a:r>
              <a:rPr lang="en-US" altLang="zh-CN" sz="2400" dirty="0"/>
              <a:t>K</a:t>
            </a:r>
            <a:r>
              <a:rPr lang="zh-CN" altLang="en-US" sz="2400" dirty="0"/>
              <a:t>桶的信息加起来就覆盖了整个</a:t>
            </a:r>
            <a:r>
              <a:rPr lang="en-US" altLang="zh-CN" sz="2400" dirty="0"/>
              <a:t>160bit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nodeID</a:t>
            </a:r>
            <a:r>
              <a:rPr lang="en-US" altLang="zh-CN" sz="2400" dirty="0"/>
              <a:t> </a:t>
            </a:r>
            <a:r>
              <a:rPr lang="zh-CN" altLang="en-US" sz="2400" dirty="0"/>
              <a:t>空间，而且没有重叠</a:t>
            </a:r>
          </a:p>
        </p:txBody>
      </p:sp>
      <p:graphicFrame>
        <p:nvGraphicFramePr>
          <p:cNvPr id="102716" name="Group 316"/>
          <p:cNvGraphicFramePr>
            <a:graphicFrameLocks noGrp="1"/>
          </p:cNvGraphicFramePr>
          <p:nvPr>
            <p:ph sz="half" idx="2"/>
          </p:nvPr>
        </p:nvGraphicFramePr>
        <p:xfrm>
          <a:off x="4495800" y="1371600"/>
          <a:ext cx="4495800" cy="460375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距离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邻居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i+1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159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路由表的维护：稍带更新方式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每次收到其他结点的信息，用那些结点的</a:t>
            </a:r>
            <a:r>
              <a:rPr lang="en-US" altLang="zh-CN" dirty="0" err="1"/>
              <a:t>nodeID</a:t>
            </a:r>
            <a:r>
              <a:rPr lang="zh-CN" altLang="en-US" dirty="0"/>
              <a:t>来更新路由表相应行的列表</a:t>
            </a:r>
            <a:r>
              <a:rPr lang="en-US" altLang="zh-CN" dirty="0"/>
              <a:t>(</a:t>
            </a:r>
            <a:r>
              <a:rPr lang="zh-CN" altLang="en-US" dirty="0"/>
              <a:t>即，相应的</a:t>
            </a:r>
            <a:r>
              <a:rPr lang="en-US" altLang="zh-CN" dirty="0"/>
              <a:t>K</a:t>
            </a:r>
            <a:r>
              <a:rPr lang="zh-CN" altLang="en-US" dirty="0"/>
              <a:t>桶</a:t>
            </a:r>
            <a:r>
              <a:rPr lang="en-US" altLang="zh-CN" dirty="0"/>
              <a:t>)</a:t>
            </a:r>
            <a:r>
              <a:rPr lang="zh-CN" altLang="en-US" dirty="0"/>
              <a:t>。在相应行中，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如果在</a:t>
            </a:r>
            <a:r>
              <a:rPr lang="en-US" altLang="zh-CN" dirty="0"/>
              <a:t>K</a:t>
            </a:r>
            <a:r>
              <a:rPr lang="zh-CN" altLang="en-US" dirty="0"/>
              <a:t>桶中已有此</a:t>
            </a:r>
            <a:r>
              <a:rPr lang="en-US" altLang="zh-CN" dirty="0" err="1"/>
              <a:t>nodeID</a:t>
            </a:r>
            <a:r>
              <a:rPr lang="zh-CN" altLang="en-US" dirty="0"/>
              <a:t>，那么，把这项移到列表的尾部；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如果没有，而且，列表长度不到</a:t>
            </a:r>
            <a:r>
              <a:rPr lang="en-US" altLang="zh-CN" dirty="0"/>
              <a:t>K </a:t>
            </a:r>
            <a:r>
              <a:rPr lang="zh-CN" altLang="en-US" dirty="0"/>
              <a:t>，那么，把这项加到列表的尾部；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如果没有，而且，列表长度为</a:t>
            </a:r>
            <a:r>
              <a:rPr lang="en-US" altLang="zh-CN" dirty="0"/>
              <a:t>K </a:t>
            </a:r>
            <a:r>
              <a:rPr lang="zh-CN" altLang="en-US" dirty="0"/>
              <a:t>，那么，先联系表头结点，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如果能联系到，则将表头结点移到表尾，其他项不变；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如果联系不到，则删除表头结点，把这项加到列表的尾部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好处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以较小的开销获得很高的自适应性、容错性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防止</a:t>
            </a:r>
            <a:r>
              <a:rPr lang="en-US" altLang="zh-CN" dirty="0" err="1"/>
              <a:t>DoS</a:t>
            </a:r>
            <a:r>
              <a:rPr lang="en-US" altLang="zh-CN" dirty="0"/>
              <a:t>(</a:t>
            </a:r>
            <a:r>
              <a:rPr lang="zh-CN" altLang="en-US" dirty="0"/>
              <a:t>服务拒绝</a:t>
            </a:r>
            <a:r>
              <a:rPr lang="en-US" altLang="zh-CN" dirty="0"/>
              <a:t>)</a:t>
            </a:r>
            <a:r>
              <a:rPr lang="zh-CN" altLang="en-US" dirty="0"/>
              <a:t>攻击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路由表</a:t>
            </a:r>
            <a:r>
              <a:rPr lang="en-US" altLang="zh-CN" sz="3600"/>
              <a:t>-II</a:t>
            </a:r>
            <a:endParaRPr lang="zh-CN" altLang="en-US" sz="3600"/>
          </a:p>
        </p:txBody>
      </p:sp>
      <p:sp>
        <p:nvSpPr>
          <p:cNvPr id="5325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每个</a:t>
            </a:r>
            <a:r>
              <a:rPr lang="zh-CN" altLang="en-US" dirty="0"/>
              <a:t>结点</a:t>
            </a:r>
            <a:r>
              <a:rPr lang="zh-CN" altLang="zh-CN" dirty="0"/>
              <a:t>的路由表都表示为一颗二叉树，叶子</a:t>
            </a:r>
            <a:r>
              <a:rPr lang="zh-CN" altLang="en-US" dirty="0"/>
              <a:t>结点</a:t>
            </a:r>
            <a:r>
              <a:rPr lang="zh-CN" altLang="zh-CN" dirty="0"/>
              <a:t>为</a:t>
            </a:r>
            <a:r>
              <a:rPr lang="en-US" altLang="zh-CN" dirty="0"/>
              <a:t>K</a:t>
            </a:r>
            <a:r>
              <a:rPr lang="zh-CN" altLang="zh-CN" dirty="0"/>
              <a:t>桶，每个</a:t>
            </a:r>
            <a:r>
              <a:rPr lang="en-US" altLang="zh-CN" dirty="0"/>
              <a:t>K</a:t>
            </a:r>
            <a:r>
              <a:rPr lang="zh-CN" altLang="zh-CN" dirty="0"/>
              <a:t>桶都覆盖了</a:t>
            </a:r>
            <a:r>
              <a:rPr lang="en-US" altLang="zh-CN" dirty="0"/>
              <a:t>ID </a:t>
            </a:r>
            <a:r>
              <a:rPr lang="zh-CN" altLang="zh-CN" dirty="0"/>
              <a:t>空间的一部分，全部</a:t>
            </a:r>
            <a:r>
              <a:rPr lang="en-US" altLang="zh-CN" dirty="0"/>
              <a:t>K</a:t>
            </a:r>
            <a:r>
              <a:rPr lang="zh-CN" altLang="zh-CN" dirty="0"/>
              <a:t>桶的信息加起来就覆盖了整个</a:t>
            </a:r>
            <a:r>
              <a:rPr lang="en-US" altLang="zh-CN" dirty="0"/>
              <a:t>160bit</a:t>
            </a:r>
            <a:r>
              <a:rPr lang="zh-CN" altLang="zh-CN" dirty="0"/>
              <a:t>的</a:t>
            </a:r>
            <a:r>
              <a:rPr lang="en-US" altLang="zh-CN" dirty="0"/>
              <a:t>ID </a:t>
            </a:r>
            <a:r>
              <a:rPr lang="zh-CN" altLang="zh-CN" dirty="0"/>
              <a:t>空间，而且没有重叠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err="1"/>
              <a:t>Kad</a:t>
            </a:r>
            <a:r>
              <a:rPr lang="zh-CN" altLang="zh-CN" dirty="0"/>
              <a:t>路由表确保每个</a:t>
            </a:r>
            <a:r>
              <a:rPr lang="zh-CN" altLang="en-US" dirty="0"/>
              <a:t>结点</a:t>
            </a:r>
            <a:r>
              <a:rPr lang="zh-CN" altLang="zh-CN" dirty="0"/>
              <a:t>知道其各子树的至少一个</a:t>
            </a:r>
            <a:r>
              <a:rPr lang="zh-CN" altLang="en-US" dirty="0"/>
              <a:t>结点</a:t>
            </a:r>
            <a:r>
              <a:rPr lang="zh-CN" altLang="zh-CN" dirty="0"/>
              <a:t>，只要这些子树非空</a:t>
            </a:r>
            <a:endParaRPr lang="en-US" altLang="zh-CN" dirty="0"/>
          </a:p>
          <a:p>
            <a:pPr eaLnBrk="1" hangingPunct="1"/>
            <a:r>
              <a:rPr lang="zh-CN" altLang="zh-CN" dirty="0"/>
              <a:t>路由查询过程是收敛</a:t>
            </a:r>
            <a:endParaRPr lang="en-US" altLang="zh-CN" dirty="0"/>
          </a:p>
          <a:p>
            <a:pPr eaLnBrk="1" hangingPunct="1"/>
            <a:r>
              <a:rPr lang="zh-CN" altLang="zh-CN" dirty="0"/>
              <a:t>对于一个有</a:t>
            </a:r>
            <a:r>
              <a:rPr lang="en-US" altLang="zh-CN" dirty="0"/>
              <a:t>N</a:t>
            </a:r>
            <a:r>
              <a:rPr lang="zh-CN" altLang="zh-CN" dirty="0"/>
              <a:t>个</a:t>
            </a:r>
            <a:r>
              <a:rPr lang="zh-CN" altLang="en-US" dirty="0"/>
              <a:t>结点</a:t>
            </a:r>
            <a:r>
              <a:rPr lang="zh-CN" altLang="zh-CN" dirty="0"/>
              <a:t>的</a:t>
            </a:r>
            <a:r>
              <a:rPr lang="en-US" altLang="zh-CN" dirty="0" err="1"/>
              <a:t>Kad</a:t>
            </a:r>
            <a:r>
              <a:rPr lang="zh-CN" altLang="zh-CN" dirty="0"/>
              <a:t>网络，最多只需要经过</a:t>
            </a:r>
            <a:r>
              <a:rPr lang="en-US" altLang="zh-CN" dirty="0" err="1"/>
              <a:t>logN</a:t>
            </a:r>
            <a:r>
              <a:rPr lang="zh-CN" altLang="zh-CN" dirty="0"/>
              <a:t>步查询，就可以准确定位到目标</a:t>
            </a:r>
            <a:r>
              <a:rPr lang="zh-CN" altLang="en-US" dirty="0"/>
              <a:t>结点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Kademlia</a:t>
            </a:r>
            <a:r>
              <a:rPr lang="zh-CN" altLang="en-US" dirty="0"/>
              <a:t>协议：</a:t>
            </a: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RPC</a:t>
            </a:r>
            <a:r>
              <a:rPr lang="zh-CN" altLang="en-US" dirty="0"/>
              <a:t>操作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Ping</a:t>
            </a:r>
            <a:r>
              <a:rPr lang="zh-CN" altLang="en-US" dirty="0"/>
              <a:t>：用于检测一个结点是否在线</a:t>
            </a:r>
          </a:p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Store(key, value)</a:t>
            </a:r>
            <a:r>
              <a:rPr lang="zh-CN" altLang="en-US" dirty="0"/>
              <a:t>：存储</a:t>
            </a:r>
            <a:r>
              <a:rPr lang="en-US" altLang="zh-CN" dirty="0"/>
              <a:t>(key, value)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为对象散列值，</a:t>
            </a:r>
            <a:r>
              <a:rPr lang="en-US" altLang="zh-CN" dirty="0"/>
              <a:t>value</a:t>
            </a:r>
            <a:r>
              <a:rPr lang="zh-CN" altLang="en-US" dirty="0"/>
              <a:t>为数据对象</a:t>
            </a:r>
          </a:p>
          <a:p>
            <a:pPr eaLnBrk="1" hangingPunct="1"/>
            <a:r>
              <a:rPr lang="en-US" altLang="zh-CN" dirty="0" err="1">
                <a:solidFill>
                  <a:srgbClr val="0000CC"/>
                </a:solidFill>
              </a:rPr>
              <a:t>Find_node</a:t>
            </a:r>
            <a:r>
              <a:rPr lang="en-US" altLang="zh-CN" dirty="0">
                <a:solidFill>
                  <a:srgbClr val="0000CC"/>
                </a:solidFill>
              </a:rPr>
              <a:t>(ID)</a:t>
            </a:r>
            <a:r>
              <a:rPr lang="zh-CN" altLang="en-US" dirty="0"/>
              <a:t>：返回离目的</a:t>
            </a:r>
            <a:r>
              <a:rPr lang="en-US" altLang="zh-CN" dirty="0"/>
              <a:t>ID</a:t>
            </a:r>
            <a:r>
              <a:rPr lang="zh-CN" altLang="en-US" dirty="0"/>
              <a:t>最近的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/>
              <a:t>个结点</a:t>
            </a:r>
            <a:r>
              <a:rPr lang="en-US" altLang="zh-CN" dirty="0"/>
              <a:t>&lt;IP</a:t>
            </a:r>
            <a:r>
              <a:rPr lang="zh-CN" altLang="en-US" dirty="0"/>
              <a:t>地址，</a:t>
            </a:r>
            <a:r>
              <a:rPr lang="en-US" altLang="zh-CN" dirty="0"/>
              <a:t>UDP</a:t>
            </a:r>
            <a:r>
              <a:rPr lang="zh-CN" altLang="en-US" dirty="0"/>
              <a:t>端口，结点</a:t>
            </a:r>
            <a:r>
              <a:rPr lang="en-US" altLang="zh-CN" dirty="0"/>
              <a:t>ID&gt;</a:t>
            </a:r>
            <a:endParaRPr lang="zh-CN" altLang="en-US" dirty="0"/>
          </a:p>
          <a:p>
            <a:pPr eaLnBrk="1" hangingPunct="1"/>
            <a:r>
              <a:rPr lang="en-US" altLang="zh-CN" dirty="0" err="1">
                <a:solidFill>
                  <a:srgbClr val="0000CC"/>
                </a:solidFill>
              </a:rPr>
              <a:t>Find_value</a:t>
            </a:r>
            <a:r>
              <a:rPr lang="en-US" altLang="zh-CN" dirty="0">
                <a:solidFill>
                  <a:srgbClr val="0000CC"/>
                </a:solidFill>
              </a:rPr>
              <a:t>(key)</a:t>
            </a:r>
            <a:r>
              <a:rPr lang="zh-CN" altLang="en-US" dirty="0"/>
              <a:t>：寻找与</a:t>
            </a:r>
            <a:r>
              <a:rPr lang="en-US" altLang="zh-CN" dirty="0"/>
              <a:t>key</a:t>
            </a:r>
            <a:r>
              <a:rPr lang="zh-CN" altLang="en-US" dirty="0"/>
              <a:t>对应的</a:t>
            </a:r>
            <a:r>
              <a:rPr lang="en-US" altLang="zh-CN" dirty="0"/>
              <a:t>value,</a:t>
            </a:r>
            <a:r>
              <a:rPr lang="zh-CN" altLang="en-US" dirty="0"/>
              <a:t>如果该消息的接收者已收到过相应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Store</a:t>
            </a:r>
            <a:r>
              <a:rPr lang="zh-CN" altLang="en-US" dirty="0"/>
              <a:t>消息，那么返回对应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，同时，将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)</a:t>
            </a:r>
            <a:r>
              <a:rPr lang="zh-CN" altLang="en-US" dirty="0"/>
              <a:t>对存储到它所知的离</a:t>
            </a:r>
            <a:r>
              <a:rPr lang="en-US" altLang="zh-CN" dirty="0"/>
              <a:t>key</a:t>
            </a:r>
            <a:r>
              <a:rPr lang="zh-CN" altLang="en-US" dirty="0"/>
              <a:t>最近、但没有返回</a:t>
            </a:r>
            <a:r>
              <a:rPr lang="en-US" altLang="zh-CN" dirty="0"/>
              <a:t>value</a:t>
            </a:r>
            <a:r>
              <a:rPr lang="zh-CN" altLang="en-US" dirty="0"/>
              <a:t>的结点中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结点查询：递归过程查找</a:t>
            </a:r>
            <a:r>
              <a:rPr lang="en-US" altLang="zh-CN" sz="3600" dirty="0" err="1"/>
              <a:t>DesID</a:t>
            </a:r>
            <a:endParaRPr lang="zh-CN" altLang="en-US" sz="36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763000" cy="6248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查询发起者</a:t>
            </a:r>
            <a:r>
              <a:rPr lang="en-US" altLang="zh-CN" sz="2800" dirty="0"/>
              <a:t>x</a:t>
            </a:r>
            <a:r>
              <a:rPr lang="zh-CN" altLang="en-US" sz="2800" dirty="0"/>
              <a:t>计算自己到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的距离</a:t>
            </a:r>
            <a:r>
              <a:rPr lang="en-US" altLang="zh-CN" sz="2800" dirty="0">
                <a:solidFill>
                  <a:srgbClr val="C00000"/>
                </a:solidFill>
              </a:rPr>
              <a:t>d</a:t>
            </a:r>
            <a:r>
              <a:rPr lang="en-US" altLang="zh-CN" sz="2800" dirty="0"/>
              <a:t>=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x,DesID</a:t>
            </a:r>
            <a:r>
              <a:rPr lang="en-US" altLang="zh-CN" sz="2800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从 </a:t>
            </a:r>
            <a:r>
              <a:rPr lang="en-US" altLang="zh-CN" sz="2800" dirty="0"/>
              <a:t>x </a:t>
            </a:r>
            <a:r>
              <a:rPr lang="zh-CN" altLang="en-US" sz="2800" dirty="0"/>
              <a:t>的第</a:t>
            </a:r>
            <a:r>
              <a:rPr lang="en-US" altLang="zh-CN" sz="2800" dirty="0"/>
              <a:t>[</a:t>
            </a:r>
            <a:r>
              <a:rPr lang="en-US" altLang="zh-CN" sz="2800" dirty="0">
                <a:solidFill>
                  <a:srgbClr val="C00000"/>
                </a:solidFill>
              </a:rPr>
              <a:t>㏒ d</a:t>
            </a:r>
            <a:r>
              <a:rPr lang="en-US" altLang="zh-CN" sz="2800" dirty="0"/>
              <a:t>]</a:t>
            </a:r>
            <a:r>
              <a:rPr lang="zh-CN" altLang="en-US" sz="2800" dirty="0"/>
              <a:t>个</a:t>
            </a:r>
            <a:r>
              <a:rPr lang="en-US" altLang="zh-CN" sz="2800" dirty="0">
                <a:solidFill>
                  <a:srgbClr val="0000CC"/>
                </a:solidFill>
              </a:rPr>
              <a:t>K</a:t>
            </a:r>
            <a:r>
              <a:rPr lang="zh-CN" altLang="en-US" sz="2800" dirty="0"/>
              <a:t>桶</a:t>
            </a:r>
            <a:r>
              <a:rPr lang="en-US" altLang="zh-CN" sz="2800" dirty="0"/>
              <a:t>(</a:t>
            </a:r>
            <a:r>
              <a:rPr lang="zh-CN" altLang="en-US" sz="2800" dirty="0"/>
              <a:t>第</a:t>
            </a:r>
            <a:r>
              <a:rPr lang="en-US" altLang="zh-CN" sz="2800" dirty="0"/>
              <a:t>[㏒ d]</a:t>
            </a:r>
            <a:r>
              <a:rPr lang="zh-CN" altLang="en-US" sz="2800" dirty="0"/>
              <a:t>行</a:t>
            </a:r>
            <a:r>
              <a:rPr lang="en-US" altLang="zh-CN" sz="2800" dirty="0"/>
              <a:t>)</a:t>
            </a:r>
            <a:r>
              <a:rPr lang="zh-CN" altLang="en-US" sz="2800" dirty="0"/>
              <a:t>中取出</a:t>
            </a:r>
            <a:r>
              <a:rPr lang="en-US" altLang="zh-CN" sz="2800" dirty="0">
                <a:solidFill>
                  <a:srgbClr val="0000CC"/>
                </a:solidFill>
              </a:rPr>
              <a:t>α</a:t>
            </a:r>
            <a:r>
              <a:rPr lang="zh-CN" altLang="en-US" sz="2800" dirty="0"/>
              <a:t>个结点的信息，然后执行</a:t>
            </a:r>
            <a:r>
              <a:rPr lang="en-US" altLang="zh-CN" sz="2800" dirty="0"/>
              <a:t>FIND_NODE </a:t>
            </a:r>
            <a:r>
              <a:rPr lang="zh-CN" altLang="en-US" sz="2800" dirty="0"/>
              <a:t>操作。如果这个</a:t>
            </a:r>
            <a:r>
              <a:rPr lang="en-US" altLang="zh-CN" sz="2800" dirty="0"/>
              <a:t>K </a:t>
            </a:r>
            <a:r>
              <a:rPr lang="zh-CN" altLang="en-US" sz="2800" dirty="0"/>
              <a:t>桶中的信息少于</a:t>
            </a:r>
            <a:r>
              <a:rPr lang="en-US" altLang="zh-CN" sz="2800" dirty="0"/>
              <a:t>α</a:t>
            </a:r>
            <a:r>
              <a:rPr lang="zh-CN" altLang="en-US" sz="2800" dirty="0"/>
              <a:t>个，则从附近多个桶中选择距离最接近</a:t>
            </a:r>
            <a:r>
              <a:rPr lang="en-US" altLang="zh-CN" sz="2800" dirty="0"/>
              <a:t>d </a:t>
            </a:r>
            <a:r>
              <a:rPr lang="zh-CN" altLang="en-US" sz="2800" dirty="0"/>
              <a:t>的总共</a:t>
            </a:r>
            <a:r>
              <a:rPr lang="en-US" altLang="zh-CN" sz="2800" dirty="0"/>
              <a:t>α</a:t>
            </a:r>
            <a:r>
              <a:rPr lang="zh-CN" altLang="en-US" sz="2800" dirty="0"/>
              <a:t>个结点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对接收到</a:t>
            </a:r>
            <a:r>
              <a:rPr lang="en-US" altLang="zh-CN" sz="2800" dirty="0"/>
              <a:t>FIND_NODE</a:t>
            </a:r>
            <a:r>
              <a:rPr lang="zh-CN" altLang="en-US" sz="2800" dirty="0"/>
              <a:t>操作的每个结点，如果发现自己就是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，则回答自己是最接近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的；否则测量自己和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的距离，并从自己对应的</a:t>
            </a:r>
            <a:r>
              <a:rPr lang="en-US" altLang="zh-CN" sz="2800" dirty="0"/>
              <a:t>K</a:t>
            </a:r>
            <a:r>
              <a:rPr lang="zh-CN" altLang="en-US" sz="2800" dirty="0"/>
              <a:t>桶中选择</a:t>
            </a:r>
            <a:r>
              <a:rPr lang="en-US" altLang="zh-CN" sz="2800" dirty="0"/>
              <a:t>α</a:t>
            </a:r>
            <a:r>
              <a:rPr lang="zh-CN" altLang="en-US" sz="2800" dirty="0"/>
              <a:t>个结点的信息给</a:t>
            </a:r>
            <a:r>
              <a:rPr lang="en-US" altLang="zh-CN" sz="2800" dirty="0"/>
              <a:t>x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x</a:t>
            </a:r>
            <a:r>
              <a:rPr lang="zh-CN" altLang="en-US" sz="2800" dirty="0"/>
              <a:t>如果没有收到某个结点的回复，就在</a:t>
            </a:r>
            <a:r>
              <a:rPr lang="en-US" altLang="zh-CN" sz="2800" dirty="0"/>
              <a:t>k</a:t>
            </a:r>
            <a:r>
              <a:rPr lang="zh-CN" altLang="en-US" sz="2800" dirty="0"/>
              <a:t>桶中删除那个结点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x</a:t>
            </a:r>
            <a:r>
              <a:rPr lang="zh-CN" altLang="en-US" sz="2800" dirty="0"/>
              <a:t>对新接收到的每个结点都再次执行</a:t>
            </a:r>
            <a:r>
              <a:rPr lang="en-US" altLang="zh-CN" sz="2800" dirty="0"/>
              <a:t>FIND_NODE</a:t>
            </a:r>
            <a:r>
              <a:rPr lang="zh-CN" altLang="en-US" sz="2800" dirty="0"/>
              <a:t>操作，此过程不断重复执行，直到无法获得比查询发起者当前已知的</a:t>
            </a:r>
            <a:r>
              <a:rPr lang="en-US" altLang="zh-CN" sz="2800" dirty="0"/>
              <a:t>k</a:t>
            </a:r>
            <a:r>
              <a:rPr lang="zh-CN" altLang="en-US" sz="2800" dirty="0"/>
              <a:t>个结点更接近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的活动结点为止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181600"/>
            <a:ext cx="7775575" cy="1447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2800" dirty="0"/>
              <a:t>只有第一步查询的结点</a:t>
            </a:r>
            <a:r>
              <a:rPr lang="en-US" altLang="zh-CN" sz="2800" dirty="0"/>
              <a:t>101</a:t>
            </a:r>
            <a:r>
              <a:rPr lang="zh-CN" altLang="en-US" sz="2800" dirty="0"/>
              <a:t>，是结点</a:t>
            </a:r>
            <a:r>
              <a:rPr lang="en-US" altLang="zh-CN" sz="2800" dirty="0"/>
              <a:t>0011</a:t>
            </a:r>
            <a:r>
              <a:rPr lang="zh-CN" altLang="en-US" sz="2800" dirty="0"/>
              <a:t>已经知道的，后面各步查询的结点，都是由上一步查询返回的更接近目标的结点，这是一个递归操作的过程</a:t>
            </a:r>
          </a:p>
        </p:txBody>
      </p:sp>
      <p:sp>
        <p:nvSpPr>
          <p:cNvPr id="142604" name="AutoShape 268"/>
          <p:cNvSpPr>
            <a:spLocks noChangeArrowheads="1"/>
          </p:cNvSpPr>
          <p:nvPr/>
        </p:nvSpPr>
        <p:spPr bwMode="auto">
          <a:xfrm>
            <a:off x="774700" y="1727200"/>
            <a:ext cx="3810000" cy="21463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rgbClr val="00808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1400">
              <a:latin typeface="Comic Sans MS" panose="030F0702030302020204" pitchFamily="66" charset="0"/>
            </a:endParaRPr>
          </a:p>
        </p:txBody>
      </p:sp>
      <p:sp>
        <p:nvSpPr>
          <p:cNvPr id="142605" name="AutoShape 269"/>
          <p:cNvSpPr>
            <a:spLocks noChangeArrowheads="1"/>
          </p:cNvSpPr>
          <p:nvPr/>
        </p:nvSpPr>
        <p:spPr bwMode="auto">
          <a:xfrm>
            <a:off x="762000" y="2260600"/>
            <a:ext cx="1828800" cy="16129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rgbClr val="00808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1400">
              <a:latin typeface="Comic Sans MS" panose="030F0702030302020204" pitchFamily="66" charset="0"/>
            </a:endParaRPr>
          </a:p>
        </p:txBody>
      </p:sp>
      <p:sp>
        <p:nvSpPr>
          <p:cNvPr id="142606" name="AutoShape 270"/>
          <p:cNvSpPr>
            <a:spLocks noChangeArrowheads="1"/>
          </p:cNvSpPr>
          <p:nvPr/>
        </p:nvSpPr>
        <p:spPr bwMode="auto">
          <a:xfrm>
            <a:off x="762000" y="2717800"/>
            <a:ext cx="914400" cy="11557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rgbClr val="00808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1400">
              <a:latin typeface="Comic Sans MS" panose="030F0702030302020204" pitchFamily="66" charset="0"/>
            </a:endParaRPr>
          </a:p>
        </p:txBody>
      </p:sp>
      <p:sp>
        <p:nvSpPr>
          <p:cNvPr id="142607" name="AutoShape 271"/>
          <p:cNvSpPr>
            <a:spLocks noChangeArrowheads="1"/>
          </p:cNvSpPr>
          <p:nvPr/>
        </p:nvSpPr>
        <p:spPr bwMode="auto">
          <a:xfrm>
            <a:off x="1447800" y="3098800"/>
            <a:ext cx="228600" cy="3048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rgbClr val="00808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1400">
              <a:latin typeface="Comic Sans MS" panose="030F0702030302020204" pitchFamily="66" charset="0"/>
            </a:endParaRPr>
          </a:p>
        </p:txBody>
      </p:sp>
      <p:grpSp>
        <p:nvGrpSpPr>
          <p:cNvPr id="61447" name="Group 272"/>
          <p:cNvGrpSpPr>
            <a:grpSpLocks/>
          </p:cNvGrpSpPr>
          <p:nvPr/>
        </p:nvGrpSpPr>
        <p:grpSpPr bwMode="auto">
          <a:xfrm>
            <a:off x="374650" y="836613"/>
            <a:ext cx="8212138" cy="2871787"/>
            <a:chOff x="236" y="879"/>
            <a:chExt cx="5173" cy="1809"/>
          </a:xfrm>
        </p:grpSpPr>
        <p:sp>
          <p:nvSpPr>
            <p:cNvPr id="61468" name="Line 273"/>
            <p:cNvSpPr>
              <a:spLocks noChangeShapeType="1"/>
            </p:cNvSpPr>
            <p:nvPr/>
          </p:nvSpPr>
          <p:spPr bwMode="auto">
            <a:xfrm flipV="1">
              <a:off x="642" y="2346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9" name="Line 274"/>
            <p:cNvSpPr>
              <a:spLocks noChangeShapeType="1"/>
            </p:cNvSpPr>
            <p:nvPr/>
          </p:nvSpPr>
          <p:spPr bwMode="auto">
            <a:xfrm flipH="1" flipV="1">
              <a:off x="714" y="2352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0" name="Line 275"/>
            <p:cNvSpPr>
              <a:spLocks noChangeShapeType="1"/>
            </p:cNvSpPr>
            <p:nvPr/>
          </p:nvSpPr>
          <p:spPr bwMode="auto">
            <a:xfrm flipV="1">
              <a:off x="708" y="2075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1" name="Line 276"/>
            <p:cNvSpPr>
              <a:spLocks noChangeShapeType="1"/>
            </p:cNvSpPr>
            <p:nvPr/>
          </p:nvSpPr>
          <p:spPr bwMode="auto">
            <a:xfrm flipH="1" flipV="1">
              <a:off x="850" y="2079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2" name="Line 277"/>
            <p:cNvSpPr>
              <a:spLocks noChangeShapeType="1"/>
            </p:cNvSpPr>
            <p:nvPr/>
          </p:nvSpPr>
          <p:spPr bwMode="auto">
            <a:xfrm flipH="1">
              <a:off x="839" y="1785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3" name="Line 278"/>
            <p:cNvSpPr>
              <a:spLocks noChangeShapeType="1"/>
            </p:cNvSpPr>
            <p:nvPr/>
          </p:nvSpPr>
          <p:spPr bwMode="auto">
            <a:xfrm flipH="1">
              <a:off x="1104" y="1478"/>
              <a:ext cx="613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4" name="Line 279"/>
            <p:cNvSpPr>
              <a:spLocks noChangeShapeType="1"/>
            </p:cNvSpPr>
            <p:nvPr/>
          </p:nvSpPr>
          <p:spPr bwMode="auto">
            <a:xfrm flipH="1">
              <a:off x="1702" y="1183"/>
              <a:ext cx="1219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5" name="Line 280"/>
            <p:cNvSpPr>
              <a:spLocks noChangeShapeType="1"/>
            </p:cNvSpPr>
            <p:nvPr/>
          </p:nvSpPr>
          <p:spPr bwMode="auto">
            <a:xfrm flipH="1" flipV="1">
              <a:off x="1110" y="1794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6" name="Line 281"/>
            <p:cNvSpPr>
              <a:spLocks noChangeShapeType="1"/>
            </p:cNvSpPr>
            <p:nvPr/>
          </p:nvSpPr>
          <p:spPr bwMode="auto">
            <a:xfrm flipH="1" flipV="1">
              <a:off x="1716" y="1476"/>
              <a:ext cx="63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7" name="Line 282"/>
            <p:cNvSpPr>
              <a:spLocks noChangeShapeType="1"/>
            </p:cNvSpPr>
            <p:nvPr/>
          </p:nvSpPr>
          <p:spPr bwMode="auto">
            <a:xfrm flipH="1" flipV="1">
              <a:off x="2928" y="1182"/>
              <a:ext cx="1243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8" name="Oval 283"/>
            <p:cNvSpPr>
              <a:spLocks noChangeArrowheads="1"/>
            </p:cNvSpPr>
            <p:nvPr/>
          </p:nvSpPr>
          <p:spPr bwMode="auto">
            <a:xfrm>
              <a:off x="612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79" name="Oval 284"/>
            <p:cNvSpPr>
              <a:spLocks noChangeArrowheads="1"/>
            </p:cNvSpPr>
            <p:nvPr/>
          </p:nvSpPr>
          <p:spPr bwMode="auto">
            <a:xfrm>
              <a:off x="756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80" name="Oval 285"/>
            <p:cNvSpPr>
              <a:spLocks noChangeArrowheads="1"/>
            </p:cNvSpPr>
            <p:nvPr/>
          </p:nvSpPr>
          <p:spPr bwMode="auto">
            <a:xfrm>
              <a:off x="966" y="2352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81" name="Line 286"/>
            <p:cNvSpPr>
              <a:spLocks noChangeShapeType="1"/>
            </p:cNvSpPr>
            <p:nvPr/>
          </p:nvSpPr>
          <p:spPr bwMode="auto">
            <a:xfrm flipH="1">
              <a:off x="2087" y="1803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2" name="Line 287"/>
            <p:cNvSpPr>
              <a:spLocks noChangeShapeType="1"/>
            </p:cNvSpPr>
            <p:nvPr/>
          </p:nvSpPr>
          <p:spPr bwMode="auto">
            <a:xfrm flipH="1" flipV="1">
              <a:off x="2358" y="1812"/>
              <a:ext cx="313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3" name="Line 288"/>
            <p:cNvSpPr>
              <a:spLocks noChangeShapeType="1"/>
            </p:cNvSpPr>
            <p:nvPr/>
          </p:nvSpPr>
          <p:spPr bwMode="auto">
            <a:xfrm flipV="1">
              <a:off x="1278" y="2069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Line 289"/>
            <p:cNvSpPr>
              <a:spLocks noChangeShapeType="1"/>
            </p:cNvSpPr>
            <p:nvPr/>
          </p:nvSpPr>
          <p:spPr bwMode="auto">
            <a:xfrm flipH="1" flipV="1">
              <a:off x="1420" y="2073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5" name="Oval 290"/>
            <p:cNvSpPr>
              <a:spLocks noChangeArrowheads="1"/>
            </p:cNvSpPr>
            <p:nvPr/>
          </p:nvSpPr>
          <p:spPr bwMode="auto">
            <a:xfrm>
              <a:off x="154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86" name="Oval 291"/>
            <p:cNvSpPr>
              <a:spLocks noChangeArrowheads="1"/>
            </p:cNvSpPr>
            <p:nvPr/>
          </p:nvSpPr>
          <p:spPr bwMode="auto">
            <a:xfrm>
              <a:off x="1248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61487" name="Oval 292"/>
            <p:cNvSpPr>
              <a:spLocks noChangeArrowheads="1"/>
            </p:cNvSpPr>
            <p:nvPr/>
          </p:nvSpPr>
          <p:spPr bwMode="auto">
            <a:xfrm>
              <a:off x="2058" y="209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88" name="Line 293"/>
            <p:cNvSpPr>
              <a:spLocks noChangeShapeType="1"/>
            </p:cNvSpPr>
            <p:nvPr/>
          </p:nvSpPr>
          <p:spPr bwMode="auto">
            <a:xfrm flipV="1">
              <a:off x="2538" y="2117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9" name="Line 294"/>
            <p:cNvSpPr>
              <a:spLocks noChangeShapeType="1"/>
            </p:cNvSpPr>
            <p:nvPr/>
          </p:nvSpPr>
          <p:spPr bwMode="auto">
            <a:xfrm flipH="1" flipV="1">
              <a:off x="2680" y="2121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0" name="Oval 295"/>
            <p:cNvSpPr>
              <a:spLocks noChangeArrowheads="1"/>
            </p:cNvSpPr>
            <p:nvPr/>
          </p:nvSpPr>
          <p:spPr bwMode="auto">
            <a:xfrm>
              <a:off x="2802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91" name="Oval 296"/>
            <p:cNvSpPr>
              <a:spLocks noChangeArrowheads="1"/>
            </p:cNvSpPr>
            <p:nvPr/>
          </p:nvSpPr>
          <p:spPr bwMode="auto">
            <a:xfrm>
              <a:off x="2508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61492" name="Line 297"/>
            <p:cNvSpPr>
              <a:spLocks noChangeShapeType="1"/>
            </p:cNvSpPr>
            <p:nvPr/>
          </p:nvSpPr>
          <p:spPr bwMode="auto">
            <a:xfrm flipH="1">
              <a:off x="3558" y="1490"/>
              <a:ext cx="613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3" name="Line 298"/>
            <p:cNvSpPr>
              <a:spLocks noChangeShapeType="1"/>
            </p:cNvSpPr>
            <p:nvPr/>
          </p:nvSpPr>
          <p:spPr bwMode="auto">
            <a:xfrm flipH="1" flipV="1">
              <a:off x="4170" y="1488"/>
              <a:ext cx="63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4" name="Line 299"/>
            <p:cNvSpPr>
              <a:spLocks noChangeShapeType="1"/>
            </p:cNvSpPr>
            <p:nvPr/>
          </p:nvSpPr>
          <p:spPr bwMode="auto">
            <a:xfrm flipV="1">
              <a:off x="3666" y="2346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5" name="Line 300"/>
            <p:cNvSpPr>
              <a:spLocks noChangeShapeType="1"/>
            </p:cNvSpPr>
            <p:nvPr/>
          </p:nvSpPr>
          <p:spPr bwMode="auto">
            <a:xfrm flipH="1" flipV="1">
              <a:off x="3738" y="2352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6" name="Line 301"/>
            <p:cNvSpPr>
              <a:spLocks noChangeShapeType="1"/>
            </p:cNvSpPr>
            <p:nvPr/>
          </p:nvSpPr>
          <p:spPr bwMode="auto">
            <a:xfrm flipV="1">
              <a:off x="3168" y="2081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7" name="Line 302"/>
            <p:cNvSpPr>
              <a:spLocks noChangeShapeType="1"/>
            </p:cNvSpPr>
            <p:nvPr/>
          </p:nvSpPr>
          <p:spPr bwMode="auto">
            <a:xfrm flipH="1" flipV="1">
              <a:off x="3310" y="2085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8" name="Line 303"/>
            <p:cNvSpPr>
              <a:spLocks noChangeShapeType="1"/>
            </p:cNvSpPr>
            <p:nvPr/>
          </p:nvSpPr>
          <p:spPr bwMode="auto">
            <a:xfrm flipH="1">
              <a:off x="3299" y="1791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9" name="Line 304"/>
            <p:cNvSpPr>
              <a:spLocks noChangeShapeType="1"/>
            </p:cNvSpPr>
            <p:nvPr/>
          </p:nvSpPr>
          <p:spPr bwMode="auto">
            <a:xfrm flipH="1" flipV="1">
              <a:off x="3570" y="1800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0" name="Oval 305"/>
            <p:cNvSpPr>
              <a:spLocks noChangeArrowheads="1"/>
            </p:cNvSpPr>
            <p:nvPr/>
          </p:nvSpPr>
          <p:spPr bwMode="auto">
            <a:xfrm>
              <a:off x="3636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01" name="Oval 306"/>
            <p:cNvSpPr>
              <a:spLocks noChangeArrowheads="1"/>
            </p:cNvSpPr>
            <p:nvPr/>
          </p:nvSpPr>
          <p:spPr bwMode="auto">
            <a:xfrm>
              <a:off x="3780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02" name="Oval 307"/>
            <p:cNvSpPr>
              <a:spLocks noChangeArrowheads="1"/>
            </p:cNvSpPr>
            <p:nvPr/>
          </p:nvSpPr>
          <p:spPr bwMode="auto">
            <a:xfrm>
              <a:off x="3144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03" name="Line 308"/>
            <p:cNvSpPr>
              <a:spLocks noChangeShapeType="1"/>
            </p:cNvSpPr>
            <p:nvPr/>
          </p:nvSpPr>
          <p:spPr bwMode="auto">
            <a:xfrm flipV="1">
              <a:off x="3738" y="2075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4" name="Line 309"/>
            <p:cNvSpPr>
              <a:spLocks noChangeShapeType="1"/>
            </p:cNvSpPr>
            <p:nvPr/>
          </p:nvSpPr>
          <p:spPr bwMode="auto">
            <a:xfrm flipH="1" flipV="1">
              <a:off x="3880" y="2079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5" name="Oval 310"/>
            <p:cNvSpPr>
              <a:spLocks noChangeArrowheads="1"/>
            </p:cNvSpPr>
            <p:nvPr/>
          </p:nvSpPr>
          <p:spPr bwMode="auto">
            <a:xfrm>
              <a:off x="4002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06" name="Oval 311"/>
            <p:cNvSpPr>
              <a:spLocks noChangeArrowheads="1"/>
            </p:cNvSpPr>
            <p:nvPr/>
          </p:nvSpPr>
          <p:spPr bwMode="auto">
            <a:xfrm>
              <a:off x="5076" y="20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61507" name="Line 312"/>
            <p:cNvSpPr>
              <a:spLocks noChangeShapeType="1"/>
            </p:cNvSpPr>
            <p:nvPr/>
          </p:nvSpPr>
          <p:spPr bwMode="auto">
            <a:xfrm flipV="1">
              <a:off x="3378" y="2352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8" name="Line 313"/>
            <p:cNvSpPr>
              <a:spLocks noChangeShapeType="1"/>
            </p:cNvSpPr>
            <p:nvPr/>
          </p:nvSpPr>
          <p:spPr bwMode="auto">
            <a:xfrm flipH="1" flipV="1">
              <a:off x="3450" y="2358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9" name="Oval 314"/>
            <p:cNvSpPr>
              <a:spLocks noChangeArrowheads="1"/>
            </p:cNvSpPr>
            <p:nvPr/>
          </p:nvSpPr>
          <p:spPr bwMode="auto">
            <a:xfrm>
              <a:off x="3348" y="262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10" name="Oval 315"/>
            <p:cNvSpPr>
              <a:spLocks noChangeArrowheads="1"/>
            </p:cNvSpPr>
            <p:nvPr/>
          </p:nvSpPr>
          <p:spPr bwMode="auto">
            <a:xfrm>
              <a:off x="3492" y="262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11" name="Line 316"/>
            <p:cNvSpPr>
              <a:spLocks noChangeShapeType="1"/>
            </p:cNvSpPr>
            <p:nvPr/>
          </p:nvSpPr>
          <p:spPr bwMode="auto">
            <a:xfrm flipV="1">
              <a:off x="4404" y="2099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2" name="Line 317"/>
            <p:cNvSpPr>
              <a:spLocks noChangeShapeType="1"/>
            </p:cNvSpPr>
            <p:nvPr/>
          </p:nvSpPr>
          <p:spPr bwMode="auto">
            <a:xfrm flipH="1" flipV="1">
              <a:off x="4546" y="2103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3" name="Line 318"/>
            <p:cNvSpPr>
              <a:spLocks noChangeShapeType="1"/>
            </p:cNvSpPr>
            <p:nvPr/>
          </p:nvSpPr>
          <p:spPr bwMode="auto">
            <a:xfrm flipH="1">
              <a:off x="4535" y="1809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4" name="Line 319"/>
            <p:cNvSpPr>
              <a:spLocks noChangeShapeType="1"/>
            </p:cNvSpPr>
            <p:nvPr/>
          </p:nvSpPr>
          <p:spPr bwMode="auto">
            <a:xfrm flipH="1" flipV="1">
              <a:off x="4806" y="1818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5" name="Oval 320"/>
            <p:cNvSpPr>
              <a:spLocks noChangeArrowheads="1"/>
            </p:cNvSpPr>
            <p:nvPr/>
          </p:nvSpPr>
          <p:spPr bwMode="auto">
            <a:xfrm>
              <a:off x="4380" y="237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16" name="Line 321"/>
            <p:cNvSpPr>
              <a:spLocks noChangeShapeType="1"/>
            </p:cNvSpPr>
            <p:nvPr/>
          </p:nvSpPr>
          <p:spPr bwMode="auto">
            <a:xfrm flipV="1">
              <a:off x="4614" y="2370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7" name="Line 322"/>
            <p:cNvSpPr>
              <a:spLocks noChangeShapeType="1"/>
            </p:cNvSpPr>
            <p:nvPr/>
          </p:nvSpPr>
          <p:spPr bwMode="auto">
            <a:xfrm flipH="1" flipV="1">
              <a:off x="4686" y="2376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8" name="Oval 323"/>
            <p:cNvSpPr>
              <a:spLocks noChangeArrowheads="1"/>
            </p:cNvSpPr>
            <p:nvPr/>
          </p:nvSpPr>
          <p:spPr bwMode="auto">
            <a:xfrm>
              <a:off x="458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19" name="Oval 324"/>
            <p:cNvSpPr>
              <a:spLocks noChangeArrowheads="1"/>
            </p:cNvSpPr>
            <p:nvPr/>
          </p:nvSpPr>
          <p:spPr bwMode="auto">
            <a:xfrm>
              <a:off x="4728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20" name="Text Box 325"/>
            <p:cNvSpPr txBox="1">
              <a:spLocks noChangeArrowheads="1"/>
            </p:cNvSpPr>
            <p:nvPr/>
          </p:nvSpPr>
          <p:spPr bwMode="auto">
            <a:xfrm>
              <a:off x="236" y="879"/>
              <a:ext cx="2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11…11</a:t>
              </a:r>
            </a:p>
          </p:txBody>
        </p:sp>
        <p:sp>
          <p:nvSpPr>
            <p:cNvPr id="61521" name="Text Box 326"/>
            <p:cNvSpPr txBox="1">
              <a:spLocks noChangeArrowheads="1"/>
            </p:cNvSpPr>
            <p:nvPr/>
          </p:nvSpPr>
          <p:spPr bwMode="auto">
            <a:xfrm>
              <a:off x="5108" y="879"/>
              <a:ext cx="3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00…00</a:t>
              </a:r>
            </a:p>
          </p:txBody>
        </p:sp>
        <p:sp>
          <p:nvSpPr>
            <p:cNvPr id="61522" name="Text Box 327"/>
            <p:cNvSpPr txBox="1">
              <a:spLocks noChangeArrowheads="1"/>
            </p:cNvSpPr>
            <p:nvPr/>
          </p:nvSpPr>
          <p:spPr bwMode="auto">
            <a:xfrm>
              <a:off x="2205" y="12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3" name="Text Box 328"/>
            <p:cNvSpPr txBox="1">
              <a:spLocks noChangeArrowheads="1"/>
            </p:cNvSpPr>
            <p:nvPr/>
          </p:nvSpPr>
          <p:spPr bwMode="auto">
            <a:xfrm>
              <a:off x="1389" y="150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4" name="Text Box 329"/>
            <p:cNvSpPr txBox="1">
              <a:spLocks noChangeArrowheads="1"/>
            </p:cNvSpPr>
            <p:nvPr/>
          </p:nvSpPr>
          <p:spPr bwMode="auto">
            <a:xfrm>
              <a:off x="909" y="1839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5" name="Text Box 330"/>
            <p:cNvSpPr txBox="1">
              <a:spLocks noChangeArrowheads="1"/>
            </p:cNvSpPr>
            <p:nvPr/>
          </p:nvSpPr>
          <p:spPr bwMode="auto">
            <a:xfrm>
              <a:off x="717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6" name="Text Box 331"/>
            <p:cNvSpPr txBox="1">
              <a:spLocks noChangeArrowheads="1"/>
            </p:cNvSpPr>
            <p:nvPr/>
          </p:nvSpPr>
          <p:spPr bwMode="auto">
            <a:xfrm>
              <a:off x="621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7" name="Text Box 332"/>
            <p:cNvSpPr txBox="1">
              <a:spLocks noChangeArrowheads="1"/>
            </p:cNvSpPr>
            <p:nvPr/>
          </p:nvSpPr>
          <p:spPr bwMode="auto">
            <a:xfrm>
              <a:off x="2157" y="188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8" name="Text Box 333"/>
            <p:cNvSpPr txBox="1">
              <a:spLocks noChangeArrowheads="1"/>
            </p:cNvSpPr>
            <p:nvPr/>
          </p:nvSpPr>
          <p:spPr bwMode="auto">
            <a:xfrm>
              <a:off x="2541" y="217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9" name="Text Box 334"/>
            <p:cNvSpPr txBox="1">
              <a:spLocks noChangeArrowheads="1"/>
            </p:cNvSpPr>
            <p:nvPr/>
          </p:nvSpPr>
          <p:spPr bwMode="auto">
            <a:xfrm>
              <a:off x="1293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0" name="Text Box 335"/>
            <p:cNvSpPr txBox="1">
              <a:spLocks noChangeArrowheads="1"/>
            </p:cNvSpPr>
            <p:nvPr/>
          </p:nvSpPr>
          <p:spPr bwMode="auto">
            <a:xfrm>
              <a:off x="3165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1" name="Text Box 336"/>
            <p:cNvSpPr txBox="1">
              <a:spLocks noChangeArrowheads="1"/>
            </p:cNvSpPr>
            <p:nvPr/>
          </p:nvSpPr>
          <p:spPr bwMode="auto">
            <a:xfrm>
              <a:off x="3357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2" name="Text Box 337"/>
            <p:cNvSpPr txBox="1">
              <a:spLocks noChangeArrowheads="1"/>
            </p:cNvSpPr>
            <p:nvPr/>
          </p:nvSpPr>
          <p:spPr bwMode="auto">
            <a:xfrm>
              <a:off x="3645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3" name="Text Box 338"/>
            <p:cNvSpPr txBox="1">
              <a:spLocks noChangeArrowheads="1"/>
            </p:cNvSpPr>
            <p:nvPr/>
          </p:nvSpPr>
          <p:spPr bwMode="auto">
            <a:xfrm>
              <a:off x="4413" y="217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4" name="Text Box 339"/>
            <p:cNvSpPr txBox="1">
              <a:spLocks noChangeArrowheads="1"/>
            </p:cNvSpPr>
            <p:nvPr/>
          </p:nvSpPr>
          <p:spPr bwMode="auto">
            <a:xfrm>
              <a:off x="4605" y="246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5" name="Text Box 340"/>
            <p:cNvSpPr txBox="1">
              <a:spLocks noChangeArrowheads="1"/>
            </p:cNvSpPr>
            <p:nvPr/>
          </p:nvSpPr>
          <p:spPr bwMode="auto">
            <a:xfrm>
              <a:off x="4605" y="188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6" name="Text Box 341"/>
            <p:cNvSpPr txBox="1">
              <a:spLocks noChangeArrowheads="1"/>
            </p:cNvSpPr>
            <p:nvPr/>
          </p:nvSpPr>
          <p:spPr bwMode="auto">
            <a:xfrm>
              <a:off x="3357" y="1839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7" name="Text Box 342"/>
            <p:cNvSpPr txBox="1">
              <a:spLocks noChangeArrowheads="1"/>
            </p:cNvSpPr>
            <p:nvPr/>
          </p:nvSpPr>
          <p:spPr bwMode="auto">
            <a:xfrm>
              <a:off x="3789" y="150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8" name="Text Box 343"/>
            <p:cNvSpPr txBox="1">
              <a:spLocks noChangeArrowheads="1"/>
            </p:cNvSpPr>
            <p:nvPr/>
          </p:nvSpPr>
          <p:spPr bwMode="auto">
            <a:xfrm>
              <a:off x="763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39" name="Text Box 344"/>
            <p:cNvSpPr txBox="1">
              <a:spLocks noChangeArrowheads="1"/>
            </p:cNvSpPr>
            <p:nvPr/>
          </p:nvSpPr>
          <p:spPr bwMode="auto">
            <a:xfrm>
              <a:off x="907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0" name="Text Box 345"/>
            <p:cNvSpPr txBox="1">
              <a:spLocks noChangeArrowheads="1"/>
            </p:cNvSpPr>
            <p:nvPr/>
          </p:nvSpPr>
          <p:spPr bwMode="auto">
            <a:xfrm>
              <a:off x="1291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1" name="Text Box 346"/>
            <p:cNvSpPr txBox="1">
              <a:spLocks noChangeArrowheads="1"/>
            </p:cNvSpPr>
            <p:nvPr/>
          </p:nvSpPr>
          <p:spPr bwMode="auto">
            <a:xfrm>
              <a:off x="1483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2" name="Text Box 347"/>
            <p:cNvSpPr txBox="1">
              <a:spLocks noChangeArrowheads="1"/>
            </p:cNvSpPr>
            <p:nvPr/>
          </p:nvSpPr>
          <p:spPr bwMode="auto">
            <a:xfrm>
              <a:off x="2059" y="1551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3" name="Text Box 348"/>
            <p:cNvSpPr txBox="1">
              <a:spLocks noChangeArrowheads="1"/>
            </p:cNvSpPr>
            <p:nvPr/>
          </p:nvSpPr>
          <p:spPr bwMode="auto">
            <a:xfrm>
              <a:off x="2491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4" name="Text Box 349"/>
            <p:cNvSpPr txBox="1">
              <a:spLocks noChangeArrowheads="1"/>
            </p:cNvSpPr>
            <p:nvPr/>
          </p:nvSpPr>
          <p:spPr bwMode="auto">
            <a:xfrm>
              <a:off x="2779" y="217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5" name="Text Box 350"/>
            <p:cNvSpPr txBox="1">
              <a:spLocks noChangeArrowheads="1"/>
            </p:cNvSpPr>
            <p:nvPr/>
          </p:nvSpPr>
          <p:spPr bwMode="auto">
            <a:xfrm>
              <a:off x="4363" y="145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6" name="Text Box 351"/>
            <p:cNvSpPr txBox="1">
              <a:spLocks noChangeArrowheads="1"/>
            </p:cNvSpPr>
            <p:nvPr/>
          </p:nvSpPr>
          <p:spPr bwMode="auto">
            <a:xfrm>
              <a:off x="3739" y="188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7" name="Text Box 352"/>
            <p:cNvSpPr txBox="1">
              <a:spLocks noChangeArrowheads="1"/>
            </p:cNvSpPr>
            <p:nvPr/>
          </p:nvSpPr>
          <p:spPr bwMode="auto">
            <a:xfrm>
              <a:off x="3355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8" name="Text Box 353"/>
            <p:cNvSpPr txBox="1">
              <a:spLocks noChangeArrowheads="1"/>
            </p:cNvSpPr>
            <p:nvPr/>
          </p:nvSpPr>
          <p:spPr bwMode="auto">
            <a:xfrm>
              <a:off x="3499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9" name="Text Box 354"/>
            <p:cNvSpPr txBox="1">
              <a:spLocks noChangeArrowheads="1"/>
            </p:cNvSpPr>
            <p:nvPr/>
          </p:nvSpPr>
          <p:spPr bwMode="auto">
            <a:xfrm>
              <a:off x="3787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0" name="Text Box 355"/>
            <p:cNvSpPr txBox="1">
              <a:spLocks noChangeArrowheads="1"/>
            </p:cNvSpPr>
            <p:nvPr/>
          </p:nvSpPr>
          <p:spPr bwMode="auto">
            <a:xfrm>
              <a:off x="3931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1" name="Text Box 356"/>
            <p:cNvSpPr txBox="1">
              <a:spLocks noChangeArrowheads="1"/>
            </p:cNvSpPr>
            <p:nvPr/>
          </p:nvSpPr>
          <p:spPr bwMode="auto">
            <a:xfrm>
              <a:off x="4939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2" name="Text Box 357"/>
            <p:cNvSpPr txBox="1">
              <a:spLocks noChangeArrowheads="1"/>
            </p:cNvSpPr>
            <p:nvPr/>
          </p:nvSpPr>
          <p:spPr bwMode="auto">
            <a:xfrm>
              <a:off x="4650" y="217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3" name="Text Box 358"/>
            <p:cNvSpPr txBox="1">
              <a:spLocks noChangeArrowheads="1"/>
            </p:cNvSpPr>
            <p:nvPr/>
          </p:nvSpPr>
          <p:spPr bwMode="auto">
            <a:xfrm>
              <a:off x="4747" y="2463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4" name="Line 359"/>
            <p:cNvSpPr>
              <a:spLocks noChangeShapeType="1"/>
            </p:cNvSpPr>
            <p:nvPr/>
          </p:nvSpPr>
          <p:spPr bwMode="auto">
            <a:xfrm flipH="1" flipV="1">
              <a:off x="384" y="1032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5" name="Text Box 360"/>
            <p:cNvSpPr txBox="1">
              <a:spLocks noChangeArrowheads="1"/>
            </p:cNvSpPr>
            <p:nvPr/>
          </p:nvSpPr>
          <p:spPr bwMode="auto">
            <a:xfrm>
              <a:off x="3499" y="12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6" name="Oval 361"/>
            <p:cNvSpPr>
              <a:spLocks noChangeArrowheads="1"/>
            </p:cNvSpPr>
            <p:nvPr/>
          </p:nvSpPr>
          <p:spPr bwMode="auto">
            <a:xfrm>
              <a:off x="60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57" name="Oval 362"/>
            <p:cNvSpPr>
              <a:spLocks noChangeArrowheads="1"/>
            </p:cNvSpPr>
            <p:nvPr/>
          </p:nvSpPr>
          <p:spPr bwMode="auto">
            <a:xfrm>
              <a:off x="75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58" name="Oval 363"/>
            <p:cNvSpPr>
              <a:spLocks noChangeArrowheads="1"/>
            </p:cNvSpPr>
            <p:nvPr/>
          </p:nvSpPr>
          <p:spPr bwMode="auto">
            <a:xfrm>
              <a:off x="96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59" name="Oval 364"/>
            <p:cNvSpPr>
              <a:spLocks noChangeArrowheads="1"/>
            </p:cNvSpPr>
            <p:nvPr/>
          </p:nvSpPr>
          <p:spPr bwMode="auto">
            <a:xfrm>
              <a:off x="12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0" name="Oval 365"/>
            <p:cNvSpPr>
              <a:spLocks noChangeArrowheads="1"/>
            </p:cNvSpPr>
            <p:nvPr/>
          </p:nvSpPr>
          <p:spPr bwMode="auto">
            <a:xfrm>
              <a:off x="15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1" name="Oval 366"/>
            <p:cNvSpPr>
              <a:spLocks noChangeArrowheads="1"/>
            </p:cNvSpPr>
            <p:nvPr/>
          </p:nvSpPr>
          <p:spPr bwMode="auto">
            <a:xfrm>
              <a:off x="205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2" name="Oval 367"/>
            <p:cNvSpPr>
              <a:spLocks noChangeArrowheads="1"/>
            </p:cNvSpPr>
            <p:nvPr/>
          </p:nvSpPr>
          <p:spPr bwMode="auto">
            <a:xfrm>
              <a:off x="2508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3" name="Oval 368"/>
            <p:cNvSpPr>
              <a:spLocks noChangeArrowheads="1"/>
            </p:cNvSpPr>
            <p:nvPr/>
          </p:nvSpPr>
          <p:spPr bwMode="auto">
            <a:xfrm>
              <a:off x="279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4" name="Oval 369"/>
            <p:cNvSpPr>
              <a:spLocks noChangeArrowheads="1"/>
            </p:cNvSpPr>
            <p:nvPr/>
          </p:nvSpPr>
          <p:spPr bwMode="auto">
            <a:xfrm>
              <a:off x="314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5" name="Oval 370"/>
            <p:cNvSpPr>
              <a:spLocks noChangeArrowheads="1"/>
            </p:cNvSpPr>
            <p:nvPr/>
          </p:nvSpPr>
          <p:spPr bwMode="auto">
            <a:xfrm>
              <a:off x="33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6" name="Oval 371"/>
            <p:cNvSpPr>
              <a:spLocks noChangeArrowheads="1"/>
            </p:cNvSpPr>
            <p:nvPr/>
          </p:nvSpPr>
          <p:spPr bwMode="auto">
            <a:xfrm>
              <a:off x="348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7" name="Oval 372"/>
            <p:cNvSpPr>
              <a:spLocks noChangeArrowheads="1"/>
            </p:cNvSpPr>
            <p:nvPr/>
          </p:nvSpPr>
          <p:spPr bwMode="auto">
            <a:xfrm>
              <a:off x="36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8" name="Oval 373"/>
            <p:cNvSpPr>
              <a:spLocks noChangeArrowheads="1"/>
            </p:cNvSpPr>
            <p:nvPr/>
          </p:nvSpPr>
          <p:spPr bwMode="auto">
            <a:xfrm>
              <a:off x="3780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9" name="Oval 374"/>
            <p:cNvSpPr>
              <a:spLocks noChangeArrowheads="1"/>
            </p:cNvSpPr>
            <p:nvPr/>
          </p:nvSpPr>
          <p:spPr bwMode="auto">
            <a:xfrm>
              <a:off x="399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0" name="Oval 375"/>
            <p:cNvSpPr>
              <a:spLocks noChangeArrowheads="1"/>
            </p:cNvSpPr>
            <p:nvPr/>
          </p:nvSpPr>
          <p:spPr bwMode="auto">
            <a:xfrm>
              <a:off x="4386" y="10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1" name="Oval 376"/>
            <p:cNvSpPr>
              <a:spLocks noChangeArrowheads="1"/>
            </p:cNvSpPr>
            <p:nvPr/>
          </p:nvSpPr>
          <p:spPr bwMode="auto">
            <a:xfrm>
              <a:off x="458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2" name="Oval 377"/>
            <p:cNvSpPr>
              <a:spLocks noChangeArrowheads="1"/>
            </p:cNvSpPr>
            <p:nvPr/>
          </p:nvSpPr>
          <p:spPr bwMode="auto">
            <a:xfrm>
              <a:off x="473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3" name="Oval 378"/>
            <p:cNvSpPr>
              <a:spLocks noChangeArrowheads="1"/>
            </p:cNvSpPr>
            <p:nvPr/>
          </p:nvSpPr>
          <p:spPr bwMode="auto">
            <a:xfrm>
              <a:off x="5070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" name="Group 379"/>
          <p:cNvGrpSpPr>
            <a:grpSpLocks/>
          </p:cNvGrpSpPr>
          <p:nvPr/>
        </p:nvGrpSpPr>
        <p:grpSpPr bwMode="auto">
          <a:xfrm>
            <a:off x="3295650" y="965200"/>
            <a:ext cx="3695700" cy="3657600"/>
            <a:chOff x="2076" y="960"/>
            <a:chExt cx="2328" cy="2304"/>
          </a:xfrm>
        </p:grpSpPr>
        <p:cxnSp>
          <p:nvCxnSpPr>
            <p:cNvPr id="61465" name="AutoShape 380"/>
            <p:cNvCxnSpPr>
              <a:cxnSpLocks noChangeShapeType="1"/>
              <a:stCxn id="61515" idx="4"/>
              <a:endCxn id="61487" idx="4"/>
            </p:cNvCxnSpPr>
            <p:nvPr/>
          </p:nvCxnSpPr>
          <p:spPr bwMode="auto">
            <a:xfrm rot="16200000" flipV="1">
              <a:off x="3102" y="1122"/>
              <a:ext cx="282" cy="2322"/>
            </a:xfrm>
            <a:prstGeom prst="curvedConnector3">
              <a:avLst>
                <a:gd name="adj1" fmla="val -133333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6" name="Line 381"/>
            <p:cNvSpPr>
              <a:spLocks noChangeShapeType="1"/>
            </p:cNvSpPr>
            <p:nvPr/>
          </p:nvSpPr>
          <p:spPr bwMode="auto">
            <a:xfrm flipH="1" flipV="1">
              <a:off x="2928" y="960"/>
              <a:ext cx="0" cy="2304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467" name="AutoShape 382"/>
            <p:cNvCxnSpPr>
              <a:cxnSpLocks noChangeShapeType="1"/>
              <a:stCxn id="61570" idx="1"/>
              <a:endCxn id="61561" idx="0"/>
            </p:cNvCxnSpPr>
            <p:nvPr/>
          </p:nvCxnSpPr>
          <p:spPr bwMode="auto">
            <a:xfrm rot="5400000" flipH="1">
              <a:off x="3231" y="-147"/>
              <a:ext cx="7" cy="2317"/>
            </a:xfrm>
            <a:prstGeom prst="curvedConnector3">
              <a:avLst>
                <a:gd name="adj1" fmla="val 3857139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3"/>
          <p:cNvGrpSpPr>
            <a:grpSpLocks/>
          </p:cNvGrpSpPr>
          <p:nvPr/>
        </p:nvGrpSpPr>
        <p:grpSpPr bwMode="auto">
          <a:xfrm>
            <a:off x="2019300" y="965200"/>
            <a:ext cx="4999038" cy="3657600"/>
            <a:chOff x="1272" y="960"/>
            <a:chExt cx="3149" cy="2304"/>
          </a:xfrm>
        </p:grpSpPr>
        <p:cxnSp>
          <p:nvCxnSpPr>
            <p:cNvPr id="61462" name="AutoShape 384"/>
            <p:cNvCxnSpPr>
              <a:cxnSpLocks noChangeShapeType="1"/>
              <a:stCxn id="61515" idx="5"/>
              <a:endCxn id="61486" idx="4"/>
            </p:cNvCxnSpPr>
            <p:nvPr/>
          </p:nvCxnSpPr>
          <p:spPr bwMode="auto">
            <a:xfrm rot="16200000" flipV="1">
              <a:off x="2838" y="834"/>
              <a:ext cx="17" cy="3149"/>
            </a:xfrm>
            <a:prstGeom prst="curvedConnector3">
              <a:avLst>
                <a:gd name="adj1" fmla="val -301764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3" name="Line 385"/>
            <p:cNvSpPr>
              <a:spLocks noChangeShapeType="1"/>
            </p:cNvSpPr>
            <p:nvPr/>
          </p:nvSpPr>
          <p:spPr bwMode="auto">
            <a:xfrm flipH="1" flipV="1">
              <a:off x="1720" y="960"/>
              <a:ext cx="0" cy="2304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464" name="AutoShape 386"/>
            <p:cNvCxnSpPr>
              <a:cxnSpLocks noChangeShapeType="1"/>
              <a:stCxn id="61561" idx="1"/>
              <a:endCxn id="61559" idx="7"/>
            </p:cNvCxnSpPr>
            <p:nvPr/>
          </p:nvCxnSpPr>
          <p:spPr bwMode="auto">
            <a:xfrm rot="-5400000" flipH="1" flipV="1">
              <a:off x="1670" y="628"/>
              <a:ext cx="1" cy="776"/>
            </a:xfrm>
            <a:prstGeom prst="curvedConnector3">
              <a:avLst>
                <a:gd name="adj1" fmla="val -27100009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87"/>
          <p:cNvGrpSpPr>
            <a:grpSpLocks/>
          </p:cNvGrpSpPr>
          <p:nvPr/>
        </p:nvGrpSpPr>
        <p:grpSpPr bwMode="auto">
          <a:xfrm>
            <a:off x="1231900" y="965200"/>
            <a:ext cx="5786438" cy="3657600"/>
            <a:chOff x="776" y="960"/>
            <a:chExt cx="3645" cy="2304"/>
          </a:xfrm>
        </p:grpSpPr>
        <p:cxnSp>
          <p:nvCxnSpPr>
            <p:cNvPr id="61459" name="AutoShape 388"/>
            <p:cNvCxnSpPr>
              <a:cxnSpLocks noChangeShapeType="1"/>
            </p:cNvCxnSpPr>
            <p:nvPr/>
          </p:nvCxnSpPr>
          <p:spPr bwMode="auto">
            <a:xfrm rot="5400000">
              <a:off x="2477" y="720"/>
              <a:ext cx="247" cy="3641"/>
            </a:xfrm>
            <a:prstGeom prst="curvedConnector3">
              <a:avLst>
                <a:gd name="adj1" fmla="val 3141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0" name="AutoShape 389"/>
            <p:cNvCxnSpPr>
              <a:cxnSpLocks noChangeShapeType="1"/>
            </p:cNvCxnSpPr>
            <p:nvPr/>
          </p:nvCxnSpPr>
          <p:spPr bwMode="auto">
            <a:xfrm rot="5400000" flipH="1">
              <a:off x="1009" y="775"/>
              <a:ext cx="7" cy="473"/>
            </a:xfrm>
            <a:prstGeom prst="curvedConnector4">
              <a:avLst>
                <a:gd name="adj1" fmla="val 3514282"/>
                <a:gd name="adj2" fmla="val 945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1" name="Line 390"/>
            <p:cNvSpPr>
              <a:spLocks noChangeShapeType="1"/>
            </p:cNvSpPr>
            <p:nvPr/>
          </p:nvSpPr>
          <p:spPr bwMode="auto">
            <a:xfrm flipH="1" flipV="1">
              <a:off x="1104" y="960"/>
              <a:ext cx="0" cy="2304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91"/>
          <p:cNvGrpSpPr>
            <a:grpSpLocks/>
          </p:cNvGrpSpPr>
          <p:nvPr/>
        </p:nvGrpSpPr>
        <p:grpSpPr bwMode="auto">
          <a:xfrm>
            <a:off x="1293813" y="965200"/>
            <a:ext cx="5724525" cy="3657600"/>
            <a:chOff x="815" y="960"/>
            <a:chExt cx="3606" cy="2304"/>
          </a:xfrm>
        </p:grpSpPr>
        <p:sp>
          <p:nvSpPr>
            <p:cNvPr id="61456" name="Line 392"/>
            <p:cNvSpPr>
              <a:spLocks noChangeShapeType="1"/>
            </p:cNvSpPr>
            <p:nvPr/>
          </p:nvSpPr>
          <p:spPr bwMode="auto">
            <a:xfrm flipH="1" flipV="1">
              <a:off x="840" y="960"/>
              <a:ext cx="0" cy="2304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457" name="AutoShape 393"/>
            <p:cNvCxnSpPr>
              <a:cxnSpLocks noChangeShapeType="1"/>
            </p:cNvCxnSpPr>
            <p:nvPr/>
          </p:nvCxnSpPr>
          <p:spPr bwMode="auto">
            <a:xfrm rot="16200000" flipV="1">
              <a:off x="2697" y="693"/>
              <a:ext cx="17" cy="3431"/>
            </a:xfrm>
            <a:prstGeom prst="curvedConnector3">
              <a:avLst>
                <a:gd name="adj1" fmla="val -3770593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8" name="AutoShape 394"/>
            <p:cNvCxnSpPr>
              <a:cxnSpLocks noChangeShapeType="1"/>
            </p:cNvCxnSpPr>
            <p:nvPr/>
          </p:nvCxnSpPr>
          <p:spPr bwMode="auto">
            <a:xfrm rot="-5400000">
              <a:off x="878" y="961"/>
              <a:ext cx="7" cy="133"/>
            </a:xfrm>
            <a:prstGeom prst="curvedConnector3">
              <a:avLst>
                <a:gd name="adj1" fmla="val 1885713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2731" name="Oval 395"/>
          <p:cNvSpPr>
            <a:spLocks noChangeArrowheads="1"/>
          </p:cNvSpPr>
          <p:nvPr/>
        </p:nvSpPr>
        <p:spPr bwMode="auto">
          <a:xfrm>
            <a:off x="3268663" y="2763838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2732" name="Oval 396"/>
          <p:cNvSpPr>
            <a:spLocks noChangeArrowheads="1"/>
          </p:cNvSpPr>
          <p:nvPr/>
        </p:nvSpPr>
        <p:spPr bwMode="auto">
          <a:xfrm>
            <a:off x="1981200" y="3175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2733" name="Oval 397"/>
          <p:cNvSpPr>
            <a:spLocks noChangeArrowheads="1"/>
          </p:cNvSpPr>
          <p:nvPr/>
        </p:nvSpPr>
        <p:spPr bwMode="auto">
          <a:xfrm>
            <a:off x="1203325" y="35941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55" name="Rectangle 398"/>
          <p:cNvSpPr>
            <a:spLocks noChangeArrowheads="1"/>
          </p:cNvSpPr>
          <p:nvPr/>
        </p:nvSpPr>
        <p:spPr bwMode="auto">
          <a:xfrm>
            <a:off x="2032000" y="4724400"/>
            <a:ext cx="467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 dirty="0"/>
              <a:t>结点</a:t>
            </a:r>
            <a:r>
              <a:rPr lang="en-US" altLang="zh-CN" sz="2000" dirty="0"/>
              <a:t>0011 </a:t>
            </a:r>
            <a:r>
              <a:rPr lang="zh-CN" altLang="en-US" sz="2000" dirty="0"/>
              <a:t>通过连续查询来找到结点</a:t>
            </a:r>
            <a:r>
              <a:rPr lang="en-US" altLang="zh-CN" sz="2000" dirty="0"/>
              <a:t>1110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04" grpId="0" animBg="1" autoUpdateAnimBg="0"/>
      <p:bldP spid="142605" grpId="0" animBg="1" autoUpdateAnimBg="0"/>
      <p:bldP spid="142606" grpId="0" animBg="1" autoUpdateAnimBg="0"/>
      <p:bldP spid="142607" grpId="0" animBg="1" autoUpdateAnimBg="0"/>
      <p:bldP spid="142731" grpId="0" animBg="1"/>
      <p:bldP spid="142732" grpId="0" animBg="1"/>
      <p:bldP spid="1427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P2P Lookup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Functional requirements: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Locate and communicate with any individual resource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Add new resources or remove them at will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Add hosts or remove them at will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Provide simple APIs to store and find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dirty="0"/>
              <a:t>Typical DHT interface</a:t>
            </a:r>
            <a:r>
              <a:rPr lang="en-US" altLang="zh-CN"/>
              <a:t>: key with a GUID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/>
              <a:t>put(key</a:t>
            </a:r>
            <a:r>
              <a:rPr lang="en-US" altLang="zh-CN" dirty="0"/>
              <a:t>, value),  get(key)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Non-functional requirements: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Global scalability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Load balancing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Accommodating to highly dynamic host availability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Optimization for local interactions between neighboring peers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Security of data in an environment with heterogeneous trust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Anonymity, deniability and resistance to censorship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存储</a:t>
            </a:r>
            <a:r>
              <a:rPr lang="en-US" altLang="zh-CN" sz="3600" dirty="0"/>
              <a:t>(key, value)</a:t>
            </a:r>
            <a:r>
              <a:rPr lang="zh-CN" altLang="en-US" sz="3600" dirty="0"/>
              <a:t>对： </a:t>
            </a:r>
            <a:r>
              <a:rPr lang="en-US" altLang="zh-CN" sz="3600" dirty="0" err="1"/>
              <a:t>nodeID</a:t>
            </a:r>
            <a:r>
              <a:rPr lang="zh-CN" altLang="en-US" sz="3600" dirty="0"/>
              <a:t>邻近复制策略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先用</a:t>
            </a:r>
            <a:r>
              <a:rPr lang="en-US" altLang="zh-CN" dirty="0" err="1">
                <a:solidFill>
                  <a:srgbClr val="C00000"/>
                </a:solidFill>
              </a:rPr>
              <a:t>Find_node</a:t>
            </a:r>
            <a:r>
              <a:rPr lang="en-US" altLang="zh-CN" dirty="0">
                <a:solidFill>
                  <a:srgbClr val="C00000"/>
                </a:solidFill>
              </a:rPr>
              <a:t>(key)</a:t>
            </a:r>
            <a:r>
              <a:rPr lang="zh-CN" altLang="en-US" dirty="0"/>
              <a:t>找到离</a:t>
            </a:r>
            <a:r>
              <a:rPr lang="en-US" altLang="zh-CN" dirty="0"/>
              <a:t>key</a:t>
            </a:r>
            <a:r>
              <a:rPr lang="zh-CN" altLang="en-US" dirty="0"/>
              <a:t>最近的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/>
              <a:t>个结点，然后发送</a:t>
            </a:r>
            <a:r>
              <a:rPr lang="en-US" altLang="zh-CN" dirty="0"/>
              <a:t>Store(key, value)</a:t>
            </a:r>
            <a:r>
              <a:rPr lang="zh-CN" altLang="en-US" dirty="0"/>
              <a:t>，在这些结点上存储</a:t>
            </a:r>
            <a:r>
              <a:rPr lang="en-US" altLang="zh-CN" dirty="0"/>
              <a:t>value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上述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/>
              <a:t>个结点每过</a:t>
            </a:r>
            <a:r>
              <a:rPr lang="en-US" altLang="zh-CN" dirty="0"/>
              <a:t>1</a:t>
            </a:r>
            <a:r>
              <a:rPr lang="zh-CN" altLang="en-US" dirty="0"/>
              <a:t>个小时，重新发布</a:t>
            </a:r>
            <a:r>
              <a:rPr lang="en-US" altLang="zh-CN" dirty="0"/>
              <a:t>(key, value)</a:t>
            </a:r>
            <a:r>
              <a:rPr lang="zh-CN" altLang="en-US" dirty="0"/>
              <a:t>对，以保证数据可用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最初的</a:t>
            </a:r>
            <a:r>
              <a:rPr lang="en-US" altLang="zh-CN" dirty="0"/>
              <a:t>(key, value)</a:t>
            </a:r>
            <a:r>
              <a:rPr lang="zh-CN" altLang="en-US" dirty="0"/>
              <a:t>对，发布者每过</a:t>
            </a:r>
            <a:r>
              <a:rPr lang="en-US" altLang="zh-CN" dirty="0"/>
              <a:t>24</a:t>
            </a:r>
            <a:r>
              <a:rPr lang="zh-CN" altLang="en-US" dirty="0"/>
              <a:t>小时重新发布它，否则所有</a:t>
            </a:r>
            <a:r>
              <a:rPr lang="en-US" altLang="zh-CN" dirty="0"/>
              <a:t>(key, value)</a:t>
            </a:r>
            <a:r>
              <a:rPr lang="zh-CN" altLang="en-US" dirty="0"/>
              <a:t>对会在</a:t>
            </a:r>
            <a:r>
              <a:rPr lang="en-US" altLang="zh-CN" dirty="0"/>
              <a:t>24</a:t>
            </a:r>
            <a:r>
              <a:rPr lang="zh-CN" altLang="en-US" dirty="0"/>
              <a:t>小时后过期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当任何一个结点</a:t>
            </a:r>
            <a:r>
              <a:rPr lang="en-US" altLang="zh-CN" dirty="0"/>
              <a:t>w</a:t>
            </a:r>
            <a:r>
              <a:rPr lang="zh-CN" altLang="en-US" dirty="0"/>
              <a:t>发现，存在另一个结点</a:t>
            </a:r>
            <a:r>
              <a:rPr lang="en-US" altLang="zh-CN" dirty="0"/>
              <a:t>u</a:t>
            </a:r>
            <a:r>
              <a:rPr lang="zh-CN" altLang="en-US" dirty="0"/>
              <a:t>离保存在</a:t>
            </a:r>
            <a:r>
              <a:rPr lang="en-US" altLang="zh-CN" dirty="0"/>
              <a:t>w</a:t>
            </a:r>
            <a:r>
              <a:rPr lang="zh-CN" altLang="en-US" dirty="0"/>
              <a:t>上的</a:t>
            </a:r>
            <a:r>
              <a:rPr lang="en-US" altLang="zh-CN" dirty="0"/>
              <a:t>(key, value)</a:t>
            </a:r>
            <a:r>
              <a:rPr lang="zh-CN" altLang="en-US" dirty="0"/>
              <a:t>对更近时，</a:t>
            </a:r>
            <a:r>
              <a:rPr lang="en-US" altLang="zh-CN" dirty="0"/>
              <a:t>w</a:t>
            </a:r>
            <a:r>
              <a:rPr lang="zh-CN" altLang="en-US" dirty="0"/>
              <a:t>会复制这个</a:t>
            </a:r>
            <a:r>
              <a:rPr lang="en-US" altLang="zh-CN" dirty="0"/>
              <a:t>(key, value)</a:t>
            </a:r>
            <a:r>
              <a:rPr lang="zh-CN" altLang="en-US" dirty="0"/>
              <a:t>对到</a:t>
            </a:r>
            <a:r>
              <a:rPr lang="en-US" altLang="zh-CN" dirty="0"/>
              <a:t>u</a:t>
            </a:r>
            <a:r>
              <a:rPr lang="zh-CN" altLang="en-US" dirty="0"/>
              <a:t>，但并不删除自己保存的</a:t>
            </a:r>
            <a:r>
              <a:rPr lang="en-US" altLang="zh-CN" dirty="0"/>
              <a:t>(key, value)</a:t>
            </a:r>
            <a:r>
              <a:rPr lang="zh-CN" altLang="en-US" dirty="0"/>
              <a:t>对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自适应性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如果某行所有结点在</a:t>
            </a:r>
            <a:r>
              <a:rPr lang="en-US" altLang="zh-CN" dirty="0"/>
              <a:t>1</a:t>
            </a:r>
            <a:r>
              <a:rPr lang="zh-CN" altLang="en-US" dirty="0"/>
              <a:t>个小时中未被查询，那么，就从中任选一个结点</a:t>
            </a:r>
            <a:r>
              <a:rPr lang="en-US" altLang="zh-CN" dirty="0" err="1"/>
              <a:t>nodeID</a:t>
            </a:r>
            <a:r>
              <a:rPr lang="zh-CN" altLang="en-US" dirty="0"/>
              <a:t>对它做结点查询</a:t>
            </a:r>
            <a:r>
              <a:rPr lang="en-US" altLang="zh-CN" dirty="0" err="1">
                <a:solidFill>
                  <a:srgbClr val="C00000"/>
                </a:solidFill>
              </a:rPr>
              <a:t>Find_node</a:t>
            </a:r>
            <a:r>
              <a:rPr lang="en-US" altLang="zh-CN" dirty="0">
                <a:solidFill>
                  <a:srgbClr val="C00000"/>
                </a:solidFill>
              </a:rPr>
              <a:t>(key) </a:t>
            </a:r>
            <a:r>
              <a:rPr lang="zh-CN" altLang="en-US" dirty="0"/>
              <a:t>，这里</a:t>
            </a:r>
            <a:r>
              <a:rPr lang="en-US" altLang="zh-CN" dirty="0"/>
              <a:t>key=</a:t>
            </a:r>
            <a:r>
              <a:rPr lang="en-US" altLang="zh-CN" dirty="0" err="1"/>
              <a:t>nodeID</a:t>
            </a:r>
            <a:r>
              <a:rPr lang="zh-CN" altLang="en-US" dirty="0"/>
              <a:t>，以刷新该行内的结点</a:t>
            </a:r>
          </a:p>
          <a:p>
            <a:pPr eaLnBrk="1" hangingPunct="1"/>
            <a:r>
              <a:rPr lang="zh-CN" altLang="en-US" dirty="0"/>
              <a:t>如果</a:t>
            </a:r>
            <a:r>
              <a:rPr lang="zh-CN" altLang="en-US" dirty="0">
                <a:solidFill>
                  <a:srgbClr val="0000CC"/>
                </a:solidFill>
              </a:rPr>
              <a:t>新结点</a:t>
            </a:r>
            <a:r>
              <a:rPr lang="en-US" altLang="zh-CN" dirty="0">
                <a:solidFill>
                  <a:srgbClr val="0000CC"/>
                </a:solidFill>
              </a:rPr>
              <a:t>u</a:t>
            </a:r>
            <a:r>
              <a:rPr lang="zh-CN" altLang="en-US" dirty="0">
                <a:solidFill>
                  <a:srgbClr val="0000CC"/>
                </a:solidFill>
              </a:rPr>
              <a:t>要加入</a:t>
            </a:r>
            <a:r>
              <a:rPr lang="en-US" altLang="zh-CN" dirty="0" err="1">
                <a:solidFill>
                  <a:srgbClr val="0000CC"/>
                </a:solidFill>
              </a:rPr>
              <a:t>Kad</a:t>
            </a:r>
            <a:r>
              <a:rPr lang="zh-CN" altLang="en-US" dirty="0">
                <a:solidFill>
                  <a:srgbClr val="0000CC"/>
                </a:solidFill>
              </a:rPr>
              <a:t>网络</a:t>
            </a:r>
            <a:r>
              <a:rPr lang="zh-CN" altLang="en-US" dirty="0"/>
              <a:t>，它先联系到一个网络现存结点</a:t>
            </a:r>
            <a:r>
              <a:rPr lang="en-US" altLang="zh-CN" dirty="0"/>
              <a:t>w</a:t>
            </a:r>
            <a:r>
              <a:rPr lang="zh-CN" altLang="en-US" dirty="0"/>
              <a:t>，将</a:t>
            </a:r>
            <a:r>
              <a:rPr lang="en-US" altLang="zh-CN" dirty="0"/>
              <a:t>w</a:t>
            </a:r>
            <a:r>
              <a:rPr lang="zh-CN" altLang="en-US" dirty="0"/>
              <a:t>加入自己的</a:t>
            </a:r>
            <a:r>
              <a:rPr lang="en-US" altLang="zh-CN" dirty="0"/>
              <a:t>K</a:t>
            </a:r>
            <a:r>
              <a:rPr lang="zh-CN" altLang="en-US" dirty="0"/>
              <a:t>桶，然后，</a:t>
            </a:r>
            <a:r>
              <a:rPr lang="zh-CN" altLang="en-US" dirty="0">
                <a:solidFill>
                  <a:srgbClr val="C00000"/>
                </a:solidFill>
              </a:rPr>
              <a:t>通过</a:t>
            </a:r>
            <a:r>
              <a:rPr lang="en-US" altLang="zh-CN" dirty="0">
                <a:solidFill>
                  <a:srgbClr val="C00000"/>
                </a:solidFill>
              </a:rPr>
              <a:t>w</a:t>
            </a:r>
            <a:r>
              <a:rPr lang="zh-CN" altLang="en-US" dirty="0">
                <a:solidFill>
                  <a:srgbClr val="C00000"/>
                </a:solidFill>
              </a:rPr>
              <a:t>做一次以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zh-CN" altLang="en-US" dirty="0">
                <a:solidFill>
                  <a:srgbClr val="C00000"/>
                </a:solidFill>
              </a:rPr>
              <a:t>为目的地的结点查询</a:t>
            </a:r>
            <a:r>
              <a:rPr lang="zh-CN" altLang="en-US" dirty="0"/>
              <a:t>，从而初始化自己的</a:t>
            </a:r>
            <a:r>
              <a:rPr lang="en-US" altLang="zh-CN" dirty="0"/>
              <a:t>K</a:t>
            </a:r>
            <a:r>
              <a:rPr lang="zh-CN" altLang="en-US" dirty="0"/>
              <a:t>桶，然后，将自己的信息告诉其他结点，以更新他们的状态</a:t>
            </a:r>
          </a:p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结点离开</a:t>
            </a:r>
            <a:r>
              <a:rPr lang="en-US" altLang="zh-CN" dirty="0" err="1">
                <a:solidFill>
                  <a:srgbClr val="0000CC"/>
                </a:solidFill>
              </a:rPr>
              <a:t>Kad</a:t>
            </a:r>
            <a:r>
              <a:rPr lang="zh-CN" altLang="en-US" dirty="0">
                <a:solidFill>
                  <a:srgbClr val="0000CC"/>
                </a:solidFill>
              </a:rPr>
              <a:t>网络</a:t>
            </a:r>
            <a:r>
              <a:rPr lang="zh-CN" altLang="en-US" dirty="0"/>
              <a:t>不需要发布任何信息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DHT Approach-I</a:t>
            </a:r>
            <a:endParaRPr lang="en-US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91200"/>
          </a:xfrm>
        </p:spPr>
        <p:txBody>
          <a:bodyPr/>
          <a:lstStyle/>
          <a:p>
            <a:r>
              <a:rPr lang="en-US" altLang="zh-CN" dirty="0"/>
              <a:t>DHT: Distributed Hash Table</a:t>
            </a:r>
          </a:p>
          <a:p>
            <a:pPr lvl="1"/>
            <a:r>
              <a:rPr lang="en-US" altLang="zh-CN" dirty="0"/>
              <a:t>Object’s key/GUID (Globally Unique </a:t>
            </a:r>
            <a:r>
              <a:rPr lang="en-US" altLang="zh-CN" dirty="0" err="1"/>
              <a:t>IDentifiers</a:t>
            </a:r>
            <a:r>
              <a:rPr lang="en-US" altLang="zh-CN" dirty="0"/>
              <a:t>) is calculated by the (part of) states of object using a Hash function such as SHA-1 </a:t>
            </a:r>
          </a:p>
          <a:p>
            <a:r>
              <a:rPr lang="en-US" altLang="zh-CN" dirty="0"/>
              <a:t>Give each node a unique ID, and </a:t>
            </a:r>
            <a:r>
              <a:rPr lang="en-US" altLang="zh-CN" dirty="0">
                <a:solidFill>
                  <a:srgbClr val="0000CC"/>
                </a:solidFill>
              </a:rPr>
              <a:t>arrange nodes in an ID-space</a:t>
            </a:r>
          </a:p>
          <a:p>
            <a:pPr lvl="1"/>
            <a:r>
              <a:rPr lang="en-US" altLang="zh-CN" dirty="0"/>
              <a:t>Examples: </a:t>
            </a:r>
            <a:r>
              <a:rPr lang="en-US" altLang="zh-CN" dirty="0">
                <a:solidFill>
                  <a:srgbClr val="C00000"/>
                </a:solidFill>
              </a:rPr>
              <a:t>1D line/ring, 2D square, tree based on bits, hypercube</a:t>
            </a:r>
          </a:p>
          <a:p>
            <a:r>
              <a:rPr lang="en-US" altLang="zh-CN" dirty="0"/>
              <a:t>Have </a:t>
            </a:r>
            <a:r>
              <a:rPr lang="en-US" altLang="zh-CN" dirty="0">
                <a:solidFill>
                  <a:srgbClr val="0000CC"/>
                </a:solidFill>
              </a:rPr>
              <a:t>a rule </a:t>
            </a:r>
            <a:r>
              <a:rPr lang="en-US" altLang="zh-CN" dirty="0"/>
              <a:t>for assigning keys to nodes based on node/key ID</a:t>
            </a:r>
          </a:p>
          <a:p>
            <a:pPr lvl="1"/>
            <a:r>
              <a:rPr lang="en-US" altLang="zh-CN" dirty="0"/>
              <a:t>e.g. key X goes on node with nearest ID to X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5403615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DHT Approach-II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Build routing tables to allow ID-space navigation</a:t>
            </a:r>
          </a:p>
          <a:p>
            <a:pPr lvl="1"/>
            <a:r>
              <a:rPr lang="en-US" altLang="zh-CN" sz="2400" dirty="0"/>
              <a:t>Each node knows about ID-space neighbors, i.e., knows neighbors' IDs and IP addresses</a:t>
            </a:r>
          </a:p>
          <a:p>
            <a:pPr lvl="1"/>
            <a:r>
              <a:rPr lang="en-US" altLang="zh-CN" sz="2400" dirty="0"/>
              <a:t>Perhaps each node knows a few farther-away nodes, in order to move long distances quickly </a:t>
            </a:r>
          </a:p>
          <a:p>
            <a:endParaRPr lang="en-US" altLang="zh-CN" sz="2800" dirty="0"/>
          </a:p>
          <a:p>
            <a:r>
              <a:rPr lang="en-US" altLang="zh-CN" sz="2800" dirty="0"/>
              <a:t>For any set of N nodes and K keys, </a:t>
            </a:r>
            <a:r>
              <a:rPr lang="en-US" altLang="zh-CN" sz="2800" dirty="0">
                <a:solidFill>
                  <a:srgbClr val="0000CC"/>
                </a:solidFill>
              </a:rPr>
              <a:t>with high probability</a:t>
            </a:r>
            <a:r>
              <a:rPr lang="en-US" altLang="zh-CN" sz="2800" dirty="0"/>
              <a:t> for load balance:</a:t>
            </a:r>
          </a:p>
          <a:p>
            <a:pPr lvl="1"/>
            <a:r>
              <a:rPr lang="en-US" altLang="zh-CN" sz="2400" dirty="0"/>
              <a:t>(1) Each node is responsible for at most (1+O(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))K/N keys</a:t>
            </a:r>
          </a:p>
          <a:p>
            <a:pPr lvl="1"/>
            <a:r>
              <a:rPr lang="en-US" altLang="zh-CN" sz="2400" dirty="0"/>
              <a:t>(2) When an (N + 1)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 node joins or leaves the network, responsibility for O(K/N) keys changes hands (and only to or from the joining or leaving node)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48880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Several P2P Systems/Overlays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3333FF"/>
                </a:solidFill>
              </a:rPr>
              <a:t>Napster</a:t>
            </a:r>
            <a:r>
              <a:rPr lang="en-US" altLang="zh-CN" dirty="0"/>
              <a:t>: a music file sharing system</a:t>
            </a:r>
          </a:p>
          <a:p>
            <a:pPr>
              <a:defRPr/>
            </a:pPr>
            <a:r>
              <a:rPr lang="en-US" altLang="zh-CN" b="1" dirty="0">
                <a:solidFill>
                  <a:srgbClr val="3333FF"/>
                </a:solidFill>
              </a:rPr>
              <a:t>BitTorrent</a:t>
            </a:r>
            <a:r>
              <a:rPr lang="en-US" altLang="zh-CN" dirty="0"/>
              <a:t>: a file sharing system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b="1" dirty="0">
                <a:solidFill>
                  <a:srgbClr val="3333FF"/>
                </a:solidFill>
              </a:rPr>
              <a:t>Gnutella</a:t>
            </a:r>
            <a:r>
              <a:rPr lang="en-US" altLang="zh-CN" dirty="0"/>
              <a:t>: a file sharing system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Pastry, Tapestry: DHT, Prefix routing</a:t>
            </a:r>
          </a:p>
          <a:p>
            <a:pPr>
              <a:defRPr/>
            </a:pPr>
            <a:r>
              <a:rPr lang="en-US" altLang="zh-CN" b="1" dirty="0">
                <a:solidFill>
                  <a:srgbClr val="3333FF"/>
                </a:solidFill>
              </a:rPr>
              <a:t>Chord</a:t>
            </a:r>
            <a:r>
              <a:rPr lang="en-US" altLang="zh-CN" dirty="0"/>
              <a:t>: DHT, a ring (an artificial one-dimensional space)</a:t>
            </a:r>
          </a:p>
          <a:p>
            <a:pPr>
              <a:defRPr/>
            </a:pPr>
            <a:r>
              <a:rPr lang="en-US" altLang="zh-CN" dirty="0"/>
              <a:t>CAN: DHT, d-dimensional Cartesian coordinate space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3333FF"/>
                </a:solidFill>
              </a:rPr>
              <a:t>Kademlia</a:t>
            </a:r>
            <a:r>
              <a:rPr lang="en-US" altLang="zh-CN" dirty="0"/>
              <a:t> (</a:t>
            </a:r>
            <a:r>
              <a:rPr lang="en-US" altLang="zh-CN" dirty="0" err="1"/>
              <a:t>eMule</a:t>
            </a:r>
            <a:r>
              <a:rPr lang="en-US" altLang="zh-CN" dirty="0"/>
              <a:t>, BitTorrent without tracker</a:t>
            </a:r>
            <a:r>
              <a:rPr lang="zh-CN" altLang="en-US" dirty="0"/>
              <a:t>，以太坊</a:t>
            </a:r>
            <a:r>
              <a:rPr lang="en-US" altLang="zh-CN" dirty="0"/>
              <a:t>/</a:t>
            </a:r>
            <a:r>
              <a:rPr lang="zh-CN" altLang="en-US" dirty="0"/>
              <a:t>区块链</a:t>
            </a:r>
            <a:r>
              <a:rPr lang="en-US" altLang="zh-CN"/>
              <a:t>)</a:t>
            </a:r>
            <a:endParaRPr lang="en-US" altLang="zh-CN" dirty="0"/>
          </a:p>
        </p:txBody>
      </p:sp>
      <p:sp>
        <p:nvSpPr>
          <p:cNvPr id="4" name="云形标注 3"/>
          <p:cNvSpPr>
            <a:spLocks noChangeArrowheads="1"/>
          </p:cNvSpPr>
          <p:nvPr/>
        </p:nvSpPr>
        <p:spPr bwMode="auto">
          <a:xfrm>
            <a:off x="7467600" y="2257425"/>
            <a:ext cx="1676400" cy="1066800"/>
          </a:xfrm>
          <a:prstGeom prst="cloudCallout">
            <a:avLst>
              <a:gd name="adj1" fmla="val -132315"/>
              <a:gd name="adj2" fmla="val -516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93000" y="2562225"/>
            <a:ext cx="165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Unstructured</a:t>
            </a:r>
            <a:endParaRPr lang="zh-CN" altLang="en-US" sz="2000"/>
          </a:p>
        </p:txBody>
      </p:sp>
      <p:sp>
        <p:nvSpPr>
          <p:cNvPr id="7" name="云形标注 6"/>
          <p:cNvSpPr>
            <a:spLocks noChangeArrowheads="1"/>
          </p:cNvSpPr>
          <p:nvPr/>
        </p:nvSpPr>
        <p:spPr bwMode="auto">
          <a:xfrm>
            <a:off x="7467600" y="3352800"/>
            <a:ext cx="1676400" cy="1066800"/>
          </a:xfrm>
          <a:prstGeom prst="cloudCallout">
            <a:avLst>
              <a:gd name="adj1" fmla="val -66148"/>
              <a:gd name="adj2" fmla="val 7436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35875" y="3657600"/>
            <a:ext cx="1365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Structured</a:t>
            </a:r>
            <a:endParaRPr lang="zh-CN" altLang="en-US" sz="2000"/>
          </a:p>
        </p:txBody>
      </p:sp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8001000" y="438150"/>
            <a:ext cx="1143000" cy="1066800"/>
          </a:xfrm>
          <a:prstGeom prst="cloudCallout">
            <a:avLst>
              <a:gd name="adj1" fmla="val -158620"/>
              <a:gd name="adj2" fmla="val 3707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077200" y="590550"/>
            <a:ext cx="1023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Server-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driven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8" y="1066800"/>
            <a:ext cx="28368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/>
              <a:t>Napster</a:t>
            </a:r>
            <a:r>
              <a:rPr lang="zh-CN" altLang="en-US" sz="3600"/>
              <a:t>音乐文件共享系统</a:t>
            </a:r>
            <a:r>
              <a:rPr lang="zh-CN" altLang="en-US"/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5943600" cy="6172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使用方式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用户连接到服务器集群中的一台服务器，把他愿意与其它用户共享的文件信息发送给服务器，服务器根据这些信息和用户的位置，建立</a:t>
            </a:r>
            <a:r>
              <a:rPr lang="zh-CN" altLang="en-US" sz="2400" b="1" dirty="0">
                <a:solidFill>
                  <a:srgbClr val="C00000"/>
                </a:solidFill>
              </a:rPr>
              <a:t>索引</a:t>
            </a:r>
            <a:r>
              <a:rPr lang="zh-CN" altLang="en-US" sz="2400" dirty="0"/>
              <a:t>并加入到原有的索引表中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用户发查询请求</a:t>
            </a:r>
            <a:r>
              <a:rPr lang="en-US" altLang="zh-CN" sz="2400" dirty="0"/>
              <a:t>Q</a:t>
            </a:r>
            <a:r>
              <a:rPr lang="zh-CN" altLang="en-US" sz="2400" dirty="0"/>
              <a:t>给与其相连的服务器，该服务器收到请求后，与其他服务器协作处理查询消息</a:t>
            </a:r>
            <a:r>
              <a:rPr lang="en-US" altLang="zh-CN" sz="2400" dirty="0"/>
              <a:t>Q</a:t>
            </a:r>
            <a:r>
              <a:rPr lang="zh-CN" altLang="en-US" sz="2400" dirty="0"/>
              <a:t>，回复用户一个表单，这个表单包含了所查到的所有匹配的文件</a:t>
            </a:r>
            <a:r>
              <a:rPr lang="zh-CN" altLang="en-US" sz="2400" dirty="0">
                <a:solidFill>
                  <a:srgbClr val="C00000"/>
                </a:solidFill>
              </a:rPr>
              <a:t>索引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用户收到回复</a:t>
            </a:r>
            <a:r>
              <a:rPr lang="en-US" altLang="zh-CN" sz="2400" dirty="0"/>
              <a:t>R</a:t>
            </a:r>
            <a:r>
              <a:rPr lang="zh-CN" altLang="en-US" sz="2400" dirty="0"/>
              <a:t>后，选择他想要的文件，根据文件索引中对应的位置</a:t>
            </a:r>
            <a:r>
              <a:rPr lang="zh-CN" altLang="en-US" sz="2400" dirty="0">
                <a:solidFill>
                  <a:srgbClr val="C00000"/>
                </a:solidFill>
              </a:rPr>
              <a:t>与其他用户直接建立连接并下载文件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服务器的作用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维护所有用户的共享文件索引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监控用户的状态 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7543800" y="2590800"/>
            <a:ext cx="990600" cy="3048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20000" y="2514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Napster – II</a:t>
            </a:r>
            <a:r>
              <a:rPr lang="en-US" altLang="zh-CN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Napster</a:t>
            </a:r>
            <a:r>
              <a:rPr lang="zh-CN" altLang="en-US" sz="2800" dirty="0"/>
              <a:t>的设计依据</a:t>
            </a:r>
          </a:p>
          <a:p>
            <a:pPr lvl="1" eaLnBrk="1" hangingPunct="1"/>
            <a:r>
              <a:rPr lang="zh-CN" altLang="en-US" sz="2400" dirty="0"/>
              <a:t>音乐文件不会被更新</a:t>
            </a:r>
          </a:p>
          <a:p>
            <a:pPr lvl="1" eaLnBrk="1" hangingPunct="1"/>
            <a:r>
              <a:rPr lang="zh-CN" altLang="en-US" sz="2400" dirty="0"/>
              <a:t>不需要保证单个文件的可用性</a:t>
            </a:r>
          </a:p>
          <a:p>
            <a:pPr eaLnBrk="1" hangingPunct="1"/>
            <a:r>
              <a:rPr lang="en-US" altLang="zh-CN" sz="2800" dirty="0"/>
              <a:t>Napster</a:t>
            </a:r>
            <a:r>
              <a:rPr lang="zh-CN" altLang="en-US" sz="2800" dirty="0"/>
              <a:t>的缺陷</a:t>
            </a:r>
          </a:p>
          <a:p>
            <a:pPr lvl="1" eaLnBrk="1" hangingPunct="1"/>
            <a:r>
              <a:rPr lang="zh-CN" altLang="en-US" sz="2400" dirty="0"/>
              <a:t>服务器是系统瓶颈，可能单点失效，可伸缩性差</a:t>
            </a:r>
          </a:p>
          <a:p>
            <a:pPr lvl="1" eaLnBrk="1" hangingPunct="1"/>
            <a:r>
              <a:rPr lang="zh-CN" altLang="en-US" sz="2400" dirty="0"/>
              <a:t>过于松散的组织管理</a:t>
            </a:r>
          </a:p>
          <a:p>
            <a:pPr lvl="1" eaLnBrk="1" hangingPunct="1"/>
            <a:r>
              <a:rPr lang="zh-CN" altLang="en-US" sz="2400" dirty="0"/>
              <a:t>版权问题</a:t>
            </a:r>
          </a:p>
          <a:p>
            <a:pPr eaLnBrk="1" hangingPunct="1"/>
            <a:r>
              <a:rPr lang="zh-CN" altLang="en-US" sz="2800" dirty="0"/>
              <a:t>从</a:t>
            </a:r>
            <a:r>
              <a:rPr lang="en-US" altLang="zh-CN" sz="2800" dirty="0"/>
              <a:t>Napster</a:t>
            </a:r>
            <a:r>
              <a:rPr lang="zh-CN" altLang="en-US" sz="2800" dirty="0"/>
              <a:t>获得的</a:t>
            </a:r>
            <a:r>
              <a:rPr lang="en-US" altLang="zh-CN" sz="2800" dirty="0"/>
              <a:t>P2P</a:t>
            </a:r>
            <a:r>
              <a:rPr lang="zh-CN" altLang="en-US" sz="2800" dirty="0"/>
              <a:t>系统的设计要点</a:t>
            </a:r>
          </a:p>
          <a:p>
            <a:pPr lvl="1" eaLnBrk="1" hangingPunct="1"/>
            <a:r>
              <a:rPr lang="zh-CN" altLang="en-US" sz="2400" dirty="0"/>
              <a:t>要考虑结点异构性：结点的网络连接能力差异很大</a:t>
            </a:r>
          </a:p>
          <a:p>
            <a:pPr lvl="1" eaLnBrk="1" hangingPunct="1"/>
            <a:r>
              <a:rPr lang="zh-CN" altLang="en-US" sz="2400" dirty="0"/>
              <a:t>系统应该有方法鼓励用户报告正确的信息，限制错误的报告 </a:t>
            </a:r>
          </a:p>
          <a:p>
            <a:pPr lvl="1" eaLnBrk="1" hangingPunct="1"/>
            <a:r>
              <a:rPr lang="zh-CN" altLang="en-US" sz="2400" dirty="0"/>
              <a:t>系统必须有方法鼓励上传，能限制或禁止自私结点使用网络</a:t>
            </a:r>
          </a:p>
          <a:p>
            <a:pPr lvl="1" eaLnBrk="1" hangingPunct="1"/>
            <a:r>
              <a:rPr lang="zh-CN" altLang="en-US" sz="2400" dirty="0"/>
              <a:t>需要更强的匿名技术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BitTorrent-I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 err="1"/>
              <a:t>BitTorrent</a:t>
            </a:r>
            <a:r>
              <a:rPr lang="zh-CN" altLang="en-US" dirty="0"/>
              <a:t>由</a:t>
            </a:r>
            <a:r>
              <a:rPr lang="en-US" altLang="zh-CN" dirty="0"/>
              <a:t>BT</a:t>
            </a:r>
            <a:r>
              <a:rPr lang="zh-CN" altLang="en-US" dirty="0"/>
              <a:t>网站、</a:t>
            </a:r>
            <a:r>
              <a:rPr lang="en-US" altLang="zh-CN" dirty="0"/>
              <a:t>.torrent</a:t>
            </a:r>
            <a:r>
              <a:rPr lang="zh-CN" altLang="en-US" dirty="0"/>
              <a:t>文件服务器、</a:t>
            </a:r>
            <a:r>
              <a:rPr lang="en-US" altLang="zh-CN" dirty="0"/>
              <a:t>Tracker</a:t>
            </a:r>
            <a:r>
              <a:rPr lang="zh-CN" altLang="en-US" dirty="0"/>
              <a:t>、</a:t>
            </a:r>
            <a:r>
              <a:rPr lang="en-US" altLang="zh-CN" dirty="0"/>
              <a:t>BT</a:t>
            </a:r>
            <a:r>
              <a:rPr lang="zh-CN" altLang="en-US" dirty="0"/>
              <a:t>用户组成</a:t>
            </a:r>
          </a:p>
          <a:p>
            <a:pPr lvl="1">
              <a:defRPr/>
            </a:pPr>
            <a:r>
              <a:rPr lang="en-US" altLang="zh-CN" sz="3100" dirty="0" err="1"/>
              <a:t>BitTorrent</a:t>
            </a:r>
            <a:r>
              <a:rPr lang="zh-CN" altLang="en-US" sz="3100" dirty="0"/>
              <a:t>中，一个文件分割成固定大小的块</a:t>
            </a:r>
            <a:r>
              <a:rPr lang="en-US" altLang="zh-CN" sz="3100" dirty="0"/>
              <a:t>(chunk)</a:t>
            </a:r>
            <a:r>
              <a:rPr lang="zh-CN" altLang="en-US" sz="3100" dirty="0"/>
              <a:t>，对应一个</a:t>
            </a:r>
            <a:r>
              <a:rPr lang="en-US" altLang="zh-CN" sz="3100" dirty="0"/>
              <a:t>.torrent</a:t>
            </a:r>
            <a:r>
              <a:rPr lang="zh-CN" altLang="en-US" sz="3100" dirty="0"/>
              <a:t>文件 </a:t>
            </a:r>
          </a:p>
          <a:p>
            <a:pPr lvl="2">
              <a:defRPr/>
            </a:pPr>
            <a:r>
              <a:rPr lang="zh-CN" altLang="en-US" sz="2800" dirty="0"/>
              <a:t>文件的名字和长度，下载次数、种子数、上载文件的人</a:t>
            </a:r>
            <a:endParaRPr lang="en-US" sz="2800" dirty="0"/>
          </a:p>
          <a:p>
            <a:pPr lvl="2">
              <a:defRPr/>
            </a:pPr>
            <a:r>
              <a:rPr lang="zh-CN" altLang="en-US" sz="2800" dirty="0"/>
              <a:t>跟踪器</a:t>
            </a:r>
            <a:r>
              <a:rPr lang="en-US" altLang="zh-CN" sz="2800" dirty="0"/>
              <a:t>(tracker)</a:t>
            </a:r>
            <a:r>
              <a:rPr lang="zh-CN" altLang="en-US" sz="2800" dirty="0"/>
              <a:t>的位置</a:t>
            </a:r>
            <a:r>
              <a:rPr lang="en-US" altLang="zh-CN" sz="2800" dirty="0"/>
              <a:t>(</a:t>
            </a:r>
            <a:r>
              <a:rPr lang="zh-CN" altLang="en-US" sz="2800" dirty="0"/>
              <a:t>用一个</a:t>
            </a:r>
            <a:r>
              <a:rPr lang="en-US" altLang="zh-CN" sz="2800" dirty="0"/>
              <a:t>URL</a:t>
            </a:r>
            <a:r>
              <a:rPr lang="zh-CN" altLang="en-US" sz="2800" dirty="0"/>
              <a:t>指定</a:t>
            </a:r>
            <a:r>
              <a:rPr lang="en-US" altLang="zh-CN" sz="2800" dirty="0"/>
              <a:t>)</a:t>
            </a:r>
          </a:p>
          <a:p>
            <a:pPr lvl="2"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与每个块相关的校验和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defRPr/>
            </a:pPr>
            <a:r>
              <a:rPr lang="en-US" altLang="en-US" sz="3100" dirty="0"/>
              <a:t>BT</a:t>
            </a:r>
            <a:r>
              <a:rPr lang="zh-CN" altLang="en-US" sz="3100" dirty="0"/>
              <a:t>网站，供用户搜索</a:t>
            </a:r>
            <a:r>
              <a:rPr lang="en-US" altLang="zh-CN" sz="3100" dirty="0"/>
              <a:t>.torrent</a:t>
            </a:r>
            <a:r>
              <a:rPr lang="zh-CN" altLang="en-US" sz="3100" dirty="0"/>
              <a:t>文件列表</a:t>
            </a:r>
            <a:endParaRPr lang="en-US" altLang="zh-CN" sz="3100" dirty="0"/>
          </a:p>
          <a:p>
            <a:pPr lvl="1">
              <a:defRPr/>
            </a:pPr>
            <a:r>
              <a:rPr lang="en-US" altLang="en-US" sz="3100" dirty="0"/>
              <a:t>Tracker</a:t>
            </a:r>
            <a:r>
              <a:rPr lang="zh-CN" altLang="en-US" sz="3100" dirty="0"/>
              <a:t>保存该文件的所有下载器</a:t>
            </a:r>
            <a:r>
              <a:rPr lang="en-US" altLang="en-US" sz="3100" dirty="0"/>
              <a:t>(downloader)</a:t>
            </a:r>
            <a:r>
              <a:rPr lang="zh-CN" altLang="en-US" sz="3100" dirty="0"/>
              <a:t>和</a:t>
            </a:r>
            <a:r>
              <a:rPr lang="en-US" altLang="en-US" sz="3100" dirty="0"/>
              <a:t>seed</a:t>
            </a:r>
            <a:r>
              <a:rPr lang="zh-CN" altLang="en-US" sz="3100" dirty="0"/>
              <a:t>的注册信息，同时，管理多个文件的并发下载</a:t>
            </a:r>
            <a:endParaRPr lang="en-US" altLang="en-US" sz="3100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流程：用户请求</a:t>
            </a: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/>
              <a:t>BT</a:t>
            </a:r>
            <a:r>
              <a:rPr lang="zh-CN" altLang="en-US" dirty="0"/>
              <a:t>网站</a:t>
            </a: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/>
              <a:t>.torrent</a:t>
            </a:r>
            <a:r>
              <a:rPr lang="zh-CN" altLang="en-US" dirty="0"/>
              <a:t>文件服务器 </a:t>
            </a: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/>
              <a:t>.torrent</a:t>
            </a:r>
            <a:r>
              <a:rPr lang="zh-CN" altLang="en-US" dirty="0"/>
              <a:t>文件 </a:t>
            </a: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/>
              <a:t>Tracker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返回下载该文件的场地信息</a:t>
            </a:r>
            <a:endParaRPr lang="en-US" altLang="zh-CN" dirty="0"/>
          </a:p>
          <a:p>
            <a:pPr lvl="1">
              <a:defRPr/>
            </a:pPr>
            <a:r>
              <a:rPr lang="zh-CN" altLang="en-US" sz="3100" dirty="0"/>
              <a:t>用户与那些</a:t>
            </a:r>
            <a:r>
              <a:rPr lang="en-US" altLang="en-US" sz="3100" dirty="0"/>
              <a:t>peer</a:t>
            </a:r>
            <a:r>
              <a:rPr lang="zh-CN" altLang="en-US" sz="3100" dirty="0"/>
              <a:t>直接相连，进行文件下载</a:t>
            </a:r>
            <a:r>
              <a:rPr lang="en-US" altLang="en-US" sz="3100" dirty="0"/>
              <a:t>(barter for chunks of the file) </a:t>
            </a:r>
          </a:p>
          <a:p>
            <a:pPr lvl="1">
              <a:defRPr/>
            </a:pPr>
            <a:r>
              <a:rPr lang="zh-CN" altLang="en-US" sz="3100" dirty="0"/>
              <a:t>下载同一个文件的用户围绕</a:t>
            </a:r>
            <a:r>
              <a:rPr lang="en-US" altLang="zh-CN" sz="3100" dirty="0"/>
              <a:t>Tracker</a:t>
            </a:r>
            <a:r>
              <a:rPr lang="zh-CN" altLang="en-US" sz="3100" dirty="0"/>
              <a:t>形成一个独立的子网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BitTorrent-II</a:t>
            </a:r>
            <a:endParaRPr lang="en-US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60960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BitTorrent</a:t>
            </a:r>
            <a:r>
              <a:rPr lang="zh-CN" altLang="en-US" dirty="0"/>
              <a:t>将文件分片</a:t>
            </a:r>
            <a:r>
              <a:rPr lang="en-US" altLang="zh-CN" dirty="0"/>
              <a:t>(piece)</a:t>
            </a:r>
            <a:r>
              <a:rPr lang="zh-CN" altLang="en-US" dirty="0"/>
              <a:t>，分片又被划分成子分片，子分片进行流水作业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Piece Selection: </a:t>
            </a:r>
            <a:r>
              <a:rPr lang="en-US" altLang="zh-CN" dirty="0">
                <a:solidFill>
                  <a:srgbClr val="0000CC"/>
                </a:solidFill>
              </a:rPr>
              <a:t>Rarest First</a:t>
            </a:r>
          </a:p>
          <a:p>
            <a:pPr lvl="1" eaLnBrk="1" hangingPunct="1"/>
            <a:r>
              <a:rPr lang="en-US" altLang="zh-CN" dirty="0"/>
              <a:t>Piece Selection: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Endgame Mode</a:t>
            </a:r>
          </a:p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一报还一报 </a:t>
            </a:r>
            <a:r>
              <a:rPr lang="en-US" altLang="zh-CN" dirty="0">
                <a:solidFill>
                  <a:srgbClr val="0000CC"/>
                </a:solidFill>
              </a:rPr>
              <a:t>(tit-for-tat)</a:t>
            </a:r>
            <a:r>
              <a:rPr lang="zh-CN" altLang="en-US" dirty="0"/>
              <a:t>的激励机制</a:t>
            </a:r>
            <a:endParaRPr lang="en-US" altLang="zh-CN" dirty="0"/>
          </a:p>
          <a:p>
            <a:pPr lvl="1" eaLnBrk="1" hangingPunct="1"/>
            <a:r>
              <a:rPr lang="en-US" altLang="en-US" dirty="0" err="1"/>
              <a:t>BitTorrent</a:t>
            </a:r>
            <a:r>
              <a:rPr lang="zh-CN" altLang="en-US" dirty="0"/>
              <a:t>要求</a:t>
            </a:r>
            <a:r>
              <a:rPr lang="en-US" altLang="en-US" dirty="0"/>
              <a:t>peer</a:t>
            </a:r>
            <a:r>
              <a:rPr lang="zh-CN" altLang="en-US" dirty="0"/>
              <a:t>合作，合作，意味着</a:t>
            </a:r>
            <a:r>
              <a:rPr lang="en-US" altLang="en-US" dirty="0"/>
              <a:t>peer</a:t>
            </a:r>
            <a:r>
              <a:rPr lang="zh-CN" altLang="en-US" dirty="0"/>
              <a:t>要上传，不合作的话，就阻塞</a:t>
            </a:r>
            <a:r>
              <a:rPr lang="en-US" altLang="en-US" dirty="0"/>
              <a:t>peer</a:t>
            </a:r>
            <a:r>
              <a:rPr lang="en-US" altLang="zh-CN" dirty="0"/>
              <a:t> </a:t>
            </a:r>
          </a:p>
          <a:p>
            <a:pPr lvl="1" eaLnBrk="1" hangingPunct="1"/>
            <a:r>
              <a:rPr lang="zh-CN" altLang="en-US" dirty="0"/>
              <a:t>提供基于</a:t>
            </a:r>
            <a:r>
              <a:rPr lang="en-US" altLang="zh-CN" dirty="0"/>
              <a:t>Pareto-efficient</a:t>
            </a:r>
            <a:r>
              <a:rPr lang="zh-CN" altLang="en-US" dirty="0"/>
              <a:t>的阻塞算法：每隔一定周期</a:t>
            </a:r>
            <a:r>
              <a:rPr lang="en-US" altLang="zh-CN" dirty="0"/>
              <a:t>(10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计算下载率，下载率高的</a:t>
            </a:r>
            <a:r>
              <a:rPr lang="en-US" altLang="zh-CN" dirty="0"/>
              <a:t>peer</a:t>
            </a:r>
            <a:r>
              <a:rPr lang="zh-CN" altLang="en-US" dirty="0"/>
              <a:t>就不阻塞。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Optimistic unchoking</a:t>
            </a:r>
            <a:r>
              <a:rPr lang="zh-CN" altLang="en-US" dirty="0"/>
              <a:t>：每隔一定周期</a:t>
            </a:r>
            <a:r>
              <a:rPr lang="en-US" altLang="zh-CN" dirty="0"/>
              <a:t>(30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随机</a:t>
            </a:r>
            <a:r>
              <a:rPr lang="zh-CN" altLang="it-IT" dirty="0"/>
              <a:t>选择</a:t>
            </a:r>
            <a:r>
              <a:rPr lang="zh-CN" altLang="en-US" dirty="0"/>
              <a:t>一个</a:t>
            </a:r>
            <a:r>
              <a:rPr lang="zh-CN" altLang="it-IT" dirty="0"/>
              <a:t>用户</a:t>
            </a:r>
            <a:r>
              <a:rPr lang="zh-CN" altLang="en-US" dirty="0"/>
              <a:t>实施</a:t>
            </a:r>
            <a:r>
              <a:rPr lang="zh-CN" altLang="it-IT" dirty="0"/>
              <a:t>不阻塞</a:t>
            </a:r>
            <a:endParaRPr lang="en-US" altLang="zh-CN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Words>4683</Words>
  <Application>Microsoft Office PowerPoint</Application>
  <PresentationFormat>全屏显示(4:3)</PresentationFormat>
  <Paragraphs>670</Paragraphs>
  <Slides>43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宋体</vt:lpstr>
      <vt:lpstr>新细明体</vt:lpstr>
      <vt:lpstr>Arial</vt:lpstr>
      <vt:lpstr>Calibri</vt:lpstr>
      <vt:lpstr>Comic Sans MS</vt:lpstr>
      <vt:lpstr>Symbol</vt:lpstr>
      <vt:lpstr>Times New Roman</vt:lpstr>
      <vt:lpstr>Verdana</vt:lpstr>
      <vt:lpstr>Wingdings</vt:lpstr>
      <vt:lpstr>默认设计模板</vt:lpstr>
      <vt:lpstr>Visio</vt:lpstr>
      <vt:lpstr>第4章 数据处理</vt:lpstr>
      <vt:lpstr>PowerPoint 演示文稿</vt:lpstr>
      <vt:lpstr>P2P(Peer to peer)系统</vt:lpstr>
      <vt:lpstr>P2P Lookup</vt:lpstr>
      <vt:lpstr>Several P2P Systems/Overlays </vt:lpstr>
      <vt:lpstr>Napster音乐文件共享系统 </vt:lpstr>
      <vt:lpstr>Napster – II </vt:lpstr>
      <vt:lpstr>BitTorrent-I</vt:lpstr>
      <vt:lpstr>BitTorrent-II</vt:lpstr>
      <vt:lpstr>BitTorrent 的优化：Merkle tree</vt:lpstr>
      <vt:lpstr>Gnutella协议-I</vt:lpstr>
      <vt:lpstr>Gnutella协议-II</vt:lpstr>
      <vt:lpstr>Chord Characteristics</vt:lpstr>
      <vt:lpstr>Why Consistent Hashing</vt:lpstr>
      <vt:lpstr>整个哈希值空间组织成一个虚拟的圆环</vt:lpstr>
      <vt:lpstr>4个结点使用IP地址Hash后在环空间的位置</vt:lpstr>
      <vt:lpstr>4个数据对象经过hash计算后在环空间上的位置</vt:lpstr>
      <vt:lpstr>在系统中增加一台服务器Node X</vt:lpstr>
      <vt:lpstr>虚拟结点机制：解决数据倾斜</vt:lpstr>
      <vt:lpstr>Chord Ring</vt:lpstr>
      <vt:lpstr>PowerPoint 演示文稿</vt:lpstr>
      <vt:lpstr>Node Joins and Departures</vt:lpstr>
      <vt:lpstr>Simple key location</vt:lpstr>
      <vt:lpstr>Scalable key location </vt:lpstr>
      <vt:lpstr>Finger Table</vt:lpstr>
      <vt:lpstr>Node Joins – with Finger Tables</vt:lpstr>
      <vt:lpstr>Node Departures – with Finger Tables</vt:lpstr>
      <vt:lpstr>Stabilization after Join</vt:lpstr>
      <vt:lpstr>Failure Recovery</vt:lpstr>
      <vt:lpstr>Theoretical Analysis</vt:lpstr>
      <vt:lpstr>Compared with the other P2P protocols</vt:lpstr>
      <vt:lpstr>Kademlia</vt:lpstr>
      <vt:lpstr>PowerPoint 演示文稿</vt:lpstr>
      <vt:lpstr>路由表-I</vt:lpstr>
      <vt:lpstr>路由表的维护：稍带更新方式</vt:lpstr>
      <vt:lpstr>路由表-II</vt:lpstr>
      <vt:lpstr>Kademlia协议：4种RPC操作</vt:lpstr>
      <vt:lpstr>结点查询：递归过程查找DesID</vt:lpstr>
      <vt:lpstr>PowerPoint 演示文稿</vt:lpstr>
      <vt:lpstr>存储(key, value)对： nodeID邻近复制策略</vt:lpstr>
      <vt:lpstr>自适应性</vt:lpstr>
      <vt:lpstr>DHT Approach-I</vt:lpstr>
      <vt:lpstr>DHT Approach-II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 Jin</dc:creator>
  <cp:lastModifiedBy>Beihong Jin</cp:lastModifiedBy>
  <cp:revision>305</cp:revision>
  <cp:lastPrinted>2017-04-06T09:06:46Z</cp:lastPrinted>
  <dcterms:created xsi:type="dcterms:W3CDTF">1601-01-01T00:00:00Z</dcterms:created>
  <dcterms:modified xsi:type="dcterms:W3CDTF">2020-10-29T11:47:09Z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