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56" r:id="rId2"/>
    <p:sldId id="351" r:id="rId3"/>
    <p:sldId id="256" r:id="rId4"/>
    <p:sldId id="530" r:id="rId5"/>
    <p:sldId id="542" r:id="rId6"/>
    <p:sldId id="543" r:id="rId7"/>
    <p:sldId id="257" r:id="rId8"/>
    <p:sldId id="259" r:id="rId9"/>
    <p:sldId id="261" r:id="rId10"/>
    <p:sldId id="268" r:id="rId11"/>
    <p:sldId id="269" r:id="rId12"/>
    <p:sldId id="352" r:id="rId13"/>
    <p:sldId id="271" r:id="rId14"/>
    <p:sldId id="272" r:id="rId15"/>
    <p:sldId id="274" r:id="rId16"/>
    <p:sldId id="275" r:id="rId17"/>
    <p:sldId id="276" r:id="rId18"/>
    <p:sldId id="277" r:id="rId19"/>
    <p:sldId id="333" r:id="rId20"/>
    <p:sldId id="278" r:id="rId21"/>
    <p:sldId id="336" r:id="rId22"/>
    <p:sldId id="279" r:id="rId23"/>
    <p:sldId id="280" r:id="rId24"/>
    <p:sldId id="281" r:id="rId25"/>
    <p:sldId id="282" r:id="rId26"/>
    <p:sldId id="286" r:id="rId27"/>
    <p:sldId id="346" r:id="rId28"/>
    <p:sldId id="288" r:id="rId29"/>
    <p:sldId id="289" r:id="rId30"/>
    <p:sldId id="290" r:id="rId31"/>
    <p:sldId id="291" r:id="rId32"/>
    <p:sldId id="347" r:id="rId33"/>
    <p:sldId id="549" r:id="rId34"/>
    <p:sldId id="292" r:id="rId35"/>
    <p:sldId id="316" r:id="rId36"/>
    <p:sldId id="293" r:id="rId37"/>
    <p:sldId id="294" r:id="rId38"/>
    <p:sldId id="317" r:id="rId39"/>
    <p:sldId id="544" r:id="rId40"/>
    <p:sldId id="545" r:id="rId41"/>
    <p:sldId id="546" r:id="rId42"/>
    <p:sldId id="258" r:id="rId43"/>
    <p:sldId id="547" r:id="rId44"/>
    <p:sldId id="260" r:id="rId45"/>
    <p:sldId id="548" r:id="rId46"/>
    <p:sldId id="262" r:id="rId47"/>
    <p:sldId id="263" r:id="rId48"/>
    <p:sldId id="264" r:id="rId49"/>
    <p:sldId id="266" r:id="rId50"/>
    <p:sldId id="265" r:id="rId51"/>
    <p:sldId id="267" r:id="rId52"/>
    <p:sldId id="334" r:id="rId53"/>
    <p:sldId id="335" r:id="rId54"/>
    <p:sldId id="344" r:id="rId55"/>
  </p:sldIdLst>
  <p:sldSz cx="9906000" cy="6858000" type="A4"/>
  <p:notesSz cx="9928225" cy="679767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guide id="3" orient="horz" pos="2141">
          <p15:clr>
            <a:srgbClr val="A4A3A4"/>
          </p15:clr>
        </p15:guide>
        <p15:guide id="4"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7" autoAdjust="0"/>
    <p:restoredTop sz="90547" autoAdjust="0"/>
  </p:normalViewPr>
  <p:slideViewPr>
    <p:cSldViewPr>
      <p:cViewPr varScale="1">
        <p:scale>
          <a:sx n="59" d="100"/>
          <a:sy n="59" d="100"/>
        </p:scale>
        <p:origin x="740" y="44"/>
      </p:cViewPr>
      <p:guideLst>
        <p:guide orient="horz" pos="2160"/>
        <p:guide pos="3120"/>
      </p:guideLst>
    </p:cSldViewPr>
  </p:slideViewPr>
  <p:notesTextViewPr>
    <p:cViewPr>
      <p:scale>
        <a:sx n="100" d="100"/>
        <a:sy n="100" d="100"/>
      </p:scale>
      <p:origin x="0" y="0"/>
    </p:cViewPr>
  </p:notesTextViewPr>
  <p:sorterViewPr>
    <p:cViewPr varScale="1">
      <p:scale>
        <a:sx n="100" d="100"/>
        <a:sy n="100" d="100"/>
      </p:scale>
      <p:origin x="0" y="-12980"/>
    </p:cViewPr>
  </p:sorterViewPr>
  <p:notesViewPr>
    <p:cSldViewPr>
      <p:cViewPr varScale="1">
        <p:scale>
          <a:sx n="63" d="100"/>
          <a:sy n="63" d="100"/>
        </p:scale>
        <p:origin x="-500" y="-56"/>
      </p:cViewPr>
      <p:guideLst>
        <p:guide orient="horz" pos="3224"/>
        <p:guide pos="2236"/>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1" y="1"/>
            <a:ext cx="4302527" cy="340569"/>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defTabSz="955830" eaLnBrk="1" hangingPunct="1">
              <a:defRPr sz="1300">
                <a:latin typeface="Arial" charset="0"/>
              </a:defRPr>
            </a:lvl1pPr>
          </a:lstStyle>
          <a:p>
            <a:pPr>
              <a:defRPr/>
            </a:pPr>
            <a:endParaRPr lang="en-US" altLang="zh-CN"/>
          </a:p>
        </p:txBody>
      </p:sp>
      <p:sp>
        <p:nvSpPr>
          <p:cNvPr id="95235" name="Rectangle 3"/>
          <p:cNvSpPr>
            <a:spLocks noGrp="1" noChangeArrowheads="1"/>
          </p:cNvSpPr>
          <p:nvPr>
            <p:ph type="dt" sz="quarter" idx="1"/>
          </p:nvPr>
        </p:nvSpPr>
        <p:spPr bwMode="auto">
          <a:xfrm>
            <a:off x="5623480" y="1"/>
            <a:ext cx="4302527" cy="340569"/>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defTabSz="955830" eaLnBrk="1" hangingPunct="1">
              <a:defRPr sz="1300">
                <a:latin typeface="Arial" charset="0"/>
              </a:defRPr>
            </a:lvl1pPr>
          </a:lstStyle>
          <a:p>
            <a:pPr>
              <a:defRPr/>
            </a:pPr>
            <a:endParaRPr lang="en-US" altLang="zh-CN"/>
          </a:p>
        </p:txBody>
      </p:sp>
      <p:sp>
        <p:nvSpPr>
          <p:cNvPr id="95236" name="Rectangle 4"/>
          <p:cNvSpPr>
            <a:spLocks noGrp="1" noChangeArrowheads="1"/>
          </p:cNvSpPr>
          <p:nvPr>
            <p:ph type="ftr" sz="quarter" idx="2"/>
          </p:nvPr>
        </p:nvSpPr>
        <p:spPr bwMode="auto">
          <a:xfrm>
            <a:off x="1" y="6456052"/>
            <a:ext cx="4302527" cy="340568"/>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defTabSz="955830" eaLnBrk="1" hangingPunct="1">
              <a:defRPr sz="1300">
                <a:latin typeface="Arial" charset="0"/>
              </a:defRPr>
            </a:lvl1pPr>
          </a:lstStyle>
          <a:p>
            <a:pPr>
              <a:defRPr/>
            </a:pPr>
            <a:endParaRPr lang="en-US" altLang="zh-CN"/>
          </a:p>
        </p:txBody>
      </p:sp>
      <p:sp>
        <p:nvSpPr>
          <p:cNvPr id="95237" name="Rectangle 5"/>
          <p:cNvSpPr>
            <a:spLocks noGrp="1" noChangeArrowheads="1"/>
          </p:cNvSpPr>
          <p:nvPr>
            <p:ph type="sldNum" sz="quarter" idx="3"/>
          </p:nvPr>
        </p:nvSpPr>
        <p:spPr bwMode="auto">
          <a:xfrm>
            <a:off x="5623480" y="6456052"/>
            <a:ext cx="4302527" cy="340568"/>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defTabSz="955830" eaLnBrk="1" hangingPunct="1">
              <a:defRPr sz="1300"/>
            </a:lvl1pPr>
          </a:lstStyle>
          <a:p>
            <a:pPr>
              <a:defRPr/>
            </a:pPr>
            <a:fld id="{92867627-401E-4C7B-B8A4-EFF975A3AEEE}" type="slidenum">
              <a:rPr lang="en-US" altLang="zh-CN"/>
              <a:pPr>
                <a:defRPr/>
              </a:pPr>
              <a:t>‹#›</a:t>
            </a:fld>
            <a:endParaRPr lang="en-US" altLang="zh-CN"/>
          </a:p>
        </p:txBody>
      </p:sp>
    </p:spTree>
    <p:extLst>
      <p:ext uri="{BB962C8B-B14F-4D97-AF65-F5344CB8AC3E}">
        <p14:creationId xmlns:p14="http://schemas.microsoft.com/office/powerpoint/2010/main" val="836320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4302527" cy="340569"/>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defTabSz="955830" eaLnBrk="1" hangingPunct="1">
              <a:defRPr sz="1300">
                <a:latin typeface="Arial" charset="0"/>
              </a:defRPr>
            </a:lvl1pPr>
          </a:lstStyle>
          <a:p>
            <a:pPr>
              <a:defRPr/>
            </a:pPr>
            <a:endParaRPr lang="en-US" altLang="zh-CN"/>
          </a:p>
        </p:txBody>
      </p:sp>
      <p:sp>
        <p:nvSpPr>
          <p:cNvPr id="5123" name="Rectangle 3"/>
          <p:cNvSpPr>
            <a:spLocks noGrp="1" noChangeArrowheads="1"/>
          </p:cNvSpPr>
          <p:nvPr>
            <p:ph type="dt" idx="1"/>
          </p:nvPr>
        </p:nvSpPr>
        <p:spPr bwMode="auto">
          <a:xfrm>
            <a:off x="5623480" y="1"/>
            <a:ext cx="4302527" cy="340569"/>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defTabSz="955830" eaLnBrk="1" hangingPunct="1">
              <a:defRPr sz="1300">
                <a:latin typeface="Arial"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3124200" y="509588"/>
            <a:ext cx="3681413"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92380" y="3228554"/>
            <a:ext cx="7943468" cy="3059850"/>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6456052"/>
            <a:ext cx="4302527" cy="340568"/>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defTabSz="955830" eaLnBrk="1" hangingPunct="1">
              <a:defRPr sz="1300">
                <a:latin typeface="Arial"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5623480" y="6456052"/>
            <a:ext cx="4302527" cy="340568"/>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defTabSz="955830" eaLnBrk="1" hangingPunct="1">
              <a:defRPr sz="1300"/>
            </a:lvl1pPr>
          </a:lstStyle>
          <a:p>
            <a:pPr>
              <a:defRPr/>
            </a:pPr>
            <a:fld id="{80DBA946-BCDC-425E-BB67-47B3F281A810}" type="slidenum">
              <a:rPr lang="en-US" altLang="zh-CN"/>
              <a:pPr>
                <a:defRPr/>
              </a:pPr>
              <a:t>‹#›</a:t>
            </a:fld>
            <a:endParaRPr lang="en-US" altLang="zh-CN"/>
          </a:p>
        </p:txBody>
      </p:sp>
    </p:spTree>
    <p:extLst>
      <p:ext uri="{BB962C8B-B14F-4D97-AF65-F5344CB8AC3E}">
        <p14:creationId xmlns:p14="http://schemas.microsoft.com/office/powerpoint/2010/main" val="3037533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124200" y="509588"/>
            <a:ext cx="36798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1908098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AFEC1F4-F323-47E8-93C3-2839E2D96EAB}" type="slidenum">
              <a:rPr lang="en-US" altLang="zh-CN" sz="1300"/>
              <a:pPr>
                <a:spcBef>
                  <a:spcPct val="0"/>
                </a:spcBef>
              </a:pPr>
              <a:t>13</a:t>
            </a:fld>
            <a:endParaRPr lang="en-US" altLang="zh-CN"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823884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99E2A84-8BA3-47E4-87A2-058963479DCA}" type="slidenum">
              <a:rPr lang="en-US" altLang="zh-CN" sz="1300"/>
              <a:pPr>
                <a:spcBef>
                  <a:spcPct val="0"/>
                </a:spcBef>
              </a:pPr>
              <a:t>14</a:t>
            </a:fld>
            <a:endParaRPr lang="en-US" altLang="zh-CN" sz="13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005754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1F1025B-70DF-456F-9716-B0F2F3C82B94}" type="slidenum">
              <a:rPr lang="en-US" altLang="zh-CN" sz="1300"/>
              <a:pPr>
                <a:spcBef>
                  <a:spcPct val="0"/>
                </a:spcBef>
              </a:pPr>
              <a:t>15</a:t>
            </a:fld>
            <a:endParaRPr lang="en-US" altLang="zh-CN" sz="13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62406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75EB931-3691-4AB2-A382-2D4992B3DD95}" type="slidenum">
              <a:rPr lang="en-US" altLang="zh-CN" sz="1300"/>
              <a:pPr>
                <a:spcBef>
                  <a:spcPct val="0"/>
                </a:spcBef>
              </a:pPr>
              <a:t>16</a:t>
            </a:fld>
            <a:endParaRPr lang="en-US" altLang="zh-CN" sz="13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589124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92AFBDF-FABD-402B-ACBA-3AF80AD88C01}" type="slidenum">
              <a:rPr lang="en-US" altLang="zh-CN" sz="1300"/>
              <a:pPr>
                <a:spcBef>
                  <a:spcPct val="0"/>
                </a:spcBef>
              </a:pPr>
              <a:t>17</a:t>
            </a:fld>
            <a:endParaRPr lang="en-US" altLang="zh-CN" sz="13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626586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0B8AB53-3D80-41AC-9942-622631B5A5C9}" type="slidenum">
              <a:rPr lang="en-US" altLang="zh-CN" sz="1300"/>
              <a:pPr>
                <a:spcBef>
                  <a:spcPct val="0"/>
                </a:spcBef>
              </a:pPr>
              <a:t>18</a:t>
            </a:fld>
            <a:endParaRPr lang="en-US" altLang="zh-CN" sz="13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85169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9D26E1A-6A38-4821-BE16-FA9E0FACFCFD}" type="slidenum">
              <a:rPr lang="en-US" altLang="zh-CN" sz="1300"/>
              <a:pPr>
                <a:spcBef>
                  <a:spcPct val="0"/>
                </a:spcBef>
              </a:pPr>
              <a:t>19</a:t>
            </a:fld>
            <a:endParaRPr lang="en-US" altLang="zh-CN" sz="13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832548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AB62C97-4873-4ECF-9945-0B8D7BB95052}" type="slidenum">
              <a:rPr lang="en-US" altLang="zh-CN" sz="1300"/>
              <a:pPr>
                <a:spcBef>
                  <a:spcPct val="0"/>
                </a:spcBef>
              </a:pPr>
              <a:t>20</a:t>
            </a:fld>
            <a:endParaRPr lang="en-US" altLang="zh-CN" sz="13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18004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90B63F2-108D-461A-9FB5-F63FAA36851B}" type="slidenum">
              <a:rPr lang="en-US" altLang="zh-CN" sz="1300"/>
              <a:pPr>
                <a:spcBef>
                  <a:spcPct val="0"/>
                </a:spcBef>
              </a:pPr>
              <a:t>21</a:t>
            </a:fld>
            <a:endParaRPr lang="en-US" altLang="zh-CN" sz="13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03954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500BCB-8611-466B-901E-9B66E7BA8DDA}" type="slidenum">
              <a:rPr lang="en-US" altLang="zh-CN" sz="1300"/>
              <a:pPr>
                <a:spcBef>
                  <a:spcPct val="0"/>
                </a:spcBef>
              </a:pPr>
              <a:t>22</a:t>
            </a:fld>
            <a:endParaRPr lang="en-US" altLang="zh-CN" sz="13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13442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DA055E-7C02-41BC-B2BB-830C23AD43CF}" type="slidenum">
              <a:rPr lang="en-US" altLang="zh-CN" sz="1300"/>
              <a:pPr>
                <a:spcBef>
                  <a:spcPct val="0"/>
                </a:spcBef>
              </a:pPr>
              <a:t>3</a:t>
            </a:fld>
            <a:endParaRPr lang="en-US" altLang="zh-CN" sz="13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83226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5448CE6-13D7-4E68-961F-862952F4A302}" type="slidenum">
              <a:rPr lang="en-US" altLang="zh-CN" sz="1300"/>
              <a:pPr>
                <a:spcBef>
                  <a:spcPct val="0"/>
                </a:spcBef>
              </a:pPr>
              <a:t>23</a:t>
            </a:fld>
            <a:endParaRPr lang="en-US" altLang="zh-CN"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307595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5ACFB2-2B62-45E5-8800-C44EC3A5287E}" type="slidenum">
              <a:rPr lang="en-US" altLang="zh-CN" sz="1300"/>
              <a:pPr>
                <a:spcBef>
                  <a:spcPct val="0"/>
                </a:spcBef>
              </a:pPr>
              <a:t>24</a:t>
            </a:fld>
            <a:endParaRPr lang="en-US" altLang="zh-CN" sz="13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119129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35FCD7F-D1D4-4814-9906-CB02BD88C8F8}" type="slidenum">
              <a:rPr lang="en-US" altLang="zh-CN" sz="1300"/>
              <a:pPr>
                <a:spcBef>
                  <a:spcPct val="0"/>
                </a:spcBef>
              </a:pPr>
              <a:t>25</a:t>
            </a:fld>
            <a:endParaRPr lang="en-US" altLang="zh-CN" sz="13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135254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332E18A-A082-49A4-9D38-96115ADBCCAE}" type="slidenum">
              <a:rPr lang="en-US" altLang="zh-CN" sz="1300"/>
              <a:pPr>
                <a:spcBef>
                  <a:spcPct val="0"/>
                </a:spcBef>
              </a:pPr>
              <a:t>26</a:t>
            </a:fld>
            <a:endParaRPr lang="en-US" altLang="zh-CN" sz="13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865403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E20F366-E0FD-480D-9C0F-C33465B83FD4}" type="slidenum">
              <a:rPr lang="en-US" altLang="zh-CN" sz="1300"/>
              <a:pPr>
                <a:spcBef>
                  <a:spcPct val="0"/>
                </a:spcBef>
              </a:pPr>
              <a:t>27</a:t>
            </a:fld>
            <a:endParaRPr lang="en-US" altLang="zh-CN" sz="13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61595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CBD4714-D6B2-401A-904D-E8FBB56B2FD9}" type="slidenum">
              <a:rPr lang="en-US" altLang="zh-CN" sz="1300"/>
              <a:pPr>
                <a:spcBef>
                  <a:spcPct val="0"/>
                </a:spcBef>
              </a:pPr>
              <a:t>28</a:t>
            </a:fld>
            <a:endParaRPr lang="en-US" altLang="zh-CN" sz="13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619066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36B5B46-EC94-435E-BEA7-CB2FFD5D4F54}" type="slidenum">
              <a:rPr lang="en-US" altLang="zh-CN" sz="1300"/>
              <a:pPr>
                <a:spcBef>
                  <a:spcPct val="0"/>
                </a:spcBef>
              </a:pPr>
              <a:t>29</a:t>
            </a:fld>
            <a:endParaRPr lang="en-US" altLang="zh-CN" sz="13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309250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108D1EB-3D14-427C-ABE9-703DC0FF339E}" type="slidenum">
              <a:rPr lang="en-US" altLang="zh-CN" sz="1300"/>
              <a:pPr>
                <a:spcBef>
                  <a:spcPct val="0"/>
                </a:spcBef>
              </a:pPr>
              <a:t>30</a:t>
            </a:fld>
            <a:endParaRPr lang="en-US" altLang="zh-CN" sz="13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24881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A951BF1-97D3-4ED1-A2B2-A627BC1DC8C3}" type="slidenum">
              <a:rPr lang="en-US" altLang="zh-CN" sz="1300"/>
              <a:pPr>
                <a:spcBef>
                  <a:spcPct val="0"/>
                </a:spcBef>
              </a:pPr>
              <a:t>31</a:t>
            </a:fld>
            <a:endParaRPr lang="en-US" altLang="zh-CN" sz="13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4156064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DB2B12-6C28-4F7B-806A-A630886E86C4}" type="slidenum">
              <a:rPr lang="en-US" altLang="zh-CN" sz="1300"/>
              <a:pPr>
                <a:spcBef>
                  <a:spcPct val="0"/>
                </a:spcBef>
              </a:pPr>
              <a:t>32</a:t>
            </a:fld>
            <a:endParaRPr lang="en-US" altLang="zh-CN" sz="13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38270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1AA727AD-45A6-49AC-83F5-299E72058977}" type="slidenum">
              <a:rPr lang="en-US" altLang="zh-CN" sz="1300"/>
              <a:pPr>
                <a:spcBef>
                  <a:spcPct val="0"/>
                </a:spcBef>
              </a:pPr>
              <a:t>4</a:t>
            </a:fld>
            <a:endParaRPr lang="en-US" altLang="zh-CN" sz="13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235983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E7A2641-4D06-4A30-8ACF-DB52C4875F82}" type="slidenum">
              <a:rPr lang="en-US" altLang="zh-CN" sz="1300"/>
              <a:pPr>
                <a:spcBef>
                  <a:spcPct val="0"/>
                </a:spcBef>
              </a:pPr>
              <a:t>33</a:t>
            </a:fld>
            <a:endParaRPr lang="en-US" altLang="zh-CN" sz="13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648735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E436BFD-3FAA-4689-8E72-CBD26FE2F4CC}" type="slidenum">
              <a:rPr lang="en-US" altLang="zh-CN" sz="1300"/>
              <a:pPr>
                <a:spcBef>
                  <a:spcPct val="0"/>
                </a:spcBef>
              </a:pPr>
              <a:t>34</a:t>
            </a:fld>
            <a:endParaRPr lang="en-US" altLang="zh-CN" sz="13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9161194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82A82C-AC65-4CB7-B948-836D919C64F2}" type="slidenum">
              <a:rPr lang="en-US" altLang="zh-CN" sz="1300"/>
              <a:pPr>
                <a:spcBef>
                  <a:spcPct val="0"/>
                </a:spcBef>
              </a:pPr>
              <a:t>35</a:t>
            </a:fld>
            <a:endParaRPr lang="en-US" altLang="zh-CN" sz="13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474676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2089CE7-4434-4595-AB4B-84C0D2E053E2}" type="slidenum">
              <a:rPr lang="en-US" altLang="zh-CN" sz="1300"/>
              <a:pPr>
                <a:spcBef>
                  <a:spcPct val="0"/>
                </a:spcBef>
              </a:pPr>
              <a:t>36</a:t>
            </a:fld>
            <a:endParaRPr lang="en-US" altLang="zh-CN" sz="13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982767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6D62ADC-4AFB-4B56-BAFD-B775C8EAA9C5}" type="slidenum">
              <a:rPr lang="en-US" altLang="zh-CN" sz="1300"/>
              <a:pPr>
                <a:spcBef>
                  <a:spcPct val="0"/>
                </a:spcBef>
              </a:pPr>
              <a:t>37</a:t>
            </a:fld>
            <a:endParaRPr lang="en-US" altLang="zh-CN" sz="13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260759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5561EBB-926C-40DD-8AFA-C1A3ECF0C530}" type="slidenum">
              <a:rPr lang="en-US" altLang="zh-CN" sz="1300"/>
              <a:pPr>
                <a:spcBef>
                  <a:spcPct val="0"/>
                </a:spcBef>
              </a:pPr>
              <a:t>38</a:t>
            </a:fld>
            <a:endParaRPr lang="en-US" altLang="zh-CN" sz="13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216742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F6473E6-A9A8-49E1-8C43-54E05D71CEB5}" type="slidenum">
              <a:rPr lang="en-US" altLang="zh-CN" sz="1300"/>
              <a:pPr>
                <a:spcBef>
                  <a:spcPct val="0"/>
                </a:spcBef>
              </a:pPr>
              <a:t>52</a:t>
            </a:fld>
            <a:endParaRPr lang="en-US" altLang="zh-CN" sz="13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4107793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38608C3-6D1E-4C2C-841E-D11B51AE8946}" type="slidenum">
              <a:rPr lang="en-US" altLang="zh-CN" sz="1300"/>
              <a:pPr>
                <a:spcBef>
                  <a:spcPct val="0"/>
                </a:spcBef>
              </a:pPr>
              <a:t>53</a:t>
            </a:fld>
            <a:endParaRPr lang="en-US" altLang="zh-CN" sz="13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9702723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E7C8142-0430-4A3A-8711-25BBF17698DE}" type="slidenum">
              <a:rPr lang="en-US" altLang="zh-CN" sz="1300"/>
              <a:pPr>
                <a:spcBef>
                  <a:spcPct val="0"/>
                </a:spcBef>
              </a:pPr>
              <a:t>54</a:t>
            </a:fld>
            <a:endParaRPr lang="en-US" altLang="zh-CN" sz="13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997185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C8B76A1-C976-4F22-9160-C44F4A1C1CAB}" type="slidenum">
              <a:rPr lang="en-US" altLang="zh-CN" sz="1300"/>
              <a:pPr>
                <a:spcBef>
                  <a:spcPct val="0"/>
                </a:spcBef>
              </a:pPr>
              <a:t>7</a:t>
            </a:fld>
            <a:endParaRPr lang="en-US" altLang="zh-CN" sz="13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55468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1D05A27-4389-49B3-8414-3F2A2546CE38}" type="slidenum">
              <a:rPr lang="en-US" altLang="zh-CN" sz="1300"/>
              <a:pPr>
                <a:spcBef>
                  <a:spcPct val="0"/>
                </a:spcBef>
              </a:pPr>
              <a:t>8</a:t>
            </a:fld>
            <a:endParaRPr lang="en-US" altLang="zh-CN" sz="13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903208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5C9ADE3-812B-46CA-9149-12CC1C2B5376}" type="slidenum">
              <a:rPr lang="en-US" altLang="zh-CN" sz="1300"/>
              <a:pPr>
                <a:spcBef>
                  <a:spcPct val="0"/>
                </a:spcBef>
              </a:pPr>
              <a:t>9</a:t>
            </a:fld>
            <a:endParaRPr lang="en-US" altLang="zh-CN" sz="13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实时协同编辑，协同计算；例如：</a:t>
            </a:r>
            <a:r>
              <a:rPr lang="en-US" altLang="zh-CN" smtClean="0">
                <a:latin typeface="Arial" panose="020B0604020202020204" pitchFamily="34" charset="0"/>
              </a:rPr>
              <a:t>Eclipse</a:t>
            </a:r>
            <a:r>
              <a:rPr lang="zh-CN" altLang="en-US" smtClean="0">
                <a:latin typeface="Arial" panose="020B0604020202020204" pitchFamily="34" charset="0"/>
              </a:rPr>
              <a:t>，插件，</a:t>
            </a:r>
            <a:r>
              <a:rPr lang="en-US" altLang="zh-CN" smtClean="0">
                <a:latin typeface="Arial" panose="020B0604020202020204" pitchFamily="34" charset="0"/>
              </a:rPr>
              <a:t>Jupiter</a:t>
            </a:r>
            <a:r>
              <a:rPr lang="zh-CN" altLang="en-US" smtClean="0">
                <a:latin typeface="Arial" panose="020B0604020202020204" pitchFamily="34" charset="0"/>
              </a:rPr>
              <a:t>做代码</a:t>
            </a:r>
            <a:r>
              <a:rPr lang="en-US" altLang="zh-CN" smtClean="0">
                <a:latin typeface="Arial" panose="020B0604020202020204" pitchFamily="34" charset="0"/>
              </a:rPr>
              <a:t>review</a:t>
            </a:r>
            <a:endParaRPr lang="zh-CN" altLang="zh-CN">
              <a:latin typeface="Arial" panose="020B0604020202020204" pitchFamily="34" charset="0"/>
            </a:endParaRPr>
          </a:p>
        </p:txBody>
      </p:sp>
    </p:spTree>
    <p:extLst>
      <p:ext uri="{BB962C8B-B14F-4D97-AF65-F5344CB8AC3E}">
        <p14:creationId xmlns:p14="http://schemas.microsoft.com/office/powerpoint/2010/main" val="2694297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6DA559-2DAA-4D76-8BC4-83BBD4CEA480}" type="slidenum">
              <a:rPr lang="en-US" altLang="zh-CN" sz="1300"/>
              <a:pPr>
                <a:spcBef>
                  <a:spcPct val="0"/>
                </a:spcBef>
              </a:pPr>
              <a:t>10</a:t>
            </a:fld>
            <a:endParaRPr lang="en-US" altLang="zh-CN" sz="13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93149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B188C5B-1FA2-4B01-9BD2-5E134BE40926}" type="slidenum">
              <a:rPr lang="en-US" altLang="zh-CN" sz="1300"/>
              <a:pPr>
                <a:spcBef>
                  <a:spcPct val="0"/>
                </a:spcBef>
              </a:pPr>
              <a:t>11</a:t>
            </a:fld>
            <a:endParaRPr lang="en-US" altLang="zh-CN" sz="13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503082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a:spcBef>
                <a:spcPct val="30000"/>
              </a:spcBef>
              <a:defRPr sz="1200">
                <a:solidFill>
                  <a:schemeClr val="tx1"/>
                </a:solidFill>
                <a:latin typeface="Arial" panose="020B0604020202020204" pitchFamily="34" charset="0"/>
                <a:ea typeface="宋体" panose="02010600030101010101" pitchFamily="2" charset="-122"/>
              </a:defRPr>
            </a:lvl1pPr>
            <a:lvl2pPr marL="716872" indent="-275720" defTabSz="955830">
              <a:spcBef>
                <a:spcPct val="30000"/>
              </a:spcBef>
              <a:defRPr sz="1200">
                <a:solidFill>
                  <a:schemeClr val="tx1"/>
                </a:solidFill>
                <a:latin typeface="Arial" panose="020B0604020202020204" pitchFamily="34" charset="0"/>
                <a:ea typeface="宋体" panose="02010600030101010101" pitchFamily="2" charset="-122"/>
              </a:defRPr>
            </a:lvl2pPr>
            <a:lvl3pPr marL="1102881" indent="-220576" defTabSz="955830">
              <a:spcBef>
                <a:spcPct val="30000"/>
              </a:spcBef>
              <a:defRPr sz="1200">
                <a:solidFill>
                  <a:schemeClr val="tx1"/>
                </a:solidFill>
                <a:latin typeface="Arial" panose="020B0604020202020204" pitchFamily="34" charset="0"/>
                <a:ea typeface="宋体" panose="02010600030101010101" pitchFamily="2" charset="-122"/>
              </a:defRPr>
            </a:lvl3pPr>
            <a:lvl4pPr marL="1544033" indent="-220576" defTabSz="955830">
              <a:spcBef>
                <a:spcPct val="30000"/>
              </a:spcBef>
              <a:defRPr sz="1200">
                <a:solidFill>
                  <a:schemeClr val="tx1"/>
                </a:solidFill>
                <a:latin typeface="Arial" panose="020B0604020202020204" pitchFamily="34" charset="0"/>
                <a:ea typeface="宋体" panose="02010600030101010101" pitchFamily="2" charset="-122"/>
              </a:defRPr>
            </a:lvl4pPr>
            <a:lvl5pPr marL="1985185" indent="-220576" defTabSz="955830">
              <a:spcBef>
                <a:spcPct val="30000"/>
              </a:spcBef>
              <a:defRPr sz="1200">
                <a:solidFill>
                  <a:schemeClr val="tx1"/>
                </a:solidFill>
                <a:latin typeface="Arial" panose="020B0604020202020204" pitchFamily="34" charset="0"/>
                <a:ea typeface="宋体" panose="02010600030101010101" pitchFamily="2" charset="-122"/>
              </a:defRPr>
            </a:lvl5pPr>
            <a:lvl6pPr marL="2426338"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7490"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08642"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49794" indent="-220576" defTabSz="95583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B2DE16-10AB-4327-8709-5C1B226003DA}" type="slidenum">
              <a:rPr lang="en-US" altLang="zh-CN" sz="1300"/>
              <a:pPr>
                <a:spcBef>
                  <a:spcPct val="0"/>
                </a:spcBef>
              </a:pPr>
              <a:t>12</a:t>
            </a:fld>
            <a:endParaRPr lang="en-US" altLang="zh-CN" sz="13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481193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810783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7084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76200"/>
            <a:ext cx="2228850" cy="6629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76200"/>
            <a:ext cx="6534150" cy="6629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530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76200"/>
            <a:ext cx="8915400" cy="1066800"/>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219200"/>
            <a:ext cx="43815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219200"/>
            <a:ext cx="43815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609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0"/>
            <a:ext cx="8915400" cy="762000"/>
          </a:xfrm>
        </p:spPr>
        <p:txBody>
          <a:bodyPr/>
          <a:lstStyle/>
          <a:p>
            <a:r>
              <a:rPr lang="zh-CN" altLang="en-US"/>
              <a:t>单击此处编辑母版标题样式</a:t>
            </a:r>
          </a:p>
        </p:txBody>
      </p:sp>
      <p:sp>
        <p:nvSpPr>
          <p:cNvPr id="3" name="内容占位符 2"/>
          <p:cNvSpPr>
            <a:spLocks noGrp="1"/>
          </p:cNvSpPr>
          <p:nvPr>
            <p:ph idx="1"/>
          </p:nvPr>
        </p:nvSpPr>
        <p:spPr>
          <a:xfrm>
            <a:off x="495300" y="762000"/>
            <a:ext cx="8915400" cy="6096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8809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92648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95300" y="1219200"/>
            <a:ext cx="43815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219200"/>
            <a:ext cx="43815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83974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5910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43331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506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1320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8985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5300" y="0"/>
            <a:ext cx="891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95300" y="838200"/>
            <a:ext cx="89154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6119D0BE-EA87-4D2D-AC7E-FEC044BD2755}"/>
              </a:ext>
            </a:extLst>
          </p:cNvPr>
          <p:cNvSpPr>
            <a:spLocks noGrp="1"/>
          </p:cNvSpPr>
          <p:nvPr>
            <p:ph type="title"/>
          </p:nvPr>
        </p:nvSpPr>
        <p:spPr/>
        <p:txBody>
          <a:bodyPr/>
          <a:lstStyle/>
          <a:p>
            <a:r>
              <a:rPr lang="zh-CN" altLang="en-US" dirty="0"/>
              <a:t>第</a:t>
            </a:r>
            <a:r>
              <a:rPr lang="en-US" altLang="zh-CN" dirty="0"/>
              <a:t>4</a:t>
            </a:r>
            <a:r>
              <a:rPr lang="zh-CN" altLang="en-US" dirty="0"/>
              <a:t>章 数据处理</a:t>
            </a:r>
          </a:p>
        </p:txBody>
      </p:sp>
      <p:sp>
        <p:nvSpPr>
          <p:cNvPr id="5" name="内容占位符 4">
            <a:extLst>
              <a:ext uri="{FF2B5EF4-FFF2-40B4-BE49-F238E27FC236}">
                <a16:creationId xmlns:a16="http://schemas.microsoft.com/office/drawing/2014/main" xmlns="" id="{7EDC8AA9-1394-4B59-B492-99C19A811307}"/>
              </a:ext>
            </a:extLst>
          </p:cNvPr>
          <p:cNvSpPr>
            <a:spLocks noGrp="1"/>
          </p:cNvSpPr>
          <p:nvPr>
            <p:ph idx="1"/>
          </p:nvPr>
        </p:nvSpPr>
        <p:spPr/>
        <p:txBody>
          <a:bodyPr/>
          <a:lstStyle/>
          <a:p>
            <a:pPr marL="0" indent="0">
              <a:buNone/>
            </a:pPr>
            <a:r>
              <a:rPr lang="en-US" altLang="zh-CN" dirty="0"/>
              <a:t>1. P2P Lookup</a:t>
            </a:r>
          </a:p>
          <a:p>
            <a:pPr marL="0" indent="0">
              <a:buNone/>
            </a:pPr>
            <a:r>
              <a:rPr lang="en-US" altLang="zh-CN" dirty="0"/>
              <a:t>2. Replication and Consistency</a:t>
            </a:r>
            <a:endParaRPr lang="zh-CN" altLang="en-US" dirty="0"/>
          </a:p>
          <a:p>
            <a:endParaRPr lang="en-US" altLang="zh-CN" dirty="0"/>
          </a:p>
          <a:p>
            <a:endParaRPr lang="en-US" altLang="zh-CN" dirty="0"/>
          </a:p>
          <a:p>
            <a:endParaRPr lang="en-US" altLang="zh-CN" dirty="0"/>
          </a:p>
          <a:p>
            <a:pPr marL="514350" indent="-514350">
              <a:buFont typeface="+mj-lt"/>
              <a:buAutoNum type="arabicPeriod"/>
            </a:pPr>
            <a:r>
              <a:rPr lang="zh-CN" altLang="en-US" dirty="0"/>
              <a:t>参考文献：</a:t>
            </a:r>
            <a:endParaRPr lang="en-US" altLang="zh-CN" dirty="0"/>
          </a:p>
          <a:p>
            <a:r>
              <a:rPr lang="en-US" altLang="zh-CN" dirty="0"/>
              <a:t>Tanenbaum, Chapter 7 Consistency and Replication</a:t>
            </a:r>
          </a:p>
          <a:p>
            <a:r>
              <a:rPr lang="en-US" altLang="zh-CN" dirty="0"/>
              <a:t>CDK5, Chapter 18 Replication</a:t>
            </a:r>
          </a:p>
          <a:p>
            <a:endParaRPr lang="en-US" altLang="en-US" dirty="0"/>
          </a:p>
          <a:p>
            <a:endParaRPr lang="en-US" altLang="en-US" dirty="0"/>
          </a:p>
          <a:p>
            <a:endParaRPr lang="zh-CN" altLang="en-US" dirty="0"/>
          </a:p>
        </p:txBody>
      </p:sp>
    </p:spTree>
    <p:extLst>
      <p:ext uri="{BB962C8B-B14F-4D97-AF65-F5344CB8AC3E}">
        <p14:creationId xmlns:p14="http://schemas.microsoft.com/office/powerpoint/2010/main" val="394555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5">
                                            <p:txEl>
                                              <p:pRg st="1" end="1"/>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5500" y="76200"/>
            <a:ext cx="8337550" cy="711200"/>
          </a:xfrm>
        </p:spPr>
        <p:txBody>
          <a:bodyPr/>
          <a:lstStyle/>
          <a:p>
            <a:pPr eaLnBrk="1" hangingPunct="1"/>
            <a:r>
              <a:rPr lang="en-US" altLang="zh-CN"/>
              <a:t>Entry Consistency (1)</a:t>
            </a:r>
          </a:p>
        </p:txBody>
      </p:sp>
      <p:sp>
        <p:nvSpPr>
          <p:cNvPr id="20483" name="Rectangle 3"/>
          <p:cNvSpPr>
            <a:spLocks noGrp="1" noChangeArrowheads="1"/>
          </p:cNvSpPr>
          <p:nvPr>
            <p:ph type="body" idx="1"/>
          </p:nvPr>
        </p:nvSpPr>
        <p:spPr>
          <a:xfrm>
            <a:off x="228600" y="838200"/>
            <a:ext cx="9448800" cy="6019800"/>
          </a:xfrm>
        </p:spPr>
        <p:txBody>
          <a:bodyPr>
            <a:normAutofit fontScale="85000" lnSpcReduction="10000"/>
          </a:bodyPr>
          <a:lstStyle/>
          <a:p>
            <a:pPr eaLnBrk="1" hangingPunct="1">
              <a:lnSpc>
                <a:spcPct val="110000"/>
              </a:lnSpc>
              <a:spcBef>
                <a:spcPts val="0"/>
              </a:spcBef>
            </a:pPr>
            <a:r>
              <a:rPr lang="en-US" altLang="zh-CN" sz="2800" dirty="0"/>
              <a:t>A group of operations are bracketed by the pair of operations Acquire and Release:</a:t>
            </a:r>
            <a:r>
              <a:rPr lang="en-US" altLang="zh-CN" sz="2200" dirty="0"/>
              <a:t> </a:t>
            </a:r>
          </a:p>
          <a:p>
            <a:pPr lvl="1" eaLnBrk="1" hangingPunct="1">
              <a:lnSpc>
                <a:spcPct val="110000"/>
              </a:lnSpc>
              <a:spcBef>
                <a:spcPts val="0"/>
              </a:spcBef>
            </a:pPr>
            <a:r>
              <a:rPr lang="en-US" altLang="zh-CN" sz="2600" dirty="0">
                <a:solidFill>
                  <a:srgbClr val="0000CC"/>
                </a:solidFill>
              </a:rPr>
              <a:t>Acquire</a:t>
            </a:r>
            <a:r>
              <a:rPr lang="en-US" altLang="zh-CN" sz="2600" dirty="0"/>
              <a:t>: enter a critical region, acquire relevant synchronization variables</a:t>
            </a:r>
          </a:p>
          <a:p>
            <a:pPr lvl="1" eaLnBrk="1" hangingPunct="1">
              <a:lnSpc>
                <a:spcPct val="110000"/>
              </a:lnSpc>
              <a:spcBef>
                <a:spcPts val="0"/>
              </a:spcBef>
            </a:pPr>
            <a:r>
              <a:rPr lang="en-US" altLang="zh-CN" sz="2600" dirty="0">
                <a:solidFill>
                  <a:srgbClr val="0000CC"/>
                </a:solidFill>
              </a:rPr>
              <a:t>Release</a:t>
            </a:r>
            <a:r>
              <a:rPr lang="en-US" altLang="zh-CN" sz="2600" dirty="0"/>
              <a:t>: exit a critical region, release relevant synchronization variables</a:t>
            </a:r>
          </a:p>
          <a:p>
            <a:pPr lvl="1" eaLnBrk="1" hangingPunct="1">
              <a:lnSpc>
                <a:spcPct val="110000"/>
              </a:lnSpc>
              <a:spcBef>
                <a:spcPts val="0"/>
              </a:spcBef>
            </a:pPr>
            <a:r>
              <a:rPr lang="en-US" altLang="zh-CN" sz="2600" dirty="0">
                <a:solidFill>
                  <a:srgbClr val="0000CC"/>
                </a:solidFill>
              </a:rPr>
              <a:t>Owner of synchronization variable </a:t>
            </a:r>
            <a:r>
              <a:rPr lang="en-US" altLang="zh-CN" sz="2600" dirty="0"/>
              <a:t>is the process that acquires the variable</a:t>
            </a:r>
          </a:p>
          <a:p>
            <a:pPr eaLnBrk="1" hangingPunct="1">
              <a:lnSpc>
                <a:spcPct val="110000"/>
              </a:lnSpc>
            </a:pPr>
            <a:r>
              <a:rPr lang="en-US" altLang="zh-CN" sz="2800" dirty="0"/>
              <a:t>A data store exhibits entry consistent, if it obeys the following rules:</a:t>
            </a:r>
            <a:endParaRPr lang="en-US" altLang="zh-CN" sz="2200" dirty="0"/>
          </a:p>
          <a:p>
            <a:pPr lvl="1" eaLnBrk="1" hangingPunct="1">
              <a:lnSpc>
                <a:spcPct val="110000"/>
              </a:lnSpc>
              <a:spcBef>
                <a:spcPts val="0"/>
              </a:spcBef>
            </a:pPr>
            <a:r>
              <a:rPr lang="en-US" altLang="zh-CN" sz="2600" dirty="0">
                <a:solidFill>
                  <a:srgbClr val="C00000"/>
                </a:solidFill>
              </a:rPr>
              <a:t>An acquire access </a:t>
            </a:r>
            <a:r>
              <a:rPr lang="en-US" altLang="zh-CN" sz="2600" dirty="0"/>
              <a:t>of a synchronization variable is not allowed to perform with respect to a process until all updates to the guarded shared data have been performed with respect to that process</a:t>
            </a:r>
          </a:p>
          <a:p>
            <a:pPr lvl="1" eaLnBrk="1" hangingPunct="1">
              <a:lnSpc>
                <a:spcPct val="110000"/>
              </a:lnSpc>
              <a:spcBef>
                <a:spcPts val="0"/>
              </a:spcBef>
            </a:pPr>
            <a:r>
              <a:rPr lang="en-US" altLang="zh-CN" sz="2600" dirty="0"/>
              <a:t>Before </a:t>
            </a:r>
            <a:r>
              <a:rPr lang="en-US" altLang="zh-CN" sz="2600" dirty="0">
                <a:solidFill>
                  <a:srgbClr val="C00000"/>
                </a:solidFill>
              </a:rPr>
              <a:t>an exclusive mode access </a:t>
            </a:r>
            <a:r>
              <a:rPr lang="en-US" altLang="zh-CN" sz="2600" dirty="0"/>
              <a:t>to a synchronization variable by a process is allowed to perform with respect to that process, no other process may hold the synchronization variable, not even in nonexclusive mode</a:t>
            </a:r>
          </a:p>
          <a:p>
            <a:pPr lvl="1" eaLnBrk="1" hangingPunct="1">
              <a:lnSpc>
                <a:spcPct val="110000"/>
              </a:lnSpc>
              <a:spcBef>
                <a:spcPts val="0"/>
              </a:spcBef>
            </a:pPr>
            <a:r>
              <a:rPr lang="en-US" altLang="zh-CN" sz="2600" dirty="0"/>
              <a:t>After an exclusive mode access to a synchronization variable has been performed, any other process's next nonexclusive mode access to that synchronization variable may not be performed until it has performed with respect to that variable's owner</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76200"/>
            <a:ext cx="8915400" cy="811213"/>
          </a:xfrm>
        </p:spPr>
        <p:txBody>
          <a:bodyPr/>
          <a:lstStyle/>
          <a:p>
            <a:pPr eaLnBrk="1" hangingPunct="1"/>
            <a:r>
              <a:rPr lang="en-US" altLang="zh-CN"/>
              <a:t>Entry Consistency (2)</a:t>
            </a:r>
          </a:p>
        </p:txBody>
      </p:sp>
      <p:sp>
        <p:nvSpPr>
          <p:cNvPr id="22531" name="Rectangle 3"/>
          <p:cNvSpPr>
            <a:spLocks noGrp="1" noChangeArrowheads="1"/>
          </p:cNvSpPr>
          <p:nvPr>
            <p:ph type="body" idx="1"/>
          </p:nvPr>
        </p:nvSpPr>
        <p:spPr>
          <a:xfrm>
            <a:off x="304800" y="2971800"/>
            <a:ext cx="9204325" cy="3657600"/>
          </a:xfrm>
        </p:spPr>
        <p:txBody>
          <a:bodyPr/>
          <a:lstStyle/>
          <a:p>
            <a:pPr eaLnBrk="1" hangingPunct="1">
              <a:buFontTx/>
              <a:buNone/>
            </a:pPr>
            <a:r>
              <a:rPr lang="en-US" altLang="zh-CN" dirty="0"/>
              <a:t>A valid event sequence for entry consistency.</a:t>
            </a:r>
          </a:p>
          <a:p>
            <a:pPr eaLnBrk="1" hangingPunct="1"/>
            <a:r>
              <a:rPr lang="en-US" altLang="zh-CN" dirty="0"/>
              <a:t>The user cannot feel the existing of entry consistency while using of distributed shared objects.</a:t>
            </a:r>
          </a:p>
          <a:p>
            <a:pPr lvl="1" eaLnBrk="1" hangingPunct="1">
              <a:lnSpc>
                <a:spcPct val="90000"/>
              </a:lnSpc>
            </a:pPr>
            <a:r>
              <a:rPr lang="en-US" altLang="zh-CN" dirty="0"/>
              <a:t>client calls distributed objects </a:t>
            </a:r>
            <a:r>
              <a:rPr lang="en-US" altLang="zh-CN" dirty="0">
                <a:sym typeface="Wingdings" panose="05000000000000000000" pitchFamily="2" charset="2"/>
              </a:rPr>
              <a:t></a:t>
            </a:r>
            <a:r>
              <a:rPr lang="en-US" altLang="zh-CN" dirty="0"/>
              <a:t> acquires synchronized objects </a:t>
            </a:r>
            <a:r>
              <a:rPr lang="en-US" altLang="zh-CN" dirty="0">
                <a:sym typeface="Wingdings" panose="05000000000000000000" pitchFamily="2" charset="2"/>
              </a:rPr>
              <a:t></a:t>
            </a:r>
            <a:r>
              <a:rPr lang="en-US" altLang="zh-CN" dirty="0"/>
              <a:t> copies the newest object to client </a:t>
            </a:r>
            <a:r>
              <a:rPr lang="en-US" altLang="zh-CN" dirty="0">
                <a:sym typeface="Wingdings" panose="05000000000000000000" pitchFamily="2" charset="2"/>
              </a:rPr>
              <a:t> </a:t>
            </a:r>
            <a:r>
              <a:rPr lang="en-US" altLang="zh-CN" dirty="0"/>
              <a:t>releases lock after finishing method</a:t>
            </a: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l="28220" t="49396" r="23250" b="43958"/>
          <a:stretch>
            <a:fillRect/>
          </a:stretch>
        </p:blipFill>
        <p:spPr bwMode="auto">
          <a:xfrm>
            <a:off x="247650" y="1066800"/>
            <a:ext cx="93694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t>Other Consistency </a:t>
            </a:r>
          </a:p>
        </p:txBody>
      </p:sp>
      <p:sp>
        <p:nvSpPr>
          <p:cNvPr id="10243" name="Rectangle 3"/>
          <p:cNvSpPr>
            <a:spLocks noGrp="1" noChangeArrowheads="1"/>
          </p:cNvSpPr>
          <p:nvPr>
            <p:ph idx="1"/>
          </p:nvPr>
        </p:nvSpPr>
        <p:spPr/>
        <p:txBody>
          <a:bodyPr>
            <a:normAutofit fontScale="92500" lnSpcReduction="20000"/>
          </a:bodyPr>
          <a:lstStyle/>
          <a:p>
            <a:r>
              <a:rPr lang="en-US" altLang="zh-CN" dirty="0"/>
              <a:t>Eventual Consistency </a:t>
            </a:r>
          </a:p>
          <a:p>
            <a:pPr lvl="1"/>
            <a:r>
              <a:rPr lang="en-US" altLang="zh-CN" dirty="0"/>
              <a:t>If no updates take place for a long time, all replicas will gradually become consistent</a:t>
            </a:r>
          </a:p>
          <a:p>
            <a:pPr lvl="1"/>
            <a:r>
              <a:rPr lang="en-US" altLang="zh-CN" dirty="0"/>
              <a:t>Tolerate a relatively high degree of inconsistency</a:t>
            </a:r>
          </a:p>
          <a:p>
            <a:endParaRPr lang="en-US" altLang="zh-CN" dirty="0"/>
          </a:p>
          <a:p>
            <a:r>
              <a:rPr lang="en-US" altLang="zh-CN" dirty="0"/>
              <a:t>Metrics for defining inconsistencies: </a:t>
            </a:r>
          </a:p>
          <a:p>
            <a:pPr lvl="1"/>
            <a:r>
              <a:rPr lang="en-US" altLang="zh-CN" dirty="0"/>
              <a:t>(numerical deviation) deviation in numerical values between replicas </a:t>
            </a:r>
          </a:p>
          <a:p>
            <a:pPr lvl="2"/>
            <a:r>
              <a:rPr lang="en-US" altLang="zh-CN" dirty="0"/>
              <a:t>an absolute numerical deviation, a relative numerical deviation </a:t>
            </a:r>
          </a:p>
          <a:p>
            <a:pPr lvl="2"/>
            <a:r>
              <a:rPr lang="en-US" altLang="zh-CN" dirty="0"/>
              <a:t>in terms of the number of updates that have been applied to a given replica, but have not yet been seen by others. In a form of (value, weight) in the next page. </a:t>
            </a:r>
          </a:p>
          <a:p>
            <a:pPr lvl="1"/>
            <a:r>
              <a:rPr lang="en-US" altLang="zh-CN" dirty="0"/>
              <a:t>deviation in staleness between replicas </a:t>
            </a:r>
          </a:p>
          <a:p>
            <a:pPr lvl="1"/>
            <a:r>
              <a:rPr lang="en-US" altLang="zh-CN" dirty="0"/>
              <a:t>(ordering deviation) deviation with respect to the ordering of update operations</a:t>
            </a:r>
          </a:p>
        </p:txBody>
      </p:sp>
    </p:spTree>
    <p:extLst>
      <p:ext uri="{BB962C8B-B14F-4D97-AF65-F5344CB8AC3E}">
        <p14:creationId xmlns:p14="http://schemas.microsoft.com/office/powerpoint/2010/main" val="1023108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21593" t="39577" r="19455" b="34138"/>
          <a:stretch>
            <a:fillRect/>
          </a:stretch>
        </p:blipFill>
        <p:spPr>
          <a:xfrm>
            <a:off x="4495800" y="1219200"/>
            <a:ext cx="5410200" cy="5486400"/>
          </a:xfrm>
          <a:noFill/>
        </p:spPr>
      </p:pic>
      <p:sp>
        <p:nvSpPr>
          <p:cNvPr id="24579" name="Rectangle 3"/>
          <p:cNvSpPr>
            <a:spLocks noGrp="1" noChangeArrowheads="1"/>
          </p:cNvSpPr>
          <p:nvPr>
            <p:ph type="title"/>
          </p:nvPr>
        </p:nvSpPr>
        <p:spPr>
          <a:xfrm>
            <a:off x="495300" y="76200"/>
            <a:ext cx="8915400" cy="762000"/>
          </a:xfrm>
        </p:spPr>
        <p:txBody>
          <a:bodyPr/>
          <a:lstStyle/>
          <a:p>
            <a:pPr eaLnBrk="1" hangingPunct="1"/>
            <a:r>
              <a:rPr lang="en-US" altLang="zh-CN" dirty="0"/>
              <a:t>3. Client-centric Consistency Models</a:t>
            </a:r>
          </a:p>
        </p:txBody>
      </p:sp>
      <p:sp>
        <p:nvSpPr>
          <p:cNvPr id="24580" name="Rectangle 4"/>
          <p:cNvSpPr>
            <a:spLocks noGrp="1" noChangeArrowheads="1"/>
          </p:cNvSpPr>
          <p:nvPr>
            <p:ph type="body" sz="half" idx="1"/>
          </p:nvPr>
        </p:nvSpPr>
        <p:spPr>
          <a:xfrm>
            <a:off x="107950" y="914400"/>
            <a:ext cx="5149850" cy="5943600"/>
          </a:xfrm>
        </p:spPr>
        <p:txBody>
          <a:bodyPr/>
          <a:lstStyle/>
          <a:p>
            <a:pPr algn="just" eaLnBrk="1" hangingPunct="1">
              <a:lnSpc>
                <a:spcPct val="80000"/>
              </a:lnSpc>
            </a:pPr>
            <a:r>
              <a:rPr lang="en-US" altLang="zh-CN" sz="2800" dirty="0"/>
              <a:t>Scenarios: Some data stores have few simultaneous updates. The question needed to be solved is </a:t>
            </a:r>
            <a:r>
              <a:rPr lang="en-US" altLang="zh-CN" sz="2800" dirty="0">
                <a:solidFill>
                  <a:srgbClr val="C00000"/>
                </a:solidFill>
              </a:rPr>
              <a:t>how fast the updates are made available to only-reading processes</a:t>
            </a:r>
            <a:r>
              <a:rPr lang="en-US" altLang="zh-CN" sz="2800" dirty="0"/>
              <a:t>. </a:t>
            </a:r>
          </a:p>
          <a:p>
            <a:pPr algn="just" eaLnBrk="1" hangingPunct="1">
              <a:lnSpc>
                <a:spcPct val="80000"/>
              </a:lnSpc>
            </a:pPr>
            <a:r>
              <a:rPr lang="en-US" altLang="zh-CN" sz="2800" dirty="0"/>
              <a:t>For </a:t>
            </a:r>
            <a:r>
              <a:rPr lang="en-US" altLang="zh-CN" sz="2800" dirty="0">
                <a:solidFill>
                  <a:srgbClr val="0000CC"/>
                </a:solidFill>
              </a:rPr>
              <a:t>an eventual consistent data store</a:t>
            </a:r>
            <a:r>
              <a:rPr lang="en-US" altLang="zh-CN" sz="2800" dirty="0"/>
              <a:t>, client-centric consistency provides guarantees for a single client concerning the consistency of accesses to a data store by that client.</a:t>
            </a:r>
          </a:p>
          <a:p>
            <a:pPr lvl="1" eaLnBrk="1" hangingPunct="1">
              <a:lnSpc>
                <a:spcPct val="70000"/>
              </a:lnSpc>
            </a:pPr>
            <a:r>
              <a:rPr lang="en-US" altLang="zh-CN" sz="2400" dirty="0"/>
              <a:t>Monotonic-read consistency</a:t>
            </a:r>
          </a:p>
          <a:p>
            <a:pPr lvl="1" eaLnBrk="1" hangingPunct="1">
              <a:lnSpc>
                <a:spcPct val="70000"/>
              </a:lnSpc>
            </a:pPr>
            <a:r>
              <a:rPr lang="en-US" altLang="zh-CN" sz="2400" dirty="0"/>
              <a:t>Monotonic-write consistency</a:t>
            </a:r>
          </a:p>
          <a:p>
            <a:pPr lvl="1" eaLnBrk="1" hangingPunct="1">
              <a:lnSpc>
                <a:spcPct val="70000"/>
              </a:lnSpc>
            </a:pPr>
            <a:r>
              <a:rPr lang="en-US" altLang="zh-CN" sz="2400" dirty="0"/>
              <a:t>Read-your-writes consistency</a:t>
            </a:r>
          </a:p>
          <a:p>
            <a:pPr lvl="1" eaLnBrk="1" hangingPunct="1">
              <a:lnSpc>
                <a:spcPct val="70000"/>
              </a:lnSpc>
            </a:pPr>
            <a:r>
              <a:rPr lang="en-US" altLang="zh-CN" sz="2400" dirty="0"/>
              <a:t>Writes-follow-reads consistency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altLang="zh-CN"/>
              <a:t>Monotonic Read Consistency </a:t>
            </a:r>
          </a:p>
        </p:txBody>
      </p:sp>
      <mc:AlternateContent xmlns:mc="http://schemas.openxmlformats.org/markup-compatibility/2006">
        <mc:Choice xmlns:a14="http://schemas.microsoft.com/office/drawing/2010/main" Requires="a14">
          <p:sp>
            <p:nvSpPr>
              <p:cNvPr id="26627" name="Rectangle 5"/>
              <p:cNvSpPr>
                <a:spLocks noGrp="1" noChangeArrowheads="1"/>
              </p:cNvSpPr>
              <p:nvPr>
                <p:ph idx="1"/>
              </p:nvPr>
            </p:nvSpPr>
            <p:spPr>
              <a:xfrm>
                <a:off x="495300" y="762000"/>
                <a:ext cx="8915400" cy="3124200"/>
              </a:xfrm>
            </p:spPr>
            <p:txBody>
              <a:bodyPr>
                <a:normAutofit fontScale="92500" lnSpcReduction="20000"/>
              </a:bodyPr>
              <a:lstStyle/>
              <a:p>
                <a:r>
                  <a:rPr lang="en-US" altLang="zh-CN" dirty="0"/>
                  <a:t>If a process </a:t>
                </a:r>
                <a:r>
                  <a:rPr lang="en-US" altLang="zh-CN" dirty="0">
                    <a:solidFill>
                      <a:srgbClr val="C00000"/>
                    </a:solidFill>
                  </a:rPr>
                  <a:t>read</a:t>
                </a:r>
                <a:r>
                  <a:rPr lang="en-US" altLang="zh-CN" dirty="0"/>
                  <a:t>s the value of a data item x, any successive </a:t>
                </a:r>
                <a:r>
                  <a:rPr lang="en-US" altLang="zh-CN" dirty="0">
                    <a:solidFill>
                      <a:srgbClr val="C00000"/>
                    </a:solidFill>
                  </a:rPr>
                  <a:t>read</a:t>
                </a:r>
                <a:r>
                  <a:rPr lang="en-US" altLang="zh-CN" dirty="0"/>
                  <a:t> operation on x </a:t>
                </a:r>
                <a:r>
                  <a:rPr lang="en-US" altLang="zh-CN" dirty="0">
                    <a:solidFill>
                      <a:srgbClr val="C00000"/>
                    </a:solidFill>
                  </a:rPr>
                  <a:t>by that process </a:t>
                </a:r>
                <a:r>
                  <a:rPr lang="en-US" altLang="zh-CN" dirty="0"/>
                  <a:t>will always return that same value or a more recent value.</a:t>
                </a:r>
              </a:p>
              <a:p>
                <a:pPr lvl="1"/>
                <a:r>
                  <a:rPr lang="en-US" altLang="zh-CN" dirty="0">
                    <a:solidFill>
                      <a:srgbClr val="0000CC"/>
                    </a:solidFill>
                  </a:rPr>
                  <a:t>WS(</a:t>
                </a:r>
                <a14:m>
                  <m:oMath xmlns:m="http://schemas.openxmlformats.org/officeDocument/2006/math">
                    <m:sSub>
                      <m:sSubPr>
                        <m:ctrlPr>
                          <a:rPr lang="en-US" altLang="zh-CN" i="1" dirty="0" smtClean="0">
                            <a:solidFill>
                              <a:srgbClr val="0000CC"/>
                            </a:solidFill>
                            <a:latin typeface="Cambria Math" panose="02040503050406030204" pitchFamily="18" charset="0"/>
                          </a:rPr>
                        </m:ctrlPr>
                      </m:sSubPr>
                      <m:e>
                        <m:r>
                          <a:rPr lang="en-US" altLang="zh-CN" dirty="0" smtClean="0">
                            <a:solidFill>
                              <a:srgbClr val="0000CC"/>
                            </a:solidFill>
                            <a:latin typeface="Cambria Math" panose="02040503050406030204" pitchFamily="18" charset="0"/>
                          </a:rPr>
                          <m:t>𝑥</m:t>
                        </m:r>
                      </m:e>
                      <m:sub>
                        <m:r>
                          <a:rPr lang="en-US" altLang="zh-CN" dirty="0" smtClean="0">
                            <a:solidFill>
                              <a:srgbClr val="0000CC"/>
                            </a:solidFill>
                            <a:latin typeface="Cambria Math" panose="02040503050406030204" pitchFamily="18" charset="0"/>
                          </a:rPr>
                          <m:t>𝑖</m:t>
                        </m:r>
                      </m:sub>
                    </m:sSub>
                  </m:oMath>
                </a14:m>
                <a:r>
                  <a:rPr lang="en-US" altLang="zh-CN" dirty="0">
                    <a:solidFill>
                      <a:srgbClr val="0000CC"/>
                    </a:solidFill>
                  </a:rPr>
                  <a:t>) </a:t>
                </a:r>
                <a:r>
                  <a:rPr lang="en-US" altLang="zh-CN" dirty="0"/>
                  <a:t>is the abbreviation of Write Series on data item x </a:t>
                </a:r>
                <a:r>
                  <a:rPr lang="en-US" altLang="zh-CN" dirty="0">
                    <a:solidFill>
                      <a:srgbClr val="C00000"/>
                    </a:solidFill>
                  </a:rPr>
                  <a:t>on site </a:t>
                </a:r>
                <a:r>
                  <a:rPr lang="en-US" altLang="zh-CN" dirty="0" err="1">
                    <a:solidFill>
                      <a:srgbClr val="C00000"/>
                    </a:solidFill>
                  </a:rPr>
                  <a:t>i</a:t>
                </a:r>
                <a:r>
                  <a:rPr lang="en-US" altLang="zh-CN" dirty="0"/>
                  <a:t>. </a:t>
                </a:r>
              </a:p>
              <a:p>
                <a:pPr lvl="1"/>
                <a:r>
                  <a:rPr lang="en-US" altLang="zh-CN" dirty="0"/>
                  <a:t>If operations in WS(</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𝑡</m:t>
                        </m:r>
                      </m:e>
                      <m:sub>
                        <m:r>
                          <a:rPr lang="en-US" altLang="zh-CN" smtClean="0">
                            <a:latin typeface="Cambria Math" panose="02040503050406030204" pitchFamily="18" charset="0"/>
                          </a:rPr>
                          <m:t>1</m:t>
                        </m:r>
                      </m:sub>
                    </m:sSub>
                    <m:r>
                      <a:rPr lang="en-US" altLang="zh-CN" smtClean="0">
                        <a:latin typeface="Cambria Math" panose="02040503050406030204" pitchFamily="18" charset="0"/>
                      </a:rPr>
                      <m:t>]</m:t>
                    </m:r>
                  </m:oMath>
                </a14:m>
                <a:r>
                  <a:rPr lang="en-US" altLang="zh-CN" dirty="0"/>
                  <a:t>) have been performed at local copy </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𝐿</m:t>
                        </m:r>
                      </m:e>
                      <m:sub>
                        <m:r>
                          <a:rPr lang="en-US" altLang="zh-CN" smtClean="0">
                            <a:latin typeface="Cambria Math" panose="02040503050406030204" pitchFamily="18" charset="0"/>
                          </a:rPr>
                          <m:t>𝑗</m:t>
                        </m:r>
                      </m:sub>
                    </m:sSub>
                  </m:oMath>
                </a14:m>
                <a:r>
                  <a:rPr lang="en-US" altLang="zh-CN" dirty="0"/>
                  <a:t> at a later time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r>
                          <a:rPr lang="en-US" altLang="zh-CN" smtClean="0">
                            <a:latin typeface="Cambria Math" panose="02040503050406030204" pitchFamily="18" charset="0"/>
                          </a:rPr>
                          <m:t>2</m:t>
                        </m:r>
                      </m:sub>
                    </m:sSub>
                    <m:r>
                      <a:rPr lang="en-US" altLang="zh-CN">
                        <a:latin typeface="Cambria Math" panose="02040503050406030204" pitchFamily="18" charset="0"/>
                      </a:rPr>
                      <m:t> </m:t>
                    </m:r>
                  </m:oMath>
                </a14:m>
                <a:r>
                  <a:rPr lang="en-US" altLang="zh-CN" dirty="0"/>
                  <a:t>, we write WS(</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r>
                          <a:rPr lang="en-US" altLang="zh-CN">
                            <a:latin typeface="Cambria Math" panose="02040503050406030204" pitchFamily="18" charset="0"/>
                          </a:rPr>
                          <m:t>1</m:t>
                        </m:r>
                      </m:sub>
                    </m:sSub>
                    <m:r>
                      <a:rPr lang="en-US" altLang="zh-CN">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m:rPr>
                            <m:sty m:val="p"/>
                          </m:rPr>
                          <a:rPr lang="en-US" altLang="zh-CN" smtClean="0">
                            <a:latin typeface="Cambria Math" panose="02040503050406030204" pitchFamily="18" charset="0"/>
                          </a:rPr>
                          <m:t>j</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r>
                          <a:rPr lang="en-US" altLang="zh-CN" smtClean="0">
                            <a:latin typeface="Cambria Math" panose="02040503050406030204" pitchFamily="18" charset="0"/>
                          </a:rPr>
                          <m:t>2</m:t>
                        </m:r>
                      </m:sub>
                    </m:sSub>
                    <m:r>
                      <a:rPr lang="en-US" altLang="zh-CN">
                        <a:latin typeface="Cambria Math" panose="02040503050406030204" pitchFamily="18" charset="0"/>
                      </a:rPr>
                      <m:t>]</m:t>
                    </m:r>
                  </m:oMath>
                </a14:m>
                <a:r>
                  <a:rPr lang="en-US" altLang="zh-CN" dirty="0"/>
                  <a:t>), abbreviated as </a:t>
                </a:r>
                <a:r>
                  <a:rPr lang="en-US" altLang="zh-CN" dirty="0">
                    <a:solidFill>
                      <a:srgbClr val="0000CC"/>
                    </a:solidFill>
                  </a:rPr>
                  <a:t>WS(</a:t>
                </a:r>
                <a14:m>
                  <m:oMath xmlns:m="http://schemas.openxmlformats.org/officeDocument/2006/math">
                    <m:sSub>
                      <m:sSubPr>
                        <m:ctrlPr>
                          <a:rPr lang="en-US" altLang="zh-CN" i="1" dirty="0">
                            <a:solidFill>
                              <a:srgbClr val="0000CC"/>
                            </a:solidFill>
                            <a:latin typeface="Cambria Math" panose="02040503050406030204" pitchFamily="18" charset="0"/>
                          </a:rPr>
                        </m:ctrlPr>
                      </m:sSubPr>
                      <m:e>
                        <m:r>
                          <a:rPr lang="en-US" altLang="zh-CN" dirty="0">
                            <a:solidFill>
                              <a:srgbClr val="0000CC"/>
                            </a:solidFill>
                            <a:latin typeface="Cambria Math" panose="02040503050406030204" pitchFamily="18" charset="0"/>
                          </a:rPr>
                          <m:t>𝑥</m:t>
                        </m:r>
                      </m:e>
                      <m:sub>
                        <m:r>
                          <a:rPr lang="en-US" altLang="zh-CN" dirty="0">
                            <a:solidFill>
                              <a:srgbClr val="0000CC"/>
                            </a:solidFill>
                            <a:latin typeface="Cambria Math" panose="02040503050406030204" pitchFamily="18" charset="0"/>
                          </a:rPr>
                          <m:t>𝑖</m:t>
                        </m:r>
                      </m:sub>
                    </m:sSub>
                  </m:oMath>
                </a14:m>
                <a:r>
                  <a:rPr lang="en-US" altLang="zh-CN" dirty="0" err="1">
                    <a:solidFill>
                      <a:srgbClr val="0000CC"/>
                    </a:solidFill>
                  </a:rPr>
                  <a:t>;</a:t>
                </a:r>
                <a:r>
                  <a:rPr lang="en-US" altLang="zh-CN" dirty="0">
                    <a:solidFill>
                      <a:srgbClr val="0000CC"/>
                    </a:solidFill>
                  </a:rPr>
                  <a:t> </a:t>
                </a:r>
                <a14:m>
                  <m:oMath xmlns:m="http://schemas.openxmlformats.org/officeDocument/2006/math">
                    <m:sSub>
                      <m:sSubPr>
                        <m:ctrlPr>
                          <a:rPr lang="en-US" altLang="zh-CN" i="1" dirty="0">
                            <a:solidFill>
                              <a:srgbClr val="0000CC"/>
                            </a:solidFill>
                            <a:latin typeface="Cambria Math" panose="02040503050406030204" pitchFamily="18" charset="0"/>
                          </a:rPr>
                        </m:ctrlPr>
                      </m:sSubPr>
                      <m:e>
                        <m:r>
                          <a:rPr lang="en-US" altLang="zh-CN" dirty="0">
                            <a:solidFill>
                              <a:srgbClr val="0000CC"/>
                            </a:solidFill>
                            <a:latin typeface="Cambria Math" panose="02040503050406030204" pitchFamily="18" charset="0"/>
                          </a:rPr>
                          <m:t>𝑥</m:t>
                        </m:r>
                      </m:e>
                      <m:sub>
                        <m:r>
                          <m:rPr>
                            <m:sty m:val="p"/>
                          </m:rPr>
                          <a:rPr lang="en-US" altLang="zh-CN" dirty="0" smtClean="0">
                            <a:solidFill>
                              <a:srgbClr val="0000CC"/>
                            </a:solidFill>
                            <a:latin typeface="Cambria Math" panose="02040503050406030204" pitchFamily="18" charset="0"/>
                          </a:rPr>
                          <m:t>j</m:t>
                        </m:r>
                      </m:sub>
                    </m:sSub>
                  </m:oMath>
                </a14:m>
                <a:r>
                  <a:rPr lang="en-US" altLang="zh-CN" dirty="0">
                    <a:solidFill>
                      <a:srgbClr val="0000CC"/>
                    </a:solidFill>
                  </a:rPr>
                  <a:t>)</a:t>
                </a:r>
                <a:endParaRPr lang="en-US" altLang="zh-CN" dirty="0"/>
              </a:p>
            </p:txBody>
          </p:sp>
        </mc:Choice>
        <mc:Fallback>
          <p:sp>
            <p:nvSpPr>
              <p:cNvPr id="26627" name="Rectangle 5"/>
              <p:cNvSpPr>
                <a:spLocks noGrp="1" noRot="1" noChangeAspect="1" noMove="1" noResize="1" noEditPoints="1" noAdjustHandles="1" noChangeArrowheads="1" noChangeShapeType="1" noTextEdit="1"/>
              </p:cNvSpPr>
              <p:nvPr>
                <p:ph idx="1"/>
              </p:nvPr>
            </p:nvSpPr>
            <p:spPr>
              <a:xfrm>
                <a:off x="495300" y="762000"/>
                <a:ext cx="8915400" cy="3124200"/>
              </a:xfrm>
              <a:blipFill rotWithShape="0">
                <a:blip r:embed="rId3"/>
                <a:stretch>
                  <a:fillRect l="-1367" t="-5458" r="-1914"/>
                </a:stretch>
              </a:blipFill>
            </p:spPr>
            <p:txBody>
              <a:bodyPr/>
              <a:lstStyle/>
              <a:p>
                <a:r>
                  <a:rPr lang="zh-CN" altLang="en-US">
                    <a:noFill/>
                  </a:rPr>
                  <a:t> </a:t>
                </a:r>
              </a:p>
            </p:txBody>
          </p:sp>
        </mc:Fallback>
      </mc:AlternateContent>
      <p:sp>
        <p:nvSpPr>
          <p:cNvPr id="26628" name="Rectangle 6"/>
          <p:cNvSpPr>
            <a:spLocks noChangeArrowheads="1"/>
          </p:cNvSpPr>
          <p:nvPr/>
        </p:nvSpPr>
        <p:spPr bwMode="auto">
          <a:xfrm>
            <a:off x="412750" y="5257800"/>
            <a:ext cx="8915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The read operations performed by a single process </a:t>
            </a:r>
            <a:r>
              <a:rPr lang="en-US" altLang="zh-CN" sz="2400" i="1" dirty="0"/>
              <a:t>P</a:t>
            </a:r>
            <a:r>
              <a:rPr lang="en-US" altLang="zh-CN" sz="2400" dirty="0"/>
              <a:t> at two different local copies of the same data store.</a:t>
            </a:r>
          </a:p>
          <a:p>
            <a:pPr eaLnBrk="1" hangingPunct="1">
              <a:spcBef>
                <a:spcPct val="0"/>
              </a:spcBef>
              <a:buFont typeface="Wingdings" panose="05000000000000000000" pitchFamily="2" charset="2"/>
              <a:buAutoNum type="alphaLcParenR"/>
            </a:pPr>
            <a:r>
              <a:rPr lang="en-US" altLang="zh-CN" sz="2400" dirty="0"/>
              <a:t>A monotonic-read consistent data store</a:t>
            </a:r>
          </a:p>
          <a:p>
            <a:pPr eaLnBrk="1" hangingPunct="1">
              <a:spcBef>
                <a:spcPct val="0"/>
              </a:spcBef>
              <a:buFont typeface="Wingdings" panose="05000000000000000000" pitchFamily="2" charset="2"/>
              <a:buAutoNum type="alphaLcParenR"/>
            </a:pPr>
            <a:r>
              <a:rPr lang="en-US" altLang="zh-CN" sz="2400" dirty="0"/>
              <a:t>A data store that does not provide monotonic reads.</a:t>
            </a:r>
          </a:p>
        </p:txBody>
      </p:sp>
      <p:pic>
        <p:nvPicPr>
          <p:cNvPr id="26629" name="Picture 9" descr="07-12"/>
          <p:cNvPicPr>
            <a:picLocks noChangeAspect="1" noChangeArrowheads="1"/>
          </p:cNvPicPr>
          <p:nvPr/>
        </p:nvPicPr>
        <p:blipFill>
          <a:blip r:embed="rId4">
            <a:extLst>
              <a:ext uri="{28A0092B-C50C-407E-A947-70E740481C1C}">
                <a14:useLocalDpi xmlns:a14="http://schemas.microsoft.com/office/drawing/2010/main" val="0"/>
              </a:ext>
            </a:extLst>
          </a:blip>
          <a:srcRect r="53389"/>
          <a:stretch>
            <a:fillRect/>
          </a:stretch>
        </p:blipFill>
        <p:spPr bwMode="auto">
          <a:xfrm>
            <a:off x="222250" y="4038600"/>
            <a:ext cx="46482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10" descr="07-12"/>
          <p:cNvPicPr>
            <a:picLocks noChangeAspect="1" noChangeArrowheads="1"/>
          </p:cNvPicPr>
          <p:nvPr/>
        </p:nvPicPr>
        <p:blipFill>
          <a:blip r:embed="rId4">
            <a:extLst>
              <a:ext uri="{28A0092B-C50C-407E-A947-70E740481C1C}">
                <a14:useLocalDpi xmlns:a14="http://schemas.microsoft.com/office/drawing/2010/main" val="0"/>
              </a:ext>
            </a:extLst>
          </a:blip>
          <a:srcRect l="53865"/>
          <a:stretch>
            <a:fillRect/>
          </a:stretch>
        </p:blipFill>
        <p:spPr bwMode="auto">
          <a:xfrm>
            <a:off x="4870450" y="4038600"/>
            <a:ext cx="4953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495300" y="76200"/>
            <a:ext cx="8915400" cy="952500"/>
          </a:xfrm>
        </p:spPr>
        <p:txBody>
          <a:bodyPr/>
          <a:lstStyle/>
          <a:p>
            <a:pPr eaLnBrk="1" hangingPunct="1"/>
            <a:r>
              <a:rPr lang="en-US" altLang="zh-CN"/>
              <a:t>Monotonic Writes Consistency </a:t>
            </a:r>
          </a:p>
        </p:txBody>
      </p:sp>
      <p:sp>
        <p:nvSpPr>
          <p:cNvPr id="28675" name="Rectangle 5"/>
          <p:cNvSpPr>
            <a:spLocks noGrp="1" noChangeArrowheads="1"/>
          </p:cNvSpPr>
          <p:nvPr>
            <p:ph type="body" idx="1"/>
          </p:nvPr>
        </p:nvSpPr>
        <p:spPr>
          <a:xfrm>
            <a:off x="495300" y="1143000"/>
            <a:ext cx="8915400" cy="5022850"/>
          </a:xfrm>
        </p:spPr>
        <p:txBody>
          <a:bodyPr/>
          <a:lstStyle/>
          <a:p>
            <a:pPr eaLnBrk="1" hangingPunct="1"/>
            <a:r>
              <a:rPr lang="en-US" altLang="zh-CN"/>
              <a:t>A </a:t>
            </a:r>
            <a:r>
              <a:rPr lang="en-US" altLang="zh-CN">
                <a:solidFill>
                  <a:srgbClr val="C00000"/>
                </a:solidFill>
              </a:rPr>
              <a:t>write</a:t>
            </a:r>
            <a:r>
              <a:rPr lang="en-US" altLang="zh-CN"/>
              <a:t> operation by a process on a data item </a:t>
            </a:r>
            <a:r>
              <a:rPr lang="en-US" altLang="zh-CN" i="1"/>
              <a:t>x</a:t>
            </a:r>
            <a:r>
              <a:rPr lang="en-US" altLang="zh-CN"/>
              <a:t> is completed before any successive </a:t>
            </a:r>
            <a:r>
              <a:rPr lang="en-US" altLang="zh-CN">
                <a:solidFill>
                  <a:srgbClr val="C00000"/>
                </a:solidFill>
              </a:rPr>
              <a:t>write</a:t>
            </a:r>
            <a:r>
              <a:rPr lang="en-US" altLang="zh-CN"/>
              <a:t> operation on </a:t>
            </a:r>
            <a:r>
              <a:rPr lang="en-US" altLang="zh-CN" i="1"/>
              <a:t>x</a:t>
            </a:r>
            <a:r>
              <a:rPr lang="en-US" altLang="zh-CN"/>
              <a:t> </a:t>
            </a:r>
            <a:r>
              <a:rPr lang="en-US" altLang="zh-CN">
                <a:solidFill>
                  <a:srgbClr val="C00000"/>
                </a:solidFill>
              </a:rPr>
              <a:t>by the same process</a:t>
            </a:r>
            <a:r>
              <a:rPr lang="en-US" altLang="zh-CN"/>
              <a:t>.</a:t>
            </a:r>
          </a:p>
        </p:txBody>
      </p:sp>
      <p:sp>
        <p:nvSpPr>
          <p:cNvPr id="28676" name="Rectangle 6"/>
          <p:cNvSpPr>
            <a:spLocks noChangeArrowheads="1"/>
          </p:cNvSpPr>
          <p:nvPr/>
        </p:nvSpPr>
        <p:spPr bwMode="auto">
          <a:xfrm>
            <a:off x="495300" y="4343400"/>
            <a:ext cx="89979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400"/>
              <a:t>The write operations performed by a single process </a:t>
            </a:r>
            <a:r>
              <a:rPr lang="en-US" altLang="zh-CN" sz="2400" i="1"/>
              <a:t>P</a:t>
            </a:r>
            <a:r>
              <a:rPr lang="en-US" altLang="zh-CN" sz="2400"/>
              <a:t> at two different local copies of the same data store</a:t>
            </a:r>
          </a:p>
          <a:p>
            <a:pPr eaLnBrk="1" hangingPunct="1">
              <a:lnSpc>
                <a:spcPct val="90000"/>
              </a:lnSpc>
              <a:buFontTx/>
              <a:buAutoNum type="alphaLcParenR"/>
            </a:pPr>
            <a:r>
              <a:rPr lang="en-US" altLang="zh-CN" sz="2400"/>
              <a:t>A monotonic-write consistent data store.</a:t>
            </a:r>
          </a:p>
          <a:p>
            <a:pPr eaLnBrk="1" hangingPunct="1">
              <a:lnSpc>
                <a:spcPct val="90000"/>
              </a:lnSpc>
              <a:buFontTx/>
              <a:buAutoNum type="alphaLcParenR"/>
            </a:pPr>
            <a:r>
              <a:rPr lang="en-US" altLang="zh-CN" sz="2400"/>
              <a:t>A data store that does not provide monotonic-write consistency.</a:t>
            </a:r>
          </a:p>
        </p:txBody>
      </p:sp>
      <p:pic>
        <p:nvPicPr>
          <p:cNvPr id="28677" name="Picture 7" descr="07-13"/>
          <p:cNvPicPr>
            <a:picLocks noChangeAspect="1" noChangeArrowheads="1"/>
          </p:cNvPicPr>
          <p:nvPr/>
        </p:nvPicPr>
        <p:blipFill>
          <a:blip r:embed="rId3">
            <a:extLst>
              <a:ext uri="{28A0092B-C50C-407E-A947-70E740481C1C}">
                <a14:useLocalDpi xmlns:a14="http://schemas.microsoft.com/office/drawing/2010/main" val="0"/>
              </a:ext>
            </a:extLst>
          </a:blip>
          <a:srcRect r="52432"/>
          <a:stretch>
            <a:fillRect/>
          </a:stretch>
        </p:blipFill>
        <p:spPr bwMode="auto">
          <a:xfrm>
            <a:off x="152400" y="2895600"/>
            <a:ext cx="472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8" descr="07-13"/>
          <p:cNvPicPr>
            <a:picLocks noChangeAspect="1" noChangeArrowheads="1"/>
          </p:cNvPicPr>
          <p:nvPr/>
        </p:nvPicPr>
        <p:blipFill>
          <a:blip r:embed="rId3">
            <a:extLst>
              <a:ext uri="{28A0092B-C50C-407E-A947-70E740481C1C}">
                <a14:useLocalDpi xmlns:a14="http://schemas.microsoft.com/office/drawing/2010/main" val="0"/>
              </a:ext>
            </a:extLst>
          </a:blip>
          <a:srcRect l="53519"/>
          <a:stretch>
            <a:fillRect/>
          </a:stretch>
        </p:blipFill>
        <p:spPr bwMode="auto">
          <a:xfrm>
            <a:off x="4724400" y="2905125"/>
            <a:ext cx="49530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95300" y="76200"/>
            <a:ext cx="8915400" cy="811213"/>
          </a:xfrm>
        </p:spPr>
        <p:txBody>
          <a:bodyPr/>
          <a:lstStyle/>
          <a:p>
            <a:pPr eaLnBrk="1" hangingPunct="1"/>
            <a:r>
              <a:rPr lang="en-US" altLang="zh-CN"/>
              <a:t>Read Your Writes Consistency </a:t>
            </a:r>
          </a:p>
        </p:txBody>
      </p:sp>
      <p:sp>
        <p:nvSpPr>
          <p:cNvPr id="30723" name="Rectangle 3"/>
          <p:cNvSpPr>
            <a:spLocks noGrp="1" noChangeArrowheads="1"/>
          </p:cNvSpPr>
          <p:nvPr>
            <p:ph type="body" idx="1"/>
          </p:nvPr>
        </p:nvSpPr>
        <p:spPr>
          <a:xfrm>
            <a:off x="495300" y="1143000"/>
            <a:ext cx="8915400" cy="4589463"/>
          </a:xfrm>
        </p:spPr>
        <p:txBody>
          <a:bodyPr/>
          <a:lstStyle/>
          <a:p>
            <a:pPr eaLnBrk="1" hangingPunct="1"/>
            <a:r>
              <a:rPr lang="en-US" altLang="zh-CN"/>
              <a:t>The effect of a </a:t>
            </a:r>
            <a:r>
              <a:rPr lang="en-US" altLang="zh-CN">
                <a:solidFill>
                  <a:srgbClr val="C00000"/>
                </a:solidFill>
              </a:rPr>
              <a:t>write</a:t>
            </a:r>
            <a:r>
              <a:rPr lang="en-US" altLang="zh-CN"/>
              <a:t> operation by a process on data item </a:t>
            </a:r>
            <a:r>
              <a:rPr lang="en-US" altLang="zh-CN" i="1"/>
              <a:t>x</a:t>
            </a:r>
            <a:r>
              <a:rPr lang="en-US" altLang="zh-CN"/>
              <a:t> will always be sent by a successive </a:t>
            </a:r>
            <a:r>
              <a:rPr lang="en-US" altLang="zh-CN">
                <a:solidFill>
                  <a:srgbClr val="C00000"/>
                </a:solidFill>
              </a:rPr>
              <a:t>read</a:t>
            </a:r>
            <a:r>
              <a:rPr lang="en-US" altLang="zh-CN"/>
              <a:t> operation on </a:t>
            </a:r>
            <a:r>
              <a:rPr lang="en-US" altLang="zh-CN" i="1"/>
              <a:t>x</a:t>
            </a:r>
            <a:r>
              <a:rPr lang="en-US" altLang="zh-CN"/>
              <a:t> </a:t>
            </a:r>
            <a:r>
              <a:rPr lang="en-US" altLang="zh-CN">
                <a:solidFill>
                  <a:srgbClr val="C00000"/>
                </a:solidFill>
              </a:rPr>
              <a:t>by the same process</a:t>
            </a:r>
            <a:r>
              <a:rPr lang="en-US" altLang="zh-CN"/>
              <a:t>. </a:t>
            </a:r>
          </a:p>
        </p:txBody>
      </p:sp>
      <p:sp>
        <p:nvSpPr>
          <p:cNvPr id="30724" name="Rectangle 4"/>
          <p:cNvSpPr>
            <a:spLocks noChangeArrowheads="1"/>
          </p:cNvSpPr>
          <p:nvPr/>
        </p:nvSpPr>
        <p:spPr bwMode="auto">
          <a:xfrm>
            <a:off x="495300" y="5791200"/>
            <a:ext cx="90805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AutoNum type="alphaLcParenR"/>
            </a:pPr>
            <a:r>
              <a:rPr lang="en-US" altLang="zh-CN" sz="2400"/>
              <a:t>A data store that provides read-your-writes consistency.</a:t>
            </a:r>
          </a:p>
          <a:p>
            <a:pPr eaLnBrk="1" hangingPunct="1">
              <a:lnSpc>
                <a:spcPct val="90000"/>
              </a:lnSpc>
              <a:buFontTx/>
              <a:buAutoNum type="alphaLcParenR"/>
            </a:pPr>
            <a:r>
              <a:rPr lang="en-US" altLang="zh-CN" sz="2400"/>
              <a:t>A data store that does not.</a:t>
            </a:r>
          </a:p>
        </p:txBody>
      </p:sp>
      <p:pic>
        <p:nvPicPr>
          <p:cNvPr id="30725" name="Picture 7" descr="07-14"/>
          <p:cNvPicPr>
            <a:picLocks noChangeAspect="1" noChangeArrowheads="1"/>
          </p:cNvPicPr>
          <p:nvPr/>
        </p:nvPicPr>
        <p:blipFill>
          <a:blip r:embed="rId3">
            <a:extLst>
              <a:ext uri="{28A0092B-C50C-407E-A947-70E740481C1C}">
                <a14:useLocalDpi xmlns:a14="http://schemas.microsoft.com/office/drawing/2010/main" val="0"/>
              </a:ext>
            </a:extLst>
          </a:blip>
          <a:srcRect r="52061"/>
          <a:stretch>
            <a:fillRect/>
          </a:stretch>
        </p:blipFill>
        <p:spPr bwMode="auto">
          <a:xfrm>
            <a:off x="228600" y="3505200"/>
            <a:ext cx="4572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8" descr="07-14"/>
          <p:cNvPicPr>
            <a:picLocks noChangeAspect="1" noChangeArrowheads="1"/>
          </p:cNvPicPr>
          <p:nvPr/>
        </p:nvPicPr>
        <p:blipFill>
          <a:blip r:embed="rId3">
            <a:extLst>
              <a:ext uri="{28A0092B-C50C-407E-A947-70E740481C1C}">
                <a14:useLocalDpi xmlns:a14="http://schemas.microsoft.com/office/drawing/2010/main" val="0"/>
              </a:ext>
            </a:extLst>
          </a:blip>
          <a:srcRect l="52913"/>
          <a:stretch>
            <a:fillRect/>
          </a:stretch>
        </p:blipFill>
        <p:spPr bwMode="auto">
          <a:xfrm>
            <a:off x="4876800" y="3514725"/>
            <a:ext cx="46482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5300" y="76200"/>
            <a:ext cx="8915400" cy="811213"/>
          </a:xfrm>
        </p:spPr>
        <p:txBody>
          <a:bodyPr/>
          <a:lstStyle/>
          <a:p>
            <a:pPr eaLnBrk="1" hangingPunct="1"/>
            <a:r>
              <a:rPr lang="en-US" altLang="zh-CN"/>
              <a:t>Writes Follow Reads Consistency</a:t>
            </a:r>
            <a:r>
              <a:rPr lang="en-US" altLang="zh-CN" sz="4800"/>
              <a:t> </a:t>
            </a:r>
          </a:p>
        </p:txBody>
      </p:sp>
      <p:sp>
        <p:nvSpPr>
          <p:cNvPr id="32771" name="Rectangle 3"/>
          <p:cNvSpPr>
            <a:spLocks noGrp="1" noChangeArrowheads="1"/>
          </p:cNvSpPr>
          <p:nvPr>
            <p:ph type="body" idx="1"/>
          </p:nvPr>
        </p:nvSpPr>
        <p:spPr>
          <a:xfrm>
            <a:off x="495300" y="1025525"/>
            <a:ext cx="8915400" cy="4525963"/>
          </a:xfrm>
        </p:spPr>
        <p:txBody>
          <a:bodyPr/>
          <a:lstStyle/>
          <a:p>
            <a:pPr eaLnBrk="1" hangingPunct="1"/>
            <a:r>
              <a:rPr lang="en-US" altLang="zh-CN"/>
              <a:t>A </a:t>
            </a:r>
            <a:r>
              <a:rPr lang="en-US" altLang="zh-CN">
                <a:solidFill>
                  <a:srgbClr val="C00000"/>
                </a:solidFill>
              </a:rPr>
              <a:t>write</a:t>
            </a:r>
            <a:r>
              <a:rPr lang="en-US" altLang="zh-CN"/>
              <a:t> operation by a process on a data item </a:t>
            </a:r>
            <a:r>
              <a:rPr lang="en-US" altLang="zh-CN" i="1"/>
              <a:t>x</a:t>
            </a:r>
            <a:r>
              <a:rPr lang="en-US" altLang="zh-CN"/>
              <a:t> following a previous </a:t>
            </a:r>
            <a:r>
              <a:rPr lang="en-US" altLang="zh-CN">
                <a:solidFill>
                  <a:srgbClr val="C00000"/>
                </a:solidFill>
              </a:rPr>
              <a:t>read</a:t>
            </a:r>
            <a:r>
              <a:rPr lang="en-US" altLang="zh-CN"/>
              <a:t> operation on </a:t>
            </a:r>
            <a:r>
              <a:rPr lang="en-US" altLang="zh-CN" i="1"/>
              <a:t>x</a:t>
            </a:r>
            <a:r>
              <a:rPr lang="en-US" altLang="zh-CN"/>
              <a:t> </a:t>
            </a:r>
            <a:r>
              <a:rPr lang="en-US" altLang="zh-CN">
                <a:solidFill>
                  <a:srgbClr val="C00000"/>
                </a:solidFill>
              </a:rPr>
              <a:t>by the same process</a:t>
            </a:r>
            <a:r>
              <a:rPr lang="en-US" altLang="zh-CN"/>
              <a:t>, is guaranteed to take place on the same or a more recent value of </a:t>
            </a:r>
            <a:r>
              <a:rPr lang="en-US" altLang="zh-CN" i="1"/>
              <a:t>x</a:t>
            </a:r>
            <a:r>
              <a:rPr lang="en-US" altLang="zh-CN"/>
              <a:t> that was read.</a:t>
            </a:r>
          </a:p>
        </p:txBody>
      </p:sp>
      <p:sp>
        <p:nvSpPr>
          <p:cNvPr id="32772" name="Rectangle 4"/>
          <p:cNvSpPr>
            <a:spLocks noChangeArrowheads="1"/>
          </p:cNvSpPr>
          <p:nvPr/>
        </p:nvSpPr>
        <p:spPr bwMode="auto">
          <a:xfrm>
            <a:off x="247650" y="5638800"/>
            <a:ext cx="9410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AutoNum type="alphaLcParenR"/>
            </a:pPr>
            <a:r>
              <a:rPr lang="en-US" altLang="zh-CN" sz="2400"/>
              <a:t>A writes-follow-reads consistent data store</a:t>
            </a:r>
          </a:p>
          <a:p>
            <a:pPr eaLnBrk="1" hangingPunct="1">
              <a:lnSpc>
                <a:spcPct val="90000"/>
              </a:lnSpc>
              <a:buFontTx/>
              <a:buAutoNum type="alphaLcParenR"/>
            </a:pPr>
            <a:r>
              <a:rPr lang="en-US" altLang="zh-CN" sz="2400"/>
              <a:t>A data store that does not provide writes-follow-reads consistency</a:t>
            </a:r>
          </a:p>
        </p:txBody>
      </p:sp>
      <p:pic>
        <p:nvPicPr>
          <p:cNvPr id="32773" name="Picture 7" descr="07-15"/>
          <p:cNvPicPr>
            <a:picLocks noChangeAspect="1" noChangeArrowheads="1"/>
          </p:cNvPicPr>
          <p:nvPr/>
        </p:nvPicPr>
        <p:blipFill>
          <a:blip r:embed="rId3">
            <a:extLst>
              <a:ext uri="{28A0092B-C50C-407E-A947-70E740481C1C}">
                <a14:useLocalDpi xmlns:a14="http://schemas.microsoft.com/office/drawing/2010/main" val="0"/>
              </a:ext>
            </a:extLst>
          </a:blip>
          <a:srcRect r="53232"/>
          <a:stretch>
            <a:fillRect/>
          </a:stretch>
        </p:blipFill>
        <p:spPr bwMode="auto">
          <a:xfrm>
            <a:off x="152400" y="3733800"/>
            <a:ext cx="45720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8" descr="07-15"/>
          <p:cNvPicPr>
            <a:picLocks noChangeAspect="1" noChangeArrowheads="1"/>
          </p:cNvPicPr>
          <p:nvPr/>
        </p:nvPicPr>
        <p:blipFill>
          <a:blip r:embed="rId3">
            <a:extLst>
              <a:ext uri="{28A0092B-C50C-407E-A947-70E740481C1C}">
                <a14:useLocalDpi xmlns:a14="http://schemas.microsoft.com/office/drawing/2010/main" val="0"/>
              </a:ext>
            </a:extLst>
          </a:blip>
          <a:srcRect l="53355"/>
          <a:stretch>
            <a:fillRect/>
          </a:stretch>
        </p:blipFill>
        <p:spPr bwMode="auto">
          <a:xfrm>
            <a:off x="4800600" y="3752850"/>
            <a:ext cx="49530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95300" y="76200"/>
            <a:ext cx="8915400" cy="811213"/>
          </a:xfrm>
        </p:spPr>
        <p:txBody>
          <a:bodyPr/>
          <a:lstStyle/>
          <a:p>
            <a:pPr eaLnBrk="1" hangingPunct="1"/>
            <a:r>
              <a:rPr lang="en-US" altLang="zh-CN"/>
              <a:t>4. Replica Management</a:t>
            </a:r>
          </a:p>
        </p:txBody>
      </p:sp>
      <p:sp>
        <p:nvSpPr>
          <p:cNvPr id="34819" name="Rectangle 3"/>
          <p:cNvSpPr>
            <a:spLocks noGrp="1" noChangeArrowheads="1"/>
          </p:cNvSpPr>
          <p:nvPr>
            <p:ph type="body" idx="1"/>
          </p:nvPr>
        </p:nvSpPr>
        <p:spPr>
          <a:xfrm>
            <a:off x="665163" y="990600"/>
            <a:ext cx="8477250" cy="5715000"/>
          </a:xfrm>
        </p:spPr>
        <p:txBody>
          <a:bodyPr/>
          <a:lstStyle/>
          <a:p>
            <a:pPr eaLnBrk="1" hangingPunct="1">
              <a:lnSpc>
                <a:spcPct val="90000"/>
              </a:lnSpc>
            </a:pPr>
            <a:r>
              <a:rPr lang="en-US" altLang="zh-CN" dirty="0"/>
              <a:t>Replica-server placement: find the best locations to place a server that can host a data store</a:t>
            </a:r>
          </a:p>
          <a:p>
            <a:pPr eaLnBrk="1" hangingPunct="1">
              <a:lnSpc>
                <a:spcPct val="90000"/>
              </a:lnSpc>
            </a:pPr>
            <a:r>
              <a:rPr lang="en-US" altLang="zh-CN" dirty="0"/>
              <a:t>Content replication and placement: find the best servers for placing content</a:t>
            </a:r>
          </a:p>
          <a:p>
            <a:pPr lvl="1" eaLnBrk="1" hangingPunct="1">
              <a:lnSpc>
                <a:spcPct val="90000"/>
              </a:lnSpc>
            </a:pPr>
            <a:r>
              <a:rPr lang="en-US" altLang="zh-CN" dirty="0"/>
              <a:t>Permanent Replicas: place in advance </a:t>
            </a:r>
          </a:p>
          <a:p>
            <a:pPr lvl="1" eaLnBrk="1" hangingPunct="1">
              <a:lnSpc>
                <a:spcPct val="90000"/>
              </a:lnSpc>
            </a:pPr>
            <a:r>
              <a:rPr lang="en-US" altLang="zh-CN" dirty="0"/>
              <a:t>Server-initiated Replicas</a:t>
            </a:r>
          </a:p>
          <a:p>
            <a:pPr lvl="1" eaLnBrk="1" hangingPunct="1">
              <a:lnSpc>
                <a:spcPct val="90000"/>
              </a:lnSpc>
            </a:pPr>
            <a:r>
              <a:rPr lang="en-US" altLang="zh-CN" dirty="0"/>
              <a:t>Client-initiated Replicas: client caches </a:t>
            </a:r>
          </a:p>
          <a:p>
            <a:pPr eaLnBrk="1" hangingPunct="1">
              <a:lnSpc>
                <a:spcPct val="90000"/>
              </a:lnSpc>
            </a:pPr>
            <a:r>
              <a:rPr lang="en-US" altLang="zh-CN"/>
              <a:t>Content </a:t>
            </a:r>
            <a:r>
              <a:rPr lang="en-US" altLang="zh-CN" smtClean="0"/>
              <a:t>distribution/Update propagation</a:t>
            </a:r>
            <a:endParaRPr lang="en-US" altLang="zh-CN" dirty="0"/>
          </a:p>
          <a:p>
            <a:pPr lvl="1" eaLnBrk="1" hangingPunct="1">
              <a:lnSpc>
                <a:spcPct val="90000"/>
              </a:lnSpc>
            </a:pPr>
            <a:r>
              <a:rPr lang="en-US" altLang="zh-CN" smtClean="0"/>
              <a:t>States </a:t>
            </a:r>
            <a:r>
              <a:rPr lang="en-US" altLang="zh-CN" dirty="0"/>
              <a:t>versus Operations</a:t>
            </a:r>
          </a:p>
          <a:p>
            <a:pPr lvl="1" eaLnBrk="1" hangingPunct="1">
              <a:lnSpc>
                <a:spcPct val="90000"/>
              </a:lnSpc>
            </a:pPr>
            <a:r>
              <a:rPr lang="en-US" altLang="zh-CN" dirty="0"/>
              <a:t>Pull versus Push Protocols</a:t>
            </a:r>
          </a:p>
          <a:p>
            <a:pPr lvl="1" eaLnBrk="1" hangingPunct="1">
              <a:lnSpc>
                <a:spcPct val="90000"/>
              </a:lnSpc>
            </a:pPr>
            <a:r>
              <a:rPr lang="en-US" altLang="zh-CN" dirty="0"/>
              <a:t>Unicasting, Multicasting, or Epidemic Protocols</a:t>
            </a:r>
          </a:p>
          <a:p>
            <a:pPr lvl="1" eaLnBrk="1" hangingPunct="1">
              <a:lnSpc>
                <a:spcPct val="90000"/>
              </a:lnSpc>
            </a:pPr>
            <a:endParaRPr lang="en-US" altLang="zh-CN"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a:t>Replica-server Placement</a:t>
            </a:r>
          </a:p>
        </p:txBody>
      </p:sp>
      <p:sp>
        <p:nvSpPr>
          <p:cNvPr id="36867" name="Rectangle 3"/>
          <p:cNvSpPr>
            <a:spLocks noGrp="1" noChangeArrowheads="1"/>
          </p:cNvSpPr>
          <p:nvPr>
            <p:ph idx="1"/>
          </p:nvPr>
        </p:nvSpPr>
        <p:spPr/>
        <p:txBody>
          <a:bodyPr>
            <a:normAutofit fontScale="92500" lnSpcReduction="20000"/>
          </a:bodyPr>
          <a:lstStyle/>
          <a:p>
            <a:pPr>
              <a:defRPr/>
            </a:pPr>
            <a:r>
              <a:rPr lang="en-US" altLang="zh-CN"/>
              <a:t>An optimization problem in which the best K out of N locations need to be selected (K&lt;N)</a:t>
            </a:r>
          </a:p>
          <a:p>
            <a:pPr>
              <a:defRPr/>
            </a:pPr>
            <a:r>
              <a:rPr lang="en-US" altLang="zh-CN"/>
              <a:t>Several heuristic algorithms:</a:t>
            </a:r>
          </a:p>
          <a:p>
            <a:pPr lvl="1">
              <a:defRPr/>
            </a:pPr>
            <a:r>
              <a:rPr lang="en-US" altLang="zh-CN"/>
              <a:t>(distance) Select one server at a time such that the average </a:t>
            </a:r>
            <a:r>
              <a:rPr lang="en-US" altLang="zh-CN">
                <a:solidFill>
                  <a:srgbClr val="0000CC"/>
                </a:solidFill>
              </a:rPr>
              <a:t>distance</a:t>
            </a:r>
            <a:r>
              <a:rPr lang="en-US" altLang="zh-CN"/>
              <a:t> (in terms of latency or bandwidth) </a:t>
            </a:r>
            <a:r>
              <a:rPr lang="en-US" altLang="zh-CN">
                <a:solidFill>
                  <a:srgbClr val="0000CC"/>
                </a:solidFill>
              </a:rPr>
              <a:t>between the server and its clients </a:t>
            </a:r>
            <a:r>
              <a:rPr lang="en-US" altLang="zh-CN"/>
              <a:t>is minimal</a:t>
            </a:r>
          </a:p>
          <a:p>
            <a:pPr lvl="1">
              <a:defRPr/>
            </a:pPr>
            <a:r>
              <a:rPr lang="en-US" altLang="zh-CN"/>
              <a:t>(topology) Place a server on the </a:t>
            </a:r>
            <a:r>
              <a:rPr lang="en-US" altLang="zh-CN">
                <a:solidFill>
                  <a:srgbClr val="0000CC"/>
                </a:solidFill>
              </a:rPr>
              <a:t>router with the largest number of network link</a:t>
            </a:r>
            <a:r>
              <a:rPr lang="en-US" altLang="zh-CN"/>
              <a:t> in an autonomous system (AS)</a:t>
            </a:r>
          </a:p>
          <a:p>
            <a:pPr lvl="2">
              <a:defRPr/>
            </a:pPr>
            <a:r>
              <a:rPr lang="en-US" altLang="zh-CN" sz="2600"/>
              <a:t>An AS can be viewed as a network running the same routing protocol and managed by a single organization</a:t>
            </a:r>
          </a:p>
          <a:p>
            <a:pPr lvl="1">
              <a:defRPr/>
            </a:pPr>
            <a:r>
              <a:rPr lang="en-US" altLang="zh-CN"/>
              <a:t>(region) Select the most demanding regions, and let one of the nodes in such a region act as replica server</a:t>
            </a:r>
          </a:p>
          <a:p>
            <a:pPr lvl="2">
              <a:defRPr/>
            </a:pPr>
            <a:r>
              <a:rPr lang="en-US" altLang="zh-CN" sz="2600">
                <a:solidFill>
                  <a:srgbClr val="C00000"/>
                </a:solidFill>
              </a:rPr>
              <a:t>Region</a:t>
            </a:r>
            <a:r>
              <a:rPr lang="en-US" altLang="zh-CN" sz="2600"/>
              <a:t>: a collection of nodes accessing the same content, but for which the inter-node latency is low</a:t>
            </a:r>
          </a:p>
          <a:p>
            <a:pPr lvl="2">
              <a:defRPr/>
            </a:pPr>
            <a:r>
              <a:rPr lang="en-US" altLang="zh-CN" sz="2600">
                <a:solidFill>
                  <a:srgbClr val="0000CC"/>
                </a:solidFill>
              </a:rPr>
              <a:t>Identify the K largest clusters and assign a node from each cluster </a:t>
            </a:r>
            <a:r>
              <a:rPr lang="en-US" altLang="zh-CN" sz="2600"/>
              <a:t>to host replicated content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38100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676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676400" y="1905000"/>
            <a:ext cx="7848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None/>
            </a:pPr>
            <a:r>
              <a:rPr lang="en-US" altLang="zh-CN" sz="4400" b="1" dirty="0">
                <a:solidFill>
                  <a:srgbClr val="99FFCC"/>
                </a:solidFill>
              </a:rPr>
              <a:t>2. Replication and Consistency</a:t>
            </a:r>
            <a:endParaRPr lang="en-US" altLang="zh-CN" sz="4400" b="1" dirty="0">
              <a:solidFill>
                <a:srgbClr val="99FFCC"/>
              </a:solidFill>
              <a:ea typeface="新细明体" pitchFamily="2" charset="-122"/>
            </a:endParaRPr>
          </a:p>
        </p:txBody>
      </p:sp>
    </p:spTree>
    <p:extLst>
      <p:ext uri="{BB962C8B-B14F-4D97-AF65-F5344CB8AC3E}">
        <p14:creationId xmlns:p14="http://schemas.microsoft.com/office/powerpoint/2010/main" val="3149550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42950" y="76200"/>
            <a:ext cx="8337550" cy="711200"/>
          </a:xfrm>
        </p:spPr>
        <p:txBody>
          <a:bodyPr/>
          <a:lstStyle/>
          <a:p>
            <a:pPr eaLnBrk="1" hangingPunct="1"/>
            <a:r>
              <a:rPr lang="en-US" altLang="zh-CN" dirty="0"/>
              <a:t>Server-initiated Replicas</a:t>
            </a:r>
          </a:p>
        </p:txBody>
      </p:sp>
      <p:pic>
        <p:nvPicPr>
          <p:cNvPr id="3891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14600" y="2895600"/>
            <a:ext cx="7375525" cy="3962400"/>
          </a:xfrm>
        </p:spPr>
      </p:pic>
      <p:sp>
        <p:nvSpPr>
          <p:cNvPr id="38916" name="Rectangle 4"/>
          <p:cNvSpPr>
            <a:spLocks noChangeArrowheads="1"/>
          </p:cNvSpPr>
          <p:nvPr/>
        </p:nvSpPr>
        <p:spPr bwMode="auto">
          <a:xfrm>
            <a:off x="2724150" y="64008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400">
                <a:solidFill>
                  <a:srgbClr val="C00000"/>
                </a:solidFill>
              </a:rPr>
              <a:t>Counting access requests from different clients.</a:t>
            </a:r>
          </a:p>
        </p:txBody>
      </p:sp>
      <p:sp>
        <p:nvSpPr>
          <p:cNvPr id="38917" name="Rectangle 5"/>
          <p:cNvSpPr>
            <a:spLocks noChangeArrowheads="1"/>
          </p:cNvSpPr>
          <p:nvPr/>
        </p:nvSpPr>
        <p:spPr bwMode="auto">
          <a:xfrm>
            <a:off x="533400" y="715963"/>
            <a:ext cx="8764588"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C00000"/>
                </a:solidFill>
                <a:cs typeface="Times New Roman" panose="02020603050405020304" pitchFamily="18" charset="0"/>
              </a:rPr>
              <a:t>Target Environment</a:t>
            </a:r>
            <a:r>
              <a:rPr lang="en-US" altLang="zh-CN" sz="2800">
                <a:cs typeface="Times New Roman" panose="02020603050405020304" pitchFamily="18" charset="0"/>
              </a:rPr>
              <a:t>: </a:t>
            </a:r>
            <a:r>
              <a:rPr lang="en-US" altLang="zh-CN" sz="2800">
                <a:solidFill>
                  <a:srgbClr val="0000CC"/>
                </a:solidFill>
                <a:cs typeface="Times New Roman" panose="02020603050405020304" pitchFamily="18" charset="0"/>
              </a:rPr>
              <a:t>rarely-modified data store</a:t>
            </a:r>
            <a:r>
              <a:rPr lang="en-US" altLang="zh-CN" sz="2800">
                <a:cs typeface="Times New Roman" panose="02020603050405020304" pitchFamily="18" charset="0"/>
              </a:rPr>
              <a:t>, e.g</a:t>
            </a:r>
            <a:r>
              <a:rPr lang="en-US" altLang="zh-CN" sz="2800" smtClean="0">
                <a:cs typeface="Times New Roman" panose="02020603050405020304" pitchFamily="18" charset="0"/>
              </a:rPr>
              <a:t>., </a:t>
            </a:r>
            <a:r>
              <a:rPr lang="en-US" altLang="zh-CN" sz="2800">
                <a:cs typeface="Times New Roman" panose="02020603050405020304" pitchFamily="18" charset="0"/>
              </a:rPr>
              <a:t>in Web hosting services which replicate files to servers close to demanding clients</a:t>
            </a:r>
          </a:p>
          <a:p>
            <a:pPr eaLnBrk="1" hangingPunct="1">
              <a:spcBef>
                <a:spcPct val="0"/>
              </a:spcBef>
              <a:buFontTx/>
              <a:buNone/>
            </a:pPr>
            <a:r>
              <a:rPr lang="en-US" altLang="zh-CN" sz="2800">
                <a:solidFill>
                  <a:srgbClr val="C00000"/>
                </a:solidFill>
                <a:cs typeface="Times New Roman" panose="02020603050405020304" pitchFamily="18" charset="0"/>
              </a:rPr>
              <a:t>How</a:t>
            </a:r>
            <a:r>
              <a:rPr lang="en-US" altLang="zh-CN" sz="2800">
                <a:cs typeface="Times New Roman" panose="02020603050405020304" pitchFamily="18" charset="0"/>
              </a:rPr>
              <a:t> </a:t>
            </a:r>
            <a:r>
              <a:rPr lang="en-US" altLang="zh-CN" sz="2800">
                <a:solidFill>
                  <a:srgbClr val="C00000"/>
                </a:solidFill>
                <a:cs typeface="Times New Roman" panose="02020603050405020304" pitchFamily="18" charset="0"/>
              </a:rPr>
              <a:t>to</a:t>
            </a:r>
            <a:r>
              <a:rPr lang="en-US" altLang="zh-CN" sz="2800">
                <a:cs typeface="Times New Roman" panose="02020603050405020304" pitchFamily="18" charset="0"/>
              </a:rPr>
              <a:t> </a:t>
            </a:r>
            <a:r>
              <a:rPr lang="en-US" altLang="zh-CN" sz="2800">
                <a:solidFill>
                  <a:srgbClr val="C00000"/>
                </a:solidFill>
                <a:cs typeface="Times New Roman" panose="02020603050405020304" pitchFamily="18" charset="0"/>
              </a:rPr>
              <a:t>migrate or replicate </a:t>
            </a:r>
            <a:r>
              <a:rPr lang="en-US" altLang="zh-CN" sz="2800">
                <a:cs typeface="Times New Roman" panose="02020603050405020304" pitchFamily="18" charset="0"/>
              </a:rPr>
              <a:t>specific files on a server to servers in the proximity of demanding clients?</a:t>
            </a:r>
          </a:p>
        </p:txBody>
      </p:sp>
      <p:sp>
        <p:nvSpPr>
          <p:cNvPr id="38918" name="Rectangle 6"/>
          <p:cNvSpPr>
            <a:spLocks noChangeArrowheads="1"/>
          </p:cNvSpPr>
          <p:nvPr/>
        </p:nvSpPr>
        <p:spPr bwMode="auto">
          <a:xfrm>
            <a:off x="152400" y="2886492"/>
            <a:ext cx="38100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a:t>For a specific file F at server Q:</a:t>
            </a:r>
          </a:p>
          <a:p>
            <a:pPr eaLnBrk="1" hangingPunct="1">
              <a:spcBef>
                <a:spcPct val="0"/>
              </a:spcBef>
              <a:buFontTx/>
              <a:buNone/>
            </a:pPr>
            <a:r>
              <a:rPr lang="en-US" altLang="zh-CN" sz="2200">
                <a:solidFill>
                  <a:srgbClr val="0000CC"/>
                </a:solidFill>
              </a:rPr>
              <a:t>count</a:t>
            </a:r>
            <a:r>
              <a:rPr lang="en-US" altLang="zh-CN" sz="2200" baseline="-25000">
                <a:solidFill>
                  <a:srgbClr val="0000CC"/>
                </a:solidFill>
              </a:rPr>
              <a:t>Q</a:t>
            </a:r>
            <a:r>
              <a:rPr lang="en-US" altLang="zh-CN" sz="2200">
                <a:solidFill>
                  <a:srgbClr val="0000CC"/>
                </a:solidFill>
              </a:rPr>
              <a:t>(P,F)</a:t>
            </a:r>
            <a:r>
              <a:rPr lang="en-US" altLang="zh-CN" sz="2200"/>
              <a:t>, P is the closest server to the client visiting F</a:t>
            </a:r>
          </a:p>
          <a:p>
            <a:pPr eaLnBrk="1" hangingPunct="1">
              <a:spcBef>
                <a:spcPct val="0"/>
              </a:spcBef>
              <a:buFontTx/>
              <a:buNone/>
            </a:pPr>
            <a:r>
              <a:rPr lang="en-US" altLang="zh-CN" sz="2200" smtClean="0">
                <a:solidFill>
                  <a:srgbClr val="0000CC"/>
                </a:solidFill>
              </a:rPr>
              <a:t>rep(Q,F), </a:t>
            </a:r>
            <a:r>
              <a:rPr lang="en-US" altLang="zh-CN" sz="2200" smtClean="0"/>
              <a:t>replication </a:t>
            </a:r>
            <a:r>
              <a:rPr lang="en-US" altLang="zh-CN" sz="2200"/>
              <a:t>threshold </a:t>
            </a:r>
            <a:endParaRPr lang="en-US" altLang="zh-CN" sz="2200">
              <a:solidFill>
                <a:srgbClr val="0000CC"/>
              </a:solidFill>
            </a:endParaRPr>
          </a:p>
          <a:p>
            <a:pPr eaLnBrk="1" hangingPunct="1">
              <a:spcBef>
                <a:spcPct val="0"/>
              </a:spcBef>
              <a:buFontTx/>
              <a:buNone/>
            </a:pPr>
            <a:r>
              <a:rPr lang="en-US" altLang="zh-CN" sz="2200">
                <a:solidFill>
                  <a:srgbClr val="0000CC"/>
                </a:solidFill>
              </a:rPr>
              <a:t>del(Q,F</a:t>
            </a:r>
            <a:r>
              <a:rPr lang="en-US" altLang="zh-CN" sz="2200" smtClean="0">
                <a:solidFill>
                  <a:srgbClr val="0000CC"/>
                </a:solidFill>
              </a:rPr>
              <a:t>), </a:t>
            </a:r>
            <a:r>
              <a:rPr lang="en-US" altLang="zh-CN" sz="2200" smtClean="0"/>
              <a:t>deletion threshold</a:t>
            </a:r>
            <a:endParaRPr lang="en-US" altLang="zh-CN" sz="2200">
              <a:latin typeface="Comic Sans MS" panose="030F0702030302020204" pitchFamily="66" charset="0"/>
            </a:endParaRPr>
          </a:p>
        </p:txBody>
      </p:sp>
      <p:sp>
        <p:nvSpPr>
          <p:cNvPr id="38919" name="Rectangle 7"/>
          <p:cNvSpPr>
            <a:spLocks noChangeArrowheads="1"/>
          </p:cNvSpPr>
          <p:nvPr/>
        </p:nvSpPr>
        <p:spPr bwMode="auto">
          <a:xfrm>
            <a:off x="8159750" y="5715000"/>
            <a:ext cx="17462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a:latin typeface="Comic Sans MS" panose="030F0702030302020204" pitchFamily="66" charset="0"/>
              </a:rPr>
              <a:t>count</a:t>
            </a:r>
            <a:r>
              <a:rPr lang="en-US" altLang="zh-CN" sz="2200" baseline="-25000">
                <a:latin typeface="Comic Sans MS" panose="030F0702030302020204" pitchFamily="66" charset="0"/>
              </a:rPr>
              <a:t>Q</a:t>
            </a:r>
            <a:r>
              <a:rPr lang="en-US" altLang="zh-CN" sz="2200">
                <a:latin typeface="Comic Sans MS" panose="030F0702030302020204" pitchFamily="66" charset="0"/>
              </a:rPr>
              <a:t>(P,F) </a:t>
            </a:r>
          </a:p>
        </p:txBody>
      </p:sp>
      <p:cxnSp>
        <p:nvCxnSpPr>
          <p:cNvPr id="5" name="肘形连接符 4"/>
          <p:cNvCxnSpPr/>
          <p:nvPr/>
        </p:nvCxnSpPr>
        <p:spPr>
          <a:xfrm rot="5400000" flipH="1" flipV="1">
            <a:off x="8639969" y="6188869"/>
            <a:ext cx="487362" cy="393700"/>
          </a:xfrm>
          <a:prstGeom prst="bentConnector3">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a:t>Client-initiated </a:t>
            </a:r>
            <a:r>
              <a:rPr lang="en-US" altLang="zh-CN">
                <a:solidFill>
                  <a:schemeClr val="tx1"/>
                </a:solidFill>
              </a:rPr>
              <a:t>Replicas/</a:t>
            </a:r>
            <a:r>
              <a:rPr lang="en-US" altLang="zh-CN">
                <a:solidFill>
                  <a:srgbClr val="0000CC"/>
                </a:solidFill>
              </a:rPr>
              <a:t>Client </a:t>
            </a:r>
            <a:r>
              <a:rPr lang="en-US" altLang="zh-CN" smtClean="0">
                <a:solidFill>
                  <a:srgbClr val="0000CC"/>
                </a:solidFill>
              </a:rPr>
              <a:t>Caches</a:t>
            </a:r>
            <a:endParaRPr lang="en-US" altLang="zh-CN" dirty="0">
              <a:solidFill>
                <a:srgbClr val="0000CC"/>
              </a:solidFill>
            </a:endParaRPr>
          </a:p>
        </p:txBody>
      </p:sp>
      <p:sp>
        <p:nvSpPr>
          <p:cNvPr id="40963" name="Rectangle 3"/>
          <p:cNvSpPr>
            <a:spLocks noGrp="1" noChangeArrowheads="1"/>
          </p:cNvSpPr>
          <p:nvPr>
            <p:ph type="body" idx="1"/>
          </p:nvPr>
        </p:nvSpPr>
        <p:spPr/>
        <p:txBody>
          <a:bodyPr/>
          <a:lstStyle/>
          <a:p>
            <a:pPr eaLnBrk="1" hangingPunct="1"/>
            <a:r>
              <a:rPr lang="en-US" altLang="zh-CN"/>
              <a:t>Placement of client caches:</a:t>
            </a:r>
          </a:p>
          <a:p>
            <a:pPr lvl="1" eaLnBrk="1" hangingPunct="1"/>
            <a:r>
              <a:rPr lang="en-US" altLang="zh-CN" sz="3200">
                <a:solidFill>
                  <a:srgbClr val="0000CC"/>
                </a:solidFill>
              </a:rPr>
              <a:t>A cache is placed </a:t>
            </a:r>
            <a:r>
              <a:rPr lang="en-US" altLang="zh-CN" sz="3200"/>
              <a:t>on the same machine as its client or a machine (in a cluster) shared by clients on the same local-area network</a:t>
            </a:r>
          </a:p>
          <a:p>
            <a:pPr lvl="1" eaLnBrk="1" hangingPunct="1"/>
            <a:r>
              <a:rPr lang="en-US" altLang="zh-CN" sz="3200"/>
              <a:t>Place cache servers at specific points in a wide-area network, let a client locate the nearest server</a:t>
            </a:r>
          </a:p>
          <a:p>
            <a:pPr lvl="1" eaLnBrk="1" hangingPunct="1"/>
            <a:r>
              <a:rPr lang="en-US" altLang="zh-CN" sz="3200"/>
              <a:t>Distributed cache system</a:t>
            </a:r>
          </a:p>
          <a:p>
            <a:pPr eaLnBrk="1" hangingPunct="1"/>
            <a:r>
              <a:rPr lang="en-US" altLang="zh-CN"/>
              <a:t>Metrics: </a:t>
            </a:r>
          </a:p>
          <a:p>
            <a:pPr lvl="1" eaLnBrk="1" hangingPunct="1"/>
            <a:r>
              <a:rPr lang="en-US" altLang="zh-CN" sz="3200"/>
              <a:t>Invalidation time of cached data items</a:t>
            </a:r>
          </a:p>
          <a:p>
            <a:pPr lvl="1" eaLnBrk="1" hangingPunct="1"/>
            <a:r>
              <a:rPr lang="en-US" altLang="zh-CN" sz="3200"/>
              <a:t>Cache hit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 y="0"/>
            <a:ext cx="9410700" cy="685800"/>
          </a:xfrm>
        </p:spPr>
        <p:txBody>
          <a:bodyPr/>
          <a:lstStyle/>
          <a:p>
            <a:pPr algn="l" eaLnBrk="1" hangingPunct="1"/>
            <a:r>
              <a:rPr lang="en-US" altLang="zh-CN" dirty="0"/>
              <a:t>Content Distribution</a:t>
            </a:r>
            <a:r>
              <a:rPr lang="en-US" altLang="zh-CN" sz="3600"/>
              <a:t>: </a:t>
            </a:r>
            <a:r>
              <a:rPr lang="en-US" altLang="zh-CN" sz="3600" smtClean="0"/>
              <a:t>States </a:t>
            </a:r>
            <a:r>
              <a:rPr lang="en-US" altLang="zh-CN" sz="3600" dirty="0"/>
              <a:t>versus Operations</a:t>
            </a:r>
            <a:r>
              <a:rPr lang="en-US" altLang="zh-CN" dirty="0"/>
              <a:t> </a:t>
            </a:r>
          </a:p>
        </p:txBody>
      </p:sp>
      <p:sp>
        <p:nvSpPr>
          <p:cNvPr id="43011" name="Rectangle 3"/>
          <p:cNvSpPr>
            <a:spLocks noGrp="1" noChangeArrowheads="1"/>
          </p:cNvSpPr>
          <p:nvPr>
            <p:ph type="body" idx="1"/>
          </p:nvPr>
        </p:nvSpPr>
        <p:spPr>
          <a:xfrm>
            <a:off x="622300" y="685800"/>
            <a:ext cx="8618538" cy="5867400"/>
          </a:xfrm>
        </p:spPr>
        <p:txBody>
          <a:bodyPr>
            <a:noAutofit/>
          </a:bodyPr>
          <a:lstStyle/>
          <a:p>
            <a:pPr eaLnBrk="1" hangingPunct="1">
              <a:spcBef>
                <a:spcPts val="0"/>
              </a:spcBef>
            </a:pPr>
            <a:r>
              <a:rPr lang="en-US" altLang="zh-CN"/>
              <a:t>Propagate only </a:t>
            </a:r>
            <a:r>
              <a:rPr lang="en-US" altLang="zh-CN">
                <a:solidFill>
                  <a:srgbClr val="0000CC"/>
                </a:solidFill>
              </a:rPr>
              <a:t>a notification </a:t>
            </a:r>
            <a:r>
              <a:rPr lang="en-US" altLang="zh-CN"/>
              <a:t>of an update</a:t>
            </a:r>
          </a:p>
          <a:p>
            <a:pPr lvl="1" eaLnBrk="1" hangingPunct="1">
              <a:spcBef>
                <a:spcPts val="0"/>
              </a:spcBef>
            </a:pPr>
            <a:r>
              <a:rPr lang="en-US" altLang="zh-CN" b="1">
                <a:solidFill>
                  <a:srgbClr val="C00000"/>
                </a:solidFill>
              </a:rPr>
              <a:t>I</a:t>
            </a:r>
            <a:r>
              <a:rPr lang="en-US" altLang="zh-CN" b="1" smtClean="0">
                <a:solidFill>
                  <a:srgbClr val="C00000"/>
                </a:solidFill>
              </a:rPr>
              <a:t>nvalidation </a:t>
            </a:r>
            <a:r>
              <a:rPr lang="en-US" altLang="zh-CN" b="1">
                <a:solidFill>
                  <a:srgbClr val="C00000"/>
                </a:solidFill>
              </a:rPr>
              <a:t>protocol</a:t>
            </a:r>
            <a:r>
              <a:rPr lang="en-US" altLang="zh-CN"/>
              <a:t>: specify which part of the data store has been updated, and update the copy first whenever an operation on an invalidated copy is requested </a:t>
            </a:r>
          </a:p>
          <a:p>
            <a:pPr eaLnBrk="1" hangingPunct="1">
              <a:spcBef>
                <a:spcPts val="0"/>
              </a:spcBef>
            </a:pPr>
            <a:r>
              <a:rPr lang="en-US" altLang="zh-CN"/>
              <a:t>Transfer </a:t>
            </a:r>
            <a:r>
              <a:rPr lang="en-US" altLang="zh-CN">
                <a:solidFill>
                  <a:srgbClr val="0000CC"/>
                </a:solidFill>
              </a:rPr>
              <a:t>modified data </a:t>
            </a:r>
            <a:r>
              <a:rPr lang="en-US" altLang="zh-CN"/>
              <a:t>from one copy to another,  especially, to save bandwidth, </a:t>
            </a:r>
          </a:p>
          <a:p>
            <a:pPr lvl="1" eaLnBrk="1" hangingPunct="1">
              <a:spcBef>
                <a:spcPts val="0"/>
              </a:spcBef>
            </a:pPr>
            <a:r>
              <a:rPr lang="en-US" altLang="zh-CN"/>
              <a:t>T</a:t>
            </a:r>
            <a:r>
              <a:rPr lang="en-US" altLang="zh-CN" smtClean="0"/>
              <a:t>ransfer </a:t>
            </a:r>
            <a:r>
              <a:rPr lang="en-US" altLang="zh-CN"/>
              <a:t>only changes, or </a:t>
            </a:r>
          </a:p>
          <a:p>
            <a:pPr lvl="1" eaLnBrk="1" hangingPunct="1">
              <a:spcBef>
                <a:spcPts val="0"/>
              </a:spcBef>
            </a:pPr>
            <a:r>
              <a:rPr lang="en-US" altLang="zh-CN"/>
              <a:t>P</a:t>
            </a:r>
            <a:r>
              <a:rPr lang="en-US" altLang="zh-CN" smtClean="0"/>
              <a:t>ack </a:t>
            </a:r>
            <a:r>
              <a:rPr lang="en-US" altLang="zh-CN"/>
              <a:t>multiple modifications into a single message  </a:t>
            </a:r>
          </a:p>
          <a:p>
            <a:pPr eaLnBrk="1" hangingPunct="1">
              <a:spcBef>
                <a:spcPts val="0"/>
              </a:spcBef>
            </a:pPr>
            <a:r>
              <a:rPr lang="en-US" altLang="zh-CN"/>
              <a:t>Propagate </a:t>
            </a:r>
            <a:r>
              <a:rPr lang="en-US" altLang="zh-CN">
                <a:solidFill>
                  <a:srgbClr val="0000CC"/>
                </a:solidFill>
              </a:rPr>
              <a:t>the update operation </a:t>
            </a:r>
            <a:r>
              <a:rPr lang="en-US" altLang="zh-CN"/>
              <a:t>to other copies</a:t>
            </a:r>
          </a:p>
          <a:p>
            <a:pPr lvl="1" eaLnBrk="1" hangingPunct="1">
              <a:spcBef>
                <a:spcPts val="0"/>
              </a:spcBef>
            </a:pPr>
            <a:r>
              <a:rPr lang="en-US" altLang="zh-CN"/>
              <a:t>A</a:t>
            </a:r>
            <a:r>
              <a:rPr lang="en-US" altLang="zh-CN" smtClean="0"/>
              <a:t>ssuming </a:t>
            </a:r>
            <a:r>
              <a:rPr lang="en-US" altLang="zh-CN"/>
              <a:t>each replica is capable of actively keeping its associated data up to date by performing operations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228600"/>
            <a:ext cx="9188450" cy="762000"/>
          </a:xfrm>
        </p:spPr>
        <p:txBody>
          <a:bodyPr/>
          <a:lstStyle/>
          <a:p>
            <a:pPr algn="l" eaLnBrk="1" hangingPunct="1"/>
            <a:r>
              <a:rPr lang="en-US" altLang="zh-CN" sz="3600" dirty="0"/>
              <a:t>Content Distribution:  Pull versus Push Protocols</a:t>
            </a:r>
          </a:p>
        </p:txBody>
      </p:sp>
      <p:sp>
        <p:nvSpPr>
          <p:cNvPr id="45059" name="Rectangle 3"/>
          <p:cNvSpPr>
            <a:spLocks noGrp="1" noChangeArrowheads="1"/>
          </p:cNvSpPr>
          <p:nvPr>
            <p:ph type="body" idx="1"/>
          </p:nvPr>
        </p:nvSpPr>
        <p:spPr>
          <a:xfrm>
            <a:off x="605631" y="5599114"/>
            <a:ext cx="8777288" cy="1228725"/>
          </a:xfrm>
        </p:spPr>
        <p:txBody>
          <a:bodyPr/>
          <a:lstStyle/>
          <a:p>
            <a:pPr eaLnBrk="1" hangingPunct="1"/>
            <a:r>
              <a:rPr lang="en-US" altLang="zh-CN" sz="2400"/>
              <a:t>A comparison between push-based and pull-based protocols in the case of multiple-client, single-server systems.</a:t>
            </a:r>
          </a:p>
        </p:txBody>
      </p:sp>
      <p:graphicFrame>
        <p:nvGraphicFramePr>
          <p:cNvPr id="54301" name="Group 29"/>
          <p:cNvGraphicFramePr>
            <a:graphicFrameLocks noGrp="1"/>
          </p:cNvGraphicFramePr>
          <p:nvPr>
            <p:extLst>
              <p:ext uri="{D42A27DB-BD31-4B8C-83A1-F6EECF244321}">
                <p14:modId xmlns:p14="http://schemas.microsoft.com/office/powerpoint/2010/main" val="593439026"/>
              </p:ext>
            </p:extLst>
          </p:nvPr>
        </p:nvGraphicFramePr>
        <p:xfrm>
          <a:off x="495300" y="2849561"/>
          <a:ext cx="8997950" cy="2789239"/>
        </p:xfrm>
        <a:graphic>
          <a:graphicData uri="http://schemas.openxmlformats.org/drawingml/2006/table">
            <a:tbl>
              <a:tblPr/>
              <a:tblGrid>
                <a:gridCol w="2159000">
                  <a:extLst>
                    <a:ext uri="{9D8B030D-6E8A-4147-A177-3AD203B41FA5}">
                      <a16:colId xmlns:a16="http://schemas.microsoft.com/office/drawing/2014/main" xmlns="" val="20000"/>
                    </a:ext>
                  </a:extLst>
                </a:gridCol>
                <a:gridCol w="4600575">
                  <a:extLst>
                    <a:ext uri="{9D8B030D-6E8A-4147-A177-3AD203B41FA5}">
                      <a16:colId xmlns:a16="http://schemas.microsoft.com/office/drawing/2014/main" xmlns="" val="20001"/>
                    </a:ext>
                  </a:extLst>
                </a:gridCol>
                <a:gridCol w="2238375">
                  <a:extLst>
                    <a:ext uri="{9D8B030D-6E8A-4147-A177-3AD203B41FA5}">
                      <a16:colId xmlns:a16="http://schemas.microsoft.com/office/drawing/2014/main" xmlns="" val="20002"/>
                    </a:ext>
                  </a:extLst>
                </a:gridCol>
              </a:tblGrid>
              <a:tr h="5747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Push-based</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Pull-based</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683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State of server</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List of client replicas and caches</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None</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23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Messages sent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Update (and possibly fetch update later)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Poll and update</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23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Response time at client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Immediate (or fetch-update time)</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Fetch-update time</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45082" name="Rectangle 26"/>
          <p:cNvSpPr>
            <a:spLocks noChangeArrowheads="1"/>
          </p:cNvSpPr>
          <p:nvPr/>
        </p:nvSpPr>
        <p:spPr bwMode="auto">
          <a:xfrm>
            <a:off x="330200" y="982058"/>
            <a:ext cx="94107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00CC"/>
                </a:solidFill>
              </a:rPr>
              <a:t>Push-based</a:t>
            </a:r>
            <a:r>
              <a:rPr lang="en-US" altLang="zh-CN" sz="2400"/>
              <a:t>: updates are propagated to other replicas without those replicas even asking for the updates.</a:t>
            </a:r>
          </a:p>
          <a:p>
            <a:pPr eaLnBrk="1" hangingPunct="1">
              <a:spcBef>
                <a:spcPct val="0"/>
              </a:spcBef>
              <a:buFontTx/>
              <a:buNone/>
            </a:pPr>
            <a:r>
              <a:rPr lang="en-US" altLang="zh-CN" sz="2400">
                <a:solidFill>
                  <a:srgbClr val="0000CC"/>
                </a:solidFill>
              </a:rPr>
              <a:t>Pull-based</a:t>
            </a:r>
            <a:r>
              <a:rPr lang="en-US" altLang="zh-CN" sz="2400"/>
              <a:t>: a server or client requests another server to send it any updates it has.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95300" y="76200"/>
            <a:ext cx="8772525" cy="782638"/>
          </a:xfrm>
        </p:spPr>
        <p:txBody>
          <a:bodyPr/>
          <a:lstStyle/>
          <a:p>
            <a:pPr eaLnBrk="1" hangingPunct="1"/>
            <a:r>
              <a:rPr lang="en-US" altLang="zh-CN" sz="3600" dirty="0"/>
              <a:t>Hybrid Form of Pull and Push Protocols</a:t>
            </a:r>
          </a:p>
        </p:txBody>
      </p:sp>
      <p:sp>
        <p:nvSpPr>
          <p:cNvPr id="47107" name="Rectangle 3"/>
          <p:cNvSpPr>
            <a:spLocks noGrp="1" noChangeArrowheads="1"/>
          </p:cNvSpPr>
          <p:nvPr>
            <p:ph type="body" idx="1"/>
          </p:nvPr>
        </p:nvSpPr>
        <p:spPr>
          <a:xfrm>
            <a:off x="533400" y="838200"/>
            <a:ext cx="8802688" cy="5562600"/>
          </a:xfrm>
        </p:spPr>
        <p:txBody>
          <a:bodyPr/>
          <a:lstStyle/>
          <a:p>
            <a:pPr eaLnBrk="1" hangingPunct="1">
              <a:lnSpc>
                <a:spcPct val="90000"/>
              </a:lnSpc>
            </a:pPr>
            <a:r>
              <a:rPr lang="en-US" altLang="zh-CN" dirty="0"/>
              <a:t>A </a:t>
            </a:r>
            <a:r>
              <a:rPr lang="en-US" altLang="zh-CN" b="1" dirty="0">
                <a:solidFill>
                  <a:srgbClr val="0000CC"/>
                </a:solidFill>
              </a:rPr>
              <a:t>lease</a:t>
            </a:r>
            <a:r>
              <a:rPr lang="en-US" altLang="zh-CN" dirty="0"/>
              <a:t> is a promise by </a:t>
            </a:r>
            <a:r>
              <a:rPr lang="en-US" altLang="zh-CN" dirty="0">
                <a:solidFill>
                  <a:srgbClr val="C00000"/>
                </a:solidFill>
              </a:rPr>
              <a:t>the server </a:t>
            </a:r>
            <a:r>
              <a:rPr lang="en-US" altLang="zh-CN" dirty="0"/>
              <a:t>that it will </a:t>
            </a:r>
            <a:r>
              <a:rPr lang="en-US" altLang="zh-CN" dirty="0">
                <a:solidFill>
                  <a:srgbClr val="C00000"/>
                </a:solidFill>
              </a:rPr>
              <a:t>push</a:t>
            </a:r>
            <a:r>
              <a:rPr lang="en-US" altLang="zh-CN" dirty="0"/>
              <a:t> updates to the client for a specified time.</a:t>
            </a:r>
          </a:p>
          <a:p>
            <a:pPr lvl="1" eaLnBrk="1" hangingPunct="1">
              <a:lnSpc>
                <a:spcPct val="90000"/>
              </a:lnSpc>
            </a:pPr>
            <a:r>
              <a:rPr lang="en-US" altLang="zh-CN"/>
              <a:t>Within </a:t>
            </a:r>
            <a:r>
              <a:rPr lang="en-US" altLang="zh-CN" smtClean="0"/>
              <a:t>the lease</a:t>
            </a:r>
            <a:r>
              <a:rPr lang="en-US" altLang="zh-CN" dirty="0"/>
              <a:t>, server push updates</a:t>
            </a:r>
          </a:p>
          <a:p>
            <a:pPr lvl="1" eaLnBrk="1" hangingPunct="1">
              <a:lnSpc>
                <a:spcPct val="90000"/>
              </a:lnSpc>
            </a:pPr>
            <a:r>
              <a:rPr lang="en-US" altLang="zh-CN"/>
              <a:t>When </a:t>
            </a:r>
            <a:r>
              <a:rPr lang="en-US" altLang="zh-CN" smtClean="0"/>
              <a:t>the </a:t>
            </a:r>
            <a:r>
              <a:rPr lang="en-US" altLang="zh-CN"/>
              <a:t>lease </a:t>
            </a:r>
            <a:r>
              <a:rPr lang="en-US" altLang="zh-CN" smtClean="0"/>
              <a:t>expires, </a:t>
            </a:r>
            <a:r>
              <a:rPr lang="en-US" altLang="zh-CN" dirty="0"/>
              <a:t>the client is forced to poll the server for updates, or requests a new lease for pushing updates</a:t>
            </a:r>
          </a:p>
          <a:p>
            <a:pPr eaLnBrk="1" hangingPunct="1">
              <a:lnSpc>
                <a:spcPct val="90000"/>
              </a:lnSpc>
            </a:pPr>
            <a:r>
              <a:rPr lang="en-US" altLang="zh-CN" dirty="0"/>
              <a:t>Ways to dynamic adapt </a:t>
            </a:r>
            <a:r>
              <a:rPr lang="en-US" altLang="zh-CN" dirty="0">
                <a:solidFill>
                  <a:srgbClr val="C00000"/>
                </a:solidFill>
              </a:rPr>
              <a:t>the expiration time</a:t>
            </a:r>
            <a:r>
              <a:rPr lang="en-US" altLang="zh-CN" dirty="0"/>
              <a:t>:</a:t>
            </a:r>
          </a:p>
          <a:p>
            <a:pPr lvl="1" eaLnBrk="1" hangingPunct="1">
              <a:lnSpc>
                <a:spcPct val="90000"/>
              </a:lnSpc>
            </a:pPr>
            <a:r>
              <a:rPr lang="en-US" altLang="zh-CN" dirty="0"/>
              <a:t>Depending on the last time data was modified: Age-based leases</a:t>
            </a:r>
          </a:p>
          <a:p>
            <a:pPr lvl="1" eaLnBrk="1" hangingPunct="1">
              <a:lnSpc>
                <a:spcPct val="90000"/>
              </a:lnSpc>
            </a:pPr>
            <a:r>
              <a:rPr lang="en-US" altLang="zh-CN" dirty="0"/>
              <a:t>Depending on the frequency a client requests its cached copy to be updated: Renewal-frequency leases</a:t>
            </a:r>
          </a:p>
          <a:p>
            <a:pPr lvl="1" eaLnBrk="1" hangingPunct="1">
              <a:lnSpc>
                <a:spcPct val="90000"/>
              </a:lnSpc>
            </a:pPr>
            <a:r>
              <a:rPr lang="en-US" altLang="zh-CN" dirty="0"/>
              <a:t>Depending on the state-space overhead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9906000" cy="762000"/>
          </a:xfrm>
        </p:spPr>
        <p:txBody>
          <a:bodyPr/>
          <a:lstStyle/>
          <a:p>
            <a:r>
              <a:rPr lang="en-US" altLang="zh-CN" dirty="0"/>
              <a:t>Con</a:t>
            </a:r>
            <a:r>
              <a:rPr lang="en-US" altLang="zh-CN" sz="3600" dirty="0"/>
              <a:t>tent Distribution: Unicasting vs. Multicasting</a:t>
            </a:r>
          </a:p>
        </p:txBody>
      </p:sp>
      <p:sp>
        <p:nvSpPr>
          <p:cNvPr id="49155" name="Rectangle 3"/>
          <p:cNvSpPr>
            <a:spLocks noGrp="1" noChangeArrowheads="1"/>
          </p:cNvSpPr>
          <p:nvPr>
            <p:ph type="body" idx="1"/>
          </p:nvPr>
        </p:nvSpPr>
        <p:spPr/>
        <p:txBody>
          <a:bodyPr>
            <a:normAutofit/>
          </a:bodyPr>
          <a:lstStyle/>
          <a:p>
            <a:r>
              <a:rPr lang="en-US" altLang="zh-CN" sz="3600" dirty="0">
                <a:solidFill>
                  <a:srgbClr val="0000CC"/>
                </a:solidFill>
              </a:rPr>
              <a:t>Unicasting</a:t>
            </a:r>
            <a:r>
              <a:rPr lang="en-US" altLang="zh-CN" sz="3600" dirty="0"/>
              <a:t>: send N separate messages to N servers, one to each server, often combined with </a:t>
            </a:r>
            <a:r>
              <a:rPr lang="en-US" altLang="zh-CN" sz="3600" dirty="0">
                <a:solidFill>
                  <a:srgbClr val="C00000"/>
                </a:solidFill>
              </a:rPr>
              <a:t>a pull-based approach</a:t>
            </a:r>
            <a:r>
              <a:rPr lang="en-US" altLang="zh-CN" sz="3600" dirty="0"/>
              <a:t> to propagating updates</a:t>
            </a:r>
          </a:p>
          <a:p>
            <a:r>
              <a:rPr lang="en-US" altLang="zh-CN" sz="3600" dirty="0">
                <a:solidFill>
                  <a:srgbClr val="0000CC"/>
                </a:solidFill>
              </a:rPr>
              <a:t>Multicasting</a:t>
            </a:r>
            <a:r>
              <a:rPr lang="en-US" altLang="zh-CN" sz="3600" dirty="0"/>
              <a:t>: send updating message with multicast supported by underlying network, often combined with </a:t>
            </a:r>
            <a:r>
              <a:rPr lang="en-US" altLang="zh-CN" sz="3600" dirty="0">
                <a:solidFill>
                  <a:srgbClr val="C00000"/>
                </a:solidFill>
              </a:rPr>
              <a:t>a push-based approach </a:t>
            </a:r>
          </a:p>
          <a:p>
            <a:r>
              <a:rPr lang="en-US" altLang="zh-CN" sz="3600" dirty="0">
                <a:solidFill>
                  <a:srgbClr val="0000CC"/>
                </a:solidFill>
              </a:rPr>
              <a:t>Epidemic Protocols</a:t>
            </a:r>
            <a:r>
              <a:rPr lang="en-US" altLang="zh-CN" sz="3600" dirty="0"/>
              <a:t>: implement update propagation in </a:t>
            </a:r>
            <a:r>
              <a:rPr lang="en-US" altLang="zh-CN" sz="3600" dirty="0">
                <a:solidFill>
                  <a:srgbClr val="C00000"/>
                </a:solidFill>
              </a:rPr>
              <a:t>eventual consistent data stores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t>5. Consistency Protocols</a:t>
            </a:r>
          </a:p>
        </p:txBody>
      </p:sp>
      <p:sp>
        <p:nvSpPr>
          <p:cNvPr id="51203" name="Rectangle 3"/>
          <p:cNvSpPr>
            <a:spLocks noGrp="1" noChangeArrowheads="1"/>
          </p:cNvSpPr>
          <p:nvPr>
            <p:ph type="body" idx="1"/>
          </p:nvPr>
        </p:nvSpPr>
        <p:spPr/>
        <p:txBody>
          <a:bodyPr>
            <a:normAutofit/>
          </a:bodyPr>
          <a:lstStyle/>
          <a:p>
            <a:r>
              <a:rPr lang="en-US" altLang="zh-CN" sz="3600" dirty="0">
                <a:solidFill>
                  <a:srgbClr val="0000CC"/>
                </a:solidFill>
              </a:rPr>
              <a:t>Primary-based protocols</a:t>
            </a:r>
            <a:r>
              <a:rPr lang="en-US" altLang="zh-CN" sz="3600" dirty="0"/>
              <a:t>: each data item x has </a:t>
            </a:r>
            <a:r>
              <a:rPr lang="en-US" altLang="zh-CN" sz="3600" dirty="0">
                <a:solidFill>
                  <a:srgbClr val="C00000"/>
                </a:solidFill>
              </a:rPr>
              <a:t>an associated primary</a:t>
            </a:r>
            <a:r>
              <a:rPr lang="en-US" altLang="zh-CN" sz="3600" dirty="0"/>
              <a:t> responsible for coordinating write operations on x. </a:t>
            </a:r>
          </a:p>
          <a:p>
            <a:r>
              <a:rPr lang="en-US" altLang="zh-CN" sz="3600" dirty="0">
                <a:solidFill>
                  <a:srgbClr val="0000CC"/>
                </a:solidFill>
              </a:rPr>
              <a:t>Replicated-write protocols</a:t>
            </a:r>
            <a:r>
              <a:rPr lang="en-US" altLang="zh-CN" sz="3600" dirty="0"/>
              <a:t>: </a:t>
            </a:r>
            <a:r>
              <a:rPr lang="en-US" altLang="zh-CN" sz="3600" dirty="0">
                <a:solidFill>
                  <a:srgbClr val="C00000"/>
                </a:solidFill>
              </a:rPr>
              <a:t>multiple replicas</a:t>
            </a:r>
            <a:r>
              <a:rPr lang="en-US" altLang="zh-CN" sz="3600" dirty="0"/>
              <a:t> can carry write operations.</a:t>
            </a:r>
          </a:p>
          <a:p>
            <a:r>
              <a:rPr lang="en-US" altLang="zh-CN" sz="3600" dirty="0">
                <a:solidFill>
                  <a:srgbClr val="0000CC"/>
                </a:solidFill>
              </a:rPr>
              <a:t>Case study: Raft</a:t>
            </a:r>
          </a:p>
          <a:p>
            <a:r>
              <a:rPr lang="en-US" altLang="zh-CN" sz="3600" dirty="0">
                <a:solidFill>
                  <a:schemeClr val="bg1">
                    <a:lumMod val="50000"/>
                  </a:schemeClr>
                </a:solidFill>
              </a:rPr>
              <a:t>Implementing client-centric consistency</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a:t>5.1 Primary-Based Protocols</a:t>
            </a:r>
          </a:p>
        </p:txBody>
      </p:sp>
      <p:sp>
        <p:nvSpPr>
          <p:cNvPr id="57347" name="Rectangle 3"/>
          <p:cNvSpPr>
            <a:spLocks noGrp="1" noChangeArrowheads="1"/>
          </p:cNvSpPr>
          <p:nvPr>
            <p:ph type="body" idx="1"/>
          </p:nvPr>
        </p:nvSpPr>
        <p:spPr/>
        <p:txBody>
          <a:bodyPr/>
          <a:lstStyle/>
          <a:p>
            <a:pPr eaLnBrk="1" hangingPunct="1"/>
            <a:r>
              <a:rPr lang="en-US" altLang="zh-CN"/>
              <a:t>Primary-based protocols: each data item has </a:t>
            </a:r>
            <a:r>
              <a:rPr lang="en-US" altLang="zh-CN" b="1">
                <a:solidFill>
                  <a:srgbClr val="0000CC"/>
                </a:solidFill>
              </a:rPr>
              <a:t>an associated</a:t>
            </a:r>
            <a:r>
              <a:rPr lang="en-US" altLang="zh-CN">
                <a:solidFill>
                  <a:srgbClr val="0000CC"/>
                </a:solidFill>
              </a:rPr>
              <a:t> </a:t>
            </a:r>
            <a:r>
              <a:rPr lang="en-US" altLang="zh-CN" b="1">
                <a:solidFill>
                  <a:srgbClr val="0000CC"/>
                </a:solidFill>
              </a:rPr>
              <a:t>primary </a:t>
            </a:r>
            <a:r>
              <a:rPr lang="en-US" altLang="zh-CN"/>
              <a:t>responsible for </a:t>
            </a:r>
            <a:r>
              <a:rPr lang="en-US" altLang="zh-CN">
                <a:solidFill>
                  <a:srgbClr val="C00000"/>
                </a:solidFill>
              </a:rPr>
              <a:t>coordinating</a:t>
            </a:r>
            <a:r>
              <a:rPr lang="en-US" altLang="zh-CN"/>
              <a:t> write operations.</a:t>
            </a:r>
          </a:p>
          <a:p>
            <a:pPr lvl="1" eaLnBrk="1" hangingPunct="1"/>
            <a:r>
              <a:rPr lang="en-US" altLang="zh-CN" sz="3200" b="1"/>
              <a:t>Remote-Write </a:t>
            </a:r>
            <a:r>
              <a:rPr lang="en-US" altLang="zh-CN" sz="3200" b="1" smtClean="0"/>
              <a:t>Protocols, i.e., Primary </a:t>
            </a:r>
            <a:r>
              <a:rPr lang="en-US" altLang="zh-CN" sz="3200" b="1" dirty="0"/>
              <a:t>Backup Protocols</a:t>
            </a:r>
            <a:r>
              <a:rPr lang="en-US" altLang="zh-CN" sz="3200" dirty="0"/>
              <a:t>: perform read operations on a locally available copy, but should forward write operations to </a:t>
            </a:r>
            <a:r>
              <a:rPr lang="en-US" altLang="zh-CN" sz="3200" dirty="0">
                <a:solidFill>
                  <a:srgbClr val="C00000"/>
                </a:solidFill>
              </a:rPr>
              <a:t>a fixed primary copy</a:t>
            </a:r>
          </a:p>
          <a:p>
            <a:pPr lvl="1" eaLnBrk="1" hangingPunct="1"/>
            <a:r>
              <a:rPr lang="en-US" altLang="zh-CN" sz="3200" b="1" dirty="0"/>
              <a:t>Local-Write Protocols</a:t>
            </a:r>
            <a:r>
              <a:rPr lang="en-US" altLang="zh-CN" sz="3200" dirty="0"/>
              <a:t>: </a:t>
            </a:r>
            <a:r>
              <a:rPr lang="en-US" altLang="zh-CN" sz="3200" dirty="0">
                <a:solidFill>
                  <a:srgbClr val="C00000"/>
                </a:solidFill>
              </a:rPr>
              <a:t>moving the primary </a:t>
            </a:r>
            <a:r>
              <a:rPr lang="en-US" altLang="zh-CN" sz="3200" dirty="0"/>
              <a:t>to the process where  the write operation is initiated</a:t>
            </a:r>
          </a:p>
          <a:p>
            <a:pPr eaLnBrk="1" hangingPunct="1"/>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95300" y="0"/>
            <a:ext cx="8915400" cy="811213"/>
          </a:xfrm>
        </p:spPr>
        <p:txBody>
          <a:bodyPr/>
          <a:lstStyle/>
          <a:p>
            <a:pPr eaLnBrk="1" hangingPunct="1"/>
            <a:r>
              <a:rPr lang="en-US" altLang="zh-CN" sz="3600"/>
              <a:t>Primary-Based Protocols: </a:t>
            </a:r>
            <a:r>
              <a:rPr lang="en-US" altLang="zh-CN" sz="2800"/>
              <a:t>Primary-Backup Protocols </a:t>
            </a:r>
          </a:p>
        </p:txBody>
      </p:sp>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l="24345" t="41389" r="21593" b="35951"/>
          <a:stretch>
            <a:fillRect/>
          </a:stretch>
        </p:blipFill>
        <p:spPr bwMode="auto">
          <a:xfrm>
            <a:off x="247650" y="2133600"/>
            <a:ext cx="936466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4"/>
          <p:cNvSpPr>
            <a:spLocks noGrp="1" noChangeArrowheads="1"/>
          </p:cNvSpPr>
          <p:nvPr>
            <p:ph type="body" idx="1"/>
          </p:nvPr>
        </p:nvSpPr>
        <p:spPr>
          <a:xfrm>
            <a:off x="660400" y="762000"/>
            <a:ext cx="8502650" cy="1752600"/>
          </a:xfrm>
        </p:spPr>
        <p:txBody>
          <a:bodyPr>
            <a:normAutofit/>
          </a:bodyPr>
          <a:lstStyle/>
          <a:p>
            <a:pPr eaLnBrk="1" hangingPunct="1">
              <a:lnSpc>
                <a:spcPct val="80000"/>
              </a:lnSpc>
            </a:pPr>
            <a:r>
              <a:rPr lang="en-US" altLang="zh-CN" sz="2800"/>
              <a:t>The principle of primary-backup protocol which provides a straightforward </a:t>
            </a:r>
            <a:r>
              <a:rPr lang="en-US" altLang="zh-CN" sz="2800">
                <a:solidFill>
                  <a:srgbClr val="0000CC"/>
                </a:solidFill>
              </a:rPr>
              <a:t>implementation of sequential consistency</a:t>
            </a:r>
            <a:r>
              <a:rPr lang="en-US" altLang="zh-CN" sz="2800"/>
              <a:t>.</a:t>
            </a:r>
          </a:p>
          <a:p>
            <a:pPr lvl="1" eaLnBrk="1" hangingPunct="1">
              <a:lnSpc>
                <a:spcPct val="80000"/>
              </a:lnSpc>
            </a:pPr>
            <a:r>
              <a:rPr lang="en-US" altLang="zh-CN" sz="2400">
                <a:solidFill>
                  <a:srgbClr val="C00000"/>
                </a:solidFill>
              </a:rPr>
              <a:t>Blocking version vs. Non-blocking version</a:t>
            </a:r>
          </a:p>
        </p:txBody>
      </p:sp>
      <p:sp>
        <p:nvSpPr>
          <p:cNvPr id="2" name="矩形 1"/>
          <p:cNvSpPr/>
          <p:nvPr/>
        </p:nvSpPr>
        <p:spPr>
          <a:xfrm>
            <a:off x="2895600" y="3962400"/>
            <a:ext cx="762000" cy="381000"/>
          </a:xfrm>
          <a:prstGeom prst="rect">
            <a:avLst/>
          </a:prstGeom>
          <a:noFill/>
          <a:ln w="57150">
            <a:solidFill>
              <a:srgbClr val="0000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0000CC"/>
              </a:solidFill>
            </a:endParaRPr>
          </a:p>
        </p:txBody>
      </p:sp>
      <p:cxnSp>
        <p:nvCxnSpPr>
          <p:cNvPr id="4" name="直接连接符 3"/>
          <p:cNvCxnSpPr/>
          <p:nvPr/>
        </p:nvCxnSpPr>
        <p:spPr>
          <a:xfrm>
            <a:off x="660400" y="5867400"/>
            <a:ext cx="2006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791200" y="5867400"/>
            <a:ext cx="2006600"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a:t>Primary-Backup System</a:t>
            </a:r>
          </a:p>
        </p:txBody>
      </p:sp>
      <p:sp>
        <p:nvSpPr>
          <p:cNvPr id="61443" name="Rectangle 3"/>
          <p:cNvSpPr>
            <a:spLocks noGrp="1" noChangeArrowheads="1"/>
          </p:cNvSpPr>
          <p:nvPr>
            <p:ph type="body" idx="1"/>
          </p:nvPr>
        </p:nvSpPr>
        <p:spPr>
          <a:xfrm>
            <a:off x="495300" y="762000"/>
            <a:ext cx="9105900" cy="6096000"/>
          </a:xfrm>
        </p:spPr>
        <p:txBody>
          <a:bodyPr>
            <a:normAutofit fontScale="77500" lnSpcReduction="20000"/>
          </a:bodyPr>
          <a:lstStyle/>
          <a:p>
            <a:r>
              <a:rPr lang="en-US" altLang="zh-CN" sz="3400" dirty="0"/>
              <a:t>A primary-backup system </a:t>
            </a:r>
            <a:r>
              <a:rPr lang="en-US" altLang="zh-CN" sz="3400"/>
              <a:t>implements </a:t>
            </a:r>
            <a:r>
              <a:rPr lang="en-US" altLang="zh-CN" sz="3400" smtClean="0"/>
              <a:t>the </a:t>
            </a:r>
            <a:r>
              <a:rPr lang="en-US" altLang="zh-CN" sz="3400" smtClean="0">
                <a:solidFill>
                  <a:srgbClr val="C00000"/>
                </a:solidFill>
              </a:rPr>
              <a:t>sequence </a:t>
            </a:r>
            <a:r>
              <a:rPr lang="en-US" altLang="zh-CN" sz="3400" dirty="0">
                <a:solidFill>
                  <a:srgbClr val="C00000"/>
                </a:solidFill>
              </a:rPr>
              <a:t>consistency </a:t>
            </a:r>
            <a:r>
              <a:rPr lang="en-US" altLang="zh-CN" sz="3400" dirty="0">
                <a:solidFill>
                  <a:srgbClr val="0000CC"/>
                </a:solidFill>
              </a:rPr>
              <a:t>if the primary is correct</a:t>
            </a:r>
            <a:r>
              <a:rPr lang="en-US" altLang="zh-CN" sz="3400" dirty="0"/>
              <a:t>, since the primary sequences all the operations upon the shared objects. </a:t>
            </a:r>
          </a:p>
          <a:p>
            <a:r>
              <a:rPr lang="en-US" altLang="zh-CN" sz="3400" dirty="0">
                <a:solidFill>
                  <a:srgbClr val="0000CC"/>
                </a:solidFill>
              </a:rPr>
              <a:t>If the primary fails</a:t>
            </a:r>
            <a:r>
              <a:rPr lang="en-US" altLang="zh-CN" sz="3400" dirty="0"/>
              <a:t>, then the system </a:t>
            </a:r>
            <a:r>
              <a:rPr lang="en-US" altLang="zh-CN" sz="3400"/>
              <a:t>retains </a:t>
            </a:r>
            <a:r>
              <a:rPr lang="en-US" altLang="zh-CN" sz="3400" smtClean="0"/>
              <a:t>the </a:t>
            </a:r>
            <a:r>
              <a:rPr lang="en-US" altLang="zh-CN" sz="3400" smtClean="0">
                <a:solidFill>
                  <a:srgbClr val="C00000"/>
                </a:solidFill>
              </a:rPr>
              <a:t>sequence </a:t>
            </a:r>
            <a:r>
              <a:rPr lang="en-US" altLang="zh-CN" sz="3400" dirty="0">
                <a:solidFill>
                  <a:srgbClr val="C00000"/>
                </a:solidFill>
              </a:rPr>
              <a:t>consistency</a:t>
            </a:r>
            <a:r>
              <a:rPr lang="en-US" altLang="zh-CN" sz="3400" dirty="0"/>
              <a:t> if a single backup becomes the new primary (by election) and if the new system configuration takes over exactly where the last left off</a:t>
            </a:r>
          </a:p>
          <a:p>
            <a:r>
              <a:rPr lang="en-US" altLang="zh-CN" sz="3400" dirty="0"/>
              <a:t>Methods: the primary uses </a:t>
            </a:r>
            <a:r>
              <a:rPr lang="en-US" altLang="zh-CN" sz="3400" dirty="0">
                <a:solidFill>
                  <a:srgbClr val="0000CC"/>
                </a:solidFill>
              </a:rPr>
              <a:t>view-synchronous group communication </a:t>
            </a:r>
            <a:r>
              <a:rPr lang="en-US" altLang="zh-CN" sz="3400" dirty="0"/>
              <a:t>to send the updates to the backups; the primary broadcasts </a:t>
            </a:r>
            <a:r>
              <a:rPr lang="en-US" altLang="zh-CN" sz="3400" dirty="0">
                <a:solidFill>
                  <a:srgbClr val="0000CC"/>
                </a:solidFill>
              </a:rPr>
              <a:t>heartbeat</a:t>
            </a:r>
            <a:r>
              <a:rPr lang="en-US" altLang="zh-CN" sz="3400" dirty="0"/>
              <a:t> messages</a:t>
            </a:r>
          </a:p>
          <a:p>
            <a:pPr lvl="1"/>
            <a:r>
              <a:rPr lang="en-US" altLang="zh-CN" sz="3000" dirty="0"/>
              <a:t>view-synchronous group communication implements </a:t>
            </a:r>
            <a:r>
              <a:rPr lang="en-US" altLang="zh-CN" sz="3000" dirty="0">
                <a:solidFill>
                  <a:srgbClr val="C00000"/>
                </a:solidFill>
              </a:rPr>
              <a:t>reliable group communication</a:t>
            </a:r>
            <a:r>
              <a:rPr lang="en-US" altLang="zh-CN" sz="3000" dirty="0">
                <a:solidFill>
                  <a:srgbClr val="0000CC"/>
                </a:solidFill>
              </a:rPr>
              <a:t> </a:t>
            </a:r>
            <a:r>
              <a:rPr lang="en-US" altLang="zh-CN" sz="3000" dirty="0"/>
              <a:t>with dynamic groups in the presence of failures</a:t>
            </a:r>
          </a:p>
          <a:p>
            <a:pPr lvl="1"/>
            <a:r>
              <a:rPr lang="en-US" altLang="zh-CN" sz="3000" dirty="0"/>
              <a:t>Given that at most m servers can fail over a given time and considering only crash failure, at least (m+1) replicas are sufficient to tolerate </a:t>
            </a:r>
            <a:r>
              <a:rPr lang="en-US" altLang="zh-CN" sz="3000" dirty="0">
                <a:solidFill>
                  <a:srgbClr val="C00000"/>
                </a:solidFill>
              </a:rPr>
              <a:t>the crash of m servers</a:t>
            </a:r>
            <a:r>
              <a:rPr lang="en-US" altLang="zh-CN" sz="3000" dirty="0"/>
              <a:t>, </a:t>
            </a:r>
            <a:r>
              <a:rPr lang="en-US" altLang="zh-CN" sz="3000" dirty="0">
                <a:solidFill>
                  <a:srgbClr val="C00000"/>
                </a:solidFill>
              </a:rPr>
              <a:t>the smallest failover time  </a:t>
            </a:r>
            <a:r>
              <a:rPr lang="en-US" altLang="zh-CN" sz="3000" dirty="0"/>
              <a:t>is </a:t>
            </a:r>
            <a:r>
              <a:rPr lang="el-GR" altLang="zh-CN" sz="3000" dirty="0"/>
              <a:t>τ</a:t>
            </a:r>
            <a:r>
              <a:rPr lang="en-US" altLang="zh-CN" sz="3000" dirty="0"/>
              <a:t>+2</a:t>
            </a:r>
            <a:r>
              <a:rPr lang="el-GR" altLang="zh-CN" sz="3000" dirty="0"/>
              <a:t>δ</a:t>
            </a:r>
            <a:r>
              <a:rPr lang="en-US" altLang="zh-CN" sz="3000" dirty="0"/>
              <a:t>+T, where </a:t>
            </a:r>
            <a:r>
              <a:rPr lang="el-GR" altLang="zh-CN" sz="3000" dirty="0"/>
              <a:t>τ</a:t>
            </a:r>
            <a:r>
              <a:rPr lang="en-US" altLang="zh-CN" sz="3000" dirty="0"/>
              <a:t> is the interval between the reception of two consecutive heartbeat messages, T is the election time, and </a:t>
            </a:r>
            <a:r>
              <a:rPr lang="el-GR" altLang="zh-CN" sz="3000" dirty="0"/>
              <a:t>δ</a:t>
            </a:r>
            <a:r>
              <a:rPr lang="en-US" altLang="zh-CN" sz="3000" dirty="0"/>
              <a:t> is the maximum message propagation delay from the primary to a backup server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5300" y="169863"/>
            <a:ext cx="8915400" cy="668337"/>
          </a:xfrm>
        </p:spPr>
        <p:txBody>
          <a:bodyPr/>
          <a:lstStyle/>
          <a:p>
            <a:pPr eaLnBrk="1" hangingPunct="1"/>
            <a:r>
              <a:rPr lang="en-US" altLang="zh-CN"/>
              <a:t>1. Introduction to Replication</a:t>
            </a:r>
          </a:p>
        </p:txBody>
      </p:sp>
      <p:sp>
        <p:nvSpPr>
          <p:cNvPr id="6147" name="Rectangle 3"/>
          <p:cNvSpPr>
            <a:spLocks noGrp="1" noChangeArrowheads="1"/>
          </p:cNvSpPr>
          <p:nvPr>
            <p:ph type="body" idx="1"/>
          </p:nvPr>
        </p:nvSpPr>
        <p:spPr>
          <a:xfrm>
            <a:off x="577850" y="975360"/>
            <a:ext cx="8750300" cy="5867400"/>
          </a:xfrm>
        </p:spPr>
        <p:txBody>
          <a:bodyPr/>
          <a:lstStyle/>
          <a:p>
            <a:pPr eaLnBrk="1" hangingPunct="1">
              <a:lnSpc>
                <a:spcPct val="80000"/>
              </a:lnSpc>
            </a:pPr>
            <a:r>
              <a:rPr lang="en-US" altLang="zh-CN" sz="2800" dirty="0"/>
              <a:t>Two Reasons for Replication:</a:t>
            </a:r>
          </a:p>
          <a:p>
            <a:pPr lvl="1" eaLnBrk="1" hangingPunct="1">
              <a:lnSpc>
                <a:spcPct val="80000"/>
              </a:lnSpc>
            </a:pPr>
            <a:r>
              <a:rPr lang="en-US" altLang="zh-CN" dirty="0"/>
              <a:t>Reliability &amp; availability</a:t>
            </a:r>
          </a:p>
          <a:p>
            <a:pPr lvl="2" eaLnBrk="1" hangingPunct="1">
              <a:lnSpc>
                <a:spcPct val="80000"/>
              </a:lnSpc>
            </a:pPr>
            <a:r>
              <a:rPr lang="en-US" altLang="zh-CN" sz="2800" dirty="0"/>
              <a:t>keep working after one replica crashes, increasing system availability</a:t>
            </a:r>
          </a:p>
          <a:p>
            <a:pPr lvl="2" eaLnBrk="1" hangingPunct="1">
              <a:lnSpc>
                <a:spcPct val="80000"/>
              </a:lnSpc>
            </a:pPr>
            <a:r>
              <a:rPr lang="en-US" altLang="zh-CN" sz="2800" dirty="0"/>
              <a:t>protect against accessing corrupted data </a:t>
            </a:r>
          </a:p>
          <a:p>
            <a:pPr lvl="1" eaLnBrk="1" hangingPunct="1">
              <a:lnSpc>
                <a:spcPct val="80000"/>
              </a:lnSpc>
            </a:pPr>
            <a:r>
              <a:rPr lang="en-US" altLang="zh-CN" dirty="0"/>
              <a:t>Performance</a:t>
            </a:r>
          </a:p>
          <a:p>
            <a:pPr lvl="2" eaLnBrk="1" hangingPunct="1">
              <a:lnSpc>
                <a:spcPct val="80000"/>
              </a:lnSpc>
            </a:pPr>
            <a:r>
              <a:rPr lang="en-US" altLang="zh-CN" sz="2800" dirty="0"/>
              <a:t>reduce latency in data access </a:t>
            </a:r>
          </a:p>
          <a:p>
            <a:pPr lvl="2" eaLnBrk="1" hangingPunct="1">
              <a:lnSpc>
                <a:spcPct val="80000"/>
              </a:lnSpc>
            </a:pPr>
            <a:r>
              <a:rPr lang="en-US" altLang="zh-CN" sz="2800" dirty="0"/>
              <a:t>scale in number and geographical area </a:t>
            </a:r>
          </a:p>
          <a:p>
            <a:pPr eaLnBrk="1" hangingPunct="1">
              <a:lnSpc>
                <a:spcPct val="80000"/>
              </a:lnSpc>
            </a:pPr>
            <a:endParaRPr lang="en-US" altLang="zh-CN" sz="2800" dirty="0"/>
          </a:p>
          <a:p>
            <a:pPr eaLnBrk="1" hangingPunct="1">
              <a:lnSpc>
                <a:spcPct val="80000"/>
              </a:lnSpc>
            </a:pPr>
            <a:r>
              <a:rPr lang="en-US" altLang="zh-CN" sz="2800" dirty="0"/>
              <a:t>Price for Replication:</a:t>
            </a:r>
          </a:p>
          <a:p>
            <a:pPr lvl="1" eaLnBrk="1" hangingPunct="1">
              <a:lnSpc>
                <a:spcPct val="80000"/>
              </a:lnSpc>
            </a:pPr>
            <a:r>
              <a:rPr lang="en-US" altLang="zh-CN" dirty="0"/>
              <a:t>Costs of storage and communication</a:t>
            </a:r>
          </a:p>
          <a:p>
            <a:pPr lvl="1" eaLnBrk="1" hangingPunct="1">
              <a:lnSpc>
                <a:spcPct val="80000"/>
              </a:lnSpc>
            </a:pPr>
            <a:r>
              <a:rPr lang="en-US" altLang="zh-CN" dirty="0"/>
              <a:t>Replication </a:t>
            </a:r>
            <a:r>
              <a:rPr lang="en-US" altLang="zh-CN" dirty="0">
                <a:sym typeface="Wingdings" panose="05000000000000000000" pitchFamily="2" charset="2"/>
              </a:rPr>
              <a:t> </a:t>
            </a:r>
            <a:r>
              <a:rPr lang="en-US" altLang="zh-CN" dirty="0"/>
              <a:t>Consistency: globe synchronize or relax consistency constrains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95300" y="1"/>
            <a:ext cx="8915400" cy="914400"/>
          </a:xfrm>
        </p:spPr>
        <p:txBody>
          <a:bodyPr/>
          <a:lstStyle/>
          <a:p>
            <a:pPr eaLnBrk="1" hangingPunct="1"/>
            <a:r>
              <a:rPr lang="en-US" altLang="zh-CN" sz="3600"/>
              <a:t>Primary-Based Protocols: </a:t>
            </a:r>
            <a:r>
              <a:rPr lang="en-US" altLang="zh-CN" sz="2800"/>
              <a:t>Local-Write Protocols (1)</a:t>
            </a:r>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l="24345" t="42296" r="21379" b="36404"/>
          <a:stretch>
            <a:fillRect/>
          </a:stretch>
        </p:blipFill>
        <p:spPr bwMode="auto">
          <a:xfrm>
            <a:off x="825500" y="2286000"/>
            <a:ext cx="82915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4"/>
          <p:cNvSpPr>
            <a:spLocks noGrp="1" noChangeArrowheads="1"/>
          </p:cNvSpPr>
          <p:nvPr>
            <p:ph type="body" idx="1"/>
          </p:nvPr>
        </p:nvSpPr>
        <p:spPr>
          <a:xfrm>
            <a:off x="825500" y="762000"/>
            <a:ext cx="8337550" cy="1828800"/>
          </a:xfrm>
        </p:spPr>
        <p:txBody>
          <a:bodyPr/>
          <a:lstStyle/>
          <a:p>
            <a:pPr eaLnBrk="1" hangingPunct="1">
              <a:lnSpc>
                <a:spcPct val="90000"/>
              </a:lnSpc>
            </a:pPr>
            <a:r>
              <a:rPr lang="en-US" altLang="zh-CN" sz="2800" dirty="0"/>
              <a:t>A kind of local-write protocol is the one in which a </a:t>
            </a:r>
            <a:r>
              <a:rPr lang="en-US" altLang="zh-CN" sz="2800" dirty="0">
                <a:solidFill>
                  <a:srgbClr val="0000CC"/>
                </a:solidFill>
              </a:rPr>
              <a:t>single</a:t>
            </a:r>
            <a:r>
              <a:rPr lang="en-US" altLang="zh-CN" sz="2800" dirty="0"/>
              <a:t> copy is migrated between processes.</a:t>
            </a:r>
          </a:p>
          <a:p>
            <a:pPr eaLnBrk="1" hangingPunct="1">
              <a:lnSpc>
                <a:spcPct val="90000"/>
              </a:lnSpc>
            </a:pPr>
            <a:r>
              <a:rPr lang="en-US" altLang="zh-CN" sz="2800" dirty="0"/>
              <a:t>How to locate the data with this fully migrating approach? </a:t>
            </a:r>
            <a:r>
              <a:rPr lang="en-US" altLang="zh-CN" sz="2800" dirty="0">
                <a:solidFill>
                  <a:srgbClr val="C00000"/>
                </a:solidFill>
              </a:rPr>
              <a:t>Name service</a:t>
            </a:r>
          </a:p>
        </p:txBody>
      </p:sp>
      <p:cxnSp>
        <p:nvCxnSpPr>
          <p:cNvPr id="3" name="直接连接符 2">
            <a:extLst>
              <a:ext uri="{FF2B5EF4-FFF2-40B4-BE49-F238E27FC236}">
                <a16:creationId xmlns:a16="http://schemas.microsoft.com/office/drawing/2014/main" xmlns="" id="{C7C0443F-00B8-4D51-9461-86B3E164E581}"/>
              </a:ext>
            </a:extLst>
          </p:cNvPr>
          <p:cNvCxnSpPr/>
          <p:nvPr/>
        </p:nvCxnSpPr>
        <p:spPr>
          <a:xfrm>
            <a:off x="1447800" y="6477000"/>
            <a:ext cx="289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直接连接符 5">
            <a:extLst>
              <a:ext uri="{FF2B5EF4-FFF2-40B4-BE49-F238E27FC236}">
                <a16:creationId xmlns:a16="http://schemas.microsoft.com/office/drawing/2014/main" xmlns="" id="{C7C0443F-00B8-4D51-9461-86B3E164E581}"/>
              </a:ext>
            </a:extLst>
          </p:cNvPr>
          <p:cNvCxnSpPr/>
          <p:nvPr/>
        </p:nvCxnSpPr>
        <p:spPr>
          <a:xfrm>
            <a:off x="1447800" y="6019800"/>
            <a:ext cx="2057400"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l="24345" t="41389" r="21593" b="36555"/>
          <a:stretch>
            <a:fillRect/>
          </a:stretch>
        </p:blipFill>
        <p:spPr bwMode="auto">
          <a:xfrm>
            <a:off x="825500" y="2667000"/>
            <a:ext cx="84201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3"/>
          <p:cNvSpPr>
            <a:spLocks noGrp="1" noChangeArrowheads="1"/>
          </p:cNvSpPr>
          <p:nvPr>
            <p:ph type="title"/>
          </p:nvPr>
        </p:nvSpPr>
        <p:spPr>
          <a:xfrm>
            <a:off x="412750" y="76200"/>
            <a:ext cx="8915400" cy="685800"/>
          </a:xfrm>
        </p:spPr>
        <p:txBody>
          <a:bodyPr/>
          <a:lstStyle/>
          <a:p>
            <a:pPr eaLnBrk="1" hangingPunct="1"/>
            <a:r>
              <a:rPr lang="en-US" altLang="zh-CN" sz="3600"/>
              <a:t>Primary-Based Protocols: </a:t>
            </a:r>
            <a:r>
              <a:rPr lang="en-US" altLang="zh-CN" sz="2800"/>
              <a:t>Local-Write Protocols (2)</a:t>
            </a:r>
          </a:p>
        </p:txBody>
      </p:sp>
      <p:sp>
        <p:nvSpPr>
          <p:cNvPr id="65540" name="Rectangle 4"/>
          <p:cNvSpPr>
            <a:spLocks noGrp="1" noChangeArrowheads="1"/>
          </p:cNvSpPr>
          <p:nvPr>
            <p:ph type="body" idx="1"/>
          </p:nvPr>
        </p:nvSpPr>
        <p:spPr>
          <a:xfrm>
            <a:off x="457200" y="762000"/>
            <a:ext cx="9144000" cy="2209800"/>
          </a:xfrm>
        </p:spPr>
        <p:txBody>
          <a:bodyPr>
            <a:normAutofit/>
          </a:bodyPr>
          <a:lstStyle/>
          <a:p>
            <a:pPr eaLnBrk="1" hangingPunct="1">
              <a:lnSpc>
                <a:spcPct val="80000"/>
              </a:lnSpc>
            </a:pPr>
            <a:r>
              <a:rPr lang="en-US" altLang="zh-CN" sz="2400" dirty="0"/>
              <a:t>Another kind of local-write protocol is the one in which the primary migrates to the process that wish to perform a write operation.</a:t>
            </a:r>
          </a:p>
          <a:p>
            <a:pPr lvl="1" eaLnBrk="1" hangingPunct="1">
              <a:lnSpc>
                <a:spcPct val="80000"/>
              </a:lnSpc>
            </a:pPr>
            <a:r>
              <a:rPr lang="en-US" altLang="zh-CN" sz="2400" dirty="0"/>
              <a:t>Multiple replicas</a:t>
            </a:r>
          </a:p>
          <a:p>
            <a:pPr lvl="1" eaLnBrk="1" hangingPunct="1">
              <a:lnSpc>
                <a:spcPct val="80000"/>
              </a:lnSpc>
            </a:pPr>
            <a:r>
              <a:rPr lang="en-US" altLang="zh-CN" sz="2400" dirty="0"/>
              <a:t>Non-blocking version for propagate updates to the replicas: a fixed central server may be adopted</a:t>
            </a:r>
          </a:p>
          <a:p>
            <a:pPr eaLnBrk="1" hangingPunct="1">
              <a:lnSpc>
                <a:spcPct val="80000"/>
              </a:lnSpc>
            </a:pPr>
            <a:r>
              <a:rPr lang="en-US" altLang="zh-CN" sz="2400" dirty="0"/>
              <a:t>It is applicable to mobile computers working in a disconnected mode.</a:t>
            </a:r>
          </a:p>
        </p:txBody>
      </p:sp>
      <p:cxnSp>
        <p:nvCxnSpPr>
          <p:cNvPr id="5" name="直接连接符 4">
            <a:extLst>
              <a:ext uri="{FF2B5EF4-FFF2-40B4-BE49-F238E27FC236}">
                <a16:creationId xmlns:a16="http://schemas.microsoft.com/office/drawing/2014/main" xmlns="" id="{44CF3DA0-1151-4B16-A76F-CD5A3B22CBE1}"/>
              </a:ext>
            </a:extLst>
          </p:cNvPr>
          <p:cNvCxnSpPr/>
          <p:nvPr/>
        </p:nvCxnSpPr>
        <p:spPr>
          <a:xfrm>
            <a:off x="1295400" y="6248400"/>
            <a:ext cx="289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直接连接符 5">
            <a:extLst>
              <a:ext uri="{FF2B5EF4-FFF2-40B4-BE49-F238E27FC236}">
                <a16:creationId xmlns:a16="http://schemas.microsoft.com/office/drawing/2014/main" xmlns="" id="{44CF3DA0-1151-4B16-A76F-CD5A3B22CBE1}"/>
              </a:ext>
            </a:extLst>
          </p:cNvPr>
          <p:cNvCxnSpPr/>
          <p:nvPr/>
        </p:nvCxnSpPr>
        <p:spPr>
          <a:xfrm>
            <a:off x="1295400" y="6019800"/>
            <a:ext cx="1752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直接连接符 7">
            <a:extLst>
              <a:ext uri="{FF2B5EF4-FFF2-40B4-BE49-F238E27FC236}">
                <a16:creationId xmlns:a16="http://schemas.microsoft.com/office/drawing/2014/main" xmlns="" id="{44CF3DA0-1151-4B16-A76F-CD5A3B22CBE1}"/>
              </a:ext>
            </a:extLst>
          </p:cNvPr>
          <p:cNvCxnSpPr/>
          <p:nvPr/>
        </p:nvCxnSpPr>
        <p:spPr>
          <a:xfrm>
            <a:off x="5791200" y="6019800"/>
            <a:ext cx="1752600"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a:t>5.2 Replicated-Write Protocols</a:t>
            </a:r>
          </a:p>
        </p:txBody>
      </p:sp>
      <p:sp>
        <p:nvSpPr>
          <p:cNvPr id="67587" name="Rectangle 3"/>
          <p:cNvSpPr>
            <a:spLocks noGrp="1" noChangeArrowheads="1"/>
          </p:cNvSpPr>
          <p:nvPr>
            <p:ph type="body" idx="1"/>
          </p:nvPr>
        </p:nvSpPr>
        <p:spPr/>
        <p:txBody>
          <a:bodyPr/>
          <a:lstStyle/>
          <a:p>
            <a:pPr eaLnBrk="1" hangingPunct="1"/>
            <a:r>
              <a:rPr lang="en-US" altLang="zh-CN"/>
              <a:t>Replicated-write protocols: multiple replicas can carry write operations.</a:t>
            </a:r>
          </a:p>
          <a:p>
            <a:pPr lvl="1" eaLnBrk="1" hangingPunct="1"/>
            <a:r>
              <a:rPr lang="en-US" altLang="zh-CN" sz="3200" b="1"/>
              <a:t>Active Replication</a:t>
            </a:r>
            <a:r>
              <a:rPr lang="en-US" altLang="zh-CN" sz="3200"/>
              <a:t>: forward an operation to all replicas</a:t>
            </a:r>
          </a:p>
          <a:p>
            <a:pPr lvl="1" eaLnBrk="1" hangingPunct="1"/>
            <a:r>
              <a:rPr lang="en-US" altLang="zh-CN" sz="3200" b="1"/>
              <a:t>Quorum-Based Protocols</a:t>
            </a:r>
            <a:r>
              <a:rPr lang="en-US" altLang="zh-CN" sz="3200"/>
              <a:t>: based on majority voting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52400" y="0"/>
            <a:ext cx="9601200" cy="990600"/>
          </a:xfrm>
        </p:spPr>
        <p:txBody>
          <a:bodyPr/>
          <a:lstStyle/>
          <a:p>
            <a:pPr eaLnBrk="1" hangingPunct="1"/>
            <a:r>
              <a:rPr lang="en-US" altLang="zh-CN" sz="3600"/>
              <a:t>Replicated-Write Protocols: </a:t>
            </a:r>
            <a:r>
              <a:rPr lang="en-US" altLang="zh-CN" sz="3200"/>
              <a:t>Quorum-Based Protocols</a:t>
            </a:r>
          </a:p>
        </p:txBody>
      </p:sp>
      <p:sp>
        <p:nvSpPr>
          <p:cNvPr id="79875" name="Rectangle 3"/>
          <p:cNvSpPr>
            <a:spLocks noGrp="1" noChangeArrowheads="1"/>
          </p:cNvSpPr>
          <p:nvPr>
            <p:ph type="body" idx="1"/>
          </p:nvPr>
        </p:nvSpPr>
        <p:spPr>
          <a:xfrm>
            <a:off x="687388" y="5499100"/>
            <a:ext cx="8832850" cy="1358900"/>
          </a:xfrm>
        </p:spPr>
        <p:txBody>
          <a:bodyPr/>
          <a:lstStyle/>
          <a:p>
            <a:pPr marL="609600" indent="-609600" eaLnBrk="1" hangingPunct="1">
              <a:lnSpc>
                <a:spcPct val="70000"/>
              </a:lnSpc>
              <a:buFontTx/>
              <a:buNone/>
            </a:pPr>
            <a:r>
              <a:rPr lang="en-US" altLang="zh-CN" sz="2400"/>
              <a:t>Three examples of the voting algorithm:</a:t>
            </a:r>
          </a:p>
          <a:p>
            <a:pPr marL="609600" indent="-609600" eaLnBrk="1" hangingPunct="1">
              <a:lnSpc>
                <a:spcPct val="70000"/>
              </a:lnSpc>
              <a:buFontTx/>
              <a:buAutoNum type="alphaLcParenR"/>
            </a:pPr>
            <a:r>
              <a:rPr lang="en-US" altLang="zh-CN" sz="2400"/>
              <a:t>A correct choice of read and write set</a:t>
            </a:r>
          </a:p>
          <a:p>
            <a:pPr marL="609600" indent="-609600" eaLnBrk="1" hangingPunct="1">
              <a:lnSpc>
                <a:spcPct val="70000"/>
              </a:lnSpc>
              <a:buFontTx/>
              <a:buAutoNum type="alphaLcParenR"/>
            </a:pPr>
            <a:r>
              <a:rPr lang="en-US" altLang="zh-CN" sz="2400"/>
              <a:t>A choice that may lead to write-write conflicts</a:t>
            </a:r>
          </a:p>
          <a:p>
            <a:pPr marL="609600" indent="-609600" eaLnBrk="1" hangingPunct="1">
              <a:lnSpc>
                <a:spcPct val="70000"/>
              </a:lnSpc>
              <a:buFontTx/>
              <a:buAutoNum type="alphaLcParenR"/>
            </a:pPr>
            <a:r>
              <a:rPr lang="en-US" altLang="zh-CN" sz="2400"/>
              <a:t>A correct choice, known as ROWA (read one, write all)</a:t>
            </a:r>
          </a:p>
        </p:txBody>
      </p:sp>
      <p:pic>
        <p:nvPicPr>
          <p:cNvPr id="79876" name="Picture 4"/>
          <p:cNvPicPr>
            <a:picLocks noChangeAspect="1" noChangeArrowheads="1"/>
          </p:cNvPicPr>
          <p:nvPr/>
        </p:nvPicPr>
        <p:blipFill>
          <a:blip r:embed="rId3">
            <a:extLst>
              <a:ext uri="{28A0092B-C50C-407E-A947-70E740481C1C}">
                <a14:useLocalDpi xmlns:a14="http://schemas.microsoft.com/office/drawing/2010/main" val="0"/>
              </a:ext>
            </a:extLst>
          </a:blip>
          <a:srcRect l="20523" t="44864" r="18814" b="39577"/>
          <a:stretch>
            <a:fillRect/>
          </a:stretch>
        </p:blipFill>
        <p:spPr bwMode="auto">
          <a:xfrm>
            <a:off x="631825" y="2819400"/>
            <a:ext cx="832485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Text Box 5"/>
          <p:cNvSpPr txBox="1">
            <a:spLocks noChangeArrowheads="1"/>
          </p:cNvSpPr>
          <p:nvPr/>
        </p:nvSpPr>
        <p:spPr bwMode="auto">
          <a:xfrm>
            <a:off x="228600" y="1003300"/>
            <a:ext cx="9525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dirty="0"/>
              <a:t>N</a:t>
            </a:r>
            <a:r>
              <a:rPr lang="en-US" altLang="zh-CN" sz="2800" dirty="0"/>
              <a:t> replicas exist, reading a file needs </a:t>
            </a:r>
            <a:r>
              <a:rPr lang="en-US" altLang="zh-CN" sz="2800" b="1" dirty="0">
                <a:solidFill>
                  <a:srgbClr val="0000CC"/>
                </a:solidFill>
              </a:rPr>
              <a:t>a read quorum</a:t>
            </a:r>
            <a:r>
              <a:rPr lang="en-US" altLang="zh-CN" sz="2800" dirty="0"/>
              <a:t>, an arbitrary collection of any </a:t>
            </a:r>
            <a:r>
              <a:rPr lang="en-US" altLang="zh-CN" sz="2800" b="1" dirty="0"/>
              <a:t>N</a:t>
            </a:r>
            <a:r>
              <a:rPr lang="en-US" altLang="zh-CN" sz="1400" b="1" dirty="0"/>
              <a:t>R</a:t>
            </a:r>
            <a:r>
              <a:rPr lang="en-US" altLang="zh-CN" sz="2800" dirty="0"/>
              <a:t> servers, or more. </a:t>
            </a:r>
          </a:p>
          <a:p>
            <a:pPr eaLnBrk="1" hangingPunct="1">
              <a:spcBef>
                <a:spcPct val="0"/>
              </a:spcBef>
              <a:buFontTx/>
              <a:buNone/>
            </a:pPr>
            <a:r>
              <a:rPr lang="en-US" altLang="zh-CN" sz="2800" dirty="0"/>
              <a:t>Modifying a file require </a:t>
            </a:r>
            <a:r>
              <a:rPr lang="en-US" altLang="zh-CN" sz="2800" dirty="0">
                <a:solidFill>
                  <a:srgbClr val="0000CC"/>
                </a:solidFill>
              </a:rPr>
              <a:t>a </a:t>
            </a:r>
            <a:r>
              <a:rPr lang="en-US" altLang="zh-CN" sz="2800" b="1" dirty="0">
                <a:solidFill>
                  <a:srgbClr val="0000CC"/>
                </a:solidFill>
              </a:rPr>
              <a:t>write quorum</a:t>
            </a:r>
            <a:r>
              <a:rPr lang="en-US" altLang="zh-CN" sz="2800" dirty="0">
                <a:solidFill>
                  <a:srgbClr val="0000CC"/>
                </a:solidFill>
              </a:rPr>
              <a:t> </a:t>
            </a:r>
            <a:r>
              <a:rPr lang="en-US" altLang="zh-CN" sz="2800" dirty="0"/>
              <a:t>of  at least </a:t>
            </a:r>
            <a:r>
              <a:rPr lang="en-US" altLang="zh-CN" sz="2800" b="1" dirty="0" err="1"/>
              <a:t>N</a:t>
            </a:r>
            <a:r>
              <a:rPr lang="en-US" altLang="zh-CN" sz="1600" b="1" dirty="0" err="1"/>
              <a:t>w</a:t>
            </a:r>
            <a:r>
              <a:rPr lang="en-US" altLang="zh-CN" sz="1600" b="1" dirty="0"/>
              <a:t> </a:t>
            </a:r>
            <a:r>
              <a:rPr lang="en-US" altLang="zh-CN" sz="2000" b="1" dirty="0"/>
              <a:t> </a:t>
            </a:r>
            <a:r>
              <a:rPr lang="en-US" altLang="zh-CN" sz="2800" dirty="0"/>
              <a:t>servers.</a:t>
            </a:r>
          </a:p>
          <a:p>
            <a:pPr eaLnBrk="1" hangingPunct="1">
              <a:spcBef>
                <a:spcPct val="0"/>
              </a:spcBef>
              <a:buFontTx/>
              <a:buNone/>
            </a:pPr>
            <a:r>
              <a:rPr lang="en-US" altLang="zh-CN" sz="2800" b="1" dirty="0">
                <a:solidFill>
                  <a:srgbClr val="C00000"/>
                </a:solidFill>
              </a:rPr>
              <a:t>N</a:t>
            </a:r>
            <a:r>
              <a:rPr lang="en-US" altLang="zh-CN" sz="1400" b="1" dirty="0">
                <a:solidFill>
                  <a:srgbClr val="C00000"/>
                </a:solidFill>
              </a:rPr>
              <a:t>R</a:t>
            </a:r>
            <a:r>
              <a:rPr lang="en-US" altLang="zh-CN" sz="2800" b="1" dirty="0">
                <a:solidFill>
                  <a:srgbClr val="C00000"/>
                </a:solidFill>
              </a:rPr>
              <a:t>+N</a:t>
            </a:r>
            <a:r>
              <a:rPr lang="en-US" altLang="zh-CN" sz="1400" b="1" dirty="0">
                <a:solidFill>
                  <a:srgbClr val="C00000"/>
                </a:solidFill>
              </a:rPr>
              <a:t>W</a:t>
            </a:r>
            <a:r>
              <a:rPr lang="en-US" altLang="zh-CN" sz="2800" b="1" dirty="0">
                <a:solidFill>
                  <a:srgbClr val="C00000"/>
                </a:solidFill>
              </a:rPr>
              <a:t>&gt;N </a:t>
            </a:r>
            <a:r>
              <a:rPr lang="en-US" altLang="zh-CN" sz="2800" dirty="0">
                <a:solidFill>
                  <a:srgbClr val="C00000"/>
                </a:solidFill>
              </a:rPr>
              <a:t>avoid r-w conflict</a:t>
            </a:r>
            <a:r>
              <a:rPr lang="en-US" altLang="zh-CN" sz="2800" b="1" dirty="0"/>
              <a:t>         </a:t>
            </a:r>
            <a:r>
              <a:rPr lang="en-US" altLang="zh-CN" sz="2800" b="1" dirty="0">
                <a:solidFill>
                  <a:srgbClr val="C00000"/>
                </a:solidFill>
              </a:rPr>
              <a:t>N</a:t>
            </a:r>
            <a:r>
              <a:rPr lang="en-US" altLang="zh-CN" sz="1400" b="1" dirty="0">
                <a:solidFill>
                  <a:srgbClr val="C00000"/>
                </a:solidFill>
              </a:rPr>
              <a:t>W</a:t>
            </a:r>
            <a:r>
              <a:rPr lang="en-US" altLang="zh-CN" sz="2800" b="1" dirty="0">
                <a:solidFill>
                  <a:srgbClr val="C00000"/>
                </a:solidFill>
              </a:rPr>
              <a:t>&gt;N/2 </a:t>
            </a:r>
            <a:r>
              <a:rPr lang="en-US" altLang="zh-CN" sz="2800" dirty="0">
                <a:solidFill>
                  <a:srgbClr val="C00000"/>
                </a:solidFill>
              </a:rPr>
              <a:t>avoid w-w conflict</a:t>
            </a:r>
          </a:p>
        </p:txBody>
      </p:sp>
    </p:spTree>
    <p:extLst>
      <p:ext uri="{BB962C8B-B14F-4D97-AF65-F5344CB8AC3E}">
        <p14:creationId xmlns:p14="http://schemas.microsoft.com/office/powerpoint/2010/main" val="356770042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0"/>
            <a:ext cx="9906000" cy="914400"/>
          </a:xfrm>
        </p:spPr>
        <p:txBody>
          <a:bodyPr/>
          <a:lstStyle/>
          <a:p>
            <a:pPr eaLnBrk="1" hangingPunct="1"/>
            <a:r>
              <a:rPr lang="en-US" altLang="zh-CN" sz="3600"/>
              <a:t>Replicated-Write Protocols: </a:t>
            </a:r>
            <a:r>
              <a:rPr lang="en-US" altLang="zh-CN" sz="3200"/>
              <a:t>Active Replication (1)</a:t>
            </a:r>
          </a:p>
        </p:txBody>
      </p:sp>
      <p:sp>
        <p:nvSpPr>
          <p:cNvPr id="69635" name="Rectangle 3"/>
          <p:cNvSpPr>
            <a:spLocks noGrp="1" noChangeArrowheads="1"/>
          </p:cNvSpPr>
          <p:nvPr>
            <p:ph type="body" idx="1"/>
          </p:nvPr>
        </p:nvSpPr>
        <p:spPr>
          <a:xfrm>
            <a:off x="660400" y="914400"/>
            <a:ext cx="8788400" cy="5791200"/>
          </a:xfrm>
        </p:spPr>
        <p:txBody>
          <a:bodyPr>
            <a:normAutofit lnSpcReduction="10000"/>
          </a:bodyPr>
          <a:lstStyle/>
          <a:p>
            <a:pPr eaLnBrk="1" hangingPunct="1">
              <a:lnSpc>
                <a:spcPct val="90000"/>
              </a:lnSpc>
              <a:defRPr/>
            </a:pPr>
            <a:r>
              <a:rPr lang="en-US" altLang="zh-CN" sz="2800" dirty="0"/>
              <a:t>Forwarding a write operation to multiple replicas.</a:t>
            </a:r>
          </a:p>
          <a:p>
            <a:pPr eaLnBrk="1" hangingPunct="1">
              <a:lnSpc>
                <a:spcPct val="90000"/>
              </a:lnSpc>
              <a:defRPr/>
            </a:pPr>
            <a:r>
              <a:rPr lang="en-US" altLang="zh-CN" sz="2800" dirty="0"/>
              <a:t>The problem of replicated invocations:</a:t>
            </a:r>
          </a:p>
          <a:p>
            <a:pPr lvl="1" eaLnBrk="1" hangingPunct="1">
              <a:lnSpc>
                <a:spcPct val="90000"/>
              </a:lnSpc>
              <a:defRPr/>
            </a:pPr>
            <a:r>
              <a:rPr lang="en-US" altLang="zh-CN" dirty="0"/>
              <a:t>ensure the operations need to be carried out </a:t>
            </a:r>
            <a:r>
              <a:rPr lang="en-US" altLang="zh-CN"/>
              <a:t>in </a:t>
            </a:r>
            <a:r>
              <a:rPr lang="en-US" altLang="zh-CN" smtClean="0"/>
              <a:t>the same order everywhere</a:t>
            </a:r>
            <a:endParaRPr lang="en-US" altLang="zh-CN" dirty="0"/>
          </a:p>
          <a:p>
            <a:pPr lvl="2" eaLnBrk="1" hangingPunct="1">
              <a:lnSpc>
                <a:spcPct val="90000"/>
              </a:lnSpc>
              <a:defRPr/>
            </a:pPr>
            <a:r>
              <a:rPr lang="en-US" altLang="zh-CN" sz="2800" dirty="0">
                <a:solidFill>
                  <a:srgbClr val="C00000"/>
                </a:solidFill>
              </a:rPr>
              <a:t>Agreement</a:t>
            </a:r>
            <a:r>
              <a:rPr lang="en-US" altLang="zh-CN" sz="2800" dirty="0"/>
              <a:t>: Every correct replica receives all the requests.</a:t>
            </a:r>
          </a:p>
          <a:p>
            <a:pPr lvl="2" eaLnBrk="1" hangingPunct="1">
              <a:lnSpc>
                <a:spcPct val="90000"/>
              </a:lnSpc>
              <a:defRPr/>
            </a:pPr>
            <a:r>
              <a:rPr lang="en-US" altLang="zh-CN" sz="2800" dirty="0">
                <a:solidFill>
                  <a:srgbClr val="C00000"/>
                </a:solidFill>
              </a:rPr>
              <a:t>Order</a:t>
            </a:r>
            <a:r>
              <a:rPr lang="en-US" altLang="zh-CN" sz="2800" dirty="0"/>
              <a:t> (and </a:t>
            </a:r>
            <a:r>
              <a:rPr lang="en-US" altLang="zh-CN" sz="2800" dirty="0">
                <a:solidFill>
                  <a:srgbClr val="C00000"/>
                </a:solidFill>
              </a:rPr>
              <a:t>Stability</a:t>
            </a:r>
            <a:r>
              <a:rPr lang="en-US" altLang="zh-CN" sz="2800" dirty="0"/>
              <a:t>): Every correct replica receives the operation requests in the same order. (A </a:t>
            </a:r>
            <a:r>
              <a:rPr lang="en-US" altLang="zh-CN" sz="2800"/>
              <a:t>replica </a:t>
            </a:r>
            <a:r>
              <a:rPr lang="en-US" altLang="zh-CN" sz="2800" smtClean="0"/>
              <a:t>processes </a:t>
            </a:r>
            <a:r>
              <a:rPr lang="en-US" altLang="zh-CN" sz="2800" dirty="0">
                <a:solidFill>
                  <a:srgbClr val="C00000"/>
                </a:solidFill>
              </a:rPr>
              <a:t>the stable request </a:t>
            </a:r>
            <a:r>
              <a:rPr lang="en-US" altLang="zh-CN" sz="2800" dirty="0"/>
              <a:t>with the smallest unique identifier, where a request is defined to be stable at replica server </a:t>
            </a:r>
            <a:r>
              <a:rPr lang="en-US" altLang="zh-CN" sz="2800" i="1" dirty="0" err="1"/>
              <a:t>sm</a:t>
            </a:r>
            <a:r>
              <a:rPr lang="en-US" altLang="zh-CN" sz="2800" i="1" baseline="-25000" dirty="0" err="1"/>
              <a:t>i</a:t>
            </a:r>
            <a:r>
              <a:rPr lang="en-US" altLang="zh-CN" sz="2800" dirty="0"/>
              <a:t> once no request from a correct client and bearing a lower unique identifier can be subsequently delivered to </a:t>
            </a:r>
            <a:r>
              <a:rPr lang="en-US" altLang="zh-CN" sz="2800" i="1" dirty="0" err="1"/>
              <a:t>sm</a:t>
            </a:r>
            <a:r>
              <a:rPr lang="en-US" altLang="zh-CN" sz="2800" i="1" baseline="-25000" dirty="0" err="1"/>
              <a:t>i</a:t>
            </a:r>
            <a:r>
              <a:rPr lang="en-US" altLang="zh-CN" sz="2800" dirty="0"/>
              <a:t>)</a:t>
            </a:r>
          </a:p>
          <a:p>
            <a:pPr lvl="1" eaLnBrk="1" hangingPunct="1">
              <a:lnSpc>
                <a:spcPct val="90000"/>
              </a:lnSpc>
              <a:defRPr/>
            </a:pPr>
            <a:r>
              <a:rPr lang="en-US" altLang="zh-CN" dirty="0"/>
              <a:t>send a request by the </a:t>
            </a:r>
            <a:r>
              <a:rPr lang="en-US" altLang="zh-CN" b="1" i="1" dirty="0">
                <a:solidFill>
                  <a:srgbClr val="0000CC"/>
                </a:solidFill>
              </a:rPr>
              <a:t>totally-ordered multicast</a:t>
            </a:r>
            <a:r>
              <a:rPr lang="en-US" altLang="zh-CN" b="1" dirty="0">
                <a:solidFill>
                  <a:srgbClr val="0000CC"/>
                </a:solidFill>
              </a:rPr>
              <a:t> </a:t>
            </a:r>
            <a:r>
              <a:rPr lang="en-US" altLang="zh-CN" dirty="0"/>
              <a:t>primitive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0"/>
            <a:ext cx="9906000" cy="838200"/>
          </a:xfrm>
        </p:spPr>
        <p:txBody>
          <a:bodyPr/>
          <a:lstStyle/>
          <a:p>
            <a:pPr eaLnBrk="1" hangingPunct="1"/>
            <a:r>
              <a:rPr lang="en-US" altLang="zh-CN" sz="3600"/>
              <a:t>Replicated-Write Protocols: </a:t>
            </a:r>
            <a:r>
              <a:rPr lang="en-US" altLang="zh-CN" sz="3200"/>
              <a:t>Active Replication (2)</a:t>
            </a:r>
          </a:p>
        </p:txBody>
      </p:sp>
      <p:sp>
        <p:nvSpPr>
          <p:cNvPr id="71683" name="Rectangle 3"/>
          <p:cNvSpPr>
            <a:spLocks noGrp="1" noChangeArrowheads="1"/>
          </p:cNvSpPr>
          <p:nvPr>
            <p:ph type="body" idx="1"/>
          </p:nvPr>
        </p:nvSpPr>
        <p:spPr>
          <a:xfrm>
            <a:off x="533400" y="762000"/>
            <a:ext cx="8915400" cy="6096000"/>
          </a:xfrm>
        </p:spPr>
        <p:txBody>
          <a:bodyPr/>
          <a:lstStyle/>
          <a:p>
            <a:pPr eaLnBrk="1" hangingPunct="1">
              <a:lnSpc>
                <a:spcPct val="90000"/>
              </a:lnSpc>
            </a:pPr>
            <a:r>
              <a:rPr lang="en-US" altLang="zh-CN" sz="2800" dirty="0"/>
              <a:t>In presence of </a:t>
            </a:r>
            <a:r>
              <a:rPr lang="en-US" altLang="zh-CN" sz="2800" dirty="0">
                <a:solidFill>
                  <a:srgbClr val="0000CC"/>
                </a:solidFill>
              </a:rPr>
              <a:t>fail-stop</a:t>
            </a:r>
            <a:r>
              <a:rPr lang="en-US" altLang="zh-CN" sz="2800" dirty="0"/>
              <a:t> of replica servers, send a request by </a:t>
            </a:r>
            <a:r>
              <a:rPr lang="en-US" altLang="zh-CN" sz="2800" i="1" dirty="0">
                <a:solidFill>
                  <a:srgbClr val="C00000"/>
                </a:solidFill>
              </a:rPr>
              <a:t>totally-ordered reliable multicast</a:t>
            </a:r>
            <a:r>
              <a:rPr lang="en-US" altLang="zh-CN" sz="2800" dirty="0">
                <a:solidFill>
                  <a:srgbClr val="C00000"/>
                </a:solidFill>
              </a:rPr>
              <a:t> </a:t>
            </a:r>
            <a:r>
              <a:rPr lang="en-US" altLang="zh-CN" sz="2800" dirty="0"/>
              <a:t>primitive</a:t>
            </a:r>
          </a:p>
          <a:p>
            <a:pPr lvl="1" eaLnBrk="1" hangingPunct="1">
              <a:lnSpc>
                <a:spcPct val="90000"/>
              </a:lnSpc>
            </a:pPr>
            <a:r>
              <a:rPr lang="en-US" altLang="zh-CN" dirty="0">
                <a:solidFill>
                  <a:srgbClr val="C00000"/>
                </a:solidFill>
              </a:rPr>
              <a:t>The</a:t>
            </a:r>
            <a:r>
              <a:rPr lang="en-US" altLang="zh-CN" dirty="0"/>
              <a:t> </a:t>
            </a:r>
            <a:r>
              <a:rPr lang="en-US" altLang="zh-CN" dirty="0">
                <a:solidFill>
                  <a:srgbClr val="C00000"/>
                </a:solidFill>
              </a:rPr>
              <a:t>reliability</a:t>
            </a:r>
            <a:r>
              <a:rPr lang="en-US" altLang="zh-CN" dirty="0"/>
              <a:t> of the multicast </a:t>
            </a:r>
            <a:r>
              <a:rPr lang="en-US" altLang="zh-CN" dirty="0">
                <a:solidFill>
                  <a:srgbClr val="C00000"/>
                </a:solidFill>
              </a:rPr>
              <a:t>ensures</a:t>
            </a:r>
            <a:r>
              <a:rPr lang="en-US" altLang="zh-CN" dirty="0"/>
              <a:t> that every correct replica server processes the same set of requests and </a:t>
            </a:r>
            <a:r>
              <a:rPr lang="en-US" altLang="zh-CN" dirty="0">
                <a:solidFill>
                  <a:srgbClr val="C00000"/>
                </a:solidFill>
              </a:rPr>
              <a:t>the total order ensures </a:t>
            </a:r>
            <a:r>
              <a:rPr lang="en-US" altLang="zh-CN" dirty="0"/>
              <a:t>that all correct replica servers receive the same sequence of requests and process them</a:t>
            </a:r>
          </a:p>
          <a:p>
            <a:pPr lvl="1" eaLnBrk="1" hangingPunct="1">
              <a:lnSpc>
                <a:spcPct val="90000"/>
              </a:lnSpc>
            </a:pPr>
            <a:r>
              <a:rPr lang="en-US" altLang="zh-CN" dirty="0"/>
              <a:t>The first response that the client receives is the desired value</a:t>
            </a:r>
          </a:p>
          <a:p>
            <a:pPr eaLnBrk="1" hangingPunct="1">
              <a:lnSpc>
                <a:spcPct val="90000"/>
              </a:lnSpc>
            </a:pPr>
            <a:r>
              <a:rPr lang="en-US" altLang="zh-CN" sz="2800" dirty="0"/>
              <a:t>In presence of </a:t>
            </a:r>
            <a:r>
              <a:rPr lang="en-US" altLang="zh-CN" sz="2800" dirty="0">
                <a:solidFill>
                  <a:srgbClr val="0000CC"/>
                </a:solidFill>
              </a:rPr>
              <a:t>Byzantine failures </a:t>
            </a:r>
            <a:r>
              <a:rPr lang="en-US" altLang="zh-CN" sz="2800" dirty="0"/>
              <a:t>of replicas, using </a:t>
            </a:r>
            <a:r>
              <a:rPr lang="en-US" altLang="zh-CN" sz="2800" dirty="0">
                <a:solidFill>
                  <a:srgbClr val="C00000"/>
                </a:solidFill>
              </a:rPr>
              <a:t>OM(m)</a:t>
            </a:r>
            <a:r>
              <a:rPr lang="en-US" altLang="zh-CN" sz="2800" dirty="0"/>
              <a:t> (</a:t>
            </a:r>
            <a:r>
              <a:rPr lang="en-US" altLang="zh-CN" sz="2800" i="1" dirty="0"/>
              <a:t>m</a:t>
            </a:r>
            <a:r>
              <a:rPr lang="en-US" altLang="zh-CN" sz="2800" dirty="0"/>
              <a:t> is the maximum member of faulty replicas) to reach agreement, using message timeout to deal with the absence of a message</a:t>
            </a:r>
          </a:p>
          <a:p>
            <a:pPr lvl="1" eaLnBrk="1" hangingPunct="1">
              <a:lnSpc>
                <a:spcPct val="90000"/>
              </a:lnSpc>
            </a:pPr>
            <a:r>
              <a:rPr lang="en-US" altLang="zh-CN" dirty="0"/>
              <a:t>At least (2m+1) responses of replicas will be required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52400" y="76200"/>
            <a:ext cx="9601200" cy="990600"/>
          </a:xfrm>
        </p:spPr>
        <p:txBody>
          <a:bodyPr/>
          <a:lstStyle/>
          <a:p>
            <a:pPr eaLnBrk="1" hangingPunct="1"/>
            <a:r>
              <a:rPr lang="en-US" altLang="zh-CN" sz="3600"/>
              <a:t>Replicated-Write Protocols: </a:t>
            </a:r>
            <a:r>
              <a:rPr lang="en-US" altLang="zh-CN" sz="3200"/>
              <a:t>Active Replication (3)</a:t>
            </a:r>
          </a:p>
        </p:txBody>
      </p:sp>
      <p:sp>
        <p:nvSpPr>
          <p:cNvPr id="73731" name="Rectangle 3"/>
          <p:cNvSpPr>
            <a:spLocks noGrp="1" noChangeArrowheads="1"/>
          </p:cNvSpPr>
          <p:nvPr>
            <p:ph type="body" sz="half" idx="1"/>
          </p:nvPr>
        </p:nvSpPr>
        <p:spPr>
          <a:xfrm>
            <a:off x="495300" y="990600"/>
            <a:ext cx="8828088" cy="1828800"/>
          </a:xfrm>
        </p:spPr>
        <p:txBody>
          <a:bodyPr/>
          <a:lstStyle/>
          <a:p>
            <a:pPr eaLnBrk="1" hangingPunct="1"/>
            <a:r>
              <a:rPr lang="en-US" altLang="zh-CN"/>
              <a:t>The problem of replicated invocations.</a:t>
            </a:r>
          </a:p>
          <a:p>
            <a:pPr lvl="1" eaLnBrk="1" hangingPunct="1"/>
            <a:r>
              <a:rPr lang="en-US" altLang="zh-CN" sz="3200"/>
              <a:t>avoid replicated invocations</a:t>
            </a:r>
          </a:p>
          <a:p>
            <a:pPr eaLnBrk="1" hangingPunct="1"/>
            <a:endParaRPr lang="en-US" altLang="zh-CN" sz="2800"/>
          </a:p>
        </p:txBody>
      </p:sp>
      <p:pic>
        <p:nvPicPr>
          <p:cNvPr id="7373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28862" t="41994" r="26938" b="37009"/>
          <a:stretch>
            <a:fillRect/>
          </a:stretch>
        </p:blipFill>
        <p:spPr>
          <a:xfrm>
            <a:off x="1066800" y="2133600"/>
            <a:ext cx="8134350" cy="4648200"/>
          </a:xfr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3">
            <a:extLst>
              <a:ext uri="{28A0092B-C50C-407E-A947-70E740481C1C}">
                <a14:useLocalDpi xmlns:a14="http://schemas.microsoft.com/office/drawing/2010/main" val="0"/>
              </a:ext>
            </a:extLst>
          </a:blip>
          <a:srcRect l="19669" t="41238" r="17104" b="35196"/>
          <a:stretch>
            <a:fillRect/>
          </a:stretch>
        </p:blipFill>
        <p:spPr bwMode="auto">
          <a:xfrm>
            <a:off x="217488" y="2057400"/>
            <a:ext cx="9358312"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Rectangle 3"/>
          <p:cNvSpPr>
            <a:spLocks noGrp="1" noChangeArrowheads="1"/>
          </p:cNvSpPr>
          <p:nvPr>
            <p:ph type="title"/>
          </p:nvPr>
        </p:nvSpPr>
        <p:spPr>
          <a:xfrm>
            <a:off x="152400" y="30163"/>
            <a:ext cx="9601200" cy="808037"/>
          </a:xfrm>
        </p:spPr>
        <p:txBody>
          <a:bodyPr/>
          <a:lstStyle/>
          <a:p>
            <a:pPr eaLnBrk="1" hangingPunct="1"/>
            <a:r>
              <a:rPr lang="en-US" altLang="zh-CN" sz="3600"/>
              <a:t>Replicated-Write Protocols: </a:t>
            </a:r>
            <a:r>
              <a:rPr lang="en-US" altLang="zh-CN" sz="3200"/>
              <a:t>Active Replication (4)</a:t>
            </a:r>
          </a:p>
        </p:txBody>
      </p:sp>
      <p:sp>
        <p:nvSpPr>
          <p:cNvPr id="75780" name="Rectangle 4"/>
          <p:cNvSpPr>
            <a:spLocks noGrp="1" noChangeArrowheads="1"/>
          </p:cNvSpPr>
          <p:nvPr>
            <p:ph type="body" idx="1"/>
          </p:nvPr>
        </p:nvSpPr>
        <p:spPr>
          <a:xfrm>
            <a:off x="577850" y="5943600"/>
            <a:ext cx="8874125" cy="685800"/>
          </a:xfrm>
        </p:spPr>
        <p:txBody>
          <a:bodyPr>
            <a:normAutofit fontScale="85000" lnSpcReduction="20000"/>
          </a:bodyPr>
          <a:lstStyle/>
          <a:p>
            <a:pPr marL="609600" indent="-609600" eaLnBrk="1" hangingPunct="1">
              <a:buFontTx/>
              <a:buAutoNum type="alphaLcParenR"/>
              <a:defRPr/>
            </a:pPr>
            <a:r>
              <a:rPr lang="en-US" altLang="zh-CN" sz="2400"/>
              <a:t>Forwarding an invocation request from a replicated object.</a:t>
            </a:r>
          </a:p>
          <a:p>
            <a:pPr marL="609600" indent="-609600" eaLnBrk="1" hangingPunct="1">
              <a:buFontTx/>
              <a:buAutoNum type="alphaLcParenR"/>
              <a:defRPr/>
            </a:pPr>
            <a:r>
              <a:rPr lang="en-US" altLang="zh-CN" sz="2400"/>
              <a:t>Returning a reply to a replicated object.</a:t>
            </a:r>
          </a:p>
        </p:txBody>
      </p:sp>
      <p:sp>
        <p:nvSpPr>
          <p:cNvPr id="75781" name="Rectangle 5"/>
          <p:cNvSpPr>
            <a:spLocks noChangeArrowheads="1"/>
          </p:cNvSpPr>
          <p:nvPr/>
        </p:nvSpPr>
        <p:spPr bwMode="auto">
          <a:xfrm>
            <a:off x="495300" y="785813"/>
            <a:ext cx="8750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t>How to deal with replicated invocation?  Providing </a:t>
            </a:r>
            <a:r>
              <a:rPr lang="en-US" altLang="zh-CN" sz="2800">
                <a:solidFill>
                  <a:srgbClr val="C00000"/>
                </a:solidFill>
              </a:rPr>
              <a:t>a replication-aware communication layer</a:t>
            </a:r>
            <a:r>
              <a:rPr lang="en-US" altLang="zh-CN" sz="2800"/>
              <a:t> on top of which replicated objects execute.</a:t>
            </a:r>
          </a:p>
        </p:txBody>
      </p:sp>
      <p:sp>
        <p:nvSpPr>
          <p:cNvPr id="2" name="圆角矩形 1"/>
          <p:cNvSpPr/>
          <p:nvPr/>
        </p:nvSpPr>
        <p:spPr>
          <a:xfrm>
            <a:off x="2895600" y="2133600"/>
            <a:ext cx="1371600" cy="496887"/>
          </a:xfrm>
          <a:prstGeom prst="round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圆角矩形 6"/>
          <p:cNvSpPr/>
          <p:nvPr/>
        </p:nvSpPr>
        <p:spPr>
          <a:xfrm>
            <a:off x="7683500" y="2123601"/>
            <a:ext cx="1371600" cy="496887"/>
          </a:xfrm>
          <a:prstGeom prst="round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76200" y="76200"/>
            <a:ext cx="9753600" cy="914400"/>
          </a:xfrm>
        </p:spPr>
        <p:txBody>
          <a:bodyPr/>
          <a:lstStyle/>
          <a:p>
            <a:pPr eaLnBrk="1" hangingPunct="1"/>
            <a:r>
              <a:rPr lang="en-US" altLang="zh-CN" sz="3200" dirty="0"/>
              <a:t>Implementing fault-tolerant services via active replication</a:t>
            </a:r>
          </a:p>
        </p:txBody>
      </p:sp>
      <p:sp>
        <p:nvSpPr>
          <p:cNvPr id="77827" name="Rectangle 3"/>
          <p:cNvSpPr>
            <a:spLocks noGrp="1" noChangeArrowheads="1"/>
          </p:cNvSpPr>
          <p:nvPr>
            <p:ph type="body" idx="1"/>
          </p:nvPr>
        </p:nvSpPr>
        <p:spPr>
          <a:xfrm>
            <a:off x="495300" y="838200"/>
            <a:ext cx="8915400" cy="5867400"/>
          </a:xfrm>
        </p:spPr>
        <p:txBody>
          <a:bodyPr/>
          <a:lstStyle/>
          <a:p>
            <a:pPr eaLnBrk="1" hangingPunct="1"/>
            <a:r>
              <a:rPr lang="en-US" altLang="zh-CN" dirty="0">
                <a:solidFill>
                  <a:srgbClr val="0000CC"/>
                </a:solidFill>
              </a:rPr>
              <a:t>Fault-tolerant state machine</a:t>
            </a:r>
            <a:r>
              <a:rPr lang="en-US" altLang="zh-CN" dirty="0"/>
              <a:t>:</a:t>
            </a:r>
          </a:p>
          <a:p>
            <a:pPr lvl="1" eaLnBrk="1" hangingPunct="1"/>
            <a:r>
              <a:rPr lang="en-US" altLang="zh-CN" dirty="0"/>
              <a:t>Each server is </a:t>
            </a:r>
            <a:r>
              <a:rPr lang="en-US" altLang="zh-CN" dirty="0">
                <a:solidFill>
                  <a:srgbClr val="C00000"/>
                </a:solidFill>
              </a:rPr>
              <a:t>a state machine </a:t>
            </a:r>
            <a:r>
              <a:rPr lang="en-US" altLang="zh-CN" dirty="0"/>
              <a:t>whose state is modified by a client request. If their initial states are identical and all updates are delivered in the same total order (in spite of failures), then all correct replicas will always be in the same state.</a:t>
            </a:r>
          </a:p>
          <a:p>
            <a:pPr lvl="1" eaLnBrk="1" hangingPunct="1"/>
            <a:r>
              <a:rPr lang="en-US" altLang="zh-CN" dirty="0"/>
              <a:t>The clients multicast updates to all the replica servers </a:t>
            </a:r>
          </a:p>
          <a:p>
            <a:pPr lvl="2" eaLnBrk="1" hangingPunct="1"/>
            <a:r>
              <a:rPr lang="en-US" altLang="zh-CN" sz="2800" dirty="0"/>
              <a:t>Both client machines and replicas may fail</a:t>
            </a:r>
          </a:p>
          <a:p>
            <a:pPr lvl="2" eaLnBrk="1" hangingPunct="1"/>
            <a:r>
              <a:rPr lang="en-US" altLang="zh-CN" sz="2800" dirty="0"/>
              <a:t>Clients never fail, only the replicas exhibit faulty behavior.</a:t>
            </a:r>
          </a:p>
          <a:p>
            <a:pPr lvl="1" eaLnBrk="1" hangingPunct="1"/>
            <a:r>
              <a:rPr lang="en-US" altLang="zh-CN" dirty="0"/>
              <a:t>If the agreement and the order requirements are satisfied, we can get </a:t>
            </a:r>
            <a:r>
              <a:rPr lang="en-US" altLang="zh-CN" dirty="0">
                <a:solidFill>
                  <a:srgbClr val="C00000"/>
                </a:solidFill>
              </a:rPr>
              <a:t>a fault-tolerant service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433591-FB28-4F61-B52C-8DAB39E01A6C}"/>
              </a:ext>
            </a:extLst>
          </p:cNvPr>
          <p:cNvSpPr>
            <a:spLocks noGrp="1"/>
          </p:cNvSpPr>
          <p:nvPr>
            <p:ph type="title"/>
          </p:nvPr>
        </p:nvSpPr>
        <p:spPr/>
        <p:txBody>
          <a:bodyPr/>
          <a:lstStyle/>
          <a:p>
            <a:r>
              <a:rPr lang="en-US" altLang="zh-CN" dirty="0"/>
              <a:t>Replicated State Machine</a:t>
            </a:r>
            <a:endParaRPr lang="zh-CN" altLang="en-US" dirty="0"/>
          </a:p>
        </p:txBody>
      </p:sp>
      <p:sp>
        <p:nvSpPr>
          <p:cNvPr id="3" name="内容占位符 2">
            <a:extLst>
              <a:ext uri="{FF2B5EF4-FFF2-40B4-BE49-F238E27FC236}">
                <a16:creationId xmlns:a16="http://schemas.microsoft.com/office/drawing/2014/main" xmlns="" id="{DB15B0E0-4F2C-4B89-8DB3-F136ABE4C4E7}"/>
              </a:ext>
            </a:extLst>
          </p:cNvPr>
          <p:cNvSpPr>
            <a:spLocks noGrp="1"/>
          </p:cNvSpPr>
          <p:nvPr>
            <p:ph idx="1"/>
          </p:nvPr>
        </p:nvSpPr>
        <p:spPr/>
        <p:txBody>
          <a:bodyPr>
            <a:normAutofit fontScale="85000" lnSpcReduction="20000"/>
          </a:bodyPr>
          <a:lstStyle/>
          <a:p>
            <a:endParaRPr lang="zh-CN" altLang="en-US"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US" altLang="zh-CN" smtClean="0"/>
          </a:p>
          <a:p>
            <a:r>
              <a:rPr lang="en-US" altLang="zh-CN" smtClean="0">
                <a:solidFill>
                  <a:srgbClr val="C00000"/>
                </a:solidFill>
              </a:rPr>
              <a:t>Failure </a:t>
            </a:r>
            <a:r>
              <a:rPr lang="en-US" altLang="zh-CN">
                <a:solidFill>
                  <a:srgbClr val="C00000"/>
                </a:solidFill>
              </a:rPr>
              <a:t>model</a:t>
            </a:r>
            <a:r>
              <a:rPr lang="en-US" altLang="zh-CN"/>
              <a:t>: delayed/lost messages, fail-stop (not Byzantine) </a:t>
            </a:r>
            <a:endParaRPr lang="en-US" altLang="zh-CN" dirty="0"/>
          </a:p>
          <a:p>
            <a:r>
              <a:rPr lang="en-US" altLang="zh-CN" sz="3300" dirty="0"/>
              <a:t>Replicated log ensures state machines execute same commands in same order </a:t>
            </a:r>
          </a:p>
          <a:p>
            <a:r>
              <a:rPr lang="fr-FR" altLang="zh-CN" sz="3300" dirty="0"/>
              <a:t>Consensus module </a:t>
            </a:r>
            <a:r>
              <a:rPr lang="fr-FR" altLang="zh-CN" sz="3300"/>
              <a:t>ensures </a:t>
            </a:r>
            <a:r>
              <a:rPr lang="fr-FR" altLang="zh-CN" sz="3300" smtClean="0"/>
              <a:t>the proper </a:t>
            </a:r>
            <a:r>
              <a:rPr lang="fr-FR" altLang="zh-CN" sz="3300" dirty="0"/>
              <a:t>log replication </a:t>
            </a:r>
          </a:p>
          <a:p>
            <a:r>
              <a:rPr lang="en-US" altLang="zh-CN" sz="3300" dirty="0"/>
              <a:t>System makes progress as long as any majority of servers are </a:t>
            </a:r>
            <a:r>
              <a:rPr lang="en-US" altLang="zh-CN" sz="3300"/>
              <a:t>up </a:t>
            </a:r>
            <a:endParaRPr lang="zh-CN" altLang="en-US" dirty="0"/>
          </a:p>
        </p:txBody>
      </p:sp>
      <p:pic>
        <p:nvPicPr>
          <p:cNvPr id="6" name="图片 5">
            <a:extLst>
              <a:ext uri="{FF2B5EF4-FFF2-40B4-BE49-F238E27FC236}">
                <a16:creationId xmlns:a16="http://schemas.microsoft.com/office/drawing/2014/main" xmlns="" id="{286FEBE1-219A-42FF-AF16-C63F72E6F65B}"/>
              </a:ext>
            </a:extLst>
          </p:cNvPr>
          <p:cNvPicPr>
            <a:picLocks noChangeAspect="1"/>
          </p:cNvPicPr>
          <p:nvPr/>
        </p:nvPicPr>
        <p:blipFill>
          <a:blip r:embed="rId2"/>
          <a:stretch>
            <a:fillRect/>
          </a:stretch>
        </p:blipFill>
        <p:spPr>
          <a:xfrm>
            <a:off x="76200" y="731153"/>
            <a:ext cx="9906000" cy="3071628"/>
          </a:xfrm>
          <a:prstGeom prst="rect">
            <a:avLst/>
          </a:prstGeom>
        </p:spPr>
      </p:pic>
      <p:sp>
        <p:nvSpPr>
          <p:cNvPr id="7" name="文本框 6">
            <a:extLst>
              <a:ext uri="{FF2B5EF4-FFF2-40B4-BE49-F238E27FC236}">
                <a16:creationId xmlns:a16="http://schemas.microsoft.com/office/drawing/2014/main" xmlns="" id="{B08CA74B-63FD-4ED0-AF38-88F316DB649F}"/>
              </a:ext>
            </a:extLst>
          </p:cNvPr>
          <p:cNvSpPr txBox="1"/>
          <p:nvPr/>
        </p:nvSpPr>
        <p:spPr>
          <a:xfrm>
            <a:off x="1171458" y="731153"/>
            <a:ext cx="889987" cy="369332"/>
          </a:xfrm>
          <a:prstGeom prst="rect">
            <a:avLst/>
          </a:prstGeom>
          <a:noFill/>
        </p:spPr>
        <p:txBody>
          <a:bodyPr wrap="none" rtlCol="0">
            <a:spAutoFit/>
          </a:bodyPr>
          <a:lstStyle/>
          <a:p>
            <a:r>
              <a:rPr lang="en-US" altLang="zh-CN" dirty="0"/>
              <a:t>Clients</a:t>
            </a:r>
            <a:endParaRPr lang="zh-CN" altLang="en-US" dirty="0"/>
          </a:p>
        </p:txBody>
      </p:sp>
      <p:sp>
        <p:nvSpPr>
          <p:cNvPr id="8" name="文本框 7">
            <a:extLst>
              <a:ext uri="{FF2B5EF4-FFF2-40B4-BE49-F238E27FC236}">
                <a16:creationId xmlns:a16="http://schemas.microsoft.com/office/drawing/2014/main" xmlns="" id="{35C8DEA4-6397-4CC3-86C8-871F81FF49EA}"/>
              </a:ext>
            </a:extLst>
          </p:cNvPr>
          <p:cNvSpPr txBox="1"/>
          <p:nvPr/>
        </p:nvSpPr>
        <p:spPr>
          <a:xfrm>
            <a:off x="228600" y="1308487"/>
            <a:ext cx="979755" cy="369332"/>
          </a:xfrm>
          <a:prstGeom prst="rect">
            <a:avLst/>
          </a:prstGeom>
          <a:noFill/>
        </p:spPr>
        <p:txBody>
          <a:bodyPr wrap="none" rtlCol="0">
            <a:spAutoFit/>
          </a:bodyPr>
          <a:lstStyle/>
          <a:p>
            <a:r>
              <a:rPr lang="en-US" altLang="zh-CN" dirty="0"/>
              <a:t>Servers</a:t>
            </a:r>
            <a:endParaRPr lang="zh-CN" altLang="en-US" dirty="0"/>
          </a:p>
        </p:txBody>
      </p:sp>
    </p:spTree>
    <p:extLst>
      <p:ext uri="{BB962C8B-B14F-4D97-AF65-F5344CB8AC3E}">
        <p14:creationId xmlns:p14="http://schemas.microsoft.com/office/powerpoint/2010/main" val="520559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1"/>
          </p:nvPr>
        </p:nvSpPr>
        <p:spPr>
          <a:xfrm>
            <a:off x="685800" y="762000"/>
            <a:ext cx="8610600" cy="5486400"/>
          </a:xfrm>
        </p:spPr>
        <p:txBody>
          <a:bodyPr>
            <a:normAutofit lnSpcReduction="10000"/>
          </a:bodyPr>
          <a:lstStyle/>
          <a:p>
            <a:pPr eaLnBrk="1" hangingPunct="1">
              <a:spcBef>
                <a:spcPts val="500"/>
              </a:spcBef>
            </a:pPr>
            <a:r>
              <a:rPr lang="en-US" altLang="zh-CN" sz="2800" dirty="0"/>
              <a:t>In 2000, Eric Brewer (PODC 2000) states that it is impossible for a distributed computer system to simultaneously provide all three of the following guarantees:</a:t>
            </a:r>
          </a:p>
          <a:p>
            <a:pPr lvl="1" eaLnBrk="1" hangingPunct="1">
              <a:spcBef>
                <a:spcPts val="100"/>
              </a:spcBef>
            </a:pPr>
            <a:r>
              <a:rPr lang="en-US" altLang="zh-CN" i="1" dirty="0">
                <a:solidFill>
                  <a:srgbClr val="0000CC"/>
                </a:solidFill>
              </a:rPr>
              <a:t>Consistency</a:t>
            </a:r>
            <a:r>
              <a:rPr lang="en-US" altLang="zh-CN" dirty="0"/>
              <a:t> (all nodes see the same data at the same time)</a:t>
            </a:r>
          </a:p>
          <a:p>
            <a:pPr lvl="1" eaLnBrk="1" hangingPunct="1">
              <a:spcBef>
                <a:spcPts val="100"/>
              </a:spcBef>
            </a:pPr>
            <a:r>
              <a:rPr lang="en-US" altLang="zh-CN" i="1" dirty="0">
                <a:solidFill>
                  <a:srgbClr val="0000CC"/>
                </a:solidFill>
              </a:rPr>
              <a:t>Availability</a:t>
            </a:r>
            <a:r>
              <a:rPr lang="en-US" altLang="zh-CN" dirty="0">
                <a:solidFill>
                  <a:srgbClr val="0000CC"/>
                </a:solidFill>
              </a:rPr>
              <a:t> </a:t>
            </a:r>
            <a:r>
              <a:rPr lang="en-US" altLang="zh-CN" dirty="0"/>
              <a:t>(a guarantee that every request receives a response about whether it was successful or failed)</a:t>
            </a:r>
          </a:p>
          <a:p>
            <a:pPr lvl="1" eaLnBrk="1" hangingPunct="1">
              <a:spcBef>
                <a:spcPts val="100"/>
              </a:spcBef>
            </a:pPr>
            <a:r>
              <a:rPr lang="en-US" altLang="zh-CN" i="1" dirty="0">
                <a:solidFill>
                  <a:srgbClr val="0000CC"/>
                </a:solidFill>
              </a:rPr>
              <a:t>Partition tolerance</a:t>
            </a:r>
            <a:r>
              <a:rPr lang="en-US" altLang="zh-CN" dirty="0">
                <a:solidFill>
                  <a:srgbClr val="0000CC"/>
                </a:solidFill>
              </a:rPr>
              <a:t> </a:t>
            </a:r>
            <a:r>
              <a:rPr lang="en-US" altLang="zh-CN" dirty="0"/>
              <a:t>(the system continues to operate despite arbitrary message loss)</a:t>
            </a:r>
          </a:p>
          <a:p>
            <a:pPr eaLnBrk="1" hangingPunct="1">
              <a:spcBef>
                <a:spcPts val="100"/>
              </a:spcBef>
            </a:pPr>
            <a:r>
              <a:rPr lang="en-US" altLang="zh-CN" sz="2800" dirty="0"/>
              <a:t>In 2002, Seth Gilbert and Nancy Lynch of MIT published a formal proof of Brewer's conjecture, establishing it as a theorem.</a:t>
            </a:r>
            <a:endParaRPr lang="en-US" altLang="zh-CN" dirty="0"/>
          </a:p>
          <a:p>
            <a:pPr eaLnBrk="1" hangingPunct="1">
              <a:spcBef>
                <a:spcPct val="0"/>
              </a:spcBef>
              <a:buFontTx/>
              <a:buNone/>
            </a:pPr>
            <a:endParaRPr lang="zh-CN" altLang="en-US" sz="2000" dirty="0"/>
          </a:p>
        </p:txBody>
      </p:sp>
      <p:sp>
        <p:nvSpPr>
          <p:cNvPr id="5123" name="标题 1"/>
          <p:cNvSpPr>
            <a:spLocks noGrp="1"/>
          </p:cNvSpPr>
          <p:nvPr>
            <p:ph type="title"/>
          </p:nvPr>
        </p:nvSpPr>
        <p:spPr>
          <a:xfrm>
            <a:off x="914400" y="0"/>
            <a:ext cx="8229600" cy="914400"/>
          </a:xfrm>
        </p:spPr>
        <p:txBody>
          <a:bodyPr/>
          <a:lstStyle/>
          <a:p>
            <a:pPr eaLnBrk="1" hangingPunct="1"/>
            <a:r>
              <a:rPr lang="en-US" altLang="zh-CN" dirty="0">
                <a:solidFill>
                  <a:srgbClr val="0000CC"/>
                </a:solidFill>
              </a:rPr>
              <a:t>CAP Conjecture</a:t>
            </a:r>
            <a:endParaRPr lang="zh-CN" altLang="en-US" dirty="0">
              <a:solidFill>
                <a:srgbClr val="0000CC"/>
              </a:solidFill>
            </a:endParaRPr>
          </a:p>
        </p:txBody>
      </p:sp>
      <p:sp>
        <p:nvSpPr>
          <p:cNvPr id="5124" name="Text Box 5"/>
          <p:cNvSpPr txBox="1">
            <a:spLocks noChangeArrowheads="1"/>
          </p:cNvSpPr>
          <p:nvPr/>
        </p:nvSpPr>
        <p:spPr bwMode="auto">
          <a:xfrm>
            <a:off x="381000" y="6150114"/>
            <a:ext cx="9448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dirty="0"/>
              <a:t>Seth Gilbert and Nancy Lynch, Brewer's conjecture and the feasibility of consistent, available, partition-tolerant web services, ACM SIGACT News, Volume 33 Issue 2, 2002</a:t>
            </a:r>
            <a:endParaRPr lang="zh-CN" alt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16B2DB-C5D1-4490-9BB8-8709248538A4}"/>
              </a:ext>
            </a:extLst>
          </p:cNvPr>
          <p:cNvSpPr>
            <a:spLocks noGrp="1"/>
          </p:cNvSpPr>
          <p:nvPr>
            <p:ph type="ctrTitle"/>
          </p:nvPr>
        </p:nvSpPr>
        <p:spPr>
          <a:xfrm>
            <a:off x="228600" y="2133600"/>
            <a:ext cx="9372600" cy="1905000"/>
          </a:xfrm>
        </p:spPr>
        <p:txBody>
          <a:bodyPr/>
          <a:lstStyle/>
          <a:p>
            <a:pPr algn="l"/>
            <a:r>
              <a:rPr lang="en-US" altLang="zh-CN" dirty="0"/>
              <a:t>5.3 Raft: </a:t>
            </a:r>
            <a:r>
              <a:rPr lang="zh-CN" altLang="zh-CN" dirty="0"/>
              <a:t> </a:t>
            </a:r>
            <a:r>
              <a:rPr lang="en-US" altLang="zh-CN" b="1" dirty="0"/>
              <a:t>In Search of </a:t>
            </a:r>
            <a:br>
              <a:rPr lang="en-US" altLang="zh-CN" b="1" dirty="0"/>
            </a:br>
            <a:r>
              <a:rPr lang="en-US" altLang="zh-CN" b="1" dirty="0"/>
              <a:t>an </a:t>
            </a:r>
            <a:r>
              <a:rPr lang="en-US" altLang="zh-CN" b="1" dirty="0">
                <a:solidFill>
                  <a:srgbClr val="C00000"/>
                </a:solidFill>
              </a:rPr>
              <a:t>Understandable</a:t>
            </a:r>
            <a:r>
              <a:rPr lang="en-US" altLang="zh-CN" b="1" dirty="0"/>
              <a:t> Distributed </a:t>
            </a:r>
            <a:r>
              <a:rPr lang="en-US" altLang="zh-CN" b="1" dirty="0">
                <a:solidFill>
                  <a:srgbClr val="C00000"/>
                </a:solidFill>
              </a:rPr>
              <a:t>Consensus</a:t>
            </a:r>
            <a:endParaRPr lang="zh-CN" altLang="en-US" b="1" dirty="0">
              <a:solidFill>
                <a:srgbClr val="C00000"/>
              </a:solidFill>
            </a:endParaRPr>
          </a:p>
        </p:txBody>
      </p:sp>
      <p:sp>
        <p:nvSpPr>
          <p:cNvPr id="3" name="副标题 2">
            <a:extLst>
              <a:ext uri="{FF2B5EF4-FFF2-40B4-BE49-F238E27FC236}">
                <a16:creationId xmlns:a16="http://schemas.microsoft.com/office/drawing/2014/main" xmlns="" id="{0103C41B-7267-425C-B87A-5039402FC351}"/>
              </a:ext>
            </a:extLst>
          </p:cNvPr>
          <p:cNvSpPr>
            <a:spLocks noGrp="1"/>
          </p:cNvSpPr>
          <p:nvPr>
            <p:ph type="subTitle" idx="1"/>
          </p:nvPr>
        </p:nvSpPr>
        <p:spPr>
          <a:xfrm>
            <a:off x="1485900" y="4038600"/>
            <a:ext cx="6934200" cy="2743200"/>
          </a:xfrm>
        </p:spPr>
        <p:txBody>
          <a:bodyPr>
            <a:normAutofit fontScale="92500"/>
          </a:bodyPr>
          <a:lstStyle/>
          <a:p>
            <a:r>
              <a:rPr lang="en-US" altLang="zh-CN" b="1" dirty="0">
                <a:solidFill>
                  <a:srgbClr val="0000CC"/>
                </a:solidFill>
              </a:rPr>
              <a:t>Leslie </a:t>
            </a:r>
            <a:r>
              <a:rPr lang="en-US" altLang="zh-CN" b="1" dirty="0" err="1">
                <a:solidFill>
                  <a:srgbClr val="0000CC"/>
                </a:solidFill>
              </a:rPr>
              <a:t>Lamport</a:t>
            </a:r>
            <a:r>
              <a:rPr lang="en-US" altLang="zh-CN" dirty="0"/>
              <a:t>, Reed Benjamin, </a:t>
            </a:r>
            <a:r>
              <a:rPr lang="en-US" altLang="zh-CN" dirty="0" err="1"/>
              <a:t>Junqueira</a:t>
            </a:r>
            <a:r>
              <a:rPr lang="en-US" altLang="zh-CN" dirty="0"/>
              <a:t> Flavio, </a:t>
            </a:r>
            <a:r>
              <a:rPr lang="en-US" altLang="zh-CN" b="1" dirty="0">
                <a:solidFill>
                  <a:srgbClr val="0000CC"/>
                </a:solidFill>
              </a:rPr>
              <a:t>Diego </a:t>
            </a:r>
            <a:r>
              <a:rPr lang="en-US" altLang="zh-CN" b="1" dirty="0" err="1">
                <a:solidFill>
                  <a:srgbClr val="0000CC"/>
                </a:solidFill>
              </a:rPr>
              <a:t>Ongaro</a:t>
            </a:r>
            <a:r>
              <a:rPr lang="en-US" altLang="zh-CN" dirty="0"/>
              <a:t>, John </a:t>
            </a:r>
            <a:r>
              <a:rPr lang="en-US" altLang="zh-CN" dirty="0" err="1"/>
              <a:t>Ousterhout</a:t>
            </a:r>
            <a:r>
              <a:rPr lang="en-US" altLang="zh-CN" dirty="0"/>
              <a:t>, Michael Olson, Keith Bostic, et al.</a:t>
            </a:r>
          </a:p>
          <a:p>
            <a:r>
              <a:rPr lang="en-US" altLang="zh-CN" dirty="0"/>
              <a:t>Best Paper of the 2014 USENIX Annual Technical Conference</a:t>
            </a:r>
            <a:endParaRPr lang="zh-CN" altLang="en-US" dirty="0"/>
          </a:p>
        </p:txBody>
      </p:sp>
      <p:pic>
        <p:nvPicPr>
          <p:cNvPr id="4" name="图片 3">
            <a:extLst>
              <a:ext uri="{FF2B5EF4-FFF2-40B4-BE49-F238E27FC236}">
                <a16:creationId xmlns:a16="http://schemas.microsoft.com/office/drawing/2014/main" xmlns="" id="{412654D9-906F-4F6B-B8A0-DD255380754E}"/>
              </a:ext>
            </a:extLst>
          </p:cNvPr>
          <p:cNvPicPr>
            <a:picLocks noChangeAspect="1"/>
          </p:cNvPicPr>
          <p:nvPr/>
        </p:nvPicPr>
        <p:blipFill>
          <a:blip r:embed="rId2"/>
          <a:stretch>
            <a:fillRect/>
          </a:stretch>
        </p:blipFill>
        <p:spPr>
          <a:xfrm>
            <a:off x="5486400" y="1"/>
            <a:ext cx="4419600" cy="2879920"/>
          </a:xfrm>
          <a:prstGeom prst="rect">
            <a:avLst/>
          </a:prstGeom>
        </p:spPr>
      </p:pic>
    </p:spTree>
    <p:extLst>
      <p:ext uri="{BB962C8B-B14F-4D97-AF65-F5344CB8AC3E}">
        <p14:creationId xmlns:p14="http://schemas.microsoft.com/office/powerpoint/2010/main" val="11520335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388540-9E9B-46D1-BF5C-9C625D1AD448}"/>
              </a:ext>
            </a:extLst>
          </p:cNvPr>
          <p:cNvSpPr>
            <a:spLocks noGrp="1"/>
          </p:cNvSpPr>
          <p:nvPr>
            <p:ph type="title"/>
          </p:nvPr>
        </p:nvSpPr>
        <p:spPr>
          <a:xfrm>
            <a:off x="0" y="0"/>
            <a:ext cx="9906000" cy="762000"/>
          </a:xfrm>
        </p:spPr>
        <p:txBody>
          <a:bodyPr/>
          <a:lstStyle/>
          <a:p>
            <a:r>
              <a:rPr lang="en-US" altLang="zh-CN" sz="3600" dirty="0"/>
              <a:t>Raft: An Understandable Distributed Consensus </a:t>
            </a:r>
            <a:endParaRPr lang="zh-CN" altLang="en-US" sz="3600" dirty="0"/>
          </a:p>
        </p:txBody>
      </p:sp>
      <p:sp>
        <p:nvSpPr>
          <p:cNvPr id="3" name="内容占位符 2">
            <a:extLst>
              <a:ext uri="{FF2B5EF4-FFF2-40B4-BE49-F238E27FC236}">
                <a16:creationId xmlns:a16="http://schemas.microsoft.com/office/drawing/2014/main" xmlns="" id="{57F9A8DE-4A3E-4DBB-8BD9-25E8FFDB0B9D}"/>
              </a:ext>
            </a:extLst>
          </p:cNvPr>
          <p:cNvSpPr>
            <a:spLocks noGrp="1"/>
          </p:cNvSpPr>
          <p:nvPr>
            <p:ph idx="1"/>
          </p:nvPr>
        </p:nvSpPr>
        <p:spPr/>
        <p:txBody>
          <a:bodyPr>
            <a:normAutofit lnSpcReduction="10000"/>
          </a:bodyPr>
          <a:lstStyle/>
          <a:p>
            <a:pPr lvl="0"/>
            <a:r>
              <a:rPr lang="en-US" altLang="zh-CN" dirty="0"/>
              <a:t>Goal</a:t>
            </a:r>
            <a:endParaRPr lang="zh-CN" altLang="zh-CN" dirty="0"/>
          </a:p>
          <a:p>
            <a:pPr lvl="1"/>
            <a:r>
              <a:rPr lang="en-US" altLang="zh-CN" dirty="0"/>
              <a:t>Distributed consensus: Allows collection of machines to work as a coherent group, provides a continuous service, even if some machines fail</a:t>
            </a:r>
            <a:endParaRPr lang="zh-CN" altLang="zh-CN" dirty="0"/>
          </a:p>
          <a:p>
            <a:pPr lvl="1"/>
            <a:r>
              <a:rPr lang="en-US" altLang="zh-CN" dirty="0"/>
              <a:t>Understandability: Intuition, ease of explanation</a:t>
            </a:r>
            <a:endParaRPr lang="zh-CN" altLang="zh-CN" dirty="0"/>
          </a:p>
          <a:p>
            <a:pPr lvl="0"/>
            <a:r>
              <a:rPr lang="en-US" altLang="zh-CN" smtClean="0"/>
              <a:t>Techniques</a:t>
            </a:r>
            <a:endParaRPr lang="zh-CN" altLang="zh-CN" dirty="0"/>
          </a:p>
          <a:p>
            <a:pPr lvl="1"/>
            <a:r>
              <a:rPr lang="en-US" altLang="zh-CN" dirty="0"/>
              <a:t>Problem decomposition:</a:t>
            </a:r>
            <a:r>
              <a:rPr lang="zh-CN" altLang="en-US" dirty="0"/>
              <a:t> </a:t>
            </a:r>
            <a:r>
              <a:rPr lang="en-US" altLang="zh-CN" dirty="0"/>
              <a:t>leader election, </a:t>
            </a:r>
            <a:r>
              <a:rPr lang="en-US" altLang="zh-CN"/>
              <a:t>log </a:t>
            </a:r>
            <a:r>
              <a:rPr lang="en-US" altLang="zh-CN" smtClean="0"/>
              <a:t>replication (normal operations), </a:t>
            </a:r>
            <a:r>
              <a:rPr lang="en-US" altLang="zh-CN" smtClean="0"/>
              <a:t>safety (</a:t>
            </a:r>
            <a:r>
              <a:rPr lang="en-US" altLang="zh-CN"/>
              <a:t>keep logs </a:t>
            </a:r>
            <a:r>
              <a:rPr lang="en-US" altLang="zh-CN">
                <a:solidFill>
                  <a:srgbClr val="C00000"/>
                </a:solidFill>
              </a:rPr>
              <a:t>sequential consistency</a:t>
            </a:r>
            <a:r>
              <a:rPr lang="en-US" altLang="zh-CN"/>
              <a:t>)</a:t>
            </a:r>
            <a:endParaRPr lang="zh-CN" altLang="zh-CN" dirty="0"/>
          </a:p>
          <a:p>
            <a:pPr lvl="1"/>
            <a:r>
              <a:rPr lang="en-US" altLang="zh-CN" dirty="0"/>
              <a:t>Minimize state space</a:t>
            </a:r>
            <a:endParaRPr lang="zh-CN" altLang="zh-CN" dirty="0"/>
          </a:p>
          <a:p>
            <a:pPr lvl="2"/>
            <a:r>
              <a:rPr lang="en-US" altLang="zh-CN" dirty="0"/>
              <a:t>Handle multiple problems with a single mechanism</a:t>
            </a:r>
            <a:endParaRPr lang="zh-CN" altLang="zh-CN" dirty="0"/>
          </a:p>
          <a:p>
            <a:pPr lvl="2"/>
            <a:r>
              <a:rPr lang="en-US" altLang="zh-CN" dirty="0"/>
              <a:t>Eliminate special cases</a:t>
            </a:r>
            <a:endParaRPr lang="zh-CN" altLang="zh-CN" dirty="0"/>
          </a:p>
          <a:p>
            <a:pPr lvl="2"/>
            <a:r>
              <a:rPr lang="en-US" altLang="zh-CN" dirty="0"/>
              <a:t>Maximize coherence</a:t>
            </a:r>
            <a:endParaRPr lang="zh-CN" altLang="zh-CN" dirty="0"/>
          </a:p>
          <a:p>
            <a:pPr lvl="2"/>
            <a:r>
              <a:rPr lang="en-US" altLang="zh-CN" dirty="0"/>
              <a:t>Minimize nondeterminism</a:t>
            </a:r>
            <a:endParaRPr lang="zh-CN" altLang="zh-CN" dirty="0"/>
          </a:p>
          <a:p>
            <a:endParaRPr lang="zh-CN" altLang="en-US" dirty="0"/>
          </a:p>
        </p:txBody>
      </p:sp>
    </p:spTree>
    <p:extLst>
      <p:ext uri="{BB962C8B-B14F-4D97-AF65-F5344CB8AC3E}">
        <p14:creationId xmlns:p14="http://schemas.microsoft.com/office/powerpoint/2010/main" val="1992036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E27093-9B00-47A4-988D-3B0B7309EEAC}"/>
              </a:ext>
            </a:extLst>
          </p:cNvPr>
          <p:cNvSpPr>
            <a:spLocks noGrp="1"/>
          </p:cNvSpPr>
          <p:nvPr>
            <p:ph type="title"/>
          </p:nvPr>
        </p:nvSpPr>
        <p:spPr/>
        <p:txBody>
          <a:bodyPr/>
          <a:lstStyle/>
          <a:p>
            <a:r>
              <a:rPr lang="en-US" altLang="zh-CN" dirty="0"/>
              <a:t>Raft Basics: Server States and RPCs</a:t>
            </a:r>
            <a:endParaRPr lang="zh-CN" altLang="en-US" dirty="0"/>
          </a:p>
        </p:txBody>
      </p:sp>
      <p:sp>
        <p:nvSpPr>
          <p:cNvPr id="6" name="矩形 5">
            <a:extLst>
              <a:ext uri="{FF2B5EF4-FFF2-40B4-BE49-F238E27FC236}">
                <a16:creationId xmlns:a16="http://schemas.microsoft.com/office/drawing/2014/main" xmlns="" id="{0D4B3662-8D17-4FCF-B4E3-4B3949ECE0DC}"/>
              </a:ext>
            </a:extLst>
          </p:cNvPr>
          <p:cNvSpPr/>
          <p:nvPr/>
        </p:nvSpPr>
        <p:spPr>
          <a:xfrm>
            <a:off x="1955800" y="2286000"/>
            <a:ext cx="1905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t>Follower</a:t>
            </a:r>
            <a:endParaRPr lang="zh-CN" altLang="en-US" sz="2800" dirty="0"/>
          </a:p>
        </p:txBody>
      </p:sp>
      <p:sp>
        <p:nvSpPr>
          <p:cNvPr id="7" name="矩形 6">
            <a:extLst>
              <a:ext uri="{FF2B5EF4-FFF2-40B4-BE49-F238E27FC236}">
                <a16:creationId xmlns:a16="http://schemas.microsoft.com/office/drawing/2014/main" xmlns="" id="{BCCDA384-F160-4921-BAA1-DF45337D589C}"/>
              </a:ext>
            </a:extLst>
          </p:cNvPr>
          <p:cNvSpPr/>
          <p:nvPr/>
        </p:nvSpPr>
        <p:spPr>
          <a:xfrm>
            <a:off x="1981200" y="3728720"/>
            <a:ext cx="1905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t>Candidate</a:t>
            </a:r>
            <a:endParaRPr lang="zh-CN" altLang="en-US" sz="2800" dirty="0"/>
          </a:p>
        </p:txBody>
      </p:sp>
      <p:sp>
        <p:nvSpPr>
          <p:cNvPr id="8" name="矩形 7">
            <a:extLst>
              <a:ext uri="{FF2B5EF4-FFF2-40B4-BE49-F238E27FC236}">
                <a16:creationId xmlns:a16="http://schemas.microsoft.com/office/drawing/2014/main" xmlns="" id="{89F0AD55-E7C1-461C-AB6D-0F69D7A07B57}"/>
              </a:ext>
            </a:extLst>
          </p:cNvPr>
          <p:cNvSpPr/>
          <p:nvPr/>
        </p:nvSpPr>
        <p:spPr>
          <a:xfrm>
            <a:off x="1981200" y="5257800"/>
            <a:ext cx="1905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t>Leader</a:t>
            </a:r>
            <a:endParaRPr lang="zh-CN" altLang="en-US" sz="2800" dirty="0"/>
          </a:p>
        </p:txBody>
      </p:sp>
      <p:cxnSp>
        <p:nvCxnSpPr>
          <p:cNvPr id="10" name="直接箭头连接符 9">
            <a:extLst>
              <a:ext uri="{FF2B5EF4-FFF2-40B4-BE49-F238E27FC236}">
                <a16:creationId xmlns:a16="http://schemas.microsoft.com/office/drawing/2014/main" xmlns="" id="{46120CE7-A4C9-451C-8927-77B73EB3759B}"/>
              </a:ext>
            </a:extLst>
          </p:cNvPr>
          <p:cNvCxnSpPr/>
          <p:nvPr/>
        </p:nvCxnSpPr>
        <p:spPr>
          <a:xfrm>
            <a:off x="2870200" y="1600200"/>
            <a:ext cx="0" cy="6858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 name="直接箭头连接符 10">
            <a:extLst>
              <a:ext uri="{FF2B5EF4-FFF2-40B4-BE49-F238E27FC236}">
                <a16:creationId xmlns:a16="http://schemas.microsoft.com/office/drawing/2014/main" xmlns="" id="{805B2D7F-A77E-4718-B154-271DD0B3EC19}"/>
              </a:ext>
            </a:extLst>
          </p:cNvPr>
          <p:cNvCxnSpPr>
            <a:cxnSpLocks/>
            <a:stCxn id="6" idx="2"/>
          </p:cNvCxnSpPr>
          <p:nvPr/>
        </p:nvCxnSpPr>
        <p:spPr>
          <a:xfrm flipH="1">
            <a:off x="2895600" y="2971800"/>
            <a:ext cx="12700" cy="7569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6" name="直接箭头连接符 15">
            <a:extLst>
              <a:ext uri="{FF2B5EF4-FFF2-40B4-BE49-F238E27FC236}">
                <a16:creationId xmlns:a16="http://schemas.microsoft.com/office/drawing/2014/main" xmlns="" id="{18D6D2AC-F778-47F0-9BDA-1CC0B67A5690}"/>
              </a:ext>
            </a:extLst>
          </p:cNvPr>
          <p:cNvCxnSpPr>
            <a:cxnSpLocks/>
          </p:cNvCxnSpPr>
          <p:nvPr/>
        </p:nvCxnSpPr>
        <p:spPr>
          <a:xfrm>
            <a:off x="2895600" y="4414520"/>
            <a:ext cx="0" cy="84328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0" name="任意多边形: 形状 19">
            <a:extLst>
              <a:ext uri="{FF2B5EF4-FFF2-40B4-BE49-F238E27FC236}">
                <a16:creationId xmlns:a16="http://schemas.microsoft.com/office/drawing/2014/main" xmlns="" id="{7A3B44A0-56D0-4A5F-ACC3-13AD9D860C03}"/>
              </a:ext>
            </a:extLst>
          </p:cNvPr>
          <p:cNvSpPr/>
          <p:nvPr/>
        </p:nvSpPr>
        <p:spPr>
          <a:xfrm rot="332295" flipH="1">
            <a:off x="3786111" y="2542101"/>
            <a:ext cx="490570" cy="1406348"/>
          </a:xfrm>
          <a:custGeom>
            <a:avLst/>
            <a:gdLst>
              <a:gd name="connsiteX0" fmla="*/ 133718 w 239148"/>
              <a:gd name="connsiteY0" fmla="*/ 1357866 h 1357866"/>
              <a:gd name="connsiteX1" fmla="*/ 1638 w 239148"/>
              <a:gd name="connsiteY1" fmla="*/ 250426 h 1357866"/>
              <a:gd name="connsiteX2" fmla="*/ 214998 w 239148"/>
              <a:gd name="connsiteY2" fmla="*/ 16746 h 1357866"/>
              <a:gd name="connsiteX3" fmla="*/ 225158 w 239148"/>
              <a:gd name="connsiteY3" fmla="*/ 37066 h 1357866"/>
            </a:gdLst>
            <a:ahLst/>
            <a:cxnLst>
              <a:cxn ang="0">
                <a:pos x="connsiteX0" y="connsiteY0"/>
              </a:cxn>
              <a:cxn ang="0">
                <a:pos x="connsiteX1" y="connsiteY1"/>
              </a:cxn>
              <a:cxn ang="0">
                <a:pos x="connsiteX2" y="connsiteY2"/>
              </a:cxn>
              <a:cxn ang="0">
                <a:pos x="connsiteX3" y="connsiteY3"/>
              </a:cxn>
            </a:cxnLst>
            <a:rect l="l" t="t" r="r" b="b"/>
            <a:pathLst>
              <a:path w="239148" h="1357866">
                <a:moveTo>
                  <a:pt x="133718" y="1357866"/>
                </a:moveTo>
                <a:cubicBezTo>
                  <a:pt x="60904" y="915906"/>
                  <a:pt x="-11909" y="473946"/>
                  <a:pt x="1638" y="250426"/>
                </a:cubicBezTo>
                <a:cubicBezTo>
                  <a:pt x="15185" y="26906"/>
                  <a:pt x="177745" y="52306"/>
                  <a:pt x="214998" y="16746"/>
                </a:cubicBezTo>
                <a:cubicBezTo>
                  <a:pt x="252251" y="-18814"/>
                  <a:pt x="238704" y="9126"/>
                  <a:pt x="225158" y="37066"/>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xmlns="" id="{B6854F12-CBEA-43E6-9CE5-CD999B14A549}"/>
              </a:ext>
            </a:extLst>
          </p:cNvPr>
          <p:cNvSpPr txBox="1"/>
          <p:nvPr/>
        </p:nvSpPr>
        <p:spPr>
          <a:xfrm>
            <a:off x="483291" y="1867514"/>
            <a:ext cx="1417376" cy="1200329"/>
          </a:xfrm>
          <a:prstGeom prst="rect">
            <a:avLst/>
          </a:prstGeom>
          <a:noFill/>
        </p:spPr>
        <p:txBody>
          <a:bodyPr wrap="none" rtlCol="0">
            <a:spAutoFit/>
          </a:bodyPr>
          <a:lstStyle/>
          <a:p>
            <a:r>
              <a:rPr lang="en-US" altLang="zh-CN" sz="2400" dirty="0">
                <a:solidFill>
                  <a:srgbClr val="0000CC"/>
                </a:solidFill>
              </a:rPr>
              <a:t>discover </a:t>
            </a:r>
          </a:p>
          <a:p>
            <a:r>
              <a:rPr lang="en-US" altLang="zh-CN" sz="2400" dirty="0">
                <a:solidFill>
                  <a:srgbClr val="0000CC"/>
                </a:solidFill>
              </a:rPr>
              <a:t>higher</a:t>
            </a:r>
          </a:p>
          <a:p>
            <a:r>
              <a:rPr lang="en-US" altLang="zh-CN" sz="2400" dirty="0">
                <a:solidFill>
                  <a:srgbClr val="0000CC"/>
                </a:solidFill>
              </a:rPr>
              <a:t>term</a:t>
            </a:r>
            <a:endParaRPr lang="zh-CN" altLang="en-US" sz="2400" dirty="0">
              <a:solidFill>
                <a:srgbClr val="0000CC"/>
              </a:solidFill>
            </a:endParaRPr>
          </a:p>
        </p:txBody>
      </p:sp>
      <p:sp>
        <p:nvSpPr>
          <p:cNvPr id="23" name="文本框 22">
            <a:extLst>
              <a:ext uri="{FF2B5EF4-FFF2-40B4-BE49-F238E27FC236}">
                <a16:creationId xmlns:a16="http://schemas.microsoft.com/office/drawing/2014/main" xmlns="" id="{4314FF54-CDA0-4B11-AB6E-048B97C4C96C}"/>
              </a:ext>
            </a:extLst>
          </p:cNvPr>
          <p:cNvSpPr txBox="1"/>
          <p:nvPr/>
        </p:nvSpPr>
        <p:spPr>
          <a:xfrm>
            <a:off x="3019661" y="1636682"/>
            <a:ext cx="782587" cy="461665"/>
          </a:xfrm>
          <a:prstGeom prst="rect">
            <a:avLst/>
          </a:prstGeom>
          <a:noFill/>
        </p:spPr>
        <p:txBody>
          <a:bodyPr wrap="none" rtlCol="0">
            <a:spAutoFit/>
          </a:bodyPr>
          <a:lstStyle/>
          <a:p>
            <a:r>
              <a:rPr lang="en-US" altLang="zh-CN" sz="2400" dirty="0"/>
              <a:t>start</a:t>
            </a:r>
          </a:p>
        </p:txBody>
      </p:sp>
      <p:sp>
        <p:nvSpPr>
          <p:cNvPr id="24" name="文本框 23">
            <a:extLst>
              <a:ext uri="{FF2B5EF4-FFF2-40B4-BE49-F238E27FC236}">
                <a16:creationId xmlns:a16="http://schemas.microsoft.com/office/drawing/2014/main" xmlns="" id="{7DBFE2E4-9066-452E-8EF4-F409EAD2FE35}"/>
              </a:ext>
            </a:extLst>
          </p:cNvPr>
          <p:cNvSpPr txBox="1"/>
          <p:nvPr/>
        </p:nvSpPr>
        <p:spPr>
          <a:xfrm>
            <a:off x="1047185" y="3119735"/>
            <a:ext cx="1914307" cy="461665"/>
          </a:xfrm>
          <a:prstGeom prst="rect">
            <a:avLst/>
          </a:prstGeom>
          <a:noFill/>
        </p:spPr>
        <p:txBody>
          <a:bodyPr wrap="none" rtlCol="0">
            <a:spAutoFit/>
          </a:bodyPr>
          <a:lstStyle/>
          <a:p>
            <a:r>
              <a:rPr lang="en-US" altLang="zh-CN" sz="2400" dirty="0"/>
              <a:t>no heartbeat</a:t>
            </a:r>
          </a:p>
        </p:txBody>
      </p:sp>
      <p:sp>
        <p:nvSpPr>
          <p:cNvPr id="25" name="文本框 24">
            <a:extLst>
              <a:ext uri="{FF2B5EF4-FFF2-40B4-BE49-F238E27FC236}">
                <a16:creationId xmlns:a16="http://schemas.microsoft.com/office/drawing/2014/main" xmlns="" id="{814ADEB9-9CBD-4B2C-82BC-1B83FB65571E}"/>
              </a:ext>
            </a:extLst>
          </p:cNvPr>
          <p:cNvSpPr txBox="1"/>
          <p:nvPr/>
        </p:nvSpPr>
        <p:spPr>
          <a:xfrm>
            <a:off x="3005956" y="4609586"/>
            <a:ext cx="1795684" cy="461665"/>
          </a:xfrm>
          <a:prstGeom prst="rect">
            <a:avLst/>
          </a:prstGeom>
          <a:noFill/>
        </p:spPr>
        <p:txBody>
          <a:bodyPr wrap="none" rtlCol="0">
            <a:spAutoFit/>
          </a:bodyPr>
          <a:lstStyle/>
          <a:p>
            <a:r>
              <a:rPr lang="en-US" altLang="zh-CN" sz="2400" dirty="0"/>
              <a:t>win election</a:t>
            </a:r>
          </a:p>
        </p:txBody>
      </p:sp>
      <p:sp>
        <p:nvSpPr>
          <p:cNvPr id="26" name="文本框 25">
            <a:extLst>
              <a:ext uri="{FF2B5EF4-FFF2-40B4-BE49-F238E27FC236}">
                <a16:creationId xmlns:a16="http://schemas.microsoft.com/office/drawing/2014/main" xmlns="" id="{D8A698E8-FD21-41CD-853A-6B937D432308}"/>
              </a:ext>
            </a:extLst>
          </p:cNvPr>
          <p:cNvSpPr txBox="1"/>
          <p:nvPr/>
        </p:nvSpPr>
        <p:spPr>
          <a:xfrm>
            <a:off x="4291882" y="2406290"/>
            <a:ext cx="1720457" cy="1569660"/>
          </a:xfrm>
          <a:prstGeom prst="rect">
            <a:avLst/>
          </a:prstGeom>
          <a:noFill/>
        </p:spPr>
        <p:txBody>
          <a:bodyPr wrap="square" rtlCol="0">
            <a:spAutoFit/>
          </a:bodyPr>
          <a:lstStyle/>
          <a:p>
            <a:r>
              <a:rPr lang="en-US" altLang="zh-CN" sz="2400" dirty="0"/>
              <a:t>discover current leader or new term</a:t>
            </a:r>
            <a:endParaRPr lang="zh-CN" altLang="en-US" sz="2400" dirty="0"/>
          </a:p>
        </p:txBody>
      </p:sp>
      <p:sp>
        <p:nvSpPr>
          <p:cNvPr id="27" name="任意多边形: 形状 26">
            <a:extLst>
              <a:ext uri="{FF2B5EF4-FFF2-40B4-BE49-F238E27FC236}">
                <a16:creationId xmlns:a16="http://schemas.microsoft.com/office/drawing/2014/main" xmlns="" id="{1C7DA164-9FEE-4635-BBC5-910785D10F69}"/>
              </a:ext>
            </a:extLst>
          </p:cNvPr>
          <p:cNvSpPr/>
          <p:nvPr/>
        </p:nvSpPr>
        <p:spPr>
          <a:xfrm flipH="1">
            <a:off x="1424302" y="3742814"/>
            <a:ext cx="567309" cy="752986"/>
          </a:xfrm>
          <a:custGeom>
            <a:avLst/>
            <a:gdLst>
              <a:gd name="connsiteX0" fmla="*/ 0 w 812800"/>
              <a:gd name="connsiteY0" fmla="*/ 276251 h 632787"/>
              <a:gd name="connsiteX1" fmla="*/ 528320 w 812800"/>
              <a:gd name="connsiteY1" fmla="*/ 631851 h 632787"/>
              <a:gd name="connsiteX2" fmla="*/ 812800 w 812800"/>
              <a:gd name="connsiteY2" fmla="*/ 367691 h 632787"/>
              <a:gd name="connsiteX3" fmla="*/ 528320 w 812800"/>
              <a:gd name="connsiteY3" fmla="*/ 1931 h 632787"/>
              <a:gd name="connsiteX4" fmla="*/ 101600 w 812800"/>
              <a:gd name="connsiteY4" fmla="*/ 225451 h 632787"/>
              <a:gd name="connsiteX5" fmla="*/ 101600 w 812800"/>
              <a:gd name="connsiteY5" fmla="*/ 276251 h 63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 h="632787">
                <a:moveTo>
                  <a:pt x="0" y="276251"/>
                </a:moveTo>
                <a:cubicBezTo>
                  <a:pt x="196426" y="446431"/>
                  <a:pt x="392853" y="616611"/>
                  <a:pt x="528320" y="631851"/>
                </a:cubicBezTo>
                <a:cubicBezTo>
                  <a:pt x="663787" y="647091"/>
                  <a:pt x="812800" y="472678"/>
                  <a:pt x="812800" y="367691"/>
                </a:cubicBezTo>
                <a:cubicBezTo>
                  <a:pt x="812800" y="262704"/>
                  <a:pt x="646853" y="25638"/>
                  <a:pt x="528320" y="1931"/>
                </a:cubicBezTo>
                <a:cubicBezTo>
                  <a:pt x="409787" y="-21776"/>
                  <a:pt x="172720" y="179731"/>
                  <a:pt x="101600" y="225451"/>
                </a:cubicBezTo>
                <a:cubicBezTo>
                  <a:pt x="30480" y="271171"/>
                  <a:pt x="66040" y="273711"/>
                  <a:pt x="101600" y="276251"/>
                </a:cubicBezTo>
              </a:path>
            </a:pathLst>
          </a:cu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xmlns="" id="{11595ADC-426B-4AE7-B91F-C172D7ABF915}"/>
              </a:ext>
            </a:extLst>
          </p:cNvPr>
          <p:cNvSpPr txBox="1"/>
          <p:nvPr/>
        </p:nvSpPr>
        <p:spPr>
          <a:xfrm>
            <a:off x="5506" y="4363365"/>
            <a:ext cx="1944009" cy="830997"/>
          </a:xfrm>
          <a:prstGeom prst="rect">
            <a:avLst/>
          </a:prstGeom>
          <a:noFill/>
        </p:spPr>
        <p:txBody>
          <a:bodyPr wrap="square" rtlCol="0">
            <a:spAutoFit/>
          </a:bodyPr>
          <a:lstStyle/>
          <a:p>
            <a:pPr algn="r"/>
            <a:r>
              <a:rPr lang="en-US" altLang="zh-CN" sz="2400" dirty="0"/>
              <a:t>time out</a:t>
            </a:r>
          </a:p>
          <a:p>
            <a:pPr algn="r"/>
            <a:r>
              <a:rPr lang="en-US" altLang="zh-CN" sz="2400" dirty="0"/>
              <a:t>new election</a:t>
            </a:r>
          </a:p>
        </p:txBody>
      </p:sp>
      <p:sp>
        <p:nvSpPr>
          <p:cNvPr id="29" name="任意多边形: 形状 28">
            <a:extLst>
              <a:ext uri="{FF2B5EF4-FFF2-40B4-BE49-F238E27FC236}">
                <a16:creationId xmlns:a16="http://schemas.microsoft.com/office/drawing/2014/main" xmlns="" id="{9BC3076E-82C5-484C-ADBD-6C984948E0E1}"/>
              </a:ext>
            </a:extLst>
          </p:cNvPr>
          <p:cNvSpPr/>
          <p:nvPr/>
        </p:nvSpPr>
        <p:spPr>
          <a:xfrm rot="21246878">
            <a:off x="846717" y="2647149"/>
            <a:ext cx="1207830" cy="3090270"/>
          </a:xfrm>
          <a:custGeom>
            <a:avLst/>
            <a:gdLst>
              <a:gd name="connsiteX0" fmla="*/ 1199075 w 1463235"/>
              <a:gd name="connsiteY0" fmla="*/ 2952855 h 2952855"/>
              <a:gd name="connsiteX1" fmla="*/ 195 w 1463235"/>
              <a:gd name="connsiteY1" fmla="*/ 1032615 h 2952855"/>
              <a:gd name="connsiteX2" fmla="*/ 1107635 w 1463235"/>
              <a:gd name="connsiteY2" fmla="*/ 138535 h 2952855"/>
              <a:gd name="connsiteX3" fmla="*/ 1463235 w 1463235"/>
              <a:gd name="connsiteY3" fmla="*/ 16615 h 2952855"/>
            </a:gdLst>
            <a:ahLst/>
            <a:cxnLst>
              <a:cxn ang="0">
                <a:pos x="connsiteX0" y="connsiteY0"/>
              </a:cxn>
              <a:cxn ang="0">
                <a:pos x="connsiteX1" y="connsiteY1"/>
              </a:cxn>
              <a:cxn ang="0">
                <a:pos x="connsiteX2" y="connsiteY2"/>
              </a:cxn>
              <a:cxn ang="0">
                <a:pos x="connsiteX3" y="connsiteY3"/>
              </a:cxn>
            </a:cxnLst>
            <a:rect l="l" t="t" r="r" b="b"/>
            <a:pathLst>
              <a:path w="1463235" h="2952855">
                <a:moveTo>
                  <a:pt x="1199075" y="2952855"/>
                </a:moveTo>
                <a:cubicBezTo>
                  <a:pt x="607255" y="2227261"/>
                  <a:pt x="15435" y="1501668"/>
                  <a:pt x="195" y="1032615"/>
                </a:cubicBezTo>
                <a:cubicBezTo>
                  <a:pt x="-15045" y="563562"/>
                  <a:pt x="863795" y="307868"/>
                  <a:pt x="1107635" y="138535"/>
                </a:cubicBezTo>
                <a:cubicBezTo>
                  <a:pt x="1351475" y="-30798"/>
                  <a:pt x="1407355" y="-7092"/>
                  <a:pt x="1463235" y="16615"/>
                </a:cubicBezTo>
              </a:path>
            </a:pathLst>
          </a:custGeom>
          <a:ln>
            <a:solidFill>
              <a:srgbClr val="0000CC"/>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xmlns="" id="{56BA091D-5488-48A1-A3A9-B493CBE9C9DE}"/>
              </a:ext>
            </a:extLst>
          </p:cNvPr>
          <p:cNvSpPr txBox="1"/>
          <p:nvPr/>
        </p:nvSpPr>
        <p:spPr>
          <a:xfrm>
            <a:off x="6118813" y="2213401"/>
            <a:ext cx="3025187" cy="830997"/>
          </a:xfrm>
          <a:prstGeom prst="rect">
            <a:avLst/>
          </a:prstGeom>
          <a:noFill/>
        </p:spPr>
        <p:txBody>
          <a:bodyPr wrap="none" rtlCol="0">
            <a:spAutoFit/>
          </a:bodyPr>
          <a:lstStyle/>
          <a:p>
            <a:r>
              <a:rPr lang="en-US" altLang="zh-CN" sz="2400" dirty="0"/>
              <a:t>Passive(but expects </a:t>
            </a:r>
          </a:p>
          <a:p>
            <a:r>
              <a:rPr lang="en-US" altLang="zh-CN" sz="2400" dirty="0"/>
              <a:t>regular heartbeats)</a:t>
            </a:r>
            <a:endParaRPr lang="zh-CN" altLang="en-US" sz="2400" dirty="0"/>
          </a:p>
        </p:txBody>
      </p:sp>
      <p:sp>
        <p:nvSpPr>
          <p:cNvPr id="31" name="文本框 30">
            <a:extLst>
              <a:ext uri="{FF2B5EF4-FFF2-40B4-BE49-F238E27FC236}">
                <a16:creationId xmlns:a16="http://schemas.microsoft.com/office/drawing/2014/main" xmlns="" id="{839DF732-3453-4115-A574-D51C9D2A5255}"/>
              </a:ext>
            </a:extLst>
          </p:cNvPr>
          <p:cNvSpPr txBox="1"/>
          <p:nvPr/>
        </p:nvSpPr>
        <p:spPr>
          <a:xfrm>
            <a:off x="5779538" y="3893403"/>
            <a:ext cx="3897862" cy="830997"/>
          </a:xfrm>
          <a:prstGeom prst="rect">
            <a:avLst/>
          </a:prstGeom>
          <a:noFill/>
        </p:spPr>
        <p:txBody>
          <a:bodyPr wrap="none" rtlCol="0">
            <a:spAutoFit/>
          </a:bodyPr>
          <a:lstStyle/>
          <a:p>
            <a:r>
              <a:rPr lang="en-US" altLang="zh-CN" sz="2400" dirty="0"/>
              <a:t>Issues </a:t>
            </a:r>
            <a:r>
              <a:rPr lang="en-US" altLang="zh-CN" sz="2400" dirty="0" err="1"/>
              <a:t>RequestVote</a:t>
            </a:r>
            <a:r>
              <a:rPr lang="en-US" altLang="zh-CN" sz="2400" dirty="0"/>
              <a:t> RPCs </a:t>
            </a:r>
          </a:p>
          <a:p>
            <a:r>
              <a:rPr lang="en-US" altLang="zh-CN" sz="2400" dirty="0"/>
              <a:t>to get elected as leader</a:t>
            </a:r>
            <a:endParaRPr lang="zh-CN" altLang="en-US" dirty="0"/>
          </a:p>
        </p:txBody>
      </p:sp>
      <p:sp>
        <p:nvSpPr>
          <p:cNvPr id="33" name="文本框 32">
            <a:extLst>
              <a:ext uri="{FF2B5EF4-FFF2-40B4-BE49-F238E27FC236}">
                <a16:creationId xmlns:a16="http://schemas.microsoft.com/office/drawing/2014/main" xmlns="" id="{E1E75336-C8C1-417F-997D-98FC1E74CA2A}"/>
              </a:ext>
            </a:extLst>
          </p:cNvPr>
          <p:cNvSpPr txBox="1"/>
          <p:nvPr/>
        </p:nvSpPr>
        <p:spPr>
          <a:xfrm>
            <a:off x="5259480" y="5098841"/>
            <a:ext cx="4641014" cy="1200329"/>
          </a:xfrm>
          <a:prstGeom prst="rect">
            <a:avLst/>
          </a:prstGeom>
          <a:noFill/>
        </p:spPr>
        <p:txBody>
          <a:bodyPr wrap="none" rtlCol="0">
            <a:spAutoFit/>
          </a:bodyPr>
          <a:lstStyle/>
          <a:p>
            <a:r>
              <a:rPr lang="en-US" altLang="zh-CN" sz="2400" dirty="0"/>
              <a:t>Issues </a:t>
            </a:r>
            <a:r>
              <a:rPr lang="en-US" altLang="zh-CN" sz="2400" dirty="0" err="1"/>
              <a:t>AppendEntries</a:t>
            </a:r>
            <a:r>
              <a:rPr lang="en-US" altLang="zh-CN" sz="2400" dirty="0"/>
              <a:t> RPCs:</a:t>
            </a:r>
          </a:p>
          <a:p>
            <a:pPr marL="342900" indent="-342900">
              <a:buFont typeface="Arial" panose="020B0604020202020204" pitchFamily="34" charset="0"/>
              <a:buChar char="•"/>
            </a:pPr>
            <a:r>
              <a:rPr lang="en-US" altLang="zh-CN" sz="2400" dirty="0"/>
              <a:t>Replicate its log</a:t>
            </a:r>
          </a:p>
          <a:p>
            <a:pPr marL="342900" indent="-342900">
              <a:buFont typeface="Arial" panose="020B0604020202020204" pitchFamily="34" charset="0"/>
              <a:buChar char="•"/>
            </a:pPr>
            <a:r>
              <a:rPr lang="en-US" altLang="zh-CN" sz="2400" dirty="0"/>
              <a:t>Heartbeats to main leadership</a:t>
            </a:r>
            <a:endParaRPr lang="zh-CN" altLang="en-US" dirty="0"/>
          </a:p>
        </p:txBody>
      </p:sp>
      <p:sp>
        <p:nvSpPr>
          <p:cNvPr id="34" name="文本框 33">
            <a:extLst>
              <a:ext uri="{FF2B5EF4-FFF2-40B4-BE49-F238E27FC236}">
                <a16:creationId xmlns:a16="http://schemas.microsoft.com/office/drawing/2014/main" xmlns="" id="{4337D3E2-4EC2-4E89-83D3-B6C6F04D06A2}"/>
              </a:ext>
            </a:extLst>
          </p:cNvPr>
          <p:cNvSpPr txBox="1"/>
          <p:nvPr/>
        </p:nvSpPr>
        <p:spPr>
          <a:xfrm>
            <a:off x="3783520" y="2098694"/>
            <a:ext cx="2541080" cy="461665"/>
          </a:xfrm>
          <a:prstGeom prst="rect">
            <a:avLst/>
          </a:prstGeom>
          <a:noFill/>
        </p:spPr>
        <p:txBody>
          <a:bodyPr wrap="none" rtlCol="0">
            <a:spAutoFit/>
          </a:bodyPr>
          <a:lstStyle/>
          <a:p>
            <a:r>
              <a:rPr lang="en-US" altLang="zh-CN" sz="2400" dirty="0"/>
              <a:t>… … … … … … </a:t>
            </a:r>
            <a:endParaRPr lang="zh-CN" altLang="en-US" sz="2400" dirty="0"/>
          </a:p>
        </p:txBody>
      </p:sp>
      <p:sp>
        <p:nvSpPr>
          <p:cNvPr id="35" name="文本框 34">
            <a:extLst>
              <a:ext uri="{FF2B5EF4-FFF2-40B4-BE49-F238E27FC236}">
                <a16:creationId xmlns:a16="http://schemas.microsoft.com/office/drawing/2014/main" xmlns="" id="{31912207-ADD2-4BCE-84F7-A591B212AAF2}"/>
              </a:ext>
            </a:extLst>
          </p:cNvPr>
          <p:cNvSpPr txBox="1"/>
          <p:nvPr/>
        </p:nvSpPr>
        <p:spPr>
          <a:xfrm>
            <a:off x="3862696" y="3870480"/>
            <a:ext cx="2233304" cy="461665"/>
          </a:xfrm>
          <a:prstGeom prst="rect">
            <a:avLst/>
          </a:prstGeom>
          <a:noFill/>
        </p:spPr>
        <p:txBody>
          <a:bodyPr wrap="none" rtlCol="0">
            <a:spAutoFit/>
          </a:bodyPr>
          <a:lstStyle/>
          <a:p>
            <a:r>
              <a:rPr lang="en-US" altLang="zh-CN" sz="2400" dirty="0"/>
              <a:t>… … … … … </a:t>
            </a:r>
            <a:endParaRPr lang="zh-CN" altLang="en-US" sz="2400" dirty="0"/>
          </a:p>
        </p:txBody>
      </p:sp>
      <p:sp>
        <p:nvSpPr>
          <p:cNvPr id="36" name="文本框 35">
            <a:extLst>
              <a:ext uri="{FF2B5EF4-FFF2-40B4-BE49-F238E27FC236}">
                <a16:creationId xmlns:a16="http://schemas.microsoft.com/office/drawing/2014/main" xmlns="" id="{7411A2CA-5E70-47B7-824C-28DE43CC7713}"/>
              </a:ext>
            </a:extLst>
          </p:cNvPr>
          <p:cNvSpPr txBox="1"/>
          <p:nvPr/>
        </p:nvSpPr>
        <p:spPr>
          <a:xfrm>
            <a:off x="3860800" y="5308736"/>
            <a:ext cx="1532792" cy="461665"/>
          </a:xfrm>
          <a:prstGeom prst="rect">
            <a:avLst/>
          </a:prstGeom>
          <a:noFill/>
        </p:spPr>
        <p:txBody>
          <a:bodyPr wrap="none" rtlCol="0">
            <a:spAutoFit/>
          </a:bodyPr>
          <a:lstStyle/>
          <a:p>
            <a:r>
              <a:rPr lang="en-US" altLang="zh-CN" sz="2400" dirty="0"/>
              <a:t>… … … ..</a:t>
            </a:r>
            <a:endParaRPr lang="zh-CN" altLang="en-US" sz="2400" dirty="0"/>
          </a:p>
        </p:txBody>
      </p:sp>
    </p:spTree>
    <p:extLst>
      <p:ext uri="{BB962C8B-B14F-4D97-AF65-F5344CB8AC3E}">
        <p14:creationId xmlns:p14="http://schemas.microsoft.com/office/powerpoint/2010/main" val="914135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0B9594-9228-42AA-BCB0-916F4FC4081C}"/>
              </a:ext>
            </a:extLst>
          </p:cNvPr>
          <p:cNvSpPr>
            <a:spLocks noGrp="1"/>
          </p:cNvSpPr>
          <p:nvPr>
            <p:ph type="title"/>
          </p:nvPr>
        </p:nvSpPr>
        <p:spPr/>
        <p:txBody>
          <a:bodyPr/>
          <a:lstStyle/>
          <a:p>
            <a:r>
              <a:rPr lang="en-US" altLang="zh-CN" dirty="0"/>
              <a:t>Raft Basics: Terms</a:t>
            </a:r>
            <a:endParaRPr lang="zh-CN" altLang="en-US" dirty="0"/>
          </a:p>
        </p:txBody>
      </p:sp>
      <p:sp>
        <p:nvSpPr>
          <p:cNvPr id="3" name="内容占位符 2">
            <a:extLst>
              <a:ext uri="{FF2B5EF4-FFF2-40B4-BE49-F238E27FC236}">
                <a16:creationId xmlns:a16="http://schemas.microsoft.com/office/drawing/2014/main" xmlns="" id="{B7B79213-C729-4E64-ADF2-A87B64B2F6E7}"/>
              </a:ext>
            </a:extLst>
          </p:cNvPr>
          <p:cNvSpPr>
            <a:spLocks noGrp="1"/>
          </p:cNvSpPr>
          <p:nvPr>
            <p:ph idx="1"/>
          </p:nvPr>
        </p:nvSpPr>
        <p:spPr>
          <a:xfrm>
            <a:off x="495300" y="762000"/>
            <a:ext cx="8915400" cy="4114800"/>
          </a:xfrm>
        </p:spPr>
        <p:txBody>
          <a:bodyPr>
            <a:normAutofit fontScale="92500" lnSpcReduction="20000"/>
          </a:bodyPr>
          <a:lstStyle/>
          <a:p>
            <a:r>
              <a:rPr lang="en-US" altLang="zh-CN" sz="3000" dirty="0"/>
              <a:t>Time is divided into terms</a:t>
            </a:r>
          </a:p>
          <a:p>
            <a:r>
              <a:rPr lang="en-US" altLang="zh-CN" sz="3000" dirty="0"/>
              <a:t>Each term begins with an election</a:t>
            </a:r>
          </a:p>
          <a:p>
            <a:r>
              <a:rPr lang="en-US" altLang="zh-CN" sz="3000" dirty="0"/>
              <a:t>At most 1 leader per term</a:t>
            </a:r>
          </a:p>
          <a:p>
            <a:r>
              <a:rPr lang="en-US" altLang="zh-CN" sz="3000" dirty="0"/>
              <a:t>Some terms have no leader (failed election)</a:t>
            </a:r>
          </a:p>
          <a:p>
            <a:r>
              <a:rPr lang="en-US" altLang="zh-CN" sz="3000" dirty="0"/>
              <a:t>Each server maintains current term value (no global view)</a:t>
            </a:r>
          </a:p>
          <a:p>
            <a:pPr lvl="1"/>
            <a:r>
              <a:rPr lang="en-US" altLang="zh-CN" dirty="0"/>
              <a:t>Exchanged in every RPC</a:t>
            </a:r>
          </a:p>
          <a:p>
            <a:pPr lvl="1"/>
            <a:r>
              <a:rPr lang="en-US" altLang="zh-CN" dirty="0"/>
              <a:t>Peer </a:t>
            </a:r>
            <a:r>
              <a:rPr lang="en-US" altLang="zh-CN"/>
              <a:t>has </a:t>
            </a:r>
            <a:r>
              <a:rPr lang="en-US" altLang="zh-CN" smtClean="0"/>
              <a:t>a later </a:t>
            </a:r>
            <a:r>
              <a:rPr lang="en-US" altLang="zh-CN" dirty="0"/>
              <a:t>term? Update term, revert to follower</a:t>
            </a:r>
          </a:p>
          <a:p>
            <a:pPr lvl="1"/>
            <a:r>
              <a:rPr lang="en-US" altLang="zh-CN" dirty="0"/>
              <a:t>Incoming RPC has obsolete term? Reply with error</a:t>
            </a:r>
          </a:p>
          <a:p>
            <a:r>
              <a:rPr lang="en-US" altLang="zh-CN" sz="3000" dirty="0"/>
              <a:t>Terms identify obsolete information</a:t>
            </a:r>
            <a:endParaRPr lang="zh-CN" altLang="en-US" sz="3000" dirty="0"/>
          </a:p>
        </p:txBody>
      </p:sp>
      <p:grpSp>
        <p:nvGrpSpPr>
          <p:cNvPr id="29" name="组合 28">
            <a:extLst>
              <a:ext uri="{FF2B5EF4-FFF2-40B4-BE49-F238E27FC236}">
                <a16:creationId xmlns:a16="http://schemas.microsoft.com/office/drawing/2014/main" xmlns="" id="{08F17A4E-5C3A-487A-AE15-EF645B5BE000}"/>
              </a:ext>
            </a:extLst>
          </p:cNvPr>
          <p:cNvGrpSpPr/>
          <p:nvPr/>
        </p:nvGrpSpPr>
        <p:grpSpPr>
          <a:xfrm>
            <a:off x="1066800" y="4876800"/>
            <a:ext cx="7363689" cy="1828800"/>
            <a:chOff x="1181100" y="5029200"/>
            <a:chExt cx="7363689" cy="1828800"/>
          </a:xfrm>
        </p:grpSpPr>
        <p:sp>
          <p:nvSpPr>
            <p:cNvPr id="5" name="矩形 4">
              <a:extLst>
                <a:ext uri="{FF2B5EF4-FFF2-40B4-BE49-F238E27FC236}">
                  <a16:creationId xmlns:a16="http://schemas.microsoft.com/office/drawing/2014/main" xmlns="" id="{BAFCF3C7-518C-46C4-83E6-FDB3E4902D17}"/>
                </a:ext>
              </a:extLst>
            </p:cNvPr>
            <p:cNvSpPr/>
            <p:nvPr/>
          </p:nvSpPr>
          <p:spPr>
            <a:xfrm>
              <a:off x="1267692" y="53721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F3CE2A21-4D5F-469C-AFA6-C9E044138093}"/>
                </a:ext>
              </a:extLst>
            </p:cNvPr>
            <p:cNvSpPr/>
            <p:nvPr/>
          </p:nvSpPr>
          <p:spPr>
            <a:xfrm>
              <a:off x="1181100" y="5358246"/>
              <a:ext cx="457200" cy="533400"/>
            </a:xfrm>
            <a:prstGeom prst="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6C5CAB78-93B3-4D77-953C-A1D8CE7BDDA2}"/>
                </a:ext>
              </a:extLst>
            </p:cNvPr>
            <p:cNvSpPr/>
            <p:nvPr/>
          </p:nvSpPr>
          <p:spPr>
            <a:xfrm>
              <a:off x="2670466" y="5372100"/>
              <a:ext cx="106333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202FB057-FBBB-4BB9-8B54-BFE47E1F079F}"/>
                </a:ext>
              </a:extLst>
            </p:cNvPr>
            <p:cNvSpPr/>
            <p:nvPr/>
          </p:nvSpPr>
          <p:spPr>
            <a:xfrm>
              <a:off x="2667000" y="5365173"/>
              <a:ext cx="228600" cy="533400"/>
            </a:xfrm>
            <a:prstGeom prst="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3B957F7A-F4F6-4350-9012-FF6E2AB33C6C}"/>
                </a:ext>
              </a:extLst>
            </p:cNvPr>
            <p:cNvSpPr/>
            <p:nvPr/>
          </p:nvSpPr>
          <p:spPr>
            <a:xfrm>
              <a:off x="3886201" y="5372100"/>
              <a:ext cx="219941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74C8F347-B5BE-4658-9B37-4A7E6C845D2E}"/>
                </a:ext>
              </a:extLst>
            </p:cNvPr>
            <p:cNvSpPr/>
            <p:nvPr/>
          </p:nvSpPr>
          <p:spPr>
            <a:xfrm>
              <a:off x="3875810" y="5372100"/>
              <a:ext cx="315190" cy="533400"/>
            </a:xfrm>
            <a:prstGeom prst="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883B57DC-A75F-4540-83DE-5CD2D7CDF23D}"/>
                </a:ext>
              </a:extLst>
            </p:cNvPr>
            <p:cNvSpPr/>
            <p:nvPr/>
          </p:nvSpPr>
          <p:spPr>
            <a:xfrm>
              <a:off x="7020789" y="5358246"/>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xmlns="" id="{DB68A569-ECCD-4024-A0F9-B58F25AA348D}"/>
                </a:ext>
              </a:extLst>
            </p:cNvPr>
            <p:cNvSpPr/>
            <p:nvPr/>
          </p:nvSpPr>
          <p:spPr>
            <a:xfrm>
              <a:off x="7020789" y="5358246"/>
              <a:ext cx="315190" cy="533400"/>
            </a:xfrm>
            <a:prstGeom prst="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xmlns="" id="{CD6498C2-D261-4A4B-B2AA-63D25614A5AF}"/>
                </a:ext>
              </a:extLst>
            </p:cNvPr>
            <p:cNvSpPr/>
            <p:nvPr/>
          </p:nvSpPr>
          <p:spPr>
            <a:xfrm>
              <a:off x="6324600" y="5372100"/>
              <a:ext cx="457200" cy="533400"/>
            </a:xfrm>
            <a:prstGeom prst="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xmlns="" id="{BCB18F84-D2A6-4A95-BC6A-570F232E9759}"/>
                </a:ext>
              </a:extLst>
            </p:cNvPr>
            <p:cNvSpPr txBox="1"/>
            <p:nvPr/>
          </p:nvSpPr>
          <p:spPr>
            <a:xfrm>
              <a:off x="1267692" y="5029200"/>
              <a:ext cx="6580328" cy="369332"/>
            </a:xfrm>
            <a:prstGeom prst="rect">
              <a:avLst/>
            </a:prstGeom>
            <a:noFill/>
          </p:spPr>
          <p:txBody>
            <a:bodyPr wrap="none" rtlCol="0">
              <a:spAutoFit/>
            </a:bodyPr>
            <a:lstStyle/>
            <a:p>
              <a:r>
                <a:rPr lang="en-US" altLang="zh-CN" dirty="0"/>
                <a:t>Term1           Term2              Term3                      Term4   Term5</a:t>
              </a:r>
              <a:endParaRPr lang="zh-CN" altLang="en-US" dirty="0"/>
            </a:p>
          </p:txBody>
        </p:sp>
        <p:sp>
          <p:nvSpPr>
            <p:cNvPr id="15" name="文本框 14">
              <a:extLst>
                <a:ext uri="{FF2B5EF4-FFF2-40B4-BE49-F238E27FC236}">
                  <a16:creationId xmlns:a16="http://schemas.microsoft.com/office/drawing/2014/main" xmlns="" id="{FD3497EE-12E5-4315-B811-7D499B93F5FD}"/>
                </a:ext>
              </a:extLst>
            </p:cNvPr>
            <p:cNvSpPr txBox="1"/>
            <p:nvPr/>
          </p:nvSpPr>
          <p:spPr>
            <a:xfrm>
              <a:off x="1409700" y="6488668"/>
              <a:ext cx="6032485" cy="369332"/>
            </a:xfrm>
            <a:prstGeom prst="rect">
              <a:avLst/>
            </a:prstGeom>
            <a:noFill/>
          </p:spPr>
          <p:txBody>
            <a:bodyPr wrap="none" rtlCol="0">
              <a:spAutoFit/>
            </a:bodyPr>
            <a:lstStyle/>
            <a:p>
              <a:r>
                <a:rPr lang="en-US" altLang="zh-CN" dirty="0"/>
                <a:t>Elections              Normal Operation                  Split Vote</a:t>
              </a:r>
              <a:endParaRPr lang="zh-CN" altLang="en-US" dirty="0"/>
            </a:p>
          </p:txBody>
        </p:sp>
        <p:cxnSp>
          <p:nvCxnSpPr>
            <p:cNvPr id="17" name="直接箭头连接符 16">
              <a:extLst>
                <a:ext uri="{FF2B5EF4-FFF2-40B4-BE49-F238E27FC236}">
                  <a16:creationId xmlns:a16="http://schemas.microsoft.com/office/drawing/2014/main" xmlns="" id="{B12A8F77-1EC0-4A67-AB4F-BA67A5D37CA3}"/>
                </a:ext>
              </a:extLst>
            </p:cNvPr>
            <p:cNvCxnSpPr>
              <a:cxnSpLocks/>
            </p:cNvCxnSpPr>
            <p:nvPr/>
          </p:nvCxnSpPr>
          <p:spPr>
            <a:xfrm flipH="1" flipV="1">
              <a:off x="1447799" y="5887090"/>
              <a:ext cx="228600" cy="601578"/>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cxnSp>
          <p:nvCxnSpPr>
            <p:cNvPr id="18" name="直接箭头连接符 17">
              <a:extLst>
                <a:ext uri="{FF2B5EF4-FFF2-40B4-BE49-F238E27FC236}">
                  <a16:creationId xmlns:a16="http://schemas.microsoft.com/office/drawing/2014/main" xmlns="" id="{DD2CC037-6D52-405A-9E69-FB35B3078000}"/>
                </a:ext>
              </a:extLst>
            </p:cNvPr>
            <p:cNvCxnSpPr>
              <a:cxnSpLocks/>
            </p:cNvCxnSpPr>
            <p:nvPr/>
          </p:nvCxnSpPr>
          <p:spPr>
            <a:xfrm flipH="1" flipV="1">
              <a:off x="3278334" y="5947064"/>
              <a:ext cx="425092" cy="555458"/>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cxnSp>
          <p:nvCxnSpPr>
            <p:cNvPr id="22" name="直接箭头连接符 21">
              <a:extLst>
                <a:ext uri="{FF2B5EF4-FFF2-40B4-BE49-F238E27FC236}">
                  <a16:creationId xmlns:a16="http://schemas.microsoft.com/office/drawing/2014/main" xmlns="" id="{AFA66FD6-E3EF-4541-A1DE-90925AF166C0}"/>
                </a:ext>
              </a:extLst>
            </p:cNvPr>
            <p:cNvCxnSpPr>
              <a:cxnSpLocks/>
              <a:endCxn id="8" idx="2"/>
            </p:cNvCxnSpPr>
            <p:nvPr/>
          </p:nvCxnSpPr>
          <p:spPr>
            <a:xfrm flipV="1">
              <a:off x="2331826" y="5898573"/>
              <a:ext cx="449474" cy="603949"/>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cxnSp>
          <p:nvCxnSpPr>
            <p:cNvPr id="25" name="直接箭头连接符 24">
              <a:extLst>
                <a:ext uri="{FF2B5EF4-FFF2-40B4-BE49-F238E27FC236}">
                  <a16:creationId xmlns:a16="http://schemas.microsoft.com/office/drawing/2014/main" xmlns="" id="{C090E095-C03B-4C07-A215-CEA3241863F2}"/>
                </a:ext>
              </a:extLst>
            </p:cNvPr>
            <p:cNvCxnSpPr>
              <a:cxnSpLocks/>
            </p:cNvCxnSpPr>
            <p:nvPr/>
          </p:nvCxnSpPr>
          <p:spPr>
            <a:xfrm flipV="1">
              <a:off x="4333010" y="5905500"/>
              <a:ext cx="505690" cy="597022"/>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cxnSp>
          <p:nvCxnSpPr>
            <p:cNvPr id="27" name="直接箭头连接符 26">
              <a:extLst>
                <a:ext uri="{FF2B5EF4-FFF2-40B4-BE49-F238E27FC236}">
                  <a16:creationId xmlns:a16="http://schemas.microsoft.com/office/drawing/2014/main" xmlns="" id="{8CBA182A-EA90-43CC-8704-9FECEEEC91C4}"/>
                </a:ext>
              </a:extLst>
            </p:cNvPr>
            <p:cNvCxnSpPr>
              <a:cxnSpLocks/>
            </p:cNvCxnSpPr>
            <p:nvPr/>
          </p:nvCxnSpPr>
          <p:spPr>
            <a:xfrm flipH="1" flipV="1">
              <a:off x="6562001" y="5964928"/>
              <a:ext cx="143599" cy="456656"/>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9596783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2D4411B-4233-40AD-9F64-C27CEE6F99BE}"/>
              </a:ext>
            </a:extLst>
          </p:cNvPr>
          <p:cNvSpPr>
            <a:spLocks noGrp="1"/>
          </p:cNvSpPr>
          <p:nvPr>
            <p:ph type="title"/>
          </p:nvPr>
        </p:nvSpPr>
        <p:spPr/>
        <p:txBody>
          <a:bodyPr/>
          <a:lstStyle/>
          <a:p>
            <a:r>
              <a:rPr lang="en-US" altLang="zh-CN" dirty="0"/>
              <a:t>Leader Election</a:t>
            </a:r>
            <a:endParaRPr lang="zh-CN" altLang="en-US" dirty="0"/>
          </a:p>
        </p:txBody>
      </p:sp>
      <p:sp>
        <p:nvSpPr>
          <p:cNvPr id="4" name="矩形 3">
            <a:extLst>
              <a:ext uri="{FF2B5EF4-FFF2-40B4-BE49-F238E27FC236}">
                <a16:creationId xmlns:a16="http://schemas.microsoft.com/office/drawing/2014/main" xmlns="" id="{082851C5-9912-488F-AD83-0CC19943B975}"/>
              </a:ext>
            </a:extLst>
          </p:cNvPr>
          <p:cNvSpPr/>
          <p:nvPr/>
        </p:nvSpPr>
        <p:spPr>
          <a:xfrm>
            <a:off x="3581400" y="914400"/>
            <a:ext cx="3048000" cy="60960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b="1" dirty="0">
                <a:solidFill>
                  <a:srgbClr val="0000CC"/>
                </a:solidFill>
              </a:rPr>
              <a:t>Become candidate</a:t>
            </a:r>
            <a:endParaRPr lang="zh-CN" altLang="en-US" sz="2800" b="1" dirty="0">
              <a:solidFill>
                <a:srgbClr val="0000CC"/>
              </a:solidFill>
            </a:endParaRPr>
          </a:p>
        </p:txBody>
      </p:sp>
      <p:sp>
        <p:nvSpPr>
          <p:cNvPr id="5" name="矩形 4">
            <a:extLst>
              <a:ext uri="{FF2B5EF4-FFF2-40B4-BE49-F238E27FC236}">
                <a16:creationId xmlns:a16="http://schemas.microsoft.com/office/drawing/2014/main" xmlns="" id="{78B18C59-7898-439A-B093-ECE77E52C925}"/>
              </a:ext>
            </a:extLst>
          </p:cNvPr>
          <p:cNvSpPr/>
          <p:nvPr/>
        </p:nvSpPr>
        <p:spPr>
          <a:xfrm>
            <a:off x="3581400" y="2209800"/>
            <a:ext cx="3048000" cy="83820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b="1" dirty="0" err="1">
                <a:solidFill>
                  <a:srgbClr val="0000CC"/>
                </a:solidFill>
              </a:rPr>
              <a:t>currentTerm</a:t>
            </a:r>
            <a:r>
              <a:rPr lang="en-US" altLang="zh-CN" sz="2800" b="1" dirty="0">
                <a:solidFill>
                  <a:srgbClr val="0000CC"/>
                </a:solidFill>
              </a:rPr>
              <a:t>++,</a:t>
            </a:r>
          </a:p>
          <a:p>
            <a:pPr algn="ctr"/>
            <a:r>
              <a:rPr lang="en-US" altLang="zh-CN" sz="2800" b="1" dirty="0">
                <a:solidFill>
                  <a:srgbClr val="0000CC"/>
                </a:solidFill>
              </a:rPr>
              <a:t>Vote for self</a:t>
            </a:r>
            <a:endParaRPr lang="zh-CN" altLang="en-US" sz="2800" b="1" dirty="0">
              <a:solidFill>
                <a:srgbClr val="0000CC"/>
              </a:solidFill>
            </a:endParaRPr>
          </a:p>
        </p:txBody>
      </p:sp>
      <p:sp>
        <p:nvSpPr>
          <p:cNvPr id="6" name="矩形 5">
            <a:extLst>
              <a:ext uri="{FF2B5EF4-FFF2-40B4-BE49-F238E27FC236}">
                <a16:creationId xmlns:a16="http://schemas.microsoft.com/office/drawing/2014/main" xmlns="" id="{A701E213-65C4-4A1B-A8F6-72417BA6FA61}"/>
              </a:ext>
            </a:extLst>
          </p:cNvPr>
          <p:cNvSpPr/>
          <p:nvPr/>
        </p:nvSpPr>
        <p:spPr>
          <a:xfrm>
            <a:off x="3245427" y="3733800"/>
            <a:ext cx="3688773" cy="83820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b="1" dirty="0">
                <a:solidFill>
                  <a:srgbClr val="0000CC"/>
                </a:solidFill>
              </a:rPr>
              <a:t>Send </a:t>
            </a:r>
            <a:r>
              <a:rPr lang="en-US" altLang="zh-CN" sz="2800" b="1" dirty="0" err="1">
                <a:solidFill>
                  <a:srgbClr val="0000CC"/>
                </a:solidFill>
              </a:rPr>
              <a:t>RequestVote</a:t>
            </a:r>
            <a:r>
              <a:rPr lang="en-US" altLang="zh-CN" sz="2800" b="1" dirty="0">
                <a:solidFill>
                  <a:srgbClr val="0000CC"/>
                </a:solidFill>
              </a:rPr>
              <a:t> RPCs to other servers</a:t>
            </a:r>
            <a:endParaRPr lang="zh-CN" altLang="en-US" sz="2800" b="1" dirty="0">
              <a:solidFill>
                <a:srgbClr val="0000CC"/>
              </a:solidFill>
            </a:endParaRPr>
          </a:p>
        </p:txBody>
      </p:sp>
      <p:sp>
        <p:nvSpPr>
          <p:cNvPr id="7" name="矩形 6">
            <a:extLst>
              <a:ext uri="{FF2B5EF4-FFF2-40B4-BE49-F238E27FC236}">
                <a16:creationId xmlns:a16="http://schemas.microsoft.com/office/drawing/2014/main" xmlns="" id="{0ADC8EDB-0E84-4D55-BC7B-D61D7B47F4F0}"/>
              </a:ext>
            </a:extLst>
          </p:cNvPr>
          <p:cNvSpPr/>
          <p:nvPr/>
        </p:nvSpPr>
        <p:spPr>
          <a:xfrm>
            <a:off x="1752600" y="5385955"/>
            <a:ext cx="3048000" cy="83820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b="1" dirty="0">
                <a:solidFill>
                  <a:srgbClr val="0000CC"/>
                </a:solidFill>
              </a:rPr>
              <a:t>Become leader,</a:t>
            </a:r>
          </a:p>
          <a:p>
            <a:pPr algn="ctr"/>
            <a:r>
              <a:rPr lang="en-US" altLang="zh-CN" sz="2800" b="1" dirty="0">
                <a:solidFill>
                  <a:srgbClr val="0000CC"/>
                </a:solidFill>
              </a:rPr>
              <a:t>Send heartbeats</a:t>
            </a:r>
            <a:endParaRPr lang="zh-CN" altLang="en-US" sz="2800" b="1" dirty="0">
              <a:solidFill>
                <a:srgbClr val="0000CC"/>
              </a:solidFill>
            </a:endParaRPr>
          </a:p>
        </p:txBody>
      </p:sp>
      <p:sp>
        <p:nvSpPr>
          <p:cNvPr id="8" name="矩形 7">
            <a:extLst>
              <a:ext uri="{FF2B5EF4-FFF2-40B4-BE49-F238E27FC236}">
                <a16:creationId xmlns:a16="http://schemas.microsoft.com/office/drawing/2014/main" xmlns="" id="{B41F866C-F3A6-42C1-94C0-5FF3D9B7EACC}"/>
              </a:ext>
            </a:extLst>
          </p:cNvPr>
          <p:cNvSpPr/>
          <p:nvPr/>
        </p:nvSpPr>
        <p:spPr>
          <a:xfrm>
            <a:off x="5486400" y="5420591"/>
            <a:ext cx="3048000" cy="83820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b="1" dirty="0">
                <a:solidFill>
                  <a:srgbClr val="0000CC"/>
                </a:solidFill>
              </a:rPr>
              <a:t>Become follower</a:t>
            </a:r>
            <a:endParaRPr lang="zh-CN" altLang="en-US" sz="2800" b="1" dirty="0">
              <a:solidFill>
                <a:srgbClr val="0000CC"/>
              </a:solidFill>
            </a:endParaRPr>
          </a:p>
        </p:txBody>
      </p:sp>
      <p:cxnSp>
        <p:nvCxnSpPr>
          <p:cNvPr id="11" name="直接箭头连接符 10">
            <a:extLst>
              <a:ext uri="{FF2B5EF4-FFF2-40B4-BE49-F238E27FC236}">
                <a16:creationId xmlns:a16="http://schemas.microsoft.com/office/drawing/2014/main" xmlns="" id="{9EBBF5CD-A99F-452A-A797-65C8A1BF4BB5}"/>
              </a:ext>
            </a:extLst>
          </p:cNvPr>
          <p:cNvCxnSpPr>
            <a:cxnSpLocks/>
            <a:stCxn id="5" idx="2"/>
            <a:endCxn id="6" idx="0"/>
          </p:cNvCxnSpPr>
          <p:nvPr/>
        </p:nvCxnSpPr>
        <p:spPr>
          <a:xfrm flipH="1">
            <a:off x="5089814" y="3048000"/>
            <a:ext cx="15586" cy="685800"/>
          </a:xfrm>
          <a:prstGeom prst="straightConnector1">
            <a:avLst/>
          </a:prstGeom>
          <a:ln>
            <a:solidFill>
              <a:srgbClr val="7030A0"/>
            </a:solidFill>
            <a:tailEnd type="triangle"/>
          </a:ln>
        </p:spPr>
        <p:style>
          <a:lnRef idx="3">
            <a:schemeClr val="accent4"/>
          </a:lnRef>
          <a:fillRef idx="0">
            <a:schemeClr val="accent4"/>
          </a:fillRef>
          <a:effectRef idx="2">
            <a:schemeClr val="accent4"/>
          </a:effectRef>
          <a:fontRef idx="minor">
            <a:schemeClr val="tx1"/>
          </a:fontRef>
        </p:style>
      </p:cxnSp>
      <p:cxnSp>
        <p:nvCxnSpPr>
          <p:cNvPr id="16" name="直接箭头连接符 15">
            <a:extLst>
              <a:ext uri="{FF2B5EF4-FFF2-40B4-BE49-F238E27FC236}">
                <a16:creationId xmlns:a16="http://schemas.microsoft.com/office/drawing/2014/main" xmlns="" id="{AF33AA9E-91BC-479B-94D5-202DBC3068E3}"/>
              </a:ext>
            </a:extLst>
          </p:cNvPr>
          <p:cNvCxnSpPr>
            <a:cxnSpLocks/>
          </p:cNvCxnSpPr>
          <p:nvPr/>
        </p:nvCxnSpPr>
        <p:spPr>
          <a:xfrm>
            <a:off x="4267200" y="4572000"/>
            <a:ext cx="0" cy="813955"/>
          </a:xfrm>
          <a:prstGeom prst="straightConnector1">
            <a:avLst/>
          </a:prstGeom>
          <a:ln>
            <a:solidFill>
              <a:srgbClr val="7030A0"/>
            </a:solidFill>
            <a:tailEnd type="triangle"/>
          </a:ln>
        </p:spPr>
        <p:style>
          <a:lnRef idx="3">
            <a:schemeClr val="accent4"/>
          </a:lnRef>
          <a:fillRef idx="0">
            <a:schemeClr val="accent4"/>
          </a:fillRef>
          <a:effectRef idx="2">
            <a:schemeClr val="accent4"/>
          </a:effectRef>
          <a:fontRef idx="minor">
            <a:schemeClr val="tx1"/>
          </a:fontRef>
        </p:style>
      </p:cxnSp>
      <p:cxnSp>
        <p:nvCxnSpPr>
          <p:cNvPr id="18" name="直接箭头连接符 17">
            <a:extLst>
              <a:ext uri="{FF2B5EF4-FFF2-40B4-BE49-F238E27FC236}">
                <a16:creationId xmlns:a16="http://schemas.microsoft.com/office/drawing/2014/main" xmlns="" id="{D1906A7F-917B-4F6B-823F-A31A1F294D20}"/>
              </a:ext>
            </a:extLst>
          </p:cNvPr>
          <p:cNvCxnSpPr>
            <a:cxnSpLocks/>
          </p:cNvCxnSpPr>
          <p:nvPr/>
        </p:nvCxnSpPr>
        <p:spPr>
          <a:xfrm>
            <a:off x="6019800" y="4572000"/>
            <a:ext cx="0" cy="848591"/>
          </a:xfrm>
          <a:prstGeom prst="straightConnector1">
            <a:avLst/>
          </a:prstGeom>
          <a:ln>
            <a:solidFill>
              <a:srgbClr val="7030A0"/>
            </a:solidFill>
            <a:tailEnd type="triangle"/>
          </a:ln>
        </p:spPr>
        <p:style>
          <a:lnRef idx="3">
            <a:schemeClr val="accent4"/>
          </a:lnRef>
          <a:fillRef idx="0">
            <a:schemeClr val="accent4"/>
          </a:fillRef>
          <a:effectRef idx="2">
            <a:schemeClr val="accent4"/>
          </a:effectRef>
          <a:fontRef idx="minor">
            <a:schemeClr val="tx1"/>
          </a:fontRef>
        </p:style>
      </p:cxnSp>
      <p:sp>
        <p:nvSpPr>
          <p:cNvPr id="21" name="文本框 20">
            <a:extLst>
              <a:ext uri="{FF2B5EF4-FFF2-40B4-BE49-F238E27FC236}">
                <a16:creationId xmlns:a16="http://schemas.microsoft.com/office/drawing/2014/main" xmlns="" id="{C22E05E2-B2B3-4D57-AEA7-B3C67A57B088}"/>
              </a:ext>
            </a:extLst>
          </p:cNvPr>
          <p:cNvSpPr txBox="1"/>
          <p:nvPr/>
        </p:nvSpPr>
        <p:spPr>
          <a:xfrm>
            <a:off x="1447800" y="4852784"/>
            <a:ext cx="2819041" cy="461665"/>
          </a:xfrm>
          <a:prstGeom prst="rect">
            <a:avLst/>
          </a:prstGeom>
          <a:noFill/>
        </p:spPr>
        <p:txBody>
          <a:bodyPr wrap="none" rtlCol="0">
            <a:spAutoFit/>
          </a:bodyPr>
          <a:lstStyle/>
          <a:p>
            <a:r>
              <a:rPr lang="en-US" altLang="zh-CN" sz="2400" dirty="0">
                <a:solidFill>
                  <a:srgbClr val="7030A0"/>
                </a:solidFill>
              </a:rPr>
              <a:t>Votes from majority</a:t>
            </a:r>
            <a:endParaRPr lang="zh-CN" altLang="en-US" sz="2400" dirty="0">
              <a:solidFill>
                <a:srgbClr val="7030A0"/>
              </a:solidFill>
            </a:endParaRPr>
          </a:p>
        </p:txBody>
      </p:sp>
      <p:sp>
        <p:nvSpPr>
          <p:cNvPr id="22" name="文本框 21">
            <a:extLst>
              <a:ext uri="{FF2B5EF4-FFF2-40B4-BE49-F238E27FC236}">
                <a16:creationId xmlns:a16="http://schemas.microsoft.com/office/drawing/2014/main" xmlns="" id="{0597D5F5-F4E2-4D84-ACF3-B023847D4DCD}"/>
              </a:ext>
            </a:extLst>
          </p:cNvPr>
          <p:cNvSpPr txBox="1"/>
          <p:nvPr/>
        </p:nvSpPr>
        <p:spPr>
          <a:xfrm>
            <a:off x="6172200" y="4852783"/>
            <a:ext cx="2478564" cy="461665"/>
          </a:xfrm>
          <a:prstGeom prst="rect">
            <a:avLst/>
          </a:prstGeom>
          <a:noFill/>
        </p:spPr>
        <p:txBody>
          <a:bodyPr wrap="none" rtlCol="0">
            <a:spAutoFit/>
          </a:bodyPr>
          <a:lstStyle/>
          <a:p>
            <a:r>
              <a:rPr lang="en-US" altLang="zh-CN" sz="2400" dirty="0">
                <a:solidFill>
                  <a:srgbClr val="7030A0"/>
                </a:solidFill>
              </a:rPr>
              <a:t>RPC from leader</a:t>
            </a:r>
            <a:endParaRPr lang="zh-CN" altLang="en-US" sz="2400" dirty="0">
              <a:solidFill>
                <a:srgbClr val="7030A0"/>
              </a:solidFill>
            </a:endParaRPr>
          </a:p>
        </p:txBody>
      </p:sp>
      <p:cxnSp>
        <p:nvCxnSpPr>
          <p:cNvPr id="25" name="直接箭头连接符 24">
            <a:extLst>
              <a:ext uri="{FF2B5EF4-FFF2-40B4-BE49-F238E27FC236}">
                <a16:creationId xmlns:a16="http://schemas.microsoft.com/office/drawing/2014/main" xmlns="" id="{5260F445-2504-48C2-A1F7-D1691379F55F}"/>
              </a:ext>
            </a:extLst>
          </p:cNvPr>
          <p:cNvCxnSpPr>
            <a:cxnSpLocks/>
            <a:stCxn id="4" idx="2"/>
            <a:endCxn id="5" idx="0"/>
          </p:cNvCxnSpPr>
          <p:nvPr/>
        </p:nvCxnSpPr>
        <p:spPr>
          <a:xfrm>
            <a:off x="5105400" y="1524000"/>
            <a:ext cx="0" cy="685800"/>
          </a:xfrm>
          <a:prstGeom prst="straightConnector1">
            <a:avLst/>
          </a:prstGeom>
          <a:ln>
            <a:solidFill>
              <a:srgbClr val="7030A0"/>
            </a:solidFill>
            <a:tailEnd type="triangle"/>
          </a:ln>
        </p:spPr>
        <p:style>
          <a:lnRef idx="3">
            <a:schemeClr val="accent4"/>
          </a:lnRef>
          <a:fillRef idx="0">
            <a:schemeClr val="accent4"/>
          </a:fillRef>
          <a:effectRef idx="2">
            <a:schemeClr val="accent4"/>
          </a:effectRef>
          <a:fontRef idx="minor">
            <a:schemeClr val="tx1"/>
          </a:fontRef>
        </p:style>
      </p:cxnSp>
      <p:sp>
        <p:nvSpPr>
          <p:cNvPr id="28" name="文本框 27">
            <a:extLst>
              <a:ext uri="{FF2B5EF4-FFF2-40B4-BE49-F238E27FC236}">
                <a16:creationId xmlns:a16="http://schemas.microsoft.com/office/drawing/2014/main" xmlns="" id="{16F670C4-A26B-49F1-9073-21C24DA3D6BE}"/>
              </a:ext>
            </a:extLst>
          </p:cNvPr>
          <p:cNvSpPr txBox="1"/>
          <p:nvPr/>
        </p:nvSpPr>
        <p:spPr>
          <a:xfrm>
            <a:off x="6771409" y="2188290"/>
            <a:ext cx="1194558" cy="461665"/>
          </a:xfrm>
          <a:prstGeom prst="rect">
            <a:avLst/>
          </a:prstGeom>
          <a:noFill/>
        </p:spPr>
        <p:txBody>
          <a:bodyPr wrap="none" rtlCol="0">
            <a:spAutoFit/>
          </a:bodyPr>
          <a:lstStyle/>
          <a:p>
            <a:r>
              <a:rPr lang="en-US" altLang="zh-CN" sz="2400" dirty="0">
                <a:solidFill>
                  <a:srgbClr val="7030A0"/>
                </a:solidFill>
              </a:rPr>
              <a:t>timeout</a:t>
            </a:r>
            <a:endParaRPr lang="zh-CN" altLang="en-US" sz="2400" dirty="0">
              <a:solidFill>
                <a:srgbClr val="7030A0"/>
              </a:solidFill>
            </a:endParaRPr>
          </a:p>
        </p:txBody>
      </p:sp>
      <p:cxnSp>
        <p:nvCxnSpPr>
          <p:cNvPr id="39" name="连接符: 肘形 38">
            <a:extLst>
              <a:ext uri="{FF2B5EF4-FFF2-40B4-BE49-F238E27FC236}">
                <a16:creationId xmlns:a16="http://schemas.microsoft.com/office/drawing/2014/main" xmlns="" id="{66E7B55B-8CCC-4F8C-85BD-1A82F561C036}"/>
              </a:ext>
            </a:extLst>
          </p:cNvPr>
          <p:cNvCxnSpPr>
            <a:cxnSpLocks/>
            <a:stCxn id="5" idx="3"/>
            <a:endCxn id="6" idx="3"/>
          </p:cNvCxnSpPr>
          <p:nvPr/>
        </p:nvCxnSpPr>
        <p:spPr>
          <a:xfrm>
            <a:off x="6629400" y="2628900"/>
            <a:ext cx="304800" cy="1524000"/>
          </a:xfrm>
          <a:prstGeom prst="bentConnector3">
            <a:avLst>
              <a:gd name="adj1" fmla="val 556818"/>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727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a:extLst>
              <a:ext uri="{FF2B5EF4-FFF2-40B4-BE49-F238E27FC236}">
                <a16:creationId xmlns:a16="http://schemas.microsoft.com/office/drawing/2014/main" xmlns="" id="{F58715E1-3CA6-4B3C-8EF7-D29EDDB53EAD}"/>
              </a:ext>
            </a:extLst>
          </p:cNvPr>
          <p:cNvSpPr/>
          <p:nvPr/>
        </p:nvSpPr>
        <p:spPr>
          <a:xfrm>
            <a:off x="4498263" y="2427357"/>
            <a:ext cx="2435937" cy="858520"/>
          </a:xfrm>
          <a:prstGeom prst="roundRect">
            <a:avLst/>
          </a:prstGeom>
          <a:ln>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xmlns="" id="{BC8CC51C-B0AA-41AA-B371-AD45F80CFD00}"/>
              </a:ext>
            </a:extLst>
          </p:cNvPr>
          <p:cNvSpPr/>
          <p:nvPr/>
        </p:nvSpPr>
        <p:spPr>
          <a:xfrm>
            <a:off x="2653350" y="2418080"/>
            <a:ext cx="1659725" cy="858520"/>
          </a:xfrm>
          <a:prstGeom prst="round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xmlns="" id="{BA3FC2C2-1574-4B0A-B4D8-CBEED73E0FAC}"/>
              </a:ext>
            </a:extLst>
          </p:cNvPr>
          <p:cNvSpPr>
            <a:spLocks noGrp="1"/>
          </p:cNvSpPr>
          <p:nvPr>
            <p:ph type="title"/>
          </p:nvPr>
        </p:nvSpPr>
        <p:spPr/>
        <p:txBody>
          <a:bodyPr/>
          <a:lstStyle/>
          <a:p>
            <a:r>
              <a:rPr lang="en-US" altLang="zh-CN" dirty="0"/>
              <a:t>Election Correctness</a:t>
            </a:r>
            <a:endParaRPr lang="zh-CN" altLang="en-US" dirty="0"/>
          </a:p>
        </p:txBody>
      </p:sp>
      <p:sp>
        <p:nvSpPr>
          <p:cNvPr id="3" name="内容占位符 2">
            <a:extLst>
              <a:ext uri="{FF2B5EF4-FFF2-40B4-BE49-F238E27FC236}">
                <a16:creationId xmlns:a16="http://schemas.microsoft.com/office/drawing/2014/main" xmlns="" id="{B3954442-317F-4721-BAD5-3DFA85CC5DC1}"/>
              </a:ext>
            </a:extLst>
          </p:cNvPr>
          <p:cNvSpPr>
            <a:spLocks noGrp="1"/>
          </p:cNvSpPr>
          <p:nvPr>
            <p:ph idx="1"/>
          </p:nvPr>
        </p:nvSpPr>
        <p:spPr/>
        <p:txBody>
          <a:bodyPr>
            <a:normAutofit lnSpcReduction="10000"/>
          </a:bodyPr>
          <a:lstStyle/>
          <a:p>
            <a:r>
              <a:rPr lang="en-US" altLang="zh-CN" b="1" dirty="0"/>
              <a:t>Safety: allow at most one winner per term </a:t>
            </a:r>
            <a:endParaRPr lang="en-US" altLang="zh-CN" dirty="0"/>
          </a:p>
          <a:p>
            <a:pPr lvl="1"/>
            <a:r>
              <a:rPr lang="en-US" altLang="zh-CN" dirty="0"/>
              <a:t>Each server gives only one vote per term</a:t>
            </a:r>
          </a:p>
          <a:p>
            <a:pPr lvl="1"/>
            <a:r>
              <a:rPr lang="en-US" altLang="zh-CN"/>
              <a:t>Majority </a:t>
            </a:r>
            <a:r>
              <a:rPr lang="en-US" altLang="zh-CN" smtClean="0"/>
              <a:t>is required </a:t>
            </a:r>
            <a:r>
              <a:rPr lang="en-US" altLang="zh-CN" dirty="0"/>
              <a:t>to win election </a:t>
            </a:r>
          </a:p>
          <a:p>
            <a:endParaRPr lang="zh-CN" altLang="en-US" dirty="0"/>
          </a:p>
          <a:p>
            <a:endParaRPr lang="zh-CN" altLang="en-US" dirty="0"/>
          </a:p>
          <a:p>
            <a:r>
              <a:rPr lang="en-US" altLang="zh-CN" b="1" dirty="0"/>
              <a:t>Liveness: some candidate must eventually win </a:t>
            </a:r>
            <a:endParaRPr lang="en-US" altLang="zh-CN" dirty="0"/>
          </a:p>
          <a:p>
            <a:pPr lvl="1"/>
            <a:r>
              <a:rPr lang="en-US" altLang="zh-CN" dirty="0"/>
              <a:t>Choose election timeouts randomly in [T, 2T] (</a:t>
            </a:r>
            <a:r>
              <a:rPr lang="en-US" altLang="zh-CN"/>
              <a:t>e.g</a:t>
            </a:r>
            <a:r>
              <a:rPr lang="en-US" altLang="zh-CN" smtClean="0"/>
              <a:t>., </a:t>
            </a:r>
            <a:r>
              <a:rPr lang="en-US" altLang="zh-CN" dirty="0"/>
              <a:t>150-300 </a:t>
            </a:r>
            <a:r>
              <a:rPr lang="en-US" altLang="zh-CN" dirty="0" err="1"/>
              <a:t>ms</a:t>
            </a:r>
            <a:r>
              <a:rPr lang="en-US" altLang="zh-CN" dirty="0"/>
              <a:t>) </a:t>
            </a:r>
          </a:p>
          <a:p>
            <a:pPr lvl="1"/>
            <a:r>
              <a:rPr lang="en-US" altLang="zh-CN" dirty="0"/>
              <a:t>One server usually times out and wins election before others time out </a:t>
            </a:r>
          </a:p>
          <a:p>
            <a:pPr lvl="1"/>
            <a:r>
              <a:rPr lang="en-US" altLang="zh-CN" dirty="0"/>
              <a:t>Works well if T &gt;&gt; broadcast time </a:t>
            </a:r>
          </a:p>
          <a:p>
            <a:r>
              <a:rPr lang="en-US" altLang="zh-CN" b="1" dirty="0"/>
              <a:t>Randomized </a:t>
            </a:r>
            <a:r>
              <a:rPr lang="en-US" altLang="zh-CN" b="1"/>
              <a:t>approach </a:t>
            </a:r>
            <a:r>
              <a:rPr lang="en-US" altLang="zh-CN" b="1" smtClean="0"/>
              <a:t>is simpler </a:t>
            </a:r>
            <a:r>
              <a:rPr lang="en-US" altLang="zh-CN" b="1" dirty="0"/>
              <a:t>than ranking </a:t>
            </a:r>
            <a:endParaRPr lang="en-US" altLang="zh-CN" dirty="0"/>
          </a:p>
          <a:p>
            <a:endParaRPr lang="zh-CN" altLang="en-US" dirty="0"/>
          </a:p>
        </p:txBody>
      </p:sp>
      <p:sp>
        <p:nvSpPr>
          <p:cNvPr id="4" name="文本框 3">
            <a:extLst>
              <a:ext uri="{FF2B5EF4-FFF2-40B4-BE49-F238E27FC236}">
                <a16:creationId xmlns:a16="http://schemas.microsoft.com/office/drawing/2014/main" xmlns="" id="{19855F10-CBE0-4CC5-9BE5-828113132E2D}"/>
              </a:ext>
            </a:extLst>
          </p:cNvPr>
          <p:cNvSpPr txBox="1"/>
          <p:nvPr/>
        </p:nvSpPr>
        <p:spPr>
          <a:xfrm>
            <a:off x="1143000" y="2418080"/>
            <a:ext cx="1510350" cy="707886"/>
          </a:xfrm>
          <a:prstGeom prst="rect">
            <a:avLst/>
          </a:prstGeom>
          <a:noFill/>
        </p:spPr>
        <p:txBody>
          <a:bodyPr wrap="none" rtlCol="0">
            <a:spAutoFit/>
          </a:bodyPr>
          <a:lstStyle/>
          <a:p>
            <a:r>
              <a:rPr lang="en-US" altLang="zh-CN" sz="2000" dirty="0"/>
              <a:t>B can’t also</a:t>
            </a:r>
          </a:p>
          <a:p>
            <a:r>
              <a:rPr lang="en-US" altLang="zh-CN" sz="2000" dirty="0"/>
              <a:t>get majority</a:t>
            </a:r>
            <a:endParaRPr lang="zh-CN" altLang="en-US" dirty="0"/>
          </a:p>
        </p:txBody>
      </p:sp>
      <p:sp>
        <p:nvSpPr>
          <p:cNvPr id="5" name="文本框 4">
            <a:extLst>
              <a:ext uri="{FF2B5EF4-FFF2-40B4-BE49-F238E27FC236}">
                <a16:creationId xmlns:a16="http://schemas.microsoft.com/office/drawing/2014/main" xmlns="" id="{E3F2FBC2-52BC-4AD9-8F58-9F7651F815D2}"/>
              </a:ext>
            </a:extLst>
          </p:cNvPr>
          <p:cNvSpPr txBox="1"/>
          <p:nvPr/>
        </p:nvSpPr>
        <p:spPr>
          <a:xfrm>
            <a:off x="7100892" y="2418080"/>
            <a:ext cx="1671474" cy="707886"/>
          </a:xfrm>
          <a:prstGeom prst="rect">
            <a:avLst/>
          </a:prstGeom>
          <a:noFill/>
        </p:spPr>
        <p:txBody>
          <a:bodyPr wrap="square" rtlCol="0">
            <a:spAutoFit/>
          </a:bodyPr>
          <a:lstStyle/>
          <a:p>
            <a:r>
              <a:rPr lang="en-US" altLang="zh-CN" sz="2000" dirty="0"/>
              <a:t>Voted for candidate A</a:t>
            </a:r>
            <a:endParaRPr lang="zh-CN" altLang="en-US" sz="2000" dirty="0"/>
          </a:p>
        </p:txBody>
      </p:sp>
      <p:sp>
        <p:nvSpPr>
          <p:cNvPr id="6" name="矩形: 圆角 5">
            <a:extLst>
              <a:ext uri="{FF2B5EF4-FFF2-40B4-BE49-F238E27FC236}">
                <a16:creationId xmlns:a16="http://schemas.microsoft.com/office/drawing/2014/main" xmlns="" id="{F0FC8FBD-6FF4-46C7-8A3B-1D6D9415C4DA}"/>
              </a:ext>
            </a:extLst>
          </p:cNvPr>
          <p:cNvSpPr/>
          <p:nvPr/>
        </p:nvSpPr>
        <p:spPr>
          <a:xfrm>
            <a:off x="2743200" y="2589034"/>
            <a:ext cx="685800" cy="535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xmlns="" id="{43E1E916-CCC7-4B72-B9F7-ED3C14F0BE93}"/>
              </a:ext>
            </a:extLst>
          </p:cNvPr>
          <p:cNvSpPr/>
          <p:nvPr/>
        </p:nvSpPr>
        <p:spPr>
          <a:xfrm>
            <a:off x="3581400" y="2589034"/>
            <a:ext cx="685800" cy="535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xmlns="" id="{FD2ADDE4-4C6A-461F-958E-989715D0D910}"/>
              </a:ext>
            </a:extLst>
          </p:cNvPr>
          <p:cNvSpPr/>
          <p:nvPr/>
        </p:nvSpPr>
        <p:spPr>
          <a:xfrm>
            <a:off x="4558350" y="2589034"/>
            <a:ext cx="685800" cy="5351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xmlns="" id="{1128A320-DB3C-4714-920F-547851BBE9AD}"/>
              </a:ext>
            </a:extLst>
          </p:cNvPr>
          <p:cNvSpPr/>
          <p:nvPr/>
        </p:nvSpPr>
        <p:spPr>
          <a:xfrm>
            <a:off x="5345829" y="2580531"/>
            <a:ext cx="685800" cy="5351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xmlns="" id="{92D638D1-BE2E-49B6-9CE9-9228E33510F1}"/>
              </a:ext>
            </a:extLst>
          </p:cNvPr>
          <p:cNvSpPr/>
          <p:nvPr/>
        </p:nvSpPr>
        <p:spPr>
          <a:xfrm>
            <a:off x="6159939" y="2580531"/>
            <a:ext cx="685800" cy="5351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951325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30250F8-2C6B-43A0-9000-E8BD05B02793}"/>
              </a:ext>
            </a:extLst>
          </p:cNvPr>
          <p:cNvSpPr>
            <a:spLocks noGrp="1"/>
          </p:cNvSpPr>
          <p:nvPr>
            <p:ph type="title"/>
          </p:nvPr>
        </p:nvSpPr>
        <p:spPr/>
        <p:txBody>
          <a:bodyPr/>
          <a:lstStyle/>
          <a:p>
            <a:r>
              <a:rPr lang="en-US" altLang="zh-CN" dirty="0"/>
              <a:t>Normal Operation </a:t>
            </a:r>
            <a:endParaRPr lang="zh-CN" altLang="en-US" dirty="0"/>
          </a:p>
        </p:txBody>
      </p:sp>
      <p:sp>
        <p:nvSpPr>
          <p:cNvPr id="5" name="内容占位符 4">
            <a:extLst>
              <a:ext uri="{FF2B5EF4-FFF2-40B4-BE49-F238E27FC236}">
                <a16:creationId xmlns:a16="http://schemas.microsoft.com/office/drawing/2014/main" xmlns="" id="{F2D30E1F-6D8C-41DB-BF9E-D06C4CEA2DDE}"/>
              </a:ext>
            </a:extLst>
          </p:cNvPr>
          <p:cNvSpPr>
            <a:spLocks noGrp="1"/>
          </p:cNvSpPr>
          <p:nvPr>
            <p:ph idx="1"/>
          </p:nvPr>
        </p:nvSpPr>
        <p:spPr/>
        <p:txBody>
          <a:bodyPr>
            <a:normAutofit fontScale="92500" lnSpcReduction="20000"/>
          </a:bodyPr>
          <a:lstStyle/>
          <a:p>
            <a:r>
              <a:rPr lang="en-US" altLang="zh-CN" dirty="0"/>
              <a:t>Client </a:t>
            </a:r>
            <a:r>
              <a:rPr lang="en-US" altLang="zh-CN"/>
              <a:t>sends </a:t>
            </a:r>
            <a:r>
              <a:rPr lang="en-US" altLang="zh-CN" smtClean="0"/>
              <a:t>a command </a:t>
            </a:r>
            <a:r>
              <a:rPr lang="en-US" altLang="zh-CN" dirty="0"/>
              <a:t>to leader </a:t>
            </a:r>
          </a:p>
          <a:p>
            <a:r>
              <a:rPr lang="en-US" altLang="zh-CN" dirty="0"/>
              <a:t>Leader </a:t>
            </a:r>
            <a:r>
              <a:rPr lang="en-US" altLang="zh-CN"/>
              <a:t>appends </a:t>
            </a:r>
            <a:r>
              <a:rPr lang="en-US" altLang="zh-CN" smtClean="0"/>
              <a:t>the command </a:t>
            </a:r>
            <a:r>
              <a:rPr lang="en-US" altLang="zh-CN" dirty="0"/>
              <a:t>to its log </a:t>
            </a:r>
          </a:p>
          <a:p>
            <a:r>
              <a:rPr lang="en-US" altLang="zh-CN" dirty="0"/>
              <a:t>Leader sends </a:t>
            </a:r>
            <a:r>
              <a:rPr lang="en-US" altLang="zh-CN" b="1" i="1" dirty="0" err="1"/>
              <a:t>AppendEntries</a:t>
            </a:r>
            <a:r>
              <a:rPr lang="en-US" altLang="zh-CN" dirty="0"/>
              <a:t> RPCs to all followers </a:t>
            </a:r>
          </a:p>
          <a:p>
            <a:r>
              <a:rPr lang="en-US" altLang="zh-CN" dirty="0"/>
              <a:t>Once new </a:t>
            </a:r>
            <a:r>
              <a:rPr lang="en-US" altLang="zh-CN"/>
              <a:t>entry </a:t>
            </a:r>
            <a:r>
              <a:rPr lang="en-US" altLang="zh-CN" smtClean="0"/>
              <a:t>is committed</a:t>
            </a:r>
            <a:r>
              <a:rPr lang="en-US" altLang="zh-CN" dirty="0"/>
              <a:t>: </a:t>
            </a:r>
          </a:p>
          <a:p>
            <a:pPr lvl="1"/>
            <a:r>
              <a:rPr lang="en-US" altLang="zh-CN" dirty="0"/>
              <a:t>Leader executes command in its state machine, returns result to client </a:t>
            </a:r>
          </a:p>
          <a:p>
            <a:pPr lvl="1"/>
            <a:r>
              <a:rPr lang="en-US" altLang="zh-CN" dirty="0"/>
              <a:t>Leader notifies followers of committed entries in subsequent </a:t>
            </a:r>
            <a:r>
              <a:rPr lang="en-US" altLang="zh-CN" b="1" i="1" dirty="0" err="1"/>
              <a:t>AppendEntries</a:t>
            </a:r>
            <a:r>
              <a:rPr lang="en-US" altLang="zh-CN" dirty="0"/>
              <a:t> RPCs </a:t>
            </a:r>
          </a:p>
          <a:p>
            <a:pPr lvl="1"/>
            <a:r>
              <a:rPr lang="en-US" altLang="zh-CN" dirty="0"/>
              <a:t>Followers execute committed commands in their state machines </a:t>
            </a:r>
          </a:p>
          <a:p>
            <a:r>
              <a:rPr lang="en-US" altLang="zh-CN" dirty="0"/>
              <a:t>Crashed/slow followers? </a:t>
            </a:r>
          </a:p>
          <a:p>
            <a:pPr lvl="1"/>
            <a:r>
              <a:rPr lang="en-US" altLang="zh-CN" dirty="0"/>
              <a:t>Leader retries </a:t>
            </a:r>
            <a:r>
              <a:rPr lang="en-US" altLang="zh-CN" b="1" i="1" dirty="0" err="1"/>
              <a:t>AppendEntries</a:t>
            </a:r>
            <a:r>
              <a:rPr lang="en-US" altLang="zh-CN" dirty="0"/>
              <a:t> RPCs until they succeed </a:t>
            </a:r>
          </a:p>
          <a:p>
            <a:r>
              <a:rPr lang="en-US" altLang="zh-CN" dirty="0"/>
              <a:t>Optimal performance in common case: </a:t>
            </a:r>
          </a:p>
          <a:p>
            <a:pPr lvl="1"/>
            <a:r>
              <a:rPr lang="en-US" altLang="zh-CN" dirty="0"/>
              <a:t>One successful RPC to any majority of servers </a:t>
            </a:r>
          </a:p>
          <a:p>
            <a:endParaRPr lang="zh-CN" altLang="en-US" dirty="0"/>
          </a:p>
        </p:txBody>
      </p:sp>
    </p:spTree>
    <p:extLst>
      <p:ext uri="{BB962C8B-B14F-4D97-AF65-F5344CB8AC3E}">
        <p14:creationId xmlns:p14="http://schemas.microsoft.com/office/powerpoint/2010/main" val="16440521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3B6372D-EBD6-434A-B62B-EF021E181E9D}"/>
              </a:ext>
            </a:extLst>
          </p:cNvPr>
          <p:cNvSpPr>
            <a:spLocks noGrp="1"/>
          </p:cNvSpPr>
          <p:nvPr>
            <p:ph type="title"/>
          </p:nvPr>
        </p:nvSpPr>
        <p:spPr/>
        <p:txBody>
          <a:bodyPr/>
          <a:lstStyle/>
          <a:p>
            <a:r>
              <a:rPr lang="en-US" altLang="zh-CN" dirty="0"/>
              <a:t>Log Structure </a:t>
            </a:r>
            <a:endParaRPr lang="zh-CN" altLang="en-US" dirty="0"/>
          </a:p>
        </p:txBody>
      </p:sp>
      <p:grpSp>
        <p:nvGrpSpPr>
          <p:cNvPr id="6" name="组合 5">
            <a:extLst>
              <a:ext uri="{FF2B5EF4-FFF2-40B4-BE49-F238E27FC236}">
                <a16:creationId xmlns:a16="http://schemas.microsoft.com/office/drawing/2014/main" xmlns="" id="{26054582-E0B6-43AA-AB6E-E655E05B1F32}"/>
              </a:ext>
            </a:extLst>
          </p:cNvPr>
          <p:cNvGrpSpPr/>
          <p:nvPr/>
        </p:nvGrpSpPr>
        <p:grpSpPr>
          <a:xfrm>
            <a:off x="2133600" y="1229380"/>
            <a:ext cx="633204" cy="523220"/>
            <a:chOff x="1143000" y="1676400"/>
            <a:chExt cx="633204" cy="523220"/>
          </a:xfrm>
        </p:grpSpPr>
        <p:sp>
          <p:nvSpPr>
            <p:cNvPr id="4" name="矩形 3">
              <a:extLst>
                <a:ext uri="{FF2B5EF4-FFF2-40B4-BE49-F238E27FC236}">
                  <a16:creationId xmlns:a16="http://schemas.microsoft.com/office/drawing/2014/main" xmlns="" id="{CB196B18-5473-4FB3-845F-8EE1A6600E5A}"/>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xmlns="" id="{C5C2A228-C148-4494-ADEF-7B72707813F0}"/>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x3</a:t>
              </a:r>
              <a:endParaRPr lang="zh-CN" altLang="en-US" sz="1400" dirty="0"/>
            </a:p>
          </p:txBody>
        </p:sp>
      </p:grpSp>
      <p:grpSp>
        <p:nvGrpSpPr>
          <p:cNvPr id="8" name="组合 7">
            <a:extLst>
              <a:ext uri="{FF2B5EF4-FFF2-40B4-BE49-F238E27FC236}">
                <a16:creationId xmlns:a16="http://schemas.microsoft.com/office/drawing/2014/main" xmlns="" id="{84EA0DFF-414B-455A-BC38-5BEB2BB1AE32}"/>
              </a:ext>
            </a:extLst>
          </p:cNvPr>
          <p:cNvGrpSpPr/>
          <p:nvPr/>
        </p:nvGrpSpPr>
        <p:grpSpPr>
          <a:xfrm>
            <a:off x="2704048" y="1229380"/>
            <a:ext cx="633204" cy="523220"/>
            <a:chOff x="1143000" y="1676400"/>
            <a:chExt cx="633204" cy="523220"/>
          </a:xfrm>
        </p:grpSpPr>
        <p:sp>
          <p:nvSpPr>
            <p:cNvPr id="9" name="矩形 8">
              <a:extLst>
                <a:ext uri="{FF2B5EF4-FFF2-40B4-BE49-F238E27FC236}">
                  <a16:creationId xmlns:a16="http://schemas.microsoft.com/office/drawing/2014/main" xmlns="" id="{4D484157-38F0-457D-AD99-F6074BAC5D6C}"/>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xmlns="" id="{01F1425F-7756-47A6-ABCF-6FDF4971D029}"/>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q8</a:t>
              </a:r>
              <a:endParaRPr lang="zh-CN" altLang="en-US" sz="1400" dirty="0"/>
            </a:p>
          </p:txBody>
        </p:sp>
      </p:grpSp>
      <p:grpSp>
        <p:nvGrpSpPr>
          <p:cNvPr id="11" name="组合 10">
            <a:extLst>
              <a:ext uri="{FF2B5EF4-FFF2-40B4-BE49-F238E27FC236}">
                <a16:creationId xmlns:a16="http://schemas.microsoft.com/office/drawing/2014/main" xmlns="" id="{667B7799-15C5-4BF1-89A5-52D8ECE55408}"/>
              </a:ext>
            </a:extLst>
          </p:cNvPr>
          <p:cNvGrpSpPr/>
          <p:nvPr/>
        </p:nvGrpSpPr>
        <p:grpSpPr>
          <a:xfrm>
            <a:off x="3276600" y="1229380"/>
            <a:ext cx="633204" cy="523220"/>
            <a:chOff x="1143000" y="1676400"/>
            <a:chExt cx="633204" cy="523220"/>
          </a:xfrm>
        </p:grpSpPr>
        <p:sp>
          <p:nvSpPr>
            <p:cNvPr id="12" name="矩形 11">
              <a:extLst>
                <a:ext uri="{FF2B5EF4-FFF2-40B4-BE49-F238E27FC236}">
                  <a16:creationId xmlns:a16="http://schemas.microsoft.com/office/drawing/2014/main" xmlns="" id="{F8A0B4ED-871C-45AA-926F-BDA41A94DF0A}"/>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0D032868-6876-4216-BC3A-BE38AF0FAA76}"/>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j2</a:t>
              </a:r>
              <a:endParaRPr lang="zh-CN" altLang="en-US" sz="1400" dirty="0"/>
            </a:p>
          </p:txBody>
        </p:sp>
      </p:grpSp>
      <p:grpSp>
        <p:nvGrpSpPr>
          <p:cNvPr id="20" name="组合 19">
            <a:extLst>
              <a:ext uri="{FF2B5EF4-FFF2-40B4-BE49-F238E27FC236}">
                <a16:creationId xmlns:a16="http://schemas.microsoft.com/office/drawing/2014/main" xmlns="" id="{642ED05A-BB80-4482-9D6C-54B83002E850}"/>
              </a:ext>
            </a:extLst>
          </p:cNvPr>
          <p:cNvGrpSpPr/>
          <p:nvPr/>
        </p:nvGrpSpPr>
        <p:grpSpPr>
          <a:xfrm>
            <a:off x="3915192" y="1229380"/>
            <a:ext cx="1266408" cy="523220"/>
            <a:chOff x="2895600" y="1676400"/>
            <a:chExt cx="1266408" cy="523220"/>
          </a:xfrm>
        </p:grpSpPr>
        <p:grpSp>
          <p:nvGrpSpPr>
            <p:cNvPr id="14" name="组合 13">
              <a:extLst>
                <a:ext uri="{FF2B5EF4-FFF2-40B4-BE49-F238E27FC236}">
                  <a16:creationId xmlns:a16="http://schemas.microsoft.com/office/drawing/2014/main" xmlns="" id="{DEBE7F9A-DCF2-4843-A758-C9364AD856EC}"/>
                </a:ext>
              </a:extLst>
            </p:cNvPr>
            <p:cNvGrpSpPr/>
            <p:nvPr/>
          </p:nvGrpSpPr>
          <p:grpSpPr>
            <a:xfrm>
              <a:off x="2895600" y="1676400"/>
              <a:ext cx="633204" cy="523220"/>
              <a:chOff x="1143000" y="1676400"/>
              <a:chExt cx="633204" cy="523220"/>
            </a:xfrm>
            <a:solidFill>
              <a:srgbClr val="FFFFCC"/>
            </a:solidFill>
          </p:grpSpPr>
          <p:sp>
            <p:nvSpPr>
              <p:cNvPr id="15" name="矩形 14">
                <a:extLst>
                  <a:ext uri="{FF2B5EF4-FFF2-40B4-BE49-F238E27FC236}">
                    <a16:creationId xmlns:a16="http://schemas.microsoft.com/office/drawing/2014/main" xmlns="" id="{24D83E95-9331-413F-815E-79777A565C92}"/>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xmlns="" id="{BBE05F73-8200-4096-9830-2FFA67333D6D}"/>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err="1">
                    <a:sym typeface="Wingdings" panose="05000000000000000000" pitchFamily="2" charset="2"/>
                  </a:rPr>
                  <a:t>xq</a:t>
                </a:r>
                <a:endParaRPr lang="zh-CN" altLang="en-US" sz="1400" dirty="0"/>
              </a:p>
            </p:txBody>
          </p:sp>
        </p:grpSp>
        <p:grpSp>
          <p:nvGrpSpPr>
            <p:cNvPr id="17" name="组合 16">
              <a:extLst>
                <a:ext uri="{FF2B5EF4-FFF2-40B4-BE49-F238E27FC236}">
                  <a16:creationId xmlns:a16="http://schemas.microsoft.com/office/drawing/2014/main" xmlns="" id="{EF0AAD6E-9C00-451A-9C53-710764AD6B01}"/>
                </a:ext>
              </a:extLst>
            </p:cNvPr>
            <p:cNvGrpSpPr/>
            <p:nvPr/>
          </p:nvGrpSpPr>
          <p:grpSpPr>
            <a:xfrm>
              <a:off x="3528804" y="1676400"/>
              <a:ext cx="633204" cy="523220"/>
              <a:chOff x="1143000" y="1676400"/>
              <a:chExt cx="633204" cy="523220"/>
            </a:xfrm>
            <a:solidFill>
              <a:srgbClr val="FFFFCC"/>
            </a:solidFill>
          </p:grpSpPr>
          <p:sp>
            <p:nvSpPr>
              <p:cNvPr id="18" name="矩形 17">
                <a:extLst>
                  <a:ext uri="{FF2B5EF4-FFF2-40B4-BE49-F238E27FC236}">
                    <a16:creationId xmlns:a16="http://schemas.microsoft.com/office/drawing/2014/main" xmlns="" id="{69CD0A25-8C66-4400-A046-934E8E89E024}"/>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xmlns="" id="{1FE1D8C9-93DA-4344-8C66-0971E286FC3F}"/>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a:sym typeface="Wingdings" panose="05000000000000000000" pitchFamily="2" charset="2"/>
                  </a:rPr>
                  <a:t>z5</a:t>
                </a:r>
                <a:endParaRPr lang="zh-CN" altLang="en-US" sz="1400" dirty="0"/>
              </a:p>
            </p:txBody>
          </p:sp>
        </p:grpSp>
      </p:grpSp>
      <p:grpSp>
        <p:nvGrpSpPr>
          <p:cNvPr id="37" name="组合 36">
            <a:extLst>
              <a:ext uri="{FF2B5EF4-FFF2-40B4-BE49-F238E27FC236}">
                <a16:creationId xmlns:a16="http://schemas.microsoft.com/office/drawing/2014/main" xmlns="" id="{74320A77-8A4C-4FCD-9066-1755B4C643DD}"/>
              </a:ext>
            </a:extLst>
          </p:cNvPr>
          <p:cNvGrpSpPr/>
          <p:nvPr/>
        </p:nvGrpSpPr>
        <p:grpSpPr>
          <a:xfrm>
            <a:off x="5181600" y="1229380"/>
            <a:ext cx="3048000" cy="523220"/>
            <a:chOff x="1459602" y="3439160"/>
            <a:chExt cx="3048000" cy="523220"/>
          </a:xfrm>
        </p:grpSpPr>
        <p:sp>
          <p:nvSpPr>
            <p:cNvPr id="22" name="矩形 21">
              <a:extLst>
                <a:ext uri="{FF2B5EF4-FFF2-40B4-BE49-F238E27FC236}">
                  <a16:creationId xmlns:a16="http://schemas.microsoft.com/office/drawing/2014/main" xmlns="" id="{20F8CD45-30CB-4BEA-874F-1A29C2E429D7}"/>
                </a:ext>
              </a:extLst>
            </p:cNvPr>
            <p:cNvSpPr/>
            <p:nvPr/>
          </p:nvSpPr>
          <p:spPr>
            <a:xfrm>
              <a:off x="1459602" y="343916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xmlns="" id="{06A34500-2D86-4201-AD11-4711028EA5F4}"/>
                </a:ext>
              </a:extLst>
            </p:cNvPr>
            <p:cNvSpPr txBox="1"/>
            <p:nvPr/>
          </p:nvSpPr>
          <p:spPr>
            <a:xfrm>
              <a:off x="1459602" y="343916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1</a:t>
              </a:r>
              <a:endParaRPr lang="zh-CN" altLang="en-US" sz="1400" dirty="0"/>
            </a:p>
          </p:txBody>
        </p:sp>
        <p:sp>
          <p:nvSpPr>
            <p:cNvPr id="25" name="矩形 24">
              <a:extLst>
                <a:ext uri="{FF2B5EF4-FFF2-40B4-BE49-F238E27FC236}">
                  <a16:creationId xmlns:a16="http://schemas.microsoft.com/office/drawing/2014/main" xmlns="" id="{9CCEC00D-C342-4C74-AF14-B86116218B55}"/>
                </a:ext>
              </a:extLst>
            </p:cNvPr>
            <p:cNvSpPr/>
            <p:nvPr/>
          </p:nvSpPr>
          <p:spPr>
            <a:xfrm>
              <a:off x="2030050" y="343916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xmlns="" id="{45C7C848-5071-4324-904E-824EB0E89A43}"/>
                </a:ext>
              </a:extLst>
            </p:cNvPr>
            <p:cNvSpPr txBox="1"/>
            <p:nvPr/>
          </p:nvSpPr>
          <p:spPr>
            <a:xfrm>
              <a:off x="2030050" y="343916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3</a:t>
              </a:r>
              <a:endParaRPr lang="zh-CN" altLang="en-US" sz="1400" dirty="0"/>
            </a:p>
          </p:txBody>
        </p:sp>
        <p:sp>
          <p:nvSpPr>
            <p:cNvPr id="28" name="矩形 27">
              <a:extLst>
                <a:ext uri="{FF2B5EF4-FFF2-40B4-BE49-F238E27FC236}">
                  <a16:creationId xmlns:a16="http://schemas.microsoft.com/office/drawing/2014/main" xmlns="" id="{6D32253A-AFEE-4573-AE5A-3931BCE725C5}"/>
                </a:ext>
              </a:extLst>
            </p:cNvPr>
            <p:cNvSpPr/>
            <p:nvPr/>
          </p:nvSpPr>
          <p:spPr>
            <a:xfrm>
              <a:off x="2602602" y="343916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xmlns="" id="{F898694B-89A0-40CA-A063-4C6A8664B8FC}"/>
                </a:ext>
              </a:extLst>
            </p:cNvPr>
            <p:cNvSpPr txBox="1"/>
            <p:nvPr/>
          </p:nvSpPr>
          <p:spPr>
            <a:xfrm>
              <a:off x="2602602" y="343916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err="1">
                  <a:sym typeface="Wingdings" panose="05000000000000000000" pitchFamily="2" charset="2"/>
                </a:rPr>
                <a:t>qj</a:t>
              </a:r>
              <a:endParaRPr lang="zh-CN" altLang="en-US" sz="1400" dirty="0"/>
            </a:p>
          </p:txBody>
        </p:sp>
        <p:grpSp>
          <p:nvGrpSpPr>
            <p:cNvPr id="31" name="组合 30">
              <a:extLst>
                <a:ext uri="{FF2B5EF4-FFF2-40B4-BE49-F238E27FC236}">
                  <a16:creationId xmlns:a16="http://schemas.microsoft.com/office/drawing/2014/main" xmlns="" id="{2AAB72BB-E6B9-43BA-8027-E3BCE317DADD}"/>
                </a:ext>
              </a:extLst>
            </p:cNvPr>
            <p:cNvGrpSpPr/>
            <p:nvPr/>
          </p:nvGrpSpPr>
          <p:grpSpPr>
            <a:xfrm>
              <a:off x="3241194" y="3439160"/>
              <a:ext cx="633204" cy="523220"/>
              <a:chOff x="1143000" y="1676400"/>
              <a:chExt cx="633204" cy="523220"/>
            </a:xfrm>
            <a:solidFill>
              <a:schemeClr val="accent6">
                <a:lumMod val="40000"/>
                <a:lumOff val="60000"/>
              </a:schemeClr>
            </a:solidFill>
          </p:grpSpPr>
          <p:sp>
            <p:nvSpPr>
              <p:cNvPr id="35" name="矩形 34">
                <a:extLst>
                  <a:ext uri="{FF2B5EF4-FFF2-40B4-BE49-F238E27FC236}">
                    <a16:creationId xmlns:a16="http://schemas.microsoft.com/office/drawing/2014/main" xmlns="" id="{7651BE31-9229-455C-9EB1-7E6412BD5EA8}"/>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xmlns="" id="{F76197B5-18A0-477F-A936-D206BFBCB370}"/>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3</a:t>
                </a:r>
              </a:p>
              <a:p>
                <a:pPr algn="ctr"/>
                <a:r>
                  <a:rPr lang="en-US" altLang="zh-CN" sz="1400" dirty="0">
                    <a:sym typeface="Wingdings" panose="05000000000000000000" pitchFamily="2" charset="2"/>
                  </a:rPr>
                  <a:t>x4</a:t>
                </a:r>
                <a:endParaRPr lang="zh-CN" altLang="en-US" sz="1400" dirty="0"/>
              </a:p>
            </p:txBody>
          </p:sp>
        </p:grpSp>
        <p:grpSp>
          <p:nvGrpSpPr>
            <p:cNvPr id="32" name="组合 31">
              <a:extLst>
                <a:ext uri="{FF2B5EF4-FFF2-40B4-BE49-F238E27FC236}">
                  <a16:creationId xmlns:a16="http://schemas.microsoft.com/office/drawing/2014/main" xmlns="" id="{C685687D-7FCC-4D27-9CCA-DEAB5EC19A6C}"/>
                </a:ext>
              </a:extLst>
            </p:cNvPr>
            <p:cNvGrpSpPr/>
            <p:nvPr/>
          </p:nvGrpSpPr>
          <p:grpSpPr>
            <a:xfrm>
              <a:off x="3874398" y="3439160"/>
              <a:ext cx="633204" cy="523220"/>
              <a:chOff x="1143000" y="1676400"/>
              <a:chExt cx="633204" cy="523220"/>
            </a:xfrm>
            <a:solidFill>
              <a:schemeClr val="accent6">
                <a:lumMod val="40000"/>
                <a:lumOff val="60000"/>
              </a:schemeClr>
            </a:solidFill>
          </p:grpSpPr>
          <p:sp>
            <p:nvSpPr>
              <p:cNvPr id="33" name="矩形 32">
                <a:extLst>
                  <a:ext uri="{FF2B5EF4-FFF2-40B4-BE49-F238E27FC236}">
                    <a16:creationId xmlns:a16="http://schemas.microsoft.com/office/drawing/2014/main" xmlns="" id="{6C4EB81D-E8BB-4198-B3C3-A52F8FA6014D}"/>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xmlns="" id="{A5DF5BAE-CA29-4540-B117-1C389CE7337E}"/>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3</a:t>
                </a:r>
              </a:p>
              <a:p>
                <a:pPr algn="ctr"/>
                <a:r>
                  <a:rPr lang="en-US" altLang="zh-CN" sz="1400" dirty="0">
                    <a:sym typeface="Wingdings" panose="05000000000000000000" pitchFamily="2" charset="2"/>
                  </a:rPr>
                  <a:t>z6</a:t>
                </a:r>
                <a:endParaRPr lang="zh-CN" altLang="en-US" sz="1400" dirty="0"/>
              </a:p>
            </p:txBody>
          </p:sp>
        </p:grpSp>
      </p:grpSp>
      <p:grpSp>
        <p:nvGrpSpPr>
          <p:cNvPr id="38" name="组合 37">
            <a:extLst>
              <a:ext uri="{FF2B5EF4-FFF2-40B4-BE49-F238E27FC236}">
                <a16:creationId xmlns:a16="http://schemas.microsoft.com/office/drawing/2014/main" xmlns="" id="{BDB1F729-CA1F-47DE-ABC6-A2C880BE001B}"/>
              </a:ext>
            </a:extLst>
          </p:cNvPr>
          <p:cNvGrpSpPr/>
          <p:nvPr/>
        </p:nvGrpSpPr>
        <p:grpSpPr>
          <a:xfrm>
            <a:off x="2133600" y="2895600"/>
            <a:ext cx="633204" cy="523220"/>
            <a:chOff x="1143000" y="1676400"/>
            <a:chExt cx="633204" cy="523220"/>
          </a:xfrm>
        </p:grpSpPr>
        <p:sp>
          <p:nvSpPr>
            <p:cNvPr id="39" name="矩形 38">
              <a:extLst>
                <a:ext uri="{FF2B5EF4-FFF2-40B4-BE49-F238E27FC236}">
                  <a16:creationId xmlns:a16="http://schemas.microsoft.com/office/drawing/2014/main" xmlns="" id="{1C7B7127-6D1E-4C53-951A-8E5A636C56FF}"/>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xmlns="" id="{C8DBF8B6-56D5-493C-94A4-87E14D3558B6}"/>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x3</a:t>
              </a:r>
              <a:endParaRPr lang="zh-CN" altLang="en-US" sz="1400" dirty="0"/>
            </a:p>
          </p:txBody>
        </p:sp>
      </p:grpSp>
      <p:grpSp>
        <p:nvGrpSpPr>
          <p:cNvPr id="41" name="组合 40">
            <a:extLst>
              <a:ext uri="{FF2B5EF4-FFF2-40B4-BE49-F238E27FC236}">
                <a16:creationId xmlns:a16="http://schemas.microsoft.com/office/drawing/2014/main" xmlns="" id="{DC9788C0-BB12-418B-A984-E16D39BC6A0E}"/>
              </a:ext>
            </a:extLst>
          </p:cNvPr>
          <p:cNvGrpSpPr/>
          <p:nvPr/>
        </p:nvGrpSpPr>
        <p:grpSpPr>
          <a:xfrm>
            <a:off x="2704048" y="2895600"/>
            <a:ext cx="633204" cy="523220"/>
            <a:chOff x="1143000" y="1676400"/>
            <a:chExt cx="633204" cy="523220"/>
          </a:xfrm>
        </p:grpSpPr>
        <p:sp>
          <p:nvSpPr>
            <p:cNvPr id="42" name="矩形 41">
              <a:extLst>
                <a:ext uri="{FF2B5EF4-FFF2-40B4-BE49-F238E27FC236}">
                  <a16:creationId xmlns:a16="http://schemas.microsoft.com/office/drawing/2014/main" xmlns="" id="{BABA6375-06CC-4935-A6B2-4A71B340F287}"/>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xmlns="" id="{F6C8082E-AAFD-4C2B-AFE1-F2DD90E4EB0C}"/>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q8</a:t>
              </a:r>
              <a:endParaRPr lang="zh-CN" altLang="en-US" sz="1400" dirty="0"/>
            </a:p>
          </p:txBody>
        </p:sp>
      </p:grpSp>
      <p:grpSp>
        <p:nvGrpSpPr>
          <p:cNvPr id="44" name="组合 43">
            <a:extLst>
              <a:ext uri="{FF2B5EF4-FFF2-40B4-BE49-F238E27FC236}">
                <a16:creationId xmlns:a16="http://schemas.microsoft.com/office/drawing/2014/main" xmlns="" id="{49931833-11BE-43CE-9877-57494E51A36D}"/>
              </a:ext>
            </a:extLst>
          </p:cNvPr>
          <p:cNvGrpSpPr/>
          <p:nvPr/>
        </p:nvGrpSpPr>
        <p:grpSpPr>
          <a:xfrm>
            <a:off x="3276600" y="2895600"/>
            <a:ext cx="633204" cy="523220"/>
            <a:chOff x="1143000" y="1676400"/>
            <a:chExt cx="633204" cy="523220"/>
          </a:xfrm>
        </p:grpSpPr>
        <p:sp>
          <p:nvSpPr>
            <p:cNvPr id="45" name="矩形 44">
              <a:extLst>
                <a:ext uri="{FF2B5EF4-FFF2-40B4-BE49-F238E27FC236}">
                  <a16:creationId xmlns:a16="http://schemas.microsoft.com/office/drawing/2014/main" xmlns="" id="{6C6F29D9-1F83-4F74-8AAE-3B4879D5CF62}"/>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xmlns="" id="{144CBDAC-28EA-4995-BEA6-C0DCBCAE3903}"/>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j2</a:t>
              </a:r>
              <a:endParaRPr lang="zh-CN" altLang="en-US" sz="1400" dirty="0"/>
            </a:p>
          </p:txBody>
        </p:sp>
      </p:grpSp>
      <p:grpSp>
        <p:nvGrpSpPr>
          <p:cNvPr id="47" name="组合 46">
            <a:extLst>
              <a:ext uri="{FF2B5EF4-FFF2-40B4-BE49-F238E27FC236}">
                <a16:creationId xmlns:a16="http://schemas.microsoft.com/office/drawing/2014/main" xmlns="" id="{31A1FC68-DCBE-41E4-A44A-F1F11558205F}"/>
              </a:ext>
            </a:extLst>
          </p:cNvPr>
          <p:cNvGrpSpPr/>
          <p:nvPr/>
        </p:nvGrpSpPr>
        <p:grpSpPr>
          <a:xfrm>
            <a:off x="3915192" y="2895600"/>
            <a:ext cx="1266408" cy="523220"/>
            <a:chOff x="2895600" y="1676400"/>
            <a:chExt cx="1266408" cy="523220"/>
          </a:xfrm>
        </p:grpSpPr>
        <p:grpSp>
          <p:nvGrpSpPr>
            <p:cNvPr id="48" name="组合 47">
              <a:extLst>
                <a:ext uri="{FF2B5EF4-FFF2-40B4-BE49-F238E27FC236}">
                  <a16:creationId xmlns:a16="http://schemas.microsoft.com/office/drawing/2014/main" xmlns="" id="{EAB6FD82-42DB-4483-976F-50E0D6D6901C}"/>
                </a:ext>
              </a:extLst>
            </p:cNvPr>
            <p:cNvGrpSpPr/>
            <p:nvPr/>
          </p:nvGrpSpPr>
          <p:grpSpPr>
            <a:xfrm>
              <a:off x="2895600" y="1676400"/>
              <a:ext cx="633204" cy="523220"/>
              <a:chOff x="1143000" y="1676400"/>
              <a:chExt cx="633204" cy="523220"/>
            </a:xfrm>
            <a:solidFill>
              <a:srgbClr val="FFFFCC"/>
            </a:solidFill>
          </p:grpSpPr>
          <p:sp>
            <p:nvSpPr>
              <p:cNvPr id="52" name="矩形 51">
                <a:extLst>
                  <a:ext uri="{FF2B5EF4-FFF2-40B4-BE49-F238E27FC236}">
                    <a16:creationId xmlns:a16="http://schemas.microsoft.com/office/drawing/2014/main" xmlns="" id="{208E1D13-F262-46C6-8FE9-489941BC0501}"/>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xmlns="" id="{D68B062B-7D0A-4DF2-8C91-F146A7504254}"/>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err="1">
                    <a:sym typeface="Wingdings" panose="05000000000000000000" pitchFamily="2" charset="2"/>
                  </a:rPr>
                  <a:t>xq</a:t>
                </a:r>
                <a:endParaRPr lang="zh-CN" altLang="en-US" sz="1400" dirty="0"/>
              </a:p>
            </p:txBody>
          </p:sp>
        </p:grpSp>
        <p:grpSp>
          <p:nvGrpSpPr>
            <p:cNvPr id="49" name="组合 48">
              <a:extLst>
                <a:ext uri="{FF2B5EF4-FFF2-40B4-BE49-F238E27FC236}">
                  <a16:creationId xmlns:a16="http://schemas.microsoft.com/office/drawing/2014/main" xmlns="" id="{B4774C75-BA1B-4117-99D7-778FB7D125B2}"/>
                </a:ext>
              </a:extLst>
            </p:cNvPr>
            <p:cNvGrpSpPr/>
            <p:nvPr/>
          </p:nvGrpSpPr>
          <p:grpSpPr>
            <a:xfrm>
              <a:off x="3528804" y="1676400"/>
              <a:ext cx="633204" cy="523220"/>
              <a:chOff x="1143000" y="1676400"/>
              <a:chExt cx="633204" cy="523220"/>
            </a:xfrm>
            <a:solidFill>
              <a:srgbClr val="FFFFCC"/>
            </a:solidFill>
          </p:grpSpPr>
          <p:sp>
            <p:nvSpPr>
              <p:cNvPr id="50" name="矩形 49">
                <a:extLst>
                  <a:ext uri="{FF2B5EF4-FFF2-40B4-BE49-F238E27FC236}">
                    <a16:creationId xmlns:a16="http://schemas.microsoft.com/office/drawing/2014/main" xmlns="" id="{C8D1F495-27F9-493C-93E4-F287EE9086C0}"/>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xmlns="" id="{510A6DA1-2671-41B4-B992-ACBD717DDAB8}"/>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a:sym typeface="Wingdings" panose="05000000000000000000" pitchFamily="2" charset="2"/>
                  </a:rPr>
                  <a:t>z5</a:t>
                </a:r>
                <a:endParaRPr lang="zh-CN" altLang="en-US" sz="1400" dirty="0"/>
              </a:p>
            </p:txBody>
          </p:sp>
        </p:grpSp>
      </p:grpSp>
      <p:grpSp>
        <p:nvGrpSpPr>
          <p:cNvPr id="54" name="组合 53">
            <a:extLst>
              <a:ext uri="{FF2B5EF4-FFF2-40B4-BE49-F238E27FC236}">
                <a16:creationId xmlns:a16="http://schemas.microsoft.com/office/drawing/2014/main" xmlns="" id="{BB9223B4-73A1-49FE-B7B9-E178BDC9352E}"/>
              </a:ext>
            </a:extLst>
          </p:cNvPr>
          <p:cNvGrpSpPr/>
          <p:nvPr/>
        </p:nvGrpSpPr>
        <p:grpSpPr>
          <a:xfrm>
            <a:off x="5181600" y="2895600"/>
            <a:ext cx="3048000" cy="523220"/>
            <a:chOff x="1459602" y="3439160"/>
            <a:chExt cx="3048000" cy="523220"/>
          </a:xfrm>
        </p:grpSpPr>
        <p:sp>
          <p:nvSpPr>
            <p:cNvPr id="55" name="矩形 54">
              <a:extLst>
                <a:ext uri="{FF2B5EF4-FFF2-40B4-BE49-F238E27FC236}">
                  <a16:creationId xmlns:a16="http://schemas.microsoft.com/office/drawing/2014/main" xmlns="" id="{E0C2A39B-1490-4D5F-A18F-5992DBB850EF}"/>
                </a:ext>
              </a:extLst>
            </p:cNvPr>
            <p:cNvSpPr/>
            <p:nvPr/>
          </p:nvSpPr>
          <p:spPr>
            <a:xfrm>
              <a:off x="1459602" y="343916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xmlns="" id="{9DC993ED-8597-40AA-8F90-90CA53E07609}"/>
                </a:ext>
              </a:extLst>
            </p:cNvPr>
            <p:cNvSpPr txBox="1"/>
            <p:nvPr/>
          </p:nvSpPr>
          <p:spPr>
            <a:xfrm>
              <a:off x="1459602" y="343916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1</a:t>
              </a:r>
              <a:endParaRPr lang="zh-CN" altLang="en-US" sz="1400" dirty="0"/>
            </a:p>
          </p:txBody>
        </p:sp>
        <p:sp>
          <p:nvSpPr>
            <p:cNvPr id="57" name="矩形 56">
              <a:extLst>
                <a:ext uri="{FF2B5EF4-FFF2-40B4-BE49-F238E27FC236}">
                  <a16:creationId xmlns:a16="http://schemas.microsoft.com/office/drawing/2014/main" xmlns="" id="{75ECCEFD-D6B3-46D7-B6BA-00E89A92C4D9}"/>
                </a:ext>
              </a:extLst>
            </p:cNvPr>
            <p:cNvSpPr/>
            <p:nvPr/>
          </p:nvSpPr>
          <p:spPr>
            <a:xfrm>
              <a:off x="2030050" y="343916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xmlns="" id="{18A86E38-A8A8-42E7-82C5-DEA363B4FC24}"/>
                </a:ext>
              </a:extLst>
            </p:cNvPr>
            <p:cNvSpPr txBox="1"/>
            <p:nvPr/>
          </p:nvSpPr>
          <p:spPr>
            <a:xfrm>
              <a:off x="2030050" y="343916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3</a:t>
              </a:r>
              <a:endParaRPr lang="zh-CN" altLang="en-US" sz="1400" dirty="0"/>
            </a:p>
          </p:txBody>
        </p:sp>
        <p:sp>
          <p:nvSpPr>
            <p:cNvPr id="59" name="矩形 58">
              <a:extLst>
                <a:ext uri="{FF2B5EF4-FFF2-40B4-BE49-F238E27FC236}">
                  <a16:creationId xmlns:a16="http://schemas.microsoft.com/office/drawing/2014/main" xmlns="" id="{327925A5-F563-4E25-8988-D08790BD60CF}"/>
                </a:ext>
              </a:extLst>
            </p:cNvPr>
            <p:cNvSpPr/>
            <p:nvPr/>
          </p:nvSpPr>
          <p:spPr>
            <a:xfrm>
              <a:off x="2602602" y="343916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xmlns="" id="{AB65C36D-4BDD-4AB5-ADD1-8C418D17738C}"/>
                </a:ext>
              </a:extLst>
            </p:cNvPr>
            <p:cNvSpPr txBox="1"/>
            <p:nvPr/>
          </p:nvSpPr>
          <p:spPr>
            <a:xfrm>
              <a:off x="2602602" y="343916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err="1">
                  <a:sym typeface="Wingdings" panose="05000000000000000000" pitchFamily="2" charset="2"/>
                </a:rPr>
                <a:t>qj</a:t>
              </a:r>
              <a:endParaRPr lang="zh-CN" altLang="en-US" sz="1400" dirty="0"/>
            </a:p>
          </p:txBody>
        </p:sp>
        <p:grpSp>
          <p:nvGrpSpPr>
            <p:cNvPr id="61" name="组合 60">
              <a:extLst>
                <a:ext uri="{FF2B5EF4-FFF2-40B4-BE49-F238E27FC236}">
                  <a16:creationId xmlns:a16="http://schemas.microsoft.com/office/drawing/2014/main" xmlns="" id="{72665448-0BC0-4900-A679-DF41A7B433F4}"/>
                </a:ext>
              </a:extLst>
            </p:cNvPr>
            <p:cNvGrpSpPr/>
            <p:nvPr/>
          </p:nvGrpSpPr>
          <p:grpSpPr>
            <a:xfrm>
              <a:off x="3241194" y="3439160"/>
              <a:ext cx="633204" cy="523220"/>
              <a:chOff x="1143000" y="1676400"/>
              <a:chExt cx="633204" cy="523220"/>
            </a:xfrm>
            <a:solidFill>
              <a:schemeClr val="accent6">
                <a:lumMod val="40000"/>
                <a:lumOff val="60000"/>
              </a:schemeClr>
            </a:solidFill>
          </p:grpSpPr>
          <p:sp>
            <p:nvSpPr>
              <p:cNvPr id="65" name="矩形 64">
                <a:extLst>
                  <a:ext uri="{FF2B5EF4-FFF2-40B4-BE49-F238E27FC236}">
                    <a16:creationId xmlns:a16="http://schemas.microsoft.com/office/drawing/2014/main" xmlns="" id="{914CD33E-2702-44B1-9A12-5C3F20F274BB}"/>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xmlns="" id="{154B5F74-B2D4-4992-BD29-4890053C9AA8}"/>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3</a:t>
                </a:r>
              </a:p>
              <a:p>
                <a:pPr algn="ctr"/>
                <a:r>
                  <a:rPr lang="en-US" altLang="zh-CN" sz="1400" dirty="0">
                    <a:sym typeface="Wingdings" panose="05000000000000000000" pitchFamily="2" charset="2"/>
                  </a:rPr>
                  <a:t>x4</a:t>
                </a:r>
                <a:endParaRPr lang="zh-CN" altLang="en-US" sz="1400" dirty="0"/>
              </a:p>
            </p:txBody>
          </p:sp>
        </p:grpSp>
        <p:grpSp>
          <p:nvGrpSpPr>
            <p:cNvPr id="62" name="组合 61">
              <a:extLst>
                <a:ext uri="{FF2B5EF4-FFF2-40B4-BE49-F238E27FC236}">
                  <a16:creationId xmlns:a16="http://schemas.microsoft.com/office/drawing/2014/main" xmlns="" id="{6763EF3B-FDB0-492C-AC0F-E49EF0E40D16}"/>
                </a:ext>
              </a:extLst>
            </p:cNvPr>
            <p:cNvGrpSpPr/>
            <p:nvPr/>
          </p:nvGrpSpPr>
          <p:grpSpPr>
            <a:xfrm>
              <a:off x="3874398" y="3439160"/>
              <a:ext cx="633204" cy="523220"/>
              <a:chOff x="1143000" y="1676400"/>
              <a:chExt cx="633204" cy="523220"/>
            </a:xfrm>
            <a:solidFill>
              <a:schemeClr val="accent6">
                <a:lumMod val="40000"/>
                <a:lumOff val="60000"/>
              </a:schemeClr>
            </a:solidFill>
          </p:grpSpPr>
          <p:sp>
            <p:nvSpPr>
              <p:cNvPr id="63" name="矩形 62">
                <a:extLst>
                  <a:ext uri="{FF2B5EF4-FFF2-40B4-BE49-F238E27FC236}">
                    <a16:creationId xmlns:a16="http://schemas.microsoft.com/office/drawing/2014/main" xmlns="" id="{31AA6A7C-ABE4-46CA-8163-541798550F03}"/>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xmlns="" id="{5EDE56FB-06B9-4A70-982E-03F9FAAD8D52}"/>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3</a:t>
                </a:r>
              </a:p>
              <a:p>
                <a:pPr algn="ctr"/>
                <a:r>
                  <a:rPr lang="en-US" altLang="zh-CN" sz="1400" dirty="0">
                    <a:sym typeface="Wingdings" panose="05000000000000000000" pitchFamily="2" charset="2"/>
                  </a:rPr>
                  <a:t>z6</a:t>
                </a:r>
                <a:endParaRPr lang="zh-CN" altLang="en-US" sz="1400" dirty="0"/>
              </a:p>
            </p:txBody>
          </p:sp>
        </p:grpSp>
      </p:grpSp>
      <p:grpSp>
        <p:nvGrpSpPr>
          <p:cNvPr id="67" name="组合 66">
            <a:extLst>
              <a:ext uri="{FF2B5EF4-FFF2-40B4-BE49-F238E27FC236}">
                <a16:creationId xmlns:a16="http://schemas.microsoft.com/office/drawing/2014/main" xmlns="" id="{6E55273B-A226-4341-AADC-B88D426A7B84}"/>
              </a:ext>
            </a:extLst>
          </p:cNvPr>
          <p:cNvGrpSpPr/>
          <p:nvPr/>
        </p:nvGrpSpPr>
        <p:grpSpPr>
          <a:xfrm>
            <a:off x="2128212" y="2067580"/>
            <a:ext cx="633204" cy="523220"/>
            <a:chOff x="1143000" y="1676400"/>
            <a:chExt cx="633204" cy="523220"/>
          </a:xfrm>
        </p:grpSpPr>
        <p:sp>
          <p:nvSpPr>
            <p:cNvPr id="68" name="矩形 67">
              <a:extLst>
                <a:ext uri="{FF2B5EF4-FFF2-40B4-BE49-F238E27FC236}">
                  <a16:creationId xmlns:a16="http://schemas.microsoft.com/office/drawing/2014/main" xmlns="" id="{C13F3476-BBBA-4787-B619-8E49E95B101E}"/>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xmlns="" id="{FEB12FA0-C66E-4AD8-9A86-60F28887831B}"/>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x3</a:t>
              </a:r>
              <a:endParaRPr lang="zh-CN" altLang="en-US" sz="1400" dirty="0"/>
            </a:p>
          </p:txBody>
        </p:sp>
      </p:grpSp>
      <p:grpSp>
        <p:nvGrpSpPr>
          <p:cNvPr id="70" name="组合 69">
            <a:extLst>
              <a:ext uri="{FF2B5EF4-FFF2-40B4-BE49-F238E27FC236}">
                <a16:creationId xmlns:a16="http://schemas.microsoft.com/office/drawing/2014/main" xmlns="" id="{F3E26FB4-5B66-46E0-8015-8739000072BF}"/>
              </a:ext>
            </a:extLst>
          </p:cNvPr>
          <p:cNvGrpSpPr/>
          <p:nvPr/>
        </p:nvGrpSpPr>
        <p:grpSpPr>
          <a:xfrm>
            <a:off x="2698660" y="2067580"/>
            <a:ext cx="633204" cy="523220"/>
            <a:chOff x="1143000" y="1676400"/>
            <a:chExt cx="633204" cy="523220"/>
          </a:xfrm>
        </p:grpSpPr>
        <p:sp>
          <p:nvSpPr>
            <p:cNvPr id="71" name="矩形 70">
              <a:extLst>
                <a:ext uri="{FF2B5EF4-FFF2-40B4-BE49-F238E27FC236}">
                  <a16:creationId xmlns:a16="http://schemas.microsoft.com/office/drawing/2014/main" xmlns="" id="{AEB45086-6835-4992-B9BE-E354CF7BA2BE}"/>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xmlns="" id="{FF963405-1561-4C71-96B2-B49CD07C956E}"/>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q8</a:t>
              </a:r>
              <a:endParaRPr lang="zh-CN" altLang="en-US" sz="1400" dirty="0"/>
            </a:p>
          </p:txBody>
        </p:sp>
      </p:grpSp>
      <p:grpSp>
        <p:nvGrpSpPr>
          <p:cNvPr id="73" name="组合 72">
            <a:extLst>
              <a:ext uri="{FF2B5EF4-FFF2-40B4-BE49-F238E27FC236}">
                <a16:creationId xmlns:a16="http://schemas.microsoft.com/office/drawing/2014/main" xmlns="" id="{561F1F16-B29B-4899-8E8F-EC6EE02D0EFA}"/>
              </a:ext>
            </a:extLst>
          </p:cNvPr>
          <p:cNvGrpSpPr/>
          <p:nvPr/>
        </p:nvGrpSpPr>
        <p:grpSpPr>
          <a:xfrm>
            <a:off x="3271212" y="2067580"/>
            <a:ext cx="633204" cy="523220"/>
            <a:chOff x="1143000" y="1676400"/>
            <a:chExt cx="633204" cy="523220"/>
          </a:xfrm>
        </p:grpSpPr>
        <p:sp>
          <p:nvSpPr>
            <p:cNvPr id="74" name="矩形 73">
              <a:extLst>
                <a:ext uri="{FF2B5EF4-FFF2-40B4-BE49-F238E27FC236}">
                  <a16:creationId xmlns:a16="http://schemas.microsoft.com/office/drawing/2014/main" xmlns="" id="{807BA6EF-A3D0-4B1B-B1B9-F066B3768F9B}"/>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xmlns="" id="{5D4D2551-C1CE-4A55-9FBB-269109EDDA98}"/>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j2</a:t>
              </a:r>
              <a:endParaRPr lang="zh-CN" altLang="en-US" sz="1400" dirty="0"/>
            </a:p>
          </p:txBody>
        </p:sp>
      </p:grpSp>
      <p:grpSp>
        <p:nvGrpSpPr>
          <p:cNvPr id="76" name="组合 75">
            <a:extLst>
              <a:ext uri="{FF2B5EF4-FFF2-40B4-BE49-F238E27FC236}">
                <a16:creationId xmlns:a16="http://schemas.microsoft.com/office/drawing/2014/main" xmlns="" id="{C21CE24F-DA6D-4DDA-944B-E8F6EF0720B8}"/>
              </a:ext>
            </a:extLst>
          </p:cNvPr>
          <p:cNvGrpSpPr/>
          <p:nvPr/>
        </p:nvGrpSpPr>
        <p:grpSpPr>
          <a:xfrm>
            <a:off x="3909804" y="2067580"/>
            <a:ext cx="1266408" cy="523220"/>
            <a:chOff x="2895600" y="1676400"/>
            <a:chExt cx="1266408" cy="523220"/>
          </a:xfrm>
        </p:grpSpPr>
        <p:grpSp>
          <p:nvGrpSpPr>
            <p:cNvPr id="77" name="组合 76">
              <a:extLst>
                <a:ext uri="{FF2B5EF4-FFF2-40B4-BE49-F238E27FC236}">
                  <a16:creationId xmlns:a16="http://schemas.microsoft.com/office/drawing/2014/main" xmlns="" id="{49556A16-36A5-4D29-9713-A78F05CC7829}"/>
                </a:ext>
              </a:extLst>
            </p:cNvPr>
            <p:cNvGrpSpPr/>
            <p:nvPr/>
          </p:nvGrpSpPr>
          <p:grpSpPr>
            <a:xfrm>
              <a:off x="2895600" y="1676400"/>
              <a:ext cx="633204" cy="523220"/>
              <a:chOff x="1143000" y="1676400"/>
              <a:chExt cx="633204" cy="523220"/>
            </a:xfrm>
            <a:solidFill>
              <a:srgbClr val="FFFFCC"/>
            </a:solidFill>
          </p:grpSpPr>
          <p:sp>
            <p:nvSpPr>
              <p:cNvPr id="81" name="矩形 80">
                <a:extLst>
                  <a:ext uri="{FF2B5EF4-FFF2-40B4-BE49-F238E27FC236}">
                    <a16:creationId xmlns:a16="http://schemas.microsoft.com/office/drawing/2014/main" xmlns="" id="{B1A15EAD-C960-439B-929A-8DB1DFEB7AB7}"/>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xmlns="" id="{DB147BFA-9C1D-4AE4-9A5D-EB1400CDAA3B}"/>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err="1">
                    <a:sym typeface="Wingdings" panose="05000000000000000000" pitchFamily="2" charset="2"/>
                  </a:rPr>
                  <a:t>xq</a:t>
                </a:r>
                <a:endParaRPr lang="zh-CN" altLang="en-US" sz="1400" dirty="0"/>
              </a:p>
            </p:txBody>
          </p:sp>
        </p:grpSp>
        <p:grpSp>
          <p:nvGrpSpPr>
            <p:cNvPr id="78" name="组合 77">
              <a:extLst>
                <a:ext uri="{FF2B5EF4-FFF2-40B4-BE49-F238E27FC236}">
                  <a16:creationId xmlns:a16="http://schemas.microsoft.com/office/drawing/2014/main" xmlns="" id="{7921B305-ED8D-4531-B4F4-6AE8FE9A48A3}"/>
                </a:ext>
              </a:extLst>
            </p:cNvPr>
            <p:cNvGrpSpPr/>
            <p:nvPr/>
          </p:nvGrpSpPr>
          <p:grpSpPr>
            <a:xfrm>
              <a:off x="3528804" y="1676400"/>
              <a:ext cx="633204" cy="523220"/>
              <a:chOff x="1143000" y="1676400"/>
              <a:chExt cx="633204" cy="523220"/>
            </a:xfrm>
            <a:solidFill>
              <a:srgbClr val="FFFFCC"/>
            </a:solidFill>
          </p:grpSpPr>
          <p:sp>
            <p:nvSpPr>
              <p:cNvPr id="79" name="矩形 78">
                <a:extLst>
                  <a:ext uri="{FF2B5EF4-FFF2-40B4-BE49-F238E27FC236}">
                    <a16:creationId xmlns:a16="http://schemas.microsoft.com/office/drawing/2014/main" xmlns="" id="{69ADBD4D-F5CF-4616-926F-C02908435ED8}"/>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xmlns="" id="{7CA5FD88-9C56-45C1-A187-6B6207B0DEC4}"/>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a:sym typeface="Wingdings" panose="05000000000000000000" pitchFamily="2" charset="2"/>
                  </a:rPr>
                  <a:t>z5</a:t>
                </a:r>
                <a:endParaRPr lang="zh-CN" altLang="en-US" sz="1400" dirty="0"/>
              </a:p>
            </p:txBody>
          </p:sp>
        </p:grpSp>
      </p:grpSp>
      <p:sp>
        <p:nvSpPr>
          <p:cNvPr id="84" name="矩形 83">
            <a:extLst>
              <a:ext uri="{FF2B5EF4-FFF2-40B4-BE49-F238E27FC236}">
                <a16:creationId xmlns:a16="http://schemas.microsoft.com/office/drawing/2014/main" xmlns="" id="{4AEB7BCF-BD0E-4702-B69F-CE8A996C7161}"/>
              </a:ext>
            </a:extLst>
          </p:cNvPr>
          <p:cNvSpPr/>
          <p:nvPr/>
        </p:nvSpPr>
        <p:spPr>
          <a:xfrm>
            <a:off x="5176212" y="206758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xmlns="" id="{12739DE3-892E-4238-8B2F-8308BD423D17}"/>
              </a:ext>
            </a:extLst>
          </p:cNvPr>
          <p:cNvSpPr txBox="1"/>
          <p:nvPr/>
        </p:nvSpPr>
        <p:spPr>
          <a:xfrm>
            <a:off x="5176212" y="206758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1</a:t>
            </a:r>
            <a:endParaRPr lang="zh-CN" altLang="en-US" sz="1400" dirty="0"/>
          </a:p>
        </p:txBody>
      </p:sp>
      <p:sp>
        <p:nvSpPr>
          <p:cNvPr id="86" name="矩形 85">
            <a:extLst>
              <a:ext uri="{FF2B5EF4-FFF2-40B4-BE49-F238E27FC236}">
                <a16:creationId xmlns:a16="http://schemas.microsoft.com/office/drawing/2014/main" xmlns="" id="{A01EDDE5-AFA6-4517-BB97-87D0B91AA64D}"/>
              </a:ext>
            </a:extLst>
          </p:cNvPr>
          <p:cNvSpPr/>
          <p:nvPr/>
        </p:nvSpPr>
        <p:spPr>
          <a:xfrm>
            <a:off x="5746660" y="206758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7" name="文本框 86">
            <a:extLst>
              <a:ext uri="{FF2B5EF4-FFF2-40B4-BE49-F238E27FC236}">
                <a16:creationId xmlns:a16="http://schemas.microsoft.com/office/drawing/2014/main" xmlns="" id="{CB274150-6302-460F-9779-6B38DE9CC4B4}"/>
              </a:ext>
            </a:extLst>
          </p:cNvPr>
          <p:cNvSpPr txBox="1"/>
          <p:nvPr/>
        </p:nvSpPr>
        <p:spPr>
          <a:xfrm>
            <a:off x="5746660" y="206758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3</a:t>
            </a:r>
            <a:endParaRPr lang="zh-CN" altLang="en-US" sz="1400" dirty="0"/>
          </a:p>
        </p:txBody>
      </p:sp>
      <p:grpSp>
        <p:nvGrpSpPr>
          <p:cNvPr id="96" name="组合 95">
            <a:extLst>
              <a:ext uri="{FF2B5EF4-FFF2-40B4-BE49-F238E27FC236}">
                <a16:creationId xmlns:a16="http://schemas.microsoft.com/office/drawing/2014/main" xmlns="" id="{339C035C-411F-492E-B3EA-E3CDD68359A8}"/>
              </a:ext>
            </a:extLst>
          </p:cNvPr>
          <p:cNvGrpSpPr/>
          <p:nvPr/>
        </p:nvGrpSpPr>
        <p:grpSpPr>
          <a:xfrm>
            <a:off x="2158692" y="3787170"/>
            <a:ext cx="633204" cy="523220"/>
            <a:chOff x="1143000" y="1676400"/>
            <a:chExt cx="633204" cy="523220"/>
          </a:xfrm>
        </p:grpSpPr>
        <p:sp>
          <p:nvSpPr>
            <p:cNvPr id="97" name="矩形 96">
              <a:extLst>
                <a:ext uri="{FF2B5EF4-FFF2-40B4-BE49-F238E27FC236}">
                  <a16:creationId xmlns:a16="http://schemas.microsoft.com/office/drawing/2014/main" xmlns="" id="{D3786C5B-7D40-4F10-8984-D9DC68133771}"/>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xmlns="" id="{1B3FFC89-C9BC-4D7A-B2C4-286059F27E08}"/>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x3</a:t>
              </a:r>
              <a:endParaRPr lang="zh-CN" altLang="en-US" sz="1400" dirty="0"/>
            </a:p>
          </p:txBody>
        </p:sp>
      </p:grpSp>
      <p:grpSp>
        <p:nvGrpSpPr>
          <p:cNvPr id="99" name="组合 98">
            <a:extLst>
              <a:ext uri="{FF2B5EF4-FFF2-40B4-BE49-F238E27FC236}">
                <a16:creationId xmlns:a16="http://schemas.microsoft.com/office/drawing/2014/main" xmlns="" id="{BE3F4D21-26AD-4060-96CE-78B426E1A49B}"/>
              </a:ext>
            </a:extLst>
          </p:cNvPr>
          <p:cNvGrpSpPr/>
          <p:nvPr/>
        </p:nvGrpSpPr>
        <p:grpSpPr>
          <a:xfrm>
            <a:off x="2729140" y="3787170"/>
            <a:ext cx="633204" cy="523220"/>
            <a:chOff x="1143000" y="1676400"/>
            <a:chExt cx="633204" cy="523220"/>
          </a:xfrm>
        </p:grpSpPr>
        <p:sp>
          <p:nvSpPr>
            <p:cNvPr id="100" name="矩形 99">
              <a:extLst>
                <a:ext uri="{FF2B5EF4-FFF2-40B4-BE49-F238E27FC236}">
                  <a16:creationId xmlns:a16="http://schemas.microsoft.com/office/drawing/2014/main" xmlns="" id="{FCDAE2E7-6AD4-4BD1-98F2-92605E51139C}"/>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1" name="文本框 100">
              <a:extLst>
                <a:ext uri="{FF2B5EF4-FFF2-40B4-BE49-F238E27FC236}">
                  <a16:creationId xmlns:a16="http://schemas.microsoft.com/office/drawing/2014/main" xmlns="" id="{AB7F8394-9476-4770-9BE8-DFACB35039ED}"/>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q8</a:t>
              </a:r>
              <a:endParaRPr lang="zh-CN" altLang="en-US" sz="1400" dirty="0"/>
            </a:p>
          </p:txBody>
        </p:sp>
      </p:grpSp>
      <p:grpSp>
        <p:nvGrpSpPr>
          <p:cNvPr id="125" name="组合 124">
            <a:extLst>
              <a:ext uri="{FF2B5EF4-FFF2-40B4-BE49-F238E27FC236}">
                <a16:creationId xmlns:a16="http://schemas.microsoft.com/office/drawing/2014/main" xmlns="" id="{A21C952C-51EF-4809-99A6-B948601EFA00}"/>
              </a:ext>
            </a:extLst>
          </p:cNvPr>
          <p:cNvGrpSpPr/>
          <p:nvPr/>
        </p:nvGrpSpPr>
        <p:grpSpPr>
          <a:xfrm>
            <a:off x="2133600" y="4678740"/>
            <a:ext cx="633204" cy="523220"/>
            <a:chOff x="1143000" y="1676400"/>
            <a:chExt cx="633204" cy="523220"/>
          </a:xfrm>
        </p:grpSpPr>
        <p:sp>
          <p:nvSpPr>
            <p:cNvPr id="126" name="矩形 125">
              <a:extLst>
                <a:ext uri="{FF2B5EF4-FFF2-40B4-BE49-F238E27FC236}">
                  <a16:creationId xmlns:a16="http://schemas.microsoft.com/office/drawing/2014/main" xmlns="" id="{C1A5A07C-19FF-4A82-AF54-FB091239766A}"/>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D9F62682-97AF-41A1-9311-7F2B305DE767}"/>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x3</a:t>
              </a:r>
              <a:endParaRPr lang="zh-CN" altLang="en-US" sz="1400" dirty="0"/>
            </a:p>
          </p:txBody>
        </p:sp>
      </p:grpSp>
      <p:grpSp>
        <p:nvGrpSpPr>
          <p:cNvPr id="128" name="组合 127">
            <a:extLst>
              <a:ext uri="{FF2B5EF4-FFF2-40B4-BE49-F238E27FC236}">
                <a16:creationId xmlns:a16="http://schemas.microsoft.com/office/drawing/2014/main" xmlns="" id="{59DC8260-E66F-40A7-8D65-82E355245C95}"/>
              </a:ext>
            </a:extLst>
          </p:cNvPr>
          <p:cNvGrpSpPr/>
          <p:nvPr/>
        </p:nvGrpSpPr>
        <p:grpSpPr>
          <a:xfrm>
            <a:off x="2704048" y="4678740"/>
            <a:ext cx="633204" cy="523220"/>
            <a:chOff x="1143000" y="1676400"/>
            <a:chExt cx="633204" cy="523220"/>
          </a:xfrm>
        </p:grpSpPr>
        <p:sp>
          <p:nvSpPr>
            <p:cNvPr id="129" name="矩形 128">
              <a:extLst>
                <a:ext uri="{FF2B5EF4-FFF2-40B4-BE49-F238E27FC236}">
                  <a16:creationId xmlns:a16="http://schemas.microsoft.com/office/drawing/2014/main" xmlns="" id="{830EA78D-88B2-4F40-A36F-1396925C0741}"/>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0" name="文本框 129">
              <a:extLst>
                <a:ext uri="{FF2B5EF4-FFF2-40B4-BE49-F238E27FC236}">
                  <a16:creationId xmlns:a16="http://schemas.microsoft.com/office/drawing/2014/main" xmlns="" id="{9865B152-176D-49B2-B877-C72421620D75}"/>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q8</a:t>
              </a:r>
              <a:endParaRPr lang="zh-CN" altLang="en-US" sz="1400" dirty="0"/>
            </a:p>
          </p:txBody>
        </p:sp>
      </p:grpSp>
      <p:grpSp>
        <p:nvGrpSpPr>
          <p:cNvPr id="131" name="组合 130">
            <a:extLst>
              <a:ext uri="{FF2B5EF4-FFF2-40B4-BE49-F238E27FC236}">
                <a16:creationId xmlns:a16="http://schemas.microsoft.com/office/drawing/2014/main" xmlns="" id="{5F0E1D0C-FF14-4C53-A5C7-D369D8131152}"/>
              </a:ext>
            </a:extLst>
          </p:cNvPr>
          <p:cNvGrpSpPr/>
          <p:nvPr/>
        </p:nvGrpSpPr>
        <p:grpSpPr>
          <a:xfrm>
            <a:off x="3276600" y="4678740"/>
            <a:ext cx="633204" cy="523220"/>
            <a:chOff x="1143000" y="1676400"/>
            <a:chExt cx="633204" cy="523220"/>
          </a:xfrm>
        </p:grpSpPr>
        <p:sp>
          <p:nvSpPr>
            <p:cNvPr id="132" name="矩形 131">
              <a:extLst>
                <a:ext uri="{FF2B5EF4-FFF2-40B4-BE49-F238E27FC236}">
                  <a16:creationId xmlns:a16="http://schemas.microsoft.com/office/drawing/2014/main" xmlns="" id="{72E187F7-62AA-44A7-A661-DD3BAB2436FD}"/>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xmlns="" id="{66291896-AD56-4BD7-AE80-FC6B90896A57}"/>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j2</a:t>
              </a:r>
              <a:endParaRPr lang="zh-CN" altLang="en-US" sz="1400" dirty="0"/>
            </a:p>
          </p:txBody>
        </p:sp>
      </p:grpSp>
      <p:grpSp>
        <p:nvGrpSpPr>
          <p:cNvPr id="134" name="组合 133">
            <a:extLst>
              <a:ext uri="{FF2B5EF4-FFF2-40B4-BE49-F238E27FC236}">
                <a16:creationId xmlns:a16="http://schemas.microsoft.com/office/drawing/2014/main" xmlns="" id="{DFCCA4E3-2F64-471B-8A80-D59CE98B6554}"/>
              </a:ext>
            </a:extLst>
          </p:cNvPr>
          <p:cNvGrpSpPr/>
          <p:nvPr/>
        </p:nvGrpSpPr>
        <p:grpSpPr>
          <a:xfrm>
            <a:off x="3915192" y="4678740"/>
            <a:ext cx="1266408" cy="523220"/>
            <a:chOff x="2895600" y="1676400"/>
            <a:chExt cx="1266408" cy="523220"/>
          </a:xfrm>
        </p:grpSpPr>
        <p:grpSp>
          <p:nvGrpSpPr>
            <p:cNvPr id="135" name="组合 134">
              <a:extLst>
                <a:ext uri="{FF2B5EF4-FFF2-40B4-BE49-F238E27FC236}">
                  <a16:creationId xmlns:a16="http://schemas.microsoft.com/office/drawing/2014/main" xmlns="" id="{3CCA5B2B-0D6B-43D4-AD33-B9FF51AD3748}"/>
                </a:ext>
              </a:extLst>
            </p:cNvPr>
            <p:cNvGrpSpPr/>
            <p:nvPr/>
          </p:nvGrpSpPr>
          <p:grpSpPr>
            <a:xfrm>
              <a:off x="2895600" y="1676400"/>
              <a:ext cx="633204" cy="523220"/>
              <a:chOff x="1143000" y="1676400"/>
              <a:chExt cx="633204" cy="523220"/>
            </a:xfrm>
            <a:solidFill>
              <a:srgbClr val="FFFFCC"/>
            </a:solidFill>
          </p:grpSpPr>
          <p:sp>
            <p:nvSpPr>
              <p:cNvPr id="139" name="矩形 138">
                <a:extLst>
                  <a:ext uri="{FF2B5EF4-FFF2-40B4-BE49-F238E27FC236}">
                    <a16:creationId xmlns:a16="http://schemas.microsoft.com/office/drawing/2014/main" xmlns="" id="{75A7C878-8F27-4BE4-932F-CF2A79997824}"/>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0" name="文本框 139">
                <a:extLst>
                  <a:ext uri="{FF2B5EF4-FFF2-40B4-BE49-F238E27FC236}">
                    <a16:creationId xmlns:a16="http://schemas.microsoft.com/office/drawing/2014/main" xmlns="" id="{49664EAA-62FB-4F98-8152-9332BB84BABB}"/>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err="1">
                    <a:sym typeface="Wingdings" panose="05000000000000000000" pitchFamily="2" charset="2"/>
                  </a:rPr>
                  <a:t>xq</a:t>
                </a:r>
                <a:endParaRPr lang="zh-CN" altLang="en-US" sz="1400" dirty="0"/>
              </a:p>
            </p:txBody>
          </p:sp>
        </p:grpSp>
        <p:grpSp>
          <p:nvGrpSpPr>
            <p:cNvPr id="136" name="组合 135">
              <a:extLst>
                <a:ext uri="{FF2B5EF4-FFF2-40B4-BE49-F238E27FC236}">
                  <a16:creationId xmlns:a16="http://schemas.microsoft.com/office/drawing/2014/main" xmlns="" id="{FDA51C24-4657-41EA-AE24-62BC89C47D24}"/>
                </a:ext>
              </a:extLst>
            </p:cNvPr>
            <p:cNvGrpSpPr/>
            <p:nvPr/>
          </p:nvGrpSpPr>
          <p:grpSpPr>
            <a:xfrm>
              <a:off x="3528804" y="1676400"/>
              <a:ext cx="633204" cy="523220"/>
              <a:chOff x="1143000" y="1676400"/>
              <a:chExt cx="633204" cy="523220"/>
            </a:xfrm>
            <a:solidFill>
              <a:srgbClr val="FFFFCC"/>
            </a:solidFill>
          </p:grpSpPr>
          <p:sp>
            <p:nvSpPr>
              <p:cNvPr id="137" name="矩形 136">
                <a:extLst>
                  <a:ext uri="{FF2B5EF4-FFF2-40B4-BE49-F238E27FC236}">
                    <a16:creationId xmlns:a16="http://schemas.microsoft.com/office/drawing/2014/main" xmlns="" id="{8BB857DD-45A5-4FC0-8384-7A5250ED8523}"/>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8" name="文本框 137">
                <a:extLst>
                  <a:ext uri="{FF2B5EF4-FFF2-40B4-BE49-F238E27FC236}">
                    <a16:creationId xmlns:a16="http://schemas.microsoft.com/office/drawing/2014/main" xmlns="" id="{0E79CFE3-696D-4CDC-9F2A-6F53DEC5EC2A}"/>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a:sym typeface="Wingdings" panose="05000000000000000000" pitchFamily="2" charset="2"/>
                  </a:rPr>
                  <a:t>z5</a:t>
                </a:r>
                <a:endParaRPr lang="zh-CN" altLang="en-US" sz="1400" dirty="0"/>
              </a:p>
            </p:txBody>
          </p:sp>
        </p:grpSp>
      </p:grpSp>
      <p:sp>
        <p:nvSpPr>
          <p:cNvPr id="142" name="矩形 141">
            <a:extLst>
              <a:ext uri="{FF2B5EF4-FFF2-40B4-BE49-F238E27FC236}">
                <a16:creationId xmlns:a16="http://schemas.microsoft.com/office/drawing/2014/main" xmlns="" id="{D1A4D8AB-2CD3-4152-A525-14B27F2BF38F}"/>
              </a:ext>
            </a:extLst>
          </p:cNvPr>
          <p:cNvSpPr/>
          <p:nvPr/>
        </p:nvSpPr>
        <p:spPr>
          <a:xfrm>
            <a:off x="5181600" y="467874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3" name="文本框 142">
            <a:extLst>
              <a:ext uri="{FF2B5EF4-FFF2-40B4-BE49-F238E27FC236}">
                <a16:creationId xmlns:a16="http://schemas.microsoft.com/office/drawing/2014/main" xmlns="" id="{76AEE53F-572C-4A6F-BF98-A32B4AA48FCF}"/>
              </a:ext>
            </a:extLst>
          </p:cNvPr>
          <p:cNvSpPr txBox="1"/>
          <p:nvPr/>
        </p:nvSpPr>
        <p:spPr>
          <a:xfrm>
            <a:off x="5181600" y="467874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1</a:t>
            </a:r>
            <a:endParaRPr lang="zh-CN" altLang="en-US" sz="1400" dirty="0"/>
          </a:p>
        </p:txBody>
      </p:sp>
      <p:sp>
        <p:nvSpPr>
          <p:cNvPr id="144" name="矩形 143">
            <a:extLst>
              <a:ext uri="{FF2B5EF4-FFF2-40B4-BE49-F238E27FC236}">
                <a16:creationId xmlns:a16="http://schemas.microsoft.com/office/drawing/2014/main" xmlns="" id="{1A2E14A2-F3A9-4B5B-820A-BD8DC38701C3}"/>
              </a:ext>
            </a:extLst>
          </p:cNvPr>
          <p:cNvSpPr/>
          <p:nvPr/>
        </p:nvSpPr>
        <p:spPr>
          <a:xfrm>
            <a:off x="5752048" y="467874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5" name="文本框 144">
            <a:extLst>
              <a:ext uri="{FF2B5EF4-FFF2-40B4-BE49-F238E27FC236}">
                <a16:creationId xmlns:a16="http://schemas.microsoft.com/office/drawing/2014/main" xmlns="" id="{A8CA41C7-2569-4C31-BD81-950EB49B8999}"/>
              </a:ext>
            </a:extLst>
          </p:cNvPr>
          <p:cNvSpPr txBox="1"/>
          <p:nvPr/>
        </p:nvSpPr>
        <p:spPr>
          <a:xfrm>
            <a:off x="5752048" y="467874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3</a:t>
            </a:r>
            <a:endParaRPr lang="zh-CN" altLang="en-US" sz="1400" dirty="0"/>
          </a:p>
        </p:txBody>
      </p:sp>
      <p:sp>
        <p:nvSpPr>
          <p:cNvPr id="146" name="矩形 145">
            <a:extLst>
              <a:ext uri="{FF2B5EF4-FFF2-40B4-BE49-F238E27FC236}">
                <a16:creationId xmlns:a16="http://schemas.microsoft.com/office/drawing/2014/main" xmlns="" id="{CF6BD947-B4A3-4D95-AD45-6F2CF16E5F2A}"/>
              </a:ext>
            </a:extLst>
          </p:cNvPr>
          <p:cNvSpPr/>
          <p:nvPr/>
        </p:nvSpPr>
        <p:spPr>
          <a:xfrm>
            <a:off x="6324600" y="467874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7" name="文本框 146">
            <a:extLst>
              <a:ext uri="{FF2B5EF4-FFF2-40B4-BE49-F238E27FC236}">
                <a16:creationId xmlns:a16="http://schemas.microsoft.com/office/drawing/2014/main" xmlns="" id="{5E657046-CCBB-4F5A-B2C8-13C1E1FCBD52}"/>
              </a:ext>
            </a:extLst>
          </p:cNvPr>
          <p:cNvSpPr txBox="1"/>
          <p:nvPr/>
        </p:nvSpPr>
        <p:spPr>
          <a:xfrm>
            <a:off x="6324600" y="467874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err="1">
                <a:sym typeface="Wingdings" panose="05000000000000000000" pitchFamily="2" charset="2"/>
              </a:rPr>
              <a:t>qj</a:t>
            </a:r>
            <a:endParaRPr lang="zh-CN" altLang="en-US" sz="1400" dirty="0"/>
          </a:p>
        </p:txBody>
      </p:sp>
      <p:sp>
        <p:nvSpPr>
          <p:cNvPr id="154" name="文本框 153">
            <a:extLst>
              <a:ext uri="{FF2B5EF4-FFF2-40B4-BE49-F238E27FC236}">
                <a16:creationId xmlns:a16="http://schemas.microsoft.com/office/drawing/2014/main" xmlns="" id="{75B32CB3-DCA7-4901-8FDA-0FE48CDAAA55}"/>
              </a:ext>
            </a:extLst>
          </p:cNvPr>
          <p:cNvSpPr txBox="1"/>
          <p:nvPr/>
        </p:nvSpPr>
        <p:spPr>
          <a:xfrm>
            <a:off x="2128212" y="838200"/>
            <a:ext cx="6101388" cy="400110"/>
          </a:xfrm>
          <a:prstGeom prst="rect">
            <a:avLst/>
          </a:prstGeom>
          <a:noFill/>
        </p:spPr>
        <p:txBody>
          <a:bodyPr wrap="square" rtlCol="0">
            <a:spAutoFit/>
          </a:bodyPr>
          <a:lstStyle/>
          <a:p>
            <a:r>
              <a:rPr lang="en-US" altLang="zh-CN" sz="2000" dirty="0"/>
              <a:t>1       2        3      4       5       6       7      8       9     10</a:t>
            </a:r>
            <a:endParaRPr lang="zh-CN" altLang="en-US" sz="2000" dirty="0"/>
          </a:p>
        </p:txBody>
      </p:sp>
      <p:sp>
        <p:nvSpPr>
          <p:cNvPr id="155" name="文本框 154">
            <a:extLst>
              <a:ext uri="{FF2B5EF4-FFF2-40B4-BE49-F238E27FC236}">
                <a16:creationId xmlns:a16="http://schemas.microsoft.com/office/drawing/2014/main" xmlns="" id="{92FFEFF6-9782-4DB3-BDC4-0ECCCC2E3454}"/>
              </a:ext>
            </a:extLst>
          </p:cNvPr>
          <p:cNvSpPr txBox="1"/>
          <p:nvPr/>
        </p:nvSpPr>
        <p:spPr>
          <a:xfrm>
            <a:off x="381000" y="838200"/>
            <a:ext cx="1309974" cy="400110"/>
          </a:xfrm>
          <a:prstGeom prst="rect">
            <a:avLst/>
          </a:prstGeom>
          <a:noFill/>
        </p:spPr>
        <p:txBody>
          <a:bodyPr wrap="none" rtlCol="0">
            <a:spAutoFit/>
          </a:bodyPr>
          <a:lstStyle/>
          <a:p>
            <a:r>
              <a:rPr lang="en-US" altLang="zh-CN" sz="2000" dirty="0"/>
              <a:t>Log Index</a:t>
            </a:r>
            <a:endParaRPr lang="zh-CN" altLang="en-US" sz="2000" dirty="0"/>
          </a:p>
        </p:txBody>
      </p:sp>
      <p:sp>
        <p:nvSpPr>
          <p:cNvPr id="156" name="文本框 155">
            <a:extLst>
              <a:ext uri="{FF2B5EF4-FFF2-40B4-BE49-F238E27FC236}">
                <a16:creationId xmlns:a16="http://schemas.microsoft.com/office/drawing/2014/main" xmlns="" id="{66AA9566-408F-4201-8BE8-2833899B2876}"/>
              </a:ext>
            </a:extLst>
          </p:cNvPr>
          <p:cNvSpPr txBox="1"/>
          <p:nvPr/>
        </p:nvSpPr>
        <p:spPr>
          <a:xfrm>
            <a:off x="381000" y="1238310"/>
            <a:ext cx="754181" cy="400110"/>
          </a:xfrm>
          <a:prstGeom prst="rect">
            <a:avLst/>
          </a:prstGeom>
          <a:noFill/>
        </p:spPr>
        <p:txBody>
          <a:bodyPr wrap="none" rtlCol="0">
            <a:spAutoFit/>
          </a:bodyPr>
          <a:lstStyle/>
          <a:p>
            <a:r>
              <a:rPr lang="en-US" altLang="zh-CN" sz="2000" dirty="0"/>
              <a:t>Term</a:t>
            </a:r>
            <a:endParaRPr lang="zh-CN" altLang="en-US" sz="2000" dirty="0"/>
          </a:p>
        </p:txBody>
      </p:sp>
      <p:sp>
        <p:nvSpPr>
          <p:cNvPr id="157" name="文本框 156">
            <a:extLst>
              <a:ext uri="{FF2B5EF4-FFF2-40B4-BE49-F238E27FC236}">
                <a16:creationId xmlns:a16="http://schemas.microsoft.com/office/drawing/2014/main" xmlns="" id="{B581DB33-375A-4904-A3BF-5C994BF94AF2}"/>
              </a:ext>
            </a:extLst>
          </p:cNvPr>
          <p:cNvSpPr txBox="1"/>
          <p:nvPr/>
        </p:nvSpPr>
        <p:spPr>
          <a:xfrm>
            <a:off x="414318" y="1638420"/>
            <a:ext cx="1367682" cy="400110"/>
          </a:xfrm>
          <a:prstGeom prst="rect">
            <a:avLst/>
          </a:prstGeom>
          <a:noFill/>
        </p:spPr>
        <p:txBody>
          <a:bodyPr wrap="none" rtlCol="0">
            <a:spAutoFit/>
          </a:bodyPr>
          <a:lstStyle/>
          <a:p>
            <a:r>
              <a:rPr lang="en-US" altLang="zh-CN" sz="2000" dirty="0"/>
              <a:t>Command</a:t>
            </a:r>
            <a:endParaRPr lang="zh-CN" altLang="en-US" sz="2000" dirty="0"/>
          </a:p>
        </p:txBody>
      </p:sp>
      <p:sp>
        <p:nvSpPr>
          <p:cNvPr id="158" name="文本框 157">
            <a:extLst>
              <a:ext uri="{FF2B5EF4-FFF2-40B4-BE49-F238E27FC236}">
                <a16:creationId xmlns:a16="http://schemas.microsoft.com/office/drawing/2014/main" xmlns="" id="{9C4AF8A7-A26D-426C-A654-6CE86683DC56}"/>
              </a:ext>
            </a:extLst>
          </p:cNvPr>
          <p:cNvSpPr txBox="1"/>
          <p:nvPr/>
        </p:nvSpPr>
        <p:spPr>
          <a:xfrm>
            <a:off x="390684" y="5066199"/>
            <a:ext cx="1423788" cy="707886"/>
          </a:xfrm>
          <a:prstGeom prst="rect">
            <a:avLst/>
          </a:prstGeom>
          <a:noFill/>
        </p:spPr>
        <p:txBody>
          <a:bodyPr wrap="none" rtlCol="0">
            <a:spAutoFit/>
          </a:bodyPr>
          <a:lstStyle/>
          <a:p>
            <a:r>
              <a:rPr lang="en-US" altLang="zh-CN" sz="2000" dirty="0"/>
              <a:t>Committed</a:t>
            </a:r>
          </a:p>
          <a:p>
            <a:r>
              <a:rPr lang="en-US" altLang="zh-CN" sz="2000" dirty="0"/>
              <a:t>entries</a:t>
            </a:r>
            <a:endParaRPr lang="zh-CN" altLang="en-US" sz="2000" dirty="0"/>
          </a:p>
        </p:txBody>
      </p:sp>
      <p:sp>
        <p:nvSpPr>
          <p:cNvPr id="159" name="文本框 158">
            <a:extLst>
              <a:ext uri="{FF2B5EF4-FFF2-40B4-BE49-F238E27FC236}">
                <a16:creationId xmlns:a16="http://schemas.microsoft.com/office/drawing/2014/main" xmlns="" id="{C29137FD-43DF-473A-8888-FA3523B29C5F}"/>
              </a:ext>
            </a:extLst>
          </p:cNvPr>
          <p:cNvSpPr txBox="1"/>
          <p:nvPr/>
        </p:nvSpPr>
        <p:spPr>
          <a:xfrm>
            <a:off x="8382000" y="1276290"/>
            <a:ext cx="982961" cy="400110"/>
          </a:xfrm>
          <a:prstGeom prst="rect">
            <a:avLst/>
          </a:prstGeom>
          <a:noFill/>
        </p:spPr>
        <p:txBody>
          <a:bodyPr wrap="none" rtlCol="0">
            <a:spAutoFit/>
          </a:bodyPr>
          <a:lstStyle/>
          <a:p>
            <a:r>
              <a:rPr lang="en-US" altLang="zh-CN" sz="2000" dirty="0"/>
              <a:t>Leader</a:t>
            </a:r>
            <a:endParaRPr lang="zh-CN" altLang="en-US" sz="2000" dirty="0"/>
          </a:p>
        </p:txBody>
      </p:sp>
      <p:sp>
        <p:nvSpPr>
          <p:cNvPr id="160" name="文本框 159">
            <a:extLst>
              <a:ext uri="{FF2B5EF4-FFF2-40B4-BE49-F238E27FC236}">
                <a16:creationId xmlns:a16="http://schemas.microsoft.com/office/drawing/2014/main" xmlns="" id="{BE6877FC-0A15-45BA-8826-67459365F921}"/>
              </a:ext>
            </a:extLst>
          </p:cNvPr>
          <p:cNvSpPr txBox="1"/>
          <p:nvPr/>
        </p:nvSpPr>
        <p:spPr>
          <a:xfrm>
            <a:off x="8521869" y="3157210"/>
            <a:ext cx="1284326" cy="400110"/>
          </a:xfrm>
          <a:prstGeom prst="rect">
            <a:avLst/>
          </a:prstGeom>
          <a:noFill/>
        </p:spPr>
        <p:txBody>
          <a:bodyPr wrap="none" rtlCol="0">
            <a:spAutoFit/>
          </a:bodyPr>
          <a:lstStyle/>
          <a:p>
            <a:r>
              <a:rPr lang="en-US" altLang="zh-CN" sz="2000" dirty="0"/>
              <a:t>Followers</a:t>
            </a:r>
            <a:endParaRPr lang="zh-CN" altLang="en-US" sz="2000" dirty="0"/>
          </a:p>
        </p:txBody>
      </p:sp>
      <p:cxnSp>
        <p:nvCxnSpPr>
          <p:cNvPr id="163" name="直接箭头连接符 162">
            <a:extLst>
              <a:ext uri="{FF2B5EF4-FFF2-40B4-BE49-F238E27FC236}">
                <a16:creationId xmlns:a16="http://schemas.microsoft.com/office/drawing/2014/main" xmlns="" id="{D6E0D352-B202-449D-8DF2-2F97B89DC319}"/>
              </a:ext>
            </a:extLst>
          </p:cNvPr>
          <p:cNvCxnSpPr>
            <a:stCxn id="155" idx="3"/>
            <a:endCxn id="154" idx="1"/>
          </p:cNvCxnSpPr>
          <p:nvPr/>
        </p:nvCxnSpPr>
        <p:spPr>
          <a:xfrm>
            <a:off x="1690974" y="1038255"/>
            <a:ext cx="437238" cy="0"/>
          </a:xfrm>
          <a:prstGeom prst="straightConnector1">
            <a:avLst/>
          </a:prstGeom>
          <a:ln w="381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xmlns="" id="{3A354F96-7291-40D2-A96A-A5709F9E403A}"/>
              </a:ext>
            </a:extLst>
          </p:cNvPr>
          <p:cNvCxnSpPr>
            <a:cxnSpLocks/>
          </p:cNvCxnSpPr>
          <p:nvPr/>
        </p:nvCxnSpPr>
        <p:spPr>
          <a:xfrm flipV="1">
            <a:off x="1123810" y="1362165"/>
            <a:ext cx="896645" cy="114180"/>
          </a:xfrm>
          <a:prstGeom prst="straightConnector1">
            <a:avLst/>
          </a:prstGeom>
          <a:ln w="381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xmlns="" id="{D612E717-EA8F-403D-8FF6-022B48471C10}"/>
              </a:ext>
            </a:extLst>
          </p:cNvPr>
          <p:cNvCxnSpPr>
            <a:cxnSpLocks/>
          </p:cNvCxnSpPr>
          <p:nvPr/>
        </p:nvCxnSpPr>
        <p:spPr>
          <a:xfrm flipV="1">
            <a:off x="1679738" y="1709559"/>
            <a:ext cx="417405" cy="170765"/>
          </a:xfrm>
          <a:prstGeom prst="straightConnector1">
            <a:avLst/>
          </a:prstGeom>
          <a:ln w="381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xmlns="" id="{5B4233E9-515F-48E6-BF1D-80A495E3FB3B}"/>
              </a:ext>
            </a:extLst>
          </p:cNvPr>
          <p:cNvCxnSpPr/>
          <p:nvPr/>
        </p:nvCxnSpPr>
        <p:spPr>
          <a:xfrm>
            <a:off x="2128212" y="5334000"/>
            <a:ext cx="0" cy="353943"/>
          </a:xfrm>
          <a:prstGeom prst="line">
            <a:avLst/>
          </a:prstGeom>
        </p:spPr>
        <p:style>
          <a:lnRef idx="3">
            <a:schemeClr val="accent4"/>
          </a:lnRef>
          <a:fillRef idx="0">
            <a:schemeClr val="accent4"/>
          </a:fillRef>
          <a:effectRef idx="2">
            <a:schemeClr val="accent4"/>
          </a:effectRef>
          <a:fontRef idx="minor">
            <a:schemeClr val="tx1"/>
          </a:fontRef>
        </p:style>
      </p:cxnSp>
      <p:cxnSp>
        <p:nvCxnSpPr>
          <p:cNvPr id="171" name="直接连接符 170">
            <a:extLst>
              <a:ext uri="{FF2B5EF4-FFF2-40B4-BE49-F238E27FC236}">
                <a16:creationId xmlns:a16="http://schemas.microsoft.com/office/drawing/2014/main" xmlns="" id="{2D434C4D-B546-4D89-80D9-629AC88400FC}"/>
              </a:ext>
            </a:extLst>
          </p:cNvPr>
          <p:cNvCxnSpPr/>
          <p:nvPr/>
        </p:nvCxnSpPr>
        <p:spPr>
          <a:xfrm>
            <a:off x="6957804" y="5334000"/>
            <a:ext cx="0" cy="353943"/>
          </a:xfrm>
          <a:prstGeom prst="line">
            <a:avLst/>
          </a:prstGeom>
        </p:spPr>
        <p:style>
          <a:lnRef idx="3">
            <a:schemeClr val="accent4"/>
          </a:lnRef>
          <a:fillRef idx="0">
            <a:schemeClr val="accent4"/>
          </a:fillRef>
          <a:effectRef idx="2">
            <a:schemeClr val="accent4"/>
          </a:effectRef>
          <a:fontRef idx="minor">
            <a:schemeClr val="tx1"/>
          </a:fontRef>
        </p:style>
      </p:cxnSp>
      <p:cxnSp>
        <p:nvCxnSpPr>
          <p:cNvPr id="173" name="直接箭头连接符 172">
            <a:extLst>
              <a:ext uri="{FF2B5EF4-FFF2-40B4-BE49-F238E27FC236}">
                <a16:creationId xmlns:a16="http://schemas.microsoft.com/office/drawing/2014/main" xmlns="" id="{390D53A0-66D0-4257-90A3-7BC952C339DA}"/>
              </a:ext>
            </a:extLst>
          </p:cNvPr>
          <p:cNvCxnSpPr/>
          <p:nvPr/>
        </p:nvCxnSpPr>
        <p:spPr>
          <a:xfrm>
            <a:off x="2128212" y="5510971"/>
            <a:ext cx="4829592" cy="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178" name="右大括号 177">
            <a:extLst>
              <a:ext uri="{FF2B5EF4-FFF2-40B4-BE49-F238E27FC236}">
                <a16:creationId xmlns:a16="http://schemas.microsoft.com/office/drawing/2014/main" xmlns="" id="{B439D43D-681F-47CC-AC6C-957F9C394056}"/>
              </a:ext>
            </a:extLst>
          </p:cNvPr>
          <p:cNvSpPr/>
          <p:nvPr/>
        </p:nvSpPr>
        <p:spPr>
          <a:xfrm>
            <a:off x="8065391" y="2114489"/>
            <a:ext cx="633204" cy="2990911"/>
          </a:xfrm>
          <a:prstGeom prst="rightBrace">
            <a:avLst>
              <a:gd name="adj1" fmla="val 9938"/>
              <a:gd name="adj2" fmla="val 50000"/>
            </a:avLst>
          </a:prstGeom>
          <a:noFill/>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4816191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E782E4-3ED6-4741-B74C-F12A25F2E9D8}"/>
              </a:ext>
            </a:extLst>
          </p:cNvPr>
          <p:cNvSpPr>
            <a:spLocks noGrp="1"/>
          </p:cNvSpPr>
          <p:nvPr>
            <p:ph type="title"/>
          </p:nvPr>
        </p:nvSpPr>
        <p:spPr/>
        <p:txBody>
          <a:bodyPr/>
          <a:lstStyle/>
          <a:p>
            <a:r>
              <a:rPr lang="en-US" altLang="zh-CN" dirty="0"/>
              <a:t>Crashes can result in log inconsistencies</a:t>
            </a:r>
            <a:endParaRPr lang="zh-CN" altLang="en-US" dirty="0"/>
          </a:p>
        </p:txBody>
      </p:sp>
      <p:sp>
        <p:nvSpPr>
          <p:cNvPr id="130" name="内容占位符 129">
            <a:extLst>
              <a:ext uri="{FF2B5EF4-FFF2-40B4-BE49-F238E27FC236}">
                <a16:creationId xmlns:a16="http://schemas.microsoft.com/office/drawing/2014/main" xmlns="" id="{87FE0B5E-F684-45E7-8FE2-4FE94034205E}"/>
              </a:ext>
            </a:extLst>
          </p:cNvPr>
          <p:cNvSpPr>
            <a:spLocks noGrp="1"/>
          </p:cNvSpPr>
          <p:nvPr>
            <p:ph idx="1"/>
          </p:nvPr>
        </p:nvSpPr>
        <p:spPr/>
        <p:txBody>
          <a:bodyPr>
            <a:normAutofit fontScale="85000"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r>
              <a:rPr lang="en-US" altLang="zh-CN" b="1" dirty="0"/>
              <a:t>Raft minimizes special code for repairing inconsistencies: </a:t>
            </a:r>
            <a:endParaRPr lang="en-US" altLang="zh-CN" dirty="0"/>
          </a:p>
          <a:p>
            <a:pPr lvl="1"/>
            <a:r>
              <a:rPr lang="en-US" altLang="zh-CN" dirty="0"/>
              <a:t>Leader assumes its log is correct </a:t>
            </a:r>
          </a:p>
          <a:p>
            <a:pPr lvl="1"/>
            <a:r>
              <a:rPr lang="en-US" altLang="zh-CN" dirty="0"/>
              <a:t>Normal operation will repair all inconsistencies </a:t>
            </a:r>
          </a:p>
          <a:p>
            <a:endParaRPr lang="zh-CN" altLang="en-US" dirty="0"/>
          </a:p>
        </p:txBody>
      </p:sp>
      <p:grpSp>
        <p:nvGrpSpPr>
          <p:cNvPr id="3" name="组合 2">
            <a:extLst>
              <a:ext uri="{FF2B5EF4-FFF2-40B4-BE49-F238E27FC236}">
                <a16:creationId xmlns:a16="http://schemas.microsoft.com/office/drawing/2014/main" xmlns="" id="{30081CCD-C1F3-4187-A54F-3B0AF0EED6F1}"/>
              </a:ext>
            </a:extLst>
          </p:cNvPr>
          <p:cNvGrpSpPr/>
          <p:nvPr/>
        </p:nvGrpSpPr>
        <p:grpSpPr>
          <a:xfrm>
            <a:off x="1529388" y="1076980"/>
            <a:ext cx="633204" cy="523220"/>
            <a:chOff x="1143000" y="1676400"/>
            <a:chExt cx="633204" cy="523220"/>
          </a:xfrm>
        </p:grpSpPr>
        <p:sp>
          <p:nvSpPr>
            <p:cNvPr id="4" name="矩形 3">
              <a:extLst>
                <a:ext uri="{FF2B5EF4-FFF2-40B4-BE49-F238E27FC236}">
                  <a16:creationId xmlns:a16="http://schemas.microsoft.com/office/drawing/2014/main" xmlns="" id="{15A31ACE-21CC-4F14-928B-9E9C2AE938AF}"/>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xmlns="" id="{153042F6-1CE9-491C-BA31-C91AA7FB3728}"/>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x3</a:t>
              </a:r>
              <a:endParaRPr lang="zh-CN" altLang="en-US" sz="1400" dirty="0"/>
            </a:p>
          </p:txBody>
        </p:sp>
      </p:grpSp>
      <p:grpSp>
        <p:nvGrpSpPr>
          <p:cNvPr id="6" name="组合 5">
            <a:extLst>
              <a:ext uri="{FF2B5EF4-FFF2-40B4-BE49-F238E27FC236}">
                <a16:creationId xmlns:a16="http://schemas.microsoft.com/office/drawing/2014/main" xmlns="" id="{48426609-D09D-45B8-A90C-D0EA2849BD37}"/>
              </a:ext>
            </a:extLst>
          </p:cNvPr>
          <p:cNvGrpSpPr/>
          <p:nvPr/>
        </p:nvGrpSpPr>
        <p:grpSpPr>
          <a:xfrm>
            <a:off x="2099836" y="1076980"/>
            <a:ext cx="633204" cy="523220"/>
            <a:chOff x="1143000" y="1676400"/>
            <a:chExt cx="633204" cy="523220"/>
          </a:xfrm>
        </p:grpSpPr>
        <p:sp>
          <p:nvSpPr>
            <p:cNvPr id="7" name="矩形 6">
              <a:extLst>
                <a:ext uri="{FF2B5EF4-FFF2-40B4-BE49-F238E27FC236}">
                  <a16:creationId xmlns:a16="http://schemas.microsoft.com/office/drawing/2014/main" xmlns="" id="{1A60B37A-5D71-4453-86CB-A3A873498808}"/>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xmlns="" id="{DCC405B6-43AC-4286-9824-C202EA304B4D}"/>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q8</a:t>
              </a:r>
              <a:endParaRPr lang="zh-CN" altLang="en-US" sz="1400" dirty="0"/>
            </a:p>
          </p:txBody>
        </p:sp>
      </p:grpSp>
      <p:grpSp>
        <p:nvGrpSpPr>
          <p:cNvPr id="9" name="组合 8">
            <a:extLst>
              <a:ext uri="{FF2B5EF4-FFF2-40B4-BE49-F238E27FC236}">
                <a16:creationId xmlns:a16="http://schemas.microsoft.com/office/drawing/2014/main" xmlns="" id="{5A0B9862-EF7E-4B55-9D58-916A139E967B}"/>
              </a:ext>
            </a:extLst>
          </p:cNvPr>
          <p:cNvGrpSpPr/>
          <p:nvPr/>
        </p:nvGrpSpPr>
        <p:grpSpPr>
          <a:xfrm>
            <a:off x="2672388" y="1076980"/>
            <a:ext cx="633204" cy="523220"/>
            <a:chOff x="1143000" y="1676400"/>
            <a:chExt cx="633204" cy="523220"/>
          </a:xfrm>
        </p:grpSpPr>
        <p:sp>
          <p:nvSpPr>
            <p:cNvPr id="10" name="矩形 9">
              <a:extLst>
                <a:ext uri="{FF2B5EF4-FFF2-40B4-BE49-F238E27FC236}">
                  <a16:creationId xmlns:a16="http://schemas.microsoft.com/office/drawing/2014/main" xmlns="" id="{F6839D70-AB4D-479E-B09F-0F342BFFA793}"/>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xmlns="" id="{9DC653CC-D36C-43EF-B7B8-9EC0783B0C7C}"/>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j2</a:t>
              </a:r>
              <a:endParaRPr lang="zh-CN" altLang="en-US" sz="1400" dirty="0"/>
            </a:p>
          </p:txBody>
        </p:sp>
      </p:grpSp>
      <p:grpSp>
        <p:nvGrpSpPr>
          <p:cNvPr id="12" name="组合 11">
            <a:extLst>
              <a:ext uri="{FF2B5EF4-FFF2-40B4-BE49-F238E27FC236}">
                <a16:creationId xmlns:a16="http://schemas.microsoft.com/office/drawing/2014/main" xmlns="" id="{8FEB790A-836F-49DE-A76D-6692BBA1C1A5}"/>
              </a:ext>
            </a:extLst>
          </p:cNvPr>
          <p:cNvGrpSpPr/>
          <p:nvPr/>
        </p:nvGrpSpPr>
        <p:grpSpPr>
          <a:xfrm>
            <a:off x="3310980" y="1076980"/>
            <a:ext cx="1266408" cy="523220"/>
            <a:chOff x="2895600" y="1676400"/>
            <a:chExt cx="1266408" cy="523220"/>
          </a:xfrm>
        </p:grpSpPr>
        <p:grpSp>
          <p:nvGrpSpPr>
            <p:cNvPr id="13" name="组合 12">
              <a:extLst>
                <a:ext uri="{FF2B5EF4-FFF2-40B4-BE49-F238E27FC236}">
                  <a16:creationId xmlns:a16="http://schemas.microsoft.com/office/drawing/2014/main" xmlns="" id="{7285505C-73AE-4285-85AF-81FD4063FCD8}"/>
                </a:ext>
              </a:extLst>
            </p:cNvPr>
            <p:cNvGrpSpPr/>
            <p:nvPr/>
          </p:nvGrpSpPr>
          <p:grpSpPr>
            <a:xfrm>
              <a:off x="2895600" y="1676400"/>
              <a:ext cx="633204" cy="523220"/>
              <a:chOff x="1143000" y="1676400"/>
              <a:chExt cx="633204" cy="523220"/>
            </a:xfrm>
            <a:solidFill>
              <a:srgbClr val="FFFFCC"/>
            </a:solidFill>
          </p:grpSpPr>
          <p:sp>
            <p:nvSpPr>
              <p:cNvPr id="17" name="矩形 16">
                <a:extLst>
                  <a:ext uri="{FF2B5EF4-FFF2-40B4-BE49-F238E27FC236}">
                    <a16:creationId xmlns:a16="http://schemas.microsoft.com/office/drawing/2014/main" xmlns="" id="{0D759FFF-E29B-4275-B941-6CDD40938022}"/>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xmlns="" id="{45BF0D80-97DA-43CA-B3B2-9255DBA5F0D7}"/>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err="1">
                    <a:sym typeface="Wingdings" panose="05000000000000000000" pitchFamily="2" charset="2"/>
                  </a:rPr>
                  <a:t>xq</a:t>
                </a:r>
                <a:endParaRPr lang="zh-CN" altLang="en-US" sz="1400" dirty="0"/>
              </a:p>
            </p:txBody>
          </p:sp>
        </p:grpSp>
        <p:grpSp>
          <p:nvGrpSpPr>
            <p:cNvPr id="14" name="组合 13">
              <a:extLst>
                <a:ext uri="{FF2B5EF4-FFF2-40B4-BE49-F238E27FC236}">
                  <a16:creationId xmlns:a16="http://schemas.microsoft.com/office/drawing/2014/main" xmlns="" id="{6A34572F-B06F-464F-A159-6A4B188F7051}"/>
                </a:ext>
              </a:extLst>
            </p:cNvPr>
            <p:cNvGrpSpPr/>
            <p:nvPr/>
          </p:nvGrpSpPr>
          <p:grpSpPr>
            <a:xfrm>
              <a:off x="3528804" y="1676400"/>
              <a:ext cx="633204" cy="523220"/>
              <a:chOff x="1143000" y="1676400"/>
              <a:chExt cx="633204" cy="523220"/>
            </a:xfrm>
            <a:solidFill>
              <a:srgbClr val="FFFFCC"/>
            </a:solidFill>
          </p:grpSpPr>
          <p:sp>
            <p:nvSpPr>
              <p:cNvPr id="15" name="矩形 14">
                <a:extLst>
                  <a:ext uri="{FF2B5EF4-FFF2-40B4-BE49-F238E27FC236}">
                    <a16:creationId xmlns:a16="http://schemas.microsoft.com/office/drawing/2014/main" xmlns="" id="{9B052E06-C096-42B3-8F58-1D5D841F937A}"/>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xmlns="" id="{4CC3BA0A-690C-4129-98F4-AE1251B923EB}"/>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a:sym typeface="Wingdings" panose="05000000000000000000" pitchFamily="2" charset="2"/>
                  </a:rPr>
                  <a:t>z5</a:t>
                </a:r>
                <a:endParaRPr lang="zh-CN" altLang="en-US" sz="1400" dirty="0"/>
              </a:p>
            </p:txBody>
          </p:sp>
        </p:grpSp>
      </p:grpSp>
      <p:sp>
        <p:nvSpPr>
          <p:cNvPr id="20" name="矩形 19">
            <a:extLst>
              <a:ext uri="{FF2B5EF4-FFF2-40B4-BE49-F238E27FC236}">
                <a16:creationId xmlns:a16="http://schemas.microsoft.com/office/drawing/2014/main" xmlns="" id="{19DD3A69-232E-477D-840E-0E5F08B5DE7A}"/>
              </a:ext>
            </a:extLst>
          </p:cNvPr>
          <p:cNvSpPr/>
          <p:nvPr/>
        </p:nvSpPr>
        <p:spPr>
          <a:xfrm>
            <a:off x="4577388" y="107698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xmlns="" id="{527A47E3-712E-4975-B74A-7DD7A47647D7}"/>
              </a:ext>
            </a:extLst>
          </p:cNvPr>
          <p:cNvSpPr txBox="1"/>
          <p:nvPr/>
        </p:nvSpPr>
        <p:spPr>
          <a:xfrm>
            <a:off x="4577388" y="107698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1</a:t>
            </a:r>
            <a:endParaRPr lang="zh-CN" altLang="en-US" sz="1400" dirty="0"/>
          </a:p>
        </p:txBody>
      </p:sp>
      <p:sp>
        <p:nvSpPr>
          <p:cNvPr id="22" name="矩形 21">
            <a:extLst>
              <a:ext uri="{FF2B5EF4-FFF2-40B4-BE49-F238E27FC236}">
                <a16:creationId xmlns:a16="http://schemas.microsoft.com/office/drawing/2014/main" xmlns="" id="{87003CE0-7366-4643-90D2-8F1BA572B88B}"/>
              </a:ext>
            </a:extLst>
          </p:cNvPr>
          <p:cNvSpPr/>
          <p:nvPr/>
        </p:nvSpPr>
        <p:spPr>
          <a:xfrm>
            <a:off x="5147836" y="107698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xmlns="" id="{7FE5CB60-0D34-405C-8431-6B2BDB140915}"/>
              </a:ext>
            </a:extLst>
          </p:cNvPr>
          <p:cNvSpPr txBox="1"/>
          <p:nvPr/>
        </p:nvSpPr>
        <p:spPr>
          <a:xfrm>
            <a:off x="5147836" y="107698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3</a:t>
            </a:r>
            <a:endParaRPr lang="zh-CN" altLang="en-US" sz="1400" dirty="0"/>
          </a:p>
        </p:txBody>
      </p:sp>
      <p:sp>
        <p:nvSpPr>
          <p:cNvPr id="24" name="矩形 23">
            <a:extLst>
              <a:ext uri="{FF2B5EF4-FFF2-40B4-BE49-F238E27FC236}">
                <a16:creationId xmlns:a16="http://schemas.microsoft.com/office/drawing/2014/main" xmlns="" id="{6DEAF93A-673D-41CE-A7FF-4FE647254186}"/>
              </a:ext>
            </a:extLst>
          </p:cNvPr>
          <p:cNvSpPr/>
          <p:nvPr/>
        </p:nvSpPr>
        <p:spPr>
          <a:xfrm>
            <a:off x="5720388" y="107698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xmlns="" id="{B535366B-6CF5-4592-92F3-4A5268204DAB}"/>
              </a:ext>
            </a:extLst>
          </p:cNvPr>
          <p:cNvSpPr txBox="1"/>
          <p:nvPr/>
        </p:nvSpPr>
        <p:spPr>
          <a:xfrm>
            <a:off x="5720388" y="107698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err="1">
                <a:sym typeface="Wingdings" panose="05000000000000000000" pitchFamily="2" charset="2"/>
              </a:rPr>
              <a:t>qj</a:t>
            </a:r>
            <a:endParaRPr lang="zh-CN" altLang="en-US" sz="1400" dirty="0"/>
          </a:p>
        </p:txBody>
      </p:sp>
      <p:grpSp>
        <p:nvGrpSpPr>
          <p:cNvPr id="32" name="组合 31">
            <a:extLst>
              <a:ext uri="{FF2B5EF4-FFF2-40B4-BE49-F238E27FC236}">
                <a16:creationId xmlns:a16="http://schemas.microsoft.com/office/drawing/2014/main" xmlns="" id="{722DCDCA-4044-4829-9663-B58BA92EE94B}"/>
              </a:ext>
            </a:extLst>
          </p:cNvPr>
          <p:cNvGrpSpPr/>
          <p:nvPr/>
        </p:nvGrpSpPr>
        <p:grpSpPr>
          <a:xfrm>
            <a:off x="1529388" y="2743200"/>
            <a:ext cx="633204" cy="523220"/>
            <a:chOff x="1143000" y="1676400"/>
            <a:chExt cx="633204" cy="523220"/>
          </a:xfrm>
        </p:grpSpPr>
        <p:sp>
          <p:nvSpPr>
            <p:cNvPr id="33" name="矩形 32">
              <a:extLst>
                <a:ext uri="{FF2B5EF4-FFF2-40B4-BE49-F238E27FC236}">
                  <a16:creationId xmlns:a16="http://schemas.microsoft.com/office/drawing/2014/main" xmlns="" id="{64047AFB-A6C4-41F4-8603-1EC6FAD63646}"/>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xmlns="" id="{646EB55E-D795-42B3-8C54-89BFB62CB4CC}"/>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x3</a:t>
              </a:r>
              <a:endParaRPr lang="zh-CN" altLang="en-US" sz="1400" dirty="0"/>
            </a:p>
          </p:txBody>
        </p:sp>
      </p:grpSp>
      <p:grpSp>
        <p:nvGrpSpPr>
          <p:cNvPr id="35" name="组合 34">
            <a:extLst>
              <a:ext uri="{FF2B5EF4-FFF2-40B4-BE49-F238E27FC236}">
                <a16:creationId xmlns:a16="http://schemas.microsoft.com/office/drawing/2014/main" xmlns="" id="{D299C7F8-347B-4DD9-9482-2DF854950019}"/>
              </a:ext>
            </a:extLst>
          </p:cNvPr>
          <p:cNvGrpSpPr/>
          <p:nvPr/>
        </p:nvGrpSpPr>
        <p:grpSpPr>
          <a:xfrm>
            <a:off x="2099836" y="2743200"/>
            <a:ext cx="633204" cy="523220"/>
            <a:chOff x="1143000" y="1676400"/>
            <a:chExt cx="633204" cy="523220"/>
          </a:xfrm>
        </p:grpSpPr>
        <p:sp>
          <p:nvSpPr>
            <p:cNvPr id="36" name="矩形 35">
              <a:extLst>
                <a:ext uri="{FF2B5EF4-FFF2-40B4-BE49-F238E27FC236}">
                  <a16:creationId xmlns:a16="http://schemas.microsoft.com/office/drawing/2014/main" xmlns="" id="{42B8408F-C8D5-4E2B-9ADC-3B079A0E90C8}"/>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xmlns="" id="{241C00AC-678C-4042-859A-707785D84ACE}"/>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q8</a:t>
              </a:r>
              <a:endParaRPr lang="zh-CN" altLang="en-US" sz="1400" dirty="0"/>
            </a:p>
          </p:txBody>
        </p:sp>
      </p:grpSp>
      <p:grpSp>
        <p:nvGrpSpPr>
          <p:cNvPr id="38" name="组合 37">
            <a:extLst>
              <a:ext uri="{FF2B5EF4-FFF2-40B4-BE49-F238E27FC236}">
                <a16:creationId xmlns:a16="http://schemas.microsoft.com/office/drawing/2014/main" xmlns="" id="{C00079B9-CE47-4F8F-9325-19F441AF254D}"/>
              </a:ext>
            </a:extLst>
          </p:cNvPr>
          <p:cNvGrpSpPr/>
          <p:nvPr/>
        </p:nvGrpSpPr>
        <p:grpSpPr>
          <a:xfrm>
            <a:off x="2672388" y="2743200"/>
            <a:ext cx="633204" cy="523220"/>
            <a:chOff x="1143000" y="1676400"/>
            <a:chExt cx="633204" cy="523220"/>
          </a:xfrm>
        </p:grpSpPr>
        <p:sp>
          <p:nvSpPr>
            <p:cNvPr id="39" name="矩形 38">
              <a:extLst>
                <a:ext uri="{FF2B5EF4-FFF2-40B4-BE49-F238E27FC236}">
                  <a16:creationId xmlns:a16="http://schemas.microsoft.com/office/drawing/2014/main" xmlns="" id="{ED2FABEE-E63F-404A-94EE-D453354F573B}"/>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xmlns="" id="{4FD9B92D-D287-4E0E-9B30-BD3284B13365}"/>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j2</a:t>
              </a:r>
              <a:endParaRPr lang="zh-CN" altLang="en-US" sz="1400" dirty="0"/>
            </a:p>
          </p:txBody>
        </p:sp>
      </p:grpSp>
      <p:grpSp>
        <p:nvGrpSpPr>
          <p:cNvPr id="41" name="组合 40">
            <a:extLst>
              <a:ext uri="{FF2B5EF4-FFF2-40B4-BE49-F238E27FC236}">
                <a16:creationId xmlns:a16="http://schemas.microsoft.com/office/drawing/2014/main" xmlns="" id="{45833073-5EA5-4483-A890-9C53CD9FDB76}"/>
              </a:ext>
            </a:extLst>
          </p:cNvPr>
          <p:cNvGrpSpPr/>
          <p:nvPr/>
        </p:nvGrpSpPr>
        <p:grpSpPr>
          <a:xfrm>
            <a:off x="3310980" y="2743200"/>
            <a:ext cx="1266408" cy="523220"/>
            <a:chOff x="2895600" y="1676400"/>
            <a:chExt cx="1266408" cy="523220"/>
          </a:xfrm>
        </p:grpSpPr>
        <p:grpSp>
          <p:nvGrpSpPr>
            <p:cNvPr id="42" name="组合 41">
              <a:extLst>
                <a:ext uri="{FF2B5EF4-FFF2-40B4-BE49-F238E27FC236}">
                  <a16:creationId xmlns:a16="http://schemas.microsoft.com/office/drawing/2014/main" xmlns="" id="{E957C828-2D21-4242-9092-D3C13E8042FE}"/>
                </a:ext>
              </a:extLst>
            </p:cNvPr>
            <p:cNvGrpSpPr/>
            <p:nvPr/>
          </p:nvGrpSpPr>
          <p:grpSpPr>
            <a:xfrm>
              <a:off x="2895600" y="1676400"/>
              <a:ext cx="633204" cy="523220"/>
              <a:chOff x="1143000" y="1676400"/>
              <a:chExt cx="633204" cy="523220"/>
            </a:xfrm>
            <a:solidFill>
              <a:srgbClr val="FFFFCC"/>
            </a:solidFill>
          </p:grpSpPr>
          <p:sp>
            <p:nvSpPr>
              <p:cNvPr id="46" name="矩形 45">
                <a:extLst>
                  <a:ext uri="{FF2B5EF4-FFF2-40B4-BE49-F238E27FC236}">
                    <a16:creationId xmlns:a16="http://schemas.microsoft.com/office/drawing/2014/main" xmlns="" id="{A3640EF6-66E5-4958-99DA-F54D3BAEC3B3}"/>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xmlns="" id="{BCD35E3C-FEC8-463E-902E-65551C025680}"/>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err="1">
                    <a:sym typeface="Wingdings" panose="05000000000000000000" pitchFamily="2" charset="2"/>
                  </a:rPr>
                  <a:t>xq</a:t>
                </a:r>
                <a:endParaRPr lang="zh-CN" altLang="en-US" sz="1400" dirty="0"/>
              </a:p>
            </p:txBody>
          </p:sp>
        </p:grpSp>
        <p:grpSp>
          <p:nvGrpSpPr>
            <p:cNvPr id="43" name="组合 42">
              <a:extLst>
                <a:ext uri="{FF2B5EF4-FFF2-40B4-BE49-F238E27FC236}">
                  <a16:creationId xmlns:a16="http://schemas.microsoft.com/office/drawing/2014/main" xmlns="" id="{25B5A800-6B7D-4233-A05A-746AADDCAD6D}"/>
                </a:ext>
              </a:extLst>
            </p:cNvPr>
            <p:cNvGrpSpPr/>
            <p:nvPr/>
          </p:nvGrpSpPr>
          <p:grpSpPr>
            <a:xfrm>
              <a:off x="3528804" y="1676400"/>
              <a:ext cx="633204" cy="523220"/>
              <a:chOff x="1143000" y="1676400"/>
              <a:chExt cx="633204" cy="523220"/>
            </a:xfrm>
            <a:solidFill>
              <a:srgbClr val="FFFFCC"/>
            </a:solidFill>
          </p:grpSpPr>
          <p:sp>
            <p:nvSpPr>
              <p:cNvPr id="44" name="矩形 43">
                <a:extLst>
                  <a:ext uri="{FF2B5EF4-FFF2-40B4-BE49-F238E27FC236}">
                    <a16:creationId xmlns:a16="http://schemas.microsoft.com/office/drawing/2014/main" xmlns="" id="{D5D219AD-4D31-40A4-B8BD-0FA718F5EEDE}"/>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xmlns="" id="{D90045FF-C1C6-46AA-9521-CD0F95256113}"/>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a:sym typeface="Wingdings" panose="05000000000000000000" pitchFamily="2" charset="2"/>
                  </a:rPr>
                  <a:t>z5</a:t>
                </a:r>
                <a:endParaRPr lang="zh-CN" altLang="en-US" sz="1400" dirty="0"/>
              </a:p>
            </p:txBody>
          </p:sp>
        </p:grpSp>
      </p:grpSp>
      <p:sp>
        <p:nvSpPr>
          <p:cNvPr id="49" name="矩形 48">
            <a:extLst>
              <a:ext uri="{FF2B5EF4-FFF2-40B4-BE49-F238E27FC236}">
                <a16:creationId xmlns:a16="http://schemas.microsoft.com/office/drawing/2014/main" xmlns="" id="{3AB1FA94-2EF5-4877-A6D6-D4A359DE5B8A}"/>
              </a:ext>
            </a:extLst>
          </p:cNvPr>
          <p:cNvSpPr/>
          <p:nvPr/>
        </p:nvSpPr>
        <p:spPr>
          <a:xfrm>
            <a:off x="4577388" y="274320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xmlns="" id="{378B2ED5-E924-459D-849B-C2ED83DE1F30}"/>
              </a:ext>
            </a:extLst>
          </p:cNvPr>
          <p:cNvSpPr txBox="1"/>
          <p:nvPr/>
        </p:nvSpPr>
        <p:spPr>
          <a:xfrm>
            <a:off x="4577388" y="274320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1</a:t>
            </a:r>
            <a:endParaRPr lang="zh-CN" altLang="en-US" sz="1400" dirty="0"/>
          </a:p>
        </p:txBody>
      </p:sp>
      <p:sp>
        <p:nvSpPr>
          <p:cNvPr id="51" name="矩形 50">
            <a:extLst>
              <a:ext uri="{FF2B5EF4-FFF2-40B4-BE49-F238E27FC236}">
                <a16:creationId xmlns:a16="http://schemas.microsoft.com/office/drawing/2014/main" xmlns="" id="{E6CA8C52-CBF0-4145-ACDE-29D20485BAB6}"/>
              </a:ext>
            </a:extLst>
          </p:cNvPr>
          <p:cNvSpPr/>
          <p:nvPr/>
        </p:nvSpPr>
        <p:spPr>
          <a:xfrm>
            <a:off x="5147836" y="274320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xmlns="" id="{E9001ED2-C0C4-456F-95D2-603A64D893E4}"/>
              </a:ext>
            </a:extLst>
          </p:cNvPr>
          <p:cNvSpPr txBox="1"/>
          <p:nvPr/>
        </p:nvSpPr>
        <p:spPr>
          <a:xfrm>
            <a:off x="5147836" y="274320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3</a:t>
            </a:r>
            <a:endParaRPr lang="zh-CN" altLang="en-US" sz="1400" dirty="0"/>
          </a:p>
        </p:txBody>
      </p:sp>
      <p:sp>
        <p:nvSpPr>
          <p:cNvPr id="53" name="矩形 52">
            <a:extLst>
              <a:ext uri="{FF2B5EF4-FFF2-40B4-BE49-F238E27FC236}">
                <a16:creationId xmlns:a16="http://schemas.microsoft.com/office/drawing/2014/main" xmlns="" id="{20A6026B-697F-4A89-BA2B-BDBE7187B386}"/>
              </a:ext>
            </a:extLst>
          </p:cNvPr>
          <p:cNvSpPr/>
          <p:nvPr/>
        </p:nvSpPr>
        <p:spPr>
          <a:xfrm>
            <a:off x="5720388" y="274320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xmlns="" id="{8CEB8D78-8296-4B35-B06F-4AEF44AFD443}"/>
              </a:ext>
            </a:extLst>
          </p:cNvPr>
          <p:cNvSpPr txBox="1"/>
          <p:nvPr/>
        </p:nvSpPr>
        <p:spPr>
          <a:xfrm>
            <a:off x="5720388" y="274320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err="1">
                <a:sym typeface="Wingdings" panose="05000000000000000000" pitchFamily="2" charset="2"/>
              </a:rPr>
              <a:t>qj</a:t>
            </a:r>
            <a:endParaRPr lang="zh-CN" altLang="en-US" sz="1400" dirty="0"/>
          </a:p>
        </p:txBody>
      </p:sp>
      <p:grpSp>
        <p:nvGrpSpPr>
          <p:cNvPr id="55" name="组合 54">
            <a:extLst>
              <a:ext uri="{FF2B5EF4-FFF2-40B4-BE49-F238E27FC236}">
                <a16:creationId xmlns:a16="http://schemas.microsoft.com/office/drawing/2014/main" xmlns="" id="{43680936-2F9E-47EB-A36B-8AD7F2605AB3}"/>
              </a:ext>
            </a:extLst>
          </p:cNvPr>
          <p:cNvGrpSpPr/>
          <p:nvPr/>
        </p:nvGrpSpPr>
        <p:grpSpPr>
          <a:xfrm>
            <a:off x="6358980" y="2743200"/>
            <a:ext cx="633204" cy="523220"/>
            <a:chOff x="1143000" y="1676400"/>
            <a:chExt cx="633204" cy="523220"/>
          </a:xfrm>
          <a:solidFill>
            <a:schemeClr val="accent6">
              <a:lumMod val="40000"/>
              <a:lumOff val="60000"/>
            </a:schemeClr>
          </a:solidFill>
        </p:grpSpPr>
        <p:sp>
          <p:nvSpPr>
            <p:cNvPr id="59" name="矩形 58">
              <a:extLst>
                <a:ext uri="{FF2B5EF4-FFF2-40B4-BE49-F238E27FC236}">
                  <a16:creationId xmlns:a16="http://schemas.microsoft.com/office/drawing/2014/main" xmlns="" id="{5DE09370-7D2B-46E4-BA76-D9DD5B9C147E}"/>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xmlns="" id="{A766DF80-E728-45B0-9BE6-857AFFCFBC40}"/>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3</a:t>
              </a:r>
            </a:p>
            <a:p>
              <a:pPr algn="ctr"/>
              <a:r>
                <a:rPr lang="en-US" altLang="zh-CN" sz="1400" dirty="0">
                  <a:sym typeface="Wingdings" panose="05000000000000000000" pitchFamily="2" charset="2"/>
                </a:rPr>
                <a:t>x4</a:t>
              </a:r>
              <a:endParaRPr lang="zh-CN" altLang="en-US" sz="1400" dirty="0"/>
            </a:p>
          </p:txBody>
        </p:sp>
      </p:grpSp>
      <p:grpSp>
        <p:nvGrpSpPr>
          <p:cNvPr id="61" name="组合 60">
            <a:extLst>
              <a:ext uri="{FF2B5EF4-FFF2-40B4-BE49-F238E27FC236}">
                <a16:creationId xmlns:a16="http://schemas.microsoft.com/office/drawing/2014/main" xmlns="" id="{EE608341-6418-4A2C-8688-8B7B33A52FFA}"/>
              </a:ext>
            </a:extLst>
          </p:cNvPr>
          <p:cNvGrpSpPr/>
          <p:nvPr/>
        </p:nvGrpSpPr>
        <p:grpSpPr>
          <a:xfrm>
            <a:off x="1524000" y="1915180"/>
            <a:ext cx="633204" cy="523220"/>
            <a:chOff x="1143000" y="1676400"/>
            <a:chExt cx="633204" cy="523220"/>
          </a:xfrm>
        </p:grpSpPr>
        <p:sp>
          <p:nvSpPr>
            <p:cNvPr id="62" name="矩形 61">
              <a:extLst>
                <a:ext uri="{FF2B5EF4-FFF2-40B4-BE49-F238E27FC236}">
                  <a16:creationId xmlns:a16="http://schemas.microsoft.com/office/drawing/2014/main" xmlns="" id="{CF51C503-1390-486D-8E81-8EE8CC9C572B}"/>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xmlns="" id="{4FBB3340-4DC0-4575-9770-641E77AE999D}"/>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x3</a:t>
              </a:r>
              <a:endParaRPr lang="zh-CN" altLang="en-US" sz="1400" dirty="0"/>
            </a:p>
          </p:txBody>
        </p:sp>
      </p:grpSp>
      <p:grpSp>
        <p:nvGrpSpPr>
          <p:cNvPr id="64" name="组合 63">
            <a:extLst>
              <a:ext uri="{FF2B5EF4-FFF2-40B4-BE49-F238E27FC236}">
                <a16:creationId xmlns:a16="http://schemas.microsoft.com/office/drawing/2014/main" xmlns="" id="{FAFAD644-A786-4173-B654-864AE0089FF5}"/>
              </a:ext>
            </a:extLst>
          </p:cNvPr>
          <p:cNvGrpSpPr/>
          <p:nvPr/>
        </p:nvGrpSpPr>
        <p:grpSpPr>
          <a:xfrm>
            <a:off x="2094448" y="1915180"/>
            <a:ext cx="633204" cy="523220"/>
            <a:chOff x="1143000" y="1676400"/>
            <a:chExt cx="633204" cy="523220"/>
          </a:xfrm>
        </p:grpSpPr>
        <p:sp>
          <p:nvSpPr>
            <p:cNvPr id="65" name="矩形 64">
              <a:extLst>
                <a:ext uri="{FF2B5EF4-FFF2-40B4-BE49-F238E27FC236}">
                  <a16:creationId xmlns:a16="http://schemas.microsoft.com/office/drawing/2014/main" xmlns="" id="{962C7CA5-5053-4C9F-9AC9-8195812DD147}"/>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xmlns="" id="{5669F524-8B43-4FA2-A082-53202A6E3FD3}"/>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q8</a:t>
              </a:r>
              <a:endParaRPr lang="zh-CN" altLang="en-US" sz="1400" dirty="0"/>
            </a:p>
          </p:txBody>
        </p:sp>
      </p:grpSp>
      <p:grpSp>
        <p:nvGrpSpPr>
          <p:cNvPr id="67" name="组合 66">
            <a:extLst>
              <a:ext uri="{FF2B5EF4-FFF2-40B4-BE49-F238E27FC236}">
                <a16:creationId xmlns:a16="http://schemas.microsoft.com/office/drawing/2014/main" xmlns="" id="{32E5E262-78F7-46DF-97F9-0F1F8905397A}"/>
              </a:ext>
            </a:extLst>
          </p:cNvPr>
          <p:cNvGrpSpPr/>
          <p:nvPr/>
        </p:nvGrpSpPr>
        <p:grpSpPr>
          <a:xfrm>
            <a:off x="2667000" y="1915180"/>
            <a:ext cx="633204" cy="523220"/>
            <a:chOff x="1143000" y="1676400"/>
            <a:chExt cx="633204" cy="523220"/>
          </a:xfrm>
        </p:grpSpPr>
        <p:sp>
          <p:nvSpPr>
            <p:cNvPr id="68" name="矩形 67">
              <a:extLst>
                <a:ext uri="{FF2B5EF4-FFF2-40B4-BE49-F238E27FC236}">
                  <a16:creationId xmlns:a16="http://schemas.microsoft.com/office/drawing/2014/main" xmlns="" id="{50C80221-B250-419A-B850-0CA1936C3A6A}"/>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xmlns="" id="{5554AF3B-B76A-4E23-BBD3-B282FE8DCE01}"/>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j2</a:t>
              </a:r>
              <a:endParaRPr lang="zh-CN" altLang="en-US" sz="1400" dirty="0"/>
            </a:p>
          </p:txBody>
        </p:sp>
      </p:grpSp>
      <p:grpSp>
        <p:nvGrpSpPr>
          <p:cNvPr id="70" name="组合 69">
            <a:extLst>
              <a:ext uri="{FF2B5EF4-FFF2-40B4-BE49-F238E27FC236}">
                <a16:creationId xmlns:a16="http://schemas.microsoft.com/office/drawing/2014/main" xmlns="" id="{BF6CBACD-D7DF-4D87-9D8C-53864D479C6A}"/>
              </a:ext>
            </a:extLst>
          </p:cNvPr>
          <p:cNvGrpSpPr/>
          <p:nvPr/>
        </p:nvGrpSpPr>
        <p:grpSpPr>
          <a:xfrm>
            <a:off x="3305592" y="1915180"/>
            <a:ext cx="1266408" cy="523220"/>
            <a:chOff x="2895600" y="1676400"/>
            <a:chExt cx="1266408" cy="523220"/>
          </a:xfrm>
        </p:grpSpPr>
        <p:grpSp>
          <p:nvGrpSpPr>
            <p:cNvPr id="71" name="组合 70">
              <a:extLst>
                <a:ext uri="{FF2B5EF4-FFF2-40B4-BE49-F238E27FC236}">
                  <a16:creationId xmlns:a16="http://schemas.microsoft.com/office/drawing/2014/main" xmlns="" id="{33B559B4-4F02-4933-9357-A3A98CD4DDE8}"/>
                </a:ext>
              </a:extLst>
            </p:cNvPr>
            <p:cNvGrpSpPr/>
            <p:nvPr/>
          </p:nvGrpSpPr>
          <p:grpSpPr>
            <a:xfrm>
              <a:off x="2895600" y="1676400"/>
              <a:ext cx="633204" cy="523220"/>
              <a:chOff x="1143000" y="1676400"/>
              <a:chExt cx="633204" cy="523220"/>
            </a:xfrm>
            <a:solidFill>
              <a:srgbClr val="FFFFCC"/>
            </a:solidFill>
          </p:grpSpPr>
          <p:sp>
            <p:nvSpPr>
              <p:cNvPr id="75" name="矩形 74">
                <a:extLst>
                  <a:ext uri="{FF2B5EF4-FFF2-40B4-BE49-F238E27FC236}">
                    <a16:creationId xmlns:a16="http://schemas.microsoft.com/office/drawing/2014/main" xmlns="" id="{4E8ADD79-4D2F-4571-B679-389E530C65FE}"/>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xmlns="" id="{E1D26EA3-36CB-4310-B8FE-99E246A0DE8D}"/>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err="1">
                    <a:sym typeface="Wingdings" panose="05000000000000000000" pitchFamily="2" charset="2"/>
                  </a:rPr>
                  <a:t>xq</a:t>
                </a:r>
                <a:endParaRPr lang="zh-CN" altLang="en-US" sz="1400" dirty="0"/>
              </a:p>
            </p:txBody>
          </p:sp>
        </p:grpSp>
        <p:grpSp>
          <p:nvGrpSpPr>
            <p:cNvPr id="72" name="组合 71">
              <a:extLst>
                <a:ext uri="{FF2B5EF4-FFF2-40B4-BE49-F238E27FC236}">
                  <a16:creationId xmlns:a16="http://schemas.microsoft.com/office/drawing/2014/main" xmlns="" id="{B6947CA0-D029-4A92-AB13-3646D41B6BE5}"/>
                </a:ext>
              </a:extLst>
            </p:cNvPr>
            <p:cNvGrpSpPr/>
            <p:nvPr/>
          </p:nvGrpSpPr>
          <p:grpSpPr>
            <a:xfrm>
              <a:off x="3528804" y="1676400"/>
              <a:ext cx="633204" cy="523220"/>
              <a:chOff x="1143000" y="1676400"/>
              <a:chExt cx="633204" cy="523220"/>
            </a:xfrm>
            <a:solidFill>
              <a:srgbClr val="FFFFCC"/>
            </a:solidFill>
          </p:grpSpPr>
          <p:sp>
            <p:nvSpPr>
              <p:cNvPr id="73" name="矩形 72">
                <a:extLst>
                  <a:ext uri="{FF2B5EF4-FFF2-40B4-BE49-F238E27FC236}">
                    <a16:creationId xmlns:a16="http://schemas.microsoft.com/office/drawing/2014/main" xmlns="" id="{9CD0AB1C-8736-4853-B850-112A2D6DFEF2}"/>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xmlns="" id="{597B1626-A983-4A90-A36F-C6D141D6FE12}"/>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a:sym typeface="Wingdings" panose="05000000000000000000" pitchFamily="2" charset="2"/>
                  </a:rPr>
                  <a:t>z5</a:t>
                </a:r>
                <a:endParaRPr lang="zh-CN" altLang="en-US" sz="1400" dirty="0"/>
              </a:p>
            </p:txBody>
          </p:sp>
        </p:grpSp>
      </p:grpSp>
      <p:sp>
        <p:nvSpPr>
          <p:cNvPr id="77" name="矩形 76">
            <a:extLst>
              <a:ext uri="{FF2B5EF4-FFF2-40B4-BE49-F238E27FC236}">
                <a16:creationId xmlns:a16="http://schemas.microsoft.com/office/drawing/2014/main" xmlns="" id="{2DE15987-A3D7-4E51-B4E7-8A39689C6093}"/>
              </a:ext>
            </a:extLst>
          </p:cNvPr>
          <p:cNvSpPr/>
          <p:nvPr/>
        </p:nvSpPr>
        <p:spPr>
          <a:xfrm>
            <a:off x="4572000" y="191518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xmlns="" id="{7E9BEA06-28D2-455B-95B1-F9A2D9EAFE4D}"/>
              </a:ext>
            </a:extLst>
          </p:cNvPr>
          <p:cNvSpPr txBox="1"/>
          <p:nvPr/>
        </p:nvSpPr>
        <p:spPr>
          <a:xfrm>
            <a:off x="4572000" y="191518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1</a:t>
            </a:r>
            <a:endParaRPr lang="zh-CN" altLang="en-US" sz="1400" dirty="0"/>
          </a:p>
        </p:txBody>
      </p:sp>
      <p:sp>
        <p:nvSpPr>
          <p:cNvPr id="79" name="矩形 78">
            <a:extLst>
              <a:ext uri="{FF2B5EF4-FFF2-40B4-BE49-F238E27FC236}">
                <a16:creationId xmlns:a16="http://schemas.microsoft.com/office/drawing/2014/main" xmlns="" id="{B3FD3F13-8DAD-4E00-B300-99C2DDEF6A1A}"/>
              </a:ext>
            </a:extLst>
          </p:cNvPr>
          <p:cNvSpPr/>
          <p:nvPr/>
        </p:nvSpPr>
        <p:spPr>
          <a:xfrm>
            <a:off x="5142448" y="1915180"/>
            <a:ext cx="633204" cy="523220"/>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xmlns="" id="{77334D6D-ED2C-4229-834F-8A9D376C1B35}"/>
              </a:ext>
            </a:extLst>
          </p:cNvPr>
          <p:cNvSpPr txBox="1"/>
          <p:nvPr/>
        </p:nvSpPr>
        <p:spPr>
          <a:xfrm>
            <a:off x="5142448" y="1915180"/>
            <a:ext cx="633204"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altLang="zh-CN" sz="1400" dirty="0"/>
              <a:t>3</a:t>
            </a:r>
          </a:p>
          <a:p>
            <a:pPr algn="ctr"/>
            <a:r>
              <a:rPr lang="en-US" altLang="zh-CN" sz="1400" dirty="0"/>
              <a:t>y</a:t>
            </a:r>
            <a:r>
              <a:rPr lang="en-US" altLang="zh-CN" sz="1400" dirty="0">
                <a:sym typeface="Wingdings" panose="05000000000000000000" pitchFamily="2" charset="2"/>
              </a:rPr>
              <a:t>3</a:t>
            </a:r>
            <a:endParaRPr lang="zh-CN" altLang="en-US" sz="1400" dirty="0"/>
          </a:p>
        </p:txBody>
      </p:sp>
      <p:grpSp>
        <p:nvGrpSpPr>
          <p:cNvPr id="81" name="组合 80">
            <a:extLst>
              <a:ext uri="{FF2B5EF4-FFF2-40B4-BE49-F238E27FC236}">
                <a16:creationId xmlns:a16="http://schemas.microsoft.com/office/drawing/2014/main" xmlns="" id="{2DCC3904-439E-4A1F-BE6A-5AADE539CC23}"/>
              </a:ext>
            </a:extLst>
          </p:cNvPr>
          <p:cNvGrpSpPr/>
          <p:nvPr/>
        </p:nvGrpSpPr>
        <p:grpSpPr>
          <a:xfrm>
            <a:off x="1554480" y="3634770"/>
            <a:ext cx="633204" cy="523220"/>
            <a:chOff x="1143000" y="1676400"/>
            <a:chExt cx="633204" cy="523220"/>
          </a:xfrm>
        </p:grpSpPr>
        <p:sp>
          <p:nvSpPr>
            <p:cNvPr id="82" name="矩形 81">
              <a:extLst>
                <a:ext uri="{FF2B5EF4-FFF2-40B4-BE49-F238E27FC236}">
                  <a16:creationId xmlns:a16="http://schemas.microsoft.com/office/drawing/2014/main" xmlns="" id="{ED249AA8-F1ED-4FA2-8BC0-35A3A862DE55}"/>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3" name="文本框 82">
              <a:extLst>
                <a:ext uri="{FF2B5EF4-FFF2-40B4-BE49-F238E27FC236}">
                  <a16:creationId xmlns:a16="http://schemas.microsoft.com/office/drawing/2014/main" xmlns="" id="{E8EC8906-A046-48C7-82EC-80E61E370A33}"/>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x3</a:t>
              </a:r>
              <a:endParaRPr lang="zh-CN" altLang="en-US" sz="1400" dirty="0"/>
            </a:p>
          </p:txBody>
        </p:sp>
      </p:grpSp>
      <p:grpSp>
        <p:nvGrpSpPr>
          <p:cNvPr id="84" name="组合 83">
            <a:extLst>
              <a:ext uri="{FF2B5EF4-FFF2-40B4-BE49-F238E27FC236}">
                <a16:creationId xmlns:a16="http://schemas.microsoft.com/office/drawing/2014/main" xmlns="" id="{BF0840EE-45AE-4D26-9117-D22E398F1323}"/>
              </a:ext>
            </a:extLst>
          </p:cNvPr>
          <p:cNvGrpSpPr/>
          <p:nvPr/>
        </p:nvGrpSpPr>
        <p:grpSpPr>
          <a:xfrm>
            <a:off x="2124928" y="3634770"/>
            <a:ext cx="633204" cy="523220"/>
            <a:chOff x="1143000" y="1676400"/>
            <a:chExt cx="633204" cy="523220"/>
          </a:xfrm>
        </p:grpSpPr>
        <p:sp>
          <p:nvSpPr>
            <p:cNvPr id="85" name="矩形 84">
              <a:extLst>
                <a:ext uri="{FF2B5EF4-FFF2-40B4-BE49-F238E27FC236}">
                  <a16:creationId xmlns:a16="http://schemas.microsoft.com/office/drawing/2014/main" xmlns="" id="{D41F36A8-7A2F-4BF7-879A-53A63EE4E543}"/>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xmlns="" id="{214AEDB4-CEF7-4A8F-9E0F-E2FB46D0472C}"/>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q8</a:t>
              </a:r>
              <a:endParaRPr lang="zh-CN" altLang="en-US" sz="1400" dirty="0"/>
            </a:p>
          </p:txBody>
        </p:sp>
      </p:grpSp>
      <p:grpSp>
        <p:nvGrpSpPr>
          <p:cNvPr id="87" name="组合 86">
            <a:extLst>
              <a:ext uri="{FF2B5EF4-FFF2-40B4-BE49-F238E27FC236}">
                <a16:creationId xmlns:a16="http://schemas.microsoft.com/office/drawing/2014/main" xmlns="" id="{44083C80-C6F0-4CC4-9EF5-23C1883A41C0}"/>
              </a:ext>
            </a:extLst>
          </p:cNvPr>
          <p:cNvGrpSpPr/>
          <p:nvPr/>
        </p:nvGrpSpPr>
        <p:grpSpPr>
          <a:xfrm>
            <a:off x="1529388" y="4526340"/>
            <a:ext cx="633204" cy="523220"/>
            <a:chOff x="1143000" y="1676400"/>
            <a:chExt cx="633204" cy="523220"/>
          </a:xfrm>
        </p:grpSpPr>
        <p:sp>
          <p:nvSpPr>
            <p:cNvPr id="88" name="矩形 87">
              <a:extLst>
                <a:ext uri="{FF2B5EF4-FFF2-40B4-BE49-F238E27FC236}">
                  <a16:creationId xmlns:a16="http://schemas.microsoft.com/office/drawing/2014/main" xmlns="" id="{F4D6121C-C97C-4389-A4C4-8F44220FF0FF}"/>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9" name="文本框 88">
              <a:extLst>
                <a:ext uri="{FF2B5EF4-FFF2-40B4-BE49-F238E27FC236}">
                  <a16:creationId xmlns:a16="http://schemas.microsoft.com/office/drawing/2014/main" xmlns="" id="{6BB00CA8-32A4-4B49-96DF-AC35BBC19737}"/>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x3</a:t>
              </a:r>
              <a:endParaRPr lang="zh-CN" altLang="en-US" sz="1400" dirty="0"/>
            </a:p>
          </p:txBody>
        </p:sp>
      </p:grpSp>
      <p:grpSp>
        <p:nvGrpSpPr>
          <p:cNvPr id="90" name="组合 89">
            <a:extLst>
              <a:ext uri="{FF2B5EF4-FFF2-40B4-BE49-F238E27FC236}">
                <a16:creationId xmlns:a16="http://schemas.microsoft.com/office/drawing/2014/main" xmlns="" id="{BE922151-6027-40CD-B8B7-53C2CEC3F579}"/>
              </a:ext>
            </a:extLst>
          </p:cNvPr>
          <p:cNvGrpSpPr/>
          <p:nvPr/>
        </p:nvGrpSpPr>
        <p:grpSpPr>
          <a:xfrm>
            <a:off x="2099836" y="4526340"/>
            <a:ext cx="633204" cy="523220"/>
            <a:chOff x="1143000" y="1676400"/>
            <a:chExt cx="633204" cy="523220"/>
          </a:xfrm>
        </p:grpSpPr>
        <p:sp>
          <p:nvSpPr>
            <p:cNvPr id="91" name="矩形 90">
              <a:extLst>
                <a:ext uri="{FF2B5EF4-FFF2-40B4-BE49-F238E27FC236}">
                  <a16:creationId xmlns:a16="http://schemas.microsoft.com/office/drawing/2014/main" xmlns="" id="{0F3B82D6-05A4-4C4D-B0B7-EBA840C72A99}"/>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xmlns="" id="{781D813A-DECD-4E8D-9BEF-4841B16C63FA}"/>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q8</a:t>
              </a:r>
              <a:endParaRPr lang="zh-CN" altLang="en-US" sz="1400" dirty="0"/>
            </a:p>
          </p:txBody>
        </p:sp>
      </p:grpSp>
      <p:grpSp>
        <p:nvGrpSpPr>
          <p:cNvPr id="93" name="组合 92">
            <a:extLst>
              <a:ext uri="{FF2B5EF4-FFF2-40B4-BE49-F238E27FC236}">
                <a16:creationId xmlns:a16="http://schemas.microsoft.com/office/drawing/2014/main" xmlns="" id="{4C945760-3469-4CE3-8827-6D7EF00D9F74}"/>
              </a:ext>
            </a:extLst>
          </p:cNvPr>
          <p:cNvGrpSpPr/>
          <p:nvPr/>
        </p:nvGrpSpPr>
        <p:grpSpPr>
          <a:xfrm>
            <a:off x="2672388" y="4526340"/>
            <a:ext cx="633204" cy="523220"/>
            <a:chOff x="1143000" y="1676400"/>
            <a:chExt cx="633204" cy="523220"/>
          </a:xfrm>
        </p:grpSpPr>
        <p:sp>
          <p:nvSpPr>
            <p:cNvPr id="94" name="矩形 93">
              <a:extLst>
                <a:ext uri="{FF2B5EF4-FFF2-40B4-BE49-F238E27FC236}">
                  <a16:creationId xmlns:a16="http://schemas.microsoft.com/office/drawing/2014/main" xmlns="" id="{5CEBD326-0D8C-4F87-AE03-410D131D6AAB}"/>
                </a:ext>
              </a:extLst>
            </p:cNvPr>
            <p:cNvSpPr/>
            <p:nvPr/>
          </p:nvSpPr>
          <p:spPr>
            <a:xfrm>
              <a:off x="1143000" y="1676400"/>
              <a:ext cx="633204" cy="523220"/>
            </a:xfrm>
            <a:prstGeom prst="rect">
              <a:avLst/>
            </a:prstGeom>
            <a:solidFill>
              <a:srgbClr val="66FF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5" name="文本框 94">
              <a:extLst>
                <a:ext uri="{FF2B5EF4-FFF2-40B4-BE49-F238E27FC236}">
                  <a16:creationId xmlns:a16="http://schemas.microsoft.com/office/drawing/2014/main" xmlns="" id="{1A64C3DF-8B48-4D58-9BCE-061E256EB47E}"/>
                </a:ext>
              </a:extLst>
            </p:cNvPr>
            <p:cNvSpPr txBox="1"/>
            <p:nvPr/>
          </p:nvSpPr>
          <p:spPr>
            <a:xfrm>
              <a:off x="1143000" y="1676400"/>
              <a:ext cx="633204" cy="523220"/>
            </a:xfrm>
            <a:prstGeom prst="rect">
              <a:avLst/>
            </a:prstGeom>
            <a:noFill/>
          </p:spPr>
          <p:txBody>
            <a:bodyPr wrap="square" rtlCol="0">
              <a:spAutoFit/>
            </a:bodyPr>
            <a:lstStyle/>
            <a:p>
              <a:pPr algn="ctr"/>
              <a:r>
                <a:rPr lang="en-US" altLang="zh-CN" sz="1400" dirty="0"/>
                <a:t>1</a:t>
              </a:r>
            </a:p>
            <a:p>
              <a:pPr algn="ctr"/>
              <a:r>
                <a:rPr lang="en-US" altLang="zh-CN" sz="1400" dirty="0">
                  <a:sym typeface="Wingdings" panose="05000000000000000000" pitchFamily="2" charset="2"/>
                </a:rPr>
                <a:t>j2</a:t>
              </a:r>
              <a:endParaRPr lang="zh-CN" altLang="en-US" sz="1400" dirty="0"/>
            </a:p>
          </p:txBody>
        </p:sp>
      </p:grpSp>
      <p:grpSp>
        <p:nvGrpSpPr>
          <p:cNvPr id="96" name="组合 95">
            <a:extLst>
              <a:ext uri="{FF2B5EF4-FFF2-40B4-BE49-F238E27FC236}">
                <a16:creationId xmlns:a16="http://schemas.microsoft.com/office/drawing/2014/main" xmlns="" id="{A7B8CD57-8936-45F6-81DD-91BD2E553153}"/>
              </a:ext>
            </a:extLst>
          </p:cNvPr>
          <p:cNvGrpSpPr/>
          <p:nvPr/>
        </p:nvGrpSpPr>
        <p:grpSpPr>
          <a:xfrm>
            <a:off x="3310980" y="4526340"/>
            <a:ext cx="1266408" cy="523220"/>
            <a:chOff x="2895600" y="1676400"/>
            <a:chExt cx="1266408" cy="523220"/>
          </a:xfrm>
        </p:grpSpPr>
        <p:grpSp>
          <p:nvGrpSpPr>
            <p:cNvPr id="97" name="组合 96">
              <a:extLst>
                <a:ext uri="{FF2B5EF4-FFF2-40B4-BE49-F238E27FC236}">
                  <a16:creationId xmlns:a16="http://schemas.microsoft.com/office/drawing/2014/main" xmlns="" id="{5BCD9859-F4A9-4C97-8827-9AD5DAC184DE}"/>
                </a:ext>
              </a:extLst>
            </p:cNvPr>
            <p:cNvGrpSpPr/>
            <p:nvPr/>
          </p:nvGrpSpPr>
          <p:grpSpPr>
            <a:xfrm>
              <a:off x="2895600" y="1676400"/>
              <a:ext cx="633204" cy="523220"/>
              <a:chOff x="1143000" y="1676400"/>
              <a:chExt cx="633204" cy="523220"/>
            </a:xfrm>
            <a:solidFill>
              <a:srgbClr val="FFFFCC"/>
            </a:solidFill>
          </p:grpSpPr>
          <p:sp>
            <p:nvSpPr>
              <p:cNvPr id="101" name="矩形 100">
                <a:extLst>
                  <a:ext uri="{FF2B5EF4-FFF2-40B4-BE49-F238E27FC236}">
                    <a16:creationId xmlns:a16="http://schemas.microsoft.com/office/drawing/2014/main" xmlns="" id="{6CFE0FD9-9D8B-402C-AAE0-D34B1FB15BC2}"/>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xmlns="" id="{4D72EFE8-E765-46AD-B02E-8F3CC43649F4}"/>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err="1">
                    <a:sym typeface="Wingdings" panose="05000000000000000000" pitchFamily="2" charset="2"/>
                  </a:rPr>
                  <a:t>xq</a:t>
                </a:r>
                <a:endParaRPr lang="zh-CN" altLang="en-US" sz="1400" dirty="0"/>
              </a:p>
            </p:txBody>
          </p:sp>
        </p:grpSp>
        <p:grpSp>
          <p:nvGrpSpPr>
            <p:cNvPr id="98" name="组合 97">
              <a:extLst>
                <a:ext uri="{FF2B5EF4-FFF2-40B4-BE49-F238E27FC236}">
                  <a16:creationId xmlns:a16="http://schemas.microsoft.com/office/drawing/2014/main" xmlns="" id="{525561CF-3988-4970-B824-499EBD288743}"/>
                </a:ext>
              </a:extLst>
            </p:cNvPr>
            <p:cNvGrpSpPr/>
            <p:nvPr/>
          </p:nvGrpSpPr>
          <p:grpSpPr>
            <a:xfrm>
              <a:off x="3528804" y="1676400"/>
              <a:ext cx="633204" cy="523220"/>
              <a:chOff x="1143000" y="1676400"/>
              <a:chExt cx="633204" cy="523220"/>
            </a:xfrm>
            <a:solidFill>
              <a:srgbClr val="FFFFCC"/>
            </a:solidFill>
          </p:grpSpPr>
          <p:sp>
            <p:nvSpPr>
              <p:cNvPr id="99" name="矩形 98">
                <a:extLst>
                  <a:ext uri="{FF2B5EF4-FFF2-40B4-BE49-F238E27FC236}">
                    <a16:creationId xmlns:a16="http://schemas.microsoft.com/office/drawing/2014/main" xmlns="" id="{154B9B0E-30D0-4CB8-BB36-FF68D5E75A1C}"/>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0" name="文本框 99">
                <a:extLst>
                  <a:ext uri="{FF2B5EF4-FFF2-40B4-BE49-F238E27FC236}">
                    <a16:creationId xmlns:a16="http://schemas.microsoft.com/office/drawing/2014/main" xmlns="" id="{48D3F9D6-6079-4329-AEDA-A139AE68620F}"/>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a:sym typeface="Wingdings" panose="05000000000000000000" pitchFamily="2" charset="2"/>
                  </a:rPr>
                  <a:t>z5</a:t>
                </a:r>
                <a:endParaRPr lang="zh-CN" altLang="en-US" sz="1400" dirty="0"/>
              </a:p>
            </p:txBody>
          </p:sp>
        </p:grpSp>
      </p:grpSp>
      <p:sp>
        <p:nvSpPr>
          <p:cNvPr id="109" name="文本框 108">
            <a:extLst>
              <a:ext uri="{FF2B5EF4-FFF2-40B4-BE49-F238E27FC236}">
                <a16:creationId xmlns:a16="http://schemas.microsoft.com/office/drawing/2014/main" xmlns="" id="{E8C762F4-CA51-466C-B91F-637FF2149CBD}"/>
              </a:ext>
            </a:extLst>
          </p:cNvPr>
          <p:cNvSpPr txBox="1"/>
          <p:nvPr/>
        </p:nvSpPr>
        <p:spPr>
          <a:xfrm>
            <a:off x="1524000" y="685800"/>
            <a:ext cx="6101388" cy="400110"/>
          </a:xfrm>
          <a:prstGeom prst="rect">
            <a:avLst/>
          </a:prstGeom>
          <a:noFill/>
        </p:spPr>
        <p:txBody>
          <a:bodyPr wrap="square" rtlCol="0">
            <a:spAutoFit/>
          </a:bodyPr>
          <a:lstStyle/>
          <a:p>
            <a:r>
              <a:rPr lang="en-US" altLang="zh-CN" sz="2000" dirty="0"/>
              <a:t>1       2        3      4       5       6       7      8       9     10</a:t>
            </a:r>
            <a:endParaRPr lang="zh-CN" altLang="en-US" sz="2000" dirty="0"/>
          </a:p>
        </p:txBody>
      </p:sp>
      <p:sp>
        <p:nvSpPr>
          <p:cNvPr id="110" name="文本框 109">
            <a:extLst>
              <a:ext uri="{FF2B5EF4-FFF2-40B4-BE49-F238E27FC236}">
                <a16:creationId xmlns:a16="http://schemas.microsoft.com/office/drawing/2014/main" xmlns="" id="{039C8176-0943-429B-A6C9-B3315C456508}"/>
              </a:ext>
            </a:extLst>
          </p:cNvPr>
          <p:cNvSpPr txBox="1"/>
          <p:nvPr/>
        </p:nvSpPr>
        <p:spPr>
          <a:xfrm>
            <a:off x="7777788" y="1123890"/>
            <a:ext cx="982961" cy="400110"/>
          </a:xfrm>
          <a:prstGeom prst="rect">
            <a:avLst/>
          </a:prstGeom>
          <a:noFill/>
        </p:spPr>
        <p:txBody>
          <a:bodyPr wrap="none" rtlCol="0">
            <a:spAutoFit/>
          </a:bodyPr>
          <a:lstStyle/>
          <a:p>
            <a:r>
              <a:rPr lang="en-US" altLang="zh-CN" sz="2000" dirty="0"/>
              <a:t>Leader</a:t>
            </a:r>
            <a:endParaRPr lang="zh-CN" altLang="en-US" sz="2000" dirty="0"/>
          </a:p>
        </p:txBody>
      </p:sp>
      <p:sp>
        <p:nvSpPr>
          <p:cNvPr id="114" name="右大括号 113">
            <a:extLst>
              <a:ext uri="{FF2B5EF4-FFF2-40B4-BE49-F238E27FC236}">
                <a16:creationId xmlns:a16="http://schemas.microsoft.com/office/drawing/2014/main" xmlns="" id="{820D61E3-5CC7-468E-919C-F2BA0533969F}"/>
              </a:ext>
            </a:extLst>
          </p:cNvPr>
          <p:cNvSpPr/>
          <p:nvPr/>
        </p:nvSpPr>
        <p:spPr>
          <a:xfrm>
            <a:off x="7461179" y="1962089"/>
            <a:ext cx="633204" cy="2990911"/>
          </a:xfrm>
          <a:prstGeom prst="rightBrace">
            <a:avLst>
              <a:gd name="adj1" fmla="val 9938"/>
              <a:gd name="adj2" fmla="val 50000"/>
            </a:avLst>
          </a:prstGeom>
          <a:noFill/>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115" name="文本框 114">
            <a:extLst>
              <a:ext uri="{FF2B5EF4-FFF2-40B4-BE49-F238E27FC236}">
                <a16:creationId xmlns:a16="http://schemas.microsoft.com/office/drawing/2014/main" xmlns="" id="{3E440A18-B47F-47BB-A373-8BFC88C5510D}"/>
              </a:ext>
            </a:extLst>
          </p:cNvPr>
          <p:cNvSpPr txBox="1"/>
          <p:nvPr/>
        </p:nvSpPr>
        <p:spPr>
          <a:xfrm>
            <a:off x="7917657" y="3004810"/>
            <a:ext cx="1284326" cy="400110"/>
          </a:xfrm>
          <a:prstGeom prst="rect">
            <a:avLst/>
          </a:prstGeom>
          <a:noFill/>
        </p:spPr>
        <p:txBody>
          <a:bodyPr wrap="none" rtlCol="0">
            <a:spAutoFit/>
          </a:bodyPr>
          <a:lstStyle/>
          <a:p>
            <a:r>
              <a:rPr lang="en-US" altLang="zh-CN" sz="2000" dirty="0"/>
              <a:t>Followers</a:t>
            </a:r>
            <a:endParaRPr lang="zh-CN" altLang="en-US" sz="2000" dirty="0"/>
          </a:p>
        </p:txBody>
      </p:sp>
      <p:grpSp>
        <p:nvGrpSpPr>
          <p:cNvPr id="116" name="组合 115">
            <a:extLst>
              <a:ext uri="{FF2B5EF4-FFF2-40B4-BE49-F238E27FC236}">
                <a16:creationId xmlns:a16="http://schemas.microsoft.com/office/drawing/2014/main" xmlns="" id="{F9964D88-14A1-4B7F-91F8-6F891DFEE408}"/>
              </a:ext>
            </a:extLst>
          </p:cNvPr>
          <p:cNvGrpSpPr/>
          <p:nvPr/>
        </p:nvGrpSpPr>
        <p:grpSpPr>
          <a:xfrm>
            <a:off x="4561632" y="4526340"/>
            <a:ext cx="1266408" cy="523220"/>
            <a:chOff x="2895600" y="1676400"/>
            <a:chExt cx="1266408" cy="523220"/>
          </a:xfrm>
        </p:grpSpPr>
        <p:grpSp>
          <p:nvGrpSpPr>
            <p:cNvPr id="117" name="组合 116">
              <a:extLst>
                <a:ext uri="{FF2B5EF4-FFF2-40B4-BE49-F238E27FC236}">
                  <a16:creationId xmlns:a16="http://schemas.microsoft.com/office/drawing/2014/main" xmlns="" id="{237B1A42-6B9C-47D1-AA67-5D6FCA679C23}"/>
                </a:ext>
              </a:extLst>
            </p:cNvPr>
            <p:cNvGrpSpPr/>
            <p:nvPr/>
          </p:nvGrpSpPr>
          <p:grpSpPr>
            <a:xfrm>
              <a:off x="2895600" y="1676400"/>
              <a:ext cx="633204" cy="523220"/>
              <a:chOff x="1143000" y="1676400"/>
              <a:chExt cx="633204" cy="523220"/>
            </a:xfrm>
            <a:solidFill>
              <a:srgbClr val="FFFFCC"/>
            </a:solidFill>
          </p:grpSpPr>
          <p:sp>
            <p:nvSpPr>
              <p:cNvPr id="121" name="矩形 120">
                <a:extLst>
                  <a:ext uri="{FF2B5EF4-FFF2-40B4-BE49-F238E27FC236}">
                    <a16:creationId xmlns:a16="http://schemas.microsoft.com/office/drawing/2014/main" xmlns="" id="{6F1D22C8-A980-4165-8E6F-278F964EEECE}"/>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xmlns="" id="{AD63A69C-FC99-410E-8B73-ABAC4E62FD37}"/>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a:sym typeface="Wingdings" panose="05000000000000000000" pitchFamily="2" charset="2"/>
                  </a:rPr>
                  <a:t>y3</a:t>
                </a:r>
                <a:endParaRPr lang="zh-CN" altLang="en-US" sz="1400" dirty="0"/>
              </a:p>
            </p:txBody>
          </p:sp>
        </p:grpSp>
        <p:grpSp>
          <p:nvGrpSpPr>
            <p:cNvPr id="118" name="组合 117">
              <a:extLst>
                <a:ext uri="{FF2B5EF4-FFF2-40B4-BE49-F238E27FC236}">
                  <a16:creationId xmlns:a16="http://schemas.microsoft.com/office/drawing/2014/main" xmlns="" id="{B6E2B6D7-74A3-4763-8B13-08F1DB690513}"/>
                </a:ext>
              </a:extLst>
            </p:cNvPr>
            <p:cNvGrpSpPr/>
            <p:nvPr/>
          </p:nvGrpSpPr>
          <p:grpSpPr>
            <a:xfrm>
              <a:off x="3528804" y="1676400"/>
              <a:ext cx="633204" cy="523220"/>
              <a:chOff x="1143000" y="1676400"/>
              <a:chExt cx="633204" cy="523220"/>
            </a:xfrm>
            <a:solidFill>
              <a:srgbClr val="FFFFCC"/>
            </a:solidFill>
          </p:grpSpPr>
          <p:sp>
            <p:nvSpPr>
              <p:cNvPr id="119" name="矩形 118">
                <a:extLst>
                  <a:ext uri="{FF2B5EF4-FFF2-40B4-BE49-F238E27FC236}">
                    <a16:creationId xmlns:a16="http://schemas.microsoft.com/office/drawing/2014/main" xmlns="" id="{C4677CC0-F74A-4BB2-9FFC-8D21F51E4E1D}"/>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0" name="文本框 119">
                <a:extLst>
                  <a:ext uri="{FF2B5EF4-FFF2-40B4-BE49-F238E27FC236}">
                    <a16:creationId xmlns:a16="http://schemas.microsoft.com/office/drawing/2014/main" xmlns="" id="{02773928-258F-4E5B-8EEC-CFB4E2922E10}"/>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err="1">
                    <a:sym typeface="Wingdings" panose="05000000000000000000" pitchFamily="2" charset="2"/>
                  </a:rPr>
                  <a:t>qj</a:t>
                </a:r>
                <a:endParaRPr lang="zh-CN" altLang="en-US" sz="1400" dirty="0"/>
              </a:p>
            </p:txBody>
          </p:sp>
        </p:grpSp>
      </p:grpSp>
      <p:grpSp>
        <p:nvGrpSpPr>
          <p:cNvPr id="123" name="组合 122">
            <a:extLst>
              <a:ext uri="{FF2B5EF4-FFF2-40B4-BE49-F238E27FC236}">
                <a16:creationId xmlns:a16="http://schemas.microsoft.com/office/drawing/2014/main" xmlns="" id="{BE451C5B-76D8-487D-83BD-218D79FD58E3}"/>
              </a:ext>
            </a:extLst>
          </p:cNvPr>
          <p:cNvGrpSpPr/>
          <p:nvPr/>
        </p:nvGrpSpPr>
        <p:grpSpPr>
          <a:xfrm>
            <a:off x="5828040" y="4526340"/>
            <a:ext cx="1266408" cy="523220"/>
            <a:chOff x="2895600" y="1676400"/>
            <a:chExt cx="1266408" cy="523220"/>
          </a:xfrm>
        </p:grpSpPr>
        <p:grpSp>
          <p:nvGrpSpPr>
            <p:cNvPr id="124" name="组合 123">
              <a:extLst>
                <a:ext uri="{FF2B5EF4-FFF2-40B4-BE49-F238E27FC236}">
                  <a16:creationId xmlns:a16="http://schemas.microsoft.com/office/drawing/2014/main" xmlns="" id="{22DC89F1-D5A6-4F4F-8CAE-63E5FDBFEB98}"/>
                </a:ext>
              </a:extLst>
            </p:cNvPr>
            <p:cNvGrpSpPr/>
            <p:nvPr/>
          </p:nvGrpSpPr>
          <p:grpSpPr>
            <a:xfrm>
              <a:off x="2895600" y="1676400"/>
              <a:ext cx="633204" cy="523220"/>
              <a:chOff x="1143000" y="1676400"/>
              <a:chExt cx="633204" cy="523220"/>
            </a:xfrm>
            <a:solidFill>
              <a:srgbClr val="FFFFCC"/>
            </a:solidFill>
          </p:grpSpPr>
          <p:sp>
            <p:nvSpPr>
              <p:cNvPr id="128" name="矩形 127">
                <a:extLst>
                  <a:ext uri="{FF2B5EF4-FFF2-40B4-BE49-F238E27FC236}">
                    <a16:creationId xmlns:a16="http://schemas.microsoft.com/office/drawing/2014/main" xmlns="" id="{B30326AB-CE4D-4FC3-9A14-50C7FA0D50CE}"/>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9" name="文本框 128">
                <a:extLst>
                  <a:ext uri="{FF2B5EF4-FFF2-40B4-BE49-F238E27FC236}">
                    <a16:creationId xmlns:a16="http://schemas.microsoft.com/office/drawing/2014/main" xmlns="" id="{74A69576-0E54-43FC-9FF7-B103D5FAF703}"/>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a:sym typeface="Wingdings" panose="05000000000000000000" pitchFamily="2" charset="2"/>
                  </a:rPr>
                  <a:t>x8</a:t>
                </a:r>
                <a:endParaRPr lang="zh-CN" altLang="en-US" sz="1400" dirty="0"/>
              </a:p>
            </p:txBody>
          </p:sp>
        </p:grpSp>
        <p:grpSp>
          <p:nvGrpSpPr>
            <p:cNvPr id="125" name="组合 124">
              <a:extLst>
                <a:ext uri="{FF2B5EF4-FFF2-40B4-BE49-F238E27FC236}">
                  <a16:creationId xmlns:a16="http://schemas.microsoft.com/office/drawing/2014/main" xmlns="" id="{10A7B10B-1CD1-4AEE-886B-9DFD90C3C579}"/>
                </a:ext>
              </a:extLst>
            </p:cNvPr>
            <p:cNvGrpSpPr/>
            <p:nvPr/>
          </p:nvGrpSpPr>
          <p:grpSpPr>
            <a:xfrm>
              <a:off x="3528804" y="1676400"/>
              <a:ext cx="633204" cy="523220"/>
              <a:chOff x="1143000" y="1676400"/>
              <a:chExt cx="633204" cy="523220"/>
            </a:xfrm>
            <a:solidFill>
              <a:srgbClr val="FFFFCC"/>
            </a:solidFill>
          </p:grpSpPr>
          <p:sp>
            <p:nvSpPr>
              <p:cNvPr id="126" name="矩形 125">
                <a:extLst>
                  <a:ext uri="{FF2B5EF4-FFF2-40B4-BE49-F238E27FC236}">
                    <a16:creationId xmlns:a16="http://schemas.microsoft.com/office/drawing/2014/main" xmlns="" id="{84BC69AE-D8DA-4039-8A78-9B3A7B50CACB}"/>
                  </a:ext>
                </a:extLst>
              </p:cNvPr>
              <p:cNvSpPr/>
              <p:nvPr/>
            </p:nvSpPr>
            <p:spPr>
              <a:xfrm>
                <a:off x="1143000" y="1676400"/>
                <a:ext cx="633204" cy="523220"/>
              </a:xfrm>
              <a:prstGeom prst="rect">
                <a:avLst/>
              </a:prstGeom>
              <a:grp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xmlns="" id="{49A37438-A745-45AD-9916-23BBB9F40AAA}"/>
                  </a:ext>
                </a:extLst>
              </p:cNvPr>
              <p:cNvSpPr txBox="1"/>
              <p:nvPr/>
            </p:nvSpPr>
            <p:spPr>
              <a:xfrm>
                <a:off x="1143000" y="1676400"/>
                <a:ext cx="633204" cy="523220"/>
              </a:xfrm>
              <a:prstGeom prst="rect">
                <a:avLst/>
              </a:prstGeom>
              <a:grpFill/>
              <a:ln w="19050">
                <a:solidFill>
                  <a:schemeClr val="tx1"/>
                </a:solidFill>
              </a:ln>
            </p:spPr>
            <p:txBody>
              <a:bodyPr wrap="square" rtlCol="0">
                <a:spAutoFit/>
              </a:bodyPr>
              <a:lstStyle/>
              <a:p>
                <a:pPr algn="ctr"/>
                <a:r>
                  <a:rPr lang="en-US" altLang="zh-CN" sz="1400" dirty="0"/>
                  <a:t>2</a:t>
                </a:r>
              </a:p>
              <a:p>
                <a:pPr algn="ctr"/>
                <a:r>
                  <a:rPr lang="en-US" altLang="zh-CN" sz="1400" dirty="0">
                    <a:sym typeface="Wingdings" panose="05000000000000000000" pitchFamily="2" charset="2"/>
                  </a:rPr>
                  <a:t>x4</a:t>
                </a:r>
                <a:endParaRPr lang="zh-CN" altLang="en-US" sz="1400" dirty="0"/>
              </a:p>
            </p:txBody>
          </p:sp>
        </p:grpSp>
      </p:grpSp>
    </p:spTree>
    <p:extLst>
      <p:ext uri="{BB962C8B-B14F-4D97-AF65-F5344CB8AC3E}">
        <p14:creationId xmlns:p14="http://schemas.microsoft.com/office/powerpoint/2010/main" val="8734694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42F964D5-3BBA-449C-AED3-5F1EC548F455}"/>
              </a:ext>
            </a:extLst>
          </p:cNvPr>
          <p:cNvPicPr>
            <a:picLocks noChangeAspect="1"/>
          </p:cNvPicPr>
          <p:nvPr/>
        </p:nvPicPr>
        <p:blipFill>
          <a:blip r:embed="rId2"/>
          <a:stretch>
            <a:fillRect/>
          </a:stretch>
        </p:blipFill>
        <p:spPr>
          <a:xfrm>
            <a:off x="20320" y="3926061"/>
            <a:ext cx="9906000" cy="2921779"/>
          </a:xfrm>
          <a:prstGeom prst="rect">
            <a:avLst/>
          </a:prstGeom>
        </p:spPr>
      </p:pic>
      <p:sp>
        <p:nvSpPr>
          <p:cNvPr id="2" name="标题 1">
            <a:extLst>
              <a:ext uri="{FF2B5EF4-FFF2-40B4-BE49-F238E27FC236}">
                <a16:creationId xmlns:a16="http://schemas.microsoft.com/office/drawing/2014/main" xmlns="" id="{3F82DA2E-123C-463D-A88C-FE3559A08A2F}"/>
              </a:ext>
            </a:extLst>
          </p:cNvPr>
          <p:cNvSpPr>
            <a:spLocks noGrp="1"/>
          </p:cNvSpPr>
          <p:nvPr>
            <p:ph type="title"/>
          </p:nvPr>
        </p:nvSpPr>
        <p:spPr/>
        <p:txBody>
          <a:bodyPr/>
          <a:lstStyle/>
          <a:p>
            <a:r>
              <a:rPr lang="en-US" altLang="zh-CN" b="1" i="1" dirty="0" err="1"/>
              <a:t>AppendEntries</a:t>
            </a:r>
            <a:r>
              <a:rPr lang="en-US" altLang="zh-CN" dirty="0"/>
              <a:t> Consistency Check</a:t>
            </a:r>
            <a:endParaRPr lang="zh-CN" altLang="en-US" dirty="0"/>
          </a:p>
        </p:txBody>
      </p:sp>
      <p:sp>
        <p:nvSpPr>
          <p:cNvPr id="3" name="内容占位符 2">
            <a:extLst>
              <a:ext uri="{FF2B5EF4-FFF2-40B4-BE49-F238E27FC236}">
                <a16:creationId xmlns:a16="http://schemas.microsoft.com/office/drawing/2014/main" xmlns="" id="{F7BD92E9-E34E-4653-8FC9-A35C562AF828}"/>
              </a:ext>
            </a:extLst>
          </p:cNvPr>
          <p:cNvSpPr>
            <a:spLocks noGrp="1"/>
          </p:cNvSpPr>
          <p:nvPr>
            <p:ph idx="1"/>
          </p:nvPr>
        </p:nvSpPr>
        <p:spPr>
          <a:xfrm>
            <a:off x="495300" y="762000"/>
            <a:ext cx="8915400" cy="6085840"/>
          </a:xfrm>
        </p:spPr>
        <p:txBody>
          <a:bodyPr/>
          <a:lstStyle/>
          <a:p>
            <a:r>
              <a:rPr lang="en-US" altLang="zh-CN" sz="2800" b="1" i="1" dirty="0" err="1"/>
              <a:t>AppendEntries</a:t>
            </a:r>
            <a:r>
              <a:rPr lang="en-US" altLang="zh-CN" sz="2800" dirty="0"/>
              <a:t> RPCs include &lt;index, term&gt; of entry preceding new one(s) </a:t>
            </a:r>
          </a:p>
          <a:p>
            <a:r>
              <a:rPr lang="en-US" altLang="zh-CN" sz="2800" dirty="0"/>
              <a:t>Follower must contain matching entry; otherwise it rejects request </a:t>
            </a:r>
          </a:p>
          <a:p>
            <a:pPr lvl="1"/>
            <a:r>
              <a:rPr lang="en-US" altLang="zh-CN" sz="2400" dirty="0"/>
              <a:t>Leader retries </a:t>
            </a:r>
            <a:r>
              <a:rPr lang="en-US" altLang="zh-CN" sz="2400"/>
              <a:t>with </a:t>
            </a:r>
            <a:r>
              <a:rPr lang="en-US" altLang="zh-CN" sz="2400" smtClean="0"/>
              <a:t>a lower </a:t>
            </a:r>
            <a:r>
              <a:rPr lang="en-US" altLang="zh-CN" sz="2400" dirty="0"/>
              <a:t>log index </a:t>
            </a:r>
          </a:p>
          <a:p>
            <a:r>
              <a:rPr lang="en-US" altLang="zh-CN" sz="2800" dirty="0"/>
              <a:t>Implements an induction step, ensures </a:t>
            </a:r>
            <a:r>
              <a:rPr lang="en-US" altLang="zh-CN" sz="2800" dirty="0">
                <a:solidFill>
                  <a:srgbClr val="0000CC"/>
                </a:solidFill>
              </a:rPr>
              <a:t>Log Matching Property </a:t>
            </a:r>
          </a:p>
          <a:p>
            <a:endParaRPr lang="zh-CN" altLang="en-US" dirty="0"/>
          </a:p>
        </p:txBody>
      </p:sp>
    </p:spTree>
    <p:extLst>
      <p:ext uri="{BB962C8B-B14F-4D97-AF65-F5344CB8AC3E}">
        <p14:creationId xmlns:p14="http://schemas.microsoft.com/office/powerpoint/2010/main" val="3240000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E300F3-D561-4D1F-98A7-3D18E07D862C}"/>
              </a:ext>
            </a:extLst>
          </p:cNvPr>
          <p:cNvSpPr>
            <a:spLocks noGrp="1"/>
          </p:cNvSpPr>
          <p:nvPr>
            <p:ph type="title"/>
          </p:nvPr>
        </p:nvSpPr>
        <p:spPr/>
        <p:txBody>
          <a:bodyPr/>
          <a:lstStyle/>
          <a:p>
            <a:r>
              <a:rPr lang="en-US" altLang="zh-CN" dirty="0"/>
              <a:t>CAP Examples</a:t>
            </a:r>
            <a:endParaRPr lang="zh-CN" altLang="en-US" dirty="0"/>
          </a:p>
        </p:txBody>
      </p:sp>
      <p:sp>
        <p:nvSpPr>
          <p:cNvPr id="3" name="内容占位符 2">
            <a:extLst>
              <a:ext uri="{FF2B5EF4-FFF2-40B4-BE49-F238E27FC236}">
                <a16:creationId xmlns:a16="http://schemas.microsoft.com/office/drawing/2014/main" xmlns="" id="{3005A1E6-D2DD-4A77-AA4E-01F6DE4350A1}"/>
              </a:ext>
            </a:extLst>
          </p:cNvPr>
          <p:cNvSpPr>
            <a:spLocks noGrp="1"/>
          </p:cNvSpPr>
          <p:nvPr>
            <p:ph idx="1"/>
          </p:nvPr>
        </p:nvSpPr>
        <p:spPr/>
        <p:txBody>
          <a:bodyPr>
            <a:normAutofit fontScale="92500" lnSpcReduction="20000"/>
          </a:bodyPr>
          <a:lstStyle/>
          <a:p>
            <a:r>
              <a:rPr lang="en-US" altLang="zh-CN" dirty="0"/>
              <a:t>Amazon </a:t>
            </a:r>
            <a:r>
              <a:rPr lang="en-US" altLang="zh-CN" dirty="0">
                <a:solidFill>
                  <a:srgbClr val="0000CC"/>
                </a:solidFill>
              </a:rPr>
              <a:t>Dynamo</a:t>
            </a:r>
            <a:r>
              <a:rPr lang="en-US" altLang="zh-CN" dirty="0"/>
              <a:t> </a:t>
            </a:r>
          </a:p>
          <a:p>
            <a:pPr lvl="1"/>
            <a:r>
              <a:rPr lang="en-US" altLang="zh-CN" dirty="0"/>
              <a:t>Dynamo: Amazon’s Highly Available Key-value Store</a:t>
            </a:r>
            <a:r>
              <a:rPr lang="en-US" altLang="zh-CN"/>
              <a:t>, </a:t>
            </a:r>
            <a:r>
              <a:rPr lang="en-US" altLang="zh-CN" smtClean="0"/>
              <a:t>2007</a:t>
            </a:r>
          </a:p>
          <a:p>
            <a:pPr lvl="2"/>
            <a:r>
              <a:rPr lang="en-US" altLang="zh-CN"/>
              <a:t>Gossip-based membership protocol</a:t>
            </a:r>
          </a:p>
          <a:p>
            <a:pPr lvl="1"/>
            <a:r>
              <a:rPr lang="en-US" altLang="zh-CN" smtClean="0"/>
              <a:t>C</a:t>
            </a:r>
            <a:r>
              <a:rPr lang="en-US" altLang="zh-CN" dirty="0"/>
              <a:t>: eventual consistency</a:t>
            </a:r>
          </a:p>
          <a:p>
            <a:pPr lvl="1"/>
            <a:r>
              <a:rPr lang="en-US" altLang="zh-CN" smtClean="0"/>
              <a:t>A</a:t>
            </a:r>
            <a:r>
              <a:rPr lang="en-US" altLang="zh-CN" dirty="0"/>
              <a:t>: data replication with (N, R, W)</a:t>
            </a:r>
          </a:p>
          <a:p>
            <a:pPr lvl="2"/>
            <a:r>
              <a:rPr lang="en-US" altLang="zh-CN" dirty="0"/>
              <a:t>Quorum-based: R+W&gt;N</a:t>
            </a:r>
          </a:p>
          <a:p>
            <a:pPr lvl="1"/>
            <a:r>
              <a:rPr lang="en-US" altLang="zh-CN" dirty="0"/>
              <a:t>P: consistent hashing</a:t>
            </a:r>
          </a:p>
          <a:p>
            <a:r>
              <a:rPr lang="en-US" altLang="zh-CN" dirty="0"/>
              <a:t>Facebook/Apache </a:t>
            </a:r>
            <a:r>
              <a:rPr lang="en-US" altLang="zh-CN" dirty="0">
                <a:solidFill>
                  <a:srgbClr val="0000CC"/>
                </a:solidFill>
              </a:rPr>
              <a:t>Cassandra</a:t>
            </a:r>
          </a:p>
          <a:p>
            <a:pPr lvl="1"/>
            <a:r>
              <a:rPr lang="en-US" altLang="zh-CN" dirty="0"/>
              <a:t>Cassandra: a decentralized structured storage system, 2010</a:t>
            </a:r>
          </a:p>
          <a:p>
            <a:pPr lvl="1"/>
            <a:r>
              <a:rPr lang="en-US" altLang="zh-CN" dirty="0"/>
              <a:t>C: eventual consistency</a:t>
            </a:r>
          </a:p>
          <a:p>
            <a:pPr lvl="2"/>
            <a:r>
              <a:rPr lang="en-US" altLang="zh-CN" dirty="0"/>
              <a:t>Gossiping </a:t>
            </a:r>
          </a:p>
          <a:p>
            <a:pPr lvl="1"/>
            <a:r>
              <a:rPr lang="en-US" altLang="zh-CN" dirty="0"/>
              <a:t>A: data replication with (N, R, W)</a:t>
            </a:r>
          </a:p>
          <a:p>
            <a:pPr lvl="2"/>
            <a:r>
              <a:rPr lang="en-US" altLang="zh-CN" dirty="0"/>
              <a:t>Quorum-based: R+W&gt;N</a:t>
            </a:r>
          </a:p>
          <a:p>
            <a:pPr lvl="1"/>
            <a:r>
              <a:rPr lang="en-US" altLang="zh-CN" dirty="0"/>
              <a:t>P: DHT</a:t>
            </a:r>
          </a:p>
          <a:p>
            <a:endParaRPr lang="zh-CN" altLang="en-US" dirty="0"/>
          </a:p>
        </p:txBody>
      </p:sp>
    </p:spTree>
    <p:extLst>
      <p:ext uri="{BB962C8B-B14F-4D97-AF65-F5344CB8AC3E}">
        <p14:creationId xmlns:p14="http://schemas.microsoft.com/office/powerpoint/2010/main" val="2510962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A86E0E-B511-479D-B5BD-255C3E76151D}"/>
              </a:ext>
            </a:extLst>
          </p:cNvPr>
          <p:cNvSpPr>
            <a:spLocks noGrp="1"/>
          </p:cNvSpPr>
          <p:nvPr>
            <p:ph type="title"/>
          </p:nvPr>
        </p:nvSpPr>
        <p:spPr/>
        <p:txBody>
          <a:bodyPr/>
          <a:lstStyle/>
          <a:p>
            <a:r>
              <a:rPr lang="en-US" altLang="zh-CN" dirty="0"/>
              <a:t>Raft Property</a:t>
            </a:r>
            <a:endParaRPr lang="zh-CN" altLang="en-US" dirty="0"/>
          </a:p>
        </p:txBody>
      </p:sp>
      <p:sp>
        <p:nvSpPr>
          <p:cNvPr id="3" name="内容占位符 2">
            <a:extLst>
              <a:ext uri="{FF2B5EF4-FFF2-40B4-BE49-F238E27FC236}">
                <a16:creationId xmlns:a16="http://schemas.microsoft.com/office/drawing/2014/main" xmlns="" id="{91640AD2-E9E6-4F40-B7EA-CF3BF1CA0A96}"/>
              </a:ext>
            </a:extLst>
          </p:cNvPr>
          <p:cNvSpPr>
            <a:spLocks noGrp="1"/>
          </p:cNvSpPr>
          <p:nvPr>
            <p:ph idx="1"/>
          </p:nvPr>
        </p:nvSpPr>
        <p:spPr/>
        <p:txBody>
          <a:bodyPr>
            <a:normAutofit fontScale="92500" lnSpcReduction="20000"/>
          </a:bodyPr>
          <a:lstStyle/>
          <a:p>
            <a:r>
              <a:rPr lang="en-US" altLang="zh-CN" b="1" dirty="0"/>
              <a:t>Election Safety</a:t>
            </a:r>
            <a:r>
              <a:rPr lang="en-US" altLang="zh-CN" dirty="0"/>
              <a:t>: at most one leader can be elected in a given term </a:t>
            </a:r>
          </a:p>
          <a:p>
            <a:r>
              <a:rPr lang="en-US" altLang="zh-CN" b="1" dirty="0"/>
              <a:t>Leader Append-Only</a:t>
            </a:r>
            <a:r>
              <a:rPr lang="en-US" altLang="zh-CN" dirty="0"/>
              <a:t>: a leader never modifies or deletes entries in its log </a:t>
            </a:r>
          </a:p>
          <a:p>
            <a:r>
              <a:rPr lang="en-US" altLang="zh-CN" b="1" dirty="0">
                <a:solidFill>
                  <a:srgbClr val="0000CC"/>
                </a:solidFill>
              </a:rPr>
              <a:t>Log Matching</a:t>
            </a:r>
            <a:r>
              <a:rPr lang="en-US" altLang="zh-CN" dirty="0"/>
              <a:t>: if two logs contain an entry with the same index and term, then the logs are identical in all entries up through the given index </a:t>
            </a:r>
          </a:p>
          <a:p>
            <a:r>
              <a:rPr lang="en-US" altLang="zh-CN" b="1" dirty="0">
                <a:solidFill>
                  <a:srgbClr val="0000CC"/>
                </a:solidFill>
              </a:rPr>
              <a:t>Leader Completeness</a:t>
            </a:r>
            <a:r>
              <a:rPr lang="en-US" altLang="zh-CN" dirty="0"/>
              <a:t> </a:t>
            </a:r>
            <a:r>
              <a:rPr lang="en-US" altLang="zh-CN" b="1" dirty="0">
                <a:solidFill>
                  <a:srgbClr val="0000CC"/>
                </a:solidFill>
              </a:rPr>
              <a:t>Safety</a:t>
            </a:r>
            <a:r>
              <a:rPr lang="en-US" altLang="zh-CN" dirty="0"/>
              <a:t>: if a log entry is committed, then that entry will be present in the logs of all future leaders </a:t>
            </a:r>
          </a:p>
          <a:p>
            <a:r>
              <a:rPr lang="en-US" altLang="zh-CN" b="1" dirty="0"/>
              <a:t>State Machine Safety</a:t>
            </a:r>
            <a:r>
              <a:rPr lang="en-US" altLang="zh-CN" dirty="0"/>
              <a:t>: if a server has applied a log entry at a given index to its state machine, no other server will ever apply a different log entry for the same index </a:t>
            </a:r>
          </a:p>
          <a:p>
            <a:endParaRPr lang="en-US" altLang="zh-CN" dirty="0"/>
          </a:p>
          <a:p>
            <a:endParaRPr lang="zh-CN" altLang="en-US" dirty="0"/>
          </a:p>
        </p:txBody>
      </p:sp>
    </p:spTree>
    <p:extLst>
      <p:ext uri="{BB962C8B-B14F-4D97-AF65-F5344CB8AC3E}">
        <p14:creationId xmlns:p14="http://schemas.microsoft.com/office/powerpoint/2010/main" val="931981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5001CB-7FE0-49DB-9CB8-E1CBEBA1BA46}"/>
              </a:ext>
            </a:extLst>
          </p:cNvPr>
          <p:cNvSpPr>
            <a:spLocks noGrp="1"/>
          </p:cNvSpPr>
          <p:nvPr>
            <p:ph type="title"/>
          </p:nvPr>
        </p:nvSpPr>
        <p:spPr/>
        <p:txBody>
          <a:bodyPr/>
          <a:lstStyle/>
          <a:p>
            <a:r>
              <a:rPr lang="en-US" altLang="zh-CN" dirty="0">
                <a:solidFill>
                  <a:srgbClr val="0000CC"/>
                </a:solidFill>
              </a:rPr>
              <a:t>Leader Completeness Safety</a:t>
            </a:r>
            <a:endParaRPr lang="zh-CN" altLang="en-US" dirty="0">
              <a:solidFill>
                <a:srgbClr val="0000CC"/>
              </a:solidFill>
            </a:endParaRPr>
          </a:p>
        </p:txBody>
      </p:sp>
      <p:sp>
        <p:nvSpPr>
          <p:cNvPr id="3" name="内容占位符 2">
            <a:extLst>
              <a:ext uri="{FF2B5EF4-FFF2-40B4-BE49-F238E27FC236}">
                <a16:creationId xmlns:a16="http://schemas.microsoft.com/office/drawing/2014/main" xmlns="" id="{A485181C-27BF-405F-8B3C-C269FEFF2ABD}"/>
              </a:ext>
            </a:extLst>
          </p:cNvPr>
          <p:cNvSpPr>
            <a:spLocks noGrp="1"/>
          </p:cNvSpPr>
          <p:nvPr>
            <p:ph idx="1"/>
          </p:nvPr>
        </p:nvSpPr>
        <p:spPr/>
        <p:txBody>
          <a:bodyPr/>
          <a:lstStyle/>
          <a:p>
            <a:r>
              <a:rPr lang="en-US" altLang="zh-CN" dirty="0"/>
              <a:t>Once a log entry is committed, all future leaders must store that entry </a:t>
            </a:r>
          </a:p>
          <a:p>
            <a:r>
              <a:rPr lang="en-US" altLang="zh-CN" dirty="0"/>
              <a:t>Servers with incomplete logs must not get elected: </a:t>
            </a:r>
          </a:p>
          <a:p>
            <a:pPr lvl="1"/>
            <a:r>
              <a:rPr lang="en-US" altLang="zh-CN" dirty="0"/>
              <a:t>Candidates include index and term of last log entry in </a:t>
            </a:r>
            <a:r>
              <a:rPr lang="en-US" altLang="zh-CN" dirty="0" err="1"/>
              <a:t>RequestVote</a:t>
            </a:r>
            <a:r>
              <a:rPr lang="en-US" altLang="zh-CN" dirty="0"/>
              <a:t> RPCs </a:t>
            </a:r>
          </a:p>
          <a:p>
            <a:pPr lvl="1"/>
            <a:r>
              <a:rPr lang="en-US" altLang="zh-CN" dirty="0"/>
              <a:t>Voting server denies vote if its log is more up-to-date </a:t>
            </a:r>
          </a:p>
          <a:p>
            <a:pPr lvl="1"/>
            <a:r>
              <a:rPr lang="en-US" altLang="zh-CN" dirty="0"/>
              <a:t>Logs ranked by &lt;</a:t>
            </a:r>
            <a:r>
              <a:rPr lang="en-US" altLang="zh-CN" dirty="0" err="1"/>
              <a:t>lastTerm</a:t>
            </a:r>
            <a:r>
              <a:rPr lang="en-US" altLang="zh-CN" dirty="0"/>
              <a:t>, </a:t>
            </a:r>
            <a:r>
              <a:rPr lang="en-US" altLang="zh-CN" dirty="0" err="1"/>
              <a:t>lastIndex</a:t>
            </a:r>
            <a:r>
              <a:rPr lang="en-US" altLang="zh-CN" dirty="0"/>
              <a:t>&gt; </a:t>
            </a:r>
          </a:p>
          <a:p>
            <a:endParaRPr lang="zh-CN" altLang="en-US" dirty="0"/>
          </a:p>
        </p:txBody>
      </p:sp>
    </p:spTree>
    <p:extLst>
      <p:ext uri="{BB962C8B-B14F-4D97-AF65-F5344CB8AC3E}">
        <p14:creationId xmlns:p14="http://schemas.microsoft.com/office/powerpoint/2010/main" val="21632016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0"/>
            <a:ext cx="9906000" cy="914400"/>
          </a:xfrm>
        </p:spPr>
        <p:txBody>
          <a:bodyPr/>
          <a:lstStyle/>
          <a:p>
            <a:pPr eaLnBrk="1" hangingPunct="1"/>
            <a:r>
              <a:rPr lang="en-US" altLang="zh-CN" sz="3200"/>
              <a:t> 5.4 A Naïve Implementation of Client-Centric Consistency </a:t>
            </a:r>
          </a:p>
        </p:txBody>
      </p:sp>
      <p:sp>
        <p:nvSpPr>
          <p:cNvPr id="81923" name="Rectangle 3"/>
          <p:cNvSpPr>
            <a:spLocks noGrp="1" noChangeArrowheads="1"/>
          </p:cNvSpPr>
          <p:nvPr>
            <p:ph type="body" idx="1"/>
          </p:nvPr>
        </p:nvSpPr>
        <p:spPr>
          <a:xfrm>
            <a:off x="0" y="914400"/>
            <a:ext cx="9906000" cy="5943600"/>
          </a:xfrm>
        </p:spPr>
        <p:txBody>
          <a:bodyPr/>
          <a:lstStyle/>
          <a:p>
            <a:pPr eaLnBrk="1" hangingPunct="1">
              <a:spcBef>
                <a:spcPts val="0"/>
              </a:spcBef>
            </a:pPr>
            <a:r>
              <a:rPr lang="zh-CN" altLang="en-US" sz="2800"/>
              <a:t>客户保留两个写标识符集合，每个写操作的标识符由执行写的服务器给出：</a:t>
            </a:r>
          </a:p>
          <a:p>
            <a:pPr lvl="1" eaLnBrk="1" hangingPunct="1">
              <a:spcBef>
                <a:spcPts val="0"/>
              </a:spcBef>
            </a:pPr>
            <a:r>
              <a:rPr lang="zh-CN" altLang="en-US" sz="2700"/>
              <a:t>客户的读集合</a:t>
            </a:r>
            <a:r>
              <a:rPr lang="en-US" altLang="zh-CN" sz="2700"/>
              <a:t>Rset</a:t>
            </a:r>
            <a:r>
              <a:rPr lang="zh-CN" altLang="en-US" sz="2700"/>
              <a:t>：由这个客户执行的读操作相关的写标识符组成</a:t>
            </a:r>
          </a:p>
          <a:p>
            <a:pPr lvl="1" eaLnBrk="1" hangingPunct="1">
              <a:spcBef>
                <a:spcPts val="0"/>
              </a:spcBef>
            </a:pPr>
            <a:r>
              <a:rPr lang="zh-CN" altLang="en-US" sz="2700"/>
              <a:t>客户的写集合</a:t>
            </a:r>
            <a:r>
              <a:rPr lang="en-US" altLang="zh-CN" sz="2700"/>
              <a:t>Wset</a:t>
            </a:r>
            <a:r>
              <a:rPr lang="zh-CN" altLang="en-US" sz="2700"/>
              <a:t>：由这个客户执行的写操作的标识符组成</a:t>
            </a:r>
          </a:p>
          <a:p>
            <a:pPr eaLnBrk="1" hangingPunct="1">
              <a:spcBef>
                <a:spcPts val="0"/>
              </a:spcBef>
            </a:pPr>
            <a:r>
              <a:rPr lang="en-US" altLang="zh-CN" sz="2800"/>
              <a:t>(Monotonic-Read Consistency)</a:t>
            </a:r>
            <a:r>
              <a:rPr lang="zh-CN" altLang="en-US" sz="2800"/>
              <a:t>客户要在一个服务器上执行一个读操作</a:t>
            </a:r>
          </a:p>
          <a:p>
            <a:pPr lvl="1" eaLnBrk="1" hangingPunct="1">
              <a:spcBef>
                <a:spcPts val="0"/>
              </a:spcBef>
            </a:pPr>
            <a:r>
              <a:rPr lang="zh-CN" altLang="en-US" sz="2700"/>
              <a:t>服务器去检查客户的读集合，即，检查是否所有所标识的写操作已在本地执行。如果没有，那么，</a:t>
            </a:r>
            <a:r>
              <a:rPr lang="en-US" altLang="zh-CN" sz="2700"/>
              <a:t>(*)</a:t>
            </a:r>
            <a:r>
              <a:rPr lang="zh-CN" altLang="en-US" sz="2700"/>
              <a:t>该服务器和其他服务器交互，确保该服务器在做读操作之前，将数据更新到最新；或者</a:t>
            </a:r>
            <a:r>
              <a:rPr lang="en-US" altLang="zh-CN" sz="2700"/>
              <a:t>(*)</a:t>
            </a:r>
            <a:r>
              <a:rPr lang="zh-CN" altLang="en-US" sz="2700"/>
              <a:t>将读操作传递到一个已发生了写操作的服务器上</a:t>
            </a:r>
          </a:p>
          <a:p>
            <a:pPr lvl="1" eaLnBrk="1" hangingPunct="1">
              <a:spcBef>
                <a:spcPts val="0"/>
              </a:spcBef>
            </a:pPr>
            <a:r>
              <a:rPr lang="zh-CN" altLang="en-US" sz="2700"/>
              <a:t>在读操作完成之后，那些与读操作有关的、在所选中服务器上执行的写操作的标识符，都被加入到客户的读集合中</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0" y="0"/>
            <a:ext cx="9906000" cy="990600"/>
          </a:xfrm>
        </p:spPr>
        <p:txBody>
          <a:bodyPr/>
          <a:lstStyle/>
          <a:p>
            <a:pPr eaLnBrk="1" hangingPunct="1">
              <a:lnSpc>
                <a:spcPct val="90000"/>
              </a:lnSpc>
            </a:pPr>
            <a:r>
              <a:rPr lang="en-US" altLang="zh-CN" sz="3200"/>
              <a:t>A Naïve Implementation of Client-Centric Consistency (2)</a:t>
            </a:r>
          </a:p>
        </p:txBody>
      </p:sp>
      <p:sp>
        <p:nvSpPr>
          <p:cNvPr id="83971" name="Rectangle 3"/>
          <p:cNvSpPr>
            <a:spLocks noGrp="1" noChangeArrowheads="1"/>
          </p:cNvSpPr>
          <p:nvPr>
            <p:ph type="body" idx="1"/>
          </p:nvPr>
        </p:nvSpPr>
        <p:spPr>
          <a:xfrm>
            <a:off x="495300" y="838200"/>
            <a:ext cx="8915400" cy="6019800"/>
          </a:xfrm>
        </p:spPr>
        <p:txBody>
          <a:bodyPr/>
          <a:lstStyle/>
          <a:p>
            <a:pPr eaLnBrk="1" hangingPunct="1">
              <a:spcBef>
                <a:spcPts val="0"/>
              </a:spcBef>
            </a:pPr>
            <a:r>
              <a:rPr lang="en-US" altLang="zh-CN" sz="2800"/>
              <a:t>(Monotonic-Writes Consistency) </a:t>
            </a:r>
            <a:r>
              <a:rPr lang="zh-CN" altLang="en-US" sz="2800"/>
              <a:t>客户要在一个服务器上执行一个写操作</a:t>
            </a:r>
          </a:p>
          <a:p>
            <a:pPr lvl="1" eaLnBrk="1" hangingPunct="1">
              <a:spcBef>
                <a:spcPts val="0"/>
              </a:spcBef>
            </a:pPr>
            <a:r>
              <a:rPr lang="zh-CN" altLang="en-US" sz="2700"/>
              <a:t>服务器先检查客户传递来的写集合，确保所标识的写操作要先完成，然后执行这个写操作</a:t>
            </a:r>
          </a:p>
          <a:p>
            <a:pPr lvl="1" eaLnBrk="1" hangingPunct="1">
              <a:spcBef>
                <a:spcPts val="0"/>
              </a:spcBef>
            </a:pPr>
            <a:r>
              <a:rPr lang="zh-CN" altLang="en-US" sz="2700"/>
              <a:t>在完成写操作后，该操作的写标识符被加入到这个客户的写集合</a:t>
            </a:r>
          </a:p>
          <a:p>
            <a:pPr eaLnBrk="1" hangingPunct="1">
              <a:spcBef>
                <a:spcPts val="0"/>
              </a:spcBef>
            </a:pPr>
            <a:r>
              <a:rPr lang="en-US" altLang="zh-CN" sz="2800"/>
              <a:t>(Read Your Writes Consistency) </a:t>
            </a:r>
            <a:r>
              <a:rPr lang="zh-CN" altLang="en-US" sz="2800"/>
              <a:t>在服务器执行读操作之前，找到一个已执行完那些写操作的服务器，从它那里取得那些写操作的结果</a:t>
            </a:r>
          </a:p>
          <a:p>
            <a:pPr eaLnBrk="1" hangingPunct="1">
              <a:spcBef>
                <a:spcPts val="0"/>
              </a:spcBef>
            </a:pPr>
            <a:r>
              <a:rPr lang="zh-CN" altLang="en-US" sz="2800"/>
              <a:t> </a:t>
            </a:r>
            <a:r>
              <a:rPr lang="en-US" altLang="zh-CN" sz="2800"/>
              <a:t>(Writes Follow Reads Consistency) </a:t>
            </a:r>
            <a:r>
              <a:rPr lang="zh-CN" altLang="en-US" sz="2800"/>
              <a:t>在服务器执行写操作前，让服务器先得到客户的读集合，把读集合中的写操作都执行一遍，然后执行写操作，然后把写操作的标识符加入写集合，同时，把读集合的标识符加入到写集合中</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95300" y="0"/>
            <a:ext cx="8915400" cy="762000"/>
          </a:xfrm>
        </p:spPr>
        <p:txBody>
          <a:bodyPr/>
          <a:lstStyle/>
          <a:p>
            <a:pPr eaLnBrk="1" hangingPunct="1"/>
            <a:r>
              <a:rPr lang="zh-CN" altLang="en-US" sz="3600"/>
              <a:t>改进读集合和写集合的表示方法</a:t>
            </a:r>
          </a:p>
        </p:txBody>
      </p:sp>
      <p:sp>
        <p:nvSpPr>
          <p:cNvPr id="86019" name="Rectangle 3"/>
          <p:cNvSpPr>
            <a:spLocks noGrp="1" noChangeArrowheads="1"/>
          </p:cNvSpPr>
          <p:nvPr>
            <p:ph type="body" idx="1"/>
          </p:nvPr>
        </p:nvSpPr>
        <p:spPr>
          <a:xfrm>
            <a:off x="495300" y="685800"/>
            <a:ext cx="9105900" cy="6172200"/>
          </a:xfrm>
        </p:spPr>
        <p:txBody>
          <a:bodyPr/>
          <a:lstStyle/>
          <a:p>
            <a:pPr eaLnBrk="1" hangingPunct="1">
              <a:lnSpc>
                <a:spcPct val="90000"/>
              </a:lnSpc>
            </a:pPr>
            <a:r>
              <a:rPr lang="zh-CN" altLang="en-US" sz="2400" dirty="0"/>
              <a:t>缩短读集合、写集合的生命周期，把客户的读操作、写操作按照应用语义分成一个个会话，会话结束，读集合、写集合被清空</a:t>
            </a:r>
            <a:endParaRPr lang="zh-CN" altLang="en-US" sz="2800" dirty="0"/>
          </a:p>
          <a:p>
            <a:pPr eaLnBrk="1" hangingPunct="1">
              <a:lnSpc>
                <a:spcPct val="90000"/>
              </a:lnSpc>
            </a:pPr>
            <a:r>
              <a:rPr lang="zh-CN" altLang="en-US" sz="2400" dirty="0"/>
              <a:t>服务器</a:t>
            </a:r>
            <a:r>
              <a:rPr lang="en-US" altLang="zh-CN" sz="2400" dirty="0"/>
              <a:t>S</a:t>
            </a:r>
            <a:r>
              <a:rPr lang="en-US" altLang="zh-CN" sz="2400" baseline="-25000" dirty="0"/>
              <a:t>i</a:t>
            </a:r>
            <a:r>
              <a:rPr lang="zh-CN" altLang="en-US" sz="2400" dirty="0"/>
              <a:t>：</a:t>
            </a:r>
            <a:r>
              <a:rPr lang="en-US" altLang="zh-CN" sz="2400" dirty="0" err="1"/>
              <a:t>WVC</a:t>
            </a:r>
            <a:r>
              <a:rPr lang="en-US" altLang="zh-CN" sz="2400" baseline="-25000" dirty="0" err="1"/>
              <a:t>i</a:t>
            </a:r>
            <a:r>
              <a:rPr lang="zh-CN" altLang="en-US" sz="2400" dirty="0"/>
              <a:t>记录服务器</a:t>
            </a:r>
            <a:r>
              <a:rPr lang="en-US" altLang="zh-CN" sz="2400" dirty="0"/>
              <a:t>S</a:t>
            </a:r>
            <a:r>
              <a:rPr lang="en-US" altLang="zh-CN" sz="2400" baseline="-25000" dirty="0"/>
              <a:t>i</a:t>
            </a:r>
            <a:r>
              <a:rPr lang="zh-CN" altLang="en-US" sz="2400" dirty="0"/>
              <a:t>收到和处理的写操作的时间戳，其中</a:t>
            </a:r>
            <a:r>
              <a:rPr lang="en-US" altLang="zh-CN" sz="2400" dirty="0" err="1"/>
              <a:t>WVC</a:t>
            </a:r>
            <a:r>
              <a:rPr lang="en-US" altLang="zh-CN" sz="2400" baseline="-25000" dirty="0" err="1"/>
              <a:t>i</a:t>
            </a:r>
            <a:r>
              <a:rPr lang="en-US" altLang="zh-CN" sz="2400" dirty="0"/>
              <a:t>[j]</a:t>
            </a:r>
            <a:r>
              <a:rPr lang="zh-CN" altLang="en-US" sz="2400" dirty="0"/>
              <a:t>是由服务器</a:t>
            </a:r>
            <a:r>
              <a:rPr lang="en-US" altLang="zh-CN" sz="2400" dirty="0" err="1"/>
              <a:t>S</a:t>
            </a:r>
            <a:r>
              <a:rPr lang="en-US" altLang="zh-CN" sz="2400" baseline="-25000" dirty="0" err="1"/>
              <a:t>j</a:t>
            </a:r>
            <a:r>
              <a:rPr lang="zh-CN" altLang="en-US" sz="2400" dirty="0"/>
              <a:t>发出的、由</a:t>
            </a:r>
            <a:r>
              <a:rPr lang="en-US" altLang="zh-CN" sz="2400" dirty="0"/>
              <a:t>S</a:t>
            </a:r>
            <a:r>
              <a:rPr lang="en-US" altLang="zh-CN" sz="2400" baseline="-25000" dirty="0"/>
              <a:t>i</a:t>
            </a:r>
            <a:r>
              <a:rPr lang="zh-CN" altLang="en-US" sz="2400"/>
              <a:t>接收和处理的最近的写操作的时间戳</a:t>
            </a:r>
          </a:p>
          <a:p>
            <a:pPr eaLnBrk="1" hangingPunct="1">
              <a:lnSpc>
                <a:spcPct val="90000"/>
              </a:lnSpc>
            </a:pPr>
            <a:r>
              <a:rPr lang="zh-CN" altLang="en-US" sz="2400" dirty="0"/>
              <a:t>客户：用向量时间戳表示读集合和写集合。为每个会话</a:t>
            </a:r>
            <a:r>
              <a:rPr lang="en-US" altLang="zh-CN" sz="2400" dirty="0"/>
              <a:t>A</a:t>
            </a:r>
            <a:r>
              <a:rPr lang="zh-CN" altLang="en-US" sz="2400" dirty="0"/>
              <a:t>，构造向量时间戳</a:t>
            </a:r>
            <a:r>
              <a:rPr lang="en-US" altLang="zh-CN" sz="2400" dirty="0"/>
              <a:t>SVC</a:t>
            </a:r>
            <a:r>
              <a:rPr lang="en-US" altLang="zh-CN" sz="2400" baseline="-25000" dirty="0"/>
              <a:t>A</a:t>
            </a:r>
            <a:r>
              <a:rPr lang="zh-CN" altLang="en-US" sz="2400" dirty="0"/>
              <a:t>，会话时间戳反映了客户看到的已经作为会话一部分执行的最新的写操作。也就是说，可以用一个时间戳表示所有来自同一个服务器的客户看见的写操作</a:t>
            </a:r>
          </a:p>
          <a:p>
            <a:pPr lvl="1" eaLnBrk="1" hangingPunct="1">
              <a:lnSpc>
                <a:spcPct val="90000"/>
              </a:lnSpc>
            </a:pPr>
            <a:r>
              <a:rPr lang="en-US" altLang="zh-CN" sz="2400" dirty="0"/>
              <a:t>SVC</a:t>
            </a:r>
            <a:r>
              <a:rPr lang="en-US" altLang="zh-CN" baseline="-25000" dirty="0"/>
              <a:t>A</a:t>
            </a:r>
            <a:r>
              <a:rPr lang="en-US" altLang="zh-CN" sz="2400" dirty="0"/>
              <a:t>[j] = max { timestamp(W) | W</a:t>
            </a:r>
            <a:r>
              <a:rPr lang="en-US" altLang="zh-CN" sz="2400" dirty="0">
                <a:sym typeface="Symbol" panose="05050102010706020507" pitchFamily="18" charset="2"/>
              </a:rPr>
              <a:t></a:t>
            </a:r>
            <a:r>
              <a:rPr lang="en-US" altLang="zh-CN" sz="2400" dirty="0"/>
              <a:t> A  &amp;&amp;  origin(W)=</a:t>
            </a:r>
            <a:r>
              <a:rPr lang="en-US" altLang="zh-CN" sz="2400" dirty="0" err="1"/>
              <a:t>S</a:t>
            </a:r>
            <a:r>
              <a:rPr lang="en-US" altLang="zh-CN" baseline="-25000" dirty="0" err="1"/>
              <a:t>j</a:t>
            </a:r>
            <a:r>
              <a:rPr lang="en-US" altLang="zh-CN" baseline="-25000" dirty="0"/>
              <a:t> </a:t>
            </a:r>
            <a:r>
              <a:rPr lang="en-US" altLang="zh-CN" sz="2400" dirty="0"/>
              <a:t>}</a:t>
            </a:r>
          </a:p>
          <a:p>
            <a:pPr lvl="1" eaLnBrk="1" hangingPunct="1">
              <a:lnSpc>
                <a:spcPct val="90000"/>
              </a:lnSpc>
            </a:pPr>
            <a:r>
              <a:rPr lang="zh-CN" altLang="en-US" sz="2400" dirty="0"/>
              <a:t>如果 </a:t>
            </a:r>
            <a:r>
              <a:rPr lang="en-US" altLang="zh-CN" sz="2400" dirty="0"/>
              <a:t>SVC</a:t>
            </a:r>
            <a:r>
              <a:rPr lang="en-US" altLang="zh-CN" sz="2400" baseline="-25000" dirty="0"/>
              <a:t>A</a:t>
            </a:r>
            <a:r>
              <a:rPr lang="en-US" altLang="zh-CN" sz="2400" dirty="0"/>
              <a:t> [j] &gt; </a:t>
            </a:r>
            <a:r>
              <a:rPr lang="en-US" altLang="zh-CN" sz="2400" dirty="0" err="1"/>
              <a:t>WVC</a:t>
            </a:r>
            <a:r>
              <a:rPr lang="en-US" altLang="zh-CN" sz="2400" baseline="-25000" dirty="0" err="1"/>
              <a:t>i</a:t>
            </a:r>
            <a:r>
              <a:rPr lang="en-US" altLang="zh-CN" sz="2400" dirty="0"/>
              <a:t>[j]</a:t>
            </a:r>
            <a:r>
              <a:rPr lang="zh-CN" altLang="en-US" sz="2400" dirty="0"/>
              <a:t>，那么，</a:t>
            </a:r>
            <a:r>
              <a:rPr lang="en-US" altLang="zh-CN" sz="2400" dirty="0"/>
              <a:t>S</a:t>
            </a:r>
            <a:r>
              <a:rPr lang="en-US" altLang="zh-CN" sz="2400" baseline="-25000" dirty="0"/>
              <a:t>i</a:t>
            </a:r>
            <a:r>
              <a:rPr lang="zh-CN" altLang="en-US" sz="2400" dirty="0"/>
              <a:t>还没有看到客户已经看到的源于</a:t>
            </a:r>
            <a:r>
              <a:rPr lang="en-US" altLang="zh-CN" sz="2400" dirty="0" err="1"/>
              <a:t>S</a:t>
            </a:r>
            <a:r>
              <a:rPr lang="en-US" altLang="zh-CN" sz="2400" baseline="-25000" dirty="0" err="1"/>
              <a:t>j</a:t>
            </a:r>
            <a:r>
              <a:rPr lang="zh-CN" altLang="en-US" sz="2400" dirty="0"/>
              <a:t>的写操作</a:t>
            </a:r>
          </a:p>
          <a:p>
            <a:pPr eaLnBrk="1" hangingPunct="1">
              <a:lnSpc>
                <a:spcPct val="90000"/>
              </a:lnSpc>
            </a:pPr>
            <a:r>
              <a:rPr lang="zh-CN" altLang="en-US" sz="2400" dirty="0"/>
              <a:t>用法：客户在会话</a:t>
            </a:r>
            <a:r>
              <a:rPr lang="en-US" altLang="zh-CN" sz="2400" dirty="0"/>
              <a:t>A</a:t>
            </a:r>
            <a:r>
              <a:rPr lang="zh-CN" altLang="en-US" sz="2400" dirty="0"/>
              <a:t>中登录服务器</a:t>
            </a:r>
            <a:r>
              <a:rPr lang="en-US" altLang="zh-CN" sz="2400" dirty="0"/>
              <a:t>S</a:t>
            </a:r>
            <a:r>
              <a:rPr lang="en-US" altLang="zh-CN" sz="2400" baseline="-25000" dirty="0"/>
              <a:t>i</a:t>
            </a:r>
            <a:r>
              <a:rPr lang="zh-CN" altLang="en-US" sz="2400" dirty="0"/>
              <a:t>，它把</a:t>
            </a:r>
            <a:r>
              <a:rPr lang="en-US" altLang="zh-CN" sz="2400" dirty="0"/>
              <a:t>SVC</a:t>
            </a:r>
            <a:r>
              <a:rPr lang="en-US" altLang="zh-CN" sz="2400" baseline="-25000" dirty="0"/>
              <a:t>A</a:t>
            </a:r>
            <a:r>
              <a:rPr lang="zh-CN" altLang="en-US" sz="2400" dirty="0"/>
              <a:t>传递给</a:t>
            </a:r>
            <a:r>
              <a:rPr lang="en-US" altLang="zh-CN" sz="2400" dirty="0"/>
              <a:t>S</a:t>
            </a:r>
            <a:r>
              <a:rPr lang="en-US" altLang="zh-CN" sz="2400" baseline="-25000" dirty="0"/>
              <a:t>i</a:t>
            </a:r>
            <a:r>
              <a:rPr lang="zh-CN" altLang="en-US" sz="2400" dirty="0"/>
              <a:t>。服务器</a:t>
            </a:r>
            <a:r>
              <a:rPr lang="en-US" altLang="zh-CN" sz="2400" dirty="0"/>
              <a:t>S</a:t>
            </a:r>
            <a:r>
              <a:rPr lang="en-US" altLang="zh-CN" sz="2400" baseline="-25000" dirty="0"/>
              <a:t>i</a:t>
            </a:r>
            <a:r>
              <a:rPr lang="zh-CN" altLang="en-US" sz="2400" dirty="0"/>
              <a:t>执行完写操作后，</a:t>
            </a:r>
            <a:r>
              <a:rPr lang="en-US" altLang="zh-CN" sz="2400" dirty="0"/>
              <a:t>S</a:t>
            </a:r>
            <a:r>
              <a:rPr lang="en-US" altLang="zh-CN" sz="2400" baseline="-25000" dirty="0"/>
              <a:t>i</a:t>
            </a:r>
            <a:r>
              <a:rPr lang="zh-CN" altLang="en-US" sz="2400" dirty="0"/>
              <a:t>将更新它当前的时间戳</a:t>
            </a:r>
            <a:r>
              <a:rPr lang="en-US" altLang="zh-CN" sz="2400" dirty="0" err="1"/>
              <a:t>WVC</a:t>
            </a:r>
            <a:r>
              <a:rPr lang="en-US" altLang="zh-CN" sz="2400" baseline="-25000" dirty="0" err="1"/>
              <a:t>i</a:t>
            </a:r>
            <a:r>
              <a:rPr lang="zh-CN" altLang="en-US" sz="2400" dirty="0"/>
              <a:t>。然后，客户的</a:t>
            </a:r>
            <a:r>
              <a:rPr lang="en-US" altLang="zh-CN" sz="2400" dirty="0"/>
              <a:t>SVC</a:t>
            </a:r>
            <a:r>
              <a:rPr lang="en-US" altLang="zh-CN" sz="2400" baseline="-25000" dirty="0"/>
              <a:t>A</a:t>
            </a:r>
            <a:r>
              <a:rPr lang="zh-CN" altLang="en-US" sz="2400" dirty="0"/>
              <a:t>将被更新：</a:t>
            </a:r>
          </a:p>
          <a:p>
            <a:pPr lvl="1" eaLnBrk="1" hangingPunct="1">
              <a:lnSpc>
                <a:spcPct val="90000"/>
              </a:lnSpc>
            </a:pPr>
            <a:r>
              <a:rPr lang="en-US" altLang="zh-CN" sz="2400" dirty="0"/>
              <a:t>SVC</a:t>
            </a:r>
            <a:r>
              <a:rPr lang="en-US" altLang="zh-CN" baseline="-25000" dirty="0"/>
              <a:t>A</a:t>
            </a:r>
            <a:r>
              <a:rPr lang="en-US" altLang="zh-CN" sz="2400" dirty="0"/>
              <a:t>[j] = max {SVC</a:t>
            </a:r>
            <a:r>
              <a:rPr lang="en-US" altLang="zh-CN" baseline="-25000" dirty="0"/>
              <a:t>A</a:t>
            </a:r>
            <a:r>
              <a:rPr lang="en-US" altLang="zh-CN" sz="2400" dirty="0"/>
              <a:t>[j], </a:t>
            </a:r>
            <a:r>
              <a:rPr lang="en-US" altLang="zh-CN" sz="2400" dirty="0" err="1"/>
              <a:t>WVC</a:t>
            </a:r>
            <a:r>
              <a:rPr lang="en-US" altLang="zh-CN" baseline="-25000" dirty="0" err="1"/>
              <a:t>i</a:t>
            </a:r>
            <a:r>
              <a:rPr lang="en-US" altLang="zh-CN" sz="2400" dirty="0"/>
              <a:t>[j]}</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22AF1C-86D6-4DE5-916F-4DF592326B8E}"/>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xmlns="" id="{7581EE0D-9C8D-4FA7-B15A-E91C9928C421}"/>
              </a:ext>
            </a:extLst>
          </p:cNvPr>
          <p:cNvSpPr>
            <a:spLocks noGrp="1"/>
          </p:cNvSpPr>
          <p:nvPr>
            <p:ph idx="1"/>
          </p:nvPr>
        </p:nvSpPr>
        <p:spPr/>
        <p:txBody>
          <a:bodyPr/>
          <a:lstStyle/>
          <a:p>
            <a:r>
              <a:rPr lang="en-US" altLang="zh-CN" dirty="0"/>
              <a:t>Consistency Models</a:t>
            </a:r>
          </a:p>
          <a:p>
            <a:pPr lvl="1"/>
            <a:r>
              <a:rPr lang="en-US" altLang="zh-CN" dirty="0"/>
              <a:t>2. Data-centric consistency models</a:t>
            </a:r>
          </a:p>
          <a:p>
            <a:pPr lvl="1"/>
            <a:r>
              <a:rPr lang="en-US" altLang="zh-CN" dirty="0"/>
              <a:t>3. Client-centric consistency models</a:t>
            </a:r>
          </a:p>
          <a:p>
            <a:r>
              <a:rPr lang="en-US" altLang="zh-CN" dirty="0"/>
              <a:t>Implementation of Replication</a:t>
            </a:r>
          </a:p>
          <a:p>
            <a:pPr lvl="1"/>
            <a:r>
              <a:rPr lang="en-US" altLang="zh-CN" dirty="0"/>
              <a:t>4. Replica management</a:t>
            </a:r>
          </a:p>
          <a:p>
            <a:pPr lvl="2"/>
            <a:r>
              <a:rPr lang="en-US" altLang="zh-CN" dirty="0"/>
              <a:t>Replica-server placement</a:t>
            </a:r>
          </a:p>
          <a:p>
            <a:pPr lvl="2"/>
            <a:r>
              <a:rPr lang="en-US" altLang="zh-CN" dirty="0"/>
              <a:t>Content replication and placement</a:t>
            </a:r>
          </a:p>
          <a:p>
            <a:pPr lvl="2"/>
            <a:r>
              <a:rPr lang="en-US" altLang="zh-CN" dirty="0"/>
              <a:t>Content distribution</a:t>
            </a:r>
          </a:p>
          <a:p>
            <a:pPr lvl="1"/>
            <a:r>
              <a:rPr lang="en-US" altLang="zh-CN" dirty="0"/>
              <a:t>5. Consistency Protocols </a:t>
            </a:r>
          </a:p>
          <a:p>
            <a:pPr lvl="2"/>
            <a:r>
              <a:rPr lang="en-US" altLang="zh-CN" dirty="0"/>
              <a:t>Primary-based protocols</a:t>
            </a:r>
          </a:p>
          <a:p>
            <a:pPr lvl="2"/>
            <a:r>
              <a:rPr lang="en-US" altLang="zh-CN" dirty="0"/>
              <a:t>Replicated-write protocols</a:t>
            </a:r>
          </a:p>
          <a:p>
            <a:pPr lvl="2"/>
            <a:r>
              <a:rPr lang="en-US" altLang="zh-CN" dirty="0"/>
              <a:t>Case study: Raft</a:t>
            </a:r>
          </a:p>
          <a:p>
            <a:pPr lvl="2"/>
            <a:endParaRPr lang="en-US" altLang="zh-CN" dirty="0"/>
          </a:p>
          <a:p>
            <a:endParaRPr lang="zh-CN" altLang="en-US" dirty="0"/>
          </a:p>
        </p:txBody>
      </p:sp>
    </p:spTree>
    <p:extLst>
      <p:ext uri="{BB962C8B-B14F-4D97-AF65-F5344CB8AC3E}">
        <p14:creationId xmlns:p14="http://schemas.microsoft.com/office/powerpoint/2010/main" val="3764317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2. Data-centric Consistency Models</a:t>
            </a:r>
          </a:p>
        </p:txBody>
      </p:sp>
      <p:sp>
        <p:nvSpPr>
          <p:cNvPr id="8195" name="Rectangle 3"/>
          <p:cNvSpPr>
            <a:spLocks noGrp="1" noChangeArrowheads="1"/>
          </p:cNvSpPr>
          <p:nvPr>
            <p:ph idx="1"/>
          </p:nvPr>
        </p:nvSpPr>
        <p:spPr/>
        <p:txBody>
          <a:bodyPr>
            <a:normAutofit fontScale="92500" lnSpcReduction="20000"/>
          </a:bodyPr>
          <a:lstStyle/>
          <a:p>
            <a:r>
              <a:rPr lang="en-US" altLang="zh-CN" dirty="0"/>
              <a:t>A consistency model is a contract between processes and the data store which says if processes agree to obey certain rules, the store promises to work correctly.</a:t>
            </a:r>
            <a:r>
              <a:rPr lang="zh-CN" altLang="en-US" dirty="0"/>
              <a:t> </a:t>
            </a:r>
            <a:endParaRPr lang="en-US" altLang="zh-CN" dirty="0"/>
          </a:p>
          <a:p>
            <a:r>
              <a:rPr lang="en-US" altLang="zh-CN" dirty="0"/>
              <a:t>Normally, a process that performs a read operation on a data item expects the operation to return a value that shows the results of the </a:t>
            </a:r>
            <a:r>
              <a:rPr lang="en-US" altLang="zh-CN" dirty="0">
                <a:solidFill>
                  <a:srgbClr val="C00000"/>
                </a:solidFill>
              </a:rPr>
              <a:t>last</a:t>
            </a:r>
            <a:r>
              <a:rPr lang="en-US" altLang="zh-CN" dirty="0"/>
              <a:t> write operation on </a:t>
            </a:r>
            <a:r>
              <a:rPr lang="en-US" altLang="zh-CN"/>
              <a:t>that </a:t>
            </a:r>
            <a:r>
              <a:rPr lang="en-US" altLang="zh-CN" smtClean="0"/>
              <a:t>data</a:t>
            </a:r>
          </a:p>
          <a:p>
            <a:endParaRPr lang="en-US" altLang="zh-CN" dirty="0"/>
          </a:p>
          <a:p>
            <a:r>
              <a:rPr lang="en-US" altLang="zh-CN" dirty="0">
                <a:solidFill>
                  <a:srgbClr val="0000CC"/>
                </a:solidFill>
              </a:rPr>
              <a:t>Strict consistency/Strong</a:t>
            </a:r>
            <a:r>
              <a:rPr lang="zh-CN" altLang="en-US" dirty="0">
                <a:solidFill>
                  <a:srgbClr val="0000CC"/>
                </a:solidFill>
              </a:rPr>
              <a:t> </a:t>
            </a:r>
            <a:r>
              <a:rPr lang="en-US" altLang="zh-CN" dirty="0">
                <a:solidFill>
                  <a:srgbClr val="0000CC"/>
                </a:solidFill>
              </a:rPr>
              <a:t>consistency</a:t>
            </a:r>
            <a:endParaRPr lang="en-US" altLang="zh-CN" dirty="0"/>
          </a:p>
          <a:p>
            <a:r>
              <a:rPr lang="en-US" altLang="zh-CN" dirty="0">
                <a:solidFill>
                  <a:srgbClr val="0000CC"/>
                </a:solidFill>
              </a:rPr>
              <a:t>Weak consistency</a:t>
            </a:r>
          </a:p>
          <a:p>
            <a:pPr lvl="1"/>
            <a:r>
              <a:rPr lang="en-US" altLang="zh-CN" dirty="0"/>
              <a:t>Sequential consistency</a:t>
            </a:r>
          </a:p>
          <a:p>
            <a:pPr lvl="1"/>
            <a:r>
              <a:rPr lang="en-US" altLang="zh-CN" dirty="0"/>
              <a:t>Causal consistency</a:t>
            </a:r>
          </a:p>
          <a:p>
            <a:pPr lvl="1"/>
            <a:r>
              <a:rPr lang="en-US" altLang="zh-CN" dirty="0"/>
              <a:t>Entry consistency</a:t>
            </a:r>
          </a:p>
          <a:p>
            <a:pPr lvl="1"/>
            <a:r>
              <a:rPr lang="en-US" altLang="zh-CN" dirty="0"/>
              <a:t>Eventual consistency</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95300" y="195263"/>
            <a:ext cx="8915400" cy="620712"/>
          </a:xfrm>
        </p:spPr>
        <p:txBody>
          <a:bodyPr/>
          <a:lstStyle/>
          <a:p>
            <a:pPr eaLnBrk="1" hangingPunct="1"/>
            <a:r>
              <a:rPr lang="en-US" altLang="zh-CN"/>
              <a:t>Sequential Consistency</a:t>
            </a:r>
          </a:p>
        </p:txBody>
      </p:sp>
      <p:sp>
        <p:nvSpPr>
          <p:cNvPr id="14339" name="Rectangle 3"/>
          <p:cNvSpPr>
            <a:spLocks noGrp="1" noChangeArrowheads="1"/>
          </p:cNvSpPr>
          <p:nvPr>
            <p:ph type="body" idx="1"/>
          </p:nvPr>
        </p:nvSpPr>
        <p:spPr>
          <a:xfrm>
            <a:off x="609600" y="5378450"/>
            <a:ext cx="8991600" cy="1327150"/>
          </a:xfrm>
        </p:spPr>
        <p:txBody>
          <a:bodyPr/>
          <a:lstStyle/>
          <a:p>
            <a:pPr marL="609600" indent="-609600" eaLnBrk="1" hangingPunct="1">
              <a:lnSpc>
                <a:spcPct val="80000"/>
              </a:lnSpc>
              <a:buFontTx/>
              <a:buAutoNum type="alphaLcParenR"/>
            </a:pPr>
            <a:r>
              <a:rPr lang="en-US" altLang="zh-CN" sz="2000"/>
              <a:t>A sequentially consistent data store.</a:t>
            </a:r>
          </a:p>
          <a:p>
            <a:pPr marL="609600" indent="-609600" eaLnBrk="1" hangingPunct="1">
              <a:lnSpc>
                <a:spcPct val="80000"/>
              </a:lnSpc>
              <a:buFontTx/>
              <a:buAutoNum type="alphaLcParenR"/>
            </a:pPr>
            <a:r>
              <a:rPr lang="en-US" altLang="zh-CN" sz="2000"/>
              <a:t>A data store that is not sequentially consistent. </a:t>
            </a:r>
          </a:p>
          <a:p>
            <a:pPr marL="609600" indent="-609600" eaLnBrk="1" hangingPunct="1">
              <a:lnSpc>
                <a:spcPct val="80000"/>
              </a:lnSpc>
              <a:buFontTx/>
              <a:buNone/>
            </a:pPr>
            <a:r>
              <a:rPr lang="en-US" altLang="zh-CN" sz="2000"/>
              <a:t>	Where </a:t>
            </a:r>
            <a:r>
              <a:rPr lang="en-US" altLang="zh-CN" sz="2000" i="1"/>
              <a:t>W(x)a</a:t>
            </a:r>
            <a:r>
              <a:rPr lang="en-US" altLang="zh-CN" sz="2000"/>
              <a:t> stands for a write by process </a:t>
            </a:r>
            <a:r>
              <a:rPr lang="en-US" altLang="zh-CN" sz="2000" i="1"/>
              <a:t>P</a:t>
            </a:r>
            <a:r>
              <a:rPr lang="en-US" altLang="zh-CN" sz="2000"/>
              <a:t> to data item</a:t>
            </a:r>
            <a:r>
              <a:rPr lang="en-US" altLang="zh-CN" sz="2000" i="1"/>
              <a:t> x</a:t>
            </a:r>
            <a:r>
              <a:rPr lang="en-US" altLang="zh-CN" sz="2000"/>
              <a:t> with the value </a:t>
            </a:r>
            <a:r>
              <a:rPr lang="en-US" altLang="zh-CN" sz="2000" i="1"/>
              <a:t>a</a:t>
            </a:r>
            <a:r>
              <a:rPr lang="en-US" altLang="zh-CN" sz="2000"/>
              <a:t> and </a:t>
            </a:r>
            <a:r>
              <a:rPr lang="en-US" altLang="zh-CN" sz="2000" i="1"/>
              <a:t>R(x)b </a:t>
            </a:r>
            <a:r>
              <a:rPr lang="en-US" altLang="zh-CN" sz="2000"/>
              <a:t>stands for a read from data item </a:t>
            </a:r>
            <a:r>
              <a:rPr lang="en-US" altLang="zh-CN" sz="2000" i="1"/>
              <a:t>x</a:t>
            </a:r>
            <a:r>
              <a:rPr lang="en-US" altLang="zh-CN" sz="2000"/>
              <a:t> by </a:t>
            </a:r>
            <a:r>
              <a:rPr lang="en-US" altLang="zh-CN" sz="2000" i="1"/>
              <a:t>P</a:t>
            </a:r>
            <a:r>
              <a:rPr lang="en-US" altLang="zh-CN" sz="2000"/>
              <a:t> returning </a:t>
            </a:r>
            <a:r>
              <a:rPr lang="en-US" altLang="zh-CN" sz="2000" i="1"/>
              <a:t>b</a:t>
            </a:r>
            <a:r>
              <a:rPr lang="en-US" altLang="zh-CN" sz="2000"/>
              <a:t>. </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l="20738" t="47885" r="19241" b="42447"/>
          <a:stretch>
            <a:fillRect/>
          </a:stretch>
        </p:blipFill>
        <p:spPr bwMode="auto">
          <a:xfrm>
            <a:off x="0" y="3200400"/>
            <a:ext cx="99060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5"/>
          <p:cNvSpPr txBox="1">
            <a:spLocks noChangeArrowheads="1"/>
          </p:cNvSpPr>
          <p:nvPr/>
        </p:nvSpPr>
        <p:spPr bwMode="auto">
          <a:xfrm>
            <a:off x="495300" y="914400"/>
            <a:ext cx="8861425"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457200" indent="-457200" eaLnBrk="1" hangingPunct="1">
              <a:spcBef>
                <a:spcPct val="50000"/>
              </a:spcBef>
            </a:pPr>
            <a:r>
              <a:rPr lang="en-US" altLang="zh-CN" sz="2800" dirty="0"/>
              <a:t>The result of any execution is the same as if the (read and write) operations by all processes on the data store were executed in </a:t>
            </a:r>
            <a:r>
              <a:rPr lang="en-US" altLang="zh-CN" sz="2800" dirty="0">
                <a:solidFill>
                  <a:srgbClr val="0000CC"/>
                </a:solidFill>
              </a:rPr>
              <a:t>some sequential order </a:t>
            </a:r>
            <a:r>
              <a:rPr lang="en-US" altLang="zh-CN" sz="2800" dirty="0"/>
              <a:t>and the operations of each individual process appear in this sequence in the order specified by its program.</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5300" y="76200"/>
            <a:ext cx="8915400" cy="609600"/>
          </a:xfrm>
        </p:spPr>
        <p:txBody>
          <a:bodyPr/>
          <a:lstStyle/>
          <a:p>
            <a:pPr eaLnBrk="1" hangingPunct="1"/>
            <a:r>
              <a:rPr lang="en-US" altLang="zh-CN" dirty="0"/>
              <a:t>Causal Consistency</a:t>
            </a:r>
          </a:p>
        </p:txBody>
      </p:sp>
      <p:sp>
        <p:nvSpPr>
          <p:cNvPr id="16387" name="Rectangle 3"/>
          <p:cNvSpPr>
            <a:spLocks noGrp="1" noChangeArrowheads="1"/>
          </p:cNvSpPr>
          <p:nvPr>
            <p:ph type="body" idx="1"/>
          </p:nvPr>
        </p:nvSpPr>
        <p:spPr>
          <a:xfrm>
            <a:off x="152400" y="2819400"/>
            <a:ext cx="3581400" cy="1752600"/>
          </a:xfrm>
        </p:spPr>
        <p:txBody>
          <a:bodyPr/>
          <a:lstStyle/>
          <a:p>
            <a:pPr eaLnBrk="1" hangingPunct="1">
              <a:lnSpc>
                <a:spcPct val="90000"/>
              </a:lnSpc>
            </a:pPr>
            <a:r>
              <a:rPr lang="en-US" altLang="zh-CN" sz="2400" dirty="0"/>
              <a:t>This sequence is allowed with a causally-consistent store, but not with sequentially consistent store.</a:t>
            </a:r>
          </a:p>
        </p:txBody>
      </p:sp>
      <p:sp>
        <p:nvSpPr>
          <p:cNvPr id="16388" name="Rectangle 5"/>
          <p:cNvSpPr>
            <a:spLocks noChangeArrowheads="1"/>
          </p:cNvSpPr>
          <p:nvPr/>
        </p:nvSpPr>
        <p:spPr bwMode="auto">
          <a:xfrm>
            <a:off x="337848" y="706953"/>
            <a:ext cx="8993188"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457200" indent="-457200" eaLnBrk="1" hangingPunct="1"/>
            <a:r>
              <a:rPr lang="en-US" altLang="zh-CN" sz="2800" dirty="0"/>
              <a:t>Writes that are potentially casually related must be seen by all processes in the same order  </a:t>
            </a:r>
          </a:p>
          <a:p>
            <a:pPr marL="457200" indent="-457200" eaLnBrk="1" hangingPunct="1"/>
            <a:r>
              <a:rPr lang="en-US" altLang="zh-CN" sz="2800" dirty="0"/>
              <a:t>Concurrent writes may be seen in a different order on different machines</a:t>
            </a:r>
          </a:p>
        </p:txBody>
      </p:sp>
      <p:sp>
        <p:nvSpPr>
          <p:cNvPr id="16389" name="Rectangle 6"/>
          <p:cNvSpPr>
            <a:spLocks noChangeArrowheads="1"/>
          </p:cNvSpPr>
          <p:nvPr/>
        </p:nvSpPr>
        <p:spPr bwMode="auto">
          <a:xfrm>
            <a:off x="825500" y="6096000"/>
            <a:ext cx="8420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AutoNum type="alphaLcParenR"/>
            </a:pPr>
            <a:r>
              <a:rPr lang="en-US" altLang="zh-CN" sz="2400"/>
              <a:t>A violation of a casually-consistent store.</a:t>
            </a:r>
          </a:p>
          <a:p>
            <a:pPr eaLnBrk="1" hangingPunct="1">
              <a:lnSpc>
                <a:spcPct val="90000"/>
              </a:lnSpc>
              <a:buFontTx/>
              <a:buAutoNum type="alphaLcParenR"/>
            </a:pPr>
            <a:r>
              <a:rPr lang="en-US" altLang="zh-CN" sz="2400"/>
              <a:t>A correct sequence of events in a casually-consistent store.</a:t>
            </a:r>
          </a:p>
        </p:txBody>
      </p:sp>
      <p:pic>
        <p:nvPicPr>
          <p:cNvPr id="16390" name="Picture 7"/>
          <p:cNvPicPr>
            <a:picLocks noChangeAspect="1" noChangeArrowheads="1"/>
          </p:cNvPicPr>
          <p:nvPr/>
        </p:nvPicPr>
        <p:blipFill>
          <a:blip r:embed="rId3">
            <a:extLst>
              <a:ext uri="{28A0092B-C50C-407E-A947-70E740481C1C}">
                <a14:useLocalDpi xmlns:a14="http://schemas.microsoft.com/office/drawing/2010/main" val="0"/>
              </a:ext>
            </a:extLst>
          </a:blip>
          <a:srcRect l="19455" t="48489" r="48531" b="43655"/>
          <a:stretch>
            <a:fillRect/>
          </a:stretch>
        </p:blipFill>
        <p:spPr bwMode="auto">
          <a:xfrm>
            <a:off x="0" y="4572000"/>
            <a:ext cx="4886325"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8"/>
          <p:cNvPicPr>
            <a:picLocks noChangeAspect="1" noChangeArrowheads="1"/>
          </p:cNvPicPr>
          <p:nvPr/>
        </p:nvPicPr>
        <p:blipFill>
          <a:blip r:embed="rId3">
            <a:extLst>
              <a:ext uri="{28A0092B-C50C-407E-A947-70E740481C1C}">
                <a14:useLocalDpi xmlns:a14="http://schemas.microsoft.com/office/drawing/2010/main" val="0"/>
              </a:ext>
            </a:extLst>
          </a:blip>
          <a:srcRect l="51950" t="48489" r="11545" b="43655"/>
          <a:stretch>
            <a:fillRect/>
          </a:stretch>
        </p:blipFill>
        <p:spPr bwMode="auto">
          <a:xfrm>
            <a:off x="4800600" y="4597400"/>
            <a:ext cx="53340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4"/>
          <p:cNvPicPr>
            <a:picLocks noChangeAspect="1" noChangeArrowheads="1"/>
          </p:cNvPicPr>
          <p:nvPr/>
        </p:nvPicPr>
        <p:blipFill>
          <a:blip r:embed="rId4">
            <a:extLst>
              <a:ext uri="{28A0092B-C50C-407E-A947-70E740481C1C}">
                <a14:useLocalDpi xmlns:a14="http://schemas.microsoft.com/office/drawing/2010/main" val="0"/>
              </a:ext>
            </a:extLst>
          </a:blip>
          <a:srcRect l="31000" t="49245" r="28648" b="42749"/>
          <a:stretch>
            <a:fillRect/>
          </a:stretch>
        </p:blipFill>
        <p:spPr bwMode="auto">
          <a:xfrm>
            <a:off x="3733800" y="2819400"/>
            <a:ext cx="5867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Oval 10"/>
          <p:cNvSpPr>
            <a:spLocks noChangeArrowheads="1"/>
          </p:cNvSpPr>
          <p:nvPr/>
        </p:nvSpPr>
        <p:spPr bwMode="auto">
          <a:xfrm>
            <a:off x="5943600" y="2819400"/>
            <a:ext cx="15240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1800">
              <a:latin typeface="Arial" panose="020B0604020202020204" pitchFamily="34" charset="0"/>
            </a:endParaRPr>
          </a:p>
        </p:txBody>
      </p:sp>
      <p:sp>
        <p:nvSpPr>
          <p:cNvPr id="15372" name="Oval 12"/>
          <p:cNvSpPr>
            <a:spLocks noChangeArrowheads="1"/>
          </p:cNvSpPr>
          <p:nvPr/>
        </p:nvSpPr>
        <p:spPr bwMode="auto">
          <a:xfrm>
            <a:off x="1143000" y="48768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1800">
              <a:latin typeface="Arial" panose="020B0604020202020204" pitchFamily="34" charset="0"/>
            </a:endParaRPr>
          </a:p>
        </p:txBody>
      </p:sp>
      <p:sp>
        <p:nvSpPr>
          <p:cNvPr id="15373" name="Oval 13"/>
          <p:cNvSpPr>
            <a:spLocks noChangeArrowheads="1"/>
          </p:cNvSpPr>
          <p:nvPr/>
        </p:nvSpPr>
        <p:spPr bwMode="auto">
          <a:xfrm>
            <a:off x="5562600" y="4572000"/>
            <a:ext cx="22098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1800">
              <a:latin typeface="Arial" panose="020B0604020202020204" pitchFamily="34" charset="0"/>
            </a:endParaRPr>
          </a:p>
        </p:txBody>
      </p:sp>
      <p:sp>
        <p:nvSpPr>
          <p:cNvPr id="15376" name="AutoShape 16"/>
          <p:cNvSpPr>
            <a:spLocks noChangeArrowheads="1"/>
          </p:cNvSpPr>
          <p:nvPr/>
        </p:nvSpPr>
        <p:spPr bwMode="auto">
          <a:xfrm>
            <a:off x="7848600" y="2438400"/>
            <a:ext cx="1524000" cy="457200"/>
          </a:xfrm>
          <a:prstGeom prst="wedgeRoundRectCallout">
            <a:avLst>
              <a:gd name="adj1" fmla="val -92083"/>
              <a:gd name="adj2" fmla="val 7569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concurrent</a:t>
            </a:r>
          </a:p>
        </p:txBody>
      </p:sp>
      <p:sp>
        <p:nvSpPr>
          <p:cNvPr id="15377" name="AutoShape 17"/>
          <p:cNvSpPr>
            <a:spLocks noChangeArrowheads="1"/>
          </p:cNvSpPr>
          <p:nvPr/>
        </p:nvSpPr>
        <p:spPr bwMode="auto">
          <a:xfrm>
            <a:off x="8229600" y="4343400"/>
            <a:ext cx="1524000" cy="457200"/>
          </a:xfrm>
          <a:prstGeom prst="wedgeRoundRectCallout">
            <a:avLst>
              <a:gd name="adj1" fmla="val -92083"/>
              <a:gd name="adj2" fmla="val 7569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concurrent</a:t>
            </a:r>
          </a:p>
        </p:txBody>
      </p:sp>
      <p:sp>
        <p:nvSpPr>
          <p:cNvPr id="15378" name="AutoShape 18"/>
          <p:cNvSpPr>
            <a:spLocks noChangeArrowheads="1"/>
          </p:cNvSpPr>
          <p:nvPr/>
        </p:nvSpPr>
        <p:spPr bwMode="auto">
          <a:xfrm>
            <a:off x="2743200" y="4191000"/>
            <a:ext cx="1905000" cy="457200"/>
          </a:xfrm>
          <a:prstGeom prst="wedgeRoundRectCallout">
            <a:avLst>
              <a:gd name="adj1" fmla="val -47667"/>
              <a:gd name="adj2" fmla="val 12569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depending 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5370"/>
                                        </p:tgtEl>
                                        <p:attrNameLst>
                                          <p:attrName>style.visibility</p:attrName>
                                        </p:attrNameLst>
                                      </p:cBhvr>
                                      <p:to>
                                        <p:strVal val="visible"/>
                                      </p:to>
                                    </p:set>
                                    <p:animEffect transition="in" filter="blinds(horizontal)">
                                      <p:cBhvr>
                                        <p:cTn id="11" dur="500"/>
                                        <p:tgtEl>
                                          <p:spTgt spid="15370"/>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5376"/>
                                        </p:tgtEl>
                                        <p:attrNameLst>
                                          <p:attrName>style.visibility</p:attrName>
                                        </p:attrNameLst>
                                      </p:cBhvr>
                                      <p:to>
                                        <p:strVal val="visible"/>
                                      </p:to>
                                    </p:set>
                                    <p:animEffect transition="in" filter="blinds(horizontal)">
                                      <p:cBhvr>
                                        <p:cTn id="14" dur="500"/>
                                        <p:tgtEl>
                                          <p:spTgt spid="15376"/>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5372"/>
                                        </p:tgtEl>
                                        <p:attrNameLst>
                                          <p:attrName>style.visibility</p:attrName>
                                        </p:attrNameLst>
                                      </p:cBhvr>
                                      <p:to>
                                        <p:strVal val="visible"/>
                                      </p:to>
                                    </p:set>
                                    <p:animEffect transition="in" filter="blinds(horizontal)">
                                      <p:cBhvr>
                                        <p:cTn id="19" dur="500"/>
                                        <p:tgtEl>
                                          <p:spTgt spid="1537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378"/>
                                        </p:tgtEl>
                                        <p:attrNameLst>
                                          <p:attrName>style.visibility</p:attrName>
                                        </p:attrNameLst>
                                      </p:cBhvr>
                                      <p:to>
                                        <p:strVal val="visible"/>
                                      </p:to>
                                    </p:set>
                                    <p:animEffect transition="in" filter="blinds(horizontal)">
                                      <p:cBhvr>
                                        <p:cTn id="22" dur="500"/>
                                        <p:tgtEl>
                                          <p:spTgt spid="153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73"/>
                                        </p:tgtEl>
                                        <p:attrNameLst>
                                          <p:attrName>style.visibility</p:attrName>
                                        </p:attrNameLst>
                                      </p:cBhvr>
                                      <p:to>
                                        <p:strVal val="visible"/>
                                      </p:to>
                                    </p:set>
                                    <p:animEffect transition="in" filter="blinds(horizontal)">
                                      <p:cBhvr>
                                        <p:cTn id="27" dur="500"/>
                                        <p:tgtEl>
                                          <p:spTgt spid="1537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377"/>
                                        </p:tgtEl>
                                        <p:attrNameLst>
                                          <p:attrName>style.visibility</p:attrName>
                                        </p:attrNameLst>
                                      </p:cBhvr>
                                      <p:to>
                                        <p:strVal val="visible"/>
                                      </p:to>
                                    </p:set>
                                    <p:animEffect transition="in" filter="blinds(horizontal)">
                                      <p:cBhvr>
                                        <p:cTn id="30" dur="500"/>
                                        <p:tgtEl>
                                          <p:spTgt spid="15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 grpId="0" animBg="1"/>
      <p:bldP spid="15372" grpId="0" animBg="1"/>
      <p:bldP spid="15373" grpId="0" animBg="1"/>
      <p:bldP spid="15376" grpId="0" animBg="1"/>
      <p:bldP spid="15377" grpId="0" animBg="1"/>
      <p:bldP spid="15378"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8219</TotalTime>
  <Words>4528</Words>
  <Application>Microsoft Office PowerPoint</Application>
  <PresentationFormat>A4 纸张(210x297 毫米)</PresentationFormat>
  <Paragraphs>617</Paragraphs>
  <Slides>54</Slides>
  <Notes>38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宋体</vt:lpstr>
      <vt:lpstr>新细明体</vt:lpstr>
      <vt:lpstr>Arial</vt:lpstr>
      <vt:lpstr>Cambria Math</vt:lpstr>
      <vt:lpstr>Comic Sans MS</vt:lpstr>
      <vt:lpstr>Symbol</vt:lpstr>
      <vt:lpstr>Times New Roman</vt:lpstr>
      <vt:lpstr>Wingdings</vt:lpstr>
      <vt:lpstr>默认设计模板</vt:lpstr>
      <vt:lpstr>第4章 数据处理</vt:lpstr>
      <vt:lpstr>PowerPoint 演示文稿</vt:lpstr>
      <vt:lpstr>1. Introduction to Replication</vt:lpstr>
      <vt:lpstr>CAP Conjecture</vt:lpstr>
      <vt:lpstr>CAP Examples</vt:lpstr>
      <vt:lpstr>Outline</vt:lpstr>
      <vt:lpstr>2. Data-centric Consistency Models</vt:lpstr>
      <vt:lpstr>Sequential Consistency</vt:lpstr>
      <vt:lpstr>Causal Consistency</vt:lpstr>
      <vt:lpstr>Entry Consistency (1)</vt:lpstr>
      <vt:lpstr>Entry Consistency (2)</vt:lpstr>
      <vt:lpstr>Other Consistency </vt:lpstr>
      <vt:lpstr>3. Client-centric Consistency Models</vt:lpstr>
      <vt:lpstr>Monotonic Read Consistency </vt:lpstr>
      <vt:lpstr>Monotonic Writes Consistency </vt:lpstr>
      <vt:lpstr>Read Your Writes Consistency </vt:lpstr>
      <vt:lpstr>Writes Follow Reads Consistency </vt:lpstr>
      <vt:lpstr>4. Replica Management</vt:lpstr>
      <vt:lpstr>Replica-server Placement</vt:lpstr>
      <vt:lpstr>Server-initiated Replicas</vt:lpstr>
      <vt:lpstr>Client-initiated Replicas/Client Caches</vt:lpstr>
      <vt:lpstr>Content Distribution: States versus Operations </vt:lpstr>
      <vt:lpstr>Content Distribution:  Pull versus Push Protocols</vt:lpstr>
      <vt:lpstr>Hybrid Form of Pull and Push Protocols</vt:lpstr>
      <vt:lpstr>Content Distribution: Unicasting vs. Multicasting</vt:lpstr>
      <vt:lpstr>5. Consistency Protocols</vt:lpstr>
      <vt:lpstr>5.1 Primary-Based Protocols</vt:lpstr>
      <vt:lpstr>Primary-Based Protocols: Primary-Backup Protocols </vt:lpstr>
      <vt:lpstr>Primary-Backup System</vt:lpstr>
      <vt:lpstr>Primary-Based Protocols: Local-Write Protocols (1)</vt:lpstr>
      <vt:lpstr>Primary-Based Protocols: Local-Write Protocols (2)</vt:lpstr>
      <vt:lpstr>5.2 Replicated-Write Protocols</vt:lpstr>
      <vt:lpstr>Replicated-Write Protocols: Quorum-Based Protocols</vt:lpstr>
      <vt:lpstr>Replicated-Write Protocols: Active Replication (1)</vt:lpstr>
      <vt:lpstr>Replicated-Write Protocols: Active Replication (2)</vt:lpstr>
      <vt:lpstr>Replicated-Write Protocols: Active Replication (3)</vt:lpstr>
      <vt:lpstr>Replicated-Write Protocols: Active Replication (4)</vt:lpstr>
      <vt:lpstr>Implementing fault-tolerant services via active replication</vt:lpstr>
      <vt:lpstr>Replicated State Machine</vt:lpstr>
      <vt:lpstr>5.3 Raft:  In Search of  an Understandable Distributed Consensus</vt:lpstr>
      <vt:lpstr>Raft: An Understandable Distributed Consensus </vt:lpstr>
      <vt:lpstr>Raft Basics: Server States and RPCs</vt:lpstr>
      <vt:lpstr>Raft Basics: Terms</vt:lpstr>
      <vt:lpstr>Leader Election</vt:lpstr>
      <vt:lpstr>Election Correctness</vt:lpstr>
      <vt:lpstr>Normal Operation </vt:lpstr>
      <vt:lpstr>Log Structure </vt:lpstr>
      <vt:lpstr>Crashes can result in log inconsistencies</vt:lpstr>
      <vt:lpstr>AppendEntries Consistency Check</vt:lpstr>
      <vt:lpstr>Raft Property</vt:lpstr>
      <vt:lpstr>Leader Completeness Safety</vt:lpstr>
      <vt:lpstr> 5.4 A Naïve Implementation of Client-Centric Consistency </vt:lpstr>
      <vt:lpstr>A Naïve Implementation of Client-Centric Consistency (2)</vt:lpstr>
      <vt:lpstr>改进读集合和写集合的表示方法</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 Jin</dc:creator>
  <cp:lastModifiedBy>BH Jin</cp:lastModifiedBy>
  <cp:revision>505</cp:revision>
  <cp:lastPrinted>2019-11-28T09:43:27Z</cp:lastPrinted>
  <dcterms:created xsi:type="dcterms:W3CDTF">1601-01-01T00:00:00Z</dcterms:created>
  <dcterms:modified xsi:type="dcterms:W3CDTF">2020-11-06T01:49:13Z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