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68"/>
  </p:notesMasterIdLst>
  <p:handoutMasterIdLst>
    <p:handoutMasterId r:id="rId69"/>
  </p:handoutMasterIdLst>
  <p:sldIdLst>
    <p:sldId id="351" r:id="rId2"/>
    <p:sldId id="532" r:id="rId3"/>
    <p:sldId id="533" r:id="rId4"/>
    <p:sldId id="537" r:id="rId5"/>
    <p:sldId id="500" r:id="rId6"/>
    <p:sldId id="501" r:id="rId7"/>
    <p:sldId id="538" r:id="rId8"/>
    <p:sldId id="539" r:id="rId9"/>
    <p:sldId id="502" r:id="rId10"/>
    <p:sldId id="503" r:id="rId11"/>
    <p:sldId id="504" r:id="rId12"/>
    <p:sldId id="505" r:id="rId13"/>
    <p:sldId id="506" r:id="rId14"/>
    <p:sldId id="461" r:id="rId15"/>
    <p:sldId id="478" r:id="rId16"/>
    <p:sldId id="462"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530"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79" r:id="rId52"/>
    <p:sldId id="399" r:id="rId53"/>
    <p:sldId id="400" r:id="rId54"/>
    <p:sldId id="401" r:id="rId55"/>
    <p:sldId id="402" r:id="rId56"/>
    <p:sldId id="403" r:id="rId57"/>
    <p:sldId id="404" r:id="rId58"/>
    <p:sldId id="405" r:id="rId59"/>
    <p:sldId id="406" r:id="rId60"/>
    <p:sldId id="407" r:id="rId61"/>
    <p:sldId id="453" r:id="rId62"/>
    <p:sldId id="408" r:id="rId63"/>
    <p:sldId id="409" r:id="rId64"/>
    <p:sldId id="411" r:id="rId65"/>
    <p:sldId id="535" r:id="rId66"/>
    <p:sldId id="536" r:id="rId67"/>
  </p:sldIdLst>
  <p:sldSz cx="9906000" cy="6858000" type="A4"/>
  <p:notesSz cx="6797675" cy="9928225"/>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EE4FF"/>
    <a:srgbClr val="332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1" autoAdjust="0"/>
    <p:restoredTop sz="92371" autoAdjust="0"/>
  </p:normalViewPr>
  <p:slideViewPr>
    <p:cSldViewPr snapToGrid="0">
      <p:cViewPr varScale="1">
        <p:scale>
          <a:sx n="50" d="100"/>
          <a:sy n="50" d="100"/>
        </p:scale>
        <p:origin x="868" y="28"/>
      </p:cViewPr>
      <p:guideLst>
        <p:guide orient="horz" pos="2160"/>
        <p:guide pos="3120"/>
      </p:guideLst>
    </p:cSldViewPr>
  </p:slideViewPr>
  <p:outlineViewPr>
    <p:cViewPr>
      <p:scale>
        <a:sx n="33" d="100"/>
        <a:sy n="33" d="100"/>
      </p:scale>
      <p:origin x="0" y="-45196"/>
    </p:cViewPr>
  </p:outlineViewPr>
  <p:notesTextViewPr>
    <p:cViewPr>
      <p:scale>
        <a:sx n="100" d="100"/>
        <a:sy n="100" d="100"/>
      </p:scale>
      <p:origin x="0" y="0"/>
    </p:cViewPr>
  </p:notesTextViewPr>
  <p:sorterViewPr>
    <p:cViewPr>
      <p:scale>
        <a:sx n="75" d="100"/>
        <a:sy n="75" d="100"/>
      </p:scale>
      <p:origin x="0" y="-14904"/>
    </p:cViewPr>
  </p:sorterViewPr>
  <p:notesViewPr>
    <p:cSldViewPr snapToGrid="0">
      <p:cViewPr>
        <p:scale>
          <a:sx n="75" d="100"/>
          <a:sy n="75" d="100"/>
        </p:scale>
        <p:origin x="-1094" y="-5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Grp="1" noChangeArrowheads="1"/>
          </p:cNvSpPr>
          <p:nvPr>
            <p:ph type="hdr" sz="quarter"/>
          </p:nvPr>
        </p:nvSpPr>
        <p:spPr bwMode="auto">
          <a:xfrm>
            <a:off x="0"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l" defTabSz="955358">
              <a:defRPr sz="1300"/>
            </a:lvl1pPr>
          </a:lstStyle>
          <a:p>
            <a:pPr>
              <a:defRPr/>
            </a:pPr>
            <a:endParaRPr lang="zh-CN" altLang="en-US"/>
          </a:p>
        </p:txBody>
      </p:sp>
      <p:sp>
        <p:nvSpPr>
          <p:cNvPr id="465923" name="Rectangle 3"/>
          <p:cNvSpPr>
            <a:spLocks noGrp="1" noChangeArrowheads="1"/>
          </p:cNvSpPr>
          <p:nvPr>
            <p:ph type="dt" sz="quarter" idx="1"/>
          </p:nvPr>
        </p:nvSpPr>
        <p:spPr bwMode="auto">
          <a:xfrm>
            <a:off x="3849997"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r" defTabSz="955358">
              <a:defRPr sz="1300"/>
            </a:lvl1pPr>
          </a:lstStyle>
          <a:p>
            <a:pPr>
              <a:defRPr/>
            </a:pPr>
            <a:endParaRPr lang="en-US" altLang="zh-CN"/>
          </a:p>
        </p:txBody>
      </p:sp>
      <p:sp>
        <p:nvSpPr>
          <p:cNvPr id="465924" name="Rectangle 4"/>
          <p:cNvSpPr>
            <a:spLocks noGrp="1" noChangeArrowheads="1"/>
          </p:cNvSpPr>
          <p:nvPr>
            <p:ph type="ftr" sz="quarter" idx="2"/>
          </p:nvPr>
        </p:nvSpPr>
        <p:spPr bwMode="auto">
          <a:xfrm>
            <a:off x="0" y="9430223"/>
            <a:ext cx="2946084"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l" defTabSz="955358">
              <a:defRPr sz="1300"/>
            </a:lvl1pPr>
          </a:lstStyle>
          <a:p>
            <a:pPr>
              <a:defRPr/>
            </a:pPr>
            <a:endParaRPr lang="en-US" altLang="zh-CN"/>
          </a:p>
        </p:txBody>
      </p:sp>
      <p:sp>
        <p:nvSpPr>
          <p:cNvPr id="465925" name="Rectangle 5"/>
          <p:cNvSpPr>
            <a:spLocks noGrp="1" noChangeArrowheads="1"/>
          </p:cNvSpPr>
          <p:nvPr>
            <p:ph type="sldNum" sz="quarter" idx="3"/>
          </p:nvPr>
        </p:nvSpPr>
        <p:spPr bwMode="auto">
          <a:xfrm>
            <a:off x="3849997" y="9430223"/>
            <a:ext cx="2946084"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r" defTabSz="955358">
              <a:defRPr sz="1300" smtClean="0"/>
            </a:lvl1pPr>
          </a:lstStyle>
          <a:p>
            <a:pPr>
              <a:defRPr/>
            </a:pPr>
            <a:fld id="{8E04FD4D-52A6-45E8-9939-1FE26933371E}" type="slidenum">
              <a:rPr lang="zh-CN" altLang="en-US"/>
              <a:pPr>
                <a:defRPr/>
              </a:pPr>
              <a:t>‹#›</a:t>
            </a:fld>
            <a:endParaRPr lang="en-US" altLang="zh-CN"/>
          </a:p>
        </p:txBody>
      </p:sp>
    </p:spTree>
    <p:extLst>
      <p:ext uri="{BB962C8B-B14F-4D97-AF65-F5344CB8AC3E}">
        <p14:creationId xmlns:p14="http://schemas.microsoft.com/office/powerpoint/2010/main" val="389796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l" defTabSz="955358">
              <a:defRPr sz="1300"/>
            </a:lvl1pPr>
          </a:lstStyle>
          <a:p>
            <a:pPr>
              <a:defRPr/>
            </a:pPr>
            <a:endParaRPr lang="en-GB" altLang="zh-CN"/>
          </a:p>
        </p:txBody>
      </p:sp>
      <p:sp>
        <p:nvSpPr>
          <p:cNvPr id="53251" name="Rectangle 3"/>
          <p:cNvSpPr>
            <a:spLocks noGrp="1" noChangeArrowheads="1"/>
          </p:cNvSpPr>
          <p:nvPr>
            <p:ph type="dt" idx="1"/>
          </p:nvPr>
        </p:nvSpPr>
        <p:spPr bwMode="auto">
          <a:xfrm>
            <a:off x="3851591" y="0"/>
            <a:ext cx="2946084" cy="49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lvl1pPr algn="r" defTabSz="955358">
              <a:defRPr sz="1300"/>
            </a:lvl1pPr>
          </a:lstStyle>
          <a:p>
            <a:pPr>
              <a:defRPr/>
            </a:pPr>
            <a:endParaRPr lang="en-GB" altLang="zh-CN"/>
          </a:p>
        </p:txBody>
      </p:sp>
      <p:sp>
        <p:nvSpPr>
          <p:cNvPr id="73732" name="Rectangle 4"/>
          <p:cNvSpPr>
            <a:spLocks noGrp="1" noRot="1" noChangeAspect="1" noChangeArrowheads="1" noTextEdit="1"/>
          </p:cNvSpPr>
          <p:nvPr>
            <p:ph type="sldImg" idx="2"/>
          </p:nvPr>
        </p:nvSpPr>
        <p:spPr bwMode="auto">
          <a:xfrm>
            <a:off x="709613" y="744538"/>
            <a:ext cx="537845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05507" y="4715907"/>
            <a:ext cx="49866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53254" name="Rectangle 6"/>
          <p:cNvSpPr>
            <a:spLocks noGrp="1" noChangeArrowheads="1"/>
          </p:cNvSpPr>
          <p:nvPr>
            <p:ph type="ftr" sz="quarter" idx="4"/>
          </p:nvPr>
        </p:nvSpPr>
        <p:spPr bwMode="auto">
          <a:xfrm>
            <a:off x="0" y="9433405"/>
            <a:ext cx="2946084" cy="4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l" defTabSz="955358">
              <a:defRPr sz="1300"/>
            </a:lvl1pPr>
          </a:lstStyle>
          <a:p>
            <a:pPr>
              <a:defRPr/>
            </a:pPr>
            <a:endParaRPr lang="en-GB" altLang="zh-CN"/>
          </a:p>
        </p:txBody>
      </p:sp>
      <p:sp>
        <p:nvSpPr>
          <p:cNvPr id="53255" name="Rectangle 7"/>
          <p:cNvSpPr>
            <a:spLocks noGrp="1" noChangeArrowheads="1"/>
          </p:cNvSpPr>
          <p:nvPr>
            <p:ph type="sldNum" sz="quarter" idx="5"/>
          </p:nvPr>
        </p:nvSpPr>
        <p:spPr bwMode="auto">
          <a:xfrm>
            <a:off x="3851591" y="9433405"/>
            <a:ext cx="2946084" cy="49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60" tIns="47780" rIns="95560" bIns="47780" numCol="1" anchor="b" anchorCtr="0" compatLnSpc="1">
            <a:prstTxWarp prst="textNoShape">
              <a:avLst/>
            </a:prstTxWarp>
          </a:bodyPr>
          <a:lstStyle>
            <a:lvl1pPr algn="r" defTabSz="955358">
              <a:defRPr sz="1300" smtClean="0"/>
            </a:lvl1pPr>
          </a:lstStyle>
          <a:p>
            <a:pPr>
              <a:defRPr/>
            </a:pPr>
            <a:fld id="{0B2C2619-DE5B-4DFB-B389-71159C7F61CD}" type="slidenum">
              <a:rPr lang="zh-CN" altLang="en-GB"/>
              <a:pPr>
                <a:defRPr/>
              </a:pPr>
              <a:t>‹#›</a:t>
            </a:fld>
            <a:endParaRPr lang="en-GB" altLang="zh-CN"/>
          </a:p>
        </p:txBody>
      </p:sp>
    </p:spTree>
    <p:extLst>
      <p:ext uri="{BB962C8B-B14F-4D97-AF65-F5344CB8AC3E}">
        <p14:creationId xmlns:p14="http://schemas.microsoft.com/office/powerpoint/2010/main" val="3615855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7166" eaLnBrk="0" hangingPunct="0">
              <a:spcBef>
                <a:spcPct val="30000"/>
              </a:spcBef>
              <a:defRPr sz="1100">
                <a:solidFill>
                  <a:schemeClr val="tx1"/>
                </a:solidFill>
                <a:latin typeface="Arial" charset="0"/>
                <a:ea typeface="宋体" pitchFamily="2" charset="-122"/>
              </a:defRPr>
            </a:lvl1pPr>
            <a:lvl2pPr marL="687874" indent="-264567" defTabSz="917166" eaLnBrk="0" hangingPunct="0">
              <a:spcBef>
                <a:spcPct val="30000"/>
              </a:spcBef>
              <a:defRPr sz="1100">
                <a:solidFill>
                  <a:schemeClr val="tx1"/>
                </a:solidFill>
                <a:latin typeface="Arial" charset="0"/>
                <a:ea typeface="宋体" pitchFamily="2" charset="-122"/>
              </a:defRPr>
            </a:lvl2pPr>
            <a:lvl3pPr marL="1058268" indent="-211654" defTabSz="917166" eaLnBrk="0" hangingPunct="0">
              <a:spcBef>
                <a:spcPct val="30000"/>
              </a:spcBef>
              <a:defRPr sz="1100">
                <a:solidFill>
                  <a:schemeClr val="tx1"/>
                </a:solidFill>
                <a:latin typeface="Arial" charset="0"/>
                <a:ea typeface="宋体" pitchFamily="2" charset="-122"/>
              </a:defRPr>
            </a:lvl3pPr>
            <a:lvl4pPr marL="1481576" indent="-211654" defTabSz="917166" eaLnBrk="0" hangingPunct="0">
              <a:spcBef>
                <a:spcPct val="30000"/>
              </a:spcBef>
              <a:defRPr sz="1100">
                <a:solidFill>
                  <a:schemeClr val="tx1"/>
                </a:solidFill>
                <a:latin typeface="Arial" charset="0"/>
                <a:ea typeface="宋体" pitchFamily="2" charset="-122"/>
              </a:defRPr>
            </a:lvl4pPr>
            <a:lvl5pPr marL="1904884" indent="-211654" defTabSz="917166" eaLnBrk="0" hangingPunct="0">
              <a:spcBef>
                <a:spcPct val="30000"/>
              </a:spcBef>
              <a:defRPr sz="1100">
                <a:solidFill>
                  <a:schemeClr val="tx1"/>
                </a:solidFill>
                <a:latin typeface="Arial" charset="0"/>
                <a:ea typeface="宋体" pitchFamily="2" charset="-122"/>
              </a:defRPr>
            </a:lvl5pPr>
            <a:lvl6pPr marL="2328191" indent="-211654" defTabSz="917166" eaLnBrk="0" fontAlgn="base" hangingPunct="0">
              <a:spcBef>
                <a:spcPct val="30000"/>
              </a:spcBef>
              <a:spcAft>
                <a:spcPct val="0"/>
              </a:spcAft>
              <a:defRPr sz="1100">
                <a:solidFill>
                  <a:schemeClr val="tx1"/>
                </a:solidFill>
                <a:latin typeface="Arial" charset="0"/>
                <a:ea typeface="宋体" pitchFamily="2" charset="-122"/>
              </a:defRPr>
            </a:lvl6pPr>
            <a:lvl7pPr marL="2751499" indent="-211654" defTabSz="917166" eaLnBrk="0" fontAlgn="base" hangingPunct="0">
              <a:spcBef>
                <a:spcPct val="30000"/>
              </a:spcBef>
              <a:spcAft>
                <a:spcPct val="0"/>
              </a:spcAft>
              <a:defRPr sz="1100">
                <a:solidFill>
                  <a:schemeClr val="tx1"/>
                </a:solidFill>
                <a:latin typeface="Arial" charset="0"/>
                <a:ea typeface="宋体" pitchFamily="2" charset="-122"/>
              </a:defRPr>
            </a:lvl7pPr>
            <a:lvl8pPr marL="3174806" indent="-211654" defTabSz="917166" eaLnBrk="0" fontAlgn="base" hangingPunct="0">
              <a:spcBef>
                <a:spcPct val="30000"/>
              </a:spcBef>
              <a:spcAft>
                <a:spcPct val="0"/>
              </a:spcAft>
              <a:defRPr sz="1100">
                <a:solidFill>
                  <a:schemeClr val="tx1"/>
                </a:solidFill>
                <a:latin typeface="Arial" charset="0"/>
                <a:ea typeface="宋体" pitchFamily="2" charset="-122"/>
              </a:defRPr>
            </a:lvl8pPr>
            <a:lvl9pPr marL="3598113" indent="-211654" defTabSz="917166" eaLnBrk="0" fontAlgn="base" hangingPunct="0">
              <a:spcBef>
                <a:spcPct val="30000"/>
              </a:spcBef>
              <a:spcAft>
                <a:spcPct val="0"/>
              </a:spcAft>
              <a:defRPr sz="1100">
                <a:solidFill>
                  <a:schemeClr val="tx1"/>
                </a:solidFill>
                <a:latin typeface="Arial" charset="0"/>
                <a:ea typeface="宋体" pitchFamily="2" charset="-122"/>
              </a:defRPr>
            </a:lvl9pPr>
          </a:lstStyle>
          <a:p>
            <a:pPr eaLnBrk="1" hangingPunct="1">
              <a:spcBef>
                <a:spcPct val="0"/>
              </a:spcBef>
            </a:pPr>
            <a:fld id="{0AA3D1A4-040E-4AD9-B52B-DF2997BEDC44}" type="slidenum">
              <a:rPr lang="en-US" altLang="zh-CN" sz="1200">
                <a:solidFill>
                  <a:prstClr val="black"/>
                </a:solidFill>
              </a:rPr>
              <a:pPr eaLnBrk="1" hangingPunct="1">
                <a:spcBef>
                  <a:spcPct val="0"/>
                </a:spcBef>
              </a:pPr>
              <a:t>1</a:t>
            </a:fld>
            <a:endParaRPr lang="en-US" altLang="zh-CN" sz="1200">
              <a:solidFill>
                <a:prstClr val="black"/>
              </a:solidFill>
            </a:endParaRPr>
          </a:p>
        </p:txBody>
      </p:sp>
      <p:sp>
        <p:nvSpPr>
          <p:cNvPr id="77827" name="Rectangle 2"/>
          <p:cNvSpPr>
            <a:spLocks noGrp="1" noRot="1" noChangeAspect="1" noChangeArrowheads="1" noTextEdit="1"/>
          </p:cNvSpPr>
          <p:nvPr>
            <p:ph type="sldImg"/>
          </p:nvPr>
        </p:nvSpPr>
        <p:spPr>
          <a:xfrm>
            <a:off x="3140075" y="511175"/>
            <a:ext cx="3689350" cy="2554288"/>
          </a:xfrm>
          <a:ln/>
        </p:spPr>
      </p:sp>
      <p:sp>
        <p:nvSpPr>
          <p:cNvPr id="77828" name="Rectangle 3"/>
          <p:cNvSpPr>
            <a:spLocks noGrp="1" noChangeArrowheads="1"/>
          </p:cNvSpPr>
          <p:nvPr>
            <p:ph type="body" idx="1"/>
          </p:nvPr>
        </p:nvSpPr>
        <p:spPr>
          <a:xfrm>
            <a:off x="1330989" y="3235798"/>
            <a:ext cx="7308163" cy="3065658"/>
          </a:xfrm>
          <a:noFill/>
        </p:spPr>
        <p:txBody>
          <a:bodyPr/>
          <a:lstStyle/>
          <a:p>
            <a:pPr eaLnBrk="1" hangingPunct="1"/>
            <a:endParaRPr lang="en-US" altLang="en-US"/>
          </a:p>
        </p:txBody>
      </p:sp>
    </p:spTree>
    <p:extLst>
      <p:ext uri="{BB962C8B-B14F-4D97-AF65-F5344CB8AC3E}">
        <p14:creationId xmlns:p14="http://schemas.microsoft.com/office/powerpoint/2010/main" val="742207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7795FA9-89DF-4369-AA01-457F14415155}" type="slidenum">
              <a:rPr lang="zh-CN" altLang="en-GB" sz="1300"/>
              <a:pPr/>
              <a:t>10</a:t>
            </a:fld>
            <a:endParaRPr lang="en-GB" altLang="zh-CN" sz="1300"/>
          </a:p>
        </p:txBody>
      </p:sp>
      <p:sp>
        <p:nvSpPr>
          <p:cNvPr id="81923" name="Rectangle 2"/>
          <p:cNvSpPr>
            <a:spLocks noGrp="1" noRot="1" noChangeAspect="1" noChangeArrowheads="1" noTextEdit="1"/>
          </p:cNvSpPr>
          <p:nvPr>
            <p:ph type="sldImg"/>
          </p:nvPr>
        </p:nvSpPr>
        <p:spPr>
          <a:xfrm>
            <a:off x="714375" y="744538"/>
            <a:ext cx="5378450" cy="3722687"/>
          </a:xfrm>
          <a:ln/>
        </p:spPr>
      </p:sp>
      <p:sp>
        <p:nvSpPr>
          <p:cNvPr id="81924"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421993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42EE530-3A30-49E0-8BE7-EAA034C72AEF}" type="slidenum">
              <a:rPr lang="zh-CN" altLang="en-GB" sz="1300"/>
              <a:pPr/>
              <a:t>11</a:t>
            </a:fld>
            <a:endParaRPr lang="en-GB" altLang="zh-CN" sz="1300"/>
          </a:p>
        </p:txBody>
      </p:sp>
      <p:sp>
        <p:nvSpPr>
          <p:cNvPr id="82947" name="Rectangle 2"/>
          <p:cNvSpPr>
            <a:spLocks noGrp="1" noRot="1" noChangeAspect="1" noChangeArrowheads="1" noTextEdit="1"/>
          </p:cNvSpPr>
          <p:nvPr>
            <p:ph type="sldImg"/>
          </p:nvPr>
        </p:nvSpPr>
        <p:spPr>
          <a:xfrm>
            <a:off x="714375" y="744538"/>
            <a:ext cx="5378450" cy="3722687"/>
          </a:xfrm>
          <a:ln/>
        </p:spPr>
      </p:sp>
      <p:sp>
        <p:nvSpPr>
          <p:cNvPr id="82948"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2983438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7980287-166B-4719-BE90-3F911BC02D30}" type="slidenum">
              <a:rPr lang="zh-CN" altLang="en-GB" sz="1300"/>
              <a:pPr/>
              <a:t>12</a:t>
            </a:fld>
            <a:endParaRPr lang="en-GB" altLang="zh-CN" sz="1300"/>
          </a:p>
        </p:txBody>
      </p:sp>
      <p:sp>
        <p:nvSpPr>
          <p:cNvPr id="83971" name="Rectangle 2"/>
          <p:cNvSpPr>
            <a:spLocks noGrp="1" noRot="1" noChangeAspect="1" noChangeArrowheads="1" noTextEdit="1"/>
          </p:cNvSpPr>
          <p:nvPr>
            <p:ph type="sldImg"/>
          </p:nvPr>
        </p:nvSpPr>
        <p:spPr>
          <a:xfrm>
            <a:off x="714375" y="744538"/>
            <a:ext cx="5378450" cy="3722687"/>
          </a:xfrm>
          <a:ln/>
        </p:spPr>
      </p:sp>
      <p:sp>
        <p:nvSpPr>
          <p:cNvPr id="83972" name="Rectangle 3"/>
          <p:cNvSpPr>
            <a:spLocks noGrp="1" noChangeArrowheads="1"/>
          </p:cNvSpPr>
          <p:nvPr>
            <p:ph type="body" idx="1"/>
          </p:nvPr>
        </p:nvSpPr>
        <p:spPr>
          <a:xfrm>
            <a:off x="905507" y="4714317"/>
            <a:ext cx="4986662" cy="4469292"/>
          </a:xfrm>
          <a:noFill/>
        </p:spPr>
        <p:txBody>
          <a:bodyPr/>
          <a:lstStyle/>
          <a:p>
            <a:endParaRPr lang="zh-CN" altLang="en-US"/>
          </a:p>
        </p:txBody>
      </p:sp>
    </p:spTree>
    <p:extLst>
      <p:ext uri="{BB962C8B-B14F-4D97-AF65-F5344CB8AC3E}">
        <p14:creationId xmlns:p14="http://schemas.microsoft.com/office/powerpoint/2010/main" val="18506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1437F71-8BAC-4D15-B9A8-982BCADEDD07}" type="slidenum">
              <a:rPr lang="zh-CN" altLang="en-GB" sz="1300"/>
              <a:pPr/>
              <a:t>13</a:t>
            </a:fld>
            <a:endParaRPr lang="en-GB" altLang="zh-CN" sz="1300"/>
          </a:p>
        </p:txBody>
      </p:sp>
      <p:sp>
        <p:nvSpPr>
          <p:cNvPr id="84995" name="Rectangle 2"/>
          <p:cNvSpPr>
            <a:spLocks noGrp="1" noRot="1" noChangeAspect="1" noChangeArrowheads="1" noTextEdit="1"/>
          </p:cNvSpPr>
          <p:nvPr>
            <p:ph type="sldImg"/>
          </p:nvPr>
        </p:nvSpPr>
        <p:spPr>
          <a:xfrm>
            <a:off x="714375" y="744538"/>
            <a:ext cx="5378450" cy="3722687"/>
          </a:xfrm>
          <a:ln/>
        </p:spPr>
      </p:sp>
      <p:sp>
        <p:nvSpPr>
          <p:cNvPr id="84996" name="Rectangle 3"/>
          <p:cNvSpPr>
            <a:spLocks noGrp="1" noChangeArrowheads="1"/>
          </p:cNvSpPr>
          <p:nvPr>
            <p:ph type="body" idx="1"/>
          </p:nvPr>
        </p:nvSpPr>
        <p:spPr>
          <a:xfrm>
            <a:off x="905507" y="4714317"/>
            <a:ext cx="4986662" cy="4469292"/>
          </a:xfrm>
          <a:noFill/>
        </p:spPr>
        <p:txBody>
          <a:bodyPr/>
          <a:lstStyle/>
          <a:p>
            <a:r>
              <a:rPr lang="zh-CN" altLang="en-GB"/>
              <a:t> </a:t>
            </a:r>
            <a:endParaRPr lang="en-GB" altLang="zh-CN"/>
          </a:p>
        </p:txBody>
      </p:sp>
    </p:spTree>
    <p:extLst>
      <p:ext uri="{BB962C8B-B14F-4D97-AF65-F5344CB8AC3E}">
        <p14:creationId xmlns:p14="http://schemas.microsoft.com/office/powerpoint/2010/main" val="181659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E6493BD-8931-4375-9B70-7C266605E4EA}" type="slidenum">
              <a:rPr lang="zh-CN" altLang="en-GB" sz="1300"/>
              <a:pPr/>
              <a:t>14</a:t>
            </a:fld>
            <a:endParaRPr lang="en-GB" altLang="zh-CN"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69760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1AC163F-BF60-42CD-B781-100E1D19472A}" type="slidenum">
              <a:rPr lang="zh-CN" altLang="en-GB" sz="1300"/>
              <a:pPr/>
              <a:t>15</a:t>
            </a:fld>
            <a:endParaRPr lang="en-GB" altLang="zh-CN" sz="13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67819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861C64D-4823-4BF9-AFD3-52D670FE3B1E}" type="slidenum">
              <a:rPr lang="zh-CN" altLang="en-GB" sz="1300"/>
              <a:pPr/>
              <a:t>16</a:t>
            </a:fld>
            <a:endParaRPr lang="en-GB" altLang="zh-CN"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6343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BDE0920-D910-4766-A5EA-DCEFA6CEF578}" type="slidenum">
              <a:rPr lang="zh-CN" altLang="en-GB" sz="1300"/>
              <a:pPr/>
              <a:t>17</a:t>
            </a:fld>
            <a:endParaRPr lang="en-GB" altLang="zh-CN"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190191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A46BA4C-28B4-4760-949A-EE1DECDF564F}" type="slidenum">
              <a:rPr lang="zh-CN" altLang="en-GB" sz="1300"/>
              <a:pPr/>
              <a:t>18</a:t>
            </a:fld>
            <a:endParaRPr lang="en-GB" altLang="zh-CN"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908672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0E9C86F-5B2C-4BD2-96EA-ACFB9FF7AAD1}" type="slidenum">
              <a:rPr lang="zh-CN" altLang="en-GB" sz="1300"/>
              <a:pPr/>
              <a:t>19</a:t>
            </a:fld>
            <a:endParaRPr lang="en-GB" altLang="zh-CN"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93389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pitchFamily="18" charset="0"/>
              </a:defRPr>
            </a:lvl1pPr>
            <a:lvl2pPr marL="716518" indent="-275462">
              <a:defRPr sz="2400">
                <a:solidFill>
                  <a:schemeClr val="tx1"/>
                </a:solidFill>
                <a:latin typeface="Times" pitchFamily="18" charset="0"/>
              </a:defRPr>
            </a:lvl2pPr>
            <a:lvl3pPr marL="1101846" indent="-219732">
              <a:defRPr sz="2400">
                <a:solidFill>
                  <a:schemeClr val="tx1"/>
                </a:solidFill>
                <a:latin typeface="Times" pitchFamily="18" charset="0"/>
              </a:defRPr>
            </a:lvl3pPr>
            <a:lvl4pPr marL="1542903" indent="-219732">
              <a:defRPr sz="2400">
                <a:solidFill>
                  <a:schemeClr val="tx1"/>
                </a:solidFill>
                <a:latin typeface="Times" pitchFamily="18" charset="0"/>
              </a:defRPr>
            </a:lvl4pPr>
            <a:lvl5pPr marL="1983959" indent="-219732">
              <a:defRPr sz="2400">
                <a:solidFill>
                  <a:schemeClr val="tx1"/>
                </a:solidFill>
                <a:latin typeface="Times" pitchFamily="18" charset="0"/>
              </a:defRPr>
            </a:lvl5pPr>
            <a:lvl6pPr marL="2442531" indent="-219732" eaLnBrk="0" fontAlgn="base" hangingPunct="0">
              <a:spcBef>
                <a:spcPct val="0"/>
              </a:spcBef>
              <a:spcAft>
                <a:spcPct val="0"/>
              </a:spcAft>
              <a:defRPr sz="2400">
                <a:solidFill>
                  <a:schemeClr val="tx1"/>
                </a:solidFill>
                <a:latin typeface="Times" pitchFamily="18" charset="0"/>
              </a:defRPr>
            </a:lvl6pPr>
            <a:lvl7pPr marL="2901102" indent="-219732" eaLnBrk="0" fontAlgn="base" hangingPunct="0">
              <a:spcBef>
                <a:spcPct val="0"/>
              </a:spcBef>
              <a:spcAft>
                <a:spcPct val="0"/>
              </a:spcAft>
              <a:defRPr sz="2400">
                <a:solidFill>
                  <a:schemeClr val="tx1"/>
                </a:solidFill>
                <a:latin typeface="Times" pitchFamily="18" charset="0"/>
              </a:defRPr>
            </a:lvl7pPr>
            <a:lvl8pPr marL="3359674" indent="-219732" eaLnBrk="0" fontAlgn="base" hangingPunct="0">
              <a:spcBef>
                <a:spcPct val="0"/>
              </a:spcBef>
              <a:spcAft>
                <a:spcPct val="0"/>
              </a:spcAft>
              <a:defRPr sz="2400">
                <a:solidFill>
                  <a:schemeClr val="tx1"/>
                </a:solidFill>
                <a:latin typeface="Times" pitchFamily="18" charset="0"/>
              </a:defRPr>
            </a:lvl8pPr>
            <a:lvl9pPr marL="3818245" indent="-219732" eaLnBrk="0" fontAlgn="base" hangingPunct="0">
              <a:spcBef>
                <a:spcPct val="0"/>
              </a:spcBef>
              <a:spcAft>
                <a:spcPct val="0"/>
              </a:spcAft>
              <a:defRPr sz="2400">
                <a:solidFill>
                  <a:schemeClr val="tx1"/>
                </a:solidFill>
                <a:latin typeface="Times" pitchFamily="18" charset="0"/>
              </a:defRPr>
            </a:lvl9pPr>
          </a:lstStyle>
          <a:p>
            <a:pPr defTabSz="917143"/>
            <a:fld id="{200E8DE2-C386-4F2F-8A6B-AD34684D6BD0}" type="slidenum">
              <a:rPr lang="zh-CN" altLang="en-GB" sz="1200"/>
              <a:pPr defTabSz="917143"/>
              <a:t>2</a:t>
            </a:fld>
            <a:endParaRPr lang="en-GB" altLang="zh-CN"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404952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6F72569-2FB5-4ACC-B67C-6F212B24D32E}" type="slidenum">
              <a:rPr lang="zh-CN" altLang="en-GB" sz="1300"/>
              <a:pPr/>
              <a:t>20</a:t>
            </a:fld>
            <a:endParaRPr lang="en-GB" altLang="zh-CN" sz="13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270066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C8F59B1-536F-46B7-B0CB-93D73483643E}" type="slidenum">
              <a:rPr lang="zh-CN" altLang="en-GB" sz="1300"/>
              <a:pPr/>
              <a:t>21</a:t>
            </a:fld>
            <a:endParaRPr lang="en-GB" altLang="zh-CN" sz="13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805242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20D7500-267D-47EB-88E4-2460F2236CC7}" type="slidenum">
              <a:rPr lang="zh-CN" altLang="en-GB" sz="1300"/>
              <a:pPr/>
              <a:t>22</a:t>
            </a:fld>
            <a:endParaRPr lang="en-GB" altLang="zh-CN" sz="13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1916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D53A930-674B-47FE-82E3-EF86C7E68B53}" type="slidenum">
              <a:rPr lang="zh-CN" altLang="en-GB" sz="1300"/>
              <a:pPr/>
              <a:t>23</a:t>
            </a:fld>
            <a:endParaRPr lang="en-GB" altLang="zh-CN" sz="13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defTabSz="917143">
              <a:defRPr/>
            </a:pPr>
            <a:r>
              <a:rPr lang="zh-CN" altLang="en-US">
                <a:ea typeface="+mn-ea"/>
              </a:rPr>
              <a:t>嵌套事务例子中，</a:t>
            </a:r>
            <a:r>
              <a:rPr lang="en-US" altLang="zh-CN">
                <a:ea typeface="+mn-ea"/>
              </a:rPr>
              <a:t>T</a:t>
            </a:r>
            <a:r>
              <a:rPr lang="zh-CN" altLang="en-US">
                <a:ea typeface="+mn-ea"/>
              </a:rPr>
              <a:t>是顶层事务， </a:t>
            </a:r>
            <a:r>
              <a:rPr lang="en-GB" altLang="zh-CN">
                <a:ea typeface="+mn-ea"/>
              </a:rPr>
              <a:t>T</a:t>
            </a:r>
            <a:r>
              <a:rPr lang="en-GB" altLang="zh-CN" baseline="-25000">
                <a:ea typeface="+mn-ea"/>
              </a:rPr>
              <a:t>1</a:t>
            </a:r>
            <a:r>
              <a:rPr lang="en-GB" altLang="zh-CN">
                <a:ea typeface="+mn-ea"/>
              </a:rPr>
              <a:t>, T</a:t>
            </a:r>
            <a:r>
              <a:rPr lang="en-GB" altLang="zh-CN" baseline="-25000">
                <a:ea typeface="+mn-ea"/>
              </a:rPr>
              <a:t>2</a:t>
            </a:r>
            <a:r>
              <a:rPr lang="en-GB" altLang="zh-CN">
                <a:ea typeface="+mn-ea"/>
              </a:rPr>
              <a:t>, T</a:t>
            </a:r>
            <a:r>
              <a:rPr lang="en-GB" altLang="zh-CN" baseline="-25000">
                <a:ea typeface="+mn-ea"/>
              </a:rPr>
              <a:t>11</a:t>
            </a:r>
            <a:r>
              <a:rPr lang="en-GB" altLang="zh-CN">
                <a:ea typeface="+mn-ea"/>
              </a:rPr>
              <a:t>, T</a:t>
            </a:r>
            <a:r>
              <a:rPr lang="en-GB" altLang="zh-CN" baseline="-25000">
                <a:ea typeface="+mn-ea"/>
              </a:rPr>
              <a:t>12</a:t>
            </a:r>
            <a:r>
              <a:rPr lang="en-GB" altLang="zh-CN">
                <a:ea typeface="+mn-ea"/>
              </a:rPr>
              <a:t>, T</a:t>
            </a:r>
            <a:r>
              <a:rPr lang="en-GB" altLang="zh-CN" baseline="-25000">
                <a:ea typeface="+mn-ea"/>
              </a:rPr>
              <a:t>21</a:t>
            </a:r>
            <a:r>
              <a:rPr lang="en-GB" altLang="zh-CN">
                <a:ea typeface="+mn-ea"/>
              </a:rPr>
              <a:t>, T</a:t>
            </a:r>
            <a:r>
              <a:rPr lang="en-GB" altLang="zh-CN" baseline="-25000">
                <a:ea typeface="+mn-ea"/>
              </a:rPr>
              <a:t>22</a:t>
            </a:r>
            <a:r>
              <a:rPr lang="zh-CN" altLang="en-US">
                <a:ea typeface="+mn-ea"/>
              </a:rPr>
              <a:t>是子事务</a:t>
            </a:r>
            <a:endParaRPr lang="en-GB" altLang="zh-CN" baseline="-25000">
              <a:ea typeface="+mn-ea"/>
            </a:endParaRPr>
          </a:p>
          <a:p>
            <a:endParaRPr lang="zh-CN" altLang="en-US"/>
          </a:p>
        </p:txBody>
      </p:sp>
    </p:spTree>
    <p:extLst>
      <p:ext uri="{BB962C8B-B14F-4D97-AF65-F5344CB8AC3E}">
        <p14:creationId xmlns:p14="http://schemas.microsoft.com/office/powerpoint/2010/main" val="2479396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60E1CEF-61E1-482E-8927-1868A646123A}" type="slidenum">
              <a:rPr lang="zh-CN" altLang="en-GB" sz="1300"/>
              <a:pPr/>
              <a:t>24</a:t>
            </a:fld>
            <a:endParaRPr lang="en-GB" altLang="zh-CN" sz="13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0541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36180726-4AFE-4130-8797-3F4E1614547F}" type="slidenum">
              <a:rPr lang="zh-CN" altLang="en-GB" sz="1300"/>
              <a:pPr/>
              <a:t>25</a:t>
            </a:fld>
            <a:endParaRPr lang="en-GB" altLang="zh-CN" sz="13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989644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7052E90-CB4D-46E4-93B0-C80A08142760}" type="slidenum">
              <a:rPr lang="zh-CN" altLang="en-GB" sz="1300"/>
              <a:pPr/>
              <a:t>26</a:t>
            </a:fld>
            <a:endParaRPr lang="en-GB" altLang="zh-CN" sz="13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03102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8D4A356-90D6-474C-9E34-4E014C2043A4}" type="slidenum">
              <a:rPr lang="zh-CN" altLang="en-GB" sz="1300"/>
              <a:pPr/>
              <a:t>27</a:t>
            </a:fld>
            <a:endParaRPr lang="en-GB" altLang="zh-CN" sz="13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714398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8D03E7F2-9A1B-4332-B139-1DEDDD1C765F}" type="slidenum">
              <a:rPr lang="zh-CN" altLang="en-GB" sz="1300"/>
              <a:pPr/>
              <a:t>28</a:t>
            </a:fld>
            <a:endParaRPr lang="en-GB" altLang="zh-CN" sz="13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055725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05338F8-4062-4D40-9782-4201F4F1FC31}" type="slidenum">
              <a:rPr lang="zh-CN" altLang="en-GB" sz="1300"/>
              <a:pPr/>
              <a:t>29</a:t>
            </a:fld>
            <a:endParaRPr lang="en-GB" altLang="zh-CN" sz="13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328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400">
                <a:solidFill>
                  <a:schemeClr val="tx1"/>
                </a:solidFill>
                <a:latin typeface="Times" pitchFamily="18" charset="0"/>
              </a:defRPr>
            </a:lvl1pPr>
            <a:lvl2pPr marL="716518" indent="-275462">
              <a:defRPr sz="2400">
                <a:solidFill>
                  <a:schemeClr val="tx1"/>
                </a:solidFill>
                <a:latin typeface="Times" pitchFamily="18" charset="0"/>
              </a:defRPr>
            </a:lvl2pPr>
            <a:lvl3pPr marL="1101846" indent="-219732">
              <a:defRPr sz="2400">
                <a:solidFill>
                  <a:schemeClr val="tx1"/>
                </a:solidFill>
                <a:latin typeface="Times" pitchFamily="18" charset="0"/>
              </a:defRPr>
            </a:lvl3pPr>
            <a:lvl4pPr marL="1542903" indent="-219732">
              <a:defRPr sz="2400">
                <a:solidFill>
                  <a:schemeClr val="tx1"/>
                </a:solidFill>
                <a:latin typeface="Times" pitchFamily="18" charset="0"/>
              </a:defRPr>
            </a:lvl4pPr>
            <a:lvl5pPr marL="1983959" indent="-219732">
              <a:defRPr sz="2400">
                <a:solidFill>
                  <a:schemeClr val="tx1"/>
                </a:solidFill>
                <a:latin typeface="Times" pitchFamily="18" charset="0"/>
              </a:defRPr>
            </a:lvl5pPr>
            <a:lvl6pPr marL="2442531" indent="-219732" eaLnBrk="0" fontAlgn="base" hangingPunct="0">
              <a:spcBef>
                <a:spcPct val="0"/>
              </a:spcBef>
              <a:spcAft>
                <a:spcPct val="0"/>
              </a:spcAft>
              <a:defRPr sz="2400">
                <a:solidFill>
                  <a:schemeClr val="tx1"/>
                </a:solidFill>
                <a:latin typeface="Times" pitchFamily="18" charset="0"/>
              </a:defRPr>
            </a:lvl6pPr>
            <a:lvl7pPr marL="2901102" indent="-219732" eaLnBrk="0" fontAlgn="base" hangingPunct="0">
              <a:spcBef>
                <a:spcPct val="0"/>
              </a:spcBef>
              <a:spcAft>
                <a:spcPct val="0"/>
              </a:spcAft>
              <a:defRPr sz="2400">
                <a:solidFill>
                  <a:schemeClr val="tx1"/>
                </a:solidFill>
                <a:latin typeface="Times" pitchFamily="18" charset="0"/>
              </a:defRPr>
            </a:lvl7pPr>
            <a:lvl8pPr marL="3359674" indent="-219732" eaLnBrk="0" fontAlgn="base" hangingPunct="0">
              <a:spcBef>
                <a:spcPct val="0"/>
              </a:spcBef>
              <a:spcAft>
                <a:spcPct val="0"/>
              </a:spcAft>
              <a:defRPr sz="2400">
                <a:solidFill>
                  <a:schemeClr val="tx1"/>
                </a:solidFill>
                <a:latin typeface="Times" pitchFamily="18" charset="0"/>
              </a:defRPr>
            </a:lvl8pPr>
            <a:lvl9pPr marL="3818245" indent="-219732" eaLnBrk="0" fontAlgn="base" hangingPunct="0">
              <a:spcBef>
                <a:spcPct val="0"/>
              </a:spcBef>
              <a:spcAft>
                <a:spcPct val="0"/>
              </a:spcAft>
              <a:defRPr sz="2400">
                <a:solidFill>
                  <a:schemeClr val="tx1"/>
                </a:solidFill>
                <a:latin typeface="Times" pitchFamily="18" charset="0"/>
              </a:defRPr>
            </a:lvl9pPr>
          </a:lstStyle>
          <a:p>
            <a:pPr defTabSz="917143"/>
            <a:fld id="{EAD0B0AC-2849-41A5-8AED-528B4D0376E7}" type="slidenum">
              <a:rPr lang="zh-CN" altLang="en-GB" sz="1200"/>
              <a:pPr defTabSz="917143"/>
              <a:t>3</a:t>
            </a:fld>
            <a:endParaRPr lang="en-GB" altLang="zh-CN"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4885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0F1EFAB-0E2B-4193-B6D6-107355CEB7FF}" type="slidenum">
              <a:rPr lang="zh-CN" altLang="en-GB" sz="1300"/>
              <a:pPr/>
              <a:t>30</a:t>
            </a:fld>
            <a:endParaRPr lang="en-GB" altLang="zh-CN" sz="13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84917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B97428D2-6D14-4706-8C3D-49E17E9CB134}" type="slidenum">
              <a:rPr lang="zh-CN" altLang="en-GB" sz="1300"/>
              <a:pPr/>
              <a:t>31</a:t>
            </a:fld>
            <a:endParaRPr lang="en-GB" altLang="zh-CN" sz="13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79130" y="4715907"/>
            <a:ext cx="5439415" cy="4467701"/>
          </a:xfrm>
          <a:noFill/>
        </p:spPr>
        <p:txBody>
          <a:bodyPr/>
          <a:lstStyle/>
          <a:p>
            <a:endParaRPr lang="zh-CN" altLang="en-US"/>
          </a:p>
        </p:txBody>
      </p:sp>
    </p:spTree>
    <p:extLst>
      <p:ext uri="{BB962C8B-B14F-4D97-AF65-F5344CB8AC3E}">
        <p14:creationId xmlns:p14="http://schemas.microsoft.com/office/powerpoint/2010/main" val="209517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D07CC799-8F55-47F5-BDCF-19BC0B393270}" type="slidenum">
              <a:rPr lang="zh-CN" altLang="en-GB" sz="1300"/>
              <a:pPr/>
              <a:t>32</a:t>
            </a:fld>
            <a:endParaRPr lang="en-GB" altLang="zh-CN"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41907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BA42896-CAB8-4293-A1E8-A2152F19B90D}" type="slidenum">
              <a:rPr lang="zh-CN" altLang="en-GB" sz="1300"/>
              <a:pPr/>
              <a:t>33</a:t>
            </a:fld>
            <a:endParaRPr lang="en-GB" altLang="zh-CN" sz="13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911267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EE7D092-3E0E-45A0-AD47-7D0ED50D21EA}" type="slidenum">
              <a:rPr lang="zh-CN" altLang="en-GB" sz="1300"/>
              <a:pPr/>
              <a:t>34</a:t>
            </a:fld>
            <a:endParaRPr lang="en-GB" altLang="zh-CN"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722243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38535E4-920E-4574-A3F6-A3CDD8079929}" type="slidenum">
              <a:rPr lang="zh-CN" altLang="en-GB" sz="1300"/>
              <a:pPr/>
              <a:t>35</a:t>
            </a:fld>
            <a:endParaRPr lang="en-GB" altLang="zh-CN" sz="13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a:lnSpc>
                <a:spcPct val="90000"/>
              </a:lnSpc>
            </a:pPr>
            <a:r>
              <a:rPr lang="zh-CN" altLang="en-US"/>
              <a:t>事务中的每一个操作在执行之前首先进行验证</a:t>
            </a:r>
            <a:endParaRPr lang="en-US" altLang="zh-CN"/>
          </a:p>
          <a:p>
            <a:pPr>
              <a:lnSpc>
                <a:spcPct val="90000"/>
              </a:lnSpc>
            </a:pPr>
            <a:r>
              <a:rPr lang="zh-CN" altLang="en-US" sz="2400"/>
              <a:t>只有在对象最后一次读访问或写访问是由一个较早的事务执行的情况下，事务的对该对象的写请求是有效的</a:t>
            </a:r>
            <a:endParaRPr lang="en-US" altLang="zh-CN" sz="2400"/>
          </a:p>
          <a:p>
            <a:pPr>
              <a:lnSpc>
                <a:spcPct val="90000"/>
              </a:lnSpc>
            </a:pPr>
            <a:r>
              <a:rPr lang="zh-CN" altLang="en-US" sz="2400"/>
              <a:t>只有在对象的最后一次写访问是由一个较早的事务执行的情况下，事务的对该对象的读请求是有效的</a:t>
            </a:r>
            <a:endParaRPr lang="en-GB" altLang="zh-CN" sz="2400"/>
          </a:p>
          <a:p>
            <a:pPr>
              <a:lnSpc>
                <a:spcPct val="90000"/>
              </a:lnSpc>
            </a:pPr>
            <a:endParaRPr lang="en-GB" altLang="zh-CN"/>
          </a:p>
        </p:txBody>
      </p:sp>
    </p:spTree>
    <p:extLst>
      <p:ext uri="{BB962C8B-B14F-4D97-AF65-F5344CB8AC3E}">
        <p14:creationId xmlns:p14="http://schemas.microsoft.com/office/powerpoint/2010/main" val="260440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BC1D7BD-8521-4C63-9498-A546F82CF0C9}" type="slidenum">
              <a:rPr lang="zh-CN" altLang="en-GB" sz="1300"/>
              <a:pPr/>
              <a:t>36</a:t>
            </a:fld>
            <a:endParaRPr lang="en-GB"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87586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30FAB68-FDFA-4F64-B7C9-4B8A8448C9CF}" type="slidenum">
              <a:rPr lang="zh-CN" altLang="en-GB" sz="1300"/>
              <a:pPr/>
              <a:t>37</a:t>
            </a:fld>
            <a:endParaRPr lang="en-GB" altLang="zh-CN"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915211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9A28290-946A-42EC-BCCD-5D3836876F93}" type="slidenum">
              <a:rPr lang="zh-CN" altLang="en-GB" sz="1300"/>
              <a:pPr/>
              <a:t>38</a:t>
            </a:fld>
            <a:endParaRPr lang="en-GB" altLang="zh-CN"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747339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8A7CE8C-50C4-41F8-B3E3-7BD637036DC3}" type="slidenum">
              <a:rPr lang="zh-CN" altLang="en-GB" sz="1300"/>
              <a:pPr/>
              <a:t>39</a:t>
            </a:fld>
            <a:endParaRPr lang="en-GB" altLang="zh-CN"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9062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312521-574F-4DB3-BFC3-8B29D2BDCF04}" type="slidenum">
              <a:rPr lang="en-US" altLang="zh-CN"/>
              <a:pPr/>
              <a:t>4</a:t>
            </a:fld>
            <a:endParaRPr lang="en-US" altLang="zh-CN"/>
          </a:p>
        </p:txBody>
      </p:sp>
      <p:sp>
        <p:nvSpPr>
          <p:cNvPr id="34818" name="Rectangle 2"/>
          <p:cNvSpPr>
            <a:spLocks noGrp="1" noRot="1" noChangeAspect="1" noChangeArrowheads="1" noTextEdit="1"/>
          </p:cNvSpPr>
          <p:nvPr>
            <p:ph type="sldImg"/>
          </p:nvPr>
        </p:nvSpPr>
        <p:spPr>
          <a:xfrm>
            <a:off x="709613" y="744538"/>
            <a:ext cx="5378450" cy="3722687"/>
          </a:xfrm>
          <a:ln/>
        </p:spPr>
      </p:sp>
      <p:sp>
        <p:nvSpPr>
          <p:cNvPr id="3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83090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5689465-D50F-4263-8626-570D7F27FC38}" type="slidenum">
              <a:rPr lang="zh-CN" altLang="en-GB" sz="1300"/>
              <a:pPr/>
              <a:t>40</a:t>
            </a:fld>
            <a:endParaRPr lang="en-GB" altLang="zh-CN" sz="13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128024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DE639A0-7BD2-46C8-A503-DECB1F50BBEE}" type="slidenum">
              <a:rPr lang="zh-CN" altLang="en-GB" sz="1300"/>
              <a:pPr/>
              <a:t>41</a:t>
            </a:fld>
            <a:endParaRPr lang="en-GB" altLang="zh-CN"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395611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1CB67979-3F0C-4365-A62A-DE4D892B1230}" type="slidenum">
              <a:rPr lang="zh-CN" altLang="en-GB" sz="1300"/>
              <a:pPr/>
              <a:t>42</a:t>
            </a:fld>
            <a:endParaRPr lang="en-GB" altLang="zh-CN" sz="13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774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7671EB6-9D3F-4464-A0A4-3DEECF38EB82}" type="slidenum">
              <a:rPr lang="zh-CN" altLang="en-GB" sz="1300"/>
              <a:pPr/>
              <a:t>43</a:t>
            </a:fld>
            <a:endParaRPr lang="en-GB" altLang="zh-CN" sz="13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2383120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45D14B4-F35E-4463-84BC-D03E528AF587}" type="slidenum">
              <a:rPr lang="zh-CN" altLang="en-GB" sz="1300"/>
              <a:pPr/>
              <a:t>44</a:t>
            </a:fld>
            <a:endParaRPr lang="en-GB" altLang="zh-CN" sz="13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288016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CA6F74D-508E-4351-8F6C-55A5EBA23A4B}" type="slidenum">
              <a:rPr lang="zh-CN" altLang="en-GB" sz="1300"/>
              <a:pPr/>
              <a:t>45</a:t>
            </a:fld>
            <a:endParaRPr lang="en-GB" altLang="zh-CN" sz="13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8535071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0DFDFA2-FEC3-4904-B653-B2A122127393}" type="slidenum">
              <a:rPr lang="zh-CN" altLang="en-GB" sz="1300"/>
              <a:pPr/>
              <a:t>46</a:t>
            </a:fld>
            <a:endParaRPr lang="en-GB" altLang="zh-CN" sz="13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3682567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5A09E65-E503-4F6C-BD4E-88BCBE42E579}" type="slidenum">
              <a:rPr lang="zh-CN" altLang="en-GB" sz="1300"/>
              <a:pPr/>
              <a:t>47</a:t>
            </a:fld>
            <a:endParaRPr lang="en-GB" altLang="zh-CN" sz="13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4416548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62DD2CB8-6347-4962-B7F4-F7496C004C26}" type="slidenum">
              <a:rPr lang="zh-CN" altLang="en-GB" sz="1300"/>
              <a:pPr/>
              <a:t>48</a:t>
            </a:fld>
            <a:endParaRPr lang="en-GB" altLang="zh-CN" sz="13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98210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F51EC6F-0944-4EF7-8311-EE921BC95658}" type="slidenum">
              <a:rPr lang="zh-CN" altLang="en-GB" sz="1300"/>
              <a:pPr/>
              <a:t>49</a:t>
            </a:fld>
            <a:endParaRPr lang="en-GB" altLang="zh-CN" sz="13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74971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10A9AB6-E95D-4937-929F-04A9D85C6790}" type="slidenum">
              <a:rPr lang="zh-CN" altLang="en-GB" sz="1300"/>
              <a:pPr/>
              <a:t>5</a:t>
            </a:fld>
            <a:endParaRPr lang="en-GB" altLang="zh-CN" sz="1300"/>
          </a:p>
        </p:txBody>
      </p:sp>
      <p:sp>
        <p:nvSpPr>
          <p:cNvPr id="77827" name="Rectangle 2"/>
          <p:cNvSpPr>
            <a:spLocks noGrp="1" noRot="1" noChangeAspect="1" noChangeArrowheads="1" noTextEdit="1"/>
          </p:cNvSpPr>
          <p:nvPr>
            <p:ph type="sldImg"/>
          </p:nvPr>
        </p:nvSpPr>
        <p:spPr>
          <a:xfrm>
            <a:off x="714375" y="742950"/>
            <a:ext cx="5373688" cy="3721100"/>
          </a:xfrm>
          <a:ln/>
        </p:spPr>
      </p:sp>
      <p:sp>
        <p:nvSpPr>
          <p:cNvPr id="77828" name="Rectangle 3"/>
          <p:cNvSpPr>
            <a:spLocks noGrp="1" noChangeArrowheads="1"/>
          </p:cNvSpPr>
          <p:nvPr>
            <p:ph type="body" idx="1"/>
          </p:nvPr>
        </p:nvSpPr>
        <p:spPr>
          <a:xfrm>
            <a:off x="905507" y="4715907"/>
            <a:ext cx="4986662" cy="4469293"/>
          </a:xfrm>
          <a:noFill/>
        </p:spPr>
        <p:txBody>
          <a:bodyPr/>
          <a:lstStyle/>
          <a:p>
            <a:endParaRPr lang="zh-CN" altLang="en-US"/>
          </a:p>
        </p:txBody>
      </p:sp>
    </p:spTree>
    <p:extLst>
      <p:ext uri="{BB962C8B-B14F-4D97-AF65-F5344CB8AC3E}">
        <p14:creationId xmlns:p14="http://schemas.microsoft.com/office/powerpoint/2010/main" val="16722789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DEECF525-3B80-4DEF-BE0E-7E81DC148B58}" type="slidenum">
              <a:rPr lang="zh-CN" altLang="en-GB" sz="1300"/>
              <a:pPr/>
              <a:t>50</a:t>
            </a:fld>
            <a:endParaRPr lang="en-GB" altLang="zh-CN" sz="13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249874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D16E759-2671-4099-BA7D-3DB850CD2A4A}" type="slidenum">
              <a:rPr lang="zh-CN" altLang="en-GB" sz="1300"/>
              <a:pPr/>
              <a:t>51</a:t>
            </a:fld>
            <a:endParaRPr lang="en-GB" altLang="zh-CN" sz="13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675400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07A8C64-1655-4938-A302-F1D6AC0D8308}" type="slidenum">
              <a:rPr lang="zh-CN" altLang="en-GB" sz="1300"/>
              <a:pPr/>
              <a:t>52</a:t>
            </a:fld>
            <a:endParaRPr lang="en-GB" altLang="zh-CN" sz="13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22153465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B8C74044-868C-4593-9C99-5D8F9A6DF7E1}" type="slidenum">
              <a:rPr lang="zh-CN" altLang="en-GB" sz="1300"/>
              <a:pPr/>
              <a:t>53</a:t>
            </a:fld>
            <a:endParaRPr lang="en-GB" altLang="zh-CN" sz="13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4077606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FE318F1-7BCF-4100-BA2C-F4A5FDB9AEA4}" type="slidenum">
              <a:rPr lang="zh-CN" altLang="en-GB" sz="1300"/>
              <a:pPr/>
              <a:t>54</a:t>
            </a:fld>
            <a:endParaRPr lang="en-GB" altLang="zh-CN" sz="13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defTabSz="917143">
              <a:defRPr/>
            </a:pPr>
            <a:r>
              <a:rPr lang="zh-CN" altLang="en-GB">
                <a:latin typeface="Helvetica" pitchFamily="34" charset="0"/>
              </a:rPr>
              <a:t>注意：在恢复文件中，对象不必相互挨着</a:t>
            </a:r>
            <a:endParaRPr lang="en-GB" altLang="zh-CN">
              <a:latin typeface="Helvetica" pitchFamily="34" charset="0"/>
            </a:endParaRPr>
          </a:p>
          <a:p>
            <a:endParaRPr lang="en-GB" altLang="zh-CN"/>
          </a:p>
        </p:txBody>
      </p:sp>
    </p:spTree>
    <p:extLst>
      <p:ext uri="{BB962C8B-B14F-4D97-AF65-F5344CB8AC3E}">
        <p14:creationId xmlns:p14="http://schemas.microsoft.com/office/powerpoint/2010/main" val="39104684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498A3EC-54DE-4E94-B989-06D2DD480A81}" type="slidenum">
              <a:rPr lang="zh-CN" altLang="en-GB" sz="1300"/>
              <a:pPr/>
              <a:t>55</a:t>
            </a:fld>
            <a:endParaRPr lang="en-GB" altLang="zh-CN" sz="13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974899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3555C6A-EC42-4EA4-80CC-B3571FA1D957}" type="slidenum">
              <a:rPr lang="zh-CN" altLang="en-GB" sz="1300"/>
              <a:pPr/>
              <a:t>56</a:t>
            </a:fld>
            <a:endParaRPr lang="en-GB" altLang="zh-CN" sz="13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02748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ACA5BBE-68E7-415F-92DC-B918D6E83075}" type="slidenum">
              <a:rPr lang="zh-CN" altLang="en-GB" sz="1300"/>
              <a:pPr/>
              <a:t>57</a:t>
            </a:fld>
            <a:endParaRPr lang="en-GB" altLang="zh-CN" sz="13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2695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9C07D36D-4A5E-45BB-8C85-0CB6D7F77615}" type="slidenum">
              <a:rPr lang="zh-CN" altLang="en-GB" sz="1300"/>
              <a:pPr/>
              <a:t>58</a:t>
            </a:fld>
            <a:endParaRPr lang="en-GB" altLang="zh-CN" sz="13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915475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BC5EB90-890C-42E2-9C46-5EE05DB37154}" type="slidenum">
              <a:rPr lang="zh-CN" altLang="en-GB" sz="1300"/>
              <a:pPr/>
              <a:t>59</a:t>
            </a:fld>
            <a:endParaRPr lang="en-GB" altLang="zh-CN" sz="13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endParaRPr lang="en-GB" altLang="zh-CN"/>
          </a:p>
        </p:txBody>
      </p:sp>
    </p:spTree>
    <p:extLst>
      <p:ext uri="{BB962C8B-B14F-4D97-AF65-F5344CB8AC3E}">
        <p14:creationId xmlns:p14="http://schemas.microsoft.com/office/powerpoint/2010/main" val="156619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49FDF293-A44D-4784-9042-5F7CC22AF802}" type="slidenum">
              <a:rPr lang="zh-CN" altLang="en-GB" sz="1300"/>
              <a:pPr/>
              <a:t>6</a:t>
            </a:fld>
            <a:endParaRPr lang="en-GB" altLang="zh-CN" sz="1300"/>
          </a:p>
        </p:txBody>
      </p:sp>
      <p:sp>
        <p:nvSpPr>
          <p:cNvPr id="78851" name="Rectangle 2"/>
          <p:cNvSpPr>
            <a:spLocks noGrp="1" noRot="1" noChangeAspect="1" noChangeArrowheads="1" noTextEdit="1"/>
          </p:cNvSpPr>
          <p:nvPr>
            <p:ph type="sldImg"/>
          </p:nvPr>
        </p:nvSpPr>
        <p:spPr>
          <a:xfrm>
            <a:off x="714375" y="744538"/>
            <a:ext cx="5378450" cy="3722687"/>
          </a:xfrm>
          <a:ln/>
        </p:spPr>
      </p:sp>
      <p:sp>
        <p:nvSpPr>
          <p:cNvPr id="78852"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19855069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2F12E5F-CA38-44FB-B210-5302FE3773F7}" type="slidenum">
              <a:rPr lang="zh-CN" altLang="en-GB" sz="1300"/>
              <a:pPr/>
              <a:t>60</a:t>
            </a:fld>
            <a:endParaRPr lang="en-GB" altLang="zh-CN" sz="13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23840677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FC83BCDD-DA04-4016-8BA2-62777C6ECE95}" type="slidenum">
              <a:rPr lang="zh-CN" altLang="en-GB" sz="1300"/>
              <a:pPr/>
              <a:t>61</a:t>
            </a:fld>
            <a:endParaRPr lang="en-GB" altLang="zh-CN" sz="13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2742949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0D1AE9B4-9075-4CC7-9E66-7167595FC8C6}" type="slidenum">
              <a:rPr lang="zh-CN" altLang="en-GB" sz="1300"/>
              <a:pPr/>
              <a:t>62</a:t>
            </a:fld>
            <a:endParaRPr lang="en-GB" altLang="zh-CN" sz="13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944178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7F6E8FD0-3D61-4DE2-B715-81FE7610EEB0}" type="slidenum">
              <a:rPr lang="zh-CN" altLang="en-GB" sz="1300"/>
              <a:pPr/>
              <a:t>63</a:t>
            </a:fld>
            <a:endParaRPr lang="en-GB" altLang="zh-CN" sz="13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endParaRPr lang="en-GB" altLang="zh-CN">
              <a:latin typeface="Helvetica" pitchFamily="34" charset="0"/>
            </a:endParaRPr>
          </a:p>
        </p:txBody>
      </p:sp>
    </p:spTree>
    <p:extLst>
      <p:ext uri="{BB962C8B-B14F-4D97-AF65-F5344CB8AC3E}">
        <p14:creationId xmlns:p14="http://schemas.microsoft.com/office/powerpoint/2010/main" val="6789288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5635327D-23BC-4A8B-B810-F3569087492B}" type="slidenum">
              <a:rPr lang="zh-CN" altLang="en-GB" sz="1300"/>
              <a:pPr/>
              <a:t>64</a:t>
            </a:fld>
            <a:endParaRPr lang="en-GB" altLang="zh-CN" sz="13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610599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A0BA9C53-B302-4DC0-A9B0-9B792BE2E5D7}" type="slidenum">
              <a:rPr lang="en-US" altLang="zh-CN" sz="1300"/>
              <a:pPr/>
              <a:t>65</a:t>
            </a:fld>
            <a:endParaRPr lang="en-US" altLang="zh-CN" sz="13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18491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E925297C-6D9E-4E46-A9C2-56CE7ACF8715}" type="slidenum">
              <a:rPr lang="en-US" altLang="zh-CN" sz="1300">
                <a:solidFill>
                  <a:srgbClr val="000000"/>
                </a:solidFill>
              </a:rPr>
              <a:pPr/>
              <a:t>66</a:t>
            </a:fld>
            <a:endParaRPr lang="en-US" altLang="zh-CN" sz="1300">
              <a:solidFill>
                <a:srgbClr val="000000"/>
              </a:solidFill>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4627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C7A78B20-1387-476C-B795-8615A5682E2D}" type="slidenum">
              <a:rPr lang="zh-CN" altLang="en-GB" sz="1300"/>
              <a:pPr/>
              <a:t>7</a:t>
            </a:fld>
            <a:endParaRPr lang="en-GB" altLang="zh-CN" sz="1300"/>
          </a:p>
        </p:txBody>
      </p:sp>
      <p:sp>
        <p:nvSpPr>
          <p:cNvPr id="86019" name="Rectangle 2"/>
          <p:cNvSpPr>
            <a:spLocks noGrp="1" noRot="1" noChangeAspect="1" noChangeArrowheads="1" noTextEdit="1"/>
          </p:cNvSpPr>
          <p:nvPr>
            <p:ph type="sldImg"/>
          </p:nvPr>
        </p:nvSpPr>
        <p:spPr>
          <a:xfrm>
            <a:off x="714375" y="744538"/>
            <a:ext cx="5378450" cy="3722687"/>
          </a:xfrm>
          <a:ln/>
        </p:spPr>
      </p:sp>
      <p:sp>
        <p:nvSpPr>
          <p:cNvPr id="86020" name="Rectangle 3"/>
          <p:cNvSpPr>
            <a:spLocks noGrp="1" noChangeArrowheads="1"/>
          </p:cNvSpPr>
          <p:nvPr>
            <p:ph type="body" idx="1"/>
          </p:nvPr>
        </p:nvSpPr>
        <p:spPr>
          <a:xfrm>
            <a:off x="905507" y="4714317"/>
            <a:ext cx="4986662" cy="4469292"/>
          </a:xfrm>
          <a:noFill/>
        </p:spPr>
        <p:txBody>
          <a:bodyPr/>
          <a:lstStyle/>
          <a:p>
            <a:endParaRPr lang="zh-CN" altLang="en-US"/>
          </a:p>
        </p:txBody>
      </p:sp>
    </p:spTree>
    <p:extLst>
      <p:ext uri="{BB962C8B-B14F-4D97-AF65-F5344CB8AC3E}">
        <p14:creationId xmlns:p14="http://schemas.microsoft.com/office/powerpoint/2010/main" val="344479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3D0AAF02-A53D-4631-88CA-F81F6C84316D}" type="slidenum">
              <a:rPr lang="zh-CN" altLang="en-GB" sz="1300"/>
              <a:pPr/>
              <a:t>8</a:t>
            </a:fld>
            <a:endParaRPr lang="en-GB" altLang="zh-CN" sz="13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37700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55358">
              <a:defRPr sz="2400">
                <a:solidFill>
                  <a:schemeClr val="tx1"/>
                </a:solidFill>
                <a:latin typeface="Times" pitchFamily="18" charset="0"/>
              </a:defRPr>
            </a:lvl1pPr>
            <a:lvl2pPr marL="745179" indent="-286607" defTabSz="955358">
              <a:defRPr sz="2400">
                <a:solidFill>
                  <a:schemeClr val="tx1"/>
                </a:solidFill>
                <a:latin typeface="Times" pitchFamily="18" charset="0"/>
              </a:defRPr>
            </a:lvl2pPr>
            <a:lvl3pPr marL="1146429" indent="-229286" defTabSz="955358">
              <a:defRPr sz="2400">
                <a:solidFill>
                  <a:schemeClr val="tx1"/>
                </a:solidFill>
                <a:latin typeface="Times" pitchFamily="18" charset="0"/>
              </a:defRPr>
            </a:lvl3pPr>
            <a:lvl4pPr marL="1605001" indent="-229286" defTabSz="955358">
              <a:defRPr sz="2400">
                <a:solidFill>
                  <a:schemeClr val="tx1"/>
                </a:solidFill>
                <a:latin typeface="Times" pitchFamily="18" charset="0"/>
              </a:defRPr>
            </a:lvl4pPr>
            <a:lvl5pPr marL="2063572" indent="-229286" defTabSz="955358">
              <a:defRPr sz="2400">
                <a:solidFill>
                  <a:schemeClr val="tx1"/>
                </a:solidFill>
                <a:latin typeface="Times" pitchFamily="18" charset="0"/>
              </a:defRPr>
            </a:lvl5pPr>
            <a:lvl6pPr marL="2522144" indent="-229286" defTabSz="955358" eaLnBrk="0" fontAlgn="base" hangingPunct="0">
              <a:spcBef>
                <a:spcPct val="0"/>
              </a:spcBef>
              <a:spcAft>
                <a:spcPct val="0"/>
              </a:spcAft>
              <a:defRPr sz="2400">
                <a:solidFill>
                  <a:schemeClr val="tx1"/>
                </a:solidFill>
                <a:latin typeface="Times" pitchFamily="18" charset="0"/>
              </a:defRPr>
            </a:lvl6pPr>
            <a:lvl7pPr marL="2980715" indent="-229286" defTabSz="955358" eaLnBrk="0" fontAlgn="base" hangingPunct="0">
              <a:spcBef>
                <a:spcPct val="0"/>
              </a:spcBef>
              <a:spcAft>
                <a:spcPct val="0"/>
              </a:spcAft>
              <a:defRPr sz="2400">
                <a:solidFill>
                  <a:schemeClr val="tx1"/>
                </a:solidFill>
                <a:latin typeface="Times" pitchFamily="18" charset="0"/>
              </a:defRPr>
            </a:lvl7pPr>
            <a:lvl8pPr marL="3439287" indent="-229286" defTabSz="955358" eaLnBrk="0" fontAlgn="base" hangingPunct="0">
              <a:spcBef>
                <a:spcPct val="0"/>
              </a:spcBef>
              <a:spcAft>
                <a:spcPct val="0"/>
              </a:spcAft>
              <a:defRPr sz="2400">
                <a:solidFill>
                  <a:schemeClr val="tx1"/>
                </a:solidFill>
                <a:latin typeface="Times" pitchFamily="18" charset="0"/>
              </a:defRPr>
            </a:lvl8pPr>
            <a:lvl9pPr marL="3897859" indent="-229286" defTabSz="955358" eaLnBrk="0" fontAlgn="base" hangingPunct="0">
              <a:spcBef>
                <a:spcPct val="0"/>
              </a:spcBef>
              <a:spcAft>
                <a:spcPct val="0"/>
              </a:spcAft>
              <a:defRPr sz="2400">
                <a:solidFill>
                  <a:schemeClr val="tx1"/>
                </a:solidFill>
                <a:latin typeface="Times" pitchFamily="18" charset="0"/>
              </a:defRPr>
            </a:lvl9pPr>
          </a:lstStyle>
          <a:p>
            <a:fld id="{2AE2E656-94E3-4C4E-B0A5-76AC3E3029C0}" type="slidenum">
              <a:rPr lang="zh-CN" altLang="en-GB" sz="1300"/>
              <a:pPr/>
              <a:t>9</a:t>
            </a:fld>
            <a:endParaRPr lang="en-GB" altLang="zh-CN" sz="1300"/>
          </a:p>
        </p:txBody>
      </p:sp>
      <p:sp>
        <p:nvSpPr>
          <p:cNvPr id="80899" name="Rectangle 2"/>
          <p:cNvSpPr>
            <a:spLocks noGrp="1" noRot="1" noChangeAspect="1" noChangeArrowheads="1" noTextEdit="1"/>
          </p:cNvSpPr>
          <p:nvPr>
            <p:ph type="sldImg"/>
          </p:nvPr>
        </p:nvSpPr>
        <p:spPr>
          <a:xfrm>
            <a:off x="714375" y="744538"/>
            <a:ext cx="5378450" cy="3722687"/>
          </a:xfrm>
          <a:ln/>
        </p:spPr>
      </p:sp>
      <p:sp>
        <p:nvSpPr>
          <p:cNvPr id="80900" name="Rectangle 3"/>
          <p:cNvSpPr>
            <a:spLocks noGrp="1" noChangeArrowheads="1"/>
          </p:cNvSpPr>
          <p:nvPr>
            <p:ph type="body" idx="1"/>
          </p:nvPr>
        </p:nvSpPr>
        <p:spPr>
          <a:xfrm>
            <a:off x="905507" y="4714317"/>
            <a:ext cx="4986662" cy="4469292"/>
          </a:xfrm>
          <a:noFill/>
        </p:spPr>
        <p:txBody>
          <a:bodyPr/>
          <a:lstStyle/>
          <a:p>
            <a:endParaRPr lang="en-GB" altLang="zh-CN"/>
          </a:p>
        </p:txBody>
      </p:sp>
    </p:spTree>
    <p:extLst>
      <p:ext uri="{BB962C8B-B14F-4D97-AF65-F5344CB8AC3E}">
        <p14:creationId xmlns:p14="http://schemas.microsoft.com/office/powerpoint/2010/main" val="316584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495300" y="2590800"/>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 name="Rectangle 2"/>
          <p:cNvSpPr>
            <a:spLocks noGrp="1" noChangeArrowheads="1"/>
          </p:cNvSpPr>
          <p:nvPr>
            <p:ph type="ctrTitle"/>
          </p:nvPr>
        </p:nvSpPr>
        <p:spPr>
          <a:xfrm>
            <a:off x="2065338" y="685800"/>
            <a:ext cx="7289800" cy="1143000"/>
          </a:xfrm>
        </p:spPr>
        <p:txBody>
          <a:bodyPr/>
          <a:lstStyle>
            <a:lvl1pPr>
              <a:defRPr/>
            </a:lvl1pPr>
          </a:lstStyle>
          <a:p>
            <a:pPr lvl="0"/>
            <a:r>
              <a:rPr lang="en-US" altLang="en-US" noProof="0"/>
              <a:t>Click to edit Master title style</a:t>
            </a:r>
          </a:p>
        </p:txBody>
      </p:sp>
      <p:sp>
        <p:nvSpPr>
          <p:cNvPr id="51203" name="Rectangle 3"/>
          <p:cNvSpPr>
            <a:spLocks noGrp="1" noChangeArrowheads="1"/>
          </p:cNvSpPr>
          <p:nvPr>
            <p:ph type="subTitle" idx="1"/>
          </p:nvPr>
        </p:nvSpPr>
        <p:spPr>
          <a:xfrm>
            <a:off x="2311400" y="3886200"/>
            <a:ext cx="6934200" cy="1771650"/>
          </a:xfrm>
        </p:spPr>
        <p:txBody>
          <a:bodyPr/>
          <a:lstStyle>
            <a:lvl1pPr marL="0" indent="0">
              <a:buFont typeface="Wingdings" pitchFamily="2" charset="2"/>
              <a:buNone/>
              <a:defRPr>
                <a:latin typeface="Arial Black" pitchFamily="34" charset="0"/>
              </a:defRPr>
            </a:lvl1pPr>
          </a:lstStyle>
          <a:p>
            <a:pPr lvl="0"/>
            <a:r>
              <a:rPr lang="en-US" altLang="en-US" noProof="0"/>
              <a:t>Click to edit Master subtitle style</a:t>
            </a:r>
          </a:p>
        </p:txBody>
      </p:sp>
      <p:sp>
        <p:nvSpPr>
          <p:cNvPr id="5" name="Rectangle 4"/>
          <p:cNvSpPr>
            <a:spLocks noGrp="1" noChangeArrowheads="1"/>
          </p:cNvSpPr>
          <p:nvPr>
            <p:ph type="dt" sz="half" idx="10"/>
          </p:nvPr>
        </p:nvSpPr>
        <p:spPr bwMode="auto">
          <a:xfrm>
            <a:off x="769938" y="6229350"/>
            <a:ext cx="20923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spcBef>
                <a:spcPct val="50000"/>
              </a:spcBef>
              <a:defRPr sz="1400">
                <a:solidFill>
                  <a:srgbClr val="5E574E"/>
                </a:solidFill>
                <a:latin typeface="+mn-lt"/>
              </a:defRPr>
            </a:lvl1pPr>
          </a:lstStyle>
          <a:p>
            <a:pPr>
              <a:defRPr/>
            </a:pPr>
            <a:endParaRPr lang="en-US" altLang="en-US"/>
          </a:p>
        </p:txBody>
      </p:sp>
      <p:sp>
        <p:nvSpPr>
          <p:cNvPr id="6" name="Rectangle 5"/>
          <p:cNvSpPr>
            <a:spLocks noGrp="1" noChangeArrowheads="1"/>
          </p:cNvSpPr>
          <p:nvPr>
            <p:ph type="ftr" sz="quarter" idx="11"/>
          </p:nvPr>
        </p:nvSpPr>
        <p:spPr bwMode="auto">
          <a:xfrm>
            <a:off x="3411538" y="6229350"/>
            <a:ext cx="3082925"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mn-lt"/>
              </a:defRPr>
            </a:lvl1pPr>
          </a:lstStyle>
          <a:p>
            <a:pPr>
              <a:defRPr/>
            </a:pPr>
            <a:endParaRPr lang="en-US" altLang="en-US"/>
          </a:p>
        </p:txBody>
      </p:sp>
      <p:sp>
        <p:nvSpPr>
          <p:cNvPr id="7" name="Rectangle 6"/>
          <p:cNvSpPr>
            <a:spLocks noGrp="1" noChangeArrowheads="1"/>
          </p:cNvSpPr>
          <p:nvPr>
            <p:ph type="sldNum" sz="quarter" idx="12"/>
          </p:nvPr>
        </p:nvSpPr>
        <p:spPr bwMode="auto">
          <a:xfrm>
            <a:off x="7154863" y="6229350"/>
            <a:ext cx="1981200" cy="5143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smtClean="0">
                <a:solidFill>
                  <a:srgbClr val="5E574E"/>
                </a:solidFill>
                <a:latin typeface="Arial" charset="0"/>
              </a:defRPr>
            </a:lvl1pPr>
          </a:lstStyle>
          <a:p>
            <a:pPr>
              <a:defRPr/>
            </a:pPr>
            <a:fld id="{54D21FCF-CFCA-469B-8961-11A242633598}" type="slidenum">
              <a:rPr lang="en-US" altLang="en-US"/>
              <a:pPr>
                <a:defRPr/>
              </a:pPr>
              <a:t>‹#›</a:t>
            </a:fld>
            <a:endParaRPr lang="en-US" altLang="en-US"/>
          </a:p>
        </p:txBody>
      </p:sp>
    </p:spTree>
    <p:extLst>
      <p:ext uri="{BB962C8B-B14F-4D97-AF65-F5344CB8AC3E}">
        <p14:creationId xmlns:p14="http://schemas.microsoft.com/office/powerpoint/2010/main" val="117849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8063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26288" y="84138"/>
            <a:ext cx="2228850" cy="662781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39738" y="84138"/>
            <a:ext cx="6534150" cy="6627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29028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0">
                <a:latin typeface="Times New Roman" panose="02020603050405020304" pitchFamily="18" charset="0"/>
                <a:ea typeface="宋体" panose="02010600030101010101" pitchFamily="2" charset="-122"/>
                <a:cs typeface="Times New Roman" panose="02020603050405020304" pitchFamily="18" charset="0"/>
              </a:defRPr>
            </a:lvl1pPr>
            <a:lvl2pPr>
              <a:defRPr b="0">
                <a:latin typeface="Times New Roman" panose="02020603050405020304" pitchFamily="18" charset="0"/>
                <a:ea typeface="宋体" panose="02010600030101010101" pitchFamily="2" charset="-122"/>
                <a:cs typeface="Times New Roman" panose="02020603050405020304" pitchFamily="18" charset="0"/>
              </a:defRPr>
            </a:lvl2pPr>
            <a:lvl3pPr>
              <a:defRPr b="0">
                <a:latin typeface="Times New Roman" panose="02020603050405020304" pitchFamily="18" charset="0"/>
                <a:ea typeface="宋体" panose="02010600030101010101" pitchFamily="2" charset="-122"/>
                <a:cs typeface="Times New Roman" panose="02020603050405020304" pitchFamily="18" charset="0"/>
              </a:defRPr>
            </a:lvl3pPr>
            <a:lvl4pPr>
              <a:defRPr b="0">
                <a:latin typeface="Times New Roman" panose="02020603050405020304" pitchFamily="18" charset="0"/>
                <a:ea typeface="宋体" panose="02010600030101010101" pitchFamily="2" charset="-122"/>
                <a:cs typeface="Times New Roman" panose="02020603050405020304" pitchFamily="18" charset="0"/>
              </a:defRPr>
            </a:lvl4pPr>
            <a:lvl5pPr>
              <a:defRPr b="0">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584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2"/>
            <a:ext cx="84201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6554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95301" y="942977"/>
            <a:ext cx="4352925" cy="576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000625" y="942977"/>
            <a:ext cx="4354513" cy="576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2365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12080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Line 7"/>
          <p:cNvSpPr>
            <a:spLocks noChangeShapeType="1"/>
          </p:cNvSpPr>
          <p:nvPr userDrawn="1"/>
        </p:nvSpPr>
        <p:spPr bwMode="auto">
          <a:xfrm>
            <a:off x="450850" y="842963"/>
            <a:ext cx="8832850" cy="0"/>
          </a:xfrm>
          <a:prstGeom prst="line">
            <a:avLst/>
          </a:prstGeom>
          <a:noFill/>
          <a:ln w="1270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723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24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95300"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4315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207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0"/>
            <a:ext cx="8859838" cy="87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95300" y="874642"/>
            <a:ext cx="8859838" cy="5837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925"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0" fontAlgn="base" hangingPunct="0">
        <a:lnSpc>
          <a:spcPct val="90000"/>
        </a:lnSpc>
        <a:spcBef>
          <a:spcPct val="0"/>
        </a:spcBef>
        <a:spcAft>
          <a:spcPct val="0"/>
        </a:spcAft>
        <a:defRPr kumimoji="1" sz="36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algn="l" rtl="0" eaLnBrk="0" fontAlgn="base" hangingPunct="0">
        <a:lnSpc>
          <a:spcPct val="90000"/>
        </a:lnSpc>
        <a:spcBef>
          <a:spcPct val="0"/>
        </a:spcBef>
        <a:spcAft>
          <a:spcPct val="0"/>
        </a:spcAft>
        <a:defRPr kumimoji="1" sz="3200">
          <a:solidFill>
            <a:schemeClr val="tx1"/>
          </a:solidFill>
          <a:latin typeface="Arial" charset="0"/>
        </a:defRPr>
      </a:lvl2pPr>
      <a:lvl3pPr algn="l" rtl="0" eaLnBrk="0" fontAlgn="base" hangingPunct="0">
        <a:lnSpc>
          <a:spcPct val="90000"/>
        </a:lnSpc>
        <a:spcBef>
          <a:spcPct val="0"/>
        </a:spcBef>
        <a:spcAft>
          <a:spcPct val="0"/>
        </a:spcAft>
        <a:defRPr kumimoji="1" sz="3200">
          <a:solidFill>
            <a:schemeClr val="tx1"/>
          </a:solidFill>
          <a:latin typeface="Arial" charset="0"/>
        </a:defRPr>
      </a:lvl3pPr>
      <a:lvl4pPr algn="l" rtl="0" eaLnBrk="0" fontAlgn="base" hangingPunct="0">
        <a:lnSpc>
          <a:spcPct val="90000"/>
        </a:lnSpc>
        <a:spcBef>
          <a:spcPct val="0"/>
        </a:spcBef>
        <a:spcAft>
          <a:spcPct val="0"/>
        </a:spcAft>
        <a:defRPr kumimoji="1" sz="3200">
          <a:solidFill>
            <a:schemeClr val="tx1"/>
          </a:solidFill>
          <a:latin typeface="Arial" charset="0"/>
        </a:defRPr>
      </a:lvl4pPr>
      <a:lvl5pPr algn="l" rtl="0" eaLnBrk="0" fontAlgn="base" hangingPunct="0">
        <a:lnSpc>
          <a:spcPct val="90000"/>
        </a:lnSpc>
        <a:spcBef>
          <a:spcPct val="0"/>
        </a:spcBef>
        <a:spcAft>
          <a:spcPct val="0"/>
        </a:spcAft>
        <a:defRPr kumimoji="1" sz="3200">
          <a:solidFill>
            <a:schemeClr val="tx1"/>
          </a:solidFill>
          <a:latin typeface="Arial" charset="0"/>
        </a:defRPr>
      </a:lvl5pPr>
      <a:lvl6pPr marL="457200" algn="l" rtl="0" eaLnBrk="0" fontAlgn="base" hangingPunct="0">
        <a:lnSpc>
          <a:spcPct val="90000"/>
        </a:lnSpc>
        <a:spcBef>
          <a:spcPct val="0"/>
        </a:spcBef>
        <a:spcAft>
          <a:spcPct val="0"/>
        </a:spcAft>
        <a:defRPr kumimoji="1" sz="3200">
          <a:solidFill>
            <a:schemeClr val="tx1"/>
          </a:solidFill>
          <a:latin typeface="Arial" charset="0"/>
        </a:defRPr>
      </a:lvl6pPr>
      <a:lvl7pPr marL="914400" algn="l" rtl="0" eaLnBrk="0" fontAlgn="base" hangingPunct="0">
        <a:lnSpc>
          <a:spcPct val="90000"/>
        </a:lnSpc>
        <a:spcBef>
          <a:spcPct val="0"/>
        </a:spcBef>
        <a:spcAft>
          <a:spcPct val="0"/>
        </a:spcAft>
        <a:defRPr kumimoji="1" sz="3200">
          <a:solidFill>
            <a:schemeClr val="tx1"/>
          </a:solidFill>
          <a:latin typeface="Arial" charset="0"/>
        </a:defRPr>
      </a:lvl7pPr>
      <a:lvl8pPr marL="1371600" algn="l" rtl="0" eaLnBrk="0" fontAlgn="base" hangingPunct="0">
        <a:lnSpc>
          <a:spcPct val="90000"/>
        </a:lnSpc>
        <a:spcBef>
          <a:spcPct val="0"/>
        </a:spcBef>
        <a:spcAft>
          <a:spcPct val="0"/>
        </a:spcAft>
        <a:defRPr kumimoji="1" sz="3200">
          <a:solidFill>
            <a:schemeClr val="tx1"/>
          </a:solidFill>
          <a:latin typeface="Arial" charset="0"/>
        </a:defRPr>
      </a:lvl8pPr>
      <a:lvl9pPr marL="1828800" algn="l" rtl="0" eaLnBrk="0" fontAlgn="base" hangingPunct="0">
        <a:lnSpc>
          <a:spcPct val="90000"/>
        </a:lnSpc>
        <a:spcBef>
          <a:spcPct val="0"/>
        </a:spcBef>
        <a:spcAft>
          <a:spcPct val="0"/>
        </a:spcAft>
        <a:defRPr kumimoji="1" sz="3200">
          <a:solidFill>
            <a:schemeClr val="tx1"/>
          </a:solidFill>
          <a:latin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8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tx1"/>
        </a:buClr>
        <a:buFont typeface="Wingdings" pitchFamily="2" charset="2"/>
        <a:buChar char="w"/>
        <a:defRPr kumimoji="1">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1"/>
        </a:buClr>
        <a:buChar char="•"/>
        <a:defRPr kumimoji="1">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tx1"/>
        </a:buClr>
        <a:buChar char="–"/>
        <a:defRPr kumimoji="1">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0" fontAlgn="base" hangingPunct="0">
        <a:spcBef>
          <a:spcPct val="20000"/>
        </a:spcBef>
        <a:spcAft>
          <a:spcPct val="0"/>
        </a:spcAft>
        <a:buClr>
          <a:schemeClr val="tx1"/>
        </a:buClr>
        <a:buChar char="–"/>
        <a:defRPr kumimoji="1">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850232"/>
            <a:ext cx="9906000" cy="4788568"/>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endParaRPr lang="en-GB" altLang="en-US">
              <a:solidFill>
                <a:srgbClr val="000000"/>
              </a:solidFill>
              <a:latin typeface="Times New Roman" pitchFamily="18" charset="0"/>
            </a:endParaRPr>
          </a:p>
        </p:txBody>
      </p:sp>
      <p:sp>
        <p:nvSpPr>
          <p:cNvPr id="6147" name="Rectangle 3"/>
          <p:cNvSpPr>
            <a:spLocks noChangeArrowheads="1"/>
          </p:cNvSpPr>
          <p:nvPr/>
        </p:nvSpPr>
        <p:spPr bwMode="hidden">
          <a:xfrm>
            <a:off x="1676400" y="1600200"/>
            <a:ext cx="8229600" cy="2667000"/>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fontAlgn="base" hangingPunct="1">
              <a:spcBef>
                <a:spcPct val="0"/>
              </a:spcBef>
              <a:spcAft>
                <a:spcPct val="0"/>
              </a:spcAft>
              <a:buFontTx/>
              <a:buNone/>
            </a:pPr>
            <a:endParaRPr lang="en-GB" altLang="en-US" sz="2400">
              <a:solidFill>
                <a:srgbClr val="000000"/>
              </a:solidFill>
              <a:latin typeface="Times New Roman" pitchFamily="18" charset="0"/>
            </a:endParaRPr>
          </a:p>
        </p:txBody>
      </p:sp>
      <p:sp>
        <p:nvSpPr>
          <p:cNvPr id="56324" name="Rectangle 4"/>
          <p:cNvSpPr>
            <a:spLocks noChangeArrowheads="1"/>
          </p:cNvSpPr>
          <p:nvPr/>
        </p:nvSpPr>
        <p:spPr bwMode="auto">
          <a:xfrm>
            <a:off x="1676400" y="1905000"/>
            <a:ext cx="7848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gn="ctr" eaLnBrk="1" hangingPunct="1">
              <a:spcBef>
                <a:spcPct val="0"/>
              </a:spcBef>
              <a:buNone/>
            </a:pPr>
            <a:r>
              <a:rPr lang="zh-CN" altLang="en-US" sz="4400" b="1" dirty="0">
                <a:solidFill>
                  <a:srgbClr val="99FFCC"/>
                </a:solidFill>
              </a:rPr>
              <a:t>第</a:t>
            </a:r>
            <a:r>
              <a:rPr lang="en-US" altLang="zh-CN" sz="4400" b="1" dirty="0">
                <a:solidFill>
                  <a:srgbClr val="99FFCC"/>
                </a:solidFill>
              </a:rPr>
              <a:t>5</a:t>
            </a:r>
            <a:r>
              <a:rPr lang="zh-CN" altLang="en-US" sz="4400" b="1" dirty="0">
                <a:solidFill>
                  <a:srgbClr val="99FFCC"/>
                </a:solidFill>
              </a:rPr>
              <a:t>章 分布式事务处理</a:t>
            </a:r>
            <a:endParaRPr lang="en-US" altLang="zh-CN" sz="4400" b="1" dirty="0">
              <a:solidFill>
                <a:srgbClr val="99FFCC"/>
              </a:solidFill>
              <a:ea typeface="新细明体" pitchFamily="2" charset="-122"/>
            </a:endParaRPr>
          </a:p>
        </p:txBody>
      </p:sp>
      <p:sp>
        <p:nvSpPr>
          <p:cNvPr id="5" name="TextBox 1"/>
          <p:cNvSpPr txBox="1">
            <a:spLocks noChangeArrowheads="1"/>
          </p:cNvSpPr>
          <p:nvPr/>
        </p:nvSpPr>
        <p:spPr bwMode="auto">
          <a:xfrm>
            <a:off x="609600" y="5334000"/>
            <a:ext cx="708181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t>参考文献：</a:t>
            </a:r>
            <a:endParaRPr lang="en-US" altLang="zh-CN" sz="2800" dirty="0"/>
          </a:p>
          <a:p>
            <a:pPr eaLnBrk="1" hangingPunct="1">
              <a:spcBef>
                <a:spcPct val="0"/>
              </a:spcBef>
              <a:buFontTx/>
              <a:buNone/>
            </a:pPr>
            <a:r>
              <a:rPr lang="en-US" altLang="zh-CN" sz="2800" dirty="0">
                <a:solidFill>
                  <a:srgbClr val="000000"/>
                </a:solidFill>
              </a:rPr>
              <a:t>CDK5, Chapter 17 Distributed Transactions</a:t>
            </a:r>
            <a:endParaRPr lang="en-US" altLang="en-US" sz="2800" dirty="0">
              <a:solidFill>
                <a:srgbClr val="000000"/>
              </a:solidFill>
            </a:endParaRPr>
          </a:p>
        </p:txBody>
      </p:sp>
    </p:spTree>
    <p:extLst>
      <p:ext uri="{BB962C8B-B14F-4D97-AF65-F5344CB8AC3E}">
        <p14:creationId xmlns:p14="http://schemas.microsoft.com/office/powerpoint/2010/main" val="2612962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p:cTn id="7" dur="500" fill="hold"/>
                                        <p:tgtEl>
                                          <p:spTgt spid="56324"/>
                                        </p:tgtEl>
                                        <p:attrNameLst>
                                          <p:attrName>ppt_w</p:attrName>
                                        </p:attrNameLst>
                                      </p:cBhvr>
                                      <p:tavLst>
                                        <p:tav tm="0">
                                          <p:val>
                                            <p:fltVal val="0"/>
                                          </p:val>
                                        </p:tav>
                                        <p:tav tm="100000">
                                          <p:val>
                                            <p:strVal val="#ppt_w"/>
                                          </p:val>
                                        </p:tav>
                                      </p:tavLst>
                                    </p:anim>
                                    <p:anim calcmode="lin" valueType="num">
                                      <p:cBhvr>
                                        <p:cTn id="8" dur="500" fill="hold"/>
                                        <p:tgtEl>
                                          <p:spTgt spid="56324"/>
                                        </p:tgtEl>
                                        <p:attrNameLst>
                                          <p:attrName>ppt_h</p:attrName>
                                        </p:attrNameLst>
                                      </p:cBhvr>
                                      <p:tavLst>
                                        <p:tav tm="0">
                                          <p:val>
                                            <p:fltVal val="0"/>
                                          </p:val>
                                        </p:tav>
                                        <p:tav tm="100000">
                                          <p:val>
                                            <p:strVal val="#ppt_h"/>
                                          </p:val>
                                        </p:tav>
                                      </p:tavLst>
                                    </p:anim>
                                    <p:anim calcmode="lin" valueType="num">
                                      <p:cBhvr>
                                        <p:cTn id="9" dur="500" fill="hold"/>
                                        <p:tgtEl>
                                          <p:spTgt spid="56324"/>
                                        </p:tgtEl>
                                        <p:attrNameLst>
                                          <p:attrName>ppt_x</p:attrName>
                                        </p:attrNameLst>
                                      </p:cBhvr>
                                      <p:tavLst>
                                        <p:tav tm="0">
                                          <p:val>
                                            <p:fltVal val="0.5"/>
                                          </p:val>
                                        </p:tav>
                                        <p:tav tm="100000">
                                          <p:val>
                                            <p:strVal val="#ppt_x"/>
                                          </p:val>
                                        </p:tav>
                                      </p:tavLst>
                                    </p:anim>
                                    <p:anim calcmode="lin" valueType="num">
                                      <p:cBhvr>
                                        <p:cTn id="10" dur="500" fill="hold"/>
                                        <p:tgtEl>
                                          <p:spTgt spid="5632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922338" y="1255713"/>
            <a:ext cx="8437562" cy="4327525"/>
            <a:chOff x="353" y="1116"/>
            <a:chExt cx="4801" cy="2660"/>
          </a:xfrm>
        </p:grpSpPr>
        <p:sp>
          <p:nvSpPr>
            <p:cNvPr id="12294" name="Rectangle 3"/>
            <p:cNvSpPr>
              <a:spLocks noChangeArrowheads="1"/>
            </p:cNvSpPr>
            <p:nvPr/>
          </p:nvSpPr>
          <p:spPr bwMode="auto">
            <a:xfrm>
              <a:off x="3053" y="3345"/>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5" name="Rectangle 4"/>
            <p:cNvSpPr>
              <a:spLocks noChangeArrowheads="1"/>
            </p:cNvSpPr>
            <p:nvPr/>
          </p:nvSpPr>
          <p:spPr bwMode="auto">
            <a:xfrm>
              <a:off x="3053" y="2996"/>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6" name="Rectangle 5"/>
            <p:cNvSpPr>
              <a:spLocks noChangeArrowheads="1"/>
            </p:cNvSpPr>
            <p:nvPr/>
          </p:nvSpPr>
          <p:spPr bwMode="auto">
            <a:xfrm>
              <a:off x="3053" y="2264"/>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7" name="Rectangle 6"/>
            <p:cNvSpPr>
              <a:spLocks noChangeArrowheads="1"/>
            </p:cNvSpPr>
            <p:nvPr/>
          </p:nvSpPr>
          <p:spPr bwMode="auto">
            <a:xfrm>
              <a:off x="3053" y="1363"/>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298" name="Line 7"/>
            <p:cNvSpPr>
              <a:spLocks noChangeShapeType="1"/>
            </p:cNvSpPr>
            <p:nvPr/>
          </p:nvSpPr>
          <p:spPr bwMode="auto">
            <a:xfrm flipV="1">
              <a:off x="2425" y="1478"/>
              <a:ext cx="542" cy="16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8"/>
            <p:cNvSpPr>
              <a:spLocks noChangeShapeType="1"/>
            </p:cNvSpPr>
            <p:nvPr/>
          </p:nvSpPr>
          <p:spPr bwMode="auto">
            <a:xfrm>
              <a:off x="2408" y="1741"/>
              <a:ext cx="592" cy="4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9"/>
            <p:cNvSpPr>
              <a:spLocks noChangeShapeType="1"/>
            </p:cNvSpPr>
            <p:nvPr/>
          </p:nvSpPr>
          <p:spPr bwMode="auto">
            <a:xfrm>
              <a:off x="2342" y="1856"/>
              <a:ext cx="674" cy="108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10"/>
            <p:cNvSpPr>
              <a:spLocks noChangeShapeType="1"/>
            </p:cNvSpPr>
            <p:nvPr/>
          </p:nvSpPr>
          <p:spPr bwMode="auto">
            <a:xfrm>
              <a:off x="2227" y="1856"/>
              <a:ext cx="773" cy="14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Rectangle 11"/>
            <p:cNvSpPr>
              <a:spLocks noChangeArrowheads="1"/>
            </p:cNvSpPr>
            <p:nvPr/>
          </p:nvSpPr>
          <p:spPr bwMode="auto">
            <a:xfrm>
              <a:off x="1931" y="130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3" name="Rectangle 12"/>
            <p:cNvSpPr>
              <a:spLocks noChangeArrowheads="1"/>
            </p:cNvSpPr>
            <p:nvPr/>
          </p:nvSpPr>
          <p:spPr bwMode="auto">
            <a:xfrm>
              <a:off x="2051" y="1588"/>
              <a:ext cx="350" cy="29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4" name="Rectangle 13"/>
            <p:cNvSpPr>
              <a:spLocks noChangeArrowheads="1"/>
            </p:cNvSpPr>
            <p:nvPr/>
          </p:nvSpPr>
          <p:spPr bwMode="auto">
            <a:xfrm>
              <a:off x="3501" y="2045"/>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5" name="Rectangle 14"/>
            <p:cNvSpPr>
              <a:spLocks noChangeArrowheads="1"/>
            </p:cNvSpPr>
            <p:nvPr/>
          </p:nvSpPr>
          <p:spPr bwMode="auto">
            <a:xfrm>
              <a:off x="3493" y="203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6" name="Rectangle 15"/>
            <p:cNvSpPr>
              <a:spLocks noChangeArrowheads="1"/>
            </p:cNvSpPr>
            <p:nvPr/>
          </p:nvSpPr>
          <p:spPr bwMode="auto">
            <a:xfrm>
              <a:off x="3501" y="1124"/>
              <a:ext cx="592" cy="65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7" name="Rectangle 16"/>
            <p:cNvSpPr>
              <a:spLocks noChangeArrowheads="1"/>
            </p:cNvSpPr>
            <p:nvPr/>
          </p:nvSpPr>
          <p:spPr bwMode="auto">
            <a:xfrm>
              <a:off x="3493" y="1116"/>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8" name="Rectangle 17"/>
            <p:cNvSpPr>
              <a:spLocks noChangeArrowheads="1"/>
            </p:cNvSpPr>
            <p:nvPr/>
          </p:nvSpPr>
          <p:spPr bwMode="auto">
            <a:xfrm>
              <a:off x="3501" y="2949"/>
              <a:ext cx="592" cy="65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09" name="Rectangle 18"/>
            <p:cNvSpPr>
              <a:spLocks noChangeArrowheads="1"/>
            </p:cNvSpPr>
            <p:nvPr/>
          </p:nvSpPr>
          <p:spPr bwMode="auto">
            <a:xfrm>
              <a:off x="3493" y="2941"/>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0" name="AutoShape 19"/>
            <p:cNvSpPr>
              <a:spLocks noChangeArrowheads="1"/>
            </p:cNvSpPr>
            <p:nvPr/>
          </p:nvSpPr>
          <p:spPr bwMode="auto">
            <a:xfrm>
              <a:off x="3723" y="1363"/>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1" name="AutoShape 20"/>
            <p:cNvSpPr>
              <a:spLocks noChangeArrowheads="1"/>
            </p:cNvSpPr>
            <p:nvPr/>
          </p:nvSpPr>
          <p:spPr bwMode="auto">
            <a:xfrm>
              <a:off x="3723" y="1363"/>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2" name="Rectangle 21"/>
            <p:cNvSpPr>
              <a:spLocks noChangeArrowheads="1"/>
            </p:cNvSpPr>
            <p:nvPr/>
          </p:nvSpPr>
          <p:spPr bwMode="auto">
            <a:xfrm>
              <a:off x="3723" y="147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3" name="Rectangle 22"/>
            <p:cNvSpPr>
              <a:spLocks noChangeArrowheads="1"/>
            </p:cNvSpPr>
            <p:nvPr/>
          </p:nvSpPr>
          <p:spPr bwMode="auto">
            <a:xfrm>
              <a:off x="3723" y="1478"/>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4" name="AutoShape 23"/>
            <p:cNvSpPr>
              <a:spLocks noChangeArrowheads="1"/>
            </p:cNvSpPr>
            <p:nvPr/>
          </p:nvSpPr>
          <p:spPr bwMode="auto">
            <a:xfrm>
              <a:off x="3723" y="1363"/>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5" name="Line 24"/>
            <p:cNvSpPr>
              <a:spLocks noChangeShapeType="1"/>
            </p:cNvSpPr>
            <p:nvPr/>
          </p:nvSpPr>
          <p:spPr bwMode="auto">
            <a:xfrm>
              <a:off x="3723" y="147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AutoShape 25"/>
            <p:cNvSpPr>
              <a:spLocks noChangeArrowheads="1"/>
            </p:cNvSpPr>
            <p:nvPr/>
          </p:nvSpPr>
          <p:spPr bwMode="auto">
            <a:xfrm>
              <a:off x="3723" y="2267"/>
              <a:ext cx="148" cy="230"/>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7" name="AutoShape 26"/>
            <p:cNvSpPr>
              <a:spLocks noChangeArrowheads="1"/>
            </p:cNvSpPr>
            <p:nvPr/>
          </p:nvSpPr>
          <p:spPr bwMode="auto">
            <a:xfrm>
              <a:off x="3723" y="2267"/>
              <a:ext cx="165" cy="246"/>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8" name="Rectangle 27"/>
            <p:cNvSpPr>
              <a:spLocks noChangeArrowheads="1"/>
            </p:cNvSpPr>
            <p:nvPr/>
          </p:nvSpPr>
          <p:spPr bwMode="auto">
            <a:xfrm>
              <a:off x="3723" y="2382"/>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19" name="Rectangle 28"/>
            <p:cNvSpPr>
              <a:spLocks noChangeArrowheads="1"/>
            </p:cNvSpPr>
            <p:nvPr/>
          </p:nvSpPr>
          <p:spPr bwMode="auto">
            <a:xfrm>
              <a:off x="3723" y="2382"/>
              <a:ext cx="165" cy="131"/>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0" name="AutoShape 29"/>
            <p:cNvSpPr>
              <a:spLocks noChangeArrowheads="1"/>
            </p:cNvSpPr>
            <p:nvPr/>
          </p:nvSpPr>
          <p:spPr bwMode="auto">
            <a:xfrm>
              <a:off x="3723" y="2267"/>
              <a:ext cx="165" cy="246"/>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1" name="Line 30"/>
            <p:cNvSpPr>
              <a:spLocks noChangeShapeType="1"/>
            </p:cNvSpPr>
            <p:nvPr/>
          </p:nvSpPr>
          <p:spPr bwMode="auto">
            <a:xfrm>
              <a:off x="3723" y="2382"/>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2" name="AutoShape 31"/>
            <p:cNvSpPr>
              <a:spLocks noChangeArrowheads="1"/>
            </p:cNvSpPr>
            <p:nvPr/>
          </p:nvSpPr>
          <p:spPr bwMode="auto">
            <a:xfrm>
              <a:off x="3723" y="3023"/>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3" name="AutoShape 32"/>
            <p:cNvSpPr>
              <a:spLocks noChangeArrowheads="1"/>
            </p:cNvSpPr>
            <p:nvPr/>
          </p:nvSpPr>
          <p:spPr bwMode="auto">
            <a:xfrm>
              <a:off x="3723" y="3023"/>
              <a:ext cx="165" cy="230"/>
            </a:xfrm>
            <a:prstGeom prst="roundRect">
              <a:avLst>
                <a:gd name="adj" fmla="val 4212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4" name="Rectangle 33"/>
            <p:cNvSpPr>
              <a:spLocks noChangeArrowheads="1"/>
            </p:cNvSpPr>
            <p:nvPr/>
          </p:nvSpPr>
          <p:spPr bwMode="auto">
            <a:xfrm>
              <a:off x="3723" y="3138"/>
              <a:ext cx="148" cy="11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5" name="Rectangle 34"/>
            <p:cNvSpPr>
              <a:spLocks noChangeArrowheads="1"/>
            </p:cNvSpPr>
            <p:nvPr/>
          </p:nvSpPr>
          <p:spPr bwMode="auto">
            <a:xfrm>
              <a:off x="3723" y="3138"/>
              <a:ext cx="165" cy="132"/>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6" name="AutoShape 35"/>
            <p:cNvSpPr>
              <a:spLocks noChangeArrowheads="1"/>
            </p:cNvSpPr>
            <p:nvPr/>
          </p:nvSpPr>
          <p:spPr bwMode="auto">
            <a:xfrm>
              <a:off x="3723" y="3023"/>
              <a:ext cx="165" cy="230"/>
            </a:xfrm>
            <a:prstGeom prst="roundRect">
              <a:avLst>
                <a:gd name="adj" fmla="val 4212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7" name="Line 36"/>
            <p:cNvSpPr>
              <a:spLocks noChangeShapeType="1"/>
            </p:cNvSpPr>
            <p:nvPr/>
          </p:nvSpPr>
          <p:spPr bwMode="auto">
            <a:xfrm>
              <a:off x="3723" y="3138"/>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AutoShape 37"/>
            <p:cNvSpPr>
              <a:spLocks noChangeArrowheads="1"/>
            </p:cNvSpPr>
            <p:nvPr/>
          </p:nvSpPr>
          <p:spPr bwMode="auto">
            <a:xfrm>
              <a:off x="3707" y="3319"/>
              <a:ext cx="148" cy="214"/>
            </a:xfrm>
            <a:prstGeom prst="roundRect">
              <a:avLst>
                <a:gd name="adj" fmla="val 46958"/>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29" name="AutoShape 38"/>
            <p:cNvSpPr>
              <a:spLocks noChangeArrowheads="1"/>
            </p:cNvSpPr>
            <p:nvPr/>
          </p:nvSpPr>
          <p:spPr bwMode="auto">
            <a:xfrm>
              <a:off x="3707" y="3319"/>
              <a:ext cx="164" cy="230"/>
            </a:xfrm>
            <a:prstGeom prst="roundRect">
              <a:avLst>
                <a:gd name="adj" fmla="val 42380"/>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0" name="Rectangle 39"/>
            <p:cNvSpPr>
              <a:spLocks noChangeArrowheads="1"/>
            </p:cNvSpPr>
            <p:nvPr/>
          </p:nvSpPr>
          <p:spPr bwMode="auto">
            <a:xfrm>
              <a:off x="3707" y="3434"/>
              <a:ext cx="14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1" name="Rectangle 40"/>
            <p:cNvSpPr>
              <a:spLocks noChangeArrowheads="1"/>
            </p:cNvSpPr>
            <p:nvPr/>
          </p:nvSpPr>
          <p:spPr bwMode="auto">
            <a:xfrm>
              <a:off x="3707" y="3434"/>
              <a:ext cx="164" cy="115"/>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2" name="AutoShape 41"/>
            <p:cNvSpPr>
              <a:spLocks noChangeArrowheads="1"/>
            </p:cNvSpPr>
            <p:nvPr/>
          </p:nvSpPr>
          <p:spPr bwMode="auto">
            <a:xfrm>
              <a:off x="3707" y="3319"/>
              <a:ext cx="164" cy="230"/>
            </a:xfrm>
            <a:prstGeom prst="roundRect">
              <a:avLst>
                <a:gd name="adj" fmla="val 4238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33" name="Line 42"/>
            <p:cNvSpPr>
              <a:spLocks noChangeShapeType="1"/>
            </p:cNvSpPr>
            <p:nvPr/>
          </p:nvSpPr>
          <p:spPr bwMode="auto">
            <a:xfrm>
              <a:off x="3707" y="3434"/>
              <a:ext cx="148"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4" name="Rectangle 43"/>
            <p:cNvSpPr>
              <a:spLocks noChangeArrowheads="1"/>
            </p:cNvSpPr>
            <p:nvPr/>
          </p:nvSpPr>
          <p:spPr bwMode="auto">
            <a:xfrm>
              <a:off x="4339" y="1403"/>
              <a:ext cx="81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a.withdraw(10)</a:t>
              </a:r>
              <a:endParaRPr kumimoji="0" lang="en-GB" altLang="zh-CN" sz="2400" i="1">
                <a:latin typeface="Times" pitchFamily="18" charset="0"/>
                <a:ea typeface="宋体" pitchFamily="2" charset="-122"/>
              </a:endParaRPr>
            </a:p>
          </p:txBody>
        </p:sp>
        <p:sp>
          <p:nvSpPr>
            <p:cNvPr id="12335" name="Rectangle 44"/>
            <p:cNvSpPr>
              <a:spLocks noChangeArrowheads="1"/>
            </p:cNvSpPr>
            <p:nvPr/>
          </p:nvSpPr>
          <p:spPr bwMode="auto">
            <a:xfrm>
              <a:off x="4339" y="3080"/>
              <a:ext cx="6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2336" name="Rectangle 45"/>
            <p:cNvSpPr>
              <a:spLocks noChangeArrowheads="1"/>
            </p:cNvSpPr>
            <p:nvPr/>
          </p:nvSpPr>
          <p:spPr bwMode="auto">
            <a:xfrm>
              <a:off x="4405" y="3031"/>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a:t>
              </a:r>
              <a:endParaRPr kumimoji="0" lang="zh-CN" altLang="en-GB" sz="2400">
                <a:latin typeface="Times" pitchFamily="18" charset="0"/>
                <a:ea typeface="宋体" pitchFamily="2" charset="-122"/>
              </a:endParaRPr>
            </a:p>
          </p:txBody>
        </p:sp>
        <p:sp>
          <p:nvSpPr>
            <p:cNvPr id="12337" name="Rectangle 46"/>
            <p:cNvSpPr>
              <a:spLocks noChangeArrowheads="1"/>
            </p:cNvSpPr>
            <p:nvPr/>
          </p:nvSpPr>
          <p:spPr bwMode="auto">
            <a:xfrm>
              <a:off x="4442" y="3080"/>
              <a:ext cx="62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deposit(10)</a:t>
              </a:r>
              <a:endParaRPr kumimoji="0" lang="en-GB" altLang="zh-CN" sz="2400" i="1">
                <a:latin typeface="Times" pitchFamily="18" charset="0"/>
                <a:ea typeface="宋体" pitchFamily="2" charset="-122"/>
              </a:endParaRPr>
            </a:p>
          </p:txBody>
        </p:sp>
        <p:sp>
          <p:nvSpPr>
            <p:cNvPr id="12338" name="Rectangle 47"/>
            <p:cNvSpPr>
              <a:spLocks noChangeArrowheads="1"/>
            </p:cNvSpPr>
            <p:nvPr/>
          </p:nvSpPr>
          <p:spPr bwMode="auto">
            <a:xfrm>
              <a:off x="4339" y="2373"/>
              <a:ext cx="81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b.withdraw(20)</a:t>
              </a:r>
              <a:endParaRPr kumimoji="0" lang="en-GB" altLang="zh-CN" sz="2400" i="1">
                <a:latin typeface="Times" pitchFamily="18" charset="0"/>
                <a:ea typeface="宋体" pitchFamily="2" charset="-122"/>
              </a:endParaRPr>
            </a:p>
          </p:txBody>
        </p:sp>
        <p:sp>
          <p:nvSpPr>
            <p:cNvPr id="12339" name="Rectangle 48"/>
            <p:cNvSpPr>
              <a:spLocks noChangeArrowheads="1"/>
            </p:cNvSpPr>
            <p:nvPr/>
          </p:nvSpPr>
          <p:spPr bwMode="auto">
            <a:xfrm>
              <a:off x="4339" y="3376"/>
              <a:ext cx="72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d.deposit(20)</a:t>
              </a:r>
              <a:endParaRPr kumimoji="0" lang="en-GB" altLang="zh-CN" sz="2400" i="1">
                <a:latin typeface="Times" pitchFamily="18" charset="0"/>
                <a:ea typeface="宋体" pitchFamily="2" charset="-122"/>
              </a:endParaRPr>
            </a:p>
          </p:txBody>
        </p:sp>
        <p:sp>
          <p:nvSpPr>
            <p:cNvPr id="12340" name="Rectangle 49"/>
            <p:cNvSpPr>
              <a:spLocks noChangeArrowheads="1"/>
            </p:cNvSpPr>
            <p:nvPr/>
          </p:nvSpPr>
          <p:spPr bwMode="auto">
            <a:xfrm>
              <a:off x="1915" y="1297"/>
              <a:ext cx="608" cy="674"/>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2341" name="Rectangle 50"/>
            <p:cNvSpPr>
              <a:spLocks noChangeArrowheads="1"/>
            </p:cNvSpPr>
            <p:nvPr/>
          </p:nvSpPr>
          <p:spPr bwMode="auto">
            <a:xfrm>
              <a:off x="1989" y="1387"/>
              <a:ext cx="24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2342" name="Rectangle 51"/>
            <p:cNvSpPr>
              <a:spLocks noChangeArrowheads="1"/>
            </p:cNvSpPr>
            <p:nvPr/>
          </p:nvSpPr>
          <p:spPr bwMode="auto">
            <a:xfrm>
              <a:off x="3942" y="1420"/>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12343" name="Rectangle 52"/>
            <p:cNvSpPr>
              <a:spLocks noChangeArrowheads="1"/>
            </p:cNvSpPr>
            <p:nvPr/>
          </p:nvSpPr>
          <p:spPr bwMode="auto">
            <a:xfrm>
              <a:off x="3942" y="2357"/>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12344" name="Rectangle 53"/>
            <p:cNvSpPr>
              <a:spLocks noChangeArrowheads="1"/>
            </p:cNvSpPr>
            <p:nvPr/>
          </p:nvSpPr>
          <p:spPr bwMode="auto">
            <a:xfrm>
              <a:off x="3942" y="3097"/>
              <a:ext cx="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2345" name="Rectangle 54"/>
            <p:cNvSpPr>
              <a:spLocks noChangeArrowheads="1"/>
            </p:cNvSpPr>
            <p:nvPr/>
          </p:nvSpPr>
          <p:spPr bwMode="auto">
            <a:xfrm>
              <a:off x="3145" y="1436"/>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46" name="Rectangle 55"/>
            <p:cNvSpPr>
              <a:spLocks noChangeArrowheads="1"/>
            </p:cNvSpPr>
            <p:nvPr/>
          </p:nvSpPr>
          <p:spPr bwMode="auto">
            <a:xfrm>
              <a:off x="3216" y="1529"/>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12347" name="Rectangle 56"/>
            <p:cNvSpPr>
              <a:spLocks noChangeArrowheads="1"/>
            </p:cNvSpPr>
            <p:nvPr/>
          </p:nvSpPr>
          <p:spPr bwMode="auto">
            <a:xfrm>
              <a:off x="3159" y="232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48" name="Rectangle 57"/>
            <p:cNvSpPr>
              <a:spLocks noChangeArrowheads="1"/>
            </p:cNvSpPr>
            <p:nvPr/>
          </p:nvSpPr>
          <p:spPr bwMode="auto">
            <a:xfrm>
              <a:off x="3253" y="2417"/>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12349" name="Rectangle 58"/>
            <p:cNvSpPr>
              <a:spLocks noChangeArrowheads="1"/>
            </p:cNvSpPr>
            <p:nvPr/>
          </p:nvSpPr>
          <p:spPr bwMode="auto">
            <a:xfrm>
              <a:off x="3159" y="306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0" name="Rectangle 59"/>
            <p:cNvSpPr>
              <a:spLocks noChangeArrowheads="1"/>
            </p:cNvSpPr>
            <p:nvPr/>
          </p:nvSpPr>
          <p:spPr bwMode="auto">
            <a:xfrm>
              <a:off x="3253" y="3157"/>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12351" name="Rectangle 60"/>
            <p:cNvSpPr>
              <a:spLocks noChangeArrowheads="1"/>
            </p:cNvSpPr>
            <p:nvPr/>
          </p:nvSpPr>
          <p:spPr bwMode="auto">
            <a:xfrm>
              <a:off x="3159" y="3425"/>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2" name="Rectangle 61"/>
            <p:cNvSpPr>
              <a:spLocks noChangeArrowheads="1"/>
            </p:cNvSpPr>
            <p:nvPr/>
          </p:nvSpPr>
          <p:spPr bwMode="auto">
            <a:xfrm>
              <a:off x="3253" y="3518"/>
              <a:ext cx="5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12353" name="Rectangle 62"/>
            <p:cNvSpPr>
              <a:spLocks noChangeArrowheads="1"/>
            </p:cNvSpPr>
            <p:nvPr/>
          </p:nvSpPr>
          <p:spPr bwMode="auto">
            <a:xfrm>
              <a:off x="2168" y="1655"/>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2354" name="Rectangle 63"/>
            <p:cNvSpPr>
              <a:spLocks noChangeArrowheads="1"/>
            </p:cNvSpPr>
            <p:nvPr/>
          </p:nvSpPr>
          <p:spPr bwMode="auto">
            <a:xfrm>
              <a:off x="3942" y="3409"/>
              <a:ext cx="8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D</a:t>
              </a:r>
              <a:endParaRPr kumimoji="0" lang="en-GB" altLang="zh-CN" sz="2400">
                <a:latin typeface="Times" pitchFamily="18" charset="0"/>
                <a:ea typeface="宋体" pitchFamily="2" charset="-122"/>
              </a:endParaRPr>
            </a:p>
          </p:txBody>
        </p:sp>
        <p:sp>
          <p:nvSpPr>
            <p:cNvPr id="12355" name="Freeform 64"/>
            <p:cNvSpPr>
              <a:spLocks/>
            </p:cNvSpPr>
            <p:nvPr/>
          </p:nvSpPr>
          <p:spPr bwMode="auto">
            <a:xfrm>
              <a:off x="2967" y="1428"/>
              <a:ext cx="66" cy="66"/>
            </a:xfrm>
            <a:custGeom>
              <a:avLst/>
              <a:gdLst>
                <a:gd name="T0" fmla="*/ 16 w 66"/>
                <a:gd name="T1" fmla="*/ 33 h 66"/>
                <a:gd name="T2" fmla="*/ 0 w 66"/>
                <a:gd name="T3" fmla="*/ 0 h 66"/>
                <a:gd name="T4" fmla="*/ 66 w 66"/>
                <a:gd name="T5" fmla="*/ 17 h 66"/>
                <a:gd name="T6" fmla="*/ 16 w 66"/>
                <a:gd name="T7" fmla="*/ 66 h 66"/>
                <a:gd name="T8" fmla="*/ 16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16" y="33"/>
                  </a:moveTo>
                  <a:lnTo>
                    <a:pt x="0" y="0"/>
                  </a:lnTo>
                  <a:lnTo>
                    <a:pt x="66" y="17"/>
                  </a:lnTo>
                  <a:lnTo>
                    <a:pt x="16" y="66"/>
                  </a:lnTo>
                  <a:lnTo>
                    <a:pt x="16" y="33"/>
                  </a:lnTo>
                  <a:close/>
                </a:path>
              </a:pathLst>
            </a:custGeom>
            <a:solidFill>
              <a:srgbClr val="000000"/>
            </a:solidFill>
            <a:ln w="38100">
              <a:solidFill>
                <a:srgbClr val="000000"/>
              </a:solidFill>
              <a:prstDash val="solid"/>
              <a:round/>
              <a:headEnd/>
              <a:tailEnd/>
            </a:ln>
          </p:spPr>
          <p:txBody>
            <a:bodyPr/>
            <a:lstStyle/>
            <a:p>
              <a:endParaRPr lang="en-US"/>
            </a:p>
          </p:txBody>
        </p:sp>
        <p:sp>
          <p:nvSpPr>
            <p:cNvPr id="12356" name="Freeform 65"/>
            <p:cNvSpPr>
              <a:spLocks/>
            </p:cNvSpPr>
            <p:nvPr/>
          </p:nvSpPr>
          <p:spPr bwMode="auto">
            <a:xfrm>
              <a:off x="2983" y="2185"/>
              <a:ext cx="66" cy="65"/>
            </a:xfrm>
            <a:custGeom>
              <a:avLst/>
              <a:gdLst>
                <a:gd name="T0" fmla="*/ 17 w 66"/>
                <a:gd name="T1" fmla="*/ 16 h 65"/>
                <a:gd name="T2" fmla="*/ 33 w 66"/>
                <a:gd name="T3" fmla="*/ 0 h 65"/>
                <a:gd name="T4" fmla="*/ 66 w 66"/>
                <a:gd name="T5" fmla="*/ 65 h 65"/>
                <a:gd name="T6" fmla="*/ 0 w 66"/>
                <a:gd name="T7" fmla="*/ 49 h 65"/>
                <a:gd name="T8" fmla="*/ 17 w 66"/>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17" y="16"/>
                  </a:moveTo>
                  <a:lnTo>
                    <a:pt x="33" y="0"/>
                  </a:lnTo>
                  <a:lnTo>
                    <a:pt x="66" y="65"/>
                  </a:lnTo>
                  <a:lnTo>
                    <a:pt x="0" y="49"/>
                  </a:lnTo>
                  <a:lnTo>
                    <a:pt x="17" y="16"/>
                  </a:lnTo>
                  <a:close/>
                </a:path>
              </a:pathLst>
            </a:custGeom>
            <a:solidFill>
              <a:srgbClr val="000000"/>
            </a:solidFill>
            <a:ln w="38100">
              <a:solidFill>
                <a:srgbClr val="000000"/>
              </a:solidFill>
              <a:prstDash val="solid"/>
              <a:round/>
              <a:headEnd/>
              <a:tailEnd/>
            </a:ln>
          </p:spPr>
          <p:txBody>
            <a:bodyPr/>
            <a:lstStyle/>
            <a:p>
              <a:endParaRPr lang="en-US"/>
            </a:p>
          </p:txBody>
        </p:sp>
        <p:sp>
          <p:nvSpPr>
            <p:cNvPr id="12357" name="Freeform 66"/>
            <p:cNvSpPr>
              <a:spLocks/>
            </p:cNvSpPr>
            <p:nvPr/>
          </p:nvSpPr>
          <p:spPr bwMode="auto">
            <a:xfrm>
              <a:off x="2983" y="2924"/>
              <a:ext cx="66" cy="66"/>
            </a:xfrm>
            <a:custGeom>
              <a:avLst/>
              <a:gdLst>
                <a:gd name="T0" fmla="*/ 33 w 66"/>
                <a:gd name="T1" fmla="*/ 17 h 66"/>
                <a:gd name="T2" fmla="*/ 66 w 66"/>
                <a:gd name="T3" fmla="*/ 0 h 66"/>
                <a:gd name="T4" fmla="*/ 66 w 66"/>
                <a:gd name="T5" fmla="*/ 66 h 66"/>
                <a:gd name="T6" fmla="*/ 0 w 66"/>
                <a:gd name="T7" fmla="*/ 33 h 66"/>
                <a:gd name="T8" fmla="*/ 33 w 66"/>
                <a:gd name="T9" fmla="*/ 1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17"/>
                  </a:moveTo>
                  <a:lnTo>
                    <a:pt x="66" y="0"/>
                  </a:lnTo>
                  <a:lnTo>
                    <a:pt x="66" y="66"/>
                  </a:lnTo>
                  <a:lnTo>
                    <a:pt x="0" y="33"/>
                  </a:lnTo>
                  <a:lnTo>
                    <a:pt x="33" y="17"/>
                  </a:lnTo>
                  <a:close/>
                </a:path>
              </a:pathLst>
            </a:custGeom>
            <a:solidFill>
              <a:srgbClr val="000000"/>
            </a:solidFill>
            <a:ln w="38100">
              <a:solidFill>
                <a:srgbClr val="000000"/>
              </a:solidFill>
              <a:prstDash val="solid"/>
              <a:round/>
              <a:headEnd/>
              <a:tailEnd/>
            </a:ln>
          </p:spPr>
          <p:txBody>
            <a:bodyPr/>
            <a:lstStyle/>
            <a:p>
              <a:endParaRPr lang="en-US"/>
            </a:p>
          </p:txBody>
        </p:sp>
        <p:sp>
          <p:nvSpPr>
            <p:cNvPr id="12358" name="Freeform 67"/>
            <p:cNvSpPr>
              <a:spLocks/>
            </p:cNvSpPr>
            <p:nvPr/>
          </p:nvSpPr>
          <p:spPr bwMode="auto">
            <a:xfrm>
              <a:off x="2967" y="3270"/>
              <a:ext cx="66" cy="65"/>
            </a:xfrm>
            <a:custGeom>
              <a:avLst/>
              <a:gdLst>
                <a:gd name="T0" fmla="*/ 33 w 66"/>
                <a:gd name="T1" fmla="*/ 16 h 65"/>
                <a:gd name="T2" fmla="*/ 66 w 66"/>
                <a:gd name="T3" fmla="*/ 0 h 65"/>
                <a:gd name="T4" fmla="*/ 66 w 66"/>
                <a:gd name="T5" fmla="*/ 65 h 65"/>
                <a:gd name="T6" fmla="*/ 0 w 66"/>
                <a:gd name="T7" fmla="*/ 33 h 65"/>
                <a:gd name="T8" fmla="*/ 33 w 66"/>
                <a:gd name="T9" fmla="*/ 16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5">
                  <a:moveTo>
                    <a:pt x="33" y="16"/>
                  </a:moveTo>
                  <a:lnTo>
                    <a:pt x="66" y="0"/>
                  </a:lnTo>
                  <a:lnTo>
                    <a:pt x="66" y="65"/>
                  </a:lnTo>
                  <a:lnTo>
                    <a:pt x="0" y="33"/>
                  </a:lnTo>
                  <a:lnTo>
                    <a:pt x="33" y="16"/>
                  </a:lnTo>
                  <a:close/>
                </a:path>
              </a:pathLst>
            </a:custGeom>
            <a:solidFill>
              <a:srgbClr val="000000"/>
            </a:solidFill>
            <a:ln w="38100">
              <a:solidFill>
                <a:srgbClr val="000000"/>
              </a:solidFill>
              <a:prstDash val="solid"/>
              <a:round/>
              <a:headEnd/>
              <a:tailEnd/>
            </a:ln>
          </p:spPr>
          <p:txBody>
            <a:bodyPr/>
            <a:lstStyle/>
            <a:p>
              <a:endParaRPr lang="en-US"/>
            </a:p>
          </p:txBody>
        </p:sp>
        <p:sp>
          <p:nvSpPr>
            <p:cNvPr id="12359" name="Freeform 68"/>
            <p:cNvSpPr>
              <a:spLocks/>
            </p:cNvSpPr>
            <p:nvPr/>
          </p:nvSpPr>
          <p:spPr bwMode="auto">
            <a:xfrm>
              <a:off x="3641" y="1428"/>
              <a:ext cx="66" cy="83"/>
            </a:xfrm>
            <a:custGeom>
              <a:avLst/>
              <a:gdLst>
                <a:gd name="T0" fmla="*/ 0 w 66"/>
                <a:gd name="T1" fmla="*/ 33 h 83"/>
                <a:gd name="T2" fmla="*/ 0 w 66"/>
                <a:gd name="T3" fmla="*/ 0 h 83"/>
                <a:gd name="T4" fmla="*/ 66 w 66"/>
                <a:gd name="T5" fmla="*/ 33 h 83"/>
                <a:gd name="T6" fmla="*/ 0 w 66"/>
                <a:gd name="T7" fmla="*/ 83 h 83"/>
                <a:gd name="T8" fmla="*/ 0 w 66"/>
                <a:gd name="T9" fmla="*/ 33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83">
                  <a:moveTo>
                    <a:pt x="0" y="33"/>
                  </a:moveTo>
                  <a:lnTo>
                    <a:pt x="0" y="0"/>
                  </a:lnTo>
                  <a:lnTo>
                    <a:pt x="66" y="33"/>
                  </a:lnTo>
                  <a:lnTo>
                    <a:pt x="0" y="83"/>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0" name="Line 69"/>
            <p:cNvSpPr>
              <a:spLocks noChangeShapeType="1"/>
            </p:cNvSpPr>
            <p:nvPr/>
          </p:nvSpPr>
          <p:spPr bwMode="auto">
            <a:xfrm>
              <a:off x="3394" y="1461"/>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1" name="Freeform 70"/>
            <p:cNvSpPr>
              <a:spLocks/>
            </p:cNvSpPr>
            <p:nvPr/>
          </p:nvSpPr>
          <p:spPr bwMode="auto">
            <a:xfrm>
              <a:off x="3641" y="2349"/>
              <a:ext cx="66" cy="66"/>
            </a:xfrm>
            <a:custGeom>
              <a:avLst/>
              <a:gdLst>
                <a:gd name="T0" fmla="*/ 0 w 66"/>
                <a:gd name="T1" fmla="*/ 33 h 66"/>
                <a:gd name="T2" fmla="*/ 0 w 66"/>
                <a:gd name="T3" fmla="*/ 0 h 66"/>
                <a:gd name="T4" fmla="*/ 66 w 66"/>
                <a:gd name="T5" fmla="*/ 33 h 66"/>
                <a:gd name="T6" fmla="*/ 0 w 66"/>
                <a:gd name="T7" fmla="*/ 66 h 66"/>
                <a:gd name="T8" fmla="*/ 0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0" y="33"/>
                  </a:moveTo>
                  <a:lnTo>
                    <a:pt x="0" y="0"/>
                  </a:lnTo>
                  <a:lnTo>
                    <a:pt x="66"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2" name="Line 71"/>
            <p:cNvSpPr>
              <a:spLocks noChangeShapeType="1"/>
            </p:cNvSpPr>
            <p:nvPr/>
          </p:nvSpPr>
          <p:spPr bwMode="auto">
            <a:xfrm>
              <a:off x="3394" y="2382"/>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3" name="Freeform 72"/>
            <p:cNvSpPr>
              <a:spLocks/>
            </p:cNvSpPr>
            <p:nvPr/>
          </p:nvSpPr>
          <p:spPr bwMode="auto">
            <a:xfrm>
              <a:off x="3641" y="3122"/>
              <a:ext cx="49" cy="65"/>
            </a:xfrm>
            <a:custGeom>
              <a:avLst/>
              <a:gdLst>
                <a:gd name="T0" fmla="*/ 0 w 49"/>
                <a:gd name="T1" fmla="*/ 33 h 65"/>
                <a:gd name="T2" fmla="*/ 0 w 49"/>
                <a:gd name="T3" fmla="*/ 0 h 65"/>
                <a:gd name="T4" fmla="*/ 49 w 49"/>
                <a:gd name="T5" fmla="*/ 33 h 65"/>
                <a:gd name="T6" fmla="*/ 0 w 49"/>
                <a:gd name="T7" fmla="*/ 65 h 65"/>
                <a:gd name="T8" fmla="*/ 0 w 49"/>
                <a:gd name="T9" fmla="*/ 33 h 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5">
                  <a:moveTo>
                    <a:pt x="0" y="33"/>
                  </a:moveTo>
                  <a:lnTo>
                    <a:pt x="0" y="0"/>
                  </a:lnTo>
                  <a:lnTo>
                    <a:pt x="49" y="33"/>
                  </a:lnTo>
                  <a:lnTo>
                    <a:pt x="0" y="65"/>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4" name="Line 73"/>
            <p:cNvSpPr>
              <a:spLocks noChangeShapeType="1"/>
            </p:cNvSpPr>
            <p:nvPr/>
          </p:nvSpPr>
          <p:spPr bwMode="auto">
            <a:xfrm>
              <a:off x="3378" y="3155"/>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5" name="Freeform 74"/>
            <p:cNvSpPr>
              <a:spLocks/>
            </p:cNvSpPr>
            <p:nvPr/>
          </p:nvSpPr>
          <p:spPr bwMode="auto">
            <a:xfrm>
              <a:off x="3625" y="3401"/>
              <a:ext cx="65" cy="66"/>
            </a:xfrm>
            <a:custGeom>
              <a:avLst/>
              <a:gdLst>
                <a:gd name="T0" fmla="*/ 0 w 65"/>
                <a:gd name="T1" fmla="*/ 33 h 66"/>
                <a:gd name="T2" fmla="*/ 0 w 65"/>
                <a:gd name="T3" fmla="*/ 0 h 66"/>
                <a:gd name="T4" fmla="*/ 65 w 65"/>
                <a:gd name="T5" fmla="*/ 33 h 66"/>
                <a:gd name="T6" fmla="*/ 0 w 65"/>
                <a:gd name="T7" fmla="*/ 66 h 66"/>
                <a:gd name="T8" fmla="*/ 0 w 65"/>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66">
                  <a:moveTo>
                    <a:pt x="0" y="33"/>
                  </a:moveTo>
                  <a:lnTo>
                    <a:pt x="0" y="0"/>
                  </a:lnTo>
                  <a:lnTo>
                    <a:pt x="65" y="33"/>
                  </a:lnTo>
                  <a:lnTo>
                    <a:pt x="0" y="66"/>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12366" name="Line 75"/>
            <p:cNvSpPr>
              <a:spLocks noChangeShapeType="1"/>
            </p:cNvSpPr>
            <p:nvPr/>
          </p:nvSpPr>
          <p:spPr bwMode="auto">
            <a:xfrm>
              <a:off x="3378" y="3434"/>
              <a:ext cx="24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67" name="Rectangle 76"/>
            <p:cNvSpPr>
              <a:spLocks noChangeArrowheads="1"/>
            </p:cNvSpPr>
            <p:nvPr/>
          </p:nvSpPr>
          <p:spPr bwMode="auto">
            <a:xfrm>
              <a:off x="3407" y="1157"/>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12368" name="Rectangle 77"/>
            <p:cNvSpPr>
              <a:spLocks noChangeArrowheads="1"/>
            </p:cNvSpPr>
            <p:nvPr/>
          </p:nvSpPr>
          <p:spPr bwMode="auto">
            <a:xfrm>
              <a:off x="3398" y="2044"/>
              <a:ext cx="8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2369" name="Rectangle 78"/>
            <p:cNvSpPr>
              <a:spLocks noChangeArrowheads="1"/>
            </p:cNvSpPr>
            <p:nvPr/>
          </p:nvSpPr>
          <p:spPr bwMode="auto">
            <a:xfrm>
              <a:off x="3400" y="2834"/>
              <a:ext cx="7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12370" name="Rectangle 79"/>
            <p:cNvSpPr>
              <a:spLocks noChangeArrowheads="1"/>
            </p:cNvSpPr>
            <p:nvPr/>
          </p:nvSpPr>
          <p:spPr bwMode="auto">
            <a:xfrm>
              <a:off x="372" y="2103"/>
              <a:ext cx="21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T</a:t>
              </a:r>
              <a:r>
                <a:rPr kumimoji="0" lang="en-GB" altLang="zh-CN" sz="1700">
                  <a:solidFill>
                    <a:srgbClr val="000000"/>
                  </a:solidFill>
                  <a:ea typeface="宋体" pitchFamily="2" charset="-122"/>
                </a:rPr>
                <a:t> = </a:t>
              </a:r>
              <a:endParaRPr kumimoji="0" lang="en-GB" altLang="zh-CN" sz="2400">
                <a:latin typeface="Times" pitchFamily="18" charset="0"/>
                <a:ea typeface="宋体" pitchFamily="2" charset="-122"/>
              </a:endParaRPr>
            </a:p>
          </p:txBody>
        </p:sp>
        <p:sp>
          <p:nvSpPr>
            <p:cNvPr id="12371" name="Rectangle 80"/>
            <p:cNvSpPr>
              <a:spLocks noChangeArrowheads="1"/>
            </p:cNvSpPr>
            <p:nvPr/>
          </p:nvSpPr>
          <p:spPr bwMode="auto">
            <a:xfrm>
              <a:off x="597" y="2103"/>
              <a:ext cx="91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openTransaction</a:t>
              </a:r>
              <a:endParaRPr kumimoji="0" lang="en-GB" altLang="zh-CN" sz="2400">
                <a:latin typeface="Times" pitchFamily="18" charset="0"/>
                <a:ea typeface="宋体" pitchFamily="2" charset="-122"/>
              </a:endParaRPr>
            </a:p>
          </p:txBody>
        </p:sp>
        <p:sp>
          <p:nvSpPr>
            <p:cNvPr id="12372" name="Rectangle 81"/>
            <p:cNvSpPr>
              <a:spLocks noChangeArrowheads="1"/>
            </p:cNvSpPr>
            <p:nvPr/>
          </p:nvSpPr>
          <p:spPr bwMode="auto">
            <a:xfrm>
              <a:off x="413" y="2312"/>
              <a:ext cx="1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endParaRPr kumimoji="0" lang="zh-CN" altLang="en-GB" sz="2400">
                <a:latin typeface="Times" pitchFamily="18" charset="0"/>
                <a:ea typeface="宋体" pitchFamily="2" charset="-122"/>
              </a:endParaRPr>
            </a:p>
          </p:txBody>
        </p:sp>
        <p:sp>
          <p:nvSpPr>
            <p:cNvPr id="12373" name="Rectangle 82"/>
            <p:cNvSpPr>
              <a:spLocks noChangeArrowheads="1"/>
            </p:cNvSpPr>
            <p:nvPr/>
          </p:nvSpPr>
          <p:spPr bwMode="auto">
            <a:xfrm>
              <a:off x="592" y="2264"/>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 </a:t>
              </a:r>
              <a:endParaRPr kumimoji="0" lang="zh-CN" altLang="en-GB" sz="2400">
                <a:latin typeface="Times" pitchFamily="18" charset="0"/>
                <a:ea typeface="宋体" pitchFamily="2" charset="-122"/>
              </a:endParaRPr>
            </a:p>
          </p:txBody>
        </p:sp>
        <p:sp>
          <p:nvSpPr>
            <p:cNvPr id="12374" name="Rectangle 83"/>
            <p:cNvSpPr>
              <a:spLocks noChangeArrowheads="1"/>
            </p:cNvSpPr>
            <p:nvPr/>
          </p:nvSpPr>
          <p:spPr bwMode="auto">
            <a:xfrm>
              <a:off x="628" y="2312"/>
              <a:ext cx="11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75" name="Rectangle 84"/>
            <p:cNvSpPr>
              <a:spLocks noChangeArrowheads="1"/>
            </p:cNvSpPr>
            <p:nvPr/>
          </p:nvSpPr>
          <p:spPr bwMode="auto">
            <a:xfrm>
              <a:off x="792" y="2457"/>
              <a:ext cx="84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a.withdraw(10);</a:t>
              </a:r>
              <a:endParaRPr kumimoji="0" lang="en-GB" altLang="zh-CN" sz="2400">
                <a:latin typeface="Times" pitchFamily="18" charset="0"/>
                <a:ea typeface="宋体" pitchFamily="2" charset="-122"/>
              </a:endParaRPr>
            </a:p>
          </p:txBody>
        </p:sp>
        <p:sp>
          <p:nvSpPr>
            <p:cNvPr id="12376" name="Rectangle 85"/>
            <p:cNvSpPr>
              <a:spLocks noChangeArrowheads="1"/>
            </p:cNvSpPr>
            <p:nvPr/>
          </p:nvSpPr>
          <p:spPr bwMode="auto">
            <a:xfrm>
              <a:off x="353" y="3615"/>
              <a:ext cx="113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closeTransaction</a:t>
              </a:r>
              <a:endParaRPr kumimoji="0" lang="en-GB" altLang="zh-CN" sz="2400">
                <a:latin typeface="Times" pitchFamily="18" charset="0"/>
                <a:ea typeface="宋体" pitchFamily="2" charset="-122"/>
              </a:endParaRPr>
            </a:p>
          </p:txBody>
        </p:sp>
        <p:sp>
          <p:nvSpPr>
            <p:cNvPr id="12377" name="Rectangle 86"/>
            <p:cNvSpPr>
              <a:spLocks noChangeArrowheads="1"/>
            </p:cNvSpPr>
            <p:nvPr/>
          </p:nvSpPr>
          <p:spPr bwMode="auto">
            <a:xfrm>
              <a:off x="413" y="2634"/>
              <a:ext cx="17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endParaRPr kumimoji="0" lang="zh-CN" altLang="en-GB" sz="2400">
                <a:latin typeface="Times" pitchFamily="18" charset="0"/>
                <a:ea typeface="宋体" pitchFamily="2" charset="-122"/>
              </a:endParaRPr>
            </a:p>
          </p:txBody>
        </p:sp>
        <p:sp>
          <p:nvSpPr>
            <p:cNvPr id="12378" name="Rectangle 87"/>
            <p:cNvSpPr>
              <a:spLocks noChangeArrowheads="1"/>
            </p:cNvSpPr>
            <p:nvPr/>
          </p:nvSpPr>
          <p:spPr bwMode="auto">
            <a:xfrm>
              <a:off x="592" y="2586"/>
              <a:ext cx="3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C Helvetica Condensed" charset="0"/>
                  <a:ea typeface="宋体" pitchFamily="2" charset="-122"/>
                </a:rPr>
                <a:t> </a:t>
              </a:r>
              <a:endParaRPr kumimoji="0" lang="zh-CN" altLang="en-GB" sz="2400">
                <a:latin typeface="Times" pitchFamily="18" charset="0"/>
                <a:ea typeface="宋体" pitchFamily="2" charset="-122"/>
              </a:endParaRPr>
            </a:p>
          </p:txBody>
        </p:sp>
        <p:sp>
          <p:nvSpPr>
            <p:cNvPr id="12379" name="Rectangle 88"/>
            <p:cNvSpPr>
              <a:spLocks noChangeArrowheads="1"/>
            </p:cNvSpPr>
            <p:nvPr/>
          </p:nvSpPr>
          <p:spPr bwMode="auto">
            <a:xfrm>
              <a:off x="628" y="2634"/>
              <a:ext cx="11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0" name="Rectangle 89"/>
            <p:cNvSpPr>
              <a:spLocks noChangeArrowheads="1"/>
            </p:cNvSpPr>
            <p:nvPr/>
          </p:nvSpPr>
          <p:spPr bwMode="auto">
            <a:xfrm>
              <a:off x="792" y="2779"/>
              <a:ext cx="84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b.withdraw(20);</a:t>
              </a:r>
              <a:endParaRPr kumimoji="0" lang="en-GB" altLang="zh-CN" sz="2400">
                <a:latin typeface="Times" pitchFamily="18" charset="0"/>
                <a:ea typeface="宋体" pitchFamily="2" charset="-122"/>
              </a:endParaRPr>
            </a:p>
          </p:txBody>
        </p:sp>
        <p:sp>
          <p:nvSpPr>
            <p:cNvPr id="12381" name="Rectangle 90"/>
            <p:cNvSpPr>
              <a:spLocks noChangeArrowheads="1"/>
            </p:cNvSpPr>
            <p:nvPr/>
          </p:nvSpPr>
          <p:spPr bwMode="auto">
            <a:xfrm>
              <a:off x="413" y="2972"/>
              <a:ext cx="13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2" name="Rectangle 91"/>
            <p:cNvSpPr>
              <a:spLocks noChangeArrowheads="1"/>
            </p:cNvSpPr>
            <p:nvPr/>
          </p:nvSpPr>
          <p:spPr bwMode="auto">
            <a:xfrm>
              <a:off x="792" y="3117"/>
              <a:ext cx="75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c.deposit(10);</a:t>
              </a:r>
              <a:endParaRPr kumimoji="0" lang="en-GB" altLang="zh-CN" sz="2400">
                <a:latin typeface="Times" pitchFamily="18" charset="0"/>
                <a:ea typeface="宋体" pitchFamily="2" charset="-122"/>
              </a:endParaRPr>
            </a:p>
          </p:txBody>
        </p:sp>
        <p:sp>
          <p:nvSpPr>
            <p:cNvPr id="12383" name="Rectangle 92"/>
            <p:cNvSpPr>
              <a:spLocks noChangeArrowheads="1"/>
            </p:cNvSpPr>
            <p:nvPr/>
          </p:nvSpPr>
          <p:spPr bwMode="auto">
            <a:xfrm>
              <a:off x="413" y="3278"/>
              <a:ext cx="134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      </a:t>
              </a:r>
              <a:r>
                <a:rPr kumimoji="0" lang="en-GB" altLang="zh-CN" sz="1700" i="1">
                  <a:solidFill>
                    <a:srgbClr val="000000"/>
                  </a:solidFill>
                  <a:ea typeface="宋体" pitchFamily="2" charset="-122"/>
                </a:rPr>
                <a:t>openSubTransaction</a:t>
              </a:r>
              <a:endParaRPr kumimoji="0" lang="en-GB" altLang="zh-CN" sz="2400">
                <a:latin typeface="Times" pitchFamily="18" charset="0"/>
                <a:ea typeface="宋体" pitchFamily="2" charset="-122"/>
              </a:endParaRPr>
            </a:p>
          </p:txBody>
        </p:sp>
        <p:sp>
          <p:nvSpPr>
            <p:cNvPr id="12384" name="Rectangle 93"/>
            <p:cNvSpPr>
              <a:spLocks noChangeArrowheads="1"/>
            </p:cNvSpPr>
            <p:nvPr/>
          </p:nvSpPr>
          <p:spPr bwMode="auto">
            <a:xfrm>
              <a:off x="792" y="3422"/>
              <a:ext cx="76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a:solidFill>
                    <a:srgbClr val="000000"/>
                  </a:solidFill>
                  <a:ea typeface="宋体" pitchFamily="2" charset="-122"/>
                </a:rPr>
                <a:t>d.deposit(20);</a:t>
              </a:r>
              <a:endParaRPr kumimoji="0" lang="en-GB" altLang="zh-CN" sz="2400">
                <a:latin typeface="Times" pitchFamily="18" charset="0"/>
                <a:ea typeface="宋体" pitchFamily="2" charset="-122"/>
              </a:endParaRPr>
            </a:p>
          </p:txBody>
        </p:sp>
      </p:grpSp>
      <p:sp>
        <p:nvSpPr>
          <p:cNvPr id="12291" name="Rectangle 94"/>
          <p:cNvSpPr>
            <a:spLocks noGrp="1" noChangeArrowheads="1"/>
          </p:cNvSpPr>
          <p:nvPr>
            <p:ph type="title"/>
          </p:nvPr>
        </p:nvSpPr>
        <p:spPr/>
        <p:txBody>
          <a:bodyPr/>
          <a:lstStyle/>
          <a:p>
            <a:r>
              <a:rPr lang="zh-CN" altLang="en-GB">
                <a:ea typeface="宋体" pitchFamily="2" charset="-122"/>
              </a:rPr>
              <a:t>嵌套的银行事务</a:t>
            </a:r>
          </a:p>
        </p:txBody>
      </p:sp>
      <p:sp>
        <p:nvSpPr>
          <p:cNvPr id="12292" name="Rectangle 95"/>
          <p:cNvSpPr>
            <a:spLocks noGrp="1" noChangeArrowheads="1"/>
          </p:cNvSpPr>
          <p:nvPr>
            <p:ph type="body" idx="1"/>
          </p:nvPr>
        </p:nvSpPr>
        <p:spPr>
          <a:xfrm>
            <a:off x="406400" y="5792788"/>
            <a:ext cx="8859838" cy="841375"/>
          </a:xfrm>
        </p:spPr>
        <p:txBody>
          <a:bodyPr>
            <a:normAutofit/>
          </a:bodyPr>
          <a:lstStyle/>
          <a:p>
            <a:pPr>
              <a:lnSpc>
                <a:spcPct val="90000"/>
              </a:lnSpc>
            </a:pPr>
            <a:r>
              <a:rPr lang="zh-CN" altLang="en-US" sz="2400" dirty="0">
                <a:ea typeface="宋体" pitchFamily="2" charset="-122"/>
              </a:rPr>
              <a:t>客户从</a:t>
            </a:r>
            <a:r>
              <a:rPr lang="en-US" altLang="zh-CN" sz="2400" dirty="0">
                <a:ea typeface="宋体" pitchFamily="2" charset="-122"/>
              </a:rPr>
              <a:t>A</a:t>
            </a:r>
            <a:r>
              <a:rPr lang="zh-CN" altLang="en-US" sz="2400" dirty="0">
                <a:ea typeface="宋体" pitchFamily="2" charset="-122"/>
              </a:rPr>
              <a:t>账户转账</a:t>
            </a:r>
            <a:r>
              <a:rPr lang="en-US" altLang="zh-CN" sz="2400" dirty="0">
                <a:ea typeface="宋体" pitchFamily="2" charset="-122"/>
              </a:rPr>
              <a:t>$10</a:t>
            </a:r>
            <a:r>
              <a:rPr lang="zh-CN" altLang="en-US" sz="2400" dirty="0">
                <a:ea typeface="宋体" pitchFamily="2" charset="-122"/>
              </a:rPr>
              <a:t>到</a:t>
            </a:r>
            <a:r>
              <a:rPr lang="en-US" altLang="zh-CN" sz="2400" dirty="0">
                <a:ea typeface="宋体" pitchFamily="2" charset="-122"/>
              </a:rPr>
              <a:t>C</a:t>
            </a:r>
            <a:r>
              <a:rPr lang="zh-CN" altLang="en-US" sz="2400" dirty="0">
                <a:ea typeface="宋体" pitchFamily="2" charset="-122"/>
              </a:rPr>
              <a:t>账户，然后从</a:t>
            </a:r>
            <a:r>
              <a:rPr lang="en-US" altLang="zh-CN" sz="2400" dirty="0">
                <a:ea typeface="宋体" pitchFamily="2" charset="-122"/>
              </a:rPr>
              <a:t>B</a:t>
            </a:r>
            <a:r>
              <a:rPr lang="zh-CN" altLang="en-US" sz="2400" dirty="0">
                <a:ea typeface="宋体" pitchFamily="2" charset="-122"/>
              </a:rPr>
              <a:t>账户转账</a:t>
            </a:r>
            <a:r>
              <a:rPr lang="en-US" altLang="zh-CN" sz="2400" dirty="0">
                <a:ea typeface="宋体" pitchFamily="2" charset="-122"/>
              </a:rPr>
              <a:t>$20</a:t>
            </a:r>
            <a:r>
              <a:rPr lang="zh-CN" altLang="en-US" sz="2400" dirty="0">
                <a:ea typeface="宋体" pitchFamily="2" charset="-122"/>
              </a:rPr>
              <a:t>到</a:t>
            </a:r>
            <a:r>
              <a:rPr lang="en-US" altLang="zh-CN" sz="2400" dirty="0">
                <a:ea typeface="宋体" pitchFamily="2" charset="-122"/>
              </a:rPr>
              <a:t>D</a:t>
            </a:r>
            <a:r>
              <a:rPr lang="zh-CN" altLang="en-US" sz="2400" dirty="0">
                <a:ea typeface="宋体" pitchFamily="2" charset="-122"/>
              </a:rPr>
              <a:t>账户</a:t>
            </a:r>
          </a:p>
          <a:p>
            <a:pPr>
              <a:lnSpc>
                <a:spcPct val="90000"/>
              </a:lnSpc>
            </a:pPr>
            <a:r>
              <a:rPr lang="en-GB" altLang="zh-CN" sz="2400" dirty="0">
                <a:ea typeface="宋体" pitchFamily="2" charset="-122"/>
              </a:rPr>
              <a:t>CORBA OTS</a:t>
            </a:r>
            <a:r>
              <a:rPr lang="zh-CN" altLang="en-US" sz="2400" dirty="0">
                <a:ea typeface="宋体" pitchFamily="2" charset="-122"/>
              </a:rPr>
              <a:t>同时支持平面事务和嵌套事务</a:t>
            </a:r>
            <a:endParaRPr lang="en-GB" altLang="zh-CN" sz="2400" dirty="0">
              <a:ea typeface="宋体" pitchFamily="2" charset="-122"/>
            </a:endParaRPr>
          </a:p>
        </p:txBody>
      </p:sp>
      <p:sp>
        <p:nvSpPr>
          <p:cNvPr id="12293" name="Text Box 96"/>
          <p:cNvSpPr txBox="1">
            <a:spLocks noChangeArrowheads="1"/>
          </p:cNvSpPr>
          <p:nvPr/>
        </p:nvSpPr>
        <p:spPr bwMode="auto">
          <a:xfrm>
            <a:off x="501650" y="1211263"/>
            <a:ext cx="2808288" cy="12001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请求能并行运行在几个服务器上，嵌套的事务更有效</a:t>
            </a:r>
            <a:endParaRPr kumimoji="0" lang="en-GB" altLang="zh-CN" sz="240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GB" dirty="0"/>
              <a:t>平面</a:t>
            </a:r>
            <a:r>
              <a:rPr lang="zh-CN" altLang="en-US" dirty="0"/>
              <a:t>分布事务的协调者和参与者</a:t>
            </a:r>
            <a:r>
              <a:rPr lang="en-US" altLang="zh-CN" dirty="0"/>
              <a:t> </a:t>
            </a:r>
            <a:endParaRPr lang="en-GB" altLang="zh-CN" dirty="0"/>
          </a:p>
        </p:txBody>
      </p:sp>
      <p:sp>
        <p:nvSpPr>
          <p:cNvPr id="13315" name="Rectangle 3"/>
          <p:cNvSpPr>
            <a:spLocks noGrp="1" noChangeArrowheads="1"/>
          </p:cNvSpPr>
          <p:nvPr>
            <p:ph idx="1"/>
          </p:nvPr>
        </p:nvSpPr>
        <p:spPr/>
        <p:txBody>
          <a:bodyPr/>
          <a:lstStyle/>
          <a:p>
            <a:r>
              <a:rPr lang="zh-CN" altLang="en-US" sz="3200" dirty="0"/>
              <a:t>客户在启动一个事务时，向任一服务器上的协调者发出一个</a:t>
            </a:r>
            <a:r>
              <a:rPr lang="en-US" altLang="zh-CN" sz="3200" dirty="0" err="1"/>
              <a:t>openTransaction</a:t>
            </a:r>
            <a:r>
              <a:rPr lang="zh-CN" altLang="en-US" sz="3200" dirty="0"/>
              <a:t>请求 </a:t>
            </a:r>
          </a:p>
          <a:p>
            <a:r>
              <a:rPr lang="zh-CN" altLang="en-US" sz="3200" dirty="0"/>
              <a:t>协调者将事务标识发回客户</a:t>
            </a:r>
          </a:p>
          <a:p>
            <a:r>
              <a:rPr lang="zh-CN" altLang="en-US" sz="3200" dirty="0"/>
              <a:t>在事务结束时，协调者负责提交或放弃事务</a:t>
            </a:r>
          </a:p>
          <a:p>
            <a:r>
              <a:rPr lang="zh-CN" altLang="en-US" sz="3200" dirty="0"/>
              <a:t>分布式事务访问的每个服务器是参与者，每个事务参与者负责记录所有参与分布式事务的可恢复对象</a:t>
            </a:r>
            <a:r>
              <a:rPr lang="en-US" altLang="zh-CN" sz="3200" dirty="0"/>
              <a:t>(Recoverable objects)</a:t>
            </a:r>
          </a:p>
          <a:p>
            <a:pPr lvl="1"/>
            <a:r>
              <a:rPr lang="zh-CN" altLang="en-US" sz="2400" dirty="0"/>
              <a:t>可恢复对象是能够在服务器崩溃后恢复的对象</a:t>
            </a:r>
          </a:p>
          <a:p>
            <a:r>
              <a:rPr lang="zh-CN" altLang="en-US" sz="3200" dirty="0"/>
              <a:t>这些参与者配合协调者共同执行提交协议</a:t>
            </a:r>
            <a:endParaRPr lang="zh-CN" alt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zh-CN" i="1">
                <a:ea typeface="宋体" pitchFamily="2" charset="-122"/>
              </a:rPr>
              <a:t>Coordinator</a:t>
            </a:r>
            <a:r>
              <a:rPr lang="en-GB" altLang="zh-CN">
                <a:ea typeface="宋体" pitchFamily="2" charset="-122"/>
              </a:rPr>
              <a:t> </a:t>
            </a:r>
            <a:r>
              <a:rPr lang="zh-CN" altLang="en-GB">
                <a:ea typeface="宋体" pitchFamily="2" charset="-122"/>
              </a:rPr>
              <a:t>接口</a:t>
            </a:r>
          </a:p>
        </p:txBody>
      </p:sp>
      <p:sp>
        <p:nvSpPr>
          <p:cNvPr id="14339" name="Rectangle 3"/>
          <p:cNvSpPr>
            <a:spLocks noGrp="1" noChangeArrowheads="1"/>
          </p:cNvSpPr>
          <p:nvPr>
            <p:ph type="body" idx="1"/>
          </p:nvPr>
        </p:nvSpPr>
        <p:spPr>
          <a:xfrm>
            <a:off x="495300" y="874642"/>
            <a:ext cx="8928100" cy="5837307"/>
          </a:xfrm>
        </p:spPr>
        <p:txBody>
          <a:bodyPr/>
          <a:lstStyle/>
          <a:p>
            <a:r>
              <a:rPr lang="zh-CN" altLang="en-US" dirty="0"/>
              <a:t>协调者提供</a:t>
            </a:r>
            <a:r>
              <a:rPr lang="en-GB" altLang="zh-CN" i="1" dirty="0">
                <a:ea typeface="宋体" pitchFamily="2" charset="-122"/>
              </a:rPr>
              <a:t>Coordinator</a:t>
            </a:r>
            <a:r>
              <a:rPr lang="en-GB" altLang="zh-CN" dirty="0">
                <a:ea typeface="宋体" pitchFamily="2" charset="-122"/>
              </a:rPr>
              <a:t> </a:t>
            </a:r>
            <a:r>
              <a:rPr lang="zh-CN" altLang="en-GB" dirty="0">
                <a:ea typeface="宋体" pitchFamily="2" charset="-122"/>
              </a:rPr>
              <a:t>接口</a:t>
            </a:r>
            <a:endParaRPr lang="en-GB" altLang="zh-CN" dirty="0">
              <a:ea typeface="宋体" pitchFamily="2" charset="-122"/>
            </a:endParaRPr>
          </a:p>
          <a:p>
            <a:pPr lvl="1"/>
            <a:r>
              <a:rPr lang="zh-CN" altLang="en-GB" sz="2800" dirty="0">
                <a:ea typeface="宋体" pitchFamily="2" charset="-122"/>
              </a:rPr>
              <a:t>有三个操作</a:t>
            </a:r>
            <a:r>
              <a:rPr lang="en-GB" altLang="zh-CN" sz="2800" b="1" i="1" dirty="0" err="1">
                <a:solidFill>
                  <a:schemeClr val="accent6">
                    <a:lumMod val="50000"/>
                  </a:schemeClr>
                </a:solidFill>
                <a:ea typeface="宋体" pitchFamily="2" charset="-122"/>
              </a:rPr>
              <a:t>openTransaction</a:t>
            </a:r>
            <a:r>
              <a:rPr lang="zh-CN" altLang="en-GB" sz="2800" dirty="0">
                <a:ea typeface="宋体" pitchFamily="2" charset="-122"/>
              </a:rPr>
              <a:t>，</a:t>
            </a:r>
            <a:r>
              <a:rPr lang="en-GB" altLang="zh-CN" sz="2800" b="1" i="1" dirty="0" err="1">
                <a:solidFill>
                  <a:schemeClr val="accent6">
                    <a:lumMod val="50000"/>
                  </a:schemeClr>
                </a:solidFill>
                <a:ea typeface="宋体" pitchFamily="2" charset="-122"/>
              </a:rPr>
              <a:t>closeTransaction</a:t>
            </a:r>
            <a:r>
              <a:rPr lang="zh-CN" altLang="en-GB" sz="2800" dirty="0">
                <a:ea typeface="宋体" pitchFamily="2" charset="-122"/>
              </a:rPr>
              <a:t>和</a:t>
            </a:r>
            <a:r>
              <a:rPr lang="en-GB" altLang="zh-CN" sz="2800" b="1" i="1" dirty="0" err="1">
                <a:solidFill>
                  <a:schemeClr val="accent6">
                    <a:lumMod val="50000"/>
                  </a:schemeClr>
                </a:solidFill>
                <a:ea typeface="宋体" pitchFamily="2" charset="-122"/>
              </a:rPr>
              <a:t>abortTransaction</a:t>
            </a:r>
            <a:r>
              <a:rPr lang="en-GB" altLang="zh-CN" sz="2800" dirty="0">
                <a:ea typeface="宋体" pitchFamily="2" charset="-122"/>
              </a:rPr>
              <a:t> </a:t>
            </a:r>
          </a:p>
          <a:p>
            <a:pPr lvl="2"/>
            <a:r>
              <a:rPr lang="en-GB" altLang="zh-CN" sz="2600" i="1" dirty="0" err="1">
                <a:ea typeface="宋体" pitchFamily="2" charset="-122"/>
              </a:rPr>
              <a:t>openTransaction</a:t>
            </a:r>
            <a:r>
              <a:rPr lang="zh-CN" altLang="en-GB" sz="2600" dirty="0">
                <a:ea typeface="宋体" pitchFamily="2" charset="-122"/>
              </a:rPr>
              <a:t>返回一个</a:t>
            </a:r>
            <a:r>
              <a:rPr lang="en-GB" altLang="zh-CN" sz="2600" dirty="0">
                <a:ea typeface="宋体" pitchFamily="2" charset="-122"/>
              </a:rPr>
              <a:t> </a:t>
            </a:r>
            <a:r>
              <a:rPr lang="en-GB" altLang="zh-CN" sz="2600" i="1" dirty="0">
                <a:ea typeface="宋体" pitchFamily="2" charset="-122"/>
              </a:rPr>
              <a:t>TID</a:t>
            </a:r>
          </a:p>
          <a:p>
            <a:pPr lvl="2"/>
            <a:r>
              <a:rPr lang="zh-CN" altLang="en-GB" sz="2600" dirty="0">
                <a:ea typeface="宋体" pitchFamily="2" charset="-122"/>
              </a:rPr>
              <a:t>注意：一个参与者可以调用协调者的</a:t>
            </a:r>
            <a:r>
              <a:rPr lang="en-GB" altLang="zh-CN" sz="2600" i="1" dirty="0" err="1">
                <a:ea typeface="宋体" pitchFamily="2" charset="-122"/>
              </a:rPr>
              <a:t>abortTransaction</a:t>
            </a:r>
            <a:r>
              <a:rPr lang="en-GB" altLang="zh-CN" sz="2600" dirty="0">
                <a:ea typeface="宋体" pitchFamily="2" charset="-122"/>
              </a:rPr>
              <a:t> </a:t>
            </a:r>
            <a:r>
              <a:rPr lang="zh-CN" altLang="en-GB" sz="2600" dirty="0">
                <a:ea typeface="宋体" pitchFamily="2" charset="-122"/>
              </a:rPr>
              <a:t>方法</a:t>
            </a:r>
            <a:endParaRPr lang="en-GB" altLang="zh-CN" sz="2600" dirty="0">
              <a:ea typeface="宋体" pitchFamily="2" charset="-122"/>
            </a:endParaRPr>
          </a:p>
          <a:p>
            <a:r>
              <a:rPr lang="en-GB" altLang="zh-CN" i="1" dirty="0">
                <a:ea typeface="宋体" pitchFamily="2" charset="-122"/>
              </a:rPr>
              <a:t>Coordinator</a:t>
            </a:r>
            <a:r>
              <a:rPr lang="en-GB" altLang="zh-CN" dirty="0">
                <a:ea typeface="宋体" pitchFamily="2" charset="-122"/>
              </a:rPr>
              <a:t> </a:t>
            </a:r>
            <a:r>
              <a:rPr lang="zh-CN" altLang="en-GB" dirty="0">
                <a:ea typeface="宋体" pitchFamily="2" charset="-122"/>
              </a:rPr>
              <a:t>接口提供一个额外的方法</a:t>
            </a:r>
            <a:r>
              <a:rPr lang="en-GB" altLang="zh-CN" dirty="0">
                <a:ea typeface="宋体" pitchFamily="2" charset="-122"/>
              </a:rPr>
              <a:t> </a:t>
            </a:r>
            <a:r>
              <a:rPr lang="en-GB" altLang="zh-CN" b="1" i="1" dirty="0">
                <a:ea typeface="宋体" pitchFamily="2" charset="-122"/>
              </a:rPr>
              <a:t>join</a:t>
            </a:r>
            <a:r>
              <a:rPr lang="zh-CN" altLang="en-GB" dirty="0">
                <a:ea typeface="宋体" pitchFamily="2" charset="-122"/>
              </a:rPr>
              <a:t>，该方法在一个新的参与者参加到事务中的时候使用：</a:t>
            </a:r>
            <a:endParaRPr lang="en-GB" altLang="zh-CN" dirty="0">
              <a:ea typeface="宋体" pitchFamily="2" charset="-122"/>
            </a:endParaRPr>
          </a:p>
          <a:p>
            <a:pPr lvl="1"/>
            <a:r>
              <a:rPr lang="en-GB" altLang="zh-CN" sz="2800" i="1" dirty="0">
                <a:ea typeface="宋体" pitchFamily="2" charset="-122"/>
              </a:rPr>
              <a:t>join</a:t>
            </a:r>
            <a:r>
              <a:rPr lang="en-GB" altLang="zh-CN" sz="2800" dirty="0">
                <a:ea typeface="宋体" pitchFamily="2" charset="-122"/>
              </a:rPr>
              <a:t>(</a:t>
            </a:r>
            <a:r>
              <a:rPr lang="en-GB" altLang="zh-CN" sz="2800" i="1" dirty="0">
                <a:ea typeface="宋体" pitchFamily="2" charset="-122"/>
              </a:rPr>
              <a:t>TID, reference to participant</a:t>
            </a:r>
            <a:r>
              <a:rPr lang="en-GB" altLang="zh-CN" sz="2800" dirty="0">
                <a:ea typeface="宋体" pitchFamily="2" charset="-122"/>
              </a:rPr>
              <a:t>) </a:t>
            </a:r>
          </a:p>
          <a:p>
            <a:pPr lvl="1"/>
            <a:r>
              <a:rPr lang="zh-CN" altLang="en-US" sz="2800" dirty="0">
                <a:ea typeface="宋体" pitchFamily="2" charset="-122"/>
              </a:rPr>
              <a:t>通知协调者一个新的参与者已加入到事务</a:t>
            </a:r>
            <a:r>
              <a:rPr lang="en-US" altLang="zh-CN" sz="2800" dirty="0">
                <a:ea typeface="宋体" pitchFamily="2" charset="-122"/>
              </a:rPr>
              <a:t>TID</a:t>
            </a:r>
            <a:r>
              <a:rPr lang="zh-CN" altLang="en-US" sz="2800" dirty="0">
                <a:ea typeface="宋体" pitchFamily="2" charset="-122"/>
              </a:rPr>
              <a:t>中</a:t>
            </a:r>
            <a:endParaRPr lang="zh-CN" altLang="en-GB" sz="2800" dirty="0">
              <a:ea typeface="宋体" pitchFamily="2" charset="-122"/>
            </a:endParaRPr>
          </a:p>
          <a:p>
            <a:pPr lvl="1"/>
            <a:r>
              <a:rPr lang="zh-CN" altLang="en-US" sz="2800" dirty="0">
                <a:ea typeface="宋体" pitchFamily="2" charset="-122"/>
              </a:rPr>
              <a:t>协调者将新的参与者记录到参与者列表中</a:t>
            </a:r>
            <a:endParaRPr lang="en-GB" altLang="zh-CN" sz="2800" dirty="0">
              <a:ea typeface="宋体" pitchFamily="2" charset="-122"/>
            </a:endParaRPr>
          </a:p>
        </p:txBody>
      </p:sp>
      <p:sp>
        <p:nvSpPr>
          <p:cNvPr id="520196" name="Text Box 4"/>
          <p:cNvSpPr txBox="1">
            <a:spLocks noChangeArrowheads="1"/>
          </p:cNvSpPr>
          <p:nvPr/>
        </p:nvSpPr>
        <p:spPr bwMode="auto">
          <a:xfrm>
            <a:off x="6064250" y="0"/>
            <a:ext cx="3878263" cy="461963"/>
          </a:xfrm>
          <a:prstGeom prst="rect">
            <a:avLst/>
          </a:prstGeom>
          <a:solidFill>
            <a:schemeClr val="accent1">
              <a:lumMod val="20000"/>
              <a:lumOff val="80000"/>
            </a:schemeClr>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Helvetica" pitchFamily="34" charset="0"/>
                <a:ea typeface="宋体" pitchFamily="2" charset="-122"/>
              </a:rPr>
              <a:t>参与者为什么要放弃事务？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0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69888" y="1274763"/>
            <a:ext cx="9024937" cy="4803775"/>
            <a:chOff x="233" y="803"/>
            <a:chExt cx="5685" cy="3026"/>
          </a:xfrm>
        </p:grpSpPr>
        <p:grpSp>
          <p:nvGrpSpPr>
            <p:cNvPr id="15370" name="Group 3"/>
            <p:cNvGrpSpPr>
              <a:grpSpLocks/>
            </p:cNvGrpSpPr>
            <p:nvPr/>
          </p:nvGrpSpPr>
          <p:grpSpPr bwMode="auto">
            <a:xfrm>
              <a:off x="233" y="864"/>
              <a:ext cx="5685" cy="2965"/>
              <a:chOff x="233" y="864"/>
              <a:chExt cx="5685" cy="2965"/>
            </a:xfrm>
          </p:grpSpPr>
          <p:sp>
            <p:nvSpPr>
              <p:cNvPr id="15372" name="Rectangle 4"/>
              <p:cNvSpPr>
                <a:spLocks noChangeArrowheads="1"/>
              </p:cNvSpPr>
              <p:nvPr/>
            </p:nvSpPr>
            <p:spPr bwMode="auto">
              <a:xfrm>
                <a:off x="1535" y="1385"/>
                <a:ext cx="935" cy="104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3" name="Rectangle 5"/>
              <p:cNvSpPr>
                <a:spLocks noChangeArrowheads="1"/>
              </p:cNvSpPr>
              <p:nvPr/>
            </p:nvSpPr>
            <p:spPr bwMode="auto">
              <a:xfrm>
                <a:off x="1848" y="1825"/>
                <a:ext cx="304" cy="24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4" name="AutoShape 6"/>
              <p:cNvSpPr>
                <a:spLocks noChangeArrowheads="1"/>
              </p:cNvSpPr>
              <p:nvPr/>
            </p:nvSpPr>
            <p:spPr bwMode="auto">
              <a:xfrm>
                <a:off x="2546" y="864"/>
                <a:ext cx="153" cy="214"/>
              </a:xfrm>
              <a:prstGeom prst="roundRect">
                <a:avLst>
                  <a:gd name="adj" fmla="val 42481"/>
                </a:avLst>
              </a:prstGeom>
              <a:solidFill>
                <a:srgbClr val="FFD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5" name="AutoShape 7"/>
              <p:cNvSpPr>
                <a:spLocks noChangeArrowheads="1"/>
              </p:cNvSpPr>
              <p:nvPr/>
            </p:nvSpPr>
            <p:spPr bwMode="auto">
              <a:xfrm>
                <a:off x="2546" y="864"/>
                <a:ext cx="169" cy="230"/>
              </a:xfrm>
              <a:prstGeom prst="roundRect">
                <a:avLst>
                  <a:gd name="adj" fmla="val 38463"/>
                </a:avLst>
              </a:prstGeom>
              <a:noFill/>
              <a:ln w="34925">
                <a:solidFill>
                  <a:srgbClr val="FFDC99"/>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6" name="Rectangle 8"/>
              <p:cNvSpPr>
                <a:spLocks noChangeArrowheads="1"/>
              </p:cNvSpPr>
              <p:nvPr/>
            </p:nvSpPr>
            <p:spPr bwMode="auto">
              <a:xfrm>
                <a:off x="2561" y="864"/>
                <a:ext cx="138"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7" name="Rectangle 9"/>
              <p:cNvSpPr>
                <a:spLocks noChangeArrowheads="1"/>
              </p:cNvSpPr>
              <p:nvPr/>
            </p:nvSpPr>
            <p:spPr bwMode="auto">
              <a:xfrm>
                <a:off x="2561" y="864"/>
                <a:ext cx="154" cy="122"/>
              </a:xfrm>
              <a:prstGeom prst="rect">
                <a:avLst/>
              </a:prstGeom>
              <a:noFill/>
              <a:ln w="349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8" name="AutoShape 10"/>
              <p:cNvSpPr>
                <a:spLocks noChangeArrowheads="1"/>
              </p:cNvSpPr>
              <p:nvPr/>
            </p:nvSpPr>
            <p:spPr bwMode="auto">
              <a:xfrm>
                <a:off x="2546" y="864"/>
                <a:ext cx="169" cy="230"/>
              </a:xfrm>
              <a:prstGeom prst="roundRect">
                <a:avLst>
                  <a:gd name="adj" fmla="val 38463"/>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79" name="Line 11"/>
              <p:cNvSpPr>
                <a:spLocks noChangeShapeType="1"/>
              </p:cNvSpPr>
              <p:nvPr/>
            </p:nvSpPr>
            <p:spPr bwMode="auto">
              <a:xfrm>
                <a:off x="2546" y="971"/>
                <a:ext cx="153"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Rectangle 12"/>
              <p:cNvSpPr>
                <a:spLocks noChangeArrowheads="1"/>
              </p:cNvSpPr>
              <p:nvPr/>
            </p:nvSpPr>
            <p:spPr bwMode="auto">
              <a:xfrm>
                <a:off x="4093" y="1905"/>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1" name="Rectangle 13"/>
              <p:cNvSpPr>
                <a:spLocks noChangeArrowheads="1"/>
              </p:cNvSpPr>
              <p:nvPr/>
            </p:nvSpPr>
            <p:spPr bwMode="auto">
              <a:xfrm>
                <a:off x="4093" y="2916"/>
                <a:ext cx="934" cy="90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2" name="Rectangle 14"/>
              <p:cNvSpPr>
                <a:spLocks noChangeArrowheads="1"/>
              </p:cNvSpPr>
              <p:nvPr/>
            </p:nvSpPr>
            <p:spPr bwMode="auto">
              <a:xfrm>
                <a:off x="4093" y="925"/>
                <a:ext cx="934" cy="88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3" name="AutoShape 15"/>
              <p:cNvSpPr>
                <a:spLocks noChangeArrowheads="1"/>
              </p:cNvSpPr>
              <p:nvPr/>
            </p:nvSpPr>
            <p:spPr bwMode="auto">
              <a:xfrm>
                <a:off x="4154" y="114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4" name="AutoShape 16"/>
              <p:cNvSpPr>
                <a:spLocks noChangeArrowheads="1"/>
              </p:cNvSpPr>
              <p:nvPr/>
            </p:nvSpPr>
            <p:spPr bwMode="auto">
              <a:xfrm>
                <a:off x="4154" y="1140"/>
                <a:ext cx="153" cy="214"/>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5" name="Rectangle 17"/>
              <p:cNvSpPr>
                <a:spLocks noChangeArrowheads="1"/>
              </p:cNvSpPr>
              <p:nvPr/>
            </p:nvSpPr>
            <p:spPr bwMode="auto">
              <a:xfrm>
                <a:off x="4154" y="1247"/>
                <a:ext cx="138" cy="10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6" name="Rectangle 18"/>
              <p:cNvSpPr>
                <a:spLocks noChangeArrowheads="1"/>
              </p:cNvSpPr>
              <p:nvPr/>
            </p:nvSpPr>
            <p:spPr bwMode="auto">
              <a:xfrm>
                <a:off x="4154" y="1247"/>
                <a:ext cx="153" cy="122"/>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7" name="AutoShape 19"/>
              <p:cNvSpPr>
                <a:spLocks noChangeArrowheads="1"/>
              </p:cNvSpPr>
              <p:nvPr/>
            </p:nvSpPr>
            <p:spPr bwMode="auto">
              <a:xfrm>
                <a:off x="4154" y="1140"/>
                <a:ext cx="153" cy="214"/>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88" name="Line 20"/>
              <p:cNvSpPr>
                <a:spLocks noChangeShapeType="1"/>
              </p:cNvSpPr>
              <p:nvPr/>
            </p:nvSpPr>
            <p:spPr bwMode="auto">
              <a:xfrm>
                <a:off x="4154" y="124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AutoShape 21"/>
              <p:cNvSpPr>
                <a:spLocks noChangeArrowheads="1"/>
              </p:cNvSpPr>
              <p:nvPr/>
            </p:nvSpPr>
            <p:spPr bwMode="auto">
              <a:xfrm>
                <a:off x="4736" y="1170"/>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0" name="AutoShape 22"/>
              <p:cNvSpPr>
                <a:spLocks noChangeArrowheads="1"/>
              </p:cNvSpPr>
              <p:nvPr/>
            </p:nvSpPr>
            <p:spPr bwMode="auto">
              <a:xfrm>
                <a:off x="4736" y="1170"/>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1" name="Rectangle 23"/>
              <p:cNvSpPr>
                <a:spLocks noChangeArrowheads="1"/>
              </p:cNvSpPr>
              <p:nvPr/>
            </p:nvSpPr>
            <p:spPr bwMode="auto">
              <a:xfrm>
                <a:off x="4736" y="1277"/>
                <a:ext cx="138" cy="10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2" name="Rectangle 24"/>
              <p:cNvSpPr>
                <a:spLocks noChangeArrowheads="1"/>
              </p:cNvSpPr>
              <p:nvPr/>
            </p:nvSpPr>
            <p:spPr bwMode="auto">
              <a:xfrm>
                <a:off x="4736" y="1277"/>
                <a:ext cx="153" cy="123"/>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3" name="AutoShape 25"/>
              <p:cNvSpPr>
                <a:spLocks noChangeArrowheads="1"/>
              </p:cNvSpPr>
              <p:nvPr/>
            </p:nvSpPr>
            <p:spPr bwMode="auto">
              <a:xfrm>
                <a:off x="4736" y="1170"/>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4" name="Line 26"/>
              <p:cNvSpPr>
                <a:spLocks noChangeShapeType="1"/>
              </p:cNvSpPr>
              <p:nvPr/>
            </p:nvSpPr>
            <p:spPr bwMode="auto">
              <a:xfrm>
                <a:off x="4736" y="1277"/>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AutoShape 27"/>
              <p:cNvSpPr>
                <a:spLocks noChangeArrowheads="1"/>
              </p:cNvSpPr>
              <p:nvPr/>
            </p:nvSpPr>
            <p:spPr bwMode="auto">
              <a:xfrm>
                <a:off x="4154" y="2104"/>
                <a:ext cx="138" cy="200"/>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6" name="AutoShape 28"/>
              <p:cNvSpPr>
                <a:spLocks noChangeArrowheads="1"/>
              </p:cNvSpPr>
              <p:nvPr/>
            </p:nvSpPr>
            <p:spPr bwMode="auto">
              <a:xfrm>
                <a:off x="4154" y="2104"/>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7" name="Rectangle 29"/>
              <p:cNvSpPr>
                <a:spLocks noChangeArrowheads="1"/>
              </p:cNvSpPr>
              <p:nvPr/>
            </p:nvSpPr>
            <p:spPr bwMode="auto">
              <a:xfrm>
                <a:off x="4154" y="221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8" name="Rectangle 30"/>
              <p:cNvSpPr>
                <a:spLocks noChangeArrowheads="1"/>
              </p:cNvSpPr>
              <p:nvPr/>
            </p:nvSpPr>
            <p:spPr bwMode="auto">
              <a:xfrm>
                <a:off x="4154" y="221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399" name="AutoShape 31"/>
              <p:cNvSpPr>
                <a:spLocks noChangeArrowheads="1"/>
              </p:cNvSpPr>
              <p:nvPr/>
            </p:nvSpPr>
            <p:spPr bwMode="auto">
              <a:xfrm>
                <a:off x="4154" y="2104"/>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0" name="Line 32"/>
              <p:cNvSpPr>
                <a:spLocks noChangeShapeType="1"/>
              </p:cNvSpPr>
              <p:nvPr/>
            </p:nvSpPr>
            <p:spPr bwMode="auto">
              <a:xfrm>
                <a:off x="4154" y="219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AutoShape 33"/>
              <p:cNvSpPr>
                <a:spLocks noChangeArrowheads="1"/>
              </p:cNvSpPr>
              <p:nvPr/>
            </p:nvSpPr>
            <p:spPr bwMode="auto">
              <a:xfrm>
                <a:off x="4752" y="2227"/>
                <a:ext cx="137" cy="214"/>
              </a:xfrm>
              <a:prstGeom prst="roundRect">
                <a:avLst>
                  <a:gd name="adj" fmla="val 47444"/>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2" name="AutoShape 34"/>
              <p:cNvSpPr>
                <a:spLocks noChangeArrowheads="1"/>
              </p:cNvSpPr>
              <p:nvPr/>
            </p:nvSpPr>
            <p:spPr bwMode="auto">
              <a:xfrm>
                <a:off x="4752" y="2227"/>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3" name="Rectangle 35"/>
              <p:cNvSpPr>
                <a:spLocks noChangeArrowheads="1"/>
              </p:cNvSpPr>
              <p:nvPr/>
            </p:nvSpPr>
            <p:spPr bwMode="auto">
              <a:xfrm>
                <a:off x="4752" y="2349"/>
                <a:ext cx="137"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4" name="Rectangle 36"/>
              <p:cNvSpPr>
                <a:spLocks noChangeArrowheads="1"/>
              </p:cNvSpPr>
              <p:nvPr/>
            </p:nvSpPr>
            <p:spPr bwMode="auto">
              <a:xfrm>
                <a:off x="4752" y="2349"/>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5" name="AutoShape 37"/>
              <p:cNvSpPr>
                <a:spLocks noChangeArrowheads="1"/>
              </p:cNvSpPr>
              <p:nvPr/>
            </p:nvSpPr>
            <p:spPr bwMode="auto">
              <a:xfrm>
                <a:off x="4752" y="2227"/>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6" name="Line 38"/>
              <p:cNvSpPr>
                <a:spLocks noChangeShapeType="1"/>
              </p:cNvSpPr>
              <p:nvPr/>
            </p:nvSpPr>
            <p:spPr bwMode="auto">
              <a:xfrm>
                <a:off x="4752" y="2334"/>
                <a:ext cx="137"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AutoShape 39"/>
              <p:cNvSpPr>
                <a:spLocks noChangeArrowheads="1"/>
              </p:cNvSpPr>
              <p:nvPr/>
            </p:nvSpPr>
            <p:spPr bwMode="auto">
              <a:xfrm>
                <a:off x="4154" y="3069"/>
                <a:ext cx="138" cy="199"/>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8" name="AutoShape 40"/>
              <p:cNvSpPr>
                <a:spLocks noChangeArrowheads="1"/>
              </p:cNvSpPr>
              <p:nvPr/>
            </p:nvSpPr>
            <p:spPr bwMode="auto">
              <a:xfrm>
                <a:off x="4154" y="3069"/>
                <a:ext cx="153" cy="215"/>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09" name="Rectangle 41"/>
              <p:cNvSpPr>
                <a:spLocks noChangeArrowheads="1"/>
              </p:cNvSpPr>
              <p:nvPr/>
            </p:nvSpPr>
            <p:spPr bwMode="auto">
              <a:xfrm>
                <a:off x="4154" y="3176"/>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0" name="Rectangle 42"/>
              <p:cNvSpPr>
                <a:spLocks noChangeArrowheads="1"/>
              </p:cNvSpPr>
              <p:nvPr/>
            </p:nvSpPr>
            <p:spPr bwMode="auto">
              <a:xfrm>
                <a:off x="4154" y="3176"/>
                <a:ext cx="153" cy="108"/>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1" name="AutoShape 43"/>
              <p:cNvSpPr>
                <a:spLocks noChangeArrowheads="1"/>
              </p:cNvSpPr>
              <p:nvPr/>
            </p:nvSpPr>
            <p:spPr bwMode="auto">
              <a:xfrm>
                <a:off x="4154" y="3069"/>
                <a:ext cx="153" cy="215"/>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2" name="Line 44"/>
              <p:cNvSpPr>
                <a:spLocks noChangeShapeType="1"/>
              </p:cNvSpPr>
              <p:nvPr/>
            </p:nvSpPr>
            <p:spPr bwMode="auto">
              <a:xfrm>
                <a:off x="4154" y="3161"/>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3" name="AutoShape 45"/>
              <p:cNvSpPr>
                <a:spLocks noChangeArrowheads="1"/>
              </p:cNvSpPr>
              <p:nvPr/>
            </p:nvSpPr>
            <p:spPr bwMode="auto">
              <a:xfrm>
                <a:off x="4736" y="3069"/>
                <a:ext cx="138" cy="215"/>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4" name="AutoShape 46"/>
              <p:cNvSpPr>
                <a:spLocks noChangeArrowheads="1"/>
              </p:cNvSpPr>
              <p:nvPr/>
            </p:nvSpPr>
            <p:spPr bwMode="auto">
              <a:xfrm>
                <a:off x="4736" y="3069"/>
                <a:ext cx="153" cy="230"/>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5" name="Rectangle 47"/>
              <p:cNvSpPr>
                <a:spLocks noChangeArrowheads="1"/>
              </p:cNvSpPr>
              <p:nvPr/>
            </p:nvSpPr>
            <p:spPr bwMode="auto">
              <a:xfrm>
                <a:off x="4736" y="3192"/>
                <a:ext cx="138"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6" name="Rectangle 48"/>
              <p:cNvSpPr>
                <a:spLocks noChangeArrowheads="1"/>
              </p:cNvSpPr>
              <p:nvPr/>
            </p:nvSpPr>
            <p:spPr bwMode="auto">
              <a:xfrm>
                <a:off x="4736" y="3192"/>
                <a:ext cx="153"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7" name="AutoShape 49"/>
              <p:cNvSpPr>
                <a:spLocks noChangeArrowheads="1"/>
              </p:cNvSpPr>
              <p:nvPr/>
            </p:nvSpPr>
            <p:spPr bwMode="auto">
              <a:xfrm>
                <a:off x="4736" y="3069"/>
                <a:ext cx="153" cy="230"/>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18" name="Line 50"/>
              <p:cNvSpPr>
                <a:spLocks noChangeShapeType="1"/>
              </p:cNvSpPr>
              <p:nvPr/>
            </p:nvSpPr>
            <p:spPr bwMode="auto">
              <a:xfrm>
                <a:off x="4736" y="3176"/>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9" name="AutoShape 51"/>
              <p:cNvSpPr>
                <a:spLocks noChangeArrowheads="1"/>
              </p:cNvSpPr>
              <p:nvPr/>
            </p:nvSpPr>
            <p:spPr bwMode="auto">
              <a:xfrm>
                <a:off x="4721" y="3376"/>
                <a:ext cx="138" cy="214"/>
              </a:xfrm>
              <a:prstGeom prst="roundRect">
                <a:avLst>
                  <a:gd name="adj" fmla="val 47102"/>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0" name="AutoShape 52"/>
              <p:cNvSpPr>
                <a:spLocks noChangeArrowheads="1"/>
              </p:cNvSpPr>
              <p:nvPr/>
            </p:nvSpPr>
            <p:spPr bwMode="auto">
              <a:xfrm>
                <a:off x="4721" y="3376"/>
                <a:ext cx="153" cy="229"/>
              </a:xfrm>
              <a:prstGeom prst="roundRect">
                <a:avLst>
                  <a:gd name="adj" fmla="val 42481"/>
                </a:avLst>
              </a:pr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1" name="Rectangle 53"/>
              <p:cNvSpPr>
                <a:spLocks noChangeArrowheads="1"/>
              </p:cNvSpPr>
              <p:nvPr/>
            </p:nvSpPr>
            <p:spPr bwMode="auto">
              <a:xfrm>
                <a:off x="4736" y="3498"/>
                <a:ext cx="123" cy="9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2" name="Rectangle 54"/>
              <p:cNvSpPr>
                <a:spLocks noChangeArrowheads="1"/>
              </p:cNvSpPr>
              <p:nvPr/>
            </p:nvSpPr>
            <p:spPr bwMode="auto">
              <a:xfrm>
                <a:off x="4736" y="3498"/>
                <a:ext cx="138" cy="107"/>
              </a:xfrm>
              <a:prstGeom prst="rect">
                <a:avLst/>
              </a:prstGeom>
              <a:noFill/>
              <a:ln w="3492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3" name="AutoShape 55"/>
              <p:cNvSpPr>
                <a:spLocks noChangeArrowheads="1"/>
              </p:cNvSpPr>
              <p:nvPr/>
            </p:nvSpPr>
            <p:spPr bwMode="auto">
              <a:xfrm>
                <a:off x="4721" y="3376"/>
                <a:ext cx="153" cy="229"/>
              </a:xfrm>
              <a:prstGeom prst="roundRect">
                <a:avLst>
                  <a:gd name="adj" fmla="val 42481"/>
                </a:avLst>
              </a:prstGeom>
              <a:noFill/>
              <a:ln w="349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5424" name="Line 56"/>
              <p:cNvSpPr>
                <a:spLocks noChangeShapeType="1"/>
              </p:cNvSpPr>
              <p:nvPr/>
            </p:nvSpPr>
            <p:spPr bwMode="auto">
              <a:xfrm>
                <a:off x="4721" y="3483"/>
                <a:ext cx="138" cy="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5" name="Rectangle 57"/>
              <p:cNvSpPr>
                <a:spLocks noChangeArrowheads="1"/>
              </p:cNvSpPr>
              <p:nvPr/>
            </p:nvSpPr>
            <p:spPr bwMode="auto">
              <a:xfrm>
                <a:off x="3282" y="1331"/>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a:t>
                </a:r>
                <a:endParaRPr kumimoji="0" lang="zh-CN" altLang="en-GB" sz="2400">
                  <a:latin typeface="Times" pitchFamily="18" charset="0"/>
                  <a:ea typeface="宋体" pitchFamily="2" charset="-122"/>
                </a:endParaRPr>
              </a:p>
            </p:txBody>
          </p:sp>
          <p:sp>
            <p:nvSpPr>
              <p:cNvPr id="15426" name="Rectangle 58"/>
              <p:cNvSpPr>
                <a:spLocks noChangeArrowheads="1"/>
              </p:cNvSpPr>
              <p:nvPr/>
            </p:nvSpPr>
            <p:spPr bwMode="auto">
              <a:xfrm>
                <a:off x="3282" y="1331"/>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a:t>
                </a:r>
                <a:endParaRPr kumimoji="0" lang="zh-CN" altLang="en-GB" sz="2400">
                  <a:latin typeface="Times" pitchFamily="18" charset="0"/>
                  <a:ea typeface="宋体" pitchFamily="2" charset="-122"/>
                </a:endParaRPr>
              </a:p>
            </p:txBody>
          </p:sp>
          <p:sp>
            <p:nvSpPr>
              <p:cNvPr id="15427" name="Rectangle 59"/>
              <p:cNvSpPr>
                <a:spLocks noChangeArrowheads="1"/>
              </p:cNvSpPr>
              <p:nvPr/>
            </p:nvSpPr>
            <p:spPr bwMode="auto">
              <a:xfrm>
                <a:off x="4446" y="3674"/>
                <a:ext cx="4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BranchZ</a:t>
                </a:r>
                <a:endParaRPr kumimoji="0" lang="en-GB" altLang="zh-CN" sz="2400">
                  <a:latin typeface="Times" pitchFamily="18" charset="0"/>
                  <a:ea typeface="宋体" pitchFamily="2" charset="-122"/>
                </a:endParaRPr>
              </a:p>
            </p:txBody>
          </p:sp>
          <p:sp>
            <p:nvSpPr>
              <p:cNvPr id="15428" name="Rectangle 60"/>
              <p:cNvSpPr>
                <a:spLocks noChangeArrowheads="1"/>
              </p:cNvSpPr>
              <p:nvPr/>
            </p:nvSpPr>
            <p:spPr bwMode="auto">
              <a:xfrm>
                <a:off x="4431" y="1652"/>
                <a:ext cx="4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BranchX</a:t>
                </a:r>
                <a:endParaRPr kumimoji="0" lang="en-GB" altLang="zh-CN" sz="2400">
                  <a:latin typeface="Times" pitchFamily="18" charset="0"/>
                  <a:ea typeface="宋体" pitchFamily="2" charset="-122"/>
                </a:endParaRPr>
              </a:p>
            </p:txBody>
          </p:sp>
          <p:sp>
            <p:nvSpPr>
              <p:cNvPr id="15429" name="Rectangle 61"/>
              <p:cNvSpPr>
                <a:spLocks noChangeArrowheads="1"/>
              </p:cNvSpPr>
              <p:nvPr/>
            </p:nvSpPr>
            <p:spPr bwMode="auto">
              <a:xfrm>
                <a:off x="4137" y="1959"/>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zh-CN" sz="1600">
                  <a:solidFill>
                    <a:srgbClr val="000000"/>
                  </a:solidFill>
                  <a:ea typeface="宋体" pitchFamily="2" charset="-122"/>
                </a:endParaRPr>
              </a:p>
            </p:txBody>
          </p:sp>
          <p:sp>
            <p:nvSpPr>
              <p:cNvPr id="15430" name="Rectangle 62"/>
              <p:cNvSpPr>
                <a:spLocks noChangeArrowheads="1"/>
              </p:cNvSpPr>
              <p:nvPr/>
            </p:nvSpPr>
            <p:spPr bwMode="auto">
              <a:xfrm>
                <a:off x="4113" y="2939"/>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en-GB" sz="2400">
                  <a:latin typeface="Times" pitchFamily="18" charset="0"/>
                  <a:ea typeface="宋体" pitchFamily="2" charset="-122"/>
                </a:endParaRPr>
              </a:p>
            </p:txBody>
          </p:sp>
          <p:sp>
            <p:nvSpPr>
              <p:cNvPr id="15431" name="Rectangle 63"/>
              <p:cNvSpPr>
                <a:spLocks noChangeArrowheads="1"/>
              </p:cNvSpPr>
              <p:nvPr/>
            </p:nvSpPr>
            <p:spPr bwMode="auto">
              <a:xfrm>
                <a:off x="4507" y="321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15432" name="Rectangle 64"/>
              <p:cNvSpPr>
                <a:spLocks noChangeArrowheads="1"/>
              </p:cNvSpPr>
              <p:nvPr/>
            </p:nvSpPr>
            <p:spPr bwMode="auto">
              <a:xfrm>
                <a:off x="4507" y="3444"/>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D</a:t>
                </a:r>
                <a:endParaRPr kumimoji="0" lang="en-GB" altLang="zh-CN" sz="2400">
                  <a:latin typeface="Times" pitchFamily="18" charset="0"/>
                  <a:ea typeface="宋体" pitchFamily="2" charset="-122"/>
                </a:endParaRPr>
              </a:p>
            </p:txBody>
          </p:sp>
          <p:sp>
            <p:nvSpPr>
              <p:cNvPr id="15433" name="Rectangle 65"/>
              <p:cNvSpPr>
                <a:spLocks noChangeArrowheads="1"/>
              </p:cNvSpPr>
              <p:nvPr/>
            </p:nvSpPr>
            <p:spPr bwMode="auto">
              <a:xfrm>
                <a:off x="1639" y="2280"/>
                <a:ext cx="2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5434" name="Rectangle 66"/>
              <p:cNvSpPr>
                <a:spLocks noChangeArrowheads="1"/>
              </p:cNvSpPr>
              <p:nvPr/>
            </p:nvSpPr>
            <p:spPr bwMode="auto">
              <a:xfrm>
                <a:off x="4431" y="2648"/>
                <a:ext cx="4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BranchY</a:t>
                </a:r>
                <a:endParaRPr kumimoji="0" lang="en-GB" altLang="zh-CN" sz="2400">
                  <a:latin typeface="Times" pitchFamily="18" charset="0"/>
                  <a:ea typeface="宋体" pitchFamily="2" charset="-122"/>
                </a:endParaRPr>
              </a:p>
            </p:txBody>
          </p:sp>
          <p:sp>
            <p:nvSpPr>
              <p:cNvPr id="15435" name="Rectangle 67"/>
              <p:cNvSpPr>
                <a:spLocks noChangeArrowheads="1"/>
              </p:cNvSpPr>
              <p:nvPr/>
            </p:nvSpPr>
            <p:spPr bwMode="auto">
              <a:xfrm>
                <a:off x="4507" y="2311"/>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15436" name="Rectangle 68"/>
              <p:cNvSpPr>
                <a:spLocks noChangeArrowheads="1"/>
              </p:cNvSpPr>
              <p:nvPr/>
            </p:nvSpPr>
            <p:spPr bwMode="auto">
              <a:xfrm>
                <a:off x="4507" y="1254"/>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A</a:t>
                </a:r>
                <a:endParaRPr kumimoji="0" lang="en-GB" altLang="zh-CN" sz="2400">
                  <a:latin typeface="Times" pitchFamily="18" charset="0"/>
                  <a:ea typeface="宋体" pitchFamily="2" charset="-122"/>
                </a:endParaRPr>
              </a:p>
            </p:txBody>
          </p:sp>
          <p:sp>
            <p:nvSpPr>
              <p:cNvPr id="15437" name="Rectangle 69"/>
              <p:cNvSpPr>
                <a:spLocks noChangeArrowheads="1"/>
              </p:cNvSpPr>
              <p:nvPr/>
            </p:nvSpPr>
            <p:spPr bwMode="auto">
              <a:xfrm>
                <a:off x="4107" y="994"/>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参与者</a:t>
                </a:r>
                <a:endParaRPr kumimoji="0" lang="zh-CN" altLang="zh-CN" sz="1600">
                  <a:solidFill>
                    <a:srgbClr val="000000"/>
                  </a:solidFill>
                  <a:ea typeface="宋体" pitchFamily="2" charset="-122"/>
                </a:endParaRPr>
              </a:p>
            </p:txBody>
          </p:sp>
          <p:sp>
            <p:nvSpPr>
              <p:cNvPr id="15438" name="Freeform 70"/>
              <p:cNvSpPr>
                <a:spLocks/>
              </p:cNvSpPr>
              <p:nvPr/>
            </p:nvSpPr>
            <p:spPr bwMode="auto">
              <a:xfrm>
                <a:off x="2699" y="941"/>
                <a:ext cx="62" cy="61"/>
              </a:xfrm>
              <a:custGeom>
                <a:avLst/>
                <a:gdLst>
                  <a:gd name="T0" fmla="*/ 62 w 62"/>
                  <a:gd name="T1" fmla="*/ 30 h 61"/>
                  <a:gd name="T2" fmla="*/ 46 w 62"/>
                  <a:gd name="T3" fmla="*/ 61 h 61"/>
                  <a:gd name="T4" fmla="*/ 0 w 62"/>
                  <a:gd name="T5" fmla="*/ 15 h 61"/>
                  <a:gd name="T6" fmla="*/ 62 w 62"/>
                  <a:gd name="T7" fmla="*/ 0 h 61"/>
                  <a:gd name="T8" fmla="*/ 62 w 62"/>
                  <a:gd name="T9" fmla="*/ 3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61">
                    <a:moveTo>
                      <a:pt x="62" y="30"/>
                    </a:moveTo>
                    <a:lnTo>
                      <a:pt x="46" y="61"/>
                    </a:lnTo>
                    <a:lnTo>
                      <a:pt x="0" y="15"/>
                    </a:lnTo>
                    <a:lnTo>
                      <a:pt x="62" y="0"/>
                    </a:lnTo>
                    <a:lnTo>
                      <a:pt x="62" y="30"/>
                    </a:lnTo>
                    <a:close/>
                  </a:path>
                </a:pathLst>
              </a:custGeom>
              <a:solidFill>
                <a:srgbClr val="000000"/>
              </a:solidFill>
              <a:ln w="34925">
                <a:solidFill>
                  <a:srgbClr val="000000"/>
                </a:solidFill>
                <a:prstDash val="solid"/>
                <a:round/>
                <a:headEnd/>
                <a:tailEnd/>
              </a:ln>
            </p:spPr>
            <p:txBody>
              <a:bodyPr/>
              <a:lstStyle/>
              <a:p>
                <a:endParaRPr lang="en-US"/>
              </a:p>
            </p:txBody>
          </p:sp>
          <p:sp>
            <p:nvSpPr>
              <p:cNvPr id="15439" name="Line 71"/>
              <p:cNvSpPr>
                <a:spLocks noChangeShapeType="1"/>
              </p:cNvSpPr>
              <p:nvPr/>
            </p:nvSpPr>
            <p:spPr bwMode="auto">
              <a:xfrm flipH="1" flipV="1">
                <a:off x="2761" y="971"/>
                <a:ext cx="1393" cy="26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0" name="Freeform 72"/>
              <p:cNvSpPr>
                <a:spLocks/>
              </p:cNvSpPr>
              <p:nvPr/>
            </p:nvSpPr>
            <p:spPr bwMode="auto">
              <a:xfrm>
                <a:off x="2699" y="1048"/>
                <a:ext cx="62" cy="61"/>
              </a:xfrm>
              <a:custGeom>
                <a:avLst/>
                <a:gdLst>
                  <a:gd name="T0" fmla="*/ 46 w 62"/>
                  <a:gd name="T1" fmla="*/ 30 h 61"/>
                  <a:gd name="T2" fmla="*/ 16 w 62"/>
                  <a:gd name="T3" fmla="*/ 61 h 61"/>
                  <a:gd name="T4" fmla="*/ 0 w 62"/>
                  <a:gd name="T5" fmla="*/ 0 h 61"/>
                  <a:gd name="T6" fmla="*/ 62 w 62"/>
                  <a:gd name="T7" fmla="*/ 0 h 61"/>
                  <a:gd name="T8" fmla="*/ 46 w 62"/>
                  <a:gd name="T9" fmla="*/ 30 h 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61">
                    <a:moveTo>
                      <a:pt x="46" y="30"/>
                    </a:moveTo>
                    <a:lnTo>
                      <a:pt x="16" y="61"/>
                    </a:lnTo>
                    <a:lnTo>
                      <a:pt x="0" y="0"/>
                    </a:lnTo>
                    <a:lnTo>
                      <a:pt x="62" y="0"/>
                    </a:lnTo>
                    <a:lnTo>
                      <a:pt x="46" y="30"/>
                    </a:lnTo>
                    <a:close/>
                  </a:path>
                </a:pathLst>
              </a:custGeom>
              <a:solidFill>
                <a:srgbClr val="000000"/>
              </a:solidFill>
              <a:ln w="34925">
                <a:solidFill>
                  <a:srgbClr val="000000"/>
                </a:solidFill>
                <a:prstDash val="solid"/>
                <a:round/>
                <a:headEnd/>
                <a:tailEnd/>
              </a:ln>
            </p:spPr>
            <p:txBody>
              <a:bodyPr/>
              <a:lstStyle/>
              <a:p>
                <a:endParaRPr lang="en-US"/>
              </a:p>
            </p:txBody>
          </p:sp>
          <p:sp>
            <p:nvSpPr>
              <p:cNvPr id="15441" name="Line 73"/>
              <p:cNvSpPr>
                <a:spLocks noChangeShapeType="1"/>
              </p:cNvSpPr>
              <p:nvPr/>
            </p:nvSpPr>
            <p:spPr bwMode="auto">
              <a:xfrm flipH="1" flipV="1">
                <a:off x="2745" y="1078"/>
                <a:ext cx="1409" cy="1134"/>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2" name="Freeform 74"/>
              <p:cNvSpPr>
                <a:spLocks/>
              </p:cNvSpPr>
              <p:nvPr/>
            </p:nvSpPr>
            <p:spPr bwMode="auto">
              <a:xfrm>
                <a:off x="2638" y="1078"/>
                <a:ext cx="61" cy="62"/>
              </a:xfrm>
              <a:custGeom>
                <a:avLst/>
                <a:gdLst>
                  <a:gd name="T0" fmla="*/ 31 w 61"/>
                  <a:gd name="T1" fmla="*/ 46 h 62"/>
                  <a:gd name="T2" fmla="*/ 0 w 61"/>
                  <a:gd name="T3" fmla="*/ 62 h 62"/>
                  <a:gd name="T4" fmla="*/ 0 w 61"/>
                  <a:gd name="T5" fmla="*/ 0 h 62"/>
                  <a:gd name="T6" fmla="*/ 61 w 61"/>
                  <a:gd name="T7" fmla="*/ 31 h 62"/>
                  <a:gd name="T8" fmla="*/ 31 w 61"/>
                  <a:gd name="T9" fmla="*/ 46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62">
                    <a:moveTo>
                      <a:pt x="31" y="46"/>
                    </a:moveTo>
                    <a:lnTo>
                      <a:pt x="0" y="62"/>
                    </a:lnTo>
                    <a:lnTo>
                      <a:pt x="0" y="0"/>
                    </a:lnTo>
                    <a:lnTo>
                      <a:pt x="61" y="31"/>
                    </a:lnTo>
                    <a:lnTo>
                      <a:pt x="31" y="46"/>
                    </a:lnTo>
                    <a:close/>
                  </a:path>
                </a:pathLst>
              </a:custGeom>
              <a:solidFill>
                <a:srgbClr val="000000"/>
              </a:solidFill>
              <a:ln w="34925">
                <a:solidFill>
                  <a:srgbClr val="000000"/>
                </a:solidFill>
                <a:prstDash val="solid"/>
                <a:round/>
                <a:headEnd/>
                <a:tailEnd/>
              </a:ln>
            </p:spPr>
            <p:txBody>
              <a:bodyPr/>
              <a:lstStyle/>
              <a:p>
                <a:endParaRPr lang="en-US"/>
              </a:p>
            </p:txBody>
          </p:sp>
          <p:sp>
            <p:nvSpPr>
              <p:cNvPr id="15443" name="Line 75"/>
              <p:cNvSpPr>
                <a:spLocks noChangeShapeType="1"/>
              </p:cNvSpPr>
              <p:nvPr/>
            </p:nvSpPr>
            <p:spPr bwMode="auto">
              <a:xfrm flipH="1" flipV="1">
                <a:off x="2669" y="1124"/>
                <a:ext cx="1470" cy="203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44" name="Rectangle 76"/>
              <p:cNvSpPr>
                <a:spLocks noChangeArrowheads="1"/>
              </p:cNvSpPr>
              <p:nvPr/>
            </p:nvSpPr>
            <p:spPr bwMode="auto">
              <a:xfrm>
                <a:off x="3291" y="948"/>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5" name="Rectangle 77"/>
              <p:cNvSpPr>
                <a:spLocks noChangeArrowheads="1"/>
              </p:cNvSpPr>
              <p:nvPr/>
            </p:nvSpPr>
            <p:spPr bwMode="auto">
              <a:xfrm>
                <a:off x="3282" y="1464"/>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6" name="Rectangle 78"/>
              <p:cNvSpPr>
                <a:spLocks noChangeArrowheads="1"/>
              </p:cNvSpPr>
              <p:nvPr/>
            </p:nvSpPr>
            <p:spPr bwMode="auto">
              <a:xfrm>
                <a:off x="3470" y="2709"/>
                <a:ext cx="34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    </a:t>
                </a:r>
                <a:r>
                  <a:rPr kumimoji="0" lang="en-GB" altLang="zh-CN" sz="1600" i="1">
                    <a:solidFill>
                      <a:srgbClr val="000000"/>
                    </a:solidFill>
                    <a:ea typeface="宋体" pitchFamily="2" charset="-122"/>
                  </a:rPr>
                  <a:t>join</a:t>
                </a:r>
                <a:endParaRPr kumimoji="0" lang="en-GB" altLang="zh-CN" sz="2400">
                  <a:latin typeface="Times" pitchFamily="18" charset="0"/>
                  <a:ea typeface="宋体" pitchFamily="2" charset="-122"/>
                </a:endParaRPr>
              </a:p>
            </p:txBody>
          </p:sp>
          <p:sp>
            <p:nvSpPr>
              <p:cNvPr id="15447" name="Rectangle 79"/>
              <p:cNvSpPr>
                <a:spLocks noChangeArrowheads="1"/>
              </p:cNvSpPr>
              <p:nvPr/>
            </p:nvSpPr>
            <p:spPr bwMode="auto">
              <a:xfrm>
                <a:off x="1968" y="1882"/>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5448" name="Rectangle 80"/>
              <p:cNvSpPr>
                <a:spLocks noChangeArrowheads="1"/>
              </p:cNvSpPr>
              <p:nvPr/>
            </p:nvSpPr>
            <p:spPr bwMode="auto">
              <a:xfrm>
                <a:off x="4888" y="1254"/>
                <a:ext cx="10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a.withdraw(4);</a:t>
                </a:r>
                <a:endParaRPr kumimoji="0" lang="en-GB" altLang="zh-CN" sz="2400" i="1">
                  <a:latin typeface="Times" pitchFamily="18" charset="0"/>
                  <a:ea typeface="宋体" pitchFamily="2" charset="-122"/>
                </a:endParaRPr>
              </a:p>
            </p:txBody>
          </p:sp>
          <p:sp>
            <p:nvSpPr>
              <p:cNvPr id="15449" name="Rectangle 81"/>
              <p:cNvSpPr>
                <a:spLocks noChangeArrowheads="1"/>
              </p:cNvSpPr>
              <p:nvPr/>
            </p:nvSpPr>
            <p:spPr bwMode="auto">
              <a:xfrm>
                <a:off x="4921" y="3153"/>
                <a:ext cx="9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c.deposit(4);</a:t>
                </a:r>
                <a:endParaRPr kumimoji="0" lang="en-GB" altLang="zh-CN" sz="2400" i="1">
                  <a:latin typeface="Times" pitchFamily="18" charset="0"/>
                  <a:ea typeface="宋体" pitchFamily="2" charset="-122"/>
                </a:endParaRPr>
              </a:p>
            </p:txBody>
          </p:sp>
          <p:sp>
            <p:nvSpPr>
              <p:cNvPr id="15450" name="Rectangle 82"/>
              <p:cNvSpPr>
                <a:spLocks noChangeArrowheads="1"/>
              </p:cNvSpPr>
              <p:nvPr/>
            </p:nvSpPr>
            <p:spPr bwMode="auto">
              <a:xfrm>
                <a:off x="4888" y="2311"/>
                <a:ext cx="103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b.withdraw(3);</a:t>
                </a:r>
                <a:endParaRPr kumimoji="0" lang="en-GB" altLang="zh-CN" sz="2400" i="1">
                  <a:latin typeface="Times" pitchFamily="18" charset="0"/>
                  <a:ea typeface="宋体" pitchFamily="2" charset="-122"/>
                </a:endParaRPr>
              </a:p>
            </p:txBody>
          </p:sp>
          <p:sp>
            <p:nvSpPr>
              <p:cNvPr id="15451" name="Rectangle 83"/>
              <p:cNvSpPr>
                <a:spLocks noChangeArrowheads="1"/>
              </p:cNvSpPr>
              <p:nvPr/>
            </p:nvSpPr>
            <p:spPr bwMode="auto">
              <a:xfrm>
                <a:off x="4877" y="3459"/>
                <a:ext cx="93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d.deposit(3);</a:t>
                </a:r>
                <a:endParaRPr kumimoji="0" lang="en-GB" altLang="zh-CN" sz="2400" i="1">
                  <a:latin typeface="Times" pitchFamily="18" charset="0"/>
                  <a:ea typeface="宋体" pitchFamily="2" charset="-122"/>
                </a:endParaRPr>
              </a:p>
            </p:txBody>
          </p:sp>
          <p:sp>
            <p:nvSpPr>
              <p:cNvPr id="15452" name="Freeform 84"/>
              <p:cNvSpPr>
                <a:spLocks/>
              </p:cNvSpPr>
              <p:nvPr/>
            </p:nvSpPr>
            <p:spPr bwMode="auto">
              <a:xfrm>
                <a:off x="2822" y="2058"/>
                <a:ext cx="76" cy="62"/>
              </a:xfrm>
              <a:custGeom>
                <a:avLst/>
                <a:gdLst>
                  <a:gd name="T0" fmla="*/ 15 w 76"/>
                  <a:gd name="T1" fmla="*/ 31 h 62"/>
                  <a:gd name="T2" fmla="*/ 15 w 76"/>
                  <a:gd name="T3" fmla="*/ 0 h 62"/>
                  <a:gd name="T4" fmla="*/ 76 w 76"/>
                  <a:gd name="T5" fmla="*/ 46 h 62"/>
                  <a:gd name="T6" fmla="*/ 0 w 76"/>
                  <a:gd name="T7" fmla="*/ 62 h 62"/>
                  <a:gd name="T8" fmla="*/ 15 w 76"/>
                  <a:gd name="T9" fmla="*/ 31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62">
                    <a:moveTo>
                      <a:pt x="15" y="31"/>
                    </a:moveTo>
                    <a:lnTo>
                      <a:pt x="15" y="0"/>
                    </a:lnTo>
                    <a:lnTo>
                      <a:pt x="76" y="46"/>
                    </a:lnTo>
                    <a:lnTo>
                      <a:pt x="0" y="62"/>
                    </a:lnTo>
                    <a:lnTo>
                      <a:pt x="15" y="31"/>
                    </a:lnTo>
                    <a:close/>
                  </a:path>
                </a:pathLst>
              </a:custGeom>
              <a:solidFill>
                <a:srgbClr val="000000"/>
              </a:solidFill>
              <a:ln w="34925">
                <a:solidFill>
                  <a:srgbClr val="000000"/>
                </a:solidFill>
                <a:prstDash val="solid"/>
                <a:round/>
                <a:headEnd/>
                <a:tailEnd/>
              </a:ln>
            </p:spPr>
            <p:txBody>
              <a:bodyPr/>
              <a:lstStyle/>
              <a:p>
                <a:endParaRPr lang="en-US"/>
              </a:p>
            </p:txBody>
          </p:sp>
          <p:sp>
            <p:nvSpPr>
              <p:cNvPr id="15453" name="Line 85"/>
              <p:cNvSpPr>
                <a:spLocks noChangeShapeType="1"/>
              </p:cNvSpPr>
              <p:nvPr/>
            </p:nvSpPr>
            <p:spPr bwMode="auto">
              <a:xfrm>
                <a:off x="2179" y="1936"/>
                <a:ext cx="643" cy="153"/>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4" name="Freeform 86"/>
              <p:cNvSpPr>
                <a:spLocks/>
              </p:cNvSpPr>
              <p:nvPr/>
            </p:nvSpPr>
            <p:spPr bwMode="auto">
              <a:xfrm>
                <a:off x="2485" y="986"/>
                <a:ext cx="61" cy="62"/>
              </a:xfrm>
              <a:custGeom>
                <a:avLst/>
                <a:gdLst>
                  <a:gd name="T0" fmla="*/ 30 w 61"/>
                  <a:gd name="T1" fmla="*/ 46 h 62"/>
                  <a:gd name="T2" fmla="*/ 0 w 61"/>
                  <a:gd name="T3" fmla="*/ 16 h 62"/>
                  <a:gd name="T4" fmla="*/ 61 w 61"/>
                  <a:gd name="T5" fmla="*/ 0 h 62"/>
                  <a:gd name="T6" fmla="*/ 46 w 61"/>
                  <a:gd name="T7" fmla="*/ 62 h 62"/>
                  <a:gd name="T8" fmla="*/ 30 w 61"/>
                  <a:gd name="T9" fmla="*/ 46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62">
                    <a:moveTo>
                      <a:pt x="30" y="46"/>
                    </a:moveTo>
                    <a:lnTo>
                      <a:pt x="0" y="16"/>
                    </a:lnTo>
                    <a:lnTo>
                      <a:pt x="61" y="0"/>
                    </a:lnTo>
                    <a:lnTo>
                      <a:pt x="46" y="62"/>
                    </a:lnTo>
                    <a:lnTo>
                      <a:pt x="30" y="46"/>
                    </a:lnTo>
                    <a:close/>
                  </a:path>
                </a:pathLst>
              </a:custGeom>
              <a:solidFill>
                <a:srgbClr val="000000"/>
              </a:solidFill>
              <a:ln w="34925">
                <a:solidFill>
                  <a:srgbClr val="000000"/>
                </a:solidFill>
                <a:prstDash val="solid"/>
                <a:round/>
                <a:headEnd/>
                <a:tailEnd/>
              </a:ln>
            </p:spPr>
            <p:txBody>
              <a:bodyPr/>
              <a:lstStyle/>
              <a:p>
                <a:endParaRPr lang="en-US"/>
              </a:p>
            </p:txBody>
          </p:sp>
          <p:sp>
            <p:nvSpPr>
              <p:cNvPr id="15455" name="Line 87"/>
              <p:cNvSpPr>
                <a:spLocks noChangeShapeType="1"/>
              </p:cNvSpPr>
              <p:nvPr/>
            </p:nvSpPr>
            <p:spPr bwMode="auto">
              <a:xfrm flipV="1">
                <a:off x="1995" y="1032"/>
                <a:ext cx="505" cy="751"/>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56" name="Rectangle 88"/>
              <p:cNvSpPr>
                <a:spLocks noChangeArrowheads="1"/>
              </p:cNvSpPr>
              <p:nvPr/>
            </p:nvSpPr>
            <p:spPr bwMode="auto">
              <a:xfrm>
                <a:off x="1358" y="960"/>
                <a:ext cx="9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ea typeface="宋体" pitchFamily="2" charset="-122"/>
                  </a:rPr>
                  <a:t>openTransaction</a:t>
                </a:r>
                <a:endParaRPr kumimoji="0" lang="en-GB" altLang="zh-CN" sz="2400">
                  <a:latin typeface="Times" pitchFamily="18" charset="0"/>
                  <a:ea typeface="宋体" pitchFamily="2" charset="-122"/>
                </a:endParaRPr>
              </a:p>
            </p:txBody>
          </p:sp>
          <p:sp>
            <p:nvSpPr>
              <p:cNvPr id="15457" name="Rectangle 89"/>
              <p:cNvSpPr>
                <a:spLocks noChangeArrowheads="1"/>
              </p:cNvSpPr>
              <p:nvPr/>
            </p:nvSpPr>
            <p:spPr bwMode="auto">
              <a:xfrm>
                <a:off x="2297" y="2188"/>
                <a:ext cx="11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i="1">
                    <a:solidFill>
                      <a:srgbClr val="000000"/>
                    </a:solidFill>
                    <a:ea typeface="宋体" pitchFamily="2" charset="-122"/>
                  </a:rPr>
                  <a:t>      </a:t>
                </a:r>
                <a:r>
                  <a:rPr kumimoji="0" lang="en-GB" altLang="zh-CN" sz="1600" i="1">
                    <a:solidFill>
                      <a:srgbClr val="000000"/>
                    </a:solidFill>
                    <a:ea typeface="宋体" pitchFamily="2" charset="-122"/>
                  </a:rPr>
                  <a:t>b.withdraw(T, 3);</a:t>
                </a:r>
                <a:endParaRPr kumimoji="0" lang="en-GB" altLang="zh-CN" sz="2400" i="1">
                  <a:latin typeface="Times" pitchFamily="18" charset="0"/>
                  <a:ea typeface="宋体" pitchFamily="2" charset="-122"/>
                </a:endParaRPr>
              </a:p>
            </p:txBody>
          </p:sp>
          <p:sp>
            <p:nvSpPr>
              <p:cNvPr id="15458" name="Rectangle 90"/>
              <p:cNvSpPr>
                <a:spLocks noChangeArrowheads="1"/>
              </p:cNvSpPr>
              <p:nvPr/>
            </p:nvSpPr>
            <p:spPr bwMode="auto">
              <a:xfrm>
                <a:off x="1292" y="1089"/>
                <a:ext cx="10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ea typeface="宋体" pitchFamily="2" charset="-122"/>
                  </a:rPr>
                  <a:t>closeTransaction</a:t>
                </a:r>
                <a:endParaRPr kumimoji="0" lang="en-GB" altLang="zh-CN" sz="2400">
                  <a:ea typeface="宋体" pitchFamily="2" charset="-122"/>
                </a:endParaRPr>
              </a:p>
            </p:txBody>
          </p:sp>
          <p:sp>
            <p:nvSpPr>
              <p:cNvPr id="15459" name="Rectangle 91"/>
              <p:cNvSpPr>
                <a:spLocks noChangeArrowheads="1"/>
              </p:cNvSpPr>
              <p:nvPr/>
            </p:nvSpPr>
            <p:spPr bwMode="auto">
              <a:xfrm>
                <a:off x="396" y="2592"/>
                <a:ext cx="21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 </a:t>
                </a:r>
                <a:r>
                  <a:rPr kumimoji="0" lang="en-GB" altLang="zh-CN" sz="1500">
                    <a:solidFill>
                      <a:srgbClr val="000000"/>
                    </a:solidFill>
                    <a:ea typeface="宋体" pitchFamily="2" charset="-122"/>
                  </a:rPr>
                  <a:t>= </a:t>
                </a:r>
                <a:endParaRPr kumimoji="0" lang="en-GB" altLang="zh-CN" sz="2400">
                  <a:latin typeface="Times" pitchFamily="18" charset="0"/>
                  <a:ea typeface="宋体" pitchFamily="2" charset="-122"/>
                </a:endParaRPr>
              </a:p>
            </p:txBody>
          </p:sp>
          <p:sp>
            <p:nvSpPr>
              <p:cNvPr id="15460" name="Rectangle 92"/>
              <p:cNvSpPr>
                <a:spLocks noChangeArrowheads="1"/>
              </p:cNvSpPr>
              <p:nvPr/>
            </p:nvSpPr>
            <p:spPr bwMode="auto">
              <a:xfrm>
                <a:off x="605" y="2592"/>
                <a:ext cx="8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openTransaction</a:t>
                </a:r>
                <a:endParaRPr kumimoji="0" lang="en-GB" altLang="zh-CN" sz="2400" i="1">
                  <a:latin typeface="Times" pitchFamily="18" charset="0"/>
                  <a:ea typeface="宋体" pitchFamily="2" charset="-122"/>
                </a:endParaRPr>
              </a:p>
            </p:txBody>
          </p:sp>
          <p:sp>
            <p:nvSpPr>
              <p:cNvPr id="15461" name="Rectangle 93"/>
              <p:cNvSpPr>
                <a:spLocks noChangeArrowheads="1"/>
              </p:cNvSpPr>
              <p:nvPr/>
            </p:nvSpPr>
            <p:spPr bwMode="auto">
              <a:xfrm>
                <a:off x="439" y="2742"/>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a.withdraw(4);</a:t>
                </a:r>
                <a:endParaRPr kumimoji="0" lang="en-GB" altLang="zh-CN" sz="2400" i="1">
                  <a:latin typeface="Times" pitchFamily="18" charset="0"/>
                  <a:ea typeface="宋体" pitchFamily="2" charset="-122"/>
                </a:endParaRPr>
              </a:p>
            </p:txBody>
          </p:sp>
          <p:sp>
            <p:nvSpPr>
              <p:cNvPr id="15462" name="Rectangle 94"/>
              <p:cNvSpPr>
                <a:spLocks noChangeArrowheads="1"/>
              </p:cNvSpPr>
              <p:nvPr/>
            </p:nvSpPr>
            <p:spPr bwMode="auto">
              <a:xfrm>
                <a:off x="439" y="2906"/>
                <a:ext cx="86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c.deposit(4);</a:t>
                </a:r>
                <a:endParaRPr kumimoji="0" lang="en-GB" altLang="zh-CN" sz="2400" i="1">
                  <a:latin typeface="Times" pitchFamily="18" charset="0"/>
                  <a:ea typeface="宋体" pitchFamily="2" charset="-122"/>
                </a:endParaRPr>
              </a:p>
            </p:txBody>
          </p:sp>
          <p:sp>
            <p:nvSpPr>
              <p:cNvPr id="15463" name="Rectangle 95"/>
              <p:cNvSpPr>
                <a:spLocks noChangeArrowheads="1"/>
              </p:cNvSpPr>
              <p:nvPr/>
            </p:nvSpPr>
            <p:spPr bwMode="auto">
              <a:xfrm>
                <a:off x="439" y="3040"/>
                <a:ext cx="9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b.withdraw(3);</a:t>
                </a:r>
                <a:endParaRPr kumimoji="0" lang="en-GB" altLang="zh-CN" sz="2400" i="1">
                  <a:latin typeface="Times" pitchFamily="18" charset="0"/>
                  <a:ea typeface="宋体" pitchFamily="2" charset="-122"/>
                </a:endParaRPr>
              </a:p>
            </p:txBody>
          </p:sp>
          <p:sp>
            <p:nvSpPr>
              <p:cNvPr id="15464" name="Rectangle 96"/>
              <p:cNvSpPr>
                <a:spLocks noChangeArrowheads="1"/>
              </p:cNvSpPr>
              <p:nvPr/>
            </p:nvSpPr>
            <p:spPr bwMode="auto">
              <a:xfrm>
                <a:off x="439" y="3175"/>
                <a:ext cx="8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i="1">
                    <a:solidFill>
                      <a:srgbClr val="000000"/>
                    </a:solidFill>
                    <a:ea typeface="宋体" pitchFamily="2" charset="-122"/>
                  </a:rPr>
                  <a:t>      </a:t>
                </a:r>
                <a:r>
                  <a:rPr kumimoji="0" lang="en-GB" altLang="zh-CN" sz="1500" i="1">
                    <a:solidFill>
                      <a:srgbClr val="000000"/>
                    </a:solidFill>
                    <a:ea typeface="宋体" pitchFamily="2" charset="-122"/>
                  </a:rPr>
                  <a:t>d.deposit(3);</a:t>
                </a:r>
                <a:endParaRPr kumimoji="0" lang="en-GB" altLang="zh-CN" sz="2400" i="1">
                  <a:latin typeface="Times" pitchFamily="18" charset="0"/>
                  <a:ea typeface="宋体" pitchFamily="2" charset="-122"/>
                </a:endParaRPr>
              </a:p>
            </p:txBody>
          </p:sp>
          <p:sp>
            <p:nvSpPr>
              <p:cNvPr id="15465" name="Rectangle 97"/>
              <p:cNvSpPr>
                <a:spLocks noChangeArrowheads="1"/>
              </p:cNvSpPr>
              <p:nvPr/>
            </p:nvSpPr>
            <p:spPr bwMode="auto">
              <a:xfrm>
                <a:off x="364" y="3324"/>
                <a:ext cx="11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      </a:t>
                </a:r>
                <a:r>
                  <a:rPr kumimoji="0" lang="en-GB" altLang="zh-CN" sz="1500" i="1">
                    <a:solidFill>
                      <a:srgbClr val="000000"/>
                    </a:solidFill>
                    <a:ea typeface="宋体" pitchFamily="2" charset="-122"/>
                  </a:rPr>
                  <a:t>closeTransaction</a:t>
                </a:r>
                <a:endParaRPr kumimoji="0" lang="en-GB" altLang="zh-CN" sz="2400">
                  <a:latin typeface="Times" pitchFamily="18" charset="0"/>
                  <a:ea typeface="宋体" pitchFamily="2" charset="-122"/>
                </a:endParaRPr>
              </a:p>
            </p:txBody>
          </p:sp>
          <p:sp>
            <p:nvSpPr>
              <p:cNvPr id="15466" name="Rectangle 98"/>
              <p:cNvSpPr>
                <a:spLocks noChangeArrowheads="1"/>
              </p:cNvSpPr>
              <p:nvPr/>
            </p:nvSpPr>
            <p:spPr bwMode="auto">
              <a:xfrm>
                <a:off x="233" y="3607"/>
                <a:ext cx="32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ea typeface="宋体" pitchFamily="2" charset="-122"/>
                  </a:rPr>
                  <a:t>注意：协调者在其中的某一个服务器上，例如 </a:t>
                </a:r>
                <a:r>
                  <a:rPr kumimoji="0" lang="en-GB" altLang="zh-CN" sz="1600">
                    <a:ea typeface="宋体" pitchFamily="2" charset="-122"/>
                  </a:rPr>
                  <a:t>BranchX</a:t>
                </a:r>
                <a:endParaRPr kumimoji="0" lang="en-GB" altLang="zh-CN" sz="2400">
                  <a:latin typeface="Times" pitchFamily="18" charset="0"/>
                  <a:ea typeface="宋体" pitchFamily="2" charset="-122"/>
                </a:endParaRPr>
              </a:p>
            </p:txBody>
          </p:sp>
        </p:grpSp>
        <p:sp>
          <p:nvSpPr>
            <p:cNvPr id="15371" name="Rectangle 99"/>
            <p:cNvSpPr>
              <a:spLocks noChangeArrowheads="1"/>
            </p:cNvSpPr>
            <p:nvPr/>
          </p:nvSpPr>
          <p:spPr bwMode="auto">
            <a:xfrm>
              <a:off x="2794" y="803"/>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ea typeface="宋体" pitchFamily="2" charset="-122"/>
                </a:rPr>
                <a:t>协调者</a:t>
              </a:r>
              <a:endParaRPr kumimoji="0" lang="zh-CN" altLang="zh-CN" sz="1600">
                <a:solidFill>
                  <a:srgbClr val="000000"/>
                </a:solidFill>
                <a:ea typeface="宋体" pitchFamily="2" charset="-122"/>
              </a:endParaRPr>
            </a:p>
          </p:txBody>
        </p:sp>
      </p:grpSp>
      <p:sp>
        <p:nvSpPr>
          <p:cNvPr id="15363" name="Rectangle 100"/>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一个平面分布式银行事务</a:t>
            </a:r>
          </a:p>
        </p:txBody>
      </p:sp>
      <p:sp>
        <p:nvSpPr>
          <p:cNvPr id="15364" name="Rectangle 101"/>
          <p:cNvSpPr>
            <a:spLocks noGrp="1" noChangeArrowheads="1"/>
          </p:cNvSpPr>
          <p:nvPr>
            <p:ph type="body" idx="1"/>
          </p:nvPr>
        </p:nvSpPr>
        <p:spPr>
          <a:xfrm>
            <a:off x="520700" y="6183313"/>
            <a:ext cx="8859838" cy="385762"/>
          </a:xfrm>
        </p:spPr>
        <p:txBody>
          <a:bodyPr/>
          <a:lstStyle/>
          <a:p>
            <a:pPr>
              <a:lnSpc>
                <a:spcPct val="80000"/>
              </a:lnSpc>
            </a:pPr>
            <a:r>
              <a:rPr lang="zh-CN" altLang="en-GB" sz="2400">
                <a:ea typeface="宋体" pitchFamily="2" charset="-122"/>
              </a:rPr>
              <a:t>注意在每个请求例如</a:t>
            </a:r>
            <a:r>
              <a:rPr lang="en-GB" altLang="zh-CN" sz="2400">
                <a:ea typeface="宋体" pitchFamily="2" charset="-122"/>
              </a:rPr>
              <a:t>withdraw(T,3)</a:t>
            </a:r>
            <a:r>
              <a:rPr lang="zh-CN" altLang="en-GB" sz="2400">
                <a:ea typeface="宋体" pitchFamily="2" charset="-122"/>
              </a:rPr>
              <a:t>中，传递</a:t>
            </a:r>
            <a:r>
              <a:rPr lang="en-GB" altLang="zh-CN" sz="2400">
                <a:ea typeface="宋体" pitchFamily="2" charset="-122"/>
              </a:rPr>
              <a:t>T</a:t>
            </a:r>
            <a:r>
              <a:rPr lang="zh-CN" altLang="en-GB" sz="2400">
                <a:ea typeface="宋体" pitchFamily="2" charset="-122"/>
              </a:rPr>
              <a:t>的</a:t>
            </a:r>
            <a:r>
              <a:rPr lang="en-GB" altLang="zh-CN" sz="2400">
                <a:ea typeface="宋体" pitchFamily="2" charset="-122"/>
              </a:rPr>
              <a:t>TID</a:t>
            </a:r>
          </a:p>
        </p:txBody>
      </p:sp>
      <p:sp>
        <p:nvSpPr>
          <p:cNvPr id="15365" name="Rectangle 102"/>
          <p:cNvSpPr>
            <a:spLocks noChangeArrowheads="1"/>
          </p:cNvSpPr>
          <p:nvPr/>
        </p:nvSpPr>
        <p:spPr bwMode="auto">
          <a:xfrm>
            <a:off x="107950" y="1296988"/>
            <a:ext cx="1935163" cy="17541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1800">
                <a:latin typeface="Helvetica" pitchFamily="34" charset="0"/>
                <a:ea typeface="宋体" pitchFamily="2" charset="-122"/>
              </a:rPr>
              <a:t>一个客户的</a:t>
            </a:r>
            <a:r>
              <a:rPr kumimoji="0" lang="en-US" altLang="zh-CN" sz="1800">
                <a:latin typeface="Helvetica" pitchFamily="34" charset="0"/>
                <a:ea typeface="宋体" pitchFamily="2" charset="-122"/>
              </a:rPr>
              <a:t>(</a:t>
            </a:r>
            <a:r>
              <a:rPr kumimoji="0" lang="zh-CN" altLang="en-US" sz="1800">
                <a:latin typeface="Helvetica" pitchFamily="34" charset="0"/>
                <a:ea typeface="宋体" pitchFamily="2" charset="-122"/>
              </a:rPr>
              <a:t>平面</a:t>
            </a:r>
            <a:r>
              <a:rPr kumimoji="0" lang="en-US" altLang="zh-CN" sz="1800">
                <a:latin typeface="Helvetica" pitchFamily="34" charset="0"/>
                <a:ea typeface="宋体" pitchFamily="2" charset="-122"/>
              </a:rPr>
              <a:t>)</a:t>
            </a:r>
            <a:r>
              <a:rPr kumimoji="0" lang="zh-CN" altLang="en-US" sz="1800">
                <a:latin typeface="Helvetica" pitchFamily="34" charset="0"/>
                <a:ea typeface="宋体" pitchFamily="2" charset="-122"/>
              </a:rPr>
              <a:t>银行事务涉及到服务器</a:t>
            </a:r>
            <a:r>
              <a:rPr kumimoji="0" lang="en-US" altLang="zh-CN" sz="1800">
                <a:latin typeface="Helvetica" pitchFamily="34" charset="0"/>
                <a:ea typeface="宋体" pitchFamily="2" charset="-122"/>
              </a:rPr>
              <a:t>BranchX</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BranchY</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BranchZ</a:t>
            </a:r>
            <a:r>
              <a:rPr kumimoji="0" lang="zh-CN" altLang="en-US" sz="1800">
                <a:latin typeface="Helvetica" pitchFamily="34" charset="0"/>
                <a:ea typeface="宋体" pitchFamily="2" charset="-122"/>
              </a:rPr>
              <a:t>上的账户</a:t>
            </a:r>
            <a:r>
              <a:rPr kumimoji="0" lang="en-US" altLang="zh-CN" sz="1800">
                <a:latin typeface="Helvetica" pitchFamily="34" charset="0"/>
                <a:ea typeface="宋体" pitchFamily="2" charset="-122"/>
              </a:rPr>
              <a:t>A</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B</a:t>
            </a:r>
            <a:r>
              <a:rPr kumimoji="0" lang="zh-CN" altLang="en-US" sz="1800">
                <a:latin typeface="Helvetica" pitchFamily="34" charset="0"/>
                <a:ea typeface="宋体" pitchFamily="2" charset="-122"/>
              </a:rPr>
              <a:t>，</a:t>
            </a:r>
            <a:r>
              <a:rPr kumimoji="0" lang="en-US" altLang="zh-CN" sz="1800">
                <a:latin typeface="Helvetica" pitchFamily="34" charset="0"/>
                <a:ea typeface="宋体" pitchFamily="2" charset="-122"/>
              </a:rPr>
              <a:t>C</a:t>
            </a:r>
            <a:r>
              <a:rPr kumimoji="0" lang="zh-CN" altLang="en-US" sz="1800">
                <a:latin typeface="Helvetica" pitchFamily="34" charset="0"/>
                <a:ea typeface="宋体" pitchFamily="2" charset="-122"/>
              </a:rPr>
              <a:t>和</a:t>
            </a:r>
            <a:r>
              <a:rPr kumimoji="0" lang="en-US" altLang="zh-CN" sz="1800">
                <a:latin typeface="Helvetica" pitchFamily="34" charset="0"/>
                <a:ea typeface="宋体" pitchFamily="2" charset="-122"/>
              </a:rPr>
              <a:t>D</a:t>
            </a:r>
            <a:endParaRPr kumimoji="0" lang="en-GB" altLang="zh-CN" sz="1800" i="1">
              <a:latin typeface="Helvetica" pitchFamily="34" charset="0"/>
              <a:ea typeface="宋体" pitchFamily="2" charset="-122"/>
            </a:endParaRPr>
          </a:p>
        </p:txBody>
      </p:sp>
      <p:grpSp>
        <p:nvGrpSpPr>
          <p:cNvPr id="15366" name="Group 103"/>
          <p:cNvGrpSpPr>
            <a:grpSpLocks/>
          </p:cNvGrpSpPr>
          <p:nvPr/>
        </p:nvGrpSpPr>
        <p:grpSpPr bwMode="auto">
          <a:xfrm>
            <a:off x="4489450" y="366713"/>
            <a:ext cx="5416550" cy="965200"/>
            <a:chOff x="2828" y="231"/>
            <a:chExt cx="3412" cy="608"/>
          </a:xfrm>
        </p:grpSpPr>
        <p:sp>
          <p:nvSpPr>
            <p:cNvPr id="15368" name="Rectangle 104"/>
            <p:cNvSpPr>
              <a:spLocks noChangeArrowheads="1"/>
            </p:cNvSpPr>
            <p:nvPr/>
          </p:nvSpPr>
          <p:spPr bwMode="auto">
            <a:xfrm>
              <a:off x="3786" y="231"/>
              <a:ext cx="2454" cy="2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latin typeface="Helvetica" pitchFamily="34" charset="0"/>
                  <a:ea typeface="宋体" pitchFamily="2" charset="-122"/>
                </a:rPr>
                <a:t>openTransaction</a:t>
              </a:r>
              <a:r>
                <a:rPr kumimoji="0" lang="en-GB" altLang="zh-CN" sz="1800">
                  <a:latin typeface="Helvetica" pitchFamily="34" charset="0"/>
                  <a:ea typeface="宋体" pitchFamily="2" charset="-122"/>
                </a:rPr>
                <a:t> </a:t>
              </a:r>
              <a:r>
                <a:rPr kumimoji="0" lang="zh-CN" altLang="en-GB" sz="1800">
                  <a:latin typeface="Helvetica" pitchFamily="34" charset="0"/>
                  <a:ea typeface="宋体" pitchFamily="2" charset="-122"/>
                </a:rPr>
                <a:t>发给协调者</a:t>
              </a:r>
              <a:endParaRPr kumimoji="0" lang="en-GB" altLang="zh-CN" sz="2000">
                <a:latin typeface="Helvetica" pitchFamily="34" charset="0"/>
                <a:ea typeface="宋体" pitchFamily="2" charset="-122"/>
              </a:endParaRPr>
            </a:p>
          </p:txBody>
        </p:sp>
        <p:sp>
          <p:nvSpPr>
            <p:cNvPr id="15369" name="Line 105"/>
            <p:cNvSpPr>
              <a:spLocks noChangeShapeType="1"/>
            </p:cNvSpPr>
            <p:nvPr/>
          </p:nvSpPr>
          <p:spPr bwMode="auto">
            <a:xfrm flipH="1">
              <a:off x="2828" y="449"/>
              <a:ext cx="999" cy="39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67" name="Rectangle 106"/>
          <p:cNvSpPr>
            <a:spLocks noChangeArrowheads="1"/>
          </p:cNvSpPr>
          <p:nvPr/>
        </p:nvSpPr>
        <p:spPr bwMode="auto">
          <a:xfrm>
            <a:off x="2817813" y="3997325"/>
            <a:ext cx="2082800" cy="1631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每个服务器上都有一个参与者，它们通过调用协调者的</a:t>
            </a:r>
            <a:r>
              <a:rPr kumimoji="0" lang="en-US" altLang="zh-CN" sz="2000">
                <a:latin typeface="Helvetica" pitchFamily="34" charset="0"/>
                <a:ea typeface="宋体" pitchFamily="2" charset="-122"/>
              </a:rPr>
              <a:t>join</a:t>
            </a:r>
            <a:r>
              <a:rPr kumimoji="0" lang="zh-CN" altLang="en-US" sz="2000">
                <a:latin typeface="Helvetica" pitchFamily="34" charset="0"/>
                <a:ea typeface="宋体" pitchFamily="2" charset="-122"/>
              </a:rPr>
              <a:t>方法参与该事务</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zh-CN">
                <a:ea typeface="宋体" pitchFamily="2" charset="-122"/>
              </a:rPr>
              <a:t>2 </a:t>
            </a:r>
            <a:r>
              <a:rPr lang="zh-CN" altLang="en-GB">
                <a:ea typeface="宋体" pitchFamily="2" charset="-122"/>
              </a:rPr>
              <a:t>原子提交协议</a:t>
            </a:r>
          </a:p>
        </p:txBody>
      </p:sp>
      <p:sp>
        <p:nvSpPr>
          <p:cNvPr id="358403" name="Rectangle 3"/>
          <p:cNvSpPr>
            <a:spLocks noGrp="1" noChangeArrowheads="1"/>
          </p:cNvSpPr>
          <p:nvPr>
            <p:ph type="body" idx="1"/>
          </p:nvPr>
        </p:nvSpPr>
        <p:spPr>
          <a:xfrm>
            <a:off x="495300" y="942975"/>
            <a:ext cx="8859838" cy="5637213"/>
          </a:xfrm>
        </p:spPr>
        <p:txBody>
          <a:bodyPr/>
          <a:lstStyle/>
          <a:p>
            <a:pPr>
              <a:lnSpc>
                <a:spcPct val="90000"/>
              </a:lnSpc>
            </a:pPr>
            <a:r>
              <a:rPr lang="zh-CN" altLang="en-US" dirty="0">
                <a:ea typeface="宋体" pitchFamily="2" charset="-122"/>
              </a:rPr>
              <a:t>事务的原子特性要求分布式事务结束时它的所有操作要么全部成功，要么全部取消</a:t>
            </a:r>
            <a:endParaRPr lang="en-GB" altLang="zh-CN" dirty="0">
              <a:ea typeface="宋体" pitchFamily="2" charset="-122"/>
            </a:endParaRPr>
          </a:p>
          <a:p>
            <a:pPr>
              <a:lnSpc>
                <a:spcPct val="90000"/>
              </a:lnSpc>
            </a:pPr>
            <a:r>
              <a:rPr lang="zh-CN" altLang="en-US" dirty="0">
                <a:ea typeface="宋体" pitchFamily="2" charset="-122"/>
              </a:rPr>
              <a:t>在一个分布式事务中，存在</a:t>
            </a:r>
            <a:r>
              <a:rPr lang="zh-CN" altLang="en-US" dirty="0">
                <a:solidFill>
                  <a:srgbClr val="0000CC"/>
                </a:solidFill>
                <a:ea typeface="宋体" pitchFamily="2" charset="-122"/>
              </a:rPr>
              <a:t>客户</a:t>
            </a:r>
            <a:r>
              <a:rPr lang="en-US" altLang="zh-CN" dirty="0">
                <a:ea typeface="宋体" pitchFamily="2" charset="-122"/>
              </a:rPr>
              <a:t>-</a:t>
            </a:r>
            <a:r>
              <a:rPr lang="zh-CN" altLang="en-US" dirty="0">
                <a:solidFill>
                  <a:srgbClr val="0000CC"/>
                </a:solidFill>
              </a:rPr>
              <a:t>协调者</a:t>
            </a:r>
            <a:r>
              <a:rPr lang="en-US" altLang="zh-CN" dirty="0">
                <a:ea typeface="宋体" pitchFamily="2" charset="-122"/>
              </a:rPr>
              <a:t>-</a:t>
            </a:r>
            <a:r>
              <a:rPr lang="zh-CN" altLang="en-US" dirty="0">
                <a:solidFill>
                  <a:srgbClr val="0000CC"/>
                </a:solidFill>
              </a:rPr>
              <a:t>参与者</a:t>
            </a:r>
            <a:r>
              <a:rPr lang="zh-CN" altLang="en-US" dirty="0">
                <a:ea typeface="宋体" pitchFamily="2" charset="-122"/>
              </a:rPr>
              <a:t>三方</a:t>
            </a:r>
          </a:p>
          <a:p>
            <a:pPr>
              <a:lnSpc>
                <a:spcPct val="90000"/>
              </a:lnSpc>
            </a:pPr>
            <a:r>
              <a:rPr lang="zh-CN" altLang="en-US" dirty="0">
                <a:ea typeface="宋体" pitchFamily="2" charset="-122"/>
              </a:rPr>
              <a:t>协调者、参与者之间仅有的通信是</a:t>
            </a:r>
            <a:r>
              <a:rPr lang="en-US" altLang="zh-CN" dirty="0">
                <a:ea typeface="宋体" pitchFamily="2" charset="-122"/>
              </a:rPr>
              <a:t>join</a:t>
            </a:r>
            <a:r>
              <a:rPr lang="zh-CN" altLang="en-US" dirty="0">
                <a:ea typeface="宋体" pitchFamily="2" charset="-122"/>
              </a:rPr>
              <a:t>请求</a:t>
            </a:r>
          </a:p>
          <a:p>
            <a:pPr>
              <a:lnSpc>
                <a:spcPct val="90000"/>
              </a:lnSpc>
            </a:pPr>
            <a:r>
              <a:rPr lang="zh-CN" altLang="en-US" dirty="0">
                <a:ea typeface="宋体" pitchFamily="2" charset="-122"/>
              </a:rPr>
              <a:t>客户请求了多个服务器上的操作，</a:t>
            </a:r>
            <a:r>
              <a:rPr lang="zh-CN" altLang="en-US" b="1" dirty="0">
                <a:solidFill>
                  <a:schemeClr val="accent6">
                    <a:lumMod val="50000"/>
                  </a:schemeClr>
                </a:solidFill>
                <a:ea typeface="宋体" pitchFamily="2" charset="-122"/>
              </a:rPr>
              <a:t>客户请求协调者提交事务，协调者启动提交协议</a:t>
            </a:r>
            <a:endParaRPr lang="en-GB" altLang="zh-CN" b="1" dirty="0">
              <a:solidFill>
                <a:schemeClr val="accent6">
                  <a:lumMod val="50000"/>
                </a:schemeClr>
              </a:solidFill>
              <a:ea typeface="宋体" pitchFamily="2" charset="-122"/>
            </a:endParaRPr>
          </a:p>
          <a:p>
            <a:pPr>
              <a:lnSpc>
                <a:spcPct val="90000"/>
              </a:lnSpc>
            </a:pPr>
            <a:r>
              <a:rPr lang="zh-CN" altLang="en-US" dirty="0">
                <a:ea typeface="宋体" pitchFamily="2" charset="-122"/>
              </a:rPr>
              <a:t>单阶段提交协议</a:t>
            </a:r>
            <a:endParaRPr lang="en-GB" altLang="zh-CN" dirty="0">
              <a:ea typeface="宋体" pitchFamily="2" charset="-122"/>
            </a:endParaRPr>
          </a:p>
          <a:p>
            <a:pPr lvl="1">
              <a:lnSpc>
                <a:spcPct val="90000"/>
              </a:lnSpc>
            </a:pPr>
            <a:r>
              <a:rPr lang="zh-CN" altLang="en-US" sz="2800" dirty="0">
                <a:ea typeface="宋体" pitchFamily="2" charset="-122"/>
              </a:rPr>
              <a:t>由协调者告诉所有参与者是提交或放弃：让协调者不断地向所有参与者发送提交或放弃请求，直到所有参与者确认已执行完相应操作</a:t>
            </a:r>
            <a:endParaRPr lang="en-GB" altLang="zh-CN" sz="2800" dirty="0">
              <a:ea typeface="宋体" pitchFamily="2" charset="-122"/>
            </a:endParaRPr>
          </a:p>
          <a:p>
            <a:pPr lvl="1">
              <a:lnSpc>
                <a:spcPct val="90000"/>
              </a:lnSpc>
            </a:pPr>
            <a:r>
              <a:rPr lang="zh-CN" altLang="en-GB" sz="2800" dirty="0">
                <a:solidFill>
                  <a:srgbClr val="0000CC"/>
                </a:solidFill>
                <a:ea typeface="宋体" pitchFamily="2" charset="-122"/>
              </a:rPr>
              <a:t>单阶段提交协议的问题是什么？</a:t>
            </a:r>
            <a:endParaRPr lang="en-US" altLang="zh-CN" sz="2800" dirty="0">
              <a:solidFill>
                <a:srgbClr val="0000CC"/>
              </a:solidFill>
              <a:ea typeface="宋体" pitchFamily="2" charset="-122"/>
            </a:endParaRPr>
          </a:p>
          <a:p>
            <a:pPr lvl="2">
              <a:lnSpc>
                <a:spcPct val="90000"/>
              </a:lnSpc>
            </a:pPr>
            <a:r>
              <a:rPr lang="zh-CN" altLang="en-US" sz="2800" dirty="0">
                <a:solidFill>
                  <a:srgbClr val="0000CC"/>
                </a:solidFill>
                <a:ea typeface="宋体" pitchFamily="2" charset="-122"/>
              </a:rPr>
              <a:t>该协议不允许任何服务器单方面放弃事务</a:t>
            </a:r>
            <a:endParaRPr lang="en-GB" altLang="zh-CN" sz="2800" dirty="0">
              <a:solidFill>
                <a:srgbClr val="0000CC"/>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03">
                                            <p:txEl>
                                              <p:pRg st="6" end="6"/>
                                            </p:txEl>
                                          </p:spTgt>
                                        </p:tgtEl>
                                        <p:attrNameLst>
                                          <p:attrName>style.visibility</p:attrName>
                                        </p:attrNameLst>
                                      </p:cBhvr>
                                      <p:to>
                                        <p:strVal val="visible"/>
                                      </p:to>
                                    </p:set>
                                    <p:animEffect transition="in" filter="fade">
                                      <p:cBhvr>
                                        <p:cTn id="7" dur="1000"/>
                                        <p:tgtEl>
                                          <p:spTgt spid="358403">
                                            <p:txEl>
                                              <p:pRg st="6" end="6"/>
                                            </p:txEl>
                                          </p:spTgt>
                                        </p:tgtEl>
                                      </p:cBhvr>
                                    </p:animEffect>
                                    <p:anim calcmode="lin" valueType="num">
                                      <p:cBhvr>
                                        <p:cTn id="8" dur="1000" fill="hold"/>
                                        <p:tgtEl>
                                          <p:spTgt spid="35840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584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58403">
                                            <p:txEl>
                                              <p:pRg st="7" end="7"/>
                                            </p:txEl>
                                          </p:spTgt>
                                        </p:tgtEl>
                                        <p:attrNameLst>
                                          <p:attrName>style.visibility</p:attrName>
                                        </p:attrNameLst>
                                      </p:cBhvr>
                                      <p:to>
                                        <p:strVal val="visible"/>
                                      </p:to>
                                    </p:set>
                                    <p:animEffect transition="in" filter="fade">
                                      <p:cBhvr>
                                        <p:cTn id="14" dur="1000"/>
                                        <p:tgtEl>
                                          <p:spTgt spid="358403">
                                            <p:txEl>
                                              <p:pRg st="7" end="7"/>
                                            </p:txEl>
                                          </p:spTgt>
                                        </p:tgtEl>
                                      </p:cBhvr>
                                    </p:animEffect>
                                    <p:anim calcmode="lin" valueType="num">
                                      <p:cBhvr>
                                        <p:cTn id="15" dur="1000" fill="hold"/>
                                        <p:tgtEl>
                                          <p:spTgt spid="35840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584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ea typeface="宋体" pitchFamily="2" charset="-122"/>
              </a:rPr>
              <a:t>两阶段原子提交协议</a:t>
            </a:r>
          </a:p>
        </p:txBody>
      </p:sp>
      <p:sp>
        <p:nvSpPr>
          <p:cNvPr id="19459" name="Rectangle 3"/>
          <p:cNvSpPr>
            <a:spLocks noGrp="1" noChangeArrowheads="1"/>
          </p:cNvSpPr>
          <p:nvPr>
            <p:ph type="body" idx="1"/>
          </p:nvPr>
        </p:nvSpPr>
        <p:spPr/>
        <p:txBody>
          <a:bodyPr/>
          <a:lstStyle/>
          <a:p>
            <a:r>
              <a:rPr lang="zh-CN" altLang="en-US" dirty="0">
                <a:ea typeface="宋体" pitchFamily="2" charset="-122"/>
              </a:rPr>
              <a:t>它的设计出发点是允许任何一个服务器可自行放弃它那部分事务</a:t>
            </a:r>
            <a:endParaRPr lang="en-GB" altLang="zh-CN" dirty="0">
              <a:ea typeface="宋体" pitchFamily="2" charset="-122"/>
            </a:endParaRPr>
          </a:p>
          <a:p>
            <a:r>
              <a:rPr lang="zh-CN" altLang="en-US" dirty="0">
                <a:ea typeface="宋体" pitchFamily="2" charset="-122"/>
              </a:rPr>
              <a:t>在该协议的第一个阶段，协调者询问所有的参与者是否准备好提交，每个参与者投票表决</a:t>
            </a:r>
            <a:endParaRPr lang="en-US" altLang="zh-CN" dirty="0">
              <a:ea typeface="宋体" pitchFamily="2" charset="-122"/>
            </a:endParaRPr>
          </a:p>
          <a:p>
            <a:pPr lvl="1"/>
            <a:r>
              <a:rPr lang="zh-CN" altLang="en-US" sz="2800" dirty="0">
                <a:ea typeface="宋体" pitchFamily="2" charset="-122"/>
              </a:rPr>
              <a:t>如果投票提交，那么参与者处于事务的</a:t>
            </a:r>
            <a:r>
              <a:rPr lang="zh-CN" altLang="en-US" sz="2800" b="1" dirty="0">
                <a:solidFill>
                  <a:srgbClr val="C00000"/>
                </a:solidFill>
                <a:ea typeface="宋体" pitchFamily="2" charset="-122"/>
              </a:rPr>
              <a:t>准备好状态</a:t>
            </a:r>
            <a:r>
              <a:rPr lang="en-US" altLang="zh-CN" sz="2800" dirty="0">
                <a:solidFill>
                  <a:srgbClr val="C00000"/>
                </a:solidFill>
                <a:ea typeface="宋体" pitchFamily="2" charset="-122"/>
              </a:rPr>
              <a:t>(</a:t>
            </a:r>
            <a:r>
              <a:rPr lang="en-GB" altLang="zh-CN" sz="2800" i="1" dirty="0">
                <a:solidFill>
                  <a:srgbClr val="C00000"/>
                </a:solidFill>
                <a:ea typeface="宋体" pitchFamily="2" charset="-122"/>
              </a:rPr>
              <a:t>prepared</a:t>
            </a:r>
            <a:r>
              <a:rPr lang="en-GB" altLang="zh-CN" sz="2800" dirty="0">
                <a:solidFill>
                  <a:srgbClr val="C00000"/>
                </a:solidFill>
                <a:ea typeface="宋体" pitchFamily="2" charset="-122"/>
              </a:rPr>
              <a:t>)</a:t>
            </a:r>
            <a:endParaRPr lang="en-US" altLang="zh-CN" sz="2800" dirty="0">
              <a:solidFill>
                <a:srgbClr val="C00000"/>
              </a:solidFill>
              <a:ea typeface="宋体" pitchFamily="2" charset="-122"/>
            </a:endParaRPr>
          </a:p>
          <a:p>
            <a:pPr lvl="1"/>
            <a:r>
              <a:rPr lang="zh-CN" altLang="en-GB" sz="2800" dirty="0">
                <a:ea typeface="宋体" pitchFamily="2" charset="-122"/>
              </a:rPr>
              <a:t>万一服务器崩溃了，它必须在持久存储中保存更新</a:t>
            </a:r>
            <a:endParaRPr lang="en-GB" altLang="zh-CN" sz="2800" dirty="0">
              <a:ea typeface="宋体" pitchFamily="2" charset="-122"/>
            </a:endParaRPr>
          </a:p>
          <a:p>
            <a:r>
              <a:rPr lang="zh-CN" altLang="en-US" dirty="0">
                <a:ea typeface="宋体" pitchFamily="2" charset="-122"/>
              </a:rPr>
              <a:t>第二个阶段，协调者通知参与者提交或者放弃事务，事务的每个参与者执行最终统一的决定</a:t>
            </a:r>
            <a:endParaRPr kumimoji="0" lang="en-GB" altLang="zh-CN" dirty="0">
              <a:ea typeface="宋体" pitchFamily="2" charset="-122"/>
            </a:endParaRPr>
          </a:p>
          <a:p>
            <a:pPr lvl="1"/>
            <a:r>
              <a:rPr kumimoji="0" lang="zh-CN" altLang="en-GB" sz="2800" dirty="0">
                <a:ea typeface="宋体" pitchFamily="2" charset="-122"/>
              </a:rPr>
              <a:t>参与者把决定记录在持久存储中</a:t>
            </a:r>
            <a:endParaRPr lang="zh-CN" altLang="en-US" sz="2800" dirty="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GB">
                <a:ea typeface="宋体" pitchFamily="2" charset="-122"/>
              </a:rPr>
              <a:t>提交协议的故障模型</a:t>
            </a:r>
          </a:p>
        </p:txBody>
      </p:sp>
      <p:sp>
        <p:nvSpPr>
          <p:cNvPr id="17411" name="Rectangle 3"/>
          <p:cNvSpPr>
            <a:spLocks noGrp="1" noChangeArrowheads="1"/>
          </p:cNvSpPr>
          <p:nvPr>
            <p:ph type="body" idx="1"/>
          </p:nvPr>
        </p:nvSpPr>
        <p:spPr>
          <a:xfrm>
            <a:off x="427923" y="1012408"/>
            <a:ext cx="8859838" cy="5688012"/>
          </a:xfrm>
        </p:spPr>
        <p:txBody>
          <a:bodyPr/>
          <a:lstStyle/>
          <a:p>
            <a:pPr>
              <a:lnSpc>
                <a:spcPct val="90000"/>
              </a:lnSpc>
            </a:pPr>
            <a:r>
              <a:rPr lang="zh-CN" altLang="en-GB" dirty="0">
                <a:ea typeface="宋体" pitchFamily="2" charset="-122"/>
              </a:rPr>
              <a:t>事务的故障模型同样应用到两阶段提交协议</a:t>
            </a:r>
            <a:endParaRPr lang="en-GB" altLang="zh-CN" dirty="0">
              <a:ea typeface="宋体" pitchFamily="2" charset="-122"/>
            </a:endParaRPr>
          </a:p>
          <a:p>
            <a:pPr>
              <a:lnSpc>
                <a:spcPct val="90000"/>
              </a:lnSpc>
            </a:pPr>
            <a:r>
              <a:rPr lang="zh-CN" altLang="en-GB" dirty="0">
                <a:ea typeface="宋体" pitchFamily="2" charset="-122"/>
              </a:rPr>
              <a:t>提交协议可工作在</a:t>
            </a:r>
            <a:endParaRPr lang="en-GB" altLang="zh-CN" dirty="0">
              <a:ea typeface="宋体" pitchFamily="2" charset="-122"/>
            </a:endParaRPr>
          </a:p>
          <a:p>
            <a:pPr lvl="1">
              <a:lnSpc>
                <a:spcPct val="90000"/>
              </a:lnSpc>
            </a:pPr>
            <a:r>
              <a:rPr lang="zh-CN" altLang="en-GB" sz="2400" dirty="0">
                <a:ea typeface="宋体" pitchFamily="2" charset="-122"/>
              </a:rPr>
              <a:t>异步系统</a:t>
            </a:r>
            <a:endParaRPr lang="en-GB" altLang="zh-CN" sz="2400" dirty="0">
              <a:ea typeface="宋体" pitchFamily="2" charset="-122"/>
            </a:endParaRPr>
          </a:p>
          <a:p>
            <a:pPr lvl="1">
              <a:lnSpc>
                <a:spcPct val="90000"/>
              </a:lnSpc>
            </a:pPr>
            <a:r>
              <a:rPr lang="zh-CN" altLang="en-GB" sz="2400" dirty="0">
                <a:ea typeface="宋体" pitchFamily="2" charset="-122"/>
              </a:rPr>
              <a:t>服务器可能崩溃 </a:t>
            </a:r>
          </a:p>
          <a:p>
            <a:pPr lvl="1">
              <a:lnSpc>
                <a:spcPct val="90000"/>
              </a:lnSpc>
            </a:pPr>
            <a:r>
              <a:rPr lang="zh-CN" altLang="en-GB" sz="2400" dirty="0">
                <a:ea typeface="宋体" pitchFamily="2" charset="-122"/>
              </a:rPr>
              <a:t>消息可能丢失</a:t>
            </a:r>
            <a:r>
              <a:rPr lang="zh-CN" altLang="en-US" sz="2400" dirty="0"/>
              <a:t>、</a:t>
            </a:r>
            <a:r>
              <a:rPr lang="zh-CN" altLang="en-US" sz="2400" dirty="0">
                <a:ea typeface="宋体" pitchFamily="2" charset="-122"/>
              </a:rPr>
              <a:t>受损和重复</a:t>
            </a:r>
            <a:endParaRPr lang="en-GB" altLang="zh-CN" sz="2400" dirty="0">
              <a:ea typeface="宋体" pitchFamily="2" charset="-122"/>
            </a:endParaRPr>
          </a:p>
          <a:p>
            <a:pPr lvl="1">
              <a:lnSpc>
                <a:spcPct val="90000"/>
              </a:lnSpc>
            </a:pPr>
            <a:r>
              <a:rPr lang="zh-CN" altLang="en-US" sz="2400" dirty="0">
                <a:ea typeface="宋体" pitchFamily="2" charset="-122"/>
              </a:rPr>
              <a:t>没有拜占庭故障：服务器或者崩溃或者发送正确的消息</a:t>
            </a:r>
            <a:endParaRPr lang="en-GB" altLang="zh-CN" sz="2400" dirty="0">
              <a:ea typeface="宋体" pitchFamily="2" charset="-122"/>
            </a:endParaRPr>
          </a:p>
          <a:p>
            <a:pPr>
              <a:lnSpc>
                <a:spcPct val="90000"/>
              </a:lnSpc>
            </a:pPr>
            <a:r>
              <a:rPr lang="en-GB" altLang="zh-CN" dirty="0">
                <a:solidFill>
                  <a:srgbClr val="0000CC"/>
                </a:solidFill>
                <a:ea typeface="宋体" pitchFamily="2" charset="-122"/>
              </a:rPr>
              <a:t>2PC</a:t>
            </a:r>
            <a:r>
              <a:rPr lang="zh-CN" altLang="en-US" dirty="0">
                <a:solidFill>
                  <a:srgbClr val="0000CC"/>
                </a:solidFill>
                <a:ea typeface="宋体" pitchFamily="2" charset="-122"/>
              </a:rPr>
              <a:t>是一种达到共识的协议</a:t>
            </a:r>
            <a:endParaRPr lang="en-GB" altLang="zh-CN" dirty="0">
              <a:solidFill>
                <a:srgbClr val="0000CC"/>
              </a:solidFill>
              <a:ea typeface="宋体" pitchFamily="2" charset="-122"/>
            </a:endParaRPr>
          </a:p>
          <a:p>
            <a:pPr lvl="1">
              <a:lnSpc>
                <a:spcPct val="90000"/>
              </a:lnSpc>
            </a:pPr>
            <a:r>
              <a:rPr lang="zh-CN" altLang="en-US" sz="2400" dirty="0">
                <a:ea typeface="宋体" pitchFamily="2" charset="-122"/>
              </a:rPr>
              <a:t>在异步系统中，如果进程可能崩溃，那么共识是不可能达到</a:t>
            </a:r>
            <a:endParaRPr lang="en-GB" altLang="zh-CN" sz="2400" dirty="0">
              <a:ea typeface="宋体" pitchFamily="2" charset="-122"/>
            </a:endParaRPr>
          </a:p>
          <a:p>
            <a:pPr lvl="1">
              <a:lnSpc>
                <a:spcPct val="90000"/>
              </a:lnSpc>
            </a:pPr>
            <a:r>
              <a:rPr lang="zh-CN" altLang="en-US" sz="2400" dirty="0">
                <a:ea typeface="宋体" pitchFamily="2" charset="-122"/>
              </a:rPr>
              <a:t>但是，两阶段提交协议确实在这些条件下达成了共识</a:t>
            </a:r>
          </a:p>
          <a:p>
            <a:pPr lvl="1">
              <a:lnSpc>
                <a:spcPct val="90000"/>
              </a:lnSpc>
            </a:pPr>
            <a:r>
              <a:rPr lang="zh-CN" altLang="en-US" sz="2400" dirty="0">
                <a:solidFill>
                  <a:srgbClr val="C00000"/>
                </a:solidFill>
                <a:ea typeface="宋体" pitchFamily="2" charset="-122"/>
              </a:rPr>
              <a:t>这是由于进程的崩溃故障被屏蔽了，崩溃的进程被一个新进程所替代，新进程从持久存储和其他进程中获取了故障前的信息</a:t>
            </a:r>
            <a:endParaRPr lang="zh-CN" altLang="en-GB" sz="2400" dirty="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7" end="7"/>
                                            </p:txEl>
                                          </p:spTgt>
                                        </p:tgtEl>
                                        <p:attrNameLst>
                                          <p:attrName>style.visibility</p:attrName>
                                        </p:attrNameLst>
                                      </p:cBhvr>
                                      <p:to>
                                        <p:strVal val="visible"/>
                                      </p:to>
                                    </p:set>
                                    <p:animEffect transition="in" filter="fade">
                                      <p:cBhvr>
                                        <p:cTn id="7" dur="500"/>
                                        <p:tgtEl>
                                          <p:spTgt spid="17411">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8" end="8"/>
                                            </p:txEl>
                                          </p:spTgt>
                                        </p:tgtEl>
                                        <p:attrNameLst>
                                          <p:attrName>style.visibility</p:attrName>
                                        </p:attrNameLst>
                                      </p:cBhvr>
                                      <p:to>
                                        <p:strVal val="visible"/>
                                      </p:to>
                                    </p:set>
                                    <p:animEffect transition="in" filter="fade">
                                      <p:cBhvr>
                                        <p:cTn id="12" dur="500"/>
                                        <p:tgtEl>
                                          <p:spTgt spid="17411">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9" end="9"/>
                                            </p:txEl>
                                          </p:spTgt>
                                        </p:tgtEl>
                                        <p:attrNameLst>
                                          <p:attrName>style.visibility</p:attrName>
                                        </p:attrNameLst>
                                      </p:cBhvr>
                                      <p:to>
                                        <p:strVal val="visible"/>
                                      </p:to>
                                    </p:set>
                                    <p:animEffect transition="in" filter="fade">
                                      <p:cBhvr>
                                        <p:cTn id="17"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22288" y="1196975"/>
            <a:ext cx="8777287"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dirty="0" err="1">
                <a:latin typeface="Times" pitchFamily="18" charset="0"/>
                <a:ea typeface="宋体" pitchFamily="2" charset="-122"/>
              </a:rPr>
              <a:t>canCommit</a:t>
            </a:r>
            <a:r>
              <a:rPr kumimoji="0" lang="en-GB" altLang="zh-CN" sz="2400" i="1" dirty="0">
                <a:latin typeface="Times" pitchFamily="18" charset="0"/>
                <a:ea typeface="宋体" pitchFamily="2" charset="-122"/>
              </a:rPr>
              <a:t>?(trans) </a:t>
            </a:r>
            <a:r>
              <a:rPr kumimoji="0" lang="en-GB" altLang="zh-CN" sz="2400" dirty="0">
                <a:latin typeface="Times" pitchFamily="18" charset="0"/>
                <a:ea typeface="宋体" pitchFamily="2" charset="-122"/>
                <a:sym typeface="Wingdings" pitchFamily="2" charset="2"/>
              </a:rPr>
              <a:t></a:t>
            </a:r>
            <a:r>
              <a:rPr kumimoji="0" lang="en-GB" altLang="zh-CN" sz="2400" dirty="0">
                <a:latin typeface="Times" pitchFamily="18" charset="0"/>
                <a:ea typeface="宋体" pitchFamily="2" charset="-122"/>
              </a:rPr>
              <a:t> </a:t>
            </a:r>
            <a:r>
              <a:rPr kumimoji="0" lang="en-GB" altLang="zh-CN" sz="2400" i="1" dirty="0">
                <a:latin typeface="Times" pitchFamily="18" charset="0"/>
                <a:ea typeface="宋体" pitchFamily="2" charset="-122"/>
              </a:rPr>
              <a:t>Yes / No</a:t>
            </a:r>
            <a:endParaRPr kumimoji="0" lang="en-GB" altLang="zh-CN" sz="2400" dirty="0">
              <a:latin typeface="Times" pitchFamily="18" charset="0"/>
              <a:ea typeface="宋体" pitchFamily="2" charset="-122"/>
            </a:endParaRPr>
          </a:p>
          <a:p>
            <a:pPr lvl="1">
              <a:spcBef>
                <a:spcPct val="0"/>
              </a:spcBef>
              <a:buClrTx/>
              <a:buFontTx/>
              <a:buNone/>
            </a:pPr>
            <a:r>
              <a:rPr kumimoji="0" lang="zh-CN" altLang="en-GB" sz="2400" dirty="0">
                <a:latin typeface="Times" pitchFamily="18" charset="0"/>
                <a:ea typeface="宋体" pitchFamily="2" charset="-122"/>
              </a:rPr>
              <a:t>协调者用该操作向参与者询问它是否能够提交事务，参与者将回复它的投票结果</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doCommit</a:t>
            </a:r>
            <a:r>
              <a:rPr kumimoji="0" lang="en-GB" altLang="zh-CN" sz="2400" i="1" dirty="0">
                <a:latin typeface="Times" pitchFamily="18" charset="0"/>
                <a:ea typeface="宋体" pitchFamily="2" charset="-122"/>
              </a:rPr>
              <a:t>(trans)</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latin typeface="Times" pitchFamily="18" charset="0"/>
                <a:ea typeface="宋体" pitchFamily="2" charset="-122"/>
              </a:rPr>
              <a:t>协调者用该操作告诉参与者提交它那部分事务。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doAbort</a:t>
            </a:r>
            <a:r>
              <a:rPr kumimoji="0" lang="en-GB" altLang="zh-CN" sz="2400" i="1" dirty="0">
                <a:latin typeface="Times" pitchFamily="18" charset="0"/>
                <a:ea typeface="宋体" pitchFamily="2" charset="-122"/>
              </a:rPr>
              <a:t>(trans)</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latin typeface="Times" pitchFamily="18" charset="0"/>
                <a:ea typeface="宋体" pitchFamily="2" charset="-122"/>
              </a:rPr>
              <a:t>协调者用该操作告诉参与者放弃它那部分事务。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haveCommitted</a:t>
            </a:r>
            <a:r>
              <a:rPr kumimoji="0" lang="en-GB" altLang="zh-CN" sz="2400" i="1" dirty="0">
                <a:latin typeface="Times" pitchFamily="18" charset="0"/>
                <a:ea typeface="宋体" pitchFamily="2" charset="-122"/>
              </a:rPr>
              <a:t>(trans, participant)</a:t>
            </a:r>
            <a:r>
              <a:rPr kumimoji="0" lang="en-GB" altLang="zh-CN" sz="2400" dirty="0">
                <a:latin typeface="Times" pitchFamily="18" charset="0"/>
                <a:ea typeface="宋体" pitchFamily="2" charset="-122"/>
              </a:rPr>
              <a:t> </a:t>
            </a:r>
          </a:p>
          <a:p>
            <a:pPr lvl="1">
              <a:spcBef>
                <a:spcPct val="0"/>
              </a:spcBef>
              <a:buClrTx/>
              <a:buFontTx/>
              <a:buNone/>
            </a:pPr>
            <a:r>
              <a:rPr kumimoji="0" lang="zh-CN" altLang="en-GB" sz="2400" dirty="0">
                <a:latin typeface="Times" pitchFamily="18" charset="0"/>
                <a:ea typeface="宋体" pitchFamily="2" charset="-122"/>
              </a:rPr>
              <a:t>参与者用该操作向协调者确认它已经提交了事务。</a:t>
            </a:r>
            <a:endParaRPr kumimoji="0" lang="zh-CN" altLang="zh-CN" sz="2400" dirty="0">
              <a:latin typeface="Times" pitchFamily="18" charset="0"/>
              <a:ea typeface="宋体" pitchFamily="2" charset="-122"/>
            </a:endParaRPr>
          </a:p>
          <a:p>
            <a:pPr>
              <a:spcBef>
                <a:spcPct val="0"/>
              </a:spcBef>
              <a:buClrTx/>
              <a:buFontTx/>
              <a:buNone/>
            </a:pPr>
            <a:r>
              <a:rPr kumimoji="0" lang="en-GB" altLang="zh-CN" sz="2400" i="1" dirty="0" err="1">
                <a:latin typeface="Times" pitchFamily="18" charset="0"/>
                <a:ea typeface="宋体" pitchFamily="2" charset="-122"/>
              </a:rPr>
              <a:t>getDecision</a:t>
            </a:r>
            <a:r>
              <a:rPr kumimoji="0" lang="en-GB" altLang="zh-CN" sz="2400" i="1" dirty="0">
                <a:latin typeface="Times" pitchFamily="18" charset="0"/>
                <a:ea typeface="宋体" pitchFamily="2" charset="-122"/>
              </a:rPr>
              <a:t>(trans) </a:t>
            </a:r>
            <a:r>
              <a:rPr kumimoji="0" lang="en-GB" altLang="zh-CN" sz="2400" dirty="0">
                <a:latin typeface="Times" pitchFamily="18" charset="0"/>
                <a:ea typeface="宋体" pitchFamily="2" charset="-122"/>
                <a:sym typeface="Wingdings" pitchFamily="2" charset="2"/>
              </a:rPr>
              <a:t></a:t>
            </a:r>
            <a:r>
              <a:rPr kumimoji="0" lang="en-GB" altLang="zh-CN" sz="2400" i="1" dirty="0">
                <a:latin typeface="Times" pitchFamily="18" charset="0"/>
                <a:ea typeface="宋体" pitchFamily="2" charset="-122"/>
              </a:rPr>
              <a:t> Yes / No</a:t>
            </a:r>
            <a:endParaRPr kumimoji="0" lang="en-GB" altLang="zh-CN" sz="2400" dirty="0">
              <a:latin typeface="Times" pitchFamily="18" charset="0"/>
              <a:ea typeface="宋体" pitchFamily="2" charset="-122"/>
            </a:endParaRPr>
          </a:p>
          <a:p>
            <a:pPr lvl="1">
              <a:spcBef>
                <a:spcPct val="0"/>
              </a:spcBef>
              <a:buClrTx/>
              <a:buFontTx/>
              <a:buNone/>
            </a:pPr>
            <a:r>
              <a:rPr kumimoji="0" lang="zh-CN" altLang="en-GB" sz="2400" dirty="0">
                <a:latin typeface="Times" pitchFamily="18" charset="0"/>
                <a:ea typeface="宋体" pitchFamily="2" charset="-122"/>
              </a:rPr>
              <a:t>当参与者投票</a:t>
            </a:r>
            <a:r>
              <a:rPr kumimoji="0" lang="en-GB" altLang="zh-CN" sz="2400" dirty="0">
                <a:latin typeface="Times" pitchFamily="18" charset="0"/>
                <a:ea typeface="宋体" pitchFamily="2" charset="-122"/>
              </a:rPr>
              <a:t>Yes</a:t>
            </a:r>
            <a:r>
              <a:rPr kumimoji="0" lang="zh-CN" altLang="en-GB" sz="2400" dirty="0">
                <a:latin typeface="Times" pitchFamily="18" charset="0"/>
                <a:ea typeface="宋体" pitchFamily="2" charset="-122"/>
              </a:rPr>
              <a:t>后一段时间内未收到应答时，参与者用该操作向协调者询问事务的投票表决结果</a:t>
            </a:r>
            <a:r>
              <a:rPr kumimoji="0" lang="zh-CN" altLang="zh-CN" sz="2400" dirty="0">
                <a:latin typeface="Times" pitchFamily="18" charset="0"/>
                <a:ea typeface="宋体" pitchFamily="2" charset="-122"/>
              </a:rPr>
              <a:t>。</a:t>
            </a:r>
            <a:r>
              <a:rPr kumimoji="0" lang="zh-CN" altLang="en-GB" sz="2400" dirty="0">
                <a:latin typeface="Times" pitchFamily="18" charset="0"/>
                <a:ea typeface="宋体" pitchFamily="2" charset="-122"/>
              </a:rPr>
              <a:t>用于从服务器崩溃或消息延迟中恢复。</a:t>
            </a:r>
          </a:p>
        </p:txBody>
      </p:sp>
      <p:sp>
        <p:nvSpPr>
          <p:cNvPr id="21507" name="Rectangle 3"/>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两阶段提交协议中的操作</a:t>
            </a:r>
          </a:p>
        </p:txBody>
      </p:sp>
      <p:sp>
        <p:nvSpPr>
          <p:cNvPr id="21508" name="Rectangle 4"/>
          <p:cNvSpPr>
            <a:spLocks noGrp="1" noChangeArrowheads="1"/>
          </p:cNvSpPr>
          <p:nvPr>
            <p:ph type="body" idx="1"/>
          </p:nvPr>
        </p:nvSpPr>
        <p:spPr>
          <a:xfrm>
            <a:off x="539750" y="6122988"/>
            <a:ext cx="8859838" cy="735012"/>
          </a:xfrm>
        </p:spPr>
        <p:txBody>
          <a:bodyPr/>
          <a:lstStyle/>
          <a:p>
            <a:pPr>
              <a:lnSpc>
                <a:spcPct val="90000"/>
              </a:lnSpc>
            </a:pPr>
            <a:r>
              <a:rPr lang="zh-CN" altLang="en-GB" sz="2200">
                <a:ea typeface="宋体" pitchFamily="2" charset="-122"/>
              </a:rPr>
              <a:t>参与者接口</a:t>
            </a:r>
            <a:r>
              <a:rPr lang="en-GB" altLang="zh-CN" sz="2200">
                <a:ea typeface="宋体" pitchFamily="2" charset="-122"/>
              </a:rPr>
              <a:t>—— </a:t>
            </a:r>
            <a:r>
              <a:rPr kumimoji="0" lang="en-GB" altLang="zh-CN" sz="2200" i="1">
                <a:latin typeface="Times" pitchFamily="18" charset="0"/>
                <a:ea typeface="宋体" pitchFamily="2" charset="-122"/>
              </a:rPr>
              <a:t>canCommit?, doCommit, doAbort</a:t>
            </a:r>
            <a:br>
              <a:rPr kumimoji="0" lang="en-GB" altLang="zh-CN" sz="2200" i="1">
                <a:latin typeface="Times" pitchFamily="18" charset="0"/>
                <a:ea typeface="宋体" pitchFamily="2" charset="-122"/>
              </a:rPr>
            </a:br>
            <a:r>
              <a:rPr lang="zh-CN" altLang="en-GB" sz="2200">
                <a:ea typeface="宋体" pitchFamily="2" charset="-122"/>
              </a:rPr>
              <a:t>协调者接口</a:t>
            </a:r>
            <a:r>
              <a:rPr lang="en-GB" altLang="zh-CN" sz="2200">
                <a:ea typeface="宋体" pitchFamily="2" charset="-122"/>
              </a:rPr>
              <a:t>—— </a:t>
            </a:r>
            <a:r>
              <a:rPr kumimoji="0" lang="en-GB" altLang="zh-CN" sz="2200" i="1">
                <a:latin typeface="Times" pitchFamily="18" charset="0"/>
                <a:ea typeface="宋体" pitchFamily="2" charset="-122"/>
              </a:rPr>
              <a:t>haveCommitted, getDecision</a:t>
            </a:r>
            <a:endParaRPr lang="zh-CN" altLang="en-GB" sz="2200">
              <a:ea typeface="宋体" pitchFamily="2" charset="-122"/>
            </a:endParaRPr>
          </a:p>
        </p:txBody>
      </p:sp>
      <p:sp>
        <p:nvSpPr>
          <p:cNvPr id="21509" name="Text Box 6"/>
          <p:cNvSpPr txBox="1">
            <a:spLocks noChangeArrowheads="1"/>
          </p:cNvSpPr>
          <p:nvPr/>
        </p:nvSpPr>
        <p:spPr bwMode="auto">
          <a:xfrm>
            <a:off x="4713288" y="1268413"/>
            <a:ext cx="2032000" cy="369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该请求有一个应答</a:t>
            </a:r>
          </a:p>
        </p:txBody>
      </p:sp>
      <p:sp>
        <p:nvSpPr>
          <p:cNvPr id="21510" name="Text Box 8"/>
          <p:cNvSpPr txBox="1">
            <a:spLocks noChangeArrowheads="1"/>
          </p:cNvSpPr>
          <p:nvPr/>
        </p:nvSpPr>
        <p:spPr bwMode="auto">
          <a:xfrm>
            <a:off x="4208463" y="3082925"/>
            <a:ext cx="3248025" cy="369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这些是异步请求，可避免延迟</a:t>
            </a:r>
            <a:endParaRPr kumimoji="0" lang="en-GB" altLang="zh-CN" sz="1800">
              <a:latin typeface="Helvetica" pitchFamily="34" charset="0"/>
              <a:ea typeface="宋体" pitchFamily="2" charset="-122"/>
            </a:endParaRPr>
          </a:p>
        </p:txBody>
      </p:sp>
      <p:sp>
        <p:nvSpPr>
          <p:cNvPr id="21511" name="Line 9"/>
          <p:cNvSpPr>
            <a:spLocks noChangeShapeType="1"/>
          </p:cNvSpPr>
          <p:nvPr/>
        </p:nvSpPr>
        <p:spPr bwMode="auto">
          <a:xfrm flipH="1" flipV="1">
            <a:off x="2538413" y="2557463"/>
            <a:ext cx="1843087" cy="59372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10"/>
          <p:cNvSpPr>
            <a:spLocks noChangeShapeType="1"/>
          </p:cNvSpPr>
          <p:nvPr/>
        </p:nvSpPr>
        <p:spPr bwMode="auto">
          <a:xfrm flipH="1">
            <a:off x="2393950" y="3279775"/>
            <a:ext cx="1800225" cy="274638"/>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Text Box 11"/>
          <p:cNvSpPr txBox="1">
            <a:spLocks noChangeArrowheads="1"/>
          </p:cNvSpPr>
          <p:nvPr/>
        </p:nvSpPr>
        <p:spPr bwMode="auto">
          <a:xfrm>
            <a:off x="4910138" y="3790950"/>
            <a:ext cx="1108075" cy="3698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异步请求</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a:t>
            </a:r>
          </a:p>
        </p:txBody>
      </p:sp>
      <p:sp>
        <p:nvSpPr>
          <p:cNvPr id="22531" name="Rectangle 3"/>
          <p:cNvSpPr>
            <a:spLocks noGrp="1" noChangeArrowheads="1"/>
          </p:cNvSpPr>
          <p:nvPr>
            <p:ph type="body" idx="1"/>
          </p:nvPr>
        </p:nvSpPr>
        <p:spPr>
          <a:xfrm>
            <a:off x="515938" y="1043354"/>
            <a:ext cx="8859837" cy="5814645"/>
          </a:xfrm>
          <a:solidFill>
            <a:srgbClr val="AEE4FF"/>
          </a:solidFill>
        </p:spPr>
        <p:txBody>
          <a:bodyPr>
            <a:normAutofit lnSpcReduction="10000"/>
          </a:bodyPr>
          <a:lstStyle/>
          <a:p>
            <a:pPr marL="457200" indent="-457200">
              <a:spcBef>
                <a:spcPct val="0"/>
              </a:spcBef>
              <a:buClrTx/>
              <a:buFontTx/>
              <a:buNone/>
            </a:pPr>
            <a:r>
              <a:rPr kumimoji="0" lang="zh-CN" altLang="en-US" sz="2400" b="1" dirty="0">
                <a:solidFill>
                  <a:srgbClr val="0000CC"/>
                </a:solidFill>
                <a:ea typeface="宋体" pitchFamily="2" charset="-122"/>
              </a:rPr>
              <a:t>阶段 </a:t>
            </a:r>
            <a:r>
              <a:rPr kumimoji="0" lang="en-US" altLang="zh-CN" sz="2400" b="1" dirty="0">
                <a:solidFill>
                  <a:srgbClr val="0000CC"/>
                </a:solidFill>
                <a:ea typeface="宋体" pitchFamily="2" charset="-122"/>
              </a:rPr>
              <a:t>1 (</a:t>
            </a:r>
            <a:r>
              <a:rPr kumimoji="0" lang="zh-CN" altLang="en-US" sz="2400" b="1" dirty="0">
                <a:solidFill>
                  <a:srgbClr val="0000CC"/>
                </a:solidFill>
                <a:ea typeface="宋体" pitchFamily="2" charset="-122"/>
              </a:rPr>
              <a:t>投票阶段</a:t>
            </a:r>
            <a:r>
              <a:rPr kumimoji="0" lang="en-US" altLang="zh-CN" sz="2400" b="1" dirty="0">
                <a:solidFill>
                  <a:srgbClr val="0000CC"/>
                </a:solidFill>
                <a:ea typeface="宋体" pitchFamily="2" charset="-122"/>
              </a:rPr>
              <a:t>)</a:t>
            </a:r>
            <a:r>
              <a:rPr kumimoji="0" lang="zh-CN" altLang="en-GB" sz="2400" b="1" dirty="0">
                <a:solidFill>
                  <a:srgbClr val="0000CC"/>
                </a:solidFill>
                <a:latin typeface="Times" pitchFamily="18" charset="0"/>
                <a:ea typeface="宋体" pitchFamily="2" charset="-122"/>
              </a:rPr>
              <a:t>： </a:t>
            </a:r>
          </a:p>
          <a:p>
            <a:pPr marL="800100" lvl="1" indent="-342900">
              <a:spcBef>
                <a:spcPct val="0"/>
              </a:spcBef>
              <a:buClrTx/>
              <a:buFontTx/>
              <a:buAutoNum type="arabicPeriod"/>
            </a:pPr>
            <a:r>
              <a:rPr kumimoji="0" lang="zh-CN" altLang="en-US" sz="2400" dirty="0">
                <a:ea typeface="宋体" pitchFamily="2" charset="-122"/>
              </a:rPr>
              <a:t>协调者向分布事务的所有参与者发送</a:t>
            </a:r>
            <a:r>
              <a:rPr kumimoji="0" lang="en-GB" altLang="zh-CN" sz="2400" i="1" dirty="0" err="1">
                <a:ea typeface="宋体" pitchFamily="2" charset="-122"/>
              </a:rPr>
              <a:t>canCommit</a:t>
            </a:r>
            <a:r>
              <a:rPr kumimoji="0" lang="en-GB" altLang="zh-CN" sz="2400" dirty="0">
                <a:ea typeface="宋体" pitchFamily="2" charset="-122"/>
              </a:rPr>
              <a:t>? </a:t>
            </a:r>
            <a:endParaRPr kumimoji="0" lang="en-GB" altLang="zh-CN" sz="2400" dirty="0">
              <a:latin typeface="Times" pitchFamily="18" charset="0"/>
              <a:ea typeface="宋体" pitchFamily="2" charset="-122"/>
            </a:endParaRPr>
          </a:p>
          <a:p>
            <a:pPr marL="800100" lvl="1" indent="-342900">
              <a:spcBef>
                <a:spcPct val="0"/>
              </a:spcBef>
              <a:buClrTx/>
              <a:buFontTx/>
              <a:buAutoNum type="arabicPeriod"/>
            </a:pPr>
            <a:r>
              <a:rPr kumimoji="0" lang="zh-CN" altLang="en-US" sz="2400" dirty="0">
                <a:ea typeface="宋体" pitchFamily="2" charset="-122"/>
              </a:rPr>
              <a:t>当参与者收到</a:t>
            </a:r>
            <a:r>
              <a:rPr kumimoji="0" lang="en-GB" altLang="zh-CN" sz="2400" i="1" dirty="0" err="1">
                <a:ea typeface="宋体" pitchFamily="2" charset="-122"/>
              </a:rPr>
              <a:t>canCommit</a:t>
            </a:r>
            <a:r>
              <a:rPr kumimoji="0" lang="en-GB" altLang="zh-CN" sz="2400" dirty="0">
                <a:ea typeface="宋体" pitchFamily="2" charset="-122"/>
              </a:rPr>
              <a:t>? </a:t>
            </a:r>
            <a:r>
              <a:rPr kumimoji="0" lang="zh-CN" altLang="en-US" sz="2400" dirty="0">
                <a:ea typeface="宋体" pitchFamily="2" charset="-122"/>
              </a:rPr>
              <a:t>请求后，它将向协调者回复它的投票</a:t>
            </a:r>
            <a:r>
              <a:rPr kumimoji="0" lang="zh-CN" altLang="en-GB" sz="2400" dirty="0">
                <a:ea typeface="宋体" pitchFamily="2" charset="-122"/>
              </a:rPr>
              <a:t> </a:t>
            </a:r>
            <a:r>
              <a:rPr kumimoji="0" lang="en-GB" altLang="zh-CN" sz="2400" dirty="0">
                <a:ea typeface="宋体" pitchFamily="2" charset="-122"/>
              </a:rPr>
              <a:t>(</a:t>
            </a:r>
            <a:r>
              <a:rPr kumimoji="0" lang="en-GB" altLang="zh-CN" sz="2400" i="1" dirty="0">
                <a:ea typeface="宋体" pitchFamily="2" charset="-122"/>
              </a:rPr>
              <a:t>Yes</a:t>
            </a:r>
            <a:r>
              <a:rPr kumimoji="0" lang="zh-CN" altLang="en-US" sz="2400" dirty="0">
                <a:ea typeface="宋体" pitchFamily="2" charset="-122"/>
              </a:rPr>
              <a:t>或者</a:t>
            </a:r>
            <a:r>
              <a:rPr kumimoji="0" lang="en-GB" altLang="zh-CN" sz="2400" i="1" dirty="0">
                <a:ea typeface="宋体" pitchFamily="2" charset="-122"/>
              </a:rPr>
              <a:t>No</a:t>
            </a:r>
            <a:r>
              <a:rPr kumimoji="0" lang="en-GB" altLang="zh-CN" sz="2400" dirty="0">
                <a:ea typeface="宋体" pitchFamily="2" charset="-122"/>
              </a:rPr>
              <a:t>)</a:t>
            </a:r>
            <a:r>
              <a:rPr kumimoji="0" lang="zh-CN" altLang="en-GB" sz="2400" dirty="0">
                <a:ea typeface="宋体" pitchFamily="2" charset="-122"/>
              </a:rPr>
              <a:t>。</a:t>
            </a:r>
            <a:r>
              <a:rPr kumimoji="0" lang="zh-CN" altLang="en-US" sz="2400" dirty="0">
                <a:ea typeface="宋体" pitchFamily="2" charset="-122"/>
              </a:rPr>
              <a:t>在投</a:t>
            </a:r>
            <a:r>
              <a:rPr kumimoji="0" lang="en-GB" altLang="zh-CN" sz="2400" i="1" dirty="0">
                <a:ea typeface="宋体" pitchFamily="2" charset="-122"/>
              </a:rPr>
              <a:t>Yes</a:t>
            </a:r>
            <a:r>
              <a:rPr kumimoji="0" lang="zh-CN" altLang="en-US" sz="2400" dirty="0">
                <a:ea typeface="宋体" pitchFamily="2" charset="-122"/>
              </a:rPr>
              <a:t>票之前，它保存所有对象到持久存储中，准备提交。如果投</a:t>
            </a:r>
            <a:r>
              <a:rPr kumimoji="0" lang="en-GB" altLang="zh-CN" sz="2400" i="1" dirty="0">
                <a:ea typeface="宋体" pitchFamily="2" charset="-122"/>
              </a:rPr>
              <a:t>No</a:t>
            </a:r>
            <a:r>
              <a:rPr kumimoji="0" lang="zh-CN" altLang="en-US" sz="2400" dirty="0">
                <a:ea typeface="宋体" pitchFamily="2" charset="-122"/>
              </a:rPr>
              <a:t>票，参与者立即放弃</a:t>
            </a:r>
            <a:endParaRPr kumimoji="0" lang="en-GB" altLang="zh-CN" sz="2400" dirty="0">
              <a:latin typeface="Times" pitchFamily="18" charset="0"/>
              <a:ea typeface="宋体" pitchFamily="2" charset="-122"/>
            </a:endParaRPr>
          </a:p>
          <a:p>
            <a:pPr marL="457200" indent="-457200">
              <a:spcBef>
                <a:spcPct val="0"/>
              </a:spcBef>
              <a:buClrTx/>
              <a:buFontTx/>
              <a:buNone/>
            </a:pPr>
            <a:r>
              <a:rPr kumimoji="0" lang="zh-CN" altLang="en-US" sz="2400" b="1" dirty="0">
                <a:solidFill>
                  <a:srgbClr val="0000CC"/>
                </a:solidFill>
                <a:ea typeface="宋体" pitchFamily="2" charset="-122"/>
              </a:rPr>
              <a:t>阶段</a:t>
            </a:r>
            <a:r>
              <a:rPr kumimoji="0" lang="en-US" altLang="zh-CN" sz="2400" b="1" dirty="0">
                <a:solidFill>
                  <a:srgbClr val="0000CC"/>
                </a:solidFill>
                <a:ea typeface="宋体" pitchFamily="2" charset="-122"/>
              </a:rPr>
              <a:t>2 (</a:t>
            </a:r>
            <a:r>
              <a:rPr kumimoji="0" lang="zh-CN" altLang="en-US" sz="2400" b="1" dirty="0">
                <a:solidFill>
                  <a:srgbClr val="0000CC"/>
                </a:solidFill>
                <a:ea typeface="宋体" pitchFamily="2" charset="-122"/>
              </a:rPr>
              <a:t>根据投票结果完成事务</a:t>
            </a:r>
            <a:r>
              <a:rPr kumimoji="0" lang="en-GB" altLang="zh-CN" sz="2400" b="1" dirty="0">
                <a:solidFill>
                  <a:srgbClr val="0000CC"/>
                </a:solidFill>
                <a:ea typeface="宋体" pitchFamily="2" charset="-122"/>
              </a:rPr>
              <a:t>)</a:t>
            </a:r>
            <a:r>
              <a:rPr kumimoji="0" lang="en-US" altLang="zh-CN" sz="2400" b="1" dirty="0">
                <a:solidFill>
                  <a:srgbClr val="0000CC"/>
                </a:solidFill>
                <a:ea typeface="宋体" pitchFamily="2" charset="-122"/>
              </a:rPr>
              <a:t> </a:t>
            </a:r>
            <a:r>
              <a:rPr kumimoji="0" lang="zh-CN" altLang="en-GB" sz="2400" b="1" dirty="0">
                <a:solidFill>
                  <a:srgbClr val="0000CC"/>
                </a:solidFill>
                <a:ea typeface="宋体" pitchFamily="2" charset="-122"/>
              </a:rPr>
              <a:t>：</a:t>
            </a:r>
          </a:p>
          <a:p>
            <a:pPr marL="800100" lvl="1" indent="-342900">
              <a:buFontTx/>
              <a:buAutoNum type="arabicPeriod" startAt="3"/>
            </a:pPr>
            <a:r>
              <a:rPr kumimoji="0" lang="zh-CN" altLang="en-US" sz="2400" dirty="0">
                <a:ea typeface="宋体" pitchFamily="2" charset="-122"/>
              </a:rPr>
              <a:t>协调者收集所有的投票</a:t>
            </a:r>
            <a:endParaRPr kumimoji="0" lang="zh-CN" altLang="en-GB" sz="2400" dirty="0">
              <a:ea typeface="宋体" pitchFamily="2" charset="-122"/>
            </a:endParaRPr>
          </a:p>
          <a:p>
            <a:pPr marL="1219200" lvl="2" indent="-304800">
              <a:buFont typeface="Wingdings" pitchFamily="2" charset="2"/>
              <a:buChar char="l"/>
            </a:pPr>
            <a:r>
              <a:rPr kumimoji="0" lang="zh-CN" altLang="en-US" sz="2400" dirty="0">
                <a:ea typeface="宋体" pitchFamily="2" charset="-122"/>
              </a:rPr>
              <a:t>如果不存在故障并且所有的投票均是</a:t>
            </a:r>
            <a:r>
              <a:rPr kumimoji="0" lang="en-GB" altLang="zh-CN" sz="2400" i="1" dirty="0">
                <a:ea typeface="宋体" pitchFamily="2" charset="-122"/>
              </a:rPr>
              <a:t>Yes</a:t>
            </a:r>
            <a:r>
              <a:rPr kumimoji="0" lang="zh-CN" altLang="en-US" sz="2400" dirty="0">
                <a:ea typeface="宋体" pitchFamily="2" charset="-122"/>
              </a:rPr>
              <a:t>时，那么协调者决定提交事务并向所有参与者发送</a:t>
            </a:r>
            <a:r>
              <a:rPr kumimoji="0" lang="en-GB" altLang="zh-CN" sz="2400" i="1" dirty="0" err="1">
                <a:ea typeface="宋体" pitchFamily="2" charset="-122"/>
              </a:rPr>
              <a:t>doCommit</a:t>
            </a:r>
            <a:r>
              <a:rPr kumimoji="0" lang="zh-CN" altLang="en-US" sz="2400" dirty="0">
                <a:ea typeface="宋体" pitchFamily="2" charset="-122"/>
              </a:rPr>
              <a:t>请求。</a:t>
            </a:r>
            <a:endParaRPr kumimoji="0" lang="zh-CN" altLang="en-GB" sz="2400" dirty="0">
              <a:ea typeface="宋体" pitchFamily="2" charset="-122"/>
            </a:endParaRPr>
          </a:p>
          <a:p>
            <a:pPr marL="1219200" lvl="2" indent="-304800">
              <a:buFont typeface="Wingdings" pitchFamily="2" charset="2"/>
              <a:buChar char="l"/>
            </a:pPr>
            <a:r>
              <a:rPr kumimoji="0" lang="zh-CN" altLang="en-US" sz="2400" dirty="0">
                <a:ea typeface="宋体" pitchFamily="2" charset="-122"/>
              </a:rPr>
              <a:t>否则，协调者决定放弃事务，并向所有投</a:t>
            </a:r>
            <a:r>
              <a:rPr kumimoji="0" lang="en-GB" altLang="zh-CN" sz="2400" i="1" dirty="0">
                <a:ea typeface="宋体" pitchFamily="2" charset="-122"/>
              </a:rPr>
              <a:t>Yes</a:t>
            </a:r>
            <a:r>
              <a:rPr kumimoji="0" lang="zh-CN" altLang="en-US" sz="2400" dirty="0">
                <a:ea typeface="宋体" pitchFamily="2" charset="-122"/>
              </a:rPr>
              <a:t>票的参与者发送</a:t>
            </a:r>
            <a:r>
              <a:rPr kumimoji="0" lang="en-GB" altLang="zh-CN" sz="2400" i="1" dirty="0" err="1">
                <a:ea typeface="宋体" pitchFamily="2" charset="-122"/>
              </a:rPr>
              <a:t>doAbort</a:t>
            </a:r>
            <a:r>
              <a:rPr kumimoji="0" lang="zh-CN" altLang="en-US" sz="2400" dirty="0">
                <a:ea typeface="宋体" pitchFamily="2" charset="-122"/>
              </a:rPr>
              <a:t>请求</a:t>
            </a:r>
          </a:p>
          <a:p>
            <a:pPr marL="800100" lvl="1" indent="-342900">
              <a:buFontTx/>
              <a:buAutoNum type="arabicPeriod" startAt="3"/>
            </a:pPr>
            <a:r>
              <a:rPr kumimoji="0" lang="zh-CN" altLang="en-US" sz="2400" dirty="0">
                <a:ea typeface="宋体" pitchFamily="2" charset="-122"/>
              </a:rPr>
              <a:t>投</a:t>
            </a:r>
            <a:r>
              <a:rPr kumimoji="0" lang="en-US" altLang="zh-CN" sz="2400" dirty="0">
                <a:ea typeface="宋体" pitchFamily="2" charset="-122"/>
              </a:rPr>
              <a:t>Yes</a:t>
            </a:r>
            <a:r>
              <a:rPr kumimoji="0" lang="zh-CN" altLang="en-US" sz="2400" dirty="0">
                <a:ea typeface="宋体" pitchFamily="2" charset="-122"/>
              </a:rPr>
              <a:t>票的参与者等待协调者发的</a:t>
            </a:r>
            <a:r>
              <a:rPr kumimoji="0" lang="en-US" altLang="zh-CN" sz="2400" dirty="0" err="1">
                <a:ea typeface="宋体" pitchFamily="2" charset="-122"/>
              </a:rPr>
              <a:t>doCommit</a:t>
            </a:r>
            <a:r>
              <a:rPr kumimoji="0" lang="zh-CN" altLang="en-US" sz="2400" dirty="0">
                <a:ea typeface="宋体" pitchFamily="2" charset="-122"/>
              </a:rPr>
              <a:t>或者</a:t>
            </a:r>
            <a:r>
              <a:rPr kumimoji="0" lang="en-US" altLang="zh-CN" sz="2400" dirty="0" err="1">
                <a:ea typeface="宋体" pitchFamily="2" charset="-122"/>
              </a:rPr>
              <a:t>doAbort</a:t>
            </a:r>
            <a:r>
              <a:rPr kumimoji="0" lang="zh-CN" altLang="en-US" sz="2400" dirty="0">
                <a:ea typeface="宋体" pitchFamily="2" charset="-122"/>
              </a:rPr>
              <a:t>请求。一旦参与者接收到任何一种请求消息，它将根据该请求放弃或者提交事务。如果请求是提交事务，那么它还要向协调者发送一个</a:t>
            </a:r>
            <a:r>
              <a:rPr kumimoji="0" lang="en-US" altLang="zh-CN" sz="2400" dirty="0" err="1">
                <a:ea typeface="宋体" pitchFamily="2" charset="-122"/>
              </a:rPr>
              <a:t>haveCommitted</a:t>
            </a:r>
            <a:r>
              <a:rPr kumimoji="0" lang="en-US" altLang="zh-CN" sz="2400" dirty="0">
                <a:ea typeface="宋体" pitchFamily="2" charset="-122"/>
              </a:rPr>
              <a:t> </a:t>
            </a:r>
            <a:r>
              <a:rPr kumimoji="0" lang="zh-CN" altLang="en-US" sz="2400" dirty="0">
                <a:ea typeface="宋体" pitchFamily="2" charset="-122"/>
              </a:rPr>
              <a:t>来确认事务已经提交</a:t>
            </a:r>
            <a:endParaRPr kumimoji="0" lang="en-GB" altLang="zh-CN" sz="2400" dirty="0">
              <a:latin typeface="Times" pitchFamily="18" charset="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495300" y="1022315"/>
            <a:ext cx="8540750" cy="2590800"/>
            <a:chOff x="363" y="1487"/>
            <a:chExt cx="5380" cy="1632"/>
          </a:xfrm>
        </p:grpSpPr>
        <p:sp>
          <p:nvSpPr>
            <p:cNvPr id="23558" name="Rectangle 3"/>
            <p:cNvSpPr>
              <a:spLocks noChangeArrowheads="1"/>
            </p:cNvSpPr>
            <p:nvPr/>
          </p:nvSpPr>
          <p:spPr bwMode="auto">
            <a:xfrm>
              <a:off x="371" y="1495"/>
              <a:ext cx="1826"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59" name="Rectangle 4"/>
            <p:cNvSpPr>
              <a:spLocks noChangeArrowheads="1"/>
            </p:cNvSpPr>
            <p:nvPr/>
          </p:nvSpPr>
          <p:spPr bwMode="auto">
            <a:xfrm>
              <a:off x="363"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0" name="Rectangle 5"/>
            <p:cNvSpPr>
              <a:spLocks noChangeArrowheads="1"/>
            </p:cNvSpPr>
            <p:nvPr/>
          </p:nvSpPr>
          <p:spPr bwMode="auto">
            <a:xfrm>
              <a:off x="537"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1" name="Rectangle 6"/>
            <p:cNvSpPr>
              <a:spLocks noChangeArrowheads="1"/>
            </p:cNvSpPr>
            <p:nvPr/>
          </p:nvSpPr>
          <p:spPr bwMode="auto">
            <a:xfrm>
              <a:off x="537"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2" name="Rectangle 7"/>
            <p:cNvSpPr>
              <a:spLocks noChangeArrowheads="1"/>
            </p:cNvSpPr>
            <p:nvPr/>
          </p:nvSpPr>
          <p:spPr bwMode="auto">
            <a:xfrm>
              <a:off x="3912" y="1495"/>
              <a:ext cx="1825" cy="161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3" name="Rectangle 8"/>
            <p:cNvSpPr>
              <a:spLocks noChangeArrowheads="1"/>
            </p:cNvSpPr>
            <p:nvPr/>
          </p:nvSpPr>
          <p:spPr bwMode="auto">
            <a:xfrm>
              <a:off x="3904" y="1487"/>
              <a:ext cx="1839" cy="1632"/>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64" name="Rectangle 9"/>
            <p:cNvSpPr>
              <a:spLocks noChangeArrowheads="1"/>
            </p:cNvSpPr>
            <p:nvPr/>
          </p:nvSpPr>
          <p:spPr bwMode="auto">
            <a:xfrm>
              <a:off x="2659" y="2063"/>
              <a:ext cx="6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canCommit?</a:t>
              </a:r>
              <a:endParaRPr kumimoji="0" lang="en-GB" altLang="zh-CN" sz="2400" i="1">
                <a:latin typeface="Times" pitchFamily="18" charset="0"/>
                <a:ea typeface="宋体" pitchFamily="2" charset="-122"/>
              </a:endParaRPr>
            </a:p>
          </p:txBody>
        </p:sp>
        <p:sp>
          <p:nvSpPr>
            <p:cNvPr id="23565" name="Rectangle 10"/>
            <p:cNvSpPr>
              <a:spLocks noChangeArrowheads="1"/>
            </p:cNvSpPr>
            <p:nvPr/>
          </p:nvSpPr>
          <p:spPr bwMode="auto">
            <a:xfrm>
              <a:off x="2903" y="2295"/>
              <a:ext cx="1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Yes</a:t>
              </a:r>
              <a:endParaRPr kumimoji="0" lang="en-GB" altLang="zh-CN" sz="2400" i="1">
                <a:latin typeface="Times" pitchFamily="18" charset="0"/>
                <a:ea typeface="宋体" pitchFamily="2" charset="-122"/>
              </a:endParaRPr>
            </a:p>
          </p:txBody>
        </p:sp>
        <p:sp>
          <p:nvSpPr>
            <p:cNvPr id="23566" name="Rectangle 11"/>
            <p:cNvSpPr>
              <a:spLocks noChangeArrowheads="1"/>
            </p:cNvSpPr>
            <p:nvPr/>
          </p:nvSpPr>
          <p:spPr bwMode="auto">
            <a:xfrm>
              <a:off x="2739" y="2503"/>
              <a:ext cx="5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doCommit</a:t>
              </a:r>
              <a:endParaRPr kumimoji="0" lang="en-GB" altLang="zh-CN" sz="2400" i="1">
                <a:latin typeface="Times" pitchFamily="18" charset="0"/>
                <a:ea typeface="宋体" pitchFamily="2" charset="-122"/>
              </a:endParaRPr>
            </a:p>
          </p:txBody>
        </p:sp>
        <p:sp>
          <p:nvSpPr>
            <p:cNvPr id="23567" name="Rectangle 12"/>
            <p:cNvSpPr>
              <a:spLocks noChangeArrowheads="1"/>
            </p:cNvSpPr>
            <p:nvPr/>
          </p:nvSpPr>
          <p:spPr bwMode="auto">
            <a:xfrm>
              <a:off x="2577" y="2708"/>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haveCommitted</a:t>
              </a:r>
              <a:endParaRPr kumimoji="0" lang="en-GB" altLang="zh-CN" sz="2400" i="1">
                <a:latin typeface="Times" pitchFamily="18" charset="0"/>
                <a:ea typeface="宋体" pitchFamily="2" charset="-122"/>
              </a:endParaRPr>
            </a:p>
          </p:txBody>
        </p:sp>
        <p:sp>
          <p:nvSpPr>
            <p:cNvPr id="23568" name="Freeform 13"/>
            <p:cNvSpPr>
              <a:spLocks/>
            </p:cNvSpPr>
            <p:nvPr/>
          </p:nvSpPr>
          <p:spPr bwMode="auto">
            <a:xfrm>
              <a:off x="2072" y="2920"/>
              <a:ext cx="69" cy="41"/>
            </a:xfrm>
            <a:custGeom>
              <a:avLst/>
              <a:gdLst>
                <a:gd name="T0" fmla="*/ 69 w 69"/>
                <a:gd name="T1" fmla="*/ 13 h 41"/>
                <a:gd name="T2" fmla="*/ 69 w 69"/>
                <a:gd name="T3" fmla="*/ 41 h 41"/>
                <a:gd name="T4" fmla="*/ 0 w 69"/>
                <a:gd name="T5" fmla="*/ 27 h 41"/>
                <a:gd name="T6" fmla="*/ 69 w 69"/>
                <a:gd name="T7" fmla="*/ 0 h 41"/>
                <a:gd name="T8" fmla="*/ 69 w 69"/>
                <a:gd name="T9" fmla="*/ 13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1">
                  <a:moveTo>
                    <a:pt x="69" y="13"/>
                  </a:moveTo>
                  <a:lnTo>
                    <a:pt x="69" y="41"/>
                  </a:lnTo>
                  <a:lnTo>
                    <a:pt x="0" y="27"/>
                  </a:lnTo>
                  <a:lnTo>
                    <a:pt x="69" y="0"/>
                  </a:lnTo>
                  <a:lnTo>
                    <a:pt x="69" y="13"/>
                  </a:lnTo>
                  <a:close/>
                </a:path>
              </a:pathLst>
            </a:custGeom>
            <a:solidFill>
              <a:srgbClr val="000000"/>
            </a:solidFill>
            <a:ln w="31750">
              <a:solidFill>
                <a:srgbClr val="000000"/>
              </a:solidFill>
              <a:prstDash val="solid"/>
              <a:round/>
              <a:headEnd/>
              <a:tailEnd/>
            </a:ln>
          </p:spPr>
          <p:txBody>
            <a:bodyPr/>
            <a:lstStyle/>
            <a:p>
              <a:endParaRPr lang="en-US"/>
            </a:p>
          </p:txBody>
        </p:sp>
        <p:sp>
          <p:nvSpPr>
            <p:cNvPr id="23569" name="Line 14"/>
            <p:cNvSpPr>
              <a:spLocks noChangeShapeType="1"/>
            </p:cNvSpPr>
            <p:nvPr/>
          </p:nvSpPr>
          <p:spPr bwMode="auto">
            <a:xfrm flipH="1">
              <a:off x="2141" y="2795"/>
              <a:ext cx="2047"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Freeform 15"/>
            <p:cNvSpPr>
              <a:spLocks/>
            </p:cNvSpPr>
            <p:nvPr/>
          </p:nvSpPr>
          <p:spPr bwMode="auto">
            <a:xfrm>
              <a:off x="2072" y="2477"/>
              <a:ext cx="69" cy="41"/>
            </a:xfrm>
            <a:custGeom>
              <a:avLst/>
              <a:gdLst>
                <a:gd name="T0" fmla="*/ 69 w 69"/>
                <a:gd name="T1" fmla="*/ 28 h 41"/>
                <a:gd name="T2" fmla="*/ 69 w 69"/>
                <a:gd name="T3" fmla="*/ 41 h 41"/>
                <a:gd name="T4" fmla="*/ 0 w 69"/>
                <a:gd name="T5" fmla="*/ 28 h 41"/>
                <a:gd name="T6" fmla="*/ 69 w 69"/>
                <a:gd name="T7" fmla="*/ 0 h 41"/>
                <a:gd name="T8" fmla="*/ 69 w 69"/>
                <a:gd name="T9" fmla="*/ 28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1">
                  <a:moveTo>
                    <a:pt x="69" y="28"/>
                  </a:moveTo>
                  <a:lnTo>
                    <a:pt x="69" y="41"/>
                  </a:lnTo>
                  <a:lnTo>
                    <a:pt x="0" y="28"/>
                  </a:lnTo>
                  <a:lnTo>
                    <a:pt x="69" y="0"/>
                  </a:lnTo>
                  <a:lnTo>
                    <a:pt x="69" y="28"/>
                  </a:lnTo>
                  <a:close/>
                </a:path>
              </a:pathLst>
            </a:custGeom>
            <a:solidFill>
              <a:srgbClr val="000000"/>
            </a:solidFill>
            <a:ln w="31750">
              <a:solidFill>
                <a:srgbClr val="000000"/>
              </a:solidFill>
              <a:prstDash val="solid"/>
              <a:round/>
              <a:headEnd/>
              <a:tailEnd/>
            </a:ln>
          </p:spPr>
          <p:txBody>
            <a:bodyPr/>
            <a:lstStyle/>
            <a:p>
              <a:endParaRPr lang="en-US"/>
            </a:p>
          </p:txBody>
        </p:sp>
        <p:sp>
          <p:nvSpPr>
            <p:cNvPr id="23571" name="Line 16"/>
            <p:cNvSpPr>
              <a:spLocks noChangeShapeType="1"/>
            </p:cNvSpPr>
            <p:nvPr/>
          </p:nvSpPr>
          <p:spPr bwMode="auto">
            <a:xfrm flipH="1">
              <a:off x="2141" y="2352"/>
              <a:ext cx="2047" cy="15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Freeform 17"/>
            <p:cNvSpPr>
              <a:spLocks/>
            </p:cNvSpPr>
            <p:nvPr/>
          </p:nvSpPr>
          <p:spPr bwMode="auto">
            <a:xfrm>
              <a:off x="3953" y="2297"/>
              <a:ext cx="69" cy="42"/>
            </a:xfrm>
            <a:custGeom>
              <a:avLst/>
              <a:gdLst>
                <a:gd name="T0" fmla="*/ 0 w 69"/>
                <a:gd name="T1" fmla="*/ 14 h 42"/>
                <a:gd name="T2" fmla="*/ 14 w 69"/>
                <a:gd name="T3" fmla="*/ 0 h 42"/>
                <a:gd name="T4" fmla="*/ 69 w 69"/>
                <a:gd name="T5" fmla="*/ 28 h 42"/>
                <a:gd name="T6" fmla="*/ 0 w 69"/>
                <a:gd name="T7" fmla="*/ 42 h 42"/>
                <a:gd name="T8" fmla="*/ 0 w 69"/>
                <a:gd name="T9" fmla="*/ 14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2">
                  <a:moveTo>
                    <a:pt x="0" y="14"/>
                  </a:moveTo>
                  <a:lnTo>
                    <a:pt x="14" y="0"/>
                  </a:lnTo>
                  <a:lnTo>
                    <a:pt x="69" y="28"/>
                  </a:lnTo>
                  <a:lnTo>
                    <a:pt x="0" y="42"/>
                  </a:lnTo>
                  <a:lnTo>
                    <a:pt x="0" y="14"/>
                  </a:lnTo>
                  <a:close/>
                </a:path>
              </a:pathLst>
            </a:custGeom>
            <a:solidFill>
              <a:srgbClr val="000000"/>
            </a:solidFill>
            <a:ln w="31750">
              <a:solidFill>
                <a:srgbClr val="000000"/>
              </a:solidFill>
              <a:prstDash val="solid"/>
              <a:round/>
              <a:headEnd/>
              <a:tailEnd/>
            </a:ln>
          </p:spPr>
          <p:txBody>
            <a:bodyPr/>
            <a:lstStyle/>
            <a:p>
              <a:endParaRPr lang="en-US"/>
            </a:p>
          </p:txBody>
        </p:sp>
        <p:sp>
          <p:nvSpPr>
            <p:cNvPr id="23573" name="Line 18"/>
            <p:cNvSpPr>
              <a:spLocks noChangeShapeType="1"/>
            </p:cNvSpPr>
            <p:nvPr/>
          </p:nvSpPr>
          <p:spPr bwMode="auto">
            <a:xfrm>
              <a:off x="1879" y="2173"/>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Freeform 19"/>
            <p:cNvSpPr>
              <a:spLocks/>
            </p:cNvSpPr>
            <p:nvPr/>
          </p:nvSpPr>
          <p:spPr bwMode="auto">
            <a:xfrm>
              <a:off x="3953" y="2698"/>
              <a:ext cx="69" cy="42"/>
            </a:xfrm>
            <a:custGeom>
              <a:avLst/>
              <a:gdLst>
                <a:gd name="T0" fmla="*/ 0 w 69"/>
                <a:gd name="T1" fmla="*/ 28 h 42"/>
                <a:gd name="T2" fmla="*/ 14 w 69"/>
                <a:gd name="T3" fmla="*/ 0 h 42"/>
                <a:gd name="T4" fmla="*/ 69 w 69"/>
                <a:gd name="T5" fmla="*/ 28 h 42"/>
                <a:gd name="T6" fmla="*/ 0 w 69"/>
                <a:gd name="T7" fmla="*/ 42 h 42"/>
                <a:gd name="T8" fmla="*/ 0 w 69"/>
                <a:gd name="T9" fmla="*/ 28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42">
                  <a:moveTo>
                    <a:pt x="0" y="28"/>
                  </a:moveTo>
                  <a:lnTo>
                    <a:pt x="14" y="0"/>
                  </a:lnTo>
                  <a:lnTo>
                    <a:pt x="69" y="28"/>
                  </a:lnTo>
                  <a:lnTo>
                    <a:pt x="0" y="42"/>
                  </a:lnTo>
                  <a:lnTo>
                    <a:pt x="0" y="28"/>
                  </a:lnTo>
                  <a:close/>
                </a:path>
              </a:pathLst>
            </a:custGeom>
            <a:solidFill>
              <a:srgbClr val="000000"/>
            </a:solidFill>
            <a:ln w="31750">
              <a:solidFill>
                <a:srgbClr val="000000"/>
              </a:solidFill>
              <a:prstDash val="solid"/>
              <a:round/>
              <a:headEnd/>
              <a:tailEnd/>
            </a:ln>
          </p:spPr>
          <p:txBody>
            <a:bodyPr/>
            <a:lstStyle/>
            <a:p>
              <a:endParaRPr lang="en-US"/>
            </a:p>
          </p:txBody>
        </p:sp>
        <p:sp>
          <p:nvSpPr>
            <p:cNvPr id="23575" name="Line 20"/>
            <p:cNvSpPr>
              <a:spLocks noChangeShapeType="1"/>
            </p:cNvSpPr>
            <p:nvPr/>
          </p:nvSpPr>
          <p:spPr bwMode="auto">
            <a:xfrm>
              <a:off x="1879" y="2588"/>
              <a:ext cx="2074" cy="13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Rectangle 21"/>
            <p:cNvSpPr>
              <a:spLocks noChangeArrowheads="1"/>
            </p:cNvSpPr>
            <p:nvPr/>
          </p:nvSpPr>
          <p:spPr bwMode="auto">
            <a:xfrm>
              <a:off x="585" y="1681"/>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协调者</a:t>
              </a:r>
              <a:endParaRPr kumimoji="0" lang="zh-CN" altLang="en-GB" sz="2400">
                <a:latin typeface="Times" pitchFamily="18" charset="0"/>
                <a:ea typeface="宋体" pitchFamily="2" charset="-122"/>
              </a:endParaRPr>
            </a:p>
          </p:txBody>
        </p:sp>
        <p:sp>
          <p:nvSpPr>
            <p:cNvPr id="23577" name="Rectangle 22"/>
            <p:cNvSpPr>
              <a:spLocks noChangeArrowheads="1"/>
            </p:cNvSpPr>
            <p:nvPr/>
          </p:nvSpPr>
          <p:spPr bwMode="auto">
            <a:xfrm>
              <a:off x="585" y="2151"/>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23578" name="Rectangle 23"/>
            <p:cNvSpPr>
              <a:spLocks noChangeArrowheads="1"/>
            </p:cNvSpPr>
            <p:nvPr/>
          </p:nvSpPr>
          <p:spPr bwMode="auto">
            <a:xfrm>
              <a:off x="585" y="2539"/>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3</a:t>
              </a:r>
              <a:endParaRPr kumimoji="0" lang="zh-CN" altLang="en-GB" sz="2400">
                <a:latin typeface="Times" pitchFamily="18" charset="0"/>
                <a:ea typeface="宋体" pitchFamily="2" charset="-122"/>
              </a:endParaRPr>
            </a:p>
          </p:txBody>
        </p:sp>
        <p:sp>
          <p:nvSpPr>
            <p:cNvPr id="23579" name="Rectangle 24"/>
            <p:cNvSpPr>
              <a:spLocks noChangeArrowheads="1"/>
            </p:cNvSpPr>
            <p:nvPr/>
          </p:nvSpPr>
          <p:spPr bwMode="auto">
            <a:xfrm>
              <a:off x="875" y="2303"/>
              <a:ext cx="5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(等待投票)</a:t>
              </a:r>
              <a:endParaRPr kumimoji="0" lang="zh-CN" altLang="en-GB" sz="2400" i="1">
                <a:latin typeface="Times" pitchFamily="18" charset="0"/>
                <a:ea typeface="宋体" pitchFamily="2" charset="-122"/>
              </a:endParaRPr>
            </a:p>
          </p:txBody>
        </p:sp>
        <p:sp>
          <p:nvSpPr>
            <p:cNvPr id="23580" name="Rectangle 25"/>
            <p:cNvSpPr>
              <a:spLocks noChangeArrowheads="1"/>
            </p:cNvSpPr>
            <p:nvPr/>
          </p:nvSpPr>
          <p:spPr bwMode="auto">
            <a:xfrm>
              <a:off x="875" y="2539"/>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提交</a:t>
              </a:r>
              <a:endParaRPr kumimoji="0" lang="zh-CN" altLang="en-GB" sz="2400" i="1">
                <a:latin typeface="Times" pitchFamily="18" charset="0"/>
                <a:ea typeface="宋体" pitchFamily="2" charset="-122"/>
              </a:endParaRPr>
            </a:p>
          </p:txBody>
        </p:sp>
        <p:sp>
          <p:nvSpPr>
            <p:cNvPr id="23581" name="Rectangle 26"/>
            <p:cNvSpPr>
              <a:spLocks noChangeArrowheads="1"/>
            </p:cNvSpPr>
            <p:nvPr/>
          </p:nvSpPr>
          <p:spPr bwMode="auto">
            <a:xfrm>
              <a:off x="875" y="2884"/>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完成</a:t>
              </a:r>
              <a:endParaRPr kumimoji="0" lang="zh-CN" altLang="en-GB" sz="2400" i="1">
                <a:latin typeface="Times" pitchFamily="18" charset="0"/>
                <a:ea typeface="宋体" pitchFamily="2" charset="-122"/>
              </a:endParaRPr>
            </a:p>
          </p:txBody>
        </p:sp>
        <p:sp>
          <p:nvSpPr>
            <p:cNvPr id="23582" name="Rectangle 27"/>
            <p:cNvSpPr>
              <a:spLocks noChangeArrowheads="1"/>
            </p:cNvSpPr>
            <p:nvPr/>
          </p:nvSpPr>
          <p:spPr bwMode="auto">
            <a:xfrm>
              <a:off x="875" y="2137"/>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准备提交</a:t>
              </a:r>
              <a:endParaRPr kumimoji="0" lang="zh-CN" altLang="en-GB" sz="2400" i="1">
                <a:latin typeface="Times" pitchFamily="18" charset="0"/>
                <a:ea typeface="宋体" pitchFamily="2" charset="-122"/>
              </a:endParaRPr>
            </a:p>
          </p:txBody>
        </p:sp>
        <p:sp>
          <p:nvSpPr>
            <p:cNvPr id="23583" name="Rectangle 28"/>
            <p:cNvSpPr>
              <a:spLocks noChangeArrowheads="1"/>
            </p:cNvSpPr>
            <p:nvPr/>
          </p:nvSpPr>
          <p:spPr bwMode="auto">
            <a:xfrm>
              <a:off x="571"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步骤</a:t>
              </a:r>
              <a:endParaRPr kumimoji="0" lang="zh-CN" altLang="en-GB" sz="2400" i="1">
                <a:latin typeface="Times" pitchFamily="18" charset="0"/>
                <a:ea typeface="宋体" pitchFamily="2" charset="-122"/>
              </a:endParaRPr>
            </a:p>
          </p:txBody>
        </p:sp>
        <p:sp>
          <p:nvSpPr>
            <p:cNvPr id="23584" name="Line 29"/>
            <p:cNvSpPr>
              <a:spLocks noChangeShapeType="1"/>
            </p:cNvSpPr>
            <p:nvPr/>
          </p:nvSpPr>
          <p:spPr bwMode="auto">
            <a:xfrm>
              <a:off x="537" y="2062"/>
              <a:ext cx="1507"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Rectangle 30"/>
            <p:cNvSpPr>
              <a:spLocks noChangeArrowheads="1"/>
            </p:cNvSpPr>
            <p:nvPr/>
          </p:nvSpPr>
          <p:spPr bwMode="auto">
            <a:xfrm>
              <a:off x="4050" y="1578"/>
              <a:ext cx="1507" cy="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86" name="Rectangle 31"/>
            <p:cNvSpPr>
              <a:spLocks noChangeArrowheads="1"/>
            </p:cNvSpPr>
            <p:nvPr/>
          </p:nvSpPr>
          <p:spPr bwMode="auto">
            <a:xfrm>
              <a:off x="4050" y="1578"/>
              <a:ext cx="1521" cy="1452"/>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23587" name="Rectangle 32"/>
            <p:cNvSpPr>
              <a:spLocks noChangeArrowheads="1"/>
            </p:cNvSpPr>
            <p:nvPr/>
          </p:nvSpPr>
          <p:spPr bwMode="auto">
            <a:xfrm>
              <a:off x="4098" y="1681"/>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参与者</a:t>
              </a:r>
              <a:endParaRPr kumimoji="0" lang="zh-CN" altLang="en-GB" sz="2400">
                <a:latin typeface="Times" pitchFamily="18" charset="0"/>
                <a:ea typeface="宋体" pitchFamily="2" charset="-122"/>
              </a:endParaRPr>
            </a:p>
          </p:txBody>
        </p:sp>
        <p:sp>
          <p:nvSpPr>
            <p:cNvPr id="23588" name="Rectangle 33"/>
            <p:cNvSpPr>
              <a:spLocks noChangeArrowheads="1"/>
            </p:cNvSpPr>
            <p:nvPr/>
          </p:nvSpPr>
          <p:spPr bwMode="auto">
            <a:xfrm>
              <a:off x="4098" y="231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23589" name="Rectangle 34"/>
            <p:cNvSpPr>
              <a:spLocks noChangeArrowheads="1"/>
            </p:cNvSpPr>
            <p:nvPr/>
          </p:nvSpPr>
          <p:spPr bwMode="auto">
            <a:xfrm>
              <a:off x="4098" y="2718"/>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4</a:t>
              </a:r>
              <a:endParaRPr kumimoji="0" lang="zh-CN" altLang="en-GB" sz="2400">
                <a:latin typeface="Times" pitchFamily="18" charset="0"/>
                <a:ea typeface="宋体" pitchFamily="2" charset="-122"/>
              </a:endParaRPr>
            </a:p>
          </p:txBody>
        </p:sp>
        <p:sp>
          <p:nvSpPr>
            <p:cNvPr id="23590" name="Rectangle 35"/>
            <p:cNvSpPr>
              <a:spLocks noChangeArrowheads="1"/>
            </p:cNvSpPr>
            <p:nvPr/>
          </p:nvSpPr>
          <p:spPr bwMode="auto">
            <a:xfrm>
              <a:off x="4430" y="2497"/>
              <a:ext cx="6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(不确定状态)</a:t>
              </a:r>
              <a:endParaRPr kumimoji="0" lang="zh-CN" altLang="en-GB" sz="2400" i="1">
                <a:latin typeface="Times" pitchFamily="18" charset="0"/>
                <a:ea typeface="宋体" pitchFamily="2" charset="-122"/>
              </a:endParaRPr>
            </a:p>
          </p:txBody>
        </p:sp>
        <p:sp>
          <p:nvSpPr>
            <p:cNvPr id="23591" name="Rectangle 36"/>
            <p:cNvSpPr>
              <a:spLocks noChangeArrowheads="1"/>
            </p:cNvSpPr>
            <p:nvPr/>
          </p:nvSpPr>
          <p:spPr bwMode="auto">
            <a:xfrm>
              <a:off x="4430" y="2331"/>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准备提交</a:t>
              </a:r>
              <a:endParaRPr kumimoji="0" lang="zh-CN" altLang="en-GB" sz="2400" i="1">
                <a:latin typeface="Times" pitchFamily="18" charset="0"/>
                <a:ea typeface="宋体" pitchFamily="2" charset="-122"/>
              </a:endParaRPr>
            </a:p>
          </p:txBody>
        </p:sp>
        <p:sp>
          <p:nvSpPr>
            <p:cNvPr id="23592" name="Rectangle 37"/>
            <p:cNvSpPr>
              <a:spLocks noChangeArrowheads="1"/>
            </p:cNvSpPr>
            <p:nvPr/>
          </p:nvSpPr>
          <p:spPr bwMode="auto">
            <a:xfrm>
              <a:off x="4430" y="2718"/>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已提交</a:t>
              </a:r>
              <a:endParaRPr kumimoji="0" lang="zh-CN" altLang="en-GB" sz="2400" i="1">
                <a:latin typeface="Times" pitchFamily="18" charset="0"/>
                <a:ea typeface="宋体" pitchFamily="2" charset="-122"/>
              </a:endParaRPr>
            </a:p>
          </p:txBody>
        </p:sp>
        <p:sp>
          <p:nvSpPr>
            <p:cNvPr id="23593" name="Rectangle 38"/>
            <p:cNvSpPr>
              <a:spLocks noChangeArrowheads="1"/>
            </p:cNvSpPr>
            <p:nvPr/>
          </p:nvSpPr>
          <p:spPr bwMode="auto">
            <a:xfrm>
              <a:off x="4430"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状态</a:t>
              </a:r>
              <a:endParaRPr kumimoji="0" lang="zh-CN" altLang="en-GB" sz="2400" i="1">
                <a:latin typeface="Times" pitchFamily="18" charset="0"/>
                <a:ea typeface="宋体" pitchFamily="2" charset="-122"/>
              </a:endParaRPr>
            </a:p>
          </p:txBody>
        </p:sp>
        <p:sp>
          <p:nvSpPr>
            <p:cNvPr id="23594" name="Rectangle 39"/>
            <p:cNvSpPr>
              <a:spLocks noChangeArrowheads="1"/>
            </p:cNvSpPr>
            <p:nvPr/>
          </p:nvSpPr>
          <p:spPr bwMode="auto">
            <a:xfrm>
              <a:off x="4098"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步骤</a:t>
              </a:r>
              <a:endParaRPr kumimoji="0" lang="zh-CN" altLang="en-GB" sz="2400" i="1">
                <a:latin typeface="Times" pitchFamily="18" charset="0"/>
                <a:ea typeface="宋体" pitchFamily="2" charset="-122"/>
              </a:endParaRPr>
            </a:p>
          </p:txBody>
        </p:sp>
        <p:sp>
          <p:nvSpPr>
            <p:cNvPr id="23595" name="Line 40"/>
            <p:cNvSpPr>
              <a:spLocks noChangeShapeType="1"/>
            </p:cNvSpPr>
            <p:nvPr/>
          </p:nvSpPr>
          <p:spPr bwMode="auto">
            <a:xfrm>
              <a:off x="4064" y="2076"/>
              <a:ext cx="14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6" name="Rectangle 41"/>
            <p:cNvSpPr>
              <a:spLocks noChangeArrowheads="1"/>
            </p:cNvSpPr>
            <p:nvPr/>
          </p:nvSpPr>
          <p:spPr bwMode="auto">
            <a:xfrm>
              <a:off x="875" y="1922"/>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i="1">
                  <a:solidFill>
                    <a:srgbClr val="000000"/>
                  </a:solidFill>
                  <a:ea typeface="宋体" pitchFamily="2" charset="-122"/>
                </a:rPr>
                <a:t>状态</a:t>
              </a:r>
              <a:endParaRPr kumimoji="0" lang="zh-CN" altLang="en-GB" sz="2400" i="1">
                <a:latin typeface="Times" pitchFamily="18" charset="0"/>
                <a:ea typeface="宋体" pitchFamily="2" charset="-122"/>
              </a:endParaRPr>
            </a:p>
          </p:txBody>
        </p:sp>
      </p:grpSp>
      <p:sp>
        <p:nvSpPr>
          <p:cNvPr id="23555" name="Rectangle 4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两阶段提交协议中的通信</a:t>
            </a:r>
          </a:p>
        </p:txBody>
      </p:sp>
      <p:sp>
        <p:nvSpPr>
          <p:cNvPr id="23556" name="Rectangle 43"/>
          <p:cNvSpPr>
            <a:spLocks noGrp="1" noChangeArrowheads="1"/>
          </p:cNvSpPr>
          <p:nvPr>
            <p:ph type="body" idx="1"/>
          </p:nvPr>
        </p:nvSpPr>
        <p:spPr>
          <a:xfrm>
            <a:off x="0" y="3760788"/>
            <a:ext cx="9906000" cy="749300"/>
          </a:xfrm>
        </p:spPr>
        <p:txBody>
          <a:bodyPr/>
          <a:lstStyle/>
          <a:p>
            <a:pPr>
              <a:lnSpc>
                <a:spcPct val="90000"/>
              </a:lnSpc>
            </a:pPr>
            <a:r>
              <a:rPr lang="en-GB" altLang="zh-CN" sz="2400">
                <a:ea typeface="宋体" pitchFamily="2" charset="-122"/>
              </a:rPr>
              <a:t>2PC</a:t>
            </a:r>
            <a:r>
              <a:rPr lang="zh-CN" altLang="en-GB" sz="2400">
                <a:ea typeface="宋体" pitchFamily="2" charset="-122"/>
              </a:rPr>
              <a:t>中</a:t>
            </a:r>
            <a:r>
              <a:rPr lang="zh-CN" altLang="en-US" sz="2400">
                <a:ea typeface="宋体" pitchFamily="2" charset="-122"/>
              </a:rPr>
              <a:t>的超时动作，用于</a:t>
            </a:r>
            <a:r>
              <a:rPr lang="zh-CN" altLang="en-GB" sz="2400">
                <a:ea typeface="宋体" pitchFamily="2" charset="-122"/>
              </a:rPr>
              <a:t>避免在进程崩溃或消息丢失时阻塞</a:t>
            </a:r>
            <a:endParaRPr lang="en-GB" altLang="zh-CN" sz="2400">
              <a:ea typeface="宋体" pitchFamily="2" charset="-122"/>
            </a:endParaRPr>
          </a:p>
        </p:txBody>
      </p:sp>
      <p:sp>
        <p:nvSpPr>
          <p:cNvPr id="23557" name="Text Box 45"/>
          <p:cNvSpPr txBox="1">
            <a:spLocks noChangeArrowheads="1"/>
          </p:cNvSpPr>
          <p:nvPr/>
        </p:nvSpPr>
        <p:spPr bwMode="auto">
          <a:xfrm>
            <a:off x="0" y="4195763"/>
            <a:ext cx="990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0100" indent="-457200">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 typeface="Courier New" pitchFamily="49" charset="0"/>
              <a:buChar char="o"/>
            </a:pPr>
            <a:r>
              <a:rPr lang="zh-CN" altLang="en-US" sz="2400" dirty="0">
                <a:latin typeface="Times" pitchFamily="18" charset="0"/>
                <a:ea typeface="宋体" pitchFamily="2" charset="-122"/>
              </a:rPr>
              <a:t>参与者已经完成了事务中所有的客户请求，但还没有收到协调者发来的</a:t>
            </a:r>
            <a:r>
              <a:rPr lang="en-US" altLang="zh-CN" sz="2400" dirty="0" err="1">
                <a:latin typeface="Times" pitchFamily="18" charset="0"/>
                <a:ea typeface="宋体" pitchFamily="2" charset="-122"/>
              </a:rPr>
              <a:t>canCommit</a:t>
            </a:r>
            <a:r>
              <a:rPr lang="zh-CN" altLang="en-US" sz="2400" dirty="0">
                <a:latin typeface="Times" pitchFamily="18" charset="0"/>
                <a:ea typeface="宋体" pitchFamily="2" charset="-122"/>
              </a:rPr>
              <a:t>？消息 。如果超时，它可能决定单方面放弃该事务</a:t>
            </a:r>
          </a:p>
          <a:p>
            <a:pPr>
              <a:spcBef>
                <a:spcPct val="0"/>
              </a:spcBef>
              <a:buClrTx/>
              <a:buFont typeface="Courier New" pitchFamily="49" charset="0"/>
              <a:buChar char="o"/>
            </a:pPr>
            <a:r>
              <a:rPr lang="zh-CN" altLang="en-US" sz="2400" dirty="0">
                <a:latin typeface="Times" pitchFamily="18" charset="0"/>
                <a:ea typeface="宋体" pitchFamily="2" charset="-122"/>
              </a:rPr>
              <a:t>在投票阶段的步骤</a:t>
            </a:r>
            <a:r>
              <a:rPr lang="en-US" altLang="zh-CN" sz="2400" dirty="0">
                <a:latin typeface="Times" pitchFamily="18" charset="0"/>
                <a:ea typeface="宋体" pitchFamily="2" charset="-122"/>
              </a:rPr>
              <a:t>1</a:t>
            </a:r>
            <a:r>
              <a:rPr lang="zh-CN" altLang="en-US" sz="2400" dirty="0">
                <a:latin typeface="Times" pitchFamily="18" charset="0"/>
                <a:ea typeface="宋体" pitchFamily="2" charset="-122"/>
              </a:rPr>
              <a:t>，协调者在等待参与者投票。如果超时，它给参与者发送</a:t>
            </a:r>
            <a:r>
              <a:rPr lang="zh-CN" altLang="en-GB" sz="2400" dirty="0">
                <a:latin typeface="Times" pitchFamily="18" charset="0"/>
                <a:ea typeface="宋体" pitchFamily="2" charset="-122"/>
              </a:rPr>
              <a:t> </a:t>
            </a:r>
            <a:r>
              <a:rPr lang="en-GB" altLang="zh-CN" sz="2400" dirty="0" err="1">
                <a:latin typeface="Times" pitchFamily="18" charset="0"/>
                <a:ea typeface="宋体" pitchFamily="2" charset="-122"/>
              </a:rPr>
              <a:t>doAbort</a:t>
            </a:r>
            <a:endParaRPr lang="en-US" altLang="zh-CN" sz="2400" dirty="0">
              <a:latin typeface="Times" pitchFamily="18" charset="0"/>
              <a:ea typeface="宋体" pitchFamily="2" charset="-122"/>
            </a:endParaRPr>
          </a:p>
          <a:p>
            <a:pPr>
              <a:spcBef>
                <a:spcPct val="0"/>
              </a:spcBef>
              <a:buClrTx/>
              <a:buFont typeface="Courier New" pitchFamily="49" charset="0"/>
              <a:buChar char="o"/>
            </a:pPr>
            <a:r>
              <a:rPr lang="zh-CN" altLang="en-US" sz="2400" dirty="0">
                <a:latin typeface="Times" pitchFamily="18" charset="0"/>
                <a:ea typeface="宋体" pitchFamily="2" charset="-122"/>
              </a:rPr>
              <a:t>在投票阶段的步骤</a:t>
            </a:r>
            <a:r>
              <a:rPr lang="en-US" altLang="zh-CN" sz="2400" dirty="0">
                <a:latin typeface="Times" pitchFamily="18" charset="0"/>
                <a:ea typeface="宋体" pitchFamily="2" charset="-122"/>
              </a:rPr>
              <a:t>2</a:t>
            </a:r>
            <a:r>
              <a:rPr lang="zh-CN" altLang="en-US" sz="2400" dirty="0">
                <a:latin typeface="Times" pitchFamily="18" charset="0"/>
                <a:ea typeface="宋体" pitchFamily="2" charset="-122"/>
              </a:rPr>
              <a:t>，参与者是处于不确定的状态。如果超时未收到协调者的信息，它向协调者发出</a:t>
            </a:r>
            <a:r>
              <a:rPr lang="en-US" altLang="zh-CN" sz="2400" dirty="0" err="1">
                <a:latin typeface="Times" pitchFamily="18" charset="0"/>
                <a:ea typeface="宋体" pitchFamily="2" charset="-122"/>
              </a:rPr>
              <a:t>getDecision</a:t>
            </a:r>
            <a:r>
              <a:rPr lang="zh-CN" altLang="en-US" sz="2400" dirty="0">
                <a:latin typeface="Times" pitchFamily="18" charset="0"/>
                <a:ea typeface="宋体" pitchFamily="2" charset="-122"/>
              </a:rPr>
              <a:t>请求来获取事务的结果</a:t>
            </a:r>
          </a:p>
        </p:txBody>
      </p:sp>
      <p:sp>
        <p:nvSpPr>
          <p:cNvPr id="2" name="文本框 1"/>
          <p:cNvSpPr txBox="1"/>
          <p:nvPr/>
        </p:nvSpPr>
        <p:spPr>
          <a:xfrm>
            <a:off x="2155647" y="2231345"/>
            <a:ext cx="697627" cy="400110"/>
          </a:xfrm>
          <a:prstGeom prst="rect">
            <a:avLst/>
          </a:prstGeom>
          <a:noFill/>
        </p:spPr>
        <p:txBody>
          <a:bodyPr wrap="none" rtlCol="0">
            <a:spAutoFit/>
          </a:bodyPr>
          <a:lstStyle/>
          <a:p>
            <a:r>
              <a:rPr lang="zh-CN" altLang="en-US" sz="2000">
                <a:solidFill>
                  <a:srgbClr val="FF0000"/>
                </a:solidFill>
              </a:rPr>
              <a:t>超时</a:t>
            </a:r>
          </a:p>
        </p:txBody>
      </p:sp>
      <p:sp>
        <p:nvSpPr>
          <p:cNvPr id="46" name="文本框 45"/>
          <p:cNvSpPr txBox="1"/>
          <p:nvPr/>
        </p:nvSpPr>
        <p:spPr>
          <a:xfrm>
            <a:off x="5996424" y="2001803"/>
            <a:ext cx="697627" cy="400110"/>
          </a:xfrm>
          <a:prstGeom prst="rect">
            <a:avLst/>
          </a:prstGeom>
          <a:noFill/>
        </p:spPr>
        <p:txBody>
          <a:bodyPr wrap="none" rtlCol="0">
            <a:spAutoFit/>
          </a:bodyPr>
          <a:lstStyle/>
          <a:p>
            <a:r>
              <a:rPr lang="zh-CN" altLang="en-US" sz="2000">
                <a:solidFill>
                  <a:srgbClr val="FF0000"/>
                </a:solidFill>
              </a:rPr>
              <a:t>超时</a:t>
            </a:r>
          </a:p>
        </p:txBody>
      </p:sp>
      <p:sp>
        <p:nvSpPr>
          <p:cNvPr id="47" name="文本框 46"/>
          <p:cNvSpPr txBox="1"/>
          <p:nvPr/>
        </p:nvSpPr>
        <p:spPr>
          <a:xfrm>
            <a:off x="6023492" y="3183667"/>
            <a:ext cx="697627" cy="400110"/>
          </a:xfrm>
          <a:prstGeom prst="rect">
            <a:avLst/>
          </a:prstGeom>
          <a:noFill/>
        </p:spPr>
        <p:txBody>
          <a:bodyPr wrap="none" rtlCol="0">
            <a:spAutoFit/>
          </a:bodyPr>
          <a:lstStyle/>
          <a:p>
            <a:r>
              <a:rPr lang="zh-CN" altLang="en-US" sz="2000">
                <a:solidFill>
                  <a:srgbClr val="FF0000"/>
                </a:solidFill>
              </a:rPr>
              <a:t>超时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事务的基本特性：</a:t>
            </a:r>
            <a:r>
              <a:rPr lang="en-US" altLang="zh-CN"/>
              <a:t>ACID </a:t>
            </a:r>
            <a:endParaRPr lang="zh-CN" altLang="en-US"/>
          </a:p>
        </p:txBody>
      </p:sp>
      <p:sp>
        <p:nvSpPr>
          <p:cNvPr id="6147" name="Rectangle 3"/>
          <p:cNvSpPr>
            <a:spLocks noGrp="1" noChangeArrowheads="1"/>
          </p:cNvSpPr>
          <p:nvPr>
            <p:ph idx="1"/>
          </p:nvPr>
        </p:nvSpPr>
        <p:spPr/>
        <p:txBody>
          <a:bodyPr>
            <a:normAutofit lnSpcReduction="10000"/>
          </a:bodyPr>
          <a:lstStyle/>
          <a:p>
            <a:r>
              <a:rPr lang="en-US" altLang="zh-CN" sz="2800" b="1" dirty="0">
                <a:solidFill>
                  <a:srgbClr val="0000CC"/>
                </a:solidFill>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tomic: To the outside world, the transaction happens indivisibly.</a:t>
            </a:r>
          </a:p>
          <a:p>
            <a:r>
              <a:rPr lang="en-US" altLang="zh-CN" sz="2800" b="1" dirty="0">
                <a:solidFill>
                  <a:srgbClr val="0000CC"/>
                </a:solidFill>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onsistent: The transaction does not violate </a:t>
            </a:r>
            <a:r>
              <a:rPr lang="en-US" altLang="zh-CN" sz="2800" dirty="0">
                <a:solidFill>
                  <a:srgbClr val="C00000"/>
                </a:solidFill>
                <a:latin typeface="Times New Roman" panose="02020603050405020304" pitchFamily="18" charset="0"/>
                <a:cs typeface="Times New Roman" panose="02020603050405020304" pitchFamily="18" charset="0"/>
              </a:rPr>
              <a:t>system invariants</a:t>
            </a:r>
            <a:r>
              <a:rPr lang="en-US" altLang="zh-CN" sz="2800" dirty="0">
                <a:latin typeface="Times New Roman" panose="02020603050405020304" pitchFamily="18" charset="0"/>
                <a:cs typeface="Times New Roman" panose="02020603050405020304" pitchFamily="18" charset="0"/>
              </a:rPr>
              <a:t>.</a:t>
            </a:r>
          </a:p>
          <a:p>
            <a:r>
              <a:rPr lang="en-US" altLang="zh-CN" sz="2800" b="1" dirty="0">
                <a:solidFill>
                  <a:srgbClr val="0000CC"/>
                </a:solidFill>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solated: </a:t>
            </a:r>
            <a:r>
              <a:rPr lang="en-US" altLang="zh-CN" sz="2800" dirty="0">
                <a:solidFill>
                  <a:srgbClr val="C00000"/>
                </a:solidFill>
                <a:latin typeface="Times New Roman" panose="02020603050405020304" pitchFamily="18" charset="0"/>
                <a:cs typeface="Times New Roman" panose="02020603050405020304" pitchFamily="18" charset="0"/>
              </a:rPr>
              <a:t>Concurrent</a:t>
            </a:r>
            <a:r>
              <a:rPr lang="en-US" altLang="zh-CN" sz="2800" dirty="0">
                <a:latin typeface="Times New Roman" panose="02020603050405020304" pitchFamily="18" charset="0"/>
                <a:cs typeface="Times New Roman" panose="02020603050405020304" pitchFamily="18" charset="0"/>
              </a:rPr>
              <a:t> transaction does not interfere with each other.</a:t>
            </a:r>
          </a:p>
          <a:p>
            <a:r>
              <a:rPr lang="en-US" altLang="zh-CN" sz="2800" b="1" dirty="0">
                <a:solidFill>
                  <a:srgbClr val="0000CC"/>
                </a:solidFill>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urable: Once a transaction commits, the changes are permanent.</a:t>
            </a:r>
          </a:p>
          <a:p>
            <a:endParaRPr lang="en-US" altLang="zh-CN"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事务</a:t>
            </a:r>
            <a:r>
              <a:rPr lang="en-GB" altLang="en-US" sz="2800" dirty="0">
                <a:latin typeface="Times New Roman" panose="02020603050405020304" pitchFamily="18" charset="0"/>
                <a:cs typeface="Times New Roman" panose="02020603050405020304" pitchFamily="18" charset="0"/>
              </a:rPr>
              <a:t>API</a:t>
            </a:r>
            <a:r>
              <a:rPr lang="zh-CN" altLang="en-US" sz="2800" dirty="0">
                <a:latin typeface="Times New Roman" panose="02020603050405020304" pitchFamily="18" charset="0"/>
                <a:cs typeface="Times New Roman" panose="02020603050405020304" pitchFamily="18" charset="0"/>
              </a:rPr>
              <a:t>：</a:t>
            </a:r>
            <a:r>
              <a:rPr lang="en-GB" altLang="en-US" sz="2800" dirty="0" err="1">
                <a:latin typeface="Times New Roman" panose="02020603050405020304" pitchFamily="18" charset="0"/>
                <a:cs typeface="Times New Roman" panose="02020603050405020304" pitchFamily="18" charset="0"/>
              </a:rPr>
              <a:t>openTransaction</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closeTransaction</a:t>
            </a:r>
            <a:r>
              <a:rPr lang="en-GB" altLang="en-US" sz="2800" dirty="0">
                <a:latin typeface="Times New Roman" panose="02020603050405020304" pitchFamily="18" charset="0"/>
                <a:cs typeface="Times New Roman" panose="02020603050405020304" pitchFamily="18" charset="0"/>
              </a:rPr>
              <a:t>, </a:t>
            </a:r>
            <a:r>
              <a:rPr lang="en-GB" altLang="en-US" sz="2800" dirty="0" err="1">
                <a:latin typeface="Times New Roman" panose="02020603050405020304" pitchFamily="18" charset="0"/>
                <a:cs typeface="Times New Roman" panose="02020603050405020304" pitchFamily="18" charset="0"/>
              </a:rPr>
              <a:t>abortTransaction</a:t>
            </a:r>
            <a:endParaRPr lang="en-GB" altLang="en-US"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事务的实现：并发控制</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锁，时间戳排序，乐观并发控制</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，事务放弃时的恢复</a:t>
            </a:r>
            <a:r>
              <a:rPr lang="en-GB" altLang="en-US"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3" name="矩形 2"/>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chemeClr val="accent2"/>
                  </a:solidFill>
                  <a:prstDash val="solid"/>
                </a:ln>
                <a:solidFill>
                  <a:srgbClr val="C00000"/>
                </a:solidFill>
                <a:effectLst>
                  <a:outerShdw dist="38100" dir="2700000" algn="tl" rotWithShape="0">
                    <a:schemeClr val="accent2"/>
                  </a:outerShdw>
                </a:effectLst>
              </a:rPr>
              <a:t>基础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ea typeface="宋体" pitchFamily="2" charset="-122"/>
              </a:rPr>
              <a:t>两阶段提交协议的性能 </a:t>
            </a:r>
            <a:endParaRPr lang="en-GB" altLang="zh-CN">
              <a:ea typeface="宋体" pitchFamily="2" charset="-122"/>
            </a:endParaRPr>
          </a:p>
        </p:txBody>
      </p:sp>
      <p:sp>
        <p:nvSpPr>
          <p:cNvPr id="24579" name="Rectangle 3"/>
          <p:cNvSpPr>
            <a:spLocks noGrp="1" noChangeArrowheads="1"/>
          </p:cNvSpPr>
          <p:nvPr>
            <p:ph type="body" idx="1"/>
          </p:nvPr>
        </p:nvSpPr>
        <p:spPr>
          <a:xfrm>
            <a:off x="495300" y="942975"/>
            <a:ext cx="8859838" cy="5915025"/>
          </a:xfrm>
        </p:spPr>
        <p:txBody>
          <a:bodyPr/>
          <a:lstStyle/>
          <a:p>
            <a:r>
              <a:rPr lang="zh-CN" altLang="en-US" sz="3200" dirty="0">
                <a:ea typeface="宋体" pitchFamily="2" charset="-122"/>
              </a:rPr>
              <a:t>假设一切运行正常，有</a:t>
            </a:r>
            <a:r>
              <a:rPr lang="en-US" altLang="zh-CN" sz="3200" dirty="0">
                <a:ea typeface="宋体" pitchFamily="2" charset="-122"/>
              </a:rPr>
              <a:t>N</a:t>
            </a:r>
            <a:r>
              <a:rPr lang="zh-CN" altLang="en-US" sz="3200" dirty="0">
                <a:ea typeface="宋体" pitchFamily="2" charset="-122"/>
              </a:rPr>
              <a:t>个参与者的两阶段提交协议需要：</a:t>
            </a:r>
            <a:endParaRPr lang="en-GB" altLang="zh-CN" sz="3200" dirty="0">
              <a:ea typeface="宋体" pitchFamily="2" charset="-122"/>
            </a:endParaRPr>
          </a:p>
          <a:p>
            <a:pPr lvl="1"/>
            <a:r>
              <a:rPr lang="en-GB" altLang="zh-CN" sz="2400" dirty="0">
                <a:ea typeface="宋体" pitchFamily="2" charset="-122"/>
              </a:rPr>
              <a:t> </a:t>
            </a:r>
            <a:r>
              <a:rPr lang="zh-CN" altLang="en-US" sz="2800" dirty="0">
                <a:ea typeface="宋体" pitchFamily="2" charset="-122"/>
              </a:rPr>
              <a:t>传递</a:t>
            </a:r>
            <a:r>
              <a:rPr lang="en-US" altLang="zh-CN" sz="2800" dirty="0">
                <a:ea typeface="宋体" pitchFamily="2" charset="-122"/>
              </a:rPr>
              <a:t>N</a:t>
            </a:r>
            <a:r>
              <a:rPr lang="zh-CN" altLang="en-US" sz="2800" dirty="0">
                <a:ea typeface="宋体" pitchFamily="2" charset="-122"/>
              </a:rPr>
              <a:t>个</a:t>
            </a:r>
            <a:r>
              <a:rPr lang="en-US" altLang="zh-CN" sz="2800" dirty="0" err="1">
                <a:ea typeface="宋体" pitchFamily="2" charset="-122"/>
              </a:rPr>
              <a:t>canCommit</a:t>
            </a:r>
            <a:r>
              <a:rPr lang="zh-CN" altLang="en-US" sz="2800" dirty="0">
                <a:ea typeface="宋体" pitchFamily="2" charset="-122"/>
              </a:rPr>
              <a:t>消息</a:t>
            </a:r>
            <a:r>
              <a:rPr lang="zh-CN" altLang="en-US" sz="2800">
                <a:ea typeface="宋体" pitchFamily="2" charset="-122"/>
              </a:rPr>
              <a:t>和</a:t>
            </a:r>
            <a:r>
              <a:rPr lang="zh-CN" altLang="en-US" sz="2800" smtClean="0">
                <a:ea typeface="宋体" pitchFamily="2" charset="-122"/>
              </a:rPr>
              <a:t>应答</a:t>
            </a:r>
            <a:r>
              <a:rPr lang="en-US" altLang="zh-CN" sz="2800" smtClean="0">
                <a:ea typeface="宋体" pitchFamily="2" charset="-122"/>
              </a:rPr>
              <a:t>(Yes)</a:t>
            </a:r>
            <a:r>
              <a:rPr lang="zh-CN" altLang="en-US" sz="2800" smtClean="0">
                <a:ea typeface="宋体" pitchFamily="2" charset="-122"/>
              </a:rPr>
              <a:t>，</a:t>
            </a:r>
            <a:r>
              <a:rPr lang="zh-CN" altLang="en-US" sz="2800" dirty="0">
                <a:ea typeface="宋体" pitchFamily="2" charset="-122"/>
              </a:rPr>
              <a:t>然后再有</a:t>
            </a:r>
            <a:r>
              <a:rPr lang="en-US" altLang="zh-CN" sz="2800" dirty="0">
                <a:ea typeface="宋体" pitchFamily="2" charset="-122"/>
              </a:rPr>
              <a:t>N</a:t>
            </a:r>
            <a:r>
              <a:rPr lang="zh-CN" altLang="en-US" sz="2800" dirty="0">
                <a:ea typeface="宋体" pitchFamily="2" charset="-122"/>
              </a:rPr>
              <a:t>个</a:t>
            </a:r>
            <a:r>
              <a:rPr lang="en-US" altLang="zh-CN" sz="2800" dirty="0" err="1">
                <a:ea typeface="宋体" pitchFamily="2" charset="-122"/>
              </a:rPr>
              <a:t>doCommit</a:t>
            </a:r>
            <a:r>
              <a:rPr lang="zh-CN" altLang="en-US" sz="2800" dirty="0">
                <a:ea typeface="宋体" pitchFamily="2" charset="-122"/>
              </a:rPr>
              <a:t>消息</a:t>
            </a:r>
            <a:endParaRPr lang="en-GB" altLang="zh-CN" sz="2800" dirty="0">
              <a:ea typeface="宋体" pitchFamily="2" charset="-122"/>
            </a:endParaRPr>
          </a:p>
          <a:p>
            <a:pPr lvl="2"/>
            <a:r>
              <a:rPr lang="zh-CN" altLang="en-US" sz="2800" dirty="0">
                <a:ea typeface="宋体" pitchFamily="2" charset="-122"/>
              </a:rPr>
              <a:t>消息开销与</a:t>
            </a:r>
            <a:r>
              <a:rPr lang="en-US" altLang="zh-CN" sz="2800" dirty="0">
                <a:ea typeface="宋体" pitchFamily="2" charset="-122"/>
              </a:rPr>
              <a:t>3N</a:t>
            </a:r>
            <a:r>
              <a:rPr lang="zh-CN" altLang="en-US" sz="2800" dirty="0">
                <a:ea typeface="宋体" pitchFamily="2" charset="-122"/>
              </a:rPr>
              <a:t>成正比，时间开销是</a:t>
            </a:r>
            <a:r>
              <a:rPr lang="en-US" altLang="zh-CN" sz="2800" dirty="0">
                <a:ea typeface="宋体" pitchFamily="2" charset="-122"/>
              </a:rPr>
              <a:t>3</a:t>
            </a:r>
            <a:r>
              <a:rPr lang="zh-CN" altLang="en-US" sz="2800" dirty="0">
                <a:ea typeface="宋体" pitchFamily="2" charset="-122"/>
              </a:rPr>
              <a:t>次消息来回</a:t>
            </a:r>
            <a:endParaRPr lang="en-GB" altLang="zh-CN" sz="2800" dirty="0">
              <a:ea typeface="宋体" pitchFamily="2" charset="-122"/>
            </a:endParaRPr>
          </a:p>
          <a:p>
            <a:pPr lvl="2"/>
            <a:r>
              <a:rPr lang="zh-CN" altLang="en-US" sz="2800" dirty="0">
                <a:ea typeface="宋体" pitchFamily="2" charset="-122"/>
              </a:rPr>
              <a:t>未将</a:t>
            </a:r>
            <a:r>
              <a:rPr lang="en-US" altLang="zh-CN" sz="2800" dirty="0" err="1">
                <a:ea typeface="宋体" pitchFamily="2" charset="-122"/>
              </a:rPr>
              <a:t>haveCommited</a:t>
            </a:r>
            <a:r>
              <a:rPr lang="zh-CN" altLang="en-US" sz="2800" dirty="0">
                <a:ea typeface="宋体" pitchFamily="2" charset="-122"/>
              </a:rPr>
              <a:t>消息计算在内</a:t>
            </a:r>
            <a:endParaRPr lang="en-GB" altLang="zh-CN" sz="2800" dirty="0">
              <a:ea typeface="宋体" pitchFamily="2" charset="-122"/>
            </a:endParaRPr>
          </a:p>
          <a:p>
            <a:pPr lvl="1"/>
            <a:r>
              <a:rPr lang="zh-CN" altLang="en-US" sz="2800" dirty="0">
                <a:ea typeface="宋体" pitchFamily="2" charset="-122"/>
              </a:rPr>
              <a:t>可能出现任意多次服务器和通信故障</a:t>
            </a:r>
            <a:endParaRPr lang="en-GB" altLang="zh-CN" sz="2800" dirty="0">
              <a:ea typeface="宋体" pitchFamily="2" charset="-122"/>
            </a:endParaRPr>
          </a:p>
          <a:p>
            <a:pPr lvl="1"/>
            <a:r>
              <a:rPr lang="en-US" altLang="zh-CN" sz="2800" dirty="0">
                <a:ea typeface="宋体" pitchFamily="2" charset="-122"/>
              </a:rPr>
              <a:t>2PC</a:t>
            </a:r>
            <a:r>
              <a:rPr lang="zh-CN" altLang="en-US" sz="2800" dirty="0">
                <a:ea typeface="宋体" pitchFamily="2" charset="-122"/>
              </a:rPr>
              <a:t>协议</a:t>
            </a:r>
            <a:r>
              <a:rPr lang="zh-CN" altLang="en-US" sz="2800" dirty="0">
                <a:solidFill>
                  <a:srgbClr val="0000CC"/>
                </a:solidFill>
                <a:ea typeface="宋体" pitchFamily="2" charset="-122"/>
              </a:rPr>
              <a:t>保证最终完成</a:t>
            </a:r>
            <a:r>
              <a:rPr lang="zh-CN" altLang="en-US" sz="2800" dirty="0">
                <a:ea typeface="宋体" pitchFamily="2" charset="-122"/>
              </a:rPr>
              <a:t>，但它不可能指定协议完成的时间限制</a:t>
            </a:r>
          </a:p>
          <a:p>
            <a:pPr lvl="2"/>
            <a:r>
              <a:rPr lang="zh-CN" altLang="en-US" sz="2800" dirty="0">
                <a:ea typeface="宋体" pitchFamily="2" charset="-122"/>
              </a:rPr>
              <a:t>主要由于协调者故障或者不能从协调者得到</a:t>
            </a:r>
            <a:r>
              <a:rPr lang="en-US" altLang="zh-CN" sz="2800" dirty="0" err="1">
                <a:ea typeface="宋体" pitchFamily="2" charset="-122"/>
              </a:rPr>
              <a:t>getDecision</a:t>
            </a:r>
            <a:r>
              <a:rPr lang="zh-CN" altLang="en-US" sz="2800" dirty="0">
                <a:ea typeface="宋体" pitchFamily="2" charset="-122"/>
              </a:rPr>
              <a:t>请求的回答</a:t>
            </a:r>
            <a:r>
              <a:rPr lang="zh-CN" altLang="en-US" sz="2000" dirty="0">
                <a:ea typeface="宋体" pitchFamily="2" charset="-122"/>
              </a:rPr>
              <a:t> </a:t>
            </a:r>
            <a:endParaRPr lang="en-GB" altLang="zh-CN" sz="2000" dirty="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GB">
                <a:ea typeface="宋体" pitchFamily="2" charset="-122"/>
              </a:rPr>
              <a:t>嵌套事务的两阶段提交协议</a:t>
            </a:r>
            <a:endParaRPr lang="en-GB" altLang="zh-CN">
              <a:ea typeface="宋体" pitchFamily="2" charset="-122"/>
            </a:endParaRPr>
          </a:p>
        </p:txBody>
      </p:sp>
      <p:sp>
        <p:nvSpPr>
          <p:cNvPr id="25603" name="Rectangle 3"/>
          <p:cNvSpPr>
            <a:spLocks noGrp="1" noChangeArrowheads="1"/>
          </p:cNvSpPr>
          <p:nvPr>
            <p:ph type="body" idx="1"/>
          </p:nvPr>
        </p:nvSpPr>
        <p:spPr>
          <a:xfrm>
            <a:off x="495300" y="942975"/>
            <a:ext cx="8859838" cy="5611813"/>
          </a:xfrm>
        </p:spPr>
        <p:txBody>
          <a:bodyPr/>
          <a:lstStyle/>
          <a:p>
            <a:pPr>
              <a:lnSpc>
                <a:spcPct val="90000"/>
              </a:lnSpc>
            </a:pPr>
            <a:r>
              <a:rPr lang="zh-CN" altLang="en-US" dirty="0">
                <a:ea typeface="宋体" pitchFamily="2" charset="-122"/>
              </a:rPr>
              <a:t>每个子事务在父事务开始后启动，并在父事务结束前结束</a:t>
            </a:r>
            <a:endParaRPr lang="en-GB" altLang="zh-CN" dirty="0">
              <a:ea typeface="宋体" pitchFamily="2" charset="-122"/>
            </a:endParaRPr>
          </a:p>
          <a:p>
            <a:pPr>
              <a:lnSpc>
                <a:spcPct val="90000"/>
              </a:lnSpc>
            </a:pPr>
            <a:r>
              <a:rPr lang="zh-CN" altLang="en-US" dirty="0">
                <a:ea typeface="宋体" pitchFamily="2" charset="-122"/>
              </a:rPr>
              <a:t>当子事务执行完毕时，它独立决定是</a:t>
            </a:r>
            <a:r>
              <a:rPr lang="zh-CN" altLang="en-US" b="1" dirty="0">
                <a:solidFill>
                  <a:srgbClr val="0000CC"/>
                </a:solidFill>
                <a:ea typeface="宋体" pitchFamily="2" charset="-122"/>
              </a:rPr>
              <a:t>临时提交</a:t>
            </a:r>
            <a:r>
              <a:rPr lang="en-US" altLang="zh-CN" dirty="0">
                <a:ea typeface="宋体" pitchFamily="2" charset="-122"/>
              </a:rPr>
              <a:t>(</a:t>
            </a:r>
            <a:r>
              <a:rPr lang="en-GB" altLang="zh-CN" i="1" dirty="0">
                <a:ea typeface="宋体" pitchFamily="2" charset="-122"/>
              </a:rPr>
              <a:t>commit provisionally</a:t>
            </a:r>
            <a:r>
              <a:rPr lang="en-US" altLang="zh-CN" dirty="0">
                <a:ea typeface="宋体" pitchFamily="2" charset="-122"/>
              </a:rPr>
              <a:t>)</a:t>
            </a:r>
            <a:r>
              <a:rPr lang="zh-CN" altLang="en-US" dirty="0">
                <a:ea typeface="宋体" pitchFamily="2" charset="-122"/>
              </a:rPr>
              <a:t>还是</a:t>
            </a:r>
            <a:r>
              <a:rPr lang="zh-CN" altLang="en-US" b="1" dirty="0">
                <a:ea typeface="宋体" pitchFamily="2" charset="-122"/>
              </a:rPr>
              <a:t>放弃</a:t>
            </a:r>
            <a:endParaRPr lang="en-GB" altLang="zh-CN" b="1" dirty="0">
              <a:ea typeface="宋体" pitchFamily="2" charset="-122"/>
            </a:endParaRPr>
          </a:p>
          <a:p>
            <a:pPr lvl="1">
              <a:lnSpc>
                <a:spcPct val="90000"/>
              </a:lnSpc>
            </a:pPr>
            <a:r>
              <a:rPr lang="zh-CN" altLang="en-US" sz="2800" dirty="0">
                <a:ea typeface="宋体" pitchFamily="2" charset="-122"/>
              </a:rPr>
              <a:t>临时提交和准备好状态是不同的：它只是一个局部决定，也不用备份到持久存储中</a:t>
            </a:r>
            <a:endParaRPr lang="en-GB" altLang="zh-CN" sz="2800" dirty="0">
              <a:ea typeface="宋体" pitchFamily="2" charset="-122"/>
            </a:endParaRPr>
          </a:p>
          <a:p>
            <a:pPr lvl="1">
              <a:lnSpc>
                <a:spcPct val="90000"/>
              </a:lnSpc>
            </a:pPr>
            <a:r>
              <a:rPr lang="zh-CN" altLang="en-US" sz="2800" dirty="0">
                <a:ea typeface="宋体" pitchFamily="2" charset="-122"/>
              </a:rPr>
              <a:t>如果服务器此后崩溃，那么该服务器的替代者不能恢复以前的临时提交</a:t>
            </a:r>
            <a:endParaRPr lang="en-GB" altLang="zh-CN" sz="2800" dirty="0">
              <a:ea typeface="宋体" pitchFamily="2" charset="-122"/>
            </a:endParaRPr>
          </a:p>
          <a:p>
            <a:pPr>
              <a:lnSpc>
                <a:spcPct val="90000"/>
              </a:lnSpc>
            </a:pPr>
            <a:r>
              <a:rPr lang="zh-CN" altLang="en-GB" dirty="0">
                <a:ea typeface="宋体" pitchFamily="2" charset="-122"/>
              </a:rPr>
              <a:t>嵌套事务需要两阶段提交协议</a:t>
            </a:r>
            <a:endParaRPr lang="en-GB" altLang="zh-CN" dirty="0">
              <a:ea typeface="宋体" pitchFamily="2" charset="-122"/>
            </a:endParaRPr>
          </a:p>
          <a:p>
            <a:pPr lvl="1">
              <a:lnSpc>
                <a:spcPct val="90000"/>
              </a:lnSpc>
            </a:pPr>
            <a:r>
              <a:rPr lang="zh-CN" altLang="en-GB" sz="2800" dirty="0">
                <a:ea typeface="宋体" pitchFamily="2" charset="-122"/>
              </a:rPr>
              <a:t>如果一个服务器崩溃时有临时提交的事务，那么两阶段提交能在恢复时放弃这些事务</a:t>
            </a:r>
            <a:endParaRPr lang="en-GB" altLang="zh-CN" sz="2800" dirty="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zh-CN">
                <a:ea typeface="宋体" pitchFamily="2" charset="-122"/>
              </a:rPr>
              <a:t/>
            </a:r>
            <a:br>
              <a:rPr lang="en-GB" altLang="zh-CN">
                <a:ea typeface="宋体" pitchFamily="2" charset="-122"/>
              </a:rPr>
            </a:br>
            <a:r>
              <a:rPr lang="zh-CN" altLang="en-US">
                <a:ea typeface="宋体" pitchFamily="2" charset="-122"/>
              </a:rPr>
              <a:t>嵌套事务中协调者的操作 </a:t>
            </a:r>
            <a:endParaRPr lang="en-GB" altLang="zh-CN">
              <a:ea typeface="宋体" pitchFamily="2" charset="-122"/>
            </a:endParaRPr>
          </a:p>
        </p:txBody>
      </p:sp>
      <p:sp>
        <p:nvSpPr>
          <p:cNvPr id="26627" name="Rectangle 3"/>
          <p:cNvSpPr>
            <a:spLocks noGrp="1" noChangeArrowheads="1"/>
          </p:cNvSpPr>
          <p:nvPr>
            <p:ph type="body" idx="1"/>
          </p:nvPr>
        </p:nvSpPr>
        <p:spPr>
          <a:xfrm>
            <a:off x="561975" y="4035425"/>
            <a:ext cx="8859838" cy="2670175"/>
          </a:xfrm>
        </p:spPr>
        <p:txBody>
          <a:bodyPr/>
          <a:lstStyle/>
          <a:p>
            <a:pPr>
              <a:lnSpc>
                <a:spcPct val="90000"/>
              </a:lnSpc>
            </a:pPr>
            <a:r>
              <a:rPr lang="zh-CN" altLang="en-US">
                <a:ea typeface="宋体" pitchFamily="2" charset="-122"/>
              </a:rPr>
              <a:t>客户使用</a:t>
            </a:r>
            <a:r>
              <a:rPr lang="en-US" altLang="zh-CN" i="1">
                <a:ea typeface="宋体" pitchFamily="2" charset="-122"/>
              </a:rPr>
              <a:t>openTransaction</a:t>
            </a:r>
            <a:r>
              <a:rPr lang="zh-CN" altLang="en-US">
                <a:ea typeface="宋体" pitchFamily="2" charset="-122"/>
              </a:rPr>
              <a:t>操作创建一个顶层事务，返回顶层事务的事务标识 </a:t>
            </a:r>
            <a:r>
              <a:rPr lang="en-US" altLang="zh-CN">
                <a:ea typeface="宋体" pitchFamily="2" charset="-122"/>
              </a:rPr>
              <a:t>TID</a:t>
            </a:r>
            <a:r>
              <a:rPr lang="zh-CN" altLang="en-US">
                <a:ea typeface="宋体" pitchFamily="2" charset="-122"/>
              </a:rPr>
              <a:t>，该</a:t>
            </a:r>
            <a:r>
              <a:rPr lang="en-US" altLang="zh-CN">
                <a:ea typeface="宋体" pitchFamily="2" charset="-122"/>
              </a:rPr>
              <a:t>TID</a:t>
            </a:r>
            <a:r>
              <a:rPr lang="zh-CN" altLang="en-US">
                <a:ea typeface="宋体" pitchFamily="2" charset="-122"/>
              </a:rPr>
              <a:t>可用于</a:t>
            </a:r>
            <a:r>
              <a:rPr lang="en-GB" altLang="zh-CN" i="1">
                <a:ea typeface="宋体" pitchFamily="2" charset="-122"/>
              </a:rPr>
              <a:t>openSubTransaction</a:t>
            </a:r>
            <a:r>
              <a:rPr lang="zh-CN" altLang="en-GB">
                <a:ea typeface="宋体" pitchFamily="2" charset="-122"/>
              </a:rPr>
              <a:t>来</a:t>
            </a:r>
            <a:r>
              <a:rPr lang="zh-CN" altLang="en-US">
                <a:ea typeface="宋体" pitchFamily="2" charset="-122"/>
              </a:rPr>
              <a:t>创建子事务，新创建的子事务自动加入到当前事务中，返回一个新创建子事务的标识</a:t>
            </a:r>
          </a:p>
          <a:p>
            <a:pPr>
              <a:lnSpc>
                <a:spcPct val="90000"/>
              </a:lnSpc>
            </a:pPr>
            <a:r>
              <a:rPr lang="en-GB" altLang="zh-CN" i="1">
                <a:ea typeface="宋体" pitchFamily="2" charset="-122"/>
              </a:rPr>
              <a:t>getStatus</a:t>
            </a:r>
            <a:r>
              <a:rPr lang="zh-CN" altLang="en-GB">
                <a:ea typeface="宋体" pitchFamily="2" charset="-122"/>
              </a:rPr>
              <a:t>允许子事务查询它的状态</a:t>
            </a:r>
            <a:endParaRPr lang="en-GB" altLang="zh-CN">
              <a:ea typeface="宋体" pitchFamily="2" charset="-122"/>
            </a:endParaRPr>
          </a:p>
        </p:txBody>
      </p:sp>
      <p:sp>
        <p:nvSpPr>
          <p:cNvPr id="26628" name="Rectangle 5"/>
          <p:cNvSpPr>
            <a:spLocks noChangeArrowheads="1"/>
          </p:cNvSpPr>
          <p:nvPr/>
        </p:nvSpPr>
        <p:spPr bwMode="auto">
          <a:xfrm>
            <a:off x="531813" y="1173163"/>
            <a:ext cx="867251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latin typeface="Times" pitchFamily="18" charset="0"/>
                <a:ea typeface="宋体" pitchFamily="2" charset="-122"/>
              </a:rPr>
              <a:t>openSubTransaction(trans) </a:t>
            </a:r>
            <a:r>
              <a:rPr kumimoji="0" lang="en-GB" altLang="zh-CN" i="1">
                <a:latin typeface="Times" pitchFamily="18" charset="0"/>
                <a:ea typeface="宋体" pitchFamily="2" charset="-122"/>
                <a:sym typeface="Wingdings" pitchFamily="2" charset="2"/>
              </a:rPr>
              <a:t></a:t>
            </a:r>
            <a:r>
              <a:rPr kumimoji="0" lang="en-GB" altLang="zh-CN" i="1">
                <a:latin typeface="Times" pitchFamily="18" charset="0"/>
                <a:ea typeface="宋体" pitchFamily="2" charset="-122"/>
              </a:rPr>
              <a:t> subTrans</a:t>
            </a:r>
            <a:endParaRPr kumimoji="0" lang="en-GB" altLang="zh-CN">
              <a:latin typeface="Times" pitchFamily="18" charset="0"/>
              <a:ea typeface="宋体" pitchFamily="2" charset="-122"/>
            </a:endParaRPr>
          </a:p>
          <a:p>
            <a:pPr>
              <a:spcBef>
                <a:spcPct val="0"/>
              </a:spcBef>
              <a:buClrTx/>
              <a:buFontTx/>
              <a:buNone/>
            </a:pPr>
            <a:r>
              <a:rPr kumimoji="0" lang="zh-CN" altLang="en-GB">
                <a:latin typeface="Times" pitchFamily="18" charset="0"/>
                <a:ea typeface="宋体" pitchFamily="2" charset="-122"/>
              </a:rPr>
              <a:t>创建一个新的子事务，它的父事务是</a:t>
            </a:r>
            <a:r>
              <a:rPr kumimoji="0" lang="en-GB" altLang="zh-CN" i="1">
                <a:latin typeface="Times" pitchFamily="18" charset="0"/>
                <a:ea typeface="宋体" pitchFamily="2" charset="-122"/>
              </a:rPr>
              <a:t>trans</a:t>
            </a:r>
            <a:r>
              <a:rPr kumimoji="0" lang="zh-CN" altLang="en-GB">
                <a:latin typeface="Times" pitchFamily="18" charset="0"/>
                <a:ea typeface="宋体" pitchFamily="2" charset="-122"/>
              </a:rPr>
              <a:t>，该操作返回一个唯一的子事务标识</a:t>
            </a:r>
            <a:r>
              <a:rPr kumimoji="0" lang="zh-CN" altLang="en-US">
                <a:latin typeface="Times" pitchFamily="18" charset="0"/>
                <a:ea typeface="宋体" pitchFamily="2" charset="-122"/>
              </a:rPr>
              <a:t>	</a:t>
            </a:r>
            <a:endParaRPr kumimoji="0" lang="zh-CN" altLang="en-GB">
              <a:latin typeface="Times" pitchFamily="18" charset="0"/>
              <a:ea typeface="宋体" pitchFamily="2" charset="-122"/>
            </a:endParaRPr>
          </a:p>
          <a:p>
            <a:pPr>
              <a:spcBef>
                <a:spcPct val="0"/>
              </a:spcBef>
              <a:buClrTx/>
              <a:buFontTx/>
              <a:buNone/>
            </a:pPr>
            <a:r>
              <a:rPr kumimoji="0" lang="en-GB" altLang="zh-CN" i="1">
                <a:latin typeface="Times" pitchFamily="18" charset="0"/>
                <a:ea typeface="宋体" pitchFamily="2" charset="-122"/>
              </a:rPr>
              <a:t>getStatus(trans) </a:t>
            </a:r>
            <a:r>
              <a:rPr kumimoji="0" lang="en-GB" altLang="zh-CN" sz="2400" i="1">
                <a:latin typeface="Times" pitchFamily="18" charset="0"/>
                <a:ea typeface="宋体" pitchFamily="2" charset="-122"/>
                <a:sym typeface="Wingdings" pitchFamily="2" charset="2"/>
              </a:rPr>
              <a:t></a:t>
            </a:r>
            <a:r>
              <a:rPr kumimoji="0" lang="en-GB" altLang="zh-CN" i="1">
                <a:latin typeface="Times" pitchFamily="18" charset="0"/>
                <a:ea typeface="宋体" pitchFamily="2" charset="-122"/>
              </a:rPr>
              <a:t> committed, aborted, provisional</a:t>
            </a:r>
            <a:endParaRPr kumimoji="0" lang="en-GB" altLang="zh-CN">
              <a:latin typeface="Times" pitchFamily="18" charset="0"/>
              <a:ea typeface="宋体" pitchFamily="2" charset="-122"/>
            </a:endParaRPr>
          </a:p>
          <a:p>
            <a:pPr>
              <a:spcBef>
                <a:spcPct val="0"/>
              </a:spcBef>
              <a:buClrTx/>
              <a:buFontTx/>
              <a:buNone/>
            </a:pPr>
            <a:r>
              <a:rPr kumimoji="0" lang="zh-CN" altLang="en-GB">
                <a:latin typeface="Times" pitchFamily="18" charset="0"/>
                <a:ea typeface="宋体" pitchFamily="2" charset="-122"/>
              </a:rPr>
              <a:t>向协调者询问事务</a:t>
            </a:r>
            <a:r>
              <a:rPr kumimoji="0" lang="en-GB" altLang="zh-CN" i="1">
                <a:latin typeface="Times" pitchFamily="18" charset="0"/>
                <a:ea typeface="宋体" pitchFamily="2" charset="-122"/>
              </a:rPr>
              <a:t>trans</a:t>
            </a:r>
            <a:r>
              <a:rPr kumimoji="0" lang="zh-CN" altLang="en-GB">
                <a:latin typeface="Times" pitchFamily="18" charset="0"/>
                <a:ea typeface="宋体" pitchFamily="2" charset="-122"/>
              </a:rPr>
              <a:t>的当前状态。返回值表示下列情况：已提交，已放弃，临时提交</a:t>
            </a:r>
          </a:p>
        </p:txBody>
      </p:sp>
      <p:sp>
        <p:nvSpPr>
          <p:cNvPr id="26629" name="Rectangle 6"/>
          <p:cNvSpPr>
            <a:spLocks noChangeArrowheads="1"/>
          </p:cNvSpPr>
          <p:nvPr/>
        </p:nvSpPr>
        <p:spPr bwMode="auto">
          <a:xfrm>
            <a:off x="511175" y="1228725"/>
            <a:ext cx="8809038" cy="257016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128588" y="2470150"/>
            <a:ext cx="5808662" cy="2676525"/>
            <a:chOff x="368" y="1028"/>
            <a:chExt cx="5983" cy="2050"/>
          </a:xfrm>
        </p:grpSpPr>
        <p:sp>
          <p:nvSpPr>
            <p:cNvPr id="27657" name="Rectangle 3"/>
            <p:cNvSpPr>
              <a:spLocks noChangeArrowheads="1"/>
            </p:cNvSpPr>
            <p:nvPr/>
          </p:nvSpPr>
          <p:spPr bwMode="auto">
            <a:xfrm>
              <a:off x="1931" y="1440"/>
              <a:ext cx="11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27658" name="Rectangle 4"/>
            <p:cNvSpPr>
              <a:spLocks noChangeArrowheads="1"/>
            </p:cNvSpPr>
            <p:nvPr/>
          </p:nvSpPr>
          <p:spPr bwMode="auto">
            <a:xfrm>
              <a:off x="1609" y="2728"/>
              <a:ext cx="11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27659" name="Rectangle 5"/>
            <p:cNvSpPr>
              <a:spLocks noChangeArrowheads="1"/>
            </p:cNvSpPr>
            <p:nvPr/>
          </p:nvSpPr>
          <p:spPr bwMode="auto">
            <a:xfrm>
              <a:off x="3722" y="1028"/>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0" name="Rectangle 6"/>
            <p:cNvSpPr>
              <a:spLocks noChangeArrowheads="1"/>
            </p:cNvSpPr>
            <p:nvPr/>
          </p:nvSpPr>
          <p:spPr bwMode="auto">
            <a:xfrm>
              <a:off x="3813" y="1147"/>
              <a:ext cx="20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11</a:t>
              </a:r>
              <a:endParaRPr kumimoji="0" lang="zh-CN" altLang="en-GB" sz="2400">
                <a:latin typeface="Times" pitchFamily="18" charset="0"/>
                <a:ea typeface="宋体" pitchFamily="2" charset="-122"/>
              </a:endParaRPr>
            </a:p>
          </p:txBody>
        </p:sp>
        <p:sp>
          <p:nvSpPr>
            <p:cNvPr id="27661" name="Rectangle 7"/>
            <p:cNvSpPr>
              <a:spLocks noChangeArrowheads="1"/>
            </p:cNvSpPr>
            <p:nvPr/>
          </p:nvSpPr>
          <p:spPr bwMode="auto">
            <a:xfrm>
              <a:off x="3722" y="1859"/>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2" name="Rectangle 8"/>
            <p:cNvSpPr>
              <a:spLocks noChangeArrowheads="1"/>
            </p:cNvSpPr>
            <p:nvPr/>
          </p:nvSpPr>
          <p:spPr bwMode="auto">
            <a:xfrm>
              <a:off x="3813" y="1979"/>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12</a:t>
              </a:r>
              <a:endParaRPr kumimoji="0" lang="zh-CN" altLang="en-GB" sz="2400">
                <a:latin typeface="Times" pitchFamily="18" charset="0"/>
                <a:ea typeface="宋体" pitchFamily="2" charset="-122"/>
              </a:endParaRPr>
            </a:p>
          </p:txBody>
        </p:sp>
        <p:sp>
          <p:nvSpPr>
            <p:cNvPr id="27663" name="Line 9"/>
            <p:cNvSpPr>
              <a:spLocks noChangeShapeType="1"/>
            </p:cNvSpPr>
            <p:nvPr/>
          </p:nvSpPr>
          <p:spPr bwMode="auto">
            <a:xfrm flipV="1">
              <a:off x="571" y="1460"/>
              <a:ext cx="1264" cy="45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10"/>
            <p:cNvSpPr>
              <a:spLocks noChangeShapeType="1"/>
            </p:cNvSpPr>
            <p:nvPr/>
          </p:nvSpPr>
          <p:spPr bwMode="auto">
            <a:xfrm>
              <a:off x="571" y="2002"/>
              <a:ext cx="921" cy="669"/>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1"/>
            <p:cNvSpPr>
              <a:spLocks noChangeShapeType="1"/>
            </p:cNvSpPr>
            <p:nvPr/>
          </p:nvSpPr>
          <p:spPr bwMode="auto">
            <a:xfrm flipV="1">
              <a:off x="2106" y="1117"/>
              <a:ext cx="1553" cy="30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2"/>
            <p:cNvSpPr>
              <a:spLocks noChangeShapeType="1"/>
            </p:cNvSpPr>
            <p:nvPr/>
          </p:nvSpPr>
          <p:spPr bwMode="auto">
            <a:xfrm>
              <a:off x="2106" y="1497"/>
              <a:ext cx="1572" cy="45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Rectangle 13"/>
            <p:cNvSpPr>
              <a:spLocks noChangeArrowheads="1"/>
            </p:cNvSpPr>
            <p:nvPr/>
          </p:nvSpPr>
          <p:spPr bwMode="auto">
            <a:xfrm>
              <a:off x="3722" y="2780"/>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68" name="Rectangle 14"/>
            <p:cNvSpPr>
              <a:spLocks noChangeArrowheads="1"/>
            </p:cNvSpPr>
            <p:nvPr/>
          </p:nvSpPr>
          <p:spPr bwMode="auto">
            <a:xfrm>
              <a:off x="3813" y="2901"/>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22</a:t>
              </a:r>
              <a:endParaRPr kumimoji="0" lang="zh-CN" altLang="en-GB" sz="2400">
                <a:latin typeface="Times" pitchFamily="18" charset="0"/>
                <a:ea typeface="宋体" pitchFamily="2" charset="-122"/>
              </a:endParaRPr>
            </a:p>
          </p:txBody>
        </p:sp>
        <p:sp>
          <p:nvSpPr>
            <p:cNvPr id="27669" name="Rectangle 15"/>
            <p:cNvSpPr>
              <a:spLocks noChangeArrowheads="1"/>
            </p:cNvSpPr>
            <p:nvPr/>
          </p:nvSpPr>
          <p:spPr bwMode="auto">
            <a:xfrm>
              <a:off x="3722" y="2256"/>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70" name="Rectangle 16"/>
            <p:cNvSpPr>
              <a:spLocks noChangeArrowheads="1"/>
            </p:cNvSpPr>
            <p:nvPr/>
          </p:nvSpPr>
          <p:spPr bwMode="auto">
            <a:xfrm>
              <a:off x="3813" y="2358"/>
              <a:ext cx="22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21</a:t>
              </a:r>
              <a:endParaRPr kumimoji="0" lang="zh-CN" altLang="en-GB" sz="2400">
                <a:latin typeface="Times" pitchFamily="18" charset="0"/>
                <a:ea typeface="宋体" pitchFamily="2" charset="-122"/>
              </a:endParaRPr>
            </a:p>
          </p:txBody>
        </p:sp>
        <p:sp>
          <p:nvSpPr>
            <p:cNvPr id="27671" name="Line 17"/>
            <p:cNvSpPr>
              <a:spLocks noChangeShapeType="1"/>
            </p:cNvSpPr>
            <p:nvPr/>
          </p:nvSpPr>
          <p:spPr bwMode="auto">
            <a:xfrm flipV="1">
              <a:off x="1781" y="2346"/>
              <a:ext cx="1897" cy="34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18"/>
            <p:cNvSpPr>
              <a:spLocks noChangeShapeType="1"/>
            </p:cNvSpPr>
            <p:nvPr/>
          </p:nvSpPr>
          <p:spPr bwMode="auto">
            <a:xfrm>
              <a:off x="1781" y="2761"/>
              <a:ext cx="1878" cy="126"/>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Rectangle 19"/>
            <p:cNvSpPr>
              <a:spLocks noChangeArrowheads="1"/>
            </p:cNvSpPr>
            <p:nvPr/>
          </p:nvSpPr>
          <p:spPr bwMode="auto">
            <a:xfrm>
              <a:off x="4193" y="1028"/>
              <a:ext cx="170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放弃 (在节点</a:t>
              </a:r>
              <a:r>
                <a:rPr kumimoji="0" lang="en-GB" altLang="zh-CN" sz="1900">
                  <a:solidFill>
                    <a:srgbClr val="000000"/>
                  </a:solidFill>
                  <a:ea typeface="宋体" pitchFamily="2" charset="-122"/>
                </a:rPr>
                <a:t>M)</a:t>
              </a:r>
              <a:endParaRPr kumimoji="0" lang="en-GB" altLang="zh-CN" sz="2400">
                <a:latin typeface="Times" pitchFamily="18" charset="0"/>
                <a:ea typeface="宋体" pitchFamily="2" charset="-122"/>
              </a:endParaRPr>
            </a:p>
          </p:txBody>
        </p:sp>
        <p:sp>
          <p:nvSpPr>
            <p:cNvPr id="27674" name="Rectangle 20"/>
            <p:cNvSpPr>
              <a:spLocks noChangeArrowheads="1"/>
            </p:cNvSpPr>
            <p:nvPr/>
          </p:nvSpPr>
          <p:spPr bwMode="auto">
            <a:xfrm>
              <a:off x="4175" y="1857"/>
              <a:ext cx="217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27675" name="Rectangle 21"/>
            <p:cNvSpPr>
              <a:spLocks noChangeArrowheads="1"/>
            </p:cNvSpPr>
            <p:nvPr/>
          </p:nvSpPr>
          <p:spPr bwMode="auto">
            <a:xfrm>
              <a:off x="2373" y="1364"/>
              <a:ext cx="216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27676" name="Rectangle 22"/>
            <p:cNvSpPr>
              <a:spLocks noChangeArrowheads="1"/>
            </p:cNvSpPr>
            <p:nvPr/>
          </p:nvSpPr>
          <p:spPr bwMode="auto">
            <a:xfrm>
              <a:off x="2317" y="2581"/>
              <a:ext cx="191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被放弃 (在节点</a:t>
              </a:r>
              <a:r>
                <a:rPr kumimoji="0" lang="en-GB" altLang="zh-CN" sz="1900">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27677" name="Rectangle 23"/>
            <p:cNvSpPr>
              <a:spLocks noChangeArrowheads="1"/>
            </p:cNvSpPr>
            <p:nvPr/>
          </p:nvSpPr>
          <p:spPr bwMode="auto">
            <a:xfrm>
              <a:off x="4139" y="2238"/>
              <a:ext cx="217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27678" name="Rectangle 24"/>
            <p:cNvSpPr>
              <a:spLocks noChangeArrowheads="1"/>
            </p:cNvSpPr>
            <p:nvPr/>
          </p:nvSpPr>
          <p:spPr bwMode="auto">
            <a:xfrm>
              <a:off x="4119" y="2780"/>
              <a:ext cx="2161"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临时提交 (在节点</a:t>
              </a:r>
              <a:r>
                <a:rPr kumimoji="0" lang="en-GB" altLang="zh-CN" sz="1900">
                  <a:solidFill>
                    <a:srgbClr val="000000"/>
                  </a:solidFill>
                  <a:ea typeface="宋体" pitchFamily="2" charset="-122"/>
                </a:rPr>
                <a:t>P)</a:t>
              </a:r>
              <a:endParaRPr kumimoji="0" lang="en-GB" altLang="zh-CN" sz="2400">
                <a:latin typeface="Times" pitchFamily="18" charset="0"/>
                <a:ea typeface="宋体" pitchFamily="2" charset="-122"/>
              </a:endParaRPr>
            </a:p>
          </p:txBody>
        </p:sp>
        <p:sp>
          <p:nvSpPr>
            <p:cNvPr id="27679" name="Rectangle 25"/>
            <p:cNvSpPr>
              <a:spLocks noChangeArrowheads="1"/>
            </p:cNvSpPr>
            <p:nvPr/>
          </p:nvSpPr>
          <p:spPr bwMode="auto">
            <a:xfrm>
              <a:off x="1851" y="1356"/>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80" name="Rectangle 26"/>
            <p:cNvSpPr>
              <a:spLocks noChangeArrowheads="1"/>
            </p:cNvSpPr>
            <p:nvPr/>
          </p:nvSpPr>
          <p:spPr bwMode="auto">
            <a:xfrm>
              <a:off x="1516" y="2607"/>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27681" name="Rectangle 27"/>
            <p:cNvSpPr>
              <a:spLocks noChangeArrowheads="1"/>
            </p:cNvSpPr>
            <p:nvPr/>
          </p:nvSpPr>
          <p:spPr bwMode="auto">
            <a:xfrm>
              <a:off x="368" y="1842"/>
              <a:ext cx="15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T</a:t>
              </a:r>
              <a:endParaRPr kumimoji="0" lang="en-GB" altLang="zh-CN" sz="2400" i="1">
                <a:latin typeface="Times" pitchFamily="18" charset="0"/>
                <a:ea typeface="宋体" pitchFamily="2" charset="-122"/>
              </a:endParaRPr>
            </a:p>
          </p:txBody>
        </p:sp>
      </p:grpSp>
      <p:sp>
        <p:nvSpPr>
          <p:cNvPr id="27651" name="Rectangle 28"/>
          <p:cNvSpPr>
            <a:spLocks noGrp="1" noChangeArrowheads="1"/>
          </p:cNvSpPr>
          <p:nvPr>
            <p:ph type="title"/>
          </p:nvPr>
        </p:nvSpPr>
        <p:spPr/>
        <p:txBody>
          <a:bodyPr/>
          <a:lstStyle/>
          <a:p>
            <a:r>
              <a:rPr lang="zh-CN" altLang="en-GB">
                <a:latin typeface="宋体" pitchFamily="2" charset="-122"/>
                <a:ea typeface="宋体" pitchFamily="2" charset="-122"/>
              </a:rPr>
              <a:t>事务</a:t>
            </a:r>
            <a:r>
              <a:rPr lang="en-GB" altLang="zh-CN">
                <a:latin typeface="宋体" pitchFamily="2" charset="-122"/>
                <a:ea typeface="宋体" pitchFamily="2" charset="-122"/>
              </a:rPr>
              <a:t>T</a:t>
            </a:r>
            <a:r>
              <a:rPr lang="zh-CN" altLang="en-GB">
                <a:latin typeface="宋体" pitchFamily="2" charset="-122"/>
                <a:ea typeface="宋体" pitchFamily="2" charset="-122"/>
              </a:rPr>
              <a:t>决定是否提交</a:t>
            </a:r>
            <a:endParaRPr lang="en-GB" altLang="zh-CN">
              <a:latin typeface="宋体" pitchFamily="2" charset="-122"/>
              <a:ea typeface="宋体" pitchFamily="2" charset="-122"/>
            </a:endParaRPr>
          </a:p>
        </p:txBody>
      </p:sp>
      <p:sp>
        <p:nvSpPr>
          <p:cNvPr id="27652" name="Rectangle 30"/>
          <p:cNvSpPr>
            <a:spLocks noGrp="1" noChangeArrowheads="1"/>
          </p:cNvSpPr>
          <p:nvPr>
            <p:ph type="body" idx="1"/>
          </p:nvPr>
        </p:nvSpPr>
        <p:spPr>
          <a:xfrm>
            <a:off x="419100" y="998538"/>
            <a:ext cx="8904288" cy="1438275"/>
          </a:xfrm>
        </p:spPr>
        <p:txBody>
          <a:bodyPr/>
          <a:lstStyle/>
          <a:p>
            <a:pPr marL="533400" indent="-533400">
              <a:buFont typeface="Wingdings" pitchFamily="2" charset="2"/>
              <a:buNone/>
            </a:pPr>
            <a:r>
              <a:rPr lang="zh-CN" altLang="en-GB" sz="2400">
                <a:ea typeface="宋体" pitchFamily="2" charset="-122"/>
              </a:rPr>
              <a:t>嵌套事务规则</a:t>
            </a:r>
          </a:p>
          <a:p>
            <a:pPr marL="838200" lvl="1" indent="-381000">
              <a:buFont typeface="Times" pitchFamily="18" charset="0"/>
              <a:buAutoNum type="arabicPeriod"/>
            </a:pPr>
            <a:r>
              <a:rPr lang="zh-CN" altLang="en-US" sz="2400">
                <a:ea typeface="宋体" pitchFamily="2" charset="-122"/>
              </a:rPr>
              <a:t>尽管子事务可能被放弃，但是它的父事务仍然可以提交</a:t>
            </a:r>
            <a:endParaRPr lang="en-GB" altLang="zh-CN" sz="2400">
              <a:ea typeface="宋体" pitchFamily="2" charset="-122"/>
            </a:endParaRPr>
          </a:p>
          <a:p>
            <a:pPr marL="838200" lvl="1" indent="-381000">
              <a:buFont typeface="Times" pitchFamily="18" charset="0"/>
              <a:buAutoNum type="arabicPeriod"/>
            </a:pPr>
            <a:r>
              <a:rPr lang="zh-CN" altLang="en-GB" sz="2400">
                <a:ea typeface="宋体" pitchFamily="2" charset="-122"/>
              </a:rPr>
              <a:t>如果父事务放弃，那么它的子事务必须放弃</a:t>
            </a:r>
            <a:endParaRPr lang="en-GB" altLang="zh-CN" sz="2400">
              <a:ea typeface="宋体" pitchFamily="2" charset="-122"/>
            </a:endParaRPr>
          </a:p>
        </p:txBody>
      </p:sp>
      <p:sp>
        <p:nvSpPr>
          <p:cNvPr id="373791" name="Rectangle 31"/>
          <p:cNvSpPr>
            <a:spLocks noChangeArrowheads="1"/>
          </p:cNvSpPr>
          <p:nvPr/>
        </p:nvSpPr>
        <p:spPr bwMode="auto">
          <a:xfrm>
            <a:off x="6056313" y="2503488"/>
            <a:ext cx="3849687" cy="15700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12</a:t>
            </a:r>
            <a:r>
              <a:rPr kumimoji="0" lang="zh-CN" altLang="en-US" sz="2400">
                <a:latin typeface="Helvetica" pitchFamily="34" charset="0"/>
                <a:ea typeface="宋体" pitchFamily="2" charset="-122"/>
              </a:rPr>
              <a:t>临时提交而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11</a:t>
            </a:r>
            <a:r>
              <a:rPr kumimoji="0" lang="zh-CN" altLang="en-US" sz="2400">
                <a:latin typeface="Helvetica" pitchFamily="34" charset="0"/>
                <a:ea typeface="宋体" pitchFamily="2" charset="-122"/>
              </a:rPr>
              <a:t>被放弃，但是</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12</a:t>
            </a:r>
            <a:r>
              <a:rPr kumimoji="0" lang="zh-CN" altLang="en-US" sz="2400">
                <a:latin typeface="Helvetica" pitchFamily="34" charset="0"/>
                <a:ea typeface="宋体" pitchFamily="2" charset="-122"/>
              </a:rPr>
              <a:t>的命运由它的父事务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a:t>
            </a:r>
            <a:r>
              <a:rPr kumimoji="0" lang="zh-CN" altLang="en-US" sz="2400">
                <a:latin typeface="Helvetica" pitchFamily="34" charset="0"/>
                <a:ea typeface="宋体" pitchFamily="2" charset="-122"/>
              </a:rPr>
              <a:t>决定，且最终依赖顶层事务</a:t>
            </a:r>
            <a:r>
              <a:rPr kumimoji="0" lang="en-US" altLang="zh-CN" sz="2400">
                <a:latin typeface="Helvetica" pitchFamily="34" charset="0"/>
                <a:ea typeface="宋体" pitchFamily="2" charset="-122"/>
              </a:rPr>
              <a:t>T</a:t>
            </a:r>
            <a:endParaRPr kumimoji="0" lang="en-GB" altLang="zh-CN" sz="2400">
              <a:latin typeface="Helvetica" pitchFamily="34" charset="0"/>
              <a:ea typeface="宋体" pitchFamily="2" charset="-122"/>
            </a:endParaRPr>
          </a:p>
        </p:txBody>
      </p:sp>
      <p:sp>
        <p:nvSpPr>
          <p:cNvPr id="373792" name="Rectangle 32"/>
          <p:cNvSpPr>
            <a:spLocks noChangeArrowheads="1"/>
          </p:cNvSpPr>
          <p:nvPr/>
        </p:nvSpPr>
        <p:spPr bwMode="auto">
          <a:xfrm>
            <a:off x="6099175" y="4151313"/>
            <a:ext cx="3806825" cy="12001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Helvetica" pitchFamily="34" charset="0"/>
                <a:ea typeface="宋体" pitchFamily="2" charset="-122"/>
              </a:rPr>
              <a:t>尽管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21</a:t>
            </a:r>
            <a:r>
              <a:rPr kumimoji="0" lang="zh-CN" altLang="en-US" sz="2400">
                <a:latin typeface="Helvetica" pitchFamily="34" charset="0"/>
                <a:ea typeface="宋体" pitchFamily="2" charset="-122"/>
              </a:rPr>
              <a:t>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22</a:t>
            </a:r>
            <a:r>
              <a:rPr kumimoji="0" lang="zh-CN" altLang="en-US" sz="2400">
                <a:latin typeface="Helvetica" pitchFamily="34" charset="0"/>
                <a:ea typeface="宋体" pitchFamily="2" charset="-122"/>
              </a:rPr>
              <a:t>都临时提交了，但</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a:t>
            </a:r>
            <a:r>
              <a:rPr kumimoji="0" lang="zh-CN" altLang="en-US" sz="2400">
                <a:latin typeface="Helvetica" pitchFamily="34" charset="0"/>
                <a:ea typeface="宋体" pitchFamily="2" charset="-122"/>
              </a:rPr>
              <a:t>被放弃了，这意味着</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21</a:t>
            </a:r>
            <a:r>
              <a:rPr kumimoji="0" lang="zh-CN" altLang="en-US" sz="2400">
                <a:latin typeface="Helvetica" pitchFamily="34" charset="0"/>
                <a:ea typeface="宋体" pitchFamily="2" charset="-122"/>
              </a:rPr>
              <a:t>和</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22</a:t>
            </a:r>
            <a:r>
              <a:rPr kumimoji="0" lang="zh-CN" altLang="en-US" sz="2400">
                <a:latin typeface="Helvetica" pitchFamily="34" charset="0"/>
                <a:ea typeface="宋体" pitchFamily="2" charset="-122"/>
              </a:rPr>
              <a:t>必须也被放弃</a:t>
            </a:r>
            <a:endParaRPr kumimoji="0" lang="en-GB" altLang="zh-CN" sz="2000">
              <a:latin typeface="Helvetica" pitchFamily="34" charset="0"/>
              <a:ea typeface="宋体" pitchFamily="2" charset="-122"/>
            </a:endParaRPr>
          </a:p>
        </p:txBody>
      </p:sp>
      <p:sp>
        <p:nvSpPr>
          <p:cNvPr id="373793" name="Rectangle 33"/>
          <p:cNvSpPr>
            <a:spLocks noChangeArrowheads="1"/>
          </p:cNvSpPr>
          <p:nvPr/>
        </p:nvSpPr>
        <p:spPr bwMode="auto">
          <a:xfrm>
            <a:off x="258763" y="5659438"/>
            <a:ext cx="9453562" cy="8302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Helvetica" pitchFamily="34" charset="0"/>
                <a:ea typeface="宋体" pitchFamily="2" charset="-122"/>
              </a:rPr>
              <a:t>假设顶层事务</a:t>
            </a:r>
            <a:r>
              <a:rPr kumimoji="0" lang="en-US" altLang="zh-CN" sz="2400">
                <a:latin typeface="Helvetica" pitchFamily="34" charset="0"/>
                <a:ea typeface="宋体" pitchFamily="2" charset="-122"/>
              </a:rPr>
              <a:t>T</a:t>
            </a:r>
            <a:r>
              <a:rPr kumimoji="0" lang="zh-CN" altLang="en-US" sz="2400">
                <a:latin typeface="Helvetica" pitchFamily="34" charset="0"/>
                <a:ea typeface="宋体" pitchFamily="2" charset="-122"/>
              </a:rPr>
              <a:t>不管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2</a:t>
            </a:r>
            <a:r>
              <a:rPr kumimoji="0" lang="zh-CN" altLang="en-US" sz="2400">
                <a:latin typeface="Helvetica" pitchFamily="34" charset="0"/>
                <a:ea typeface="宋体" pitchFamily="2" charset="-122"/>
              </a:rPr>
              <a:t>被放弃的事实最终决定提交，并假设</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a:t>
            </a:r>
            <a:r>
              <a:rPr kumimoji="0" lang="zh-CN" altLang="en-US" sz="2400">
                <a:latin typeface="Helvetica" pitchFamily="34" charset="0"/>
                <a:ea typeface="宋体" pitchFamily="2" charset="-122"/>
              </a:rPr>
              <a:t>不管</a:t>
            </a:r>
            <a:r>
              <a:rPr kumimoji="0" lang="en-US" altLang="zh-CN" sz="2400">
                <a:latin typeface="Helvetica" pitchFamily="34" charset="0"/>
                <a:ea typeface="宋体" pitchFamily="2" charset="-122"/>
              </a:rPr>
              <a:t>T</a:t>
            </a:r>
            <a:r>
              <a:rPr kumimoji="0" lang="en-US" altLang="zh-CN" sz="2400" baseline="-25000">
                <a:latin typeface="Helvetica" pitchFamily="34" charset="0"/>
                <a:ea typeface="宋体" pitchFamily="2" charset="-122"/>
              </a:rPr>
              <a:t>11</a:t>
            </a:r>
            <a:r>
              <a:rPr kumimoji="0" lang="zh-CN" altLang="en-US" sz="2400">
                <a:latin typeface="Helvetica" pitchFamily="34" charset="0"/>
                <a:ea typeface="宋体" pitchFamily="2" charset="-122"/>
              </a:rPr>
              <a:t>被放弃的事实，仍决定提交</a:t>
            </a:r>
            <a:endParaRPr kumimoji="0" lang="en-GB" altLang="zh-CN" sz="2400">
              <a:latin typeface="Helvetica" pitchFamily="34" charset="0"/>
              <a:ea typeface="宋体" pitchFamily="2" charset="-122"/>
            </a:endParaRPr>
          </a:p>
        </p:txBody>
      </p:sp>
      <p:sp>
        <p:nvSpPr>
          <p:cNvPr id="33" name="矩形 32"/>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rgbClr val="333399"/>
                  </a:solidFill>
                  <a:prstDash val="solid"/>
                </a:ln>
                <a:solidFill>
                  <a:srgbClr val="FFFFFF"/>
                </a:solidFill>
                <a:effectLst>
                  <a:outerShdw dist="38100" dir="2700000" algn="tl" rotWithShape="0">
                    <a:srgbClr val="333399"/>
                  </a:outerShdw>
                </a:effectLst>
                <a:ea typeface="宋体"/>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3791"/>
                                        </p:tgtEl>
                                        <p:attrNameLst>
                                          <p:attrName>style.visibility</p:attrName>
                                        </p:attrNameLst>
                                      </p:cBhvr>
                                      <p:to>
                                        <p:strVal val="visible"/>
                                      </p:to>
                                    </p:set>
                                    <p:anim calcmode="lin" valueType="num">
                                      <p:cBhvr additive="base">
                                        <p:cTn id="7" dur="500" fill="hold"/>
                                        <p:tgtEl>
                                          <p:spTgt spid="373791"/>
                                        </p:tgtEl>
                                        <p:attrNameLst>
                                          <p:attrName>ppt_x</p:attrName>
                                        </p:attrNameLst>
                                      </p:cBhvr>
                                      <p:tavLst>
                                        <p:tav tm="0">
                                          <p:val>
                                            <p:strVal val="1+#ppt_w/2"/>
                                          </p:val>
                                        </p:tav>
                                        <p:tav tm="100000">
                                          <p:val>
                                            <p:strVal val="#ppt_x"/>
                                          </p:val>
                                        </p:tav>
                                      </p:tavLst>
                                    </p:anim>
                                    <p:anim calcmode="lin" valueType="num">
                                      <p:cBhvr additive="base">
                                        <p:cTn id="8" dur="500" fill="hold"/>
                                        <p:tgtEl>
                                          <p:spTgt spid="3737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3792"/>
                                        </p:tgtEl>
                                        <p:attrNameLst>
                                          <p:attrName>style.visibility</p:attrName>
                                        </p:attrNameLst>
                                      </p:cBhvr>
                                      <p:to>
                                        <p:strVal val="visible"/>
                                      </p:to>
                                    </p:set>
                                    <p:anim calcmode="lin" valueType="num">
                                      <p:cBhvr additive="base">
                                        <p:cTn id="13" dur="500" fill="hold"/>
                                        <p:tgtEl>
                                          <p:spTgt spid="373792"/>
                                        </p:tgtEl>
                                        <p:attrNameLst>
                                          <p:attrName>ppt_x</p:attrName>
                                        </p:attrNameLst>
                                      </p:cBhvr>
                                      <p:tavLst>
                                        <p:tav tm="0">
                                          <p:val>
                                            <p:strVal val="1+#ppt_w/2"/>
                                          </p:val>
                                        </p:tav>
                                        <p:tav tm="100000">
                                          <p:val>
                                            <p:strVal val="#ppt_x"/>
                                          </p:val>
                                        </p:tav>
                                      </p:tavLst>
                                    </p:anim>
                                    <p:anim calcmode="lin" valueType="num">
                                      <p:cBhvr additive="base">
                                        <p:cTn id="14" dur="500" fill="hold"/>
                                        <p:tgtEl>
                                          <p:spTgt spid="3737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3793"/>
                                        </p:tgtEl>
                                        <p:attrNameLst>
                                          <p:attrName>style.visibility</p:attrName>
                                        </p:attrNameLst>
                                      </p:cBhvr>
                                      <p:to>
                                        <p:strVal val="visible"/>
                                      </p:to>
                                    </p:set>
                                    <p:anim calcmode="lin" valueType="num">
                                      <p:cBhvr additive="base">
                                        <p:cTn id="19" dur="500" fill="hold"/>
                                        <p:tgtEl>
                                          <p:spTgt spid="373793"/>
                                        </p:tgtEl>
                                        <p:attrNameLst>
                                          <p:attrName>ppt_x</p:attrName>
                                        </p:attrNameLst>
                                      </p:cBhvr>
                                      <p:tavLst>
                                        <p:tav tm="0">
                                          <p:val>
                                            <p:strVal val="1+#ppt_w/2"/>
                                          </p:val>
                                        </p:tav>
                                        <p:tav tm="100000">
                                          <p:val>
                                            <p:strVal val="#ppt_x"/>
                                          </p:val>
                                        </p:tav>
                                      </p:tavLst>
                                    </p:anim>
                                    <p:anim calcmode="lin" valueType="num">
                                      <p:cBhvr additive="base">
                                        <p:cTn id="20" dur="500" fill="hold"/>
                                        <p:tgtEl>
                                          <p:spTgt spid="373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1" grpId="0" animBg="1" autoUpdateAnimBg="0"/>
      <p:bldP spid="373792" grpId="0" animBg="1" autoUpdateAnimBg="0"/>
      <p:bldP spid="37379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嵌套事务各协调者持有的信息（</a:t>
            </a:r>
            <a:r>
              <a:rPr lang="en-US" altLang="zh-CN">
                <a:ea typeface="宋体" pitchFamily="2" charset="-122"/>
              </a:rPr>
              <a:t>1</a:t>
            </a:r>
            <a:r>
              <a:rPr lang="zh-CN" altLang="en-US">
                <a:ea typeface="宋体" pitchFamily="2" charset="-122"/>
              </a:rPr>
              <a:t>） </a:t>
            </a:r>
            <a:endParaRPr lang="zh-CN" altLang="en-GB">
              <a:ea typeface="宋体" pitchFamily="2" charset="-122"/>
            </a:endParaRPr>
          </a:p>
        </p:txBody>
      </p:sp>
      <p:sp>
        <p:nvSpPr>
          <p:cNvPr id="28675" name="Rectangle 4"/>
          <p:cNvSpPr>
            <a:spLocks noGrp="1" noChangeArrowheads="1"/>
          </p:cNvSpPr>
          <p:nvPr>
            <p:ph type="body" idx="1"/>
          </p:nvPr>
        </p:nvSpPr>
        <p:spPr>
          <a:xfrm>
            <a:off x="325438" y="1046163"/>
            <a:ext cx="9153525" cy="2949575"/>
          </a:xfrm>
        </p:spPr>
        <p:txBody>
          <a:bodyPr>
            <a:normAutofit/>
          </a:bodyPr>
          <a:lstStyle/>
          <a:p>
            <a:r>
              <a:rPr lang="zh-CN" altLang="en-US" sz="2600">
                <a:ea typeface="宋体" pitchFamily="2" charset="-122"/>
              </a:rPr>
              <a:t>每个父事务的协调者都有一个它的子事务列表</a:t>
            </a:r>
          </a:p>
          <a:p>
            <a:r>
              <a:rPr lang="zh-CN" altLang="en-US" sz="2600">
                <a:ea typeface="宋体" pitchFamily="2" charset="-122"/>
              </a:rPr>
              <a:t>当一个嵌套事务临时提交时，它将自己的状态和所有子事务的状态报告给它的父事务</a:t>
            </a:r>
          </a:p>
          <a:p>
            <a:r>
              <a:rPr lang="zh-CN" altLang="en-US" sz="2600">
                <a:ea typeface="宋体" pitchFamily="2" charset="-122"/>
              </a:rPr>
              <a:t>如果一个嵌套事务放弃，它只需将自己的放弃报告给父事务</a:t>
            </a:r>
          </a:p>
          <a:p>
            <a:r>
              <a:rPr lang="zh-CN" altLang="en-US" sz="2600">
                <a:ea typeface="宋体" pitchFamily="2" charset="-122"/>
              </a:rPr>
              <a:t>如果一个子事务的一个祖先被放弃了，那么这个子事务被称为孤儿。一个孤儿使用</a:t>
            </a:r>
            <a:r>
              <a:rPr lang="en-US" altLang="zh-CN" sz="2600">
                <a:ea typeface="宋体" pitchFamily="2" charset="-122"/>
              </a:rPr>
              <a:t>getStatus</a:t>
            </a:r>
            <a:r>
              <a:rPr lang="zh-CN" altLang="en-US" sz="2600">
                <a:ea typeface="宋体" pitchFamily="2" charset="-122"/>
              </a:rPr>
              <a:t>操作来获取父事务的状态 </a:t>
            </a:r>
            <a:endParaRPr lang="en-GB" altLang="zh-CN" sz="2600">
              <a:ea typeface="宋体" pitchFamily="2" charset="-122"/>
            </a:endParaRPr>
          </a:p>
        </p:txBody>
      </p:sp>
      <p:sp>
        <p:nvSpPr>
          <p:cNvPr id="28676" name="Rectangle 6"/>
          <p:cNvSpPr>
            <a:spLocks noChangeArrowheads="1"/>
          </p:cNvSpPr>
          <p:nvPr/>
        </p:nvSpPr>
        <p:spPr bwMode="auto">
          <a:xfrm>
            <a:off x="396875" y="4222750"/>
            <a:ext cx="1949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下列事务的协调者</a:t>
            </a:r>
            <a:endParaRPr kumimoji="0" lang="zh-CN" altLang="en-GB" sz="1900">
              <a:latin typeface="Times" pitchFamily="18" charset="0"/>
              <a:ea typeface="宋体" pitchFamily="2" charset="-122"/>
            </a:endParaRPr>
          </a:p>
        </p:txBody>
      </p:sp>
      <p:sp>
        <p:nvSpPr>
          <p:cNvPr id="28677" name="Rectangle 7"/>
          <p:cNvSpPr>
            <a:spLocks noChangeArrowheads="1"/>
          </p:cNvSpPr>
          <p:nvPr/>
        </p:nvSpPr>
        <p:spPr bwMode="auto">
          <a:xfrm>
            <a:off x="749300"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78" name="Rectangle 8"/>
          <p:cNvSpPr>
            <a:spLocks noChangeArrowheads="1"/>
          </p:cNvSpPr>
          <p:nvPr/>
        </p:nvSpPr>
        <p:spPr bwMode="auto">
          <a:xfrm>
            <a:off x="2513013" y="4222750"/>
            <a:ext cx="7302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子事务</a:t>
            </a:r>
            <a:endParaRPr kumimoji="0" lang="zh-CN" altLang="en-GB" sz="1900">
              <a:latin typeface="Times" pitchFamily="18" charset="0"/>
              <a:ea typeface="宋体" pitchFamily="2" charset="-122"/>
            </a:endParaRPr>
          </a:p>
        </p:txBody>
      </p:sp>
      <p:sp>
        <p:nvSpPr>
          <p:cNvPr id="28679" name="Rectangle 9"/>
          <p:cNvSpPr>
            <a:spLocks noChangeArrowheads="1"/>
          </p:cNvSpPr>
          <p:nvPr/>
        </p:nvSpPr>
        <p:spPr bwMode="auto">
          <a:xfrm>
            <a:off x="2513013"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80" name="Rectangle 10"/>
          <p:cNvSpPr>
            <a:spLocks noChangeArrowheads="1"/>
          </p:cNvSpPr>
          <p:nvPr/>
        </p:nvSpPr>
        <p:spPr bwMode="auto">
          <a:xfrm>
            <a:off x="3798888" y="4240213"/>
            <a:ext cx="19494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是否事务的参与者</a:t>
            </a:r>
            <a:endParaRPr kumimoji="0" lang="zh-CN" altLang="en-GB" sz="1900">
              <a:latin typeface="Times" pitchFamily="18" charset="0"/>
              <a:ea typeface="宋体" pitchFamily="2" charset="-122"/>
            </a:endParaRPr>
          </a:p>
        </p:txBody>
      </p:sp>
      <p:sp>
        <p:nvSpPr>
          <p:cNvPr id="28681" name="Rectangle 11"/>
          <p:cNvSpPr>
            <a:spLocks noChangeArrowheads="1"/>
          </p:cNvSpPr>
          <p:nvPr/>
        </p:nvSpPr>
        <p:spPr bwMode="auto">
          <a:xfrm>
            <a:off x="6094413" y="4222750"/>
            <a:ext cx="14620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临时提交列表</a:t>
            </a:r>
            <a:endParaRPr kumimoji="0" lang="zh-CN" altLang="en-GB" sz="1900">
              <a:latin typeface="Times" pitchFamily="18" charset="0"/>
              <a:ea typeface="宋体" pitchFamily="2" charset="-122"/>
            </a:endParaRPr>
          </a:p>
        </p:txBody>
      </p:sp>
      <p:sp>
        <p:nvSpPr>
          <p:cNvPr id="28682" name="Rectangle 12"/>
          <p:cNvSpPr>
            <a:spLocks noChangeArrowheads="1"/>
          </p:cNvSpPr>
          <p:nvPr/>
        </p:nvSpPr>
        <p:spPr bwMode="auto">
          <a:xfrm>
            <a:off x="6094413" y="4516438"/>
            <a:ext cx="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28683" name="Rectangle 13"/>
          <p:cNvSpPr>
            <a:spLocks noChangeArrowheads="1"/>
          </p:cNvSpPr>
          <p:nvPr/>
        </p:nvSpPr>
        <p:spPr bwMode="auto">
          <a:xfrm>
            <a:off x="7621588" y="4222750"/>
            <a:ext cx="9747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放弃列表</a:t>
            </a:r>
            <a:endParaRPr kumimoji="0" lang="zh-CN" altLang="zh-CN" sz="1900">
              <a:latin typeface="Times" pitchFamily="18" charset="0"/>
              <a:ea typeface="宋体" pitchFamily="2" charset="-122"/>
            </a:endParaRPr>
          </a:p>
        </p:txBody>
      </p:sp>
      <p:sp>
        <p:nvSpPr>
          <p:cNvPr id="28684" name="Rectangle 14"/>
          <p:cNvSpPr>
            <a:spLocks noChangeArrowheads="1"/>
          </p:cNvSpPr>
          <p:nvPr/>
        </p:nvSpPr>
        <p:spPr bwMode="auto">
          <a:xfrm>
            <a:off x="749300" y="4829175"/>
            <a:ext cx="1365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Times" pitchFamily="18" charset="0"/>
                <a:ea typeface="宋体" pitchFamily="2" charset="-122"/>
              </a:rPr>
              <a:t>T</a:t>
            </a:r>
            <a:endParaRPr kumimoji="0" lang="en-GB" altLang="zh-CN" sz="1900">
              <a:latin typeface="Times" pitchFamily="18" charset="0"/>
              <a:ea typeface="宋体" pitchFamily="2" charset="-122"/>
            </a:endParaRPr>
          </a:p>
        </p:txBody>
      </p:sp>
      <p:sp>
        <p:nvSpPr>
          <p:cNvPr id="28685" name="Rectangle 15"/>
          <p:cNvSpPr>
            <a:spLocks noChangeArrowheads="1"/>
          </p:cNvSpPr>
          <p:nvPr/>
        </p:nvSpPr>
        <p:spPr bwMode="auto">
          <a:xfrm>
            <a:off x="2513013"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86" name="Rectangle 16"/>
          <p:cNvSpPr>
            <a:spLocks noChangeArrowheads="1"/>
          </p:cNvSpPr>
          <p:nvPr/>
        </p:nvSpPr>
        <p:spPr bwMode="auto">
          <a:xfrm>
            <a:off x="2670175"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687" name="Rectangle 17"/>
          <p:cNvSpPr>
            <a:spLocks noChangeArrowheads="1"/>
          </p:cNvSpPr>
          <p:nvPr/>
        </p:nvSpPr>
        <p:spPr bwMode="auto">
          <a:xfrm>
            <a:off x="2767013" y="482917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88" name="Rectangle 18"/>
          <p:cNvSpPr>
            <a:spLocks noChangeArrowheads="1"/>
          </p:cNvSpPr>
          <p:nvPr/>
        </p:nvSpPr>
        <p:spPr bwMode="auto">
          <a:xfrm>
            <a:off x="3079750"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689" name="Rectangle 19"/>
          <p:cNvSpPr>
            <a:spLocks noChangeArrowheads="1"/>
          </p:cNvSpPr>
          <p:nvPr/>
        </p:nvSpPr>
        <p:spPr bwMode="auto">
          <a:xfrm>
            <a:off x="4221163" y="4829175"/>
            <a:ext cx="323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yes</a:t>
            </a:r>
            <a:endParaRPr kumimoji="0" lang="en-GB" altLang="zh-CN" sz="1900">
              <a:latin typeface="Times" pitchFamily="18" charset="0"/>
              <a:ea typeface="宋体" pitchFamily="2" charset="-122"/>
            </a:endParaRPr>
          </a:p>
        </p:txBody>
      </p:sp>
      <p:sp>
        <p:nvSpPr>
          <p:cNvPr id="28690" name="Rectangle 20"/>
          <p:cNvSpPr>
            <a:spLocks noChangeArrowheads="1"/>
          </p:cNvSpPr>
          <p:nvPr/>
        </p:nvSpPr>
        <p:spPr bwMode="auto">
          <a:xfrm>
            <a:off x="6094413"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1" name="Rectangle 21"/>
          <p:cNvSpPr>
            <a:spLocks noChangeArrowheads="1"/>
          </p:cNvSpPr>
          <p:nvPr/>
        </p:nvSpPr>
        <p:spPr bwMode="auto">
          <a:xfrm>
            <a:off x="6251575"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692" name="Rectangle 22"/>
          <p:cNvSpPr>
            <a:spLocks noChangeArrowheads="1"/>
          </p:cNvSpPr>
          <p:nvPr/>
        </p:nvSpPr>
        <p:spPr bwMode="auto">
          <a:xfrm>
            <a:off x="6350000" y="4829175"/>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3" name="Rectangle 23"/>
          <p:cNvSpPr>
            <a:spLocks noChangeArrowheads="1"/>
          </p:cNvSpPr>
          <p:nvPr/>
        </p:nvSpPr>
        <p:spPr bwMode="auto">
          <a:xfrm>
            <a:off x="6662738" y="4906963"/>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694" name="Rectangle 24"/>
          <p:cNvSpPr>
            <a:spLocks noChangeArrowheads="1"/>
          </p:cNvSpPr>
          <p:nvPr/>
        </p:nvSpPr>
        <p:spPr bwMode="auto">
          <a:xfrm>
            <a:off x="7621588" y="482917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5" name="Rectangle 25"/>
          <p:cNvSpPr>
            <a:spLocks noChangeArrowheads="1"/>
          </p:cNvSpPr>
          <p:nvPr/>
        </p:nvSpPr>
        <p:spPr bwMode="auto">
          <a:xfrm>
            <a:off x="7778750" y="4906963"/>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696" name="Rectangle 26"/>
          <p:cNvSpPr>
            <a:spLocks noChangeArrowheads="1"/>
          </p:cNvSpPr>
          <p:nvPr/>
        </p:nvSpPr>
        <p:spPr bwMode="auto">
          <a:xfrm>
            <a:off x="7974013" y="482917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7" name="Rectangle 27"/>
          <p:cNvSpPr>
            <a:spLocks noChangeArrowheads="1"/>
          </p:cNvSpPr>
          <p:nvPr/>
        </p:nvSpPr>
        <p:spPr bwMode="auto">
          <a:xfrm>
            <a:off x="8286750" y="4906963"/>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698" name="Rectangle 28"/>
          <p:cNvSpPr>
            <a:spLocks noChangeArrowheads="1"/>
          </p:cNvSpPr>
          <p:nvPr/>
        </p:nvSpPr>
        <p:spPr bwMode="auto">
          <a:xfrm>
            <a:off x="749300"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699" name="Rectangle 29"/>
          <p:cNvSpPr>
            <a:spLocks noChangeArrowheads="1"/>
          </p:cNvSpPr>
          <p:nvPr/>
        </p:nvSpPr>
        <p:spPr bwMode="auto">
          <a:xfrm>
            <a:off x="906463" y="5200650"/>
            <a:ext cx="936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700" name="Rectangle 30"/>
          <p:cNvSpPr>
            <a:spLocks noChangeArrowheads="1"/>
          </p:cNvSpPr>
          <p:nvPr/>
        </p:nvSpPr>
        <p:spPr bwMode="auto">
          <a:xfrm>
            <a:off x="2513013"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1" name="Rectangle 31"/>
          <p:cNvSpPr>
            <a:spLocks noChangeArrowheads="1"/>
          </p:cNvSpPr>
          <p:nvPr/>
        </p:nvSpPr>
        <p:spPr bwMode="auto">
          <a:xfrm>
            <a:off x="2670175" y="5200650"/>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02" name="Rectangle 32"/>
          <p:cNvSpPr>
            <a:spLocks noChangeArrowheads="1"/>
          </p:cNvSpPr>
          <p:nvPr/>
        </p:nvSpPr>
        <p:spPr bwMode="auto">
          <a:xfrm>
            <a:off x="2865438" y="5122863"/>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3" name="Rectangle 33"/>
          <p:cNvSpPr>
            <a:spLocks noChangeArrowheads="1"/>
          </p:cNvSpPr>
          <p:nvPr/>
        </p:nvSpPr>
        <p:spPr bwMode="auto">
          <a:xfrm>
            <a:off x="3178175" y="5200650"/>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04" name="Rectangle 34"/>
          <p:cNvSpPr>
            <a:spLocks noChangeArrowheads="1"/>
          </p:cNvSpPr>
          <p:nvPr/>
        </p:nvSpPr>
        <p:spPr bwMode="auto">
          <a:xfrm>
            <a:off x="4221163" y="5122863"/>
            <a:ext cx="323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yes</a:t>
            </a:r>
            <a:endParaRPr kumimoji="0" lang="en-GB" altLang="zh-CN" sz="1900">
              <a:latin typeface="Times" pitchFamily="18" charset="0"/>
              <a:ea typeface="宋体" pitchFamily="2" charset="-122"/>
            </a:endParaRPr>
          </a:p>
        </p:txBody>
      </p:sp>
      <p:sp>
        <p:nvSpPr>
          <p:cNvPr id="28705" name="Rectangle 35"/>
          <p:cNvSpPr>
            <a:spLocks noChangeArrowheads="1"/>
          </p:cNvSpPr>
          <p:nvPr/>
        </p:nvSpPr>
        <p:spPr bwMode="auto">
          <a:xfrm>
            <a:off x="6094413"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6" name="Rectangle 36"/>
          <p:cNvSpPr>
            <a:spLocks noChangeArrowheads="1"/>
          </p:cNvSpPr>
          <p:nvPr/>
        </p:nvSpPr>
        <p:spPr bwMode="auto">
          <a:xfrm>
            <a:off x="6251575" y="5200650"/>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a:t>
            </a:r>
            <a:endParaRPr kumimoji="0" lang="zh-CN" altLang="en-GB" sz="2400">
              <a:latin typeface="Times" pitchFamily="18" charset="0"/>
              <a:ea typeface="宋体" pitchFamily="2" charset="-122"/>
            </a:endParaRPr>
          </a:p>
        </p:txBody>
      </p:sp>
      <p:sp>
        <p:nvSpPr>
          <p:cNvPr id="28707" name="Rectangle 37"/>
          <p:cNvSpPr>
            <a:spLocks noChangeArrowheads="1"/>
          </p:cNvSpPr>
          <p:nvPr/>
        </p:nvSpPr>
        <p:spPr bwMode="auto">
          <a:xfrm>
            <a:off x="6350000" y="5122863"/>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08" name="Rectangle 38"/>
          <p:cNvSpPr>
            <a:spLocks noChangeArrowheads="1"/>
          </p:cNvSpPr>
          <p:nvPr/>
        </p:nvSpPr>
        <p:spPr bwMode="auto">
          <a:xfrm>
            <a:off x="6662738" y="5200650"/>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09" name="Rectangle 39"/>
          <p:cNvSpPr>
            <a:spLocks noChangeArrowheads="1"/>
          </p:cNvSpPr>
          <p:nvPr/>
        </p:nvSpPr>
        <p:spPr bwMode="auto">
          <a:xfrm>
            <a:off x="7621588" y="51228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0" name="Rectangle 40"/>
          <p:cNvSpPr>
            <a:spLocks noChangeArrowheads="1"/>
          </p:cNvSpPr>
          <p:nvPr/>
        </p:nvSpPr>
        <p:spPr bwMode="auto">
          <a:xfrm>
            <a:off x="7778750" y="5200650"/>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11" name="Rectangle 41"/>
          <p:cNvSpPr>
            <a:spLocks noChangeArrowheads="1"/>
          </p:cNvSpPr>
          <p:nvPr/>
        </p:nvSpPr>
        <p:spPr bwMode="auto">
          <a:xfrm>
            <a:off x="749300" y="54165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2" name="Rectangle 42"/>
          <p:cNvSpPr>
            <a:spLocks noChangeArrowheads="1"/>
          </p:cNvSpPr>
          <p:nvPr/>
        </p:nvSpPr>
        <p:spPr bwMode="auto">
          <a:xfrm>
            <a:off x="906463" y="5494338"/>
            <a:ext cx="936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713" name="Rectangle 43"/>
          <p:cNvSpPr>
            <a:spLocks noChangeArrowheads="1"/>
          </p:cNvSpPr>
          <p:nvPr/>
        </p:nvSpPr>
        <p:spPr bwMode="auto">
          <a:xfrm>
            <a:off x="2501900" y="5416550"/>
            <a:ext cx="1476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4" name="Rectangle 44"/>
          <p:cNvSpPr>
            <a:spLocks noChangeArrowheads="1"/>
          </p:cNvSpPr>
          <p:nvPr/>
        </p:nvSpPr>
        <p:spPr bwMode="auto">
          <a:xfrm>
            <a:off x="2670175" y="5494338"/>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15" name="Rectangle 45"/>
          <p:cNvSpPr>
            <a:spLocks noChangeArrowheads="1"/>
          </p:cNvSpPr>
          <p:nvPr/>
        </p:nvSpPr>
        <p:spPr bwMode="auto">
          <a:xfrm>
            <a:off x="2865438" y="5416550"/>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CC"/>
                </a:solidFill>
                <a:latin typeface="New York" charset="0"/>
                <a:ea typeface="宋体" pitchFamily="2" charset="-122"/>
              </a:rPr>
              <a:t>, </a:t>
            </a:r>
            <a:r>
              <a:rPr kumimoji="0" lang="en-GB" altLang="zh-CN" sz="1900" i="1">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6" name="Rectangle 46"/>
          <p:cNvSpPr>
            <a:spLocks noChangeArrowheads="1"/>
          </p:cNvSpPr>
          <p:nvPr/>
        </p:nvSpPr>
        <p:spPr bwMode="auto">
          <a:xfrm>
            <a:off x="3178175" y="5494338"/>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latin typeface="New York" charset="0"/>
                <a:ea typeface="宋体" pitchFamily="2" charset="-122"/>
              </a:rPr>
              <a:t>22</a:t>
            </a:r>
            <a:endParaRPr kumimoji="0" lang="zh-CN" altLang="en-GB" sz="2400">
              <a:latin typeface="Times" pitchFamily="18" charset="0"/>
              <a:ea typeface="宋体" pitchFamily="2" charset="-122"/>
            </a:endParaRPr>
          </a:p>
        </p:txBody>
      </p:sp>
      <p:sp>
        <p:nvSpPr>
          <p:cNvPr id="28717" name="Rectangle 47"/>
          <p:cNvSpPr>
            <a:spLocks noChangeArrowheads="1"/>
          </p:cNvSpPr>
          <p:nvPr/>
        </p:nvSpPr>
        <p:spPr bwMode="auto">
          <a:xfrm>
            <a:off x="4221163" y="5416550"/>
            <a:ext cx="11985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被放弃)</a:t>
            </a:r>
            <a:endParaRPr kumimoji="0" lang="zh-CN" altLang="en-GB" sz="1900">
              <a:latin typeface="Times" pitchFamily="18" charset="0"/>
              <a:ea typeface="宋体" pitchFamily="2" charset="-122"/>
            </a:endParaRPr>
          </a:p>
        </p:txBody>
      </p:sp>
      <p:sp>
        <p:nvSpPr>
          <p:cNvPr id="28718" name="Rectangle 48"/>
          <p:cNvSpPr>
            <a:spLocks noChangeArrowheads="1"/>
          </p:cNvSpPr>
          <p:nvPr/>
        </p:nvSpPr>
        <p:spPr bwMode="auto">
          <a:xfrm>
            <a:off x="7621588" y="54165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19" name="Rectangle 49"/>
          <p:cNvSpPr>
            <a:spLocks noChangeArrowheads="1"/>
          </p:cNvSpPr>
          <p:nvPr/>
        </p:nvSpPr>
        <p:spPr bwMode="auto">
          <a:xfrm>
            <a:off x="7778750" y="5494338"/>
            <a:ext cx="936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a:t>
            </a:r>
            <a:endParaRPr kumimoji="0" lang="zh-CN" altLang="en-GB" sz="2400">
              <a:latin typeface="Times" pitchFamily="18" charset="0"/>
              <a:ea typeface="宋体" pitchFamily="2" charset="-122"/>
            </a:endParaRPr>
          </a:p>
        </p:txBody>
      </p:sp>
      <p:sp>
        <p:nvSpPr>
          <p:cNvPr id="28720" name="Rectangle 50"/>
          <p:cNvSpPr>
            <a:spLocks noChangeArrowheads="1"/>
          </p:cNvSpPr>
          <p:nvPr/>
        </p:nvSpPr>
        <p:spPr bwMode="auto">
          <a:xfrm>
            <a:off x="749300" y="5710238"/>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1" name="Rectangle 51"/>
          <p:cNvSpPr>
            <a:spLocks noChangeArrowheads="1"/>
          </p:cNvSpPr>
          <p:nvPr/>
        </p:nvSpPr>
        <p:spPr bwMode="auto">
          <a:xfrm>
            <a:off x="906463" y="5788025"/>
            <a:ext cx="1730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22" name="Rectangle 52"/>
          <p:cNvSpPr>
            <a:spLocks noChangeArrowheads="1"/>
          </p:cNvSpPr>
          <p:nvPr/>
        </p:nvSpPr>
        <p:spPr bwMode="auto">
          <a:xfrm>
            <a:off x="4221163" y="5710238"/>
            <a:ext cx="11985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被放弃)</a:t>
            </a:r>
            <a:endParaRPr kumimoji="0" lang="zh-CN" altLang="en-GB" sz="1900">
              <a:latin typeface="Times" pitchFamily="18" charset="0"/>
              <a:ea typeface="宋体" pitchFamily="2" charset="-122"/>
            </a:endParaRPr>
          </a:p>
        </p:txBody>
      </p:sp>
      <p:sp>
        <p:nvSpPr>
          <p:cNvPr id="28723" name="Rectangle 53"/>
          <p:cNvSpPr>
            <a:spLocks noChangeArrowheads="1"/>
          </p:cNvSpPr>
          <p:nvPr/>
        </p:nvSpPr>
        <p:spPr bwMode="auto">
          <a:xfrm>
            <a:off x="7621588" y="5710238"/>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4" name="Rectangle 54"/>
          <p:cNvSpPr>
            <a:spLocks noChangeArrowheads="1"/>
          </p:cNvSpPr>
          <p:nvPr/>
        </p:nvSpPr>
        <p:spPr bwMode="auto">
          <a:xfrm>
            <a:off x="7778750" y="5788025"/>
            <a:ext cx="1730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11</a:t>
            </a:r>
            <a:endParaRPr kumimoji="0" lang="zh-CN" altLang="en-GB" sz="2400">
              <a:latin typeface="Times" pitchFamily="18" charset="0"/>
              <a:ea typeface="宋体" pitchFamily="2" charset="-122"/>
            </a:endParaRPr>
          </a:p>
        </p:txBody>
      </p:sp>
      <p:sp>
        <p:nvSpPr>
          <p:cNvPr id="28725" name="Rectangle 55"/>
          <p:cNvSpPr>
            <a:spLocks noChangeArrowheads="1"/>
          </p:cNvSpPr>
          <p:nvPr/>
        </p:nvSpPr>
        <p:spPr bwMode="auto">
          <a:xfrm>
            <a:off x="749300"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6" name="Rectangle 56"/>
          <p:cNvSpPr>
            <a:spLocks noChangeArrowheads="1"/>
          </p:cNvSpPr>
          <p:nvPr/>
        </p:nvSpPr>
        <p:spPr bwMode="auto">
          <a:xfrm>
            <a:off x="906463" y="6081713"/>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27" name="Rectangle 57"/>
          <p:cNvSpPr>
            <a:spLocks noChangeArrowheads="1"/>
          </p:cNvSpPr>
          <p:nvPr/>
        </p:nvSpPr>
        <p:spPr bwMode="auto">
          <a:xfrm>
            <a:off x="1101725" y="6003925"/>
            <a:ext cx="2841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28" name="Rectangle 58"/>
          <p:cNvSpPr>
            <a:spLocks noChangeArrowheads="1"/>
          </p:cNvSpPr>
          <p:nvPr/>
        </p:nvSpPr>
        <p:spPr bwMode="auto">
          <a:xfrm>
            <a:off x="1416050"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29" name="Rectangle 59"/>
          <p:cNvSpPr>
            <a:spLocks noChangeArrowheads="1"/>
          </p:cNvSpPr>
          <p:nvPr/>
        </p:nvSpPr>
        <p:spPr bwMode="auto">
          <a:xfrm>
            <a:off x="4221163"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0" name="Rectangle 60"/>
          <p:cNvSpPr>
            <a:spLocks noChangeArrowheads="1"/>
          </p:cNvSpPr>
          <p:nvPr/>
        </p:nvSpPr>
        <p:spPr bwMode="auto">
          <a:xfrm>
            <a:off x="437832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31" name="Rectangle 61"/>
          <p:cNvSpPr>
            <a:spLocks noChangeArrowheads="1"/>
          </p:cNvSpPr>
          <p:nvPr/>
        </p:nvSpPr>
        <p:spPr bwMode="auto">
          <a:xfrm>
            <a:off x="4573588" y="6003925"/>
            <a:ext cx="812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Times" pitchFamily="18" charset="0"/>
                <a:ea typeface="宋体" pitchFamily="2" charset="-122"/>
              </a:rPr>
              <a:t>(不包含</a:t>
            </a:r>
            <a:endParaRPr kumimoji="0" lang="zh-CN" altLang="zh-CN" sz="1900">
              <a:latin typeface="Times" pitchFamily="18" charset="0"/>
              <a:ea typeface="宋体" pitchFamily="2" charset="-122"/>
            </a:endParaRPr>
          </a:p>
        </p:txBody>
      </p:sp>
      <p:sp>
        <p:nvSpPr>
          <p:cNvPr id="28732" name="Rectangle 62"/>
          <p:cNvSpPr>
            <a:spLocks noChangeArrowheads="1"/>
          </p:cNvSpPr>
          <p:nvPr/>
        </p:nvSpPr>
        <p:spPr bwMode="auto">
          <a:xfrm>
            <a:off x="5332413" y="5975350"/>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3" name="Rectangle 63"/>
          <p:cNvSpPr>
            <a:spLocks noChangeArrowheads="1"/>
          </p:cNvSpPr>
          <p:nvPr/>
        </p:nvSpPr>
        <p:spPr bwMode="auto">
          <a:xfrm>
            <a:off x="5489575" y="6053138"/>
            <a:ext cx="3143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 </a:t>
            </a:r>
            <a:r>
              <a:rPr kumimoji="0" lang="zh-CN" altLang="en-GB" sz="1900">
                <a:solidFill>
                  <a:srgbClr val="000000"/>
                </a:solidFill>
                <a:latin typeface="Times" pitchFamily="18" charset="0"/>
                <a:ea typeface="宋体" pitchFamily="2" charset="-122"/>
              </a:rPr>
              <a:t>)</a:t>
            </a:r>
          </a:p>
        </p:txBody>
      </p:sp>
      <p:sp>
        <p:nvSpPr>
          <p:cNvPr id="28734" name="Rectangle 64"/>
          <p:cNvSpPr>
            <a:spLocks noChangeArrowheads="1"/>
          </p:cNvSpPr>
          <p:nvPr/>
        </p:nvSpPr>
        <p:spPr bwMode="auto">
          <a:xfrm>
            <a:off x="6094413" y="6003925"/>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5" name="Rectangle 65"/>
          <p:cNvSpPr>
            <a:spLocks noChangeArrowheads="1"/>
          </p:cNvSpPr>
          <p:nvPr/>
        </p:nvSpPr>
        <p:spPr bwMode="auto">
          <a:xfrm>
            <a:off x="625157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21</a:t>
            </a:r>
            <a:endParaRPr kumimoji="0" lang="zh-CN" altLang="en-GB" sz="2400">
              <a:latin typeface="Times" pitchFamily="18" charset="0"/>
              <a:ea typeface="宋体" pitchFamily="2" charset="-122"/>
            </a:endParaRPr>
          </a:p>
        </p:txBody>
      </p:sp>
      <p:sp>
        <p:nvSpPr>
          <p:cNvPr id="28736" name="Rectangle 66"/>
          <p:cNvSpPr>
            <a:spLocks noChangeArrowheads="1"/>
          </p:cNvSpPr>
          <p:nvPr/>
        </p:nvSpPr>
        <p:spPr bwMode="auto">
          <a:xfrm>
            <a:off x="6446838" y="6003925"/>
            <a:ext cx="2841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7" name="Rectangle 67"/>
          <p:cNvSpPr>
            <a:spLocks noChangeArrowheads="1"/>
          </p:cNvSpPr>
          <p:nvPr/>
        </p:nvSpPr>
        <p:spPr bwMode="auto">
          <a:xfrm>
            <a:off x="6759575" y="6081713"/>
            <a:ext cx="1857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12</a:t>
            </a:r>
            <a:endParaRPr kumimoji="0" lang="zh-CN" altLang="en-GB" sz="2400">
              <a:latin typeface="Times" pitchFamily="18" charset="0"/>
              <a:ea typeface="宋体" pitchFamily="2" charset="-122"/>
            </a:endParaRPr>
          </a:p>
        </p:txBody>
      </p:sp>
      <p:sp>
        <p:nvSpPr>
          <p:cNvPr id="28738" name="Rectangle 68"/>
          <p:cNvSpPr>
            <a:spLocks noChangeArrowheads="1"/>
          </p:cNvSpPr>
          <p:nvPr/>
        </p:nvSpPr>
        <p:spPr bwMode="auto">
          <a:xfrm>
            <a:off x="749300" y="6303963"/>
            <a:ext cx="1492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latin typeface="New York" charset="0"/>
                <a:ea typeface="宋体" pitchFamily="2" charset="-122"/>
              </a:rPr>
              <a:t>T</a:t>
            </a:r>
            <a:endParaRPr kumimoji="0" lang="en-GB" altLang="zh-CN" sz="2400">
              <a:latin typeface="Times" pitchFamily="18" charset="0"/>
              <a:ea typeface="宋体" pitchFamily="2" charset="-122"/>
            </a:endParaRPr>
          </a:p>
        </p:txBody>
      </p:sp>
      <p:sp>
        <p:nvSpPr>
          <p:cNvPr id="28739" name="Rectangle 69"/>
          <p:cNvSpPr>
            <a:spLocks noChangeArrowheads="1"/>
          </p:cNvSpPr>
          <p:nvPr/>
        </p:nvSpPr>
        <p:spPr bwMode="auto">
          <a:xfrm>
            <a:off x="906463" y="6381750"/>
            <a:ext cx="18573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New York" charset="0"/>
                <a:ea typeface="宋体" pitchFamily="2" charset="-122"/>
              </a:rPr>
              <a:t>22</a:t>
            </a:r>
            <a:endParaRPr kumimoji="0" lang="zh-CN" altLang="en-GB" sz="2400">
              <a:latin typeface="Times" pitchFamily="18" charset="0"/>
              <a:ea typeface="宋体" pitchFamily="2" charset="-122"/>
            </a:endParaRPr>
          </a:p>
        </p:txBody>
      </p:sp>
      <p:sp>
        <p:nvSpPr>
          <p:cNvPr id="28740" name="Rectangle 70"/>
          <p:cNvSpPr>
            <a:spLocks noChangeArrowheads="1"/>
          </p:cNvSpPr>
          <p:nvPr/>
        </p:nvSpPr>
        <p:spPr bwMode="auto">
          <a:xfrm>
            <a:off x="4238625" y="6303963"/>
            <a:ext cx="1930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latin typeface="Times" pitchFamily="18" charset="0"/>
                <a:ea typeface="宋体" pitchFamily="2" charset="-122"/>
              </a:rPr>
              <a:t>no (</a:t>
            </a:r>
            <a:r>
              <a:rPr kumimoji="0" lang="zh-CN" altLang="en-GB" sz="1900">
                <a:solidFill>
                  <a:srgbClr val="000000"/>
                </a:solidFill>
                <a:latin typeface="Times" pitchFamily="18" charset="0"/>
                <a:ea typeface="宋体" pitchFamily="2" charset="-122"/>
              </a:rPr>
              <a:t>父事务被放弃)</a:t>
            </a:r>
            <a:endParaRPr kumimoji="0" lang="zh-CN" altLang="en-GB" sz="1900">
              <a:latin typeface="Times" pitchFamily="18" charset="0"/>
              <a:ea typeface="宋体" pitchFamily="2" charset="-122"/>
            </a:endParaRPr>
          </a:p>
        </p:txBody>
      </p:sp>
      <p:sp>
        <p:nvSpPr>
          <p:cNvPr id="28741" name="Rectangle 71"/>
          <p:cNvSpPr>
            <a:spLocks noChangeArrowheads="1"/>
          </p:cNvSpPr>
          <p:nvPr/>
        </p:nvSpPr>
        <p:spPr bwMode="auto">
          <a:xfrm>
            <a:off x="6094413" y="6303963"/>
            <a:ext cx="4635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zh-CN" sz="1900" i="1">
                <a:solidFill>
                  <a:srgbClr val="000000"/>
                </a:solidFill>
                <a:latin typeface="New York" charset="0"/>
                <a:ea typeface="宋体" pitchFamily="2" charset="-122"/>
              </a:rPr>
              <a:t>  </a:t>
            </a:r>
            <a:r>
              <a:rPr kumimoji="0" lang="en-GB" altLang="zh-CN" sz="1900" i="1">
                <a:solidFill>
                  <a:srgbClr val="000000"/>
                </a:solidFill>
                <a:latin typeface="New York" charset="0"/>
                <a:ea typeface="宋体" pitchFamily="2" charset="-122"/>
              </a:rPr>
              <a:t>T</a:t>
            </a:r>
            <a:r>
              <a:rPr kumimoji="0" lang="en-GB" altLang="zh-CN" sz="1900" i="1" baseline="-25000">
                <a:solidFill>
                  <a:srgbClr val="000000"/>
                </a:solidFill>
                <a:latin typeface="New York" charset="0"/>
                <a:ea typeface="宋体" pitchFamily="2" charset="-122"/>
              </a:rPr>
              <a:t>22</a:t>
            </a:r>
            <a:endParaRPr kumimoji="0" lang="en-GB" altLang="zh-CN" sz="2400" baseline="-25000">
              <a:latin typeface="Times" pitchFamily="18" charset="0"/>
              <a:ea typeface="宋体" pitchFamily="2" charset="-122"/>
            </a:endParaRPr>
          </a:p>
        </p:txBody>
      </p:sp>
      <p:sp>
        <p:nvSpPr>
          <p:cNvPr id="28742" name="Rectangle 72"/>
          <p:cNvSpPr>
            <a:spLocks noChangeArrowheads="1"/>
          </p:cNvSpPr>
          <p:nvPr/>
        </p:nvSpPr>
        <p:spPr bwMode="auto">
          <a:xfrm>
            <a:off x="6251575" y="6381750"/>
            <a:ext cx="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en-US" sz="2400">
              <a:latin typeface="Times" pitchFamily="18" charset="0"/>
              <a:ea typeface="宋体" pitchFamily="2" charset="-122"/>
            </a:endParaRPr>
          </a:p>
        </p:txBody>
      </p:sp>
      <p:sp>
        <p:nvSpPr>
          <p:cNvPr id="28743" name="Line 73"/>
          <p:cNvSpPr>
            <a:spLocks noChangeShapeType="1"/>
          </p:cNvSpPr>
          <p:nvPr/>
        </p:nvSpPr>
        <p:spPr bwMode="auto">
          <a:xfrm>
            <a:off x="396875" y="4127701"/>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4" name="Line 74"/>
          <p:cNvSpPr>
            <a:spLocks noChangeShapeType="1"/>
          </p:cNvSpPr>
          <p:nvPr/>
        </p:nvSpPr>
        <p:spPr bwMode="auto">
          <a:xfrm>
            <a:off x="396875" y="4668620"/>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5" name="Line 75"/>
          <p:cNvSpPr>
            <a:spLocks noChangeShapeType="1"/>
          </p:cNvSpPr>
          <p:nvPr/>
        </p:nvSpPr>
        <p:spPr bwMode="auto">
          <a:xfrm>
            <a:off x="453742" y="6634563"/>
            <a:ext cx="83550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ea typeface="宋体" pitchFamily="2" charset="-122"/>
              </a:rPr>
              <a:t>嵌套事务各协调者持有的信息（</a:t>
            </a:r>
            <a:r>
              <a:rPr lang="en-US" altLang="zh-CN">
                <a:ea typeface="宋体" pitchFamily="2" charset="-122"/>
              </a:rPr>
              <a:t>2</a:t>
            </a:r>
            <a:r>
              <a:rPr lang="zh-CN" altLang="en-US">
                <a:ea typeface="宋体" pitchFamily="2" charset="-122"/>
              </a:rPr>
              <a:t>）</a:t>
            </a:r>
          </a:p>
        </p:txBody>
      </p:sp>
      <p:sp>
        <p:nvSpPr>
          <p:cNvPr id="29699" name="Rectangle 3"/>
          <p:cNvSpPr>
            <a:spLocks noGrp="1" noChangeArrowheads="1"/>
          </p:cNvSpPr>
          <p:nvPr>
            <p:ph type="body" idx="1"/>
          </p:nvPr>
        </p:nvSpPr>
        <p:spPr>
          <a:xfrm>
            <a:off x="408055" y="874642"/>
            <a:ext cx="9130581" cy="5837307"/>
          </a:xfrm>
          <a:noFill/>
        </p:spPr>
        <p:txBody>
          <a:bodyPr/>
          <a:lstStyle/>
          <a:p>
            <a:r>
              <a:rPr lang="zh-CN" altLang="en-US">
                <a:ea typeface="宋体" pitchFamily="2" charset="-122"/>
              </a:rPr>
              <a:t>顶层事务提交时，由它负责执行两阶段提交协议，顶层事务在两阶段提交协议中扮演</a:t>
            </a:r>
            <a:r>
              <a:rPr lang="zh-CN" altLang="en-US" b="1">
                <a:solidFill>
                  <a:srgbClr val="0000CC"/>
                </a:solidFill>
                <a:ea typeface="宋体" pitchFamily="2" charset="-122"/>
              </a:rPr>
              <a:t>协调者</a:t>
            </a:r>
            <a:r>
              <a:rPr lang="zh-CN" altLang="en-US">
                <a:ea typeface="宋体" pitchFamily="2" charset="-122"/>
              </a:rPr>
              <a:t>角色</a:t>
            </a:r>
            <a:endParaRPr lang="en-GB" altLang="zh-CN" sz="3200">
              <a:ea typeface="宋体" pitchFamily="2" charset="-122"/>
            </a:endParaRPr>
          </a:p>
          <a:p>
            <a:r>
              <a:rPr lang="zh-CN" altLang="en-US" b="1">
                <a:solidFill>
                  <a:srgbClr val="0000CC"/>
                </a:solidFill>
                <a:ea typeface="宋体" pitchFamily="2" charset="-122"/>
              </a:rPr>
              <a:t>参与者</a:t>
            </a:r>
            <a:r>
              <a:rPr lang="zh-CN" altLang="en-US">
                <a:ea typeface="宋体" pitchFamily="2" charset="-122"/>
              </a:rPr>
              <a:t>列表的组成：</a:t>
            </a:r>
            <a:endParaRPr lang="en-GB" altLang="zh-CN" sz="3200">
              <a:ea typeface="宋体" pitchFamily="2" charset="-122"/>
            </a:endParaRPr>
          </a:p>
          <a:p>
            <a:pPr lvl="1"/>
            <a:r>
              <a:rPr lang="zh-CN" altLang="en-US" sz="2800">
                <a:ea typeface="宋体" pitchFamily="2" charset="-122"/>
              </a:rPr>
              <a:t>由所有临时提交子事务的协调者组成</a:t>
            </a:r>
            <a:endParaRPr lang="en-GB" altLang="zh-CN" sz="3200">
              <a:ea typeface="宋体" pitchFamily="2" charset="-122"/>
            </a:endParaRPr>
          </a:p>
          <a:p>
            <a:pPr lvl="1"/>
            <a:r>
              <a:rPr lang="zh-CN" altLang="en-US" sz="2800">
                <a:ea typeface="宋体" pitchFamily="2" charset="-122"/>
              </a:rPr>
              <a:t>注意这些子事务必须是没有被放弃的祖先事务，</a:t>
            </a:r>
            <a:r>
              <a:rPr lang="zh-CN" altLang="en-GB" sz="2800">
                <a:ea typeface="宋体" pitchFamily="2" charset="-122"/>
              </a:rPr>
              <a:t>例如， </a:t>
            </a:r>
            <a:r>
              <a:rPr lang="en-GB" altLang="zh-CN" sz="2800">
                <a:ea typeface="宋体" pitchFamily="2" charset="-122"/>
              </a:rPr>
              <a:t>T</a:t>
            </a:r>
            <a:r>
              <a:rPr lang="zh-CN" altLang="en-GB" sz="2800">
                <a:ea typeface="宋体" pitchFamily="2" charset="-122"/>
              </a:rPr>
              <a:t>，</a:t>
            </a:r>
            <a:r>
              <a:rPr lang="en-GB" altLang="zh-CN" sz="2800">
                <a:ea typeface="宋体" pitchFamily="2" charset="-122"/>
              </a:rPr>
              <a:t>T</a:t>
            </a:r>
            <a:r>
              <a:rPr lang="en-GB" altLang="zh-CN" sz="2800" baseline="-25000">
                <a:ea typeface="宋体" pitchFamily="2" charset="-122"/>
              </a:rPr>
              <a:t>1</a:t>
            </a:r>
            <a:r>
              <a:rPr lang="en-GB" altLang="zh-CN" sz="2800">
                <a:ea typeface="宋体" pitchFamily="2" charset="-122"/>
              </a:rPr>
              <a:t> </a:t>
            </a:r>
            <a:r>
              <a:rPr lang="zh-CN" altLang="en-GB" sz="2800">
                <a:ea typeface="宋体" pitchFamily="2" charset="-122"/>
              </a:rPr>
              <a:t>和 </a:t>
            </a:r>
            <a:r>
              <a:rPr lang="en-GB" altLang="zh-CN" sz="2800">
                <a:ea typeface="宋体" pitchFamily="2" charset="-122"/>
              </a:rPr>
              <a:t>T</a:t>
            </a:r>
            <a:r>
              <a:rPr lang="en-GB" altLang="zh-CN" sz="2800" baseline="-25000">
                <a:ea typeface="宋体" pitchFamily="2" charset="-122"/>
              </a:rPr>
              <a:t>12</a:t>
            </a:r>
          </a:p>
          <a:p>
            <a:pPr lvl="1"/>
            <a:r>
              <a:rPr lang="zh-CN" altLang="en-US" sz="2800">
                <a:ea typeface="宋体" pitchFamily="2" charset="-122"/>
              </a:rPr>
              <a:t>如果它们投票同意提交事务，那么它们将准备提交：将对象保存到持久存储中，这个状态被记录在顶层事务中</a:t>
            </a:r>
            <a:endParaRPr lang="en-GB" altLang="zh-CN" sz="3200">
              <a:ea typeface="宋体" pitchFamily="2" charset="-122"/>
            </a:endParaRPr>
          </a:p>
          <a:p>
            <a:r>
              <a:rPr lang="zh-CN" altLang="en-US">
                <a:ea typeface="宋体" pitchFamily="2" charset="-122"/>
              </a:rPr>
              <a:t>两阶段提交协议可以使用层次的或平面的方式完成</a:t>
            </a:r>
            <a:endParaRPr lang="en-GB" altLang="zh-CN">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层次两阶段提交协议 </a:t>
            </a:r>
            <a:endParaRPr lang="en-GB" altLang="zh-CN">
              <a:ea typeface="宋体" pitchFamily="2" charset="-122"/>
            </a:endParaRPr>
          </a:p>
        </p:txBody>
      </p:sp>
      <p:sp>
        <p:nvSpPr>
          <p:cNvPr id="30723" name="Rectangle 4"/>
          <p:cNvSpPr>
            <a:spLocks noChangeArrowheads="1"/>
          </p:cNvSpPr>
          <p:nvPr/>
        </p:nvSpPr>
        <p:spPr bwMode="auto">
          <a:xfrm>
            <a:off x="596900" y="939800"/>
            <a:ext cx="8612188"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 typeface="Wingdings" pitchFamily="2" charset="2"/>
              <a:buChar char="l"/>
            </a:pPr>
            <a:r>
              <a:rPr kumimoji="0" lang="zh-CN" altLang="en-US" sz="2600">
                <a:latin typeface="Times" pitchFamily="18" charset="0"/>
                <a:ea typeface="宋体" pitchFamily="2" charset="-122"/>
              </a:rPr>
              <a:t>顶层事务的协调者和</a:t>
            </a:r>
            <a:r>
              <a:rPr kumimoji="0" lang="zh-CN" altLang="en-US" sz="2600" b="1">
                <a:latin typeface="Times" pitchFamily="18" charset="0"/>
                <a:ea typeface="宋体" pitchFamily="2" charset="-122"/>
              </a:rPr>
              <a:t>直接的子事务</a:t>
            </a:r>
            <a:r>
              <a:rPr kumimoji="0" lang="zh-CN" altLang="en-US" sz="2600">
                <a:latin typeface="Times" pitchFamily="18" charset="0"/>
                <a:ea typeface="宋体" pitchFamily="2" charset="-122"/>
              </a:rPr>
              <a:t>的协调者进行通信。它向每一个子事务的协调者发送</a:t>
            </a:r>
            <a:r>
              <a:rPr kumimoji="0" lang="en-US" altLang="zh-CN" sz="2600">
                <a:latin typeface="Times" pitchFamily="18" charset="0"/>
                <a:ea typeface="宋体" pitchFamily="2" charset="-122"/>
              </a:rPr>
              <a:t>canCommit?</a:t>
            </a:r>
            <a:r>
              <a:rPr kumimoji="0" lang="zh-CN" altLang="en-US" sz="2600">
                <a:latin typeface="Times" pitchFamily="18" charset="0"/>
                <a:ea typeface="宋体" pitchFamily="2" charset="-122"/>
              </a:rPr>
              <a:t>消息，这些子事务协调者收到消息后，又向各自的子事务发送该消息，直至整个嵌套事务树。每个参与者首先收集所有子事务的回答，然后再回复自己的父事务 </a:t>
            </a:r>
          </a:p>
          <a:p>
            <a:pPr>
              <a:spcBef>
                <a:spcPct val="0"/>
              </a:spcBef>
              <a:buClrTx/>
              <a:buFont typeface="Wingdings" pitchFamily="2" charset="2"/>
              <a:buChar char="l"/>
            </a:pPr>
            <a:r>
              <a:rPr kumimoji="0" lang="zh-CN" altLang="en-US" sz="2600">
                <a:latin typeface="Times" pitchFamily="18" charset="0"/>
                <a:ea typeface="宋体" pitchFamily="2" charset="-122"/>
              </a:rPr>
              <a:t>每当参与者接收到</a:t>
            </a:r>
            <a:r>
              <a:rPr kumimoji="0" lang="en-US" altLang="zh-CN" sz="2600">
                <a:latin typeface="Times" pitchFamily="18" charset="0"/>
                <a:ea typeface="宋体" pitchFamily="2" charset="-122"/>
              </a:rPr>
              <a:t>canCommit</a:t>
            </a:r>
            <a:r>
              <a:rPr kumimoji="0" lang="zh-CN" altLang="en-US" sz="2600">
                <a:latin typeface="Times" pitchFamily="18" charset="0"/>
                <a:ea typeface="宋体" pitchFamily="2" charset="-122"/>
              </a:rPr>
              <a:t>调用后，将在它的事务列表中查看已临时提交的子事务是否与第二个参数中的</a:t>
            </a:r>
            <a:r>
              <a:rPr kumimoji="0" lang="en-US" altLang="zh-CN" sz="2600">
                <a:latin typeface="Times" pitchFamily="18" charset="0"/>
                <a:ea typeface="宋体" pitchFamily="2" charset="-122"/>
              </a:rPr>
              <a:t>TID</a:t>
            </a:r>
            <a:r>
              <a:rPr kumimoji="0" lang="zh-CN" altLang="en-US" sz="2600">
                <a:latin typeface="Times" pitchFamily="18" charset="0"/>
                <a:ea typeface="宋体" pitchFamily="2" charset="-122"/>
              </a:rPr>
              <a:t>相匹配 </a:t>
            </a:r>
          </a:p>
          <a:p>
            <a:pPr>
              <a:spcBef>
                <a:spcPct val="0"/>
              </a:spcBef>
              <a:buClrTx/>
              <a:buFont typeface="Wingdings" pitchFamily="2" charset="2"/>
              <a:buChar char="l"/>
            </a:pPr>
            <a:r>
              <a:rPr kumimoji="0" lang="zh-CN" altLang="en-US" sz="2600">
                <a:latin typeface="Times" pitchFamily="18" charset="0"/>
                <a:ea typeface="宋体" pitchFamily="2" charset="-122"/>
              </a:rPr>
              <a:t>如果参与者找到能够匹配第二个参数的任何子事务，那么它就回答</a:t>
            </a:r>
            <a:r>
              <a:rPr kumimoji="0" lang="en-US" altLang="zh-CN" sz="2600">
                <a:latin typeface="Times" pitchFamily="18" charset="0"/>
                <a:ea typeface="宋体" pitchFamily="2" charset="-122"/>
              </a:rPr>
              <a:t>Yes</a:t>
            </a:r>
            <a:r>
              <a:rPr kumimoji="0" lang="zh-CN" altLang="en-US" sz="2600">
                <a:latin typeface="Times" pitchFamily="18" charset="0"/>
                <a:ea typeface="宋体" pitchFamily="2" charset="-122"/>
              </a:rPr>
              <a:t>。否则，回答</a:t>
            </a:r>
            <a:r>
              <a:rPr kumimoji="0" lang="en-US" altLang="zh-CN" sz="2600">
                <a:latin typeface="Times" pitchFamily="18" charset="0"/>
                <a:ea typeface="宋体" pitchFamily="2" charset="-122"/>
              </a:rPr>
              <a:t>No</a:t>
            </a:r>
            <a:r>
              <a:rPr kumimoji="0" lang="zh-CN" altLang="en-US" sz="2600">
                <a:latin typeface="Times" pitchFamily="18" charset="0"/>
                <a:ea typeface="宋体" pitchFamily="2" charset="-122"/>
              </a:rPr>
              <a:t> </a:t>
            </a:r>
            <a:endParaRPr kumimoji="0" lang="en-GB" altLang="zh-CN" sz="2600" i="1">
              <a:latin typeface="Times" pitchFamily="18" charset="0"/>
              <a:ea typeface="宋体" pitchFamily="2" charset="-122"/>
            </a:endParaRPr>
          </a:p>
          <a:p>
            <a:pPr>
              <a:spcBef>
                <a:spcPct val="0"/>
              </a:spcBef>
              <a:buClrTx/>
              <a:buFontTx/>
              <a:buNone/>
            </a:pPr>
            <a:r>
              <a:rPr kumimoji="0" lang="en-GB" altLang="zh-CN" sz="2400" i="1">
                <a:latin typeface="Times" pitchFamily="18" charset="0"/>
                <a:ea typeface="宋体" pitchFamily="2" charset="-122"/>
              </a:rPr>
              <a:t>canCommit?(trans, subTrans) -&gt; Yes / No</a:t>
            </a:r>
            <a:endParaRPr kumimoji="0" lang="en-GB" altLang="zh-CN" sz="2400">
              <a:latin typeface="Times" pitchFamily="18" charset="0"/>
              <a:ea typeface="宋体" pitchFamily="2" charset="-122"/>
            </a:endParaRPr>
          </a:p>
          <a:p>
            <a:pPr lvl="1">
              <a:spcBef>
                <a:spcPct val="0"/>
              </a:spcBef>
              <a:buClrTx/>
              <a:buFontTx/>
              <a:buNone/>
            </a:pPr>
            <a:r>
              <a:rPr kumimoji="0" lang="zh-CN" altLang="en-GB" sz="2400">
                <a:latin typeface="Times" pitchFamily="18" charset="0"/>
                <a:ea typeface="宋体" pitchFamily="2" charset="-122"/>
              </a:rPr>
              <a:t>用来向某个子事务的协调者询问是否能够提交某个子事务 </a:t>
            </a:r>
            <a:r>
              <a:rPr kumimoji="0" lang="en-GB" altLang="zh-CN" sz="2400" i="1">
                <a:latin typeface="Times" pitchFamily="18" charset="0"/>
                <a:ea typeface="宋体" pitchFamily="2" charset="-122"/>
              </a:rPr>
              <a:t>subTrans</a:t>
            </a:r>
            <a:r>
              <a:rPr kumimoji="0" lang="en-GB" altLang="zh-CN" sz="2400">
                <a:latin typeface="Times" pitchFamily="18" charset="0"/>
                <a:ea typeface="宋体" pitchFamily="2" charset="-122"/>
              </a:rPr>
              <a:t>。</a:t>
            </a:r>
            <a:r>
              <a:rPr kumimoji="0" lang="zh-CN" altLang="en-GB" sz="2400">
                <a:latin typeface="Times" pitchFamily="18" charset="0"/>
                <a:ea typeface="宋体" pitchFamily="2" charset="-122"/>
              </a:rPr>
              <a:t>第一个参数</a:t>
            </a:r>
            <a:r>
              <a:rPr kumimoji="0" lang="en-GB" altLang="zh-CN" sz="2400" i="1">
                <a:latin typeface="Times" pitchFamily="18" charset="0"/>
                <a:ea typeface="宋体" pitchFamily="2" charset="-122"/>
              </a:rPr>
              <a:t>trans</a:t>
            </a:r>
            <a:r>
              <a:rPr kumimoji="0" lang="zh-CN" altLang="en-GB" sz="2400">
                <a:latin typeface="Times" pitchFamily="18" charset="0"/>
                <a:ea typeface="宋体" pitchFamily="2" charset="-122"/>
              </a:rPr>
              <a:t>是顶层事务的标识</a:t>
            </a:r>
            <a:r>
              <a:rPr kumimoji="0" lang="zh-CN" altLang="zh-CN" sz="2400">
                <a:latin typeface="Times" pitchFamily="18" charset="0"/>
                <a:ea typeface="宋体" pitchFamily="2" charset="-122"/>
              </a:rPr>
              <a:t>。</a:t>
            </a:r>
            <a:r>
              <a:rPr kumimoji="0" lang="zh-CN" altLang="en-US" sz="2400">
                <a:latin typeface="Times" pitchFamily="18" charset="0"/>
                <a:ea typeface="宋体" pitchFamily="2" charset="-122"/>
              </a:rPr>
              <a:t>第二个参数是发起</a:t>
            </a:r>
            <a:r>
              <a:rPr kumimoji="0" lang="en-US" altLang="zh-CN" sz="2400">
                <a:latin typeface="Times" pitchFamily="18" charset="0"/>
                <a:ea typeface="宋体" pitchFamily="2" charset="-122"/>
              </a:rPr>
              <a:t>canCommit?</a:t>
            </a:r>
            <a:r>
              <a:rPr kumimoji="0" lang="zh-CN" altLang="en-US" sz="2400">
                <a:latin typeface="Times" pitchFamily="18" charset="0"/>
                <a:ea typeface="宋体" pitchFamily="2" charset="-122"/>
              </a:rPr>
              <a:t>调用的事务的</a:t>
            </a:r>
            <a:r>
              <a:rPr kumimoji="0" lang="en-US" altLang="zh-CN" sz="2400">
                <a:latin typeface="Times" pitchFamily="18" charset="0"/>
                <a:ea typeface="宋体" pitchFamily="2" charset="-122"/>
              </a:rPr>
              <a:t>TID</a:t>
            </a:r>
            <a:r>
              <a:rPr kumimoji="0" lang="zh-CN" altLang="en-US" sz="2400">
                <a:latin typeface="Times" pitchFamily="18" charset="0"/>
                <a:ea typeface="宋体" pitchFamily="2" charset="-122"/>
              </a:rPr>
              <a:t>。如果参与者找到能够匹配第二个参数的任何子事务，</a:t>
            </a:r>
            <a:r>
              <a:rPr kumimoji="0" lang="zh-CN" altLang="en-GB" sz="2400">
                <a:latin typeface="Times" pitchFamily="18" charset="0"/>
                <a:ea typeface="宋体" pitchFamily="2" charset="-122"/>
              </a:rPr>
              <a:t>那么将回复</a:t>
            </a:r>
            <a:r>
              <a:rPr kumimoji="0" lang="en-GB" altLang="zh-CN" sz="2400" i="1">
                <a:latin typeface="Times" pitchFamily="18" charset="0"/>
                <a:ea typeface="宋体" pitchFamily="2" charset="-122"/>
              </a:rPr>
              <a:t>Yes</a:t>
            </a:r>
            <a:r>
              <a:rPr kumimoji="0" lang="zh-CN" altLang="en-GB" sz="2400">
                <a:latin typeface="Times" pitchFamily="18" charset="0"/>
                <a:ea typeface="宋体" pitchFamily="2" charset="-122"/>
              </a:rPr>
              <a:t>否则</a:t>
            </a:r>
            <a:r>
              <a:rPr kumimoji="0" lang="en-GB" altLang="zh-CN" sz="2400" i="1">
                <a:latin typeface="Times" pitchFamily="18" charset="0"/>
                <a:ea typeface="宋体" pitchFamily="2" charset="-122"/>
              </a:rPr>
              <a:t>No</a:t>
            </a:r>
          </a:p>
        </p:txBody>
      </p:sp>
      <p:sp>
        <p:nvSpPr>
          <p:cNvPr id="30724" name="Rectangle 5"/>
          <p:cNvSpPr>
            <a:spLocks noChangeArrowheads="1"/>
          </p:cNvSpPr>
          <p:nvPr/>
        </p:nvSpPr>
        <p:spPr bwMode="auto">
          <a:xfrm>
            <a:off x="612775" y="4973638"/>
            <a:ext cx="8666163" cy="18192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27050" y="95250"/>
            <a:ext cx="8566150" cy="735013"/>
          </a:xfrm>
        </p:spPr>
        <p:txBody>
          <a:bodyPr/>
          <a:lstStyle/>
          <a:p>
            <a:r>
              <a:rPr lang="zh-CN" altLang="en-US">
                <a:ea typeface="宋体" pitchFamily="2" charset="-122"/>
              </a:rPr>
              <a:t>平面两阶段提交协议</a:t>
            </a:r>
            <a:endParaRPr lang="en-GB" altLang="zh-CN">
              <a:ea typeface="宋体" pitchFamily="2" charset="-122"/>
            </a:endParaRPr>
          </a:p>
        </p:txBody>
      </p:sp>
      <p:sp>
        <p:nvSpPr>
          <p:cNvPr id="31747" name="Rectangle 4"/>
          <p:cNvSpPr>
            <a:spLocks noGrp="1" noChangeArrowheads="1"/>
          </p:cNvSpPr>
          <p:nvPr>
            <p:ph type="body" idx="1"/>
          </p:nvPr>
        </p:nvSpPr>
        <p:spPr>
          <a:xfrm>
            <a:off x="661988" y="973138"/>
            <a:ext cx="8447087" cy="4132262"/>
          </a:xfrm>
        </p:spPr>
        <p:txBody>
          <a:bodyPr/>
          <a:lstStyle/>
          <a:p>
            <a:r>
              <a:rPr lang="zh-CN" altLang="en-US" sz="3200">
                <a:ea typeface="宋体" pitchFamily="2" charset="-122"/>
              </a:rPr>
              <a:t>顶层事务的协调者向临时提交列表中的</a:t>
            </a:r>
            <a:r>
              <a:rPr lang="zh-CN" altLang="en-US" sz="3200" b="1">
                <a:ea typeface="宋体" pitchFamily="2" charset="-122"/>
              </a:rPr>
              <a:t>所有子事务</a:t>
            </a:r>
            <a:r>
              <a:rPr lang="zh-CN" altLang="en-US" sz="3200">
                <a:ea typeface="宋体" pitchFamily="2" charset="-122"/>
              </a:rPr>
              <a:t>发送</a:t>
            </a:r>
            <a:r>
              <a:rPr lang="en-US" altLang="zh-CN" sz="3200">
                <a:ea typeface="宋体" pitchFamily="2" charset="-122"/>
              </a:rPr>
              <a:t>canCommit?</a:t>
            </a:r>
            <a:r>
              <a:rPr lang="zh-CN" altLang="en-US" sz="3200">
                <a:ea typeface="宋体" pitchFamily="2" charset="-122"/>
              </a:rPr>
              <a:t>消息。</a:t>
            </a:r>
            <a:endParaRPr lang="zh-CN" altLang="en-GB" sz="3200">
              <a:ea typeface="宋体" pitchFamily="2" charset="-122"/>
            </a:endParaRPr>
          </a:p>
          <a:p>
            <a:r>
              <a:rPr lang="zh-CN" altLang="en-GB" sz="3200">
                <a:ea typeface="宋体" pitchFamily="2" charset="-122"/>
              </a:rPr>
              <a:t>在接收到 </a:t>
            </a:r>
            <a:r>
              <a:rPr lang="en-GB" altLang="zh-CN" sz="3200" i="1">
                <a:ea typeface="宋体" pitchFamily="2" charset="-122"/>
              </a:rPr>
              <a:t>canCommit </a:t>
            </a:r>
            <a:r>
              <a:rPr lang="zh-CN" altLang="en-GB" sz="3200">
                <a:ea typeface="宋体" pitchFamily="2" charset="-122"/>
              </a:rPr>
              <a:t>时，参与者</a:t>
            </a:r>
          </a:p>
          <a:p>
            <a:pPr lvl="1"/>
            <a:r>
              <a:rPr lang="zh-CN" altLang="en-GB" sz="2800">
                <a:ea typeface="宋体" pitchFamily="2" charset="-122"/>
              </a:rPr>
              <a:t>在事务列表中查找与 </a:t>
            </a:r>
            <a:r>
              <a:rPr lang="en-GB" altLang="zh-CN" sz="2800" i="1">
                <a:ea typeface="宋体" pitchFamily="2" charset="-122"/>
              </a:rPr>
              <a:t>trans</a:t>
            </a:r>
            <a:r>
              <a:rPr lang="en-GB" altLang="zh-CN" sz="2800">
                <a:ea typeface="宋体" pitchFamily="2" charset="-122"/>
              </a:rPr>
              <a:t> </a:t>
            </a:r>
            <a:r>
              <a:rPr lang="zh-CN" altLang="en-GB" sz="2800">
                <a:ea typeface="宋体" pitchFamily="2" charset="-122"/>
              </a:rPr>
              <a:t>匹配的事务</a:t>
            </a:r>
          </a:p>
          <a:p>
            <a:pPr lvl="1"/>
            <a:r>
              <a:rPr lang="zh-CN" altLang="en-GB" sz="2800">
                <a:ea typeface="宋体" pitchFamily="2" charset="-122"/>
              </a:rPr>
              <a:t>对临时提交的、其祖先不在</a:t>
            </a:r>
            <a:r>
              <a:rPr lang="en-GB" altLang="zh-CN" sz="2800" i="1">
                <a:ea typeface="宋体" pitchFamily="2" charset="-122"/>
              </a:rPr>
              <a:t>abortList</a:t>
            </a:r>
            <a:r>
              <a:rPr lang="zh-CN" altLang="en-GB" sz="2800">
                <a:ea typeface="宋体" pitchFamily="2" charset="-122"/>
              </a:rPr>
              <a:t>中的事务，准备提交，并投</a:t>
            </a:r>
            <a:r>
              <a:rPr lang="en-GB" altLang="zh-CN" sz="2800">
                <a:ea typeface="宋体" pitchFamily="2" charset="-122"/>
              </a:rPr>
              <a:t>yes</a:t>
            </a:r>
            <a:r>
              <a:rPr lang="zh-CN" altLang="en-GB" sz="2800">
                <a:ea typeface="宋体" pitchFamily="2" charset="-122"/>
              </a:rPr>
              <a:t>票</a:t>
            </a:r>
          </a:p>
          <a:p>
            <a:pPr lvl="1"/>
            <a:r>
              <a:rPr lang="zh-CN" altLang="en-GB" sz="2800">
                <a:ea typeface="宋体" pitchFamily="2" charset="-122"/>
              </a:rPr>
              <a:t>如果没有这样的事务，投</a:t>
            </a:r>
            <a:r>
              <a:rPr lang="en-GB" altLang="zh-CN" sz="2800">
                <a:ea typeface="宋体" pitchFamily="2" charset="-122"/>
              </a:rPr>
              <a:t>No</a:t>
            </a:r>
            <a:r>
              <a:rPr lang="zh-CN" altLang="en-GB" sz="2800">
                <a:ea typeface="宋体" pitchFamily="2" charset="-122"/>
              </a:rPr>
              <a:t>票</a:t>
            </a:r>
            <a:endParaRPr lang="en-GB" altLang="zh-CN" sz="2800">
              <a:ea typeface="宋体" pitchFamily="2" charset="-122"/>
            </a:endParaRPr>
          </a:p>
        </p:txBody>
      </p:sp>
      <p:sp>
        <p:nvSpPr>
          <p:cNvPr id="31748" name="Rectangle 5"/>
          <p:cNvSpPr>
            <a:spLocks noChangeArrowheads="1"/>
          </p:cNvSpPr>
          <p:nvPr/>
        </p:nvSpPr>
        <p:spPr bwMode="auto">
          <a:xfrm>
            <a:off x="655638" y="5040313"/>
            <a:ext cx="83962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latin typeface="Times" pitchFamily="18" charset="0"/>
                <a:ea typeface="宋体" pitchFamily="2" charset="-122"/>
              </a:rPr>
              <a:t>canCommit?(trans, abortList) </a:t>
            </a:r>
            <a:r>
              <a:rPr kumimoji="0" lang="en-GB" altLang="zh-CN" sz="2400">
                <a:latin typeface="Times" pitchFamily="18" charset="0"/>
                <a:ea typeface="宋体" pitchFamily="2" charset="-122"/>
                <a:sym typeface="Wingdings" pitchFamily="2" charset="2"/>
              </a:rPr>
              <a:t></a:t>
            </a:r>
            <a:r>
              <a:rPr kumimoji="0" lang="en-GB" altLang="zh-CN" sz="2400" i="1">
                <a:latin typeface="Times" pitchFamily="18" charset="0"/>
                <a:ea typeface="宋体" pitchFamily="2" charset="-122"/>
              </a:rPr>
              <a:t> Yes / No</a:t>
            </a:r>
            <a:endParaRPr kumimoji="0" lang="en-GB" altLang="zh-CN" sz="2400">
              <a:latin typeface="Times" pitchFamily="18" charset="0"/>
              <a:ea typeface="宋体" pitchFamily="2" charset="-122"/>
            </a:endParaRPr>
          </a:p>
          <a:p>
            <a:pPr>
              <a:spcBef>
                <a:spcPct val="0"/>
              </a:spcBef>
              <a:buClrTx/>
              <a:buFontTx/>
              <a:buNone/>
            </a:pPr>
            <a:r>
              <a:rPr kumimoji="0" lang="zh-CN" altLang="en-GB" sz="2400">
                <a:latin typeface="Times" pitchFamily="18" charset="0"/>
                <a:ea typeface="宋体" pitchFamily="2" charset="-122"/>
              </a:rPr>
              <a:t>由协调者向参与者调用该操作，用来询问它是否能够提交某个事务。</a:t>
            </a:r>
            <a:r>
              <a:rPr kumimoji="0" lang="en-GB" altLang="zh-CN" sz="2400" i="1">
                <a:latin typeface="Times" pitchFamily="18" charset="0"/>
                <a:ea typeface="宋体" pitchFamily="2" charset="-122"/>
              </a:rPr>
              <a:t>trans</a:t>
            </a:r>
            <a:r>
              <a:rPr kumimoji="0" lang="en-GB" altLang="zh-CN" sz="2400">
                <a:latin typeface="Times" pitchFamily="18" charset="0"/>
                <a:ea typeface="宋体" pitchFamily="2" charset="-122"/>
              </a:rPr>
              <a:t> </a:t>
            </a:r>
            <a:r>
              <a:rPr kumimoji="0" lang="zh-CN" altLang="en-GB" sz="2400">
                <a:latin typeface="Times" pitchFamily="18" charset="0"/>
                <a:ea typeface="宋体" pitchFamily="2" charset="-122"/>
              </a:rPr>
              <a:t>参数是顶层事务的</a:t>
            </a:r>
            <a:r>
              <a:rPr kumimoji="0" lang="en-GB" altLang="zh-CN" sz="2400">
                <a:latin typeface="Times" pitchFamily="18" charset="0"/>
                <a:ea typeface="宋体" pitchFamily="2" charset="-122"/>
              </a:rPr>
              <a:t>TID</a:t>
            </a:r>
            <a:r>
              <a:rPr kumimoji="0" lang="zh-CN" altLang="en-GB" sz="2400">
                <a:latin typeface="Times" pitchFamily="18" charset="0"/>
                <a:ea typeface="宋体" pitchFamily="2" charset="-122"/>
              </a:rPr>
              <a:t>，</a:t>
            </a:r>
            <a:r>
              <a:rPr kumimoji="0" lang="en-GB" altLang="zh-CN" sz="2400" i="1">
                <a:latin typeface="Times" pitchFamily="18" charset="0"/>
                <a:ea typeface="宋体" pitchFamily="2" charset="-122"/>
              </a:rPr>
              <a:t>abortList</a:t>
            </a:r>
            <a:r>
              <a:rPr kumimoji="0" lang="zh-CN" altLang="en-US" sz="2400">
                <a:latin typeface="Times" pitchFamily="18" charset="0"/>
                <a:ea typeface="宋体" pitchFamily="2" charset="-122"/>
              </a:rPr>
              <a:t>参数提供了放弃子事务的列表，</a:t>
            </a:r>
            <a:r>
              <a:rPr kumimoji="0" lang="zh-CN" altLang="en-GB" sz="2400">
                <a:latin typeface="Times" pitchFamily="18" charset="0"/>
                <a:ea typeface="宋体" pitchFamily="2" charset="-122"/>
              </a:rPr>
              <a:t>参与者将回复它的投票</a:t>
            </a:r>
            <a:r>
              <a:rPr kumimoji="0" lang="en-GB" altLang="zh-CN" sz="2400" i="1">
                <a:latin typeface="Times" pitchFamily="18" charset="0"/>
                <a:ea typeface="宋体" pitchFamily="2" charset="-122"/>
              </a:rPr>
              <a:t>Yes</a:t>
            </a:r>
            <a:r>
              <a:rPr kumimoji="0" lang="zh-CN" altLang="en-GB" sz="2400">
                <a:latin typeface="Times" pitchFamily="18" charset="0"/>
                <a:ea typeface="宋体" pitchFamily="2" charset="-122"/>
              </a:rPr>
              <a:t>或者</a:t>
            </a:r>
            <a:r>
              <a:rPr kumimoji="0" lang="en-GB" altLang="zh-CN" sz="2400" i="1">
                <a:latin typeface="Times" pitchFamily="18" charset="0"/>
                <a:ea typeface="宋体" pitchFamily="2" charset="-122"/>
              </a:rPr>
              <a:t>No</a:t>
            </a:r>
            <a:r>
              <a:rPr kumimoji="0" lang="zh-CN" altLang="en-GB" sz="2400">
                <a:latin typeface="Times" pitchFamily="18" charset="0"/>
                <a:ea typeface="宋体" pitchFamily="2" charset="-122"/>
              </a:rPr>
              <a:t>。</a:t>
            </a:r>
            <a:r>
              <a:rPr kumimoji="0" lang="zh-CN" altLang="en-US" sz="2400">
                <a:latin typeface="Times" pitchFamily="18" charset="0"/>
                <a:ea typeface="宋体" pitchFamily="2" charset="-122"/>
              </a:rPr>
              <a:t> </a:t>
            </a:r>
            <a:endParaRPr kumimoji="0" lang="en-GB" altLang="zh-CN" sz="2400">
              <a:latin typeface="Times" pitchFamily="18" charset="0"/>
              <a:ea typeface="宋体" pitchFamily="2" charset="-122"/>
            </a:endParaRPr>
          </a:p>
        </p:txBody>
      </p:sp>
      <p:sp>
        <p:nvSpPr>
          <p:cNvPr id="31749" name="Rectangle 6"/>
          <p:cNvSpPr>
            <a:spLocks noChangeArrowheads="1"/>
          </p:cNvSpPr>
          <p:nvPr/>
        </p:nvSpPr>
        <p:spPr bwMode="auto">
          <a:xfrm>
            <a:off x="620713" y="5026025"/>
            <a:ext cx="8524875" cy="162401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GB">
                <a:ea typeface="宋体" pitchFamily="2" charset="-122"/>
              </a:rPr>
              <a:t>比较平面协议和层次协议</a:t>
            </a:r>
            <a:endParaRPr lang="zh-CN" altLang="en-US">
              <a:ea typeface="宋体" pitchFamily="2" charset="-122"/>
            </a:endParaRPr>
          </a:p>
        </p:txBody>
      </p:sp>
      <p:sp>
        <p:nvSpPr>
          <p:cNvPr id="32771" name="Rectangle 3"/>
          <p:cNvSpPr>
            <a:spLocks noGrp="1" noChangeArrowheads="1"/>
          </p:cNvSpPr>
          <p:nvPr>
            <p:ph type="body" idx="1"/>
          </p:nvPr>
        </p:nvSpPr>
        <p:spPr/>
        <p:txBody>
          <a:bodyPr/>
          <a:lstStyle/>
          <a:p>
            <a:r>
              <a:rPr lang="zh-CN" altLang="en-US" dirty="0">
                <a:ea typeface="宋体" pitchFamily="2" charset="-122"/>
              </a:rPr>
              <a:t>层次协议的优点在于，在任何阶段，参与者只需查找直接的子事务</a:t>
            </a:r>
          </a:p>
          <a:p>
            <a:r>
              <a:rPr lang="zh-CN" altLang="en-US" dirty="0">
                <a:ea typeface="宋体" pitchFamily="2" charset="-122"/>
              </a:rPr>
              <a:t>平面协议要求提供一个放弃列表来去除那些父辈已放弃的子事务</a:t>
            </a:r>
          </a:p>
          <a:p>
            <a:r>
              <a:rPr lang="zh-CN" altLang="en-US" dirty="0">
                <a:ea typeface="宋体" pitchFamily="2" charset="-122"/>
              </a:rPr>
              <a:t>平面协议允许顶层事务的协调者可以直接和所有的参与者进行通信，而层次事务需要按嵌套关系来传递一系列消息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ea typeface="宋体" pitchFamily="2" charset="-122"/>
              </a:rPr>
              <a:t>用于</a:t>
            </a:r>
            <a:r>
              <a:rPr lang="zh-CN" altLang="en-GB" dirty="0">
                <a:ea typeface="宋体" pitchFamily="2" charset="-122"/>
              </a:rPr>
              <a:t>嵌套</a:t>
            </a:r>
            <a:r>
              <a:rPr lang="zh-CN" altLang="en-US" dirty="0">
                <a:ea typeface="宋体" pitchFamily="2" charset="-122"/>
              </a:rPr>
              <a:t>事务的</a:t>
            </a:r>
            <a:r>
              <a:rPr lang="en-GB" altLang="zh-CN" dirty="0">
                <a:ea typeface="宋体" pitchFamily="2" charset="-122"/>
              </a:rPr>
              <a:t>2PC</a:t>
            </a:r>
            <a:r>
              <a:rPr lang="zh-CN" altLang="en-GB" dirty="0">
                <a:ea typeface="宋体" pitchFamily="2" charset="-122"/>
              </a:rPr>
              <a:t>中的超时动作</a:t>
            </a:r>
          </a:p>
        </p:txBody>
      </p:sp>
      <p:sp>
        <p:nvSpPr>
          <p:cNvPr id="33795" name="Rectangle 3"/>
          <p:cNvSpPr>
            <a:spLocks noGrp="1" noChangeArrowheads="1"/>
          </p:cNvSpPr>
          <p:nvPr>
            <p:ph type="body" idx="1"/>
          </p:nvPr>
        </p:nvSpPr>
        <p:spPr/>
        <p:txBody>
          <a:bodyPr/>
          <a:lstStyle/>
          <a:p>
            <a:pPr>
              <a:lnSpc>
                <a:spcPct val="90000"/>
              </a:lnSpc>
            </a:pPr>
            <a:r>
              <a:rPr lang="zh-CN" altLang="en-GB">
                <a:ea typeface="宋体" pitchFamily="2" charset="-122"/>
              </a:rPr>
              <a:t>与平面分布式事务一样，嵌套事务中的延迟也会发生在三个地方</a:t>
            </a:r>
            <a:endParaRPr lang="en-GB" altLang="zh-CN" sz="3200">
              <a:ea typeface="宋体" pitchFamily="2" charset="-122"/>
            </a:endParaRPr>
          </a:p>
          <a:p>
            <a:pPr lvl="1">
              <a:lnSpc>
                <a:spcPct val="90000"/>
              </a:lnSpc>
            </a:pPr>
            <a:r>
              <a:rPr lang="zh-CN" altLang="en-GB" sz="2400">
                <a:ea typeface="宋体" pitchFamily="2" charset="-122"/>
              </a:rPr>
              <a:t>当一个参与者已经完成操作但还没有接收到</a:t>
            </a:r>
            <a:r>
              <a:rPr lang="en-GB" altLang="zh-CN" sz="2400" i="1">
                <a:ea typeface="宋体" pitchFamily="2" charset="-122"/>
              </a:rPr>
              <a:t>canCommit</a:t>
            </a:r>
            <a:r>
              <a:rPr lang="en-GB" altLang="zh-CN" sz="2400">
                <a:ea typeface="宋体" pitchFamily="2" charset="-122"/>
              </a:rPr>
              <a:t>?</a:t>
            </a:r>
          </a:p>
          <a:p>
            <a:pPr lvl="1">
              <a:lnSpc>
                <a:spcPct val="90000"/>
              </a:lnSpc>
            </a:pPr>
            <a:r>
              <a:rPr lang="zh-CN" altLang="en-GB" sz="2400">
                <a:ea typeface="宋体" pitchFamily="2" charset="-122"/>
              </a:rPr>
              <a:t>当一个协调者等待参与者投票</a:t>
            </a:r>
          </a:p>
          <a:p>
            <a:pPr lvl="1">
              <a:lnSpc>
                <a:spcPct val="90000"/>
              </a:lnSpc>
            </a:pPr>
            <a:r>
              <a:rPr lang="zh-CN" altLang="en-GB" sz="2400">
                <a:ea typeface="宋体" pitchFamily="2" charset="-122"/>
              </a:rPr>
              <a:t>当一个参与者准备提交</a:t>
            </a:r>
            <a:endParaRPr lang="en-GB" altLang="zh-CN" sz="2400">
              <a:ea typeface="宋体" pitchFamily="2" charset="-122"/>
            </a:endParaRPr>
          </a:p>
          <a:p>
            <a:pPr>
              <a:lnSpc>
                <a:spcPct val="90000"/>
              </a:lnSpc>
            </a:pPr>
            <a:r>
              <a:rPr lang="zh-CN" altLang="en-GB">
                <a:ea typeface="宋体" pitchFamily="2" charset="-122"/>
              </a:rPr>
              <a:t>第四个地方 </a:t>
            </a:r>
          </a:p>
          <a:p>
            <a:pPr lvl="1">
              <a:lnSpc>
                <a:spcPct val="90000"/>
              </a:lnSpc>
            </a:pPr>
            <a:r>
              <a:rPr lang="zh-CN" altLang="en-US" sz="2400">
                <a:ea typeface="宋体" pitchFamily="2" charset="-122"/>
              </a:rPr>
              <a:t>被放弃子事务的临时提交子事务</a:t>
            </a:r>
          </a:p>
          <a:p>
            <a:pPr lvl="1">
              <a:lnSpc>
                <a:spcPct val="90000"/>
              </a:lnSpc>
            </a:pPr>
            <a:r>
              <a:rPr lang="zh-CN" altLang="en-US" sz="2400">
                <a:ea typeface="宋体" pitchFamily="2" charset="-122"/>
              </a:rPr>
              <a:t>调用在父事务上的</a:t>
            </a:r>
            <a:r>
              <a:rPr lang="en-US" altLang="zh-CN" sz="2400">
                <a:ea typeface="宋体" pitchFamily="2" charset="-122"/>
              </a:rPr>
              <a:t>getStatus</a:t>
            </a:r>
            <a:r>
              <a:rPr lang="zh-CN" altLang="en-US" sz="2400">
                <a:ea typeface="宋体" pitchFamily="2" charset="-122"/>
              </a:rPr>
              <a:t>操作。被放弃的这个父事务的协调者应该存活一段时间，以便支持子事务查询它的父事务是否提交</a:t>
            </a:r>
            <a:r>
              <a:rPr lang="en-US" altLang="zh-CN" sz="2400">
                <a:ea typeface="宋体" pitchFamily="2" charset="-122"/>
              </a:rPr>
              <a:t>/</a:t>
            </a:r>
            <a:r>
              <a:rPr lang="zh-CN" altLang="en-US" sz="2400">
                <a:ea typeface="宋体" pitchFamily="2" charset="-122"/>
              </a:rPr>
              <a:t>放弃</a:t>
            </a:r>
            <a:endParaRPr lang="zh-CN" altLang="en-GB" sz="2400">
              <a:ea typeface="宋体" pitchFamily="2" charset="-122"/>
            </a:endParaRPr>
          </a:p>
          <a:p>
            <a:pPr lvl="1">
              <a:lnSpc>
                <a:spcPct val="90000"/>
              </a:lnSpc>
            </a:pPr>
            <a:r>
              <a:rPr lang="zh-CN" altLang="en-GB" sz="2400">
                <a:ea typeface="宋体" pitchFamily="2" charset="-122"/>
              </a:rPr>
              <a:t>如果父事务没有应答，那么这个子事务将放弃</a:t>
            </a:r>
            <a:endParaRPr lang="en-GB" altLang="zh-CN" sz="240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GB"/>
              <a:t>事务的故障模型</a:t>
            </a:r>
            <a:r>
              <a:rPr lang="en-US" altLang="zh-CN"/>
              <a:t>/Lampson</a:t>
            </a:r>
            <a:endParaRPr lang="en-GB" altLang="zh-CN"/>
          </a:p>
        </p:txBody>
      </p:sp>
      <p:sp>
        <p:nvSpPr>
          <p:cNvPr id="7171" name="Rectangle 3"/>
          <p:cNvSpPr>
            <a:spLocks noGrp="1" noChangeArrowheads="1"/>
          </p:cNvSpPr>
          <p:nvPr>
            <p:ph idx="1"/>
          </p:nvPr>
        </p:nvSpPr>
        <p:spPr/>
        <p:txBody>
          <a:bodyPr/>
          <a:lstStyle/>
          <a:p>
            <a:pPr>
              <a:lnSpc>
                <a:spcPct val="90000"/>
              </a:lnSpc>
            </a:pPr>
            <a:r>
              <a:rPr lang="zh-CN" altLang="en-US" sz="2400" dirty="0"/>
              <a:t>磁盘故障、服务器故障以及通信故障</a:t>
            </a:r>
            <a:endParaRPr lang="en-GB" altLang="zh-CN" sz="2400" dirty="0"/>
          </a:p>
          <a:p>
            <a:pPr lvl="1">
              <a:lnSpc>
                <a:spcPct val="90000"/>
              </a:lnSpc>
            </a:pPr>
            <a:r>
              <a:rPr lang="zh-CN" altLang="en-US" sz="2400" dirty="0"/>
              <a:t>对持久存储的写操作可能失败：</a:t>
            </a:r>
            <a:r>
              <a:rPr lang="zh-CN" altLang="en-GB" sz="2400" dirty="0"/>
              <a:t>文件写错误</a:t>
            </a:r>
            <a:r>
              <a:rPr lang="zh-CN" altLang="en-US" sz="2400" dirty="0"/>
              <a:t>；</a:t>
            </a:r>
            <a:r>
              <a:rPr lang="zh-CN" altLang="en-GB" sz="2400" dirty="0"/>
              <a:t>向一个错误的块写</a:t>
            </a:r>
            <a:endParaRPr lang="zh-CN" altLang="en-US" sz="2400" dirty="0"/>
          </a:p>
          <a:p>
            <a:pPr lvl="1">
              <a:lnSpc>
                <a:spcPct val="90000"/>
              </a:lnSpc>
            </a:pPr>
            <a:r>
              <a:rPr lang="zh-CN" altLang="en-US" sz="2400" dirty="0"/>
              <a:t>服务器可以偶尔崩溃：服务器崩溃可能出现在任何时候，即使在服务器重启恢复时也可能出现</a:t>
            </a:r>
          </a:p>
          <a:p>
            <a:pPr lvl="1">
              <a:lnSpc>
                <a:spcPct val="90000"/>
              </a:lnSpc>
            </a:pPr>
            <a:r>
              <a:rPr lang="zh-CN" altLang="en-US" sz="2400" dirty="0"/>
              <a:t>消息传递可能有任意长的延迟；消息可能丢失、重复或者损坏</a:t>
            </a:r>
            <a:endParaRPr lang="en-US" altLang="zh-CN" sz="2400" dirty="0"/>
          </a:p>
          <a:p>
            <a:pPr>
              <a:lnSpc>
                <a:spcPct val="90000"/>
              </a:lnSpc>
            </a:pPr>
            <a:r>
              <a:rPr lang="zh-CN" altLang="en-US" sz="2400" dirty="0"/>
              <a:t>一些解决方法：</a:t>
            </a:r>
            <a:endParaRPr lang="en-US" altLang="zh-CN" sz="2400" dirty="0"/>
          </a:p>
          <a:p>
            <a:pPr lvl="1">
              <a:lnSpc>
                <a:spcPct val="90000"/>
              </a:lnSpc>
            </a:pPr>
            <a:r>
              <a:rPr lang="zh-CN" altLang="en-GB" sz="2400" dirty="0"/>
              <a:t>读数据时可根据校验和来判断数据块是否损坏</a:t>
            </a:r>
            <a:endParaRPr lang="en-US" altLang="zh-CN" sz="2400" dirty="0"/>
          </a:p>
          <a:p>
            <a:pPr lvl="1">
              <a:lnSpc>
                <a:spcPct val="90000"/>
              </a:lnSpc>
            </a:pPr>
            <a:r>
              <a:rPr lang="zh-CN" altLang="en-GB" sz="2400" dirty="0"/>
              <a:t>用原子写解决磁盘上的故障</a:t>
            </a:r>
            <a:endParaRPr lang="en-US" altLang="zh-CN" sz="2400" dirty="0"/>
          </a:p>
          <a:p>
            <a:pPr lvl="1">
              <a:lnSpc>
                <a:spcPct val="90000"/>
              </a:lnSpc>
            </a:pPr>
            <a:r>
              <a:rPr lang="zh-CN" altLang="en-US" sz="2400" dirty="0"/>
              <a:t>可以用新进程替换发生崩溃的进程</a:t>
            </a:r>
          </a:p>
          <a:p>
            <a:pPr lvl="1">
              <a:lnSpc>
                <a:spcPct val="90000"/>
              </a:lnSpc>
            </a:pPr>
            <a:r>
              <a:rPr lang="zh-CN" altLang="en-GB" sz="2400" dirty="0"/>
              <a:t>用可靠的</a:t>
            </a:r>
            <a:r>
              <a:rPr lang="en-US" altLang="zh-CN" sz="2400" dirty="0"/>
              <a:t>RPC</a:t>
            </a:r>
            <a:r>
              <a:rPr lang="zh-CN" altLang="en-US" sz="2400" dirty="0"/>
              <a:t>机制屏蔽通信错误</a:t>
            </a:r>
            <a:endParaRPr lang="en-GB" altLang="zh-CN" sz="2400" dirty="0"/>
          </a:p>
          <a:p>
            <a:pPr lvl="1">
              <a:lnSpc>
                <a:spcPct val="90000"/>
              </a:lnSpc>
            </a:pPr>
            <a:r>
              <a:rPr lang="zh-CN" altLang="en-US" sz="2400" dirty="0"/>
              <a:t>接收方通过校验和能够检测到受损消息</a:t>
            </a:r>
          </a:p>
          <a:p>
            <a:pPr>
              <a:lnSpc>
                <a:spcPct val="90000"/>
              </a:lnSpc>
            </a:pPr>
            <a:r>
              <a:rPr lang="zh-CN" altLang="en-US" sz="2400" dirty="0"/>
              <a:t>这个故障模型的结论是：可以有算法在上述可预见故障下正确工作，而对不可预见的灾难性故障，则不能保证正常处理</a:t>
            </a:r>
            <a:endParaRPr lang="en-GB" altLang="zh-CN" sz="3600" dirty="0"/>
          </a:p>
        </p:txBody>
      </p:sp>
      <p:sp>
        <p:nvSpPr>
          <p:cNvPr id="4" name="矩形 3"/>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chemeClr val="accent2"/>
                  </a:solidFill>
                  <a:prstDash val="solid"/>
                </a:ln>
                <a:solidFill>
                  <a:srgbClr val="C00000"/>
                </a:solidFill>
                <a:effectLst>
                  <a:outerShdw dist="38100" dir="2700000" algn="tl" rotWithShape="0">
                    <a:schemeClr val="accent2"/>
                  </a:outerShdw>
                </a:effectLst>
              </a:rPr>
              <a:t>基础</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zh-CN">
                <a:ea typeface="宋体" pitchFamily="2" charset="-122"/>
              </a:rPr>
              <a:t>2PC</a:t>
            </a:r>
            <a:r>
              <a:rPr lang="zh-CN" altLang="en-GB">
                <a:ea typeface="宋体" pitchFamily="2" charset="-122"/>
              </a:rPr>
              <a:t>小结</a:t>
            </a:r>
          </a:p>
        </p:txBody>
      </p:sp>
      <p:sp>
        <p:nvSpPr>
          <p:cNvPr id="34819" name="Rectangle 3"/>
          <p:cNvSpPr>
            <a:spLocks noGrp="1" noChangeArrowheads="1"/>
          </p:cNvSpPr>
          <p:nvPr>
            <p:ph type="body" idx="1"/>
          </p:nvPr>
        </p:nvSpPr>
        <p:spPr/>
        <p:txBody>
          <a:bodyPr/>
          <a:lstStyle/>
          <a:p>
            <a:r>
              <a:rPr lang="zh-CN" altLang="en-GB" dirty="0">
                <a:ea typeface="宋体" pitchFamily="2" charset="-122"/>
              </a:rPr>
              <a:t>分布式事务涉及几个不同的服务器</a:t>
            </a:r>
            <a:endParaRPr lang="en-GB" altLang="zh-CN" dirty="0">
              <a:ea typeface="宋体" pitchFamily="2" charset="-122"/>
            </a:endParaRPr>
          </a:p>
          <a:p>
            <a:pPr lvl="1"/>
            <a:r>
              <a:rPr lang="zh-CN" altLang="en-GB" sz="2400" dirty="0">
                <a:ea typeface="宋体" pitchFamily="2" charset="-122"/>
              </a:rPr>
              <a:t>嵌套事务结构允许更多的并发度，允许分布式事务中的服务器独立进行提交 </a:t>
            </a:r>
          </a:p>
          <a:p>
            <a:r>
              <a:rPr lang="zh-CN" altLang="en-GB" dirty="0">
                <a:ea typeface="宋体" pitchFamily="2" charset="-122"/>
              </a:rPr>
              <a:t>原子性要求参与分布式事务的服务器或者都提交或者都放弃</a:t>
            </a:r>
            <a:endParaRPr lang="en-GB" altLang="zh-CN" dirty="0">
              <a:ea typeface="宋体" pitchFamily="2" charset="-122"/>
            </a:endParaRPr>
          </a:p>
          <a:p>
            <a:r>
              <a:rPr lang="zh-CN" altLang="en-GB" dirty="0">
                <a:ea typeface="宋体" pitchFamily="2" charset="-122"/>
              </a:rPr>
              <a:t>原子提交协议用于实现这个效果，即使在执行时出现服务器崩溃</a:t>
            </a:r>
            <a:endParaRPr lang="en-GB" altLang="zh-CN" dirty="0">
              <a:ea typeface="宋体" pitchFamily="2" charset="-122"/>
            </a:endParaRPr>
          </a:p>
          <a:p>
            <a:r>
              <a:rPr lang="en-GB" altLang="zh-CN" dirty="0">
                <a:ea typeface="宋体" pitchFamily="2" charset="-122"/>
              </a:rPr>
              <a:t>2PC </a:t>
            </a:r>
            <a:r>
              <a:rPr lang="zh-CN" altLang="en-GB" dirty="0">
                <a:ea typeface="宋体" pitchFamily="2" charset="-122"/>
              </a:rPr>
              <a:t>协议允许一个服务器单方面决定是否放弃</a:t>
            </a:r>
            <a:endParaRPr lang="en-GB" altLang="zh-CN" dirty="0">
              <a:ea typeface="宋体" pitchFamily="2" charset="-122"/>
            </a:endParaRPr>
          </a:p>
          <a:p>
            <a:pPr lvl="1"/>
            <a:r>
              <a:rPr lang="zh-CN" altLang="en-GB" sz="2400" dirty="0">
                <a:ea typeface="宋体" pitchFamily="2" charset="-122"/>
              </a:rPr>
              <a:t>它包括超时动作，用于解决由于服务器崩溃引起的延迟</a:t>
            </a:r>
            <a:endParaRPr lang="en-GB" altLang="zh-CN" sz="2400" dirty="0">
              <a:ea typeface="宋体" pitchFamily="2" charset="-122"/>
            </a:endParaRPr>
          </a:p>
          <a:p>
            <a:pPr lvl="1"/>
            <a:r>
              <a:rPr lang="en-GB" altLang="zh-CN" sz="2400" dirty="0">
                <a:ea typeface="宋体" pitchFamily="2" charset="-122"/>
              </a:rPr>
              <a:t>2PC</a:t>
            </a:r>
            <a:r>
              <a:rPr lang="zh-CN" altLang="en-GB" sz="2400" dirty="0">
                <a:ea typeface="宋体" pitchFamily="2" charset="-122"/>
              </a:rPr>
              <a:t>协议完成的时间未受约束，但保证最终能完成</a:t>
            </a:r>
            <a:endParaRPr lang="en-GB" altLang="zh-CN" sz="2400" dirty="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ea typeface="宋体" pitchFamily="2" charset="-122"/>
              </a:rPr>
              <a:t>两阶段提交协议的优化</a:t>
            </a:r>
          </a:p>
        </p:txBody>
      </p:sp>
      <p:sp>
        <p:nvSpPr>
          <p:cNvPr id="35843" name="Rectangle 3"/>
          <p:cNvSpPr>
            <a:spLocks noGrp="1" noChangeArrowheads="1"/>
          </p:cNvSpPr>
          <p:nvPr>
            <p:ph type="body" idx="1"/>
          </p:nvPr>
        </p:nvSpPr>
        <p:spPr>
          <a:xfrm>
            <a:off x="495300" y="942975"/>
            <a:ext cx="8859838" cy="5915025"/>
          </a:xfrm>
        </p:spPr>
        <p:txBody>
          <a:bodyPr/>
          <a:lstStyle/>
          <a:p>
            <a:r>
              <a:rPr lang="en-US" altLang="zh-CN" sz="2600" dirty="0">
                <a:ea typeface="宋体" pitchFamily="2" charset="-122"/>
              </a:rPr>
              <a:t>(One RM)</a:t>
            </a:r>
            <a:r>
              <a:rPr lang="zh-CN" altLang="en-US" sz="2600" dirty="0">
                <a:ea typeface="宋体" pitchFamily="2" charset="-122"/>
              </a:rPr>
              <a:t>如果只有一个资源管理器，实现上就退化成一阶段提交。仅需要三轮通信，而不是四轮通信</a:t>
            </a:r>
          </a:p>
          <a:p>
            <a:r>
              <a:rPr lang="en-US" altLang="zh-CN" sz="2600" dirty="0"/>
              <a:t>(Read-only Trans)</a:t>
            </a:r>
            <a:r>
              <a:rPr lang="zh-CN" altLang="en-US" sz="2600" dirty="0">
                <a:ea typeface="宋体" pitchFamily="2" charset="-122"/>
              </a:rPr>
              <a:t>若事务的一方是只读，因为不论整个事务是提交还是放弃，参与者只需释放事务的读锁，所以，参与者不必等待发现事务是提交还是放弃，只要它收到</a:t>
            </a:r>
            <a:r>
              <a:rPr lang="en-US" altLang="zh-CN" sz="2600" dirty="0" err="1">
                <a:ea typeface="宋体" pitchFamily="2" charset="-122"/>
              </a:rPr>
              <a:t>canCommit</a:t>
            </a:r>
            <a:r>
              <a:rPr lang="zh-CN" altLang="en-US" sz="2600" dirty="0">
                <a:ea typeface="宋体" pitchFamily="2" charset="-122"/>
              </a:rPr>
              <a:t>请求，它就可以释放读锁。</a:t>
            </a:r>
            <a:r>
              <a:rPr lang="en-US" altLang="zh-CN" sz="2600" dirty="0">
                <a:ea typeface="宋体" pitchFamily="2" charset="-122"/>
              </a:rPr>
              <a:t>(</a:t>
            </a:r>
            <a:r>
              <a:rPr lang="zh-CN" altLang="en-US" sz="2600" dirty="0">
                <a:ea typeface="宋体" pitchFamily="2" charset="-122"/>
              </a:rPr>
              <a:t>而且，参与者用</a:t>
            </a:r>
            <a:r>
              <a:rPr lang="en-US" altLang="zh-CN" sz="2600" dirty="0">
                <a:ea typeface="宋体" pitchFamily="2" charset="-122"/>
              </a:rPr>
              <a:t>prepared-read-only</a:t>
            </a:r>
            <a:r>
              <a:rPr lang="zh-CN" altLang="en-US" sz="2600" dirty="0">
                <a:ea typeface="宋体" pitchFamily="2" charset="-122"/>
              </a:rPr>
              <a:t>消息来回答</a:t>
            </a:r>
            <a:r>
              <a:rPr lang="en-US" altLang="zh-CN" sz="2600" dirty="0" err="1">
                <a:ea typeface="宋体" pitchFamily="2" charset="-122"/>
              </a:rPr>
              <a:t>canCommit</a:t>
            </a:r>
            <a:r>
              <a:rPr lang="zh-CN" altLang="en-US" sz="2600" dirty="0">
                <a:ea typeface="宋体" pitchFamily="2" charset="-122"/>
              </a:rPr>
              <a:t>请求，来告诉协调者不需要发送以后的提交决定消息</a:t>
            </a:r>
            <a:r>
              <a:rPr lang="en-US" altLang="zh-CN" sz="2600" dirty="0">
                <a:ea typeface="宋体" pitchFamily="2" charset="-122"/>
              </a:rPr>
              <a:t>)</a:t>
            </a:r>
          </a:p>
          <a:p>
            <a:r>
              <a:rPr lang="en-US" altLang="zh-CN" sz="2600" dirty="0">
                <a:ea typeface="宋体" pitchFamily="2" charset="-122"/>
              </a:rPr>
              <a:t>(Presumed abort)</a:t>
            </a:r>
            <a:r>
              <a:rPr lang="zh-CN" altLang="en-US" sz="2600" dirty="0">
                <a:ea typeface="宋体" pitchFamily="2" charset="-122"/>
              </a:rPr>
              <a:t>推定事务是要放弃的，可以一开始不写</a:t>
            </a:r>
            <a:r>
              <a:rPr lang="en-US" altLang="zh-CN" sz="2600" dirty="0">
                <a:ea typeface="宋体" pitchFamily="2" charset="-122"/>
              </a:rPr>
              <a:t>log</a:t>
            </a:r>
          </a:p>
          <a:p>
            <a:r>
              <a:rPr lang="en-US" altLang="zh-CN" sz="2600" dirty="0"/>
              <a:t>(Cooperative Termination Protocol)</a:t>
            </a:r>
            <a:r>
              <a:rPr lang="zh-CN" altLang="en-US" sz="2600" dirty="0">
                <a:ea typeface="宋体" pitchFamily="2" charset="-122"/>
              </a:rPr>
              <a:t>协调终止协议，用于减少等待</a:t>
            </a:r>
            <a:endParaRPr lang="en-US" altLang="zh-CN" sz="2600" dirty="0">
              <a:ea typeface="宋体" pitchFamily="2" charset="-122"/>
            </a:endParaRPr>
          </a:p>
          <a:p>
            <a:pPr lvl="1"/>
            <a:r>
              <a:rPr lang="zh-CN" altLang="en-US" sz="2400" dirty="0">
                <a:ea typeface="宋体" pitchFamily="2" charset="-122"/>
              </a:rPr>
              <a:t>每个参与者知道其他参与者的地址，每个参与者要保留对事务所做的决定</a:t>
            </a:r>
            <a:r>
              <a:rPr lang="en-US" altLang="zh-CN" sz="2400" dirty="0">
                <a:ea typeface="宋体" pitchFamily="2" charset="-122"/>
              </a:rPr>
              <a:t>(</a:t>
            </a:r>
            <a:r>
              <a:rPr lang="zh-CN" altLang="en-US" sz="2400" dirty="0">
                <a:ea typeface="宋体" pitchFamily="2" charset="-122"/>
              </a:rPr>
              <a:t>提交或放弃</a:t>
            </a:r>
            <a:r>
              <a:rPr lang="en-US" altLang="zh-CN" sz="2400" dirty="0">
                <a:ea typeface="宋体" pitchFamily="2" charset="-122"/>
              </a:rPr>
              <a:t>)</a:t>
            </a:r>
            <a:r>
              <a:rPr lang="zh-CN" altLang="en-US" sz="2400" dirty="0">
                <a:ea typeface="宋体" pitchFamily="2" charset="-122"/>
              </a:rPr>
              <a:t>一段时间</a:t>
            </a:r>
            <a:endParaRPr lang="en-US" altLang="zh-CN" sz="2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ltLang="zh-CN">
                <a:ea typeface="宋体" pitchFamily="2" charset="-122"/>
              </a:rPr>
              <a:t>3 </a:t>
            </a:r>
            <a:r>
              <a:rPr lang="zh-CN" altLang="en-GB">
                <a:ea typeface="宋体" pitchFamily="2" charset="-122"/>
              </a:rPr>
              <a:t>分布式事务的并发控制</a:t>
            </a:r>
            <a:endParaRPr lang="en-GB" altLang="zh-CN">
              <a:ea typeface="宋体" pitchFamily="2" charset="-122"/>
            </a:endParaRPr>
          </a:p>
        </p:txBody>
      </p:sp>
      <p:sp>
        <p:nvSpPr>
          <p:cNvPr id="36867" name="Rectangle 3"/>
          <p:cNvSpPr>
            <a:spLocks noGrp="1" noChangeArrowheads="1"/>
          </p:cNvSpPr>
          <p:nvPr>
            <p:ph type="body" idx="1"/>
          </p:nvPr>
        </p:nvSpPr>
        <p:spPr/>
        <p:txBody>
          <a:bodyPr/>
          <a:lstStyle/>
          <a:p>
            <a:r>
              <a:rPr lang="zh-CN" altLang="en-US" dirty="0">
                <a:ea typeface="宋体" pitchFamily="2" charset="-122"/>
              </a:rPr>
              <a:t>每个服务器管理很多对象，负责保证并发事务访问这些对象时对象保持一致性</a:t>
            </a:r>
            <a:endParaRPr lang="en-GB" altLang="zh-CN" dirty="0">
              <a:ea typeface="宋体" pitchFamily="2" charset="-122"/>
            </a:endParaRPr>
          </a:p>
          <a:p>
            <a:pPr lvl="1"/>
            <a:r>
              <a:rPr lang="zh-CN" altLang="en-US" sz="2800" dirty="0">
                <a:ea typeface="宋体" pitchFamily="2" charset="-122"/>
              </a:rPr>
              <a:t>因此，每个服务器负责对自己的对象应用并发控制机制</a:t>
            </a:r>
            <a:endParaRPr lang="en-GB" altLang="zh-CN" sz="2800" dirty="0">
              <a:ea typeface="宋体" pitchFamily="2" charset="-122"/>
            </a:endParaRPr>
          </a:p>
          <a:p>
            <a:pPr lvl="1"/>
            <a:r>
              <a:rPr lang="zh-CN" altLang="en-US" sz="2800" dirty="0">
                <a:ea typeface="宋体" pitchFamily="2" charset="-122"/>
              </a:rPr>
              <a:t>分布式事务中所有服务器共同保证事务以</a:t>
            </a:r>
            <a:r>
              <a:rPr lang="zh-CN" altLang="en-US" sz="2800" b="1" dirty="0">
                <a:solidFill>
                  <a:srgbClr val="0000CC"/>
                </a:solidFill>
                <a:ea typeface="宋体" pitchFamily="2" charset="-122"/>
              </a:rPr>
              <a:t>串性等价</a:t>
            </a:r>
            <a:r>
              <a:rPr lang="zh-CN" altLang="en-US" sz="2800" dirty="0">
                <a:ea typeface="宋体" pitchFamily="2" charset="-122"/>
              </a:rPr>
              <a:t>方式执行</a:t>
            </a:r>
            <a:endParaRPr lang="en-GB" altLang="zh-CN" sz="2800" dirty="0">
              <a:ea typeface="宋体" pitchFamily="2" charset="-122"/>
            </a:endParaRPr>
          </a:p>
          <a:p>
            <a:pPr lvl="1"/>
            <a:r>
              <a:rPr lang="zh-CN" altLang="en-US" sz="2800" dirty="0">
                <a:ea typeface="宋体" pitchFamily="2" charset="-122"/>
              </a:rPr>
              <a:t>这意味着，如果事务</a:t>
            </a:r>
            <a:r>
              <a:rPr lang="en-US" altLang="zh-CN" sz="2800" dirty="0">
                <a:ea typeface="宋体" pitchFamily="2" charset="-122"/>
              </a:rPr>
              <a:t>T</a:t>
            </a:r>
            <a:r>
              <a:rPr lang="zh-CN" altLang="en-US" sz="2800" dirty="0">
                <a:ea typeface="宋体" pitchFamily="2" charset="-122"/>
              </a:rPr>
              <a:t>对某一个服务器上对象的冲突访问在事务</a:t>
            </a:r>
            <a:r>
              <a:rPr lang="en-US" altLang="zh-CN" sz="2800" dirty="0">
                <a:ea typeface="宋体" pitchFamily="2" charset="-122"/>
              </a:rPr>
              <a:t>U</a:t>
            </a:r>
            <a:r>
              <a:rPr lang="zh-CN" altLang="en-US" sz="2800" dirty="0">
                <a:ea typeface="宋体" pitchFamily="2" charset="-122"/>
              </a:rPr>
              <a:t>之前， 那么在所有服务器上都按这一顺序访问被</a:t>
            </a:r>
            <a:r>
              <a:rPr lang="en-US" altLang="zh-CN" sz="2800" dirty="0">
                <a:ea typeface="宋体" pitchFamily="2" charset="-122"/>
              </a:rPr>
              <a:t>T</a:t>
            </a:r>
            <a:r>
              <a:rPr lang="zh-CN" altLang="en-US" sz="2800" dirty="0">
                <a:ea typeface="宋体" pitchFamily="2" charset="-122"/>
              </a:rPr>
              <a:t>和</a:t>
            </a:r>
            <a:r>
              <a:rPr lang="en-US" altLang="zh-CN" sz="2800" dirty="0">
                <a:ea typeface="宋体" pitchFamily="2" charset="-122"/>
              </a:rPr>
              <a:t>U</a:t>
            </a:r>
            <a:r>
              <a:rPr lang="zh-CN" altLang="en-US" sz="2800" dirty="0">
                <a:ea typeface="宋体" pitchFamily="2" charset="-122"/>
              </a:rPr>
              <a:t>访问的对象</a:t>
            </a:r>
            <a:endParaRPr lang="en-GB" altLang="zh-CN" sz="2800" i="1" dirty="0">
              <a:ea typeface="宋体" pitchFamily="2" charset="-122"/>
            </a:endParaRPr>
          </a:p>
        </p:txBody>
      </p:sp>
      <p:sp>
        <p:nvSpPr>
          <p:cNvPr id="36868" name="矩形 1"/>
          <p:cNvSpPr>
            <a:spLocks noChangeArrowheads="1"/>
          </p:cNvSpPr>
          <p:nvPr/>
        </p:nvSpPr>
        <p:spPr bwMode="auto">
          <a:xfrm>
            <a:off x="390525" y="5194300"/>
            <a:ext cx="9344025" cy="1422400"/>
          </a:xfrm>
          <a:prstGeom prst="rect">
            <a:avLst/>
          </a:prstGeom>
          <a:solidFill>
            <a:srgbClr val="AE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nSpc>
                <a:spcPct val="90000"/>
              </a:lnSpc>
              <a:spcBef>
                <a:spcPct val="0"/>
              </a:spcBef>
              <a:buClr>
                <a:schemeClr val="hlink"/>
              </a:buClr>
              <a:buFont typeface="Wingdings" pitchFamily="2" charset="2"/>
              <a:buNone/>
            </a:pPr>
            <a:r>
              <a:rPr kumimoji="0" lang="zh-CN" altLang="en-US" sz="2400" dirty="0">
                <a:latin typeface="Times" pitchFamily="18" charset="0"/>
                <a:ea typeface="宋体" pitchFamily="2" charset="-122"/>
              </a:rPr>
              <a:t>串行等价性要求：</a:t>
            </a:r>
            <a:endParaRPr kumimoji="0" lang="en-GB" altLang="zh-CN" sz="2400" dirty="0">
              <a:solidFill>
                <a:schemeClr val="hlink"/>
              </a:solidFill>
              <a:latin typeface="Times" pitchFamily="18" charset="0"/>
              <a:ea typeface="宋体" pitchFamily="2" charset="-122"/>
            </a:endParaRPr>
          </a:p>
          <a:p>
            <a:pPr lvl="1">
              <a:lnSpc>
                <a:spcPct val="90000"/>
              </a:lnSpc>
              <a:spcBef>
                <a:spcPct val="0"/>
              </a:spcBef>
              <a:buClr>
                <a:schemeClr val="hlink"/>
              </a:buClr>
              <a:buFont typeface="Wingdings" pitchFamily="2" charset="2"/>
              <a:buNone/>
            </a:pPr>
            <a:r>
              <a:rPr kumimoji="0" lang="en-GB" altLang="zh-CN" sz="2400" dirty="0">
                <a:latin typeface="Times" pitchFamily="18" charset="0"/>
                <a:ea typeface="宋体" pitchFamily="2" charset="-122"/>
              </a:rPr>
              <a:t>(a)</a:t>
            </a:r>
            <a:r>
              <a:rPr kumimoji="0" lang="zh-CN" altLang="en-US" sz="2400" dirty="0">
                <a:latin typeface="Times" pitchFamily="18" charset="0"/>
                <a:ea typeface="宋体" pitchFamily="2" charset="-122"/>
              </a:rPr>
              <a:t>一个事务对一个对象的所有访问相对于其他事务进行的访问是串性化的</a:t>
            </a:r>
            <a:endParaRPr kumimoji="0" lang="en-GB" altLang="zh-CN" sz="2400" dirty="0">
              <a:latin typeface="Times" pitchFamily="18" charset="0"/>
              <a:ea typeface="宋体" pitchFamily="2" charset="-122"/>
            </a:endParaRPr>
          </a:p>
          <a:p>
            <a:pPr lvl="1">
              <a:lnSpc>
                <a:spcPct val="90000"/>
              </a:lnSpc>
              <a:spcBef>
                <a:spcPct val="0"/>
              </a:spcBef>
              <a:buClr>
                <a:schemeClr val="hlink"/>
              </a:buClr>
              <a:buFont typeface="Wingdings" pitchFamily="2" charset="2"/>
              <a:buNone/>
            </a:pPr>
            <a:r>
              <a:rPr kumimoji="0" lang="en-GB" altLang="zh-CN" sz="2400" dirty="0">
                <a:latin typeface="Times" pitchFamily="18" charset="0"/>
                <a:ea typeface="宋体" pitchFamily="2" charset="-122"/>
              </a:rPr>
              <a:t>(b)</a:t>
            </a:r>
            <a:r>
              <a:rPr kumimoji="0" lang="zh-CN" altLang="en-US" sz="2400" dirty="0">
                <a:latin typeface="Times" pitchFamily="18" charset="0"/>
                <a:ea typeface="宋体" pitchFamily="2" charset="-122"/>
              </a:rPr>
              <a:t>两个事务的所有的冲突操作对必须以相同的次序执行</a:t>
            </a:r>
            <a:endParaRPr kumimoji="0" lang="en-GB" altLang="zh-CN" sz="2400" dirty="0">
              <a:latin typeface="Times" pitchFamily="18" charset="0"/>
              <a:ea typeface="宋体" pitchFamily="2" charset="-122"/>
            </a:endParaRPr>
          </a:p>
        </p:txBody>
      </p:sp>
      <p:sp>
        <p:nvSpPr>
          <p:cNvPr id="5" name="矩形 4"/>
          <p:cNvSpPr/>
          <p:nvPr/>
        </p:nvSpPr>
        <p:spPr>
          <a:xfrm>
            <a:off x="8317040" y="5918947"/>
            <a:ext cx="1576073" cy="923330"/>
          </a:xfrm>
          <a:prstGeom prst="rect">
            <a:avLst/>
          </a:prstGeom>
          <a:noFill/>
        </p:spPr>
        <p:txBody>
          <a:bodyPr wrap="none">
            <a:spAutoFit/>
          </a:bodyPr>
          <a:lstStyle/>
          <a:p>
            <a:pPr algn="ctr">
              <a:defRPr/>
            </a:pPr>
            <a:r>
              <a:rPr lang="zh-CN" altLang="en-US" sz="5400" b="1">
                <a:ln w="6600">
                  <a:solidFill>
                    <a:srgbClr val="0000CC"/>
                  </a:solidFill>
                  <a:prstDash val="solid"/>
                </a:ln>
                <a:solidFill>
                  <a:srgbClr val="FFFFFF"/>
                </a:solidFill>
                <a:effectLst>
                  <a:outerShdw dist="38100" dir="2700000" algn="tl" rotWithShape="0">
                    <a:schemeClr val="accent2"/>
                  </a:outerShdw>
                </a:effectLst>
              </a:rPr>
              <a:t>基础</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GB">
                <a:ea typeface="宋体" pitchFamily="2" charset="-122"/>
              </a:rPr>
              <a:t>锁</a:t>
            </a:r>
          </a:p>
        </p:txBody>
      </p:sp>
      <p:sp>
        <p:nvSpPr>
          <p:cNvPr id="37891" name="Rectangle 3"/>
          <p:cNvSpPr>
            <a:spLocks noGrp="1" noChangeArrowheads="1"/>
          </p:cNvSpPr>
          <p:nvPr>
            <p:ph type="body" idx="1"/>
          </p:nvPr>
        </p:nvSpPr>
        <p:spPr/>
        <p:txBody>
          <a:bodyPr/>
          <a:lstStyle/>
          <a:p>
            <a:r>
              <a:rPr lang="zh-CN" altLang="en-US" dirty="0">
                <a:ea typeface="宋体" pitchFamily="2" charset="-122"/>
              </a:rPr>
              <a:t>在分布式事务中，某个对象的锁由管理锁的服务器持有</a:t>
            </a:r>
            <a:endParaRPr lang="en-GB" altLang="zh-CN" dirty="0">
              <a:ea typeface="宋体" pitchFamily="2" charset="-122"/>
            </a:endParaRPr>
          </a:p>
          <a:p>
            <a:pPr lvl="1"/>
            <a:r>
              <a:rPr lang="zh-CN" altLang="en-US" sz="2800" dirty="0">
                <a:ea typeface="宋体" pitchFamily="2" charset="-122"/>
              </a:rPr>
              <a:t>本地锁管理器决定是满足客户对锁的请求，还是让发请求的事务等待</a:t>
            </a:r>
            <a:endParaRPr lang="en-GB" altLang="zh-CN" sz="2800" dirty="0">
              <a:ea typeface="宋体" pitchFamily="2" charset="-122"/>
            </a:endParaRPr>
          </a:p>
          <a:p>
            <a:pPr lvl="1"/>
            <a:r>
              <a:rPr lang="zh-CN" altLang="en-US" sz="2800" smtClean="0">
                <a:ea typeface="宋体" pitchFamily="2" charset="-122"/>
              </a:rPr>
              <a:t>当事务在所有服务器上被提交</a:t>
            </a:r>
            <a:r>
              <a:rPr lang="zh-CN" altLang="en-US" sz="2800" dirty="0">
                <a:ea typeface="宋体" pitchFamily="2" charset="-122"/>
              </a:rPr>
              <a:t>或放弃之前，本地锁管理器不能</a:t>
            </a:r>
            <a:r>
              <a:rPr lang="zh-CN" altLang="en-US" sz="2800">
                <a:ea typeface="宋体" pitchFamily="2" charset="-122"/>
              </a:rPr>
              <a:t>释放</a:t>
            </a:r>
            <a:r>
              <a:rPr lang="zh-CN" altLang="en-US" sz="2800" smtClean="0">
                <a:ea typeface="宋体" pitchFamily="2" charset="-122"/>
              </a:rPr>
              <a:t>任何</a:t>
            </a:r>
            <a:r>
              <a:rPr lang="zh-CN" altLang="en-US" sz="2800" dirty="0">
                <a:ea typeface="宋体" pitchFamily="2" charset="-122"/>
              </a:rPr>
              <a:t>锁</a:t>
            </a:r>
            <a:endParaRPr lang="en-GB" altLang="zh-CN" sz="2800" dirty="0">
              <a:ea typeface="宋体" pitchFamily="2" charset="-122"/>
            </a:endParaRPr>
          </a:p>
          <a:p>
            <a:pPr lvl="1"/>
            <a:r>
              <a:rPr lang="zh-CN" altLang="en-US" sz="2800" dirty="0">
                <a:solidFill>
                  <a:srgbClr val="0000CC"/>
                </a:solidFill>
                <a:ea typeface="宋体" pitchFamily="2" charset="-122"/>
              </a:rPr>
              <a:t>原子提交协议进行过程中对象始终被锁住</a:t>
            </a:r>
            <a:r>
              <a:rPr lang="zh-CN" altLang="en-US" sz="2800" dirty="0">
                <a:ea typeface="宋体" pitchFamily="2" charset="-122"/>
              </a:rPr>
              <a:t>，其他事务不能访问这些对象</a:t>
            </a:r>
            <a:endParaRPr lang="en-GB" altLang="zh-CN" sz="2800" dirty="0">
              <a:ea typeface="宋体" pitchFamily="2" charset="-122"/>
            </a:endParaRPr>
          </a:p>
          <a:p>
            <a:pPr lvl="2"/>
            <a:r>
              <a:rPr lang="en-GB" altLang="zh-CN" sz="2400" dirty="0">
                <a:ea typeface="宋体" pitchFamily="2" charset="-122"/>
              </a:rPr>
              <a:t> </a:t>
            </a:r>
            <a:r>
              <a:rPr lang="zh-CN" altLang="en-GB" sz="2800" dirty="0">
                <a:ea typeface="宋体" pitchFamily="2" charset="-122"/>
              </a:rPr>
              <a:t>被放弃的事务可在协议的第一阶段释放锁</a:t>
            </a:r>
            <a:endParaRPr lang="en-GB" altLang="zh-CN" sz="2800" dirty="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72066" name="Group 2"/>
          <p:cNvGraphicFramePr>
            <a:graphicFrameLocks noGrp="1"/>
          </p:cNvGraphicFramePr>
          <p:nvPr/>
        </p:nvGraphicFramePr>
        <p:xfrm>
          <a:off x="581025" y="3311525"/>
          <a:ext cx="8901113" cy="2795588"/>
        </p:xfrm>
        <a:graphic>
          <a:graphicData uri="http://schemas.openxmlformats.org/drawingml/2006/table">
            <a:tbl>
              <a:tblPr/>
              <a:tblGrid>
                <a:gridCol w="1414463">
                  <a:extLst>
                    <a:ext uri="{9D8B030D-6E8A-4147-A177-3AD203B41FA5}">
                      <a16:colId xmlns:a16="http://schemas.microsoft.com/office/drawing/2014/main" xmlns="" val="20000"/>
                    </a:ext>
                  </a:extLst>
                </a:gridCol>
                <a:gridCol w="1552575">
                  <a:extLst>
                    <a:ext uri="{9D8B030D-6E8A-4147-A177-3AD203B41FA5}">
                      <a16:colId xmlns:a16="http://schemas.microsoft.com/office/drawing/2014/main" xmlns="" val="20001"/>
                    </a:ext>
                  </a:extLst>
                </a:gridCol>
                <a:gridCol w="1484312">
                  <a:extLst>
                    <a:ext uri="{9D8B030D-6E8A-4147-A177-3AD203B41FA5}">
                      <a16:colId xmlns:a16="http://schemas.microsoft.com/office/drawing/2014/main" xmlns="" val="20002"/>
                    </a:ext>
                  </a:extLst>
                </a:gridCol>
                <a:gridCol w="1482725">
                  <a:extLst>
                    <a:ext uri="{9D8B030D-6E8A-4147-A177-3AD203B41FA5}">
                      <a16:colId xmlns:a16="http://schemas.microsoft.com/office/drawing/2014/main" xmlns="" val="20003"/>
                    </a:ext>
                  </a:extLst>
                </a:gridCol>
                <a:gridCol w="1484313">
                  <a:extLst>
                    <a:ext uri="{9D8B030D-6E8A-4147-A177-3AD203B41FA5}">
                      <a16:colId xmlns:a16="http://schemas.microsoft.com/office/drawing/2014/main" xmlns="" val="20004"/>
                    </a:ext>
                  </a:extLst>
                </a:gridCol>
                <a:gridCol w="1482725">
                  <a:extLst>
                    <a:ext uri="{9D8B030D-6E8A-4147-A177-3AD203B41FA5}">
                      <a16:colId xmlns:a16="http://schemas.microsoft.com/office/drawing/2014/main" xmlns="" val="20005"/>
                    </a:ext>
                  </a:extLst>
                </a:gridCol>
              </a:tblGrid>
              <a:tr h="49212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dirty="0">
                          <a:ln>
                            <a:noFill/>
                          </a:ln>
                          <a:solidFill>
                            <a:schemeClr val="tx1"/>
                          </a:solidFill>
                          <a:effectLst/>
                          <a:latin typeface="Arial" charset="0"/>
                          <a:ea typeface="宋体" pitchFamily="2" charset="-122"/>
                        </a:rPr>
                        <a:t>T</a:t>
                      </a:r>
                      <a:endParaRPr kumimoji="1" lang="en-GB" altLang="zh-CN" sz="2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U</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228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Write</a:t>
                      </a:r>
                      <a:r>
                        <a:rPr kumimoji="1" lang="en-GB" altLang="zh-CN" sz="20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X</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locks </a:t>
                      </a:r>
                      <a:r>
                        <a:rPr kumimoji="1" lang="en-GB" altLang="zh-CN" sz="2000" b="0" i="1" u="none" strike="noStrike" cap="none" normalizeH="0" baseline="0" dirty="0">
                          <a:ln>
                            <a:noFill/>
                          </a:ln>
                          <a:solidFill>
                            <a:schemeClr val="tx1"/>
                          </a:solidFill>
                          <a:effectLst/>
                          <a:latin typeface="Arial" charset="0"/>
                          <a:ea typeface="宋体" pitchFamily="2" charset="-122"/>
                        </a:rPr>
                        <a:t>A</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4937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Write</a:t>
                      </a:r>
                      <a:r>
                        <a:rPr kumimoji="1" lang="en-GB" altLang="zh-CN" sz="20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Y</a:t>
                      </a:r>
                    </a:p>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GB"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locks </a:t>
                      </a:r>
                      <a:r>
                        <a:rPr kumimoji="1" lang="en-GB" altLang="zh-CN" sz="2000" b="0" i="1" u="none" strike="noStrike" cap="none" normalizeH="0" baseline="0" dirty="0">
                          <a:ln>
                            <a:noFill/>
                          </a:ln>
                          <a:solidFill>
                            <a:schemeClr val="tx1"/>
                          </a:solidFill>
                          <a:effectLst/>
                          <a:latin typeface="Arial" charset="0"/>
                          <a:ea typeface="宋体" pitchFamily="2" charset="-122"/>
                        </a:rPr>
                        <a:t>B</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42386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Read</a:t>
                      </a:r>
                      <a:r>
                        <a:rPr kumimoji="1" lang="en-GB" altLang="zh-CN" sz="20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Y</a:t>
                      </a:r>
                      <a:endParaRPr kumimoji="1" lang="en-GB" altLang="zh-CN"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waits for </a:t>
                      </a:r>
                      <a:r>
                        <a:rPr kumimoji="1" lang="en-GB" altLang="zh-CN" sz="2000" b="0" i="1" u="none" strike="noStrike" cap="none" normalizeH="0" baseline="0" dirty="0">
                          <a:ln>
                            <a:noFill/>
                          </a:ln>
                          <a:solidFill>
                            <a:schemeClr val="tx1"/>
                          </a:solidFill>
                          <a:effectLst/>
                          <a:latin typeface="Arial" charset="0"/>
                          <a:ea typeface="宋体" pitchFamily="2" charset="-122"/>
                        </a:rPr>
                        <a:t>U</a:t>
                      </a:r>
                      <a:endParaRPr kumimoji="1" lang="en-GB" altLang="zh-CN" sz="20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56197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1" u="none" strike="noStrike" cap="none" normalizeH="0" baseline="0">
                          <a:ln>
                            <a:noFill/>
                          </a:ln>
                          <a:solidFill>
                            <a:schemeClr val="tx1"/>
                          </a:solidFill>
                          <a:effectLst/>
                          <a:latin typeface="Arial" charset="0"/>
                          <a:ea typeface="宋体" pitchFamily="2" charset="-122"/>
                        </a:rPr>
                        <a:t>Read</a:t>
                      </a:r>
                      <a:r>
                        <a:rPr kumimoji="1" lang="en-GB" altLang="zh-CN" sz="20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a:ln>
                            <a:noFill/>
                          </a:ln>
                          <a:solidFill>
                            <a:schemeClr val="tx1"/>
                          </a:solidFill>
                          <a:effectLst/>
                          <a:latin typeface="Arial" charset="0"/>
                          <a:ea typeface="宋体" pitchFamily="2" charset="-122"/>
                        </a:rPr>
                        <a:t>at </a:t>
                      </a:r>
                      <a:r>
                        <a:rPr kumimoji="1" lang="en-GB" altLang="zh-CN" sz="2000" b="0" i="1" u="none" strike="noStrike" cap="none" normalizeH="0" baseline="0">
                          <a:ln>
                            <a:noFill/>
                          </a:ln>
                          <a:solidFill>
                            <a:schemeClr val="tx1"/>
                          </a:solidFill>
                          <a:effectLst/>
                          <a:latin typeface="Arial" charset="0"/>
                          <a:ea typeface="宋体" pitchFamily="2" charset="-122"/>
                        </a:rPr>
                        <a:t>X</a:t>
                      </a:r>
                      <a:endParaRPr kumimoji="1" lang="en-GB" altLang="zh-CN" sz="2000" b="0" i="0" u="none" strike="noStrike" cap="none" normalizeH="0" baseline="0">
                        <a:ln>
                          <a:noFill/>
                        </a:ln>
                        <a:solidFill>
                          <a:schemeClr val="tx1"/>
                        </a:solidFill>
                        <a:effectLst/>
                        <a:latin typeface="Arial" charset="0"/>
                        <a:ea typeface="宋体" pitchFamily="2" charset="-122"/>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000" b="0" i="0" u="none" strike="noStrike" cap="none" normalizeH="0" baseline="0" dirty="0">
                          <a:ln>
                            <a:noFill/>
                          </a:ln>
                          <a:solidFill>
                            <a:schemeClr val="tx1"/>
                          </a:solidFill>
                          <a:effectLst/>
                          <a:latin typeface="Arial" charset="0"/>
                          <a:ea typeface="宋体" pitchFamily="2" charset="-122"/>
                        </a:rPr>
                        <a:t>waits for T</a:t>
                      </a:r>
                      <a:endParaRPr kumimoji="1" lang="en-GB" altLang="zh-CN" sz="2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8951" name="Rectangle 43"/>
          <p:cNvSpPr>
            <a:spLocks noGrp="1" noChangeArrowheads="1"/>
          </p:cNvSpPr>
          <p:nvPr>
            <p:ph type="title"/>
          </p:nvPr>
        </p:nvSpPr>
        <p:spPr/>
        <p:txBody>
          <a:bodyPr/>
          <a:lstStyle/>
          <a:p>
            <a:r>
              <a:rPr lang="zh-CN" altLang="en-GB">
                <a:ea typeface="宋体" pitchFamily="2" charset="-122"/>
              </a:rPr>
              <a:t>在服务器</a:t>
            </a:r>
            <a:r>
              <a:rPr lang="en-GB" altLang="zh-CN">
                <a:ea typeface="宋体" pitchFamily="2" charset="-122"/>
              </a:rPr>
              <a:t>X</a:t>
            </a:r>
            <a:r>
              <a:rPr lang="zh-CN" altLang="en-GB">
                <a:ea typeface="宋体" pitchFamily="2" charset="-122"/>
              </a:rPr>
              <a:t>和</a:t>
            </a:r>
            <a:r>
              <a:rPr lang="en-GB" altLang="zh-CN">
                <a:ea typeface="宋体" pitchFamily="2" charset="-122"/>
              </a:rPr>
              <a:t>Y</a:t>
            </a:r>
            <a:r>
              <a:rPr lang="zh-CN" altLang="en-GB">
                <a:ea typeface="宋体" pitchFamily="2" charset="-122"/>
              </a:rPr>
              <a:t>上的事务</a:t>
            </a:r>
            <a:r>
              <a:rPr lang="en-GB" altLang="zh-CN">
                <a:ea typeface="宋体" pitchFamily="2" charset="-122"/>
              </a:rPr>
              <a:t>T</a:t>
            </a:r>
            <a:r>
              <a:rPr lang="zh-CN" altLang="en-GB">
                <a:ea typeface="宋体" pitchFamily="2" charset="-122"/>
              </a:rPr>
              <a:t>和</a:t>
            </a:r>
            <a:r>
              <a:rPr lang="en-GB" altLang="zh-CN">
                <a:ea typeface="宋体" pitchFamily="2" charset="-122"/>
              </a:rPr>
              <a:t>U</a:t>
            </a:r>
            <a:r>
              <a:rPr lang="zh-CN" altLang="en-GB">
                <a:ea typeface="宋体" pitchFamily="2" charset="-122"/>
              </a:rPr>
              <a:t>的交错执行</a:t>
            </a:r>
            <a:endParaRPr lang="en-GB" altLang="zh-CN">
              <a:ea typeface="宋体" pitchFamily="2" charset="-122"/>
            </a:endParaRPr>
          </a:p>
        </p:txBody>
      </p:sp>
      <p:sp>
        <p:nvSpPr>
          <p:cNvPr id="38952" name="Rectangle 44"/>
          <p:cNvSpPr>
            <a:spLocks noGrp="1" noChangeArrowheads="1"/>
          </p:cNvSpPr>
          <p:nvPr>
            <p:ph type="body" idx="1"/>
          </p:nvPr>
        </p:nvSpPr>
        <p:spPr>
          <a:xfrm>
            <a:off x="522288" y="1146175"/>
            <a:ext cx="8859837" cy="1882775"/>
          </a:xfrm>
        </p:spPr>
        <p:txBody>
          <a:bodyPr/>
          <a:lstStyle/>
          <a:p>
            <a:pPr>
              <a:lnSpc>
                <a:spcPct val="90000"/>
              </a:lnSpc>
            </a:pPr>
            <a:r>
              <a:rPr lang="zh-CN" altLang="en-GB" dirty="0">
                <a:ea typeface="宋体" pitchFamily="2" charset="-122"/>
              </a:rPr>
              <a:t>下图中，在服务器</a:t>
            </a:r>
            <a:r>
              <a:rPr lang="en-GB" altLang="zh-CN" dirty="0">
                <a:ea typeface="宋体" pitchFamily="2" charset="-122"/>
              </a:rPr>
              <a:t>X</a:t>
            </a:r>
            <a:r>
              <a:rPr lang="zh-CN" altLang="en-GB" dirty="0">
                <a:ea typeface="宋体" pitchFamily="2" charset="-122"/>
              </a:rPr>
              <a:t>上</a:t>
            </a:r>
            <a:r>
              <a:rPr lang="zh-CN" altLang="en-US" dirty="0">
                <a:ea typeface="宋体" pitchFamily="2" charset="-122"/>
              </a:rPr>
              <a:t>，</a:t>
            </a:r>
            <a:r>
              <a:rPr lang="en-GB" altLang="zh-CN" dirty="0">
                <a:ea typeface="宋体" pitchFamily="2" charset="-122"/>
              </a:rPr>
              <a:t>T </a:t>
            </a:r>
            <a:r>
              <a:rPr lang="zh-CN" altLang="en-GB" dirty="0">
                <a:ea typeface="宋体" pitchFamily="2" charset="-122"/>
              </a:rPr>
              <a:t>在 </a:t>
            </a:r>
            <a:r>
              <a:rPr lang="en-GB" altLang="zh-CN" dirty="0">
                <a:ea typeface="宋体" pitchFamily="2" charset="-122"/>
              </a:rPr>
              <a:t>U </a:t>
            </a:r>
            <a:r>
              <a:rPr lang="zh-CN" altLang="en-GB" dirty="0">
                <a:ea typeface="宋体" pitchFamily="2" charset="-122"/>
              </a:rPr>
              <a:t>之前访问</a:t>
            </a:r>
            <a:r>
              <a:rPr lang="en-GB" altLang="zh-CN" dirty="0">
                <a:ea typeface="宋体" pitchFamily="2" charset="-122"/>
              </a:rPr>
              <a:t>A</a:t>
            </a:r>
            <a:r>
              <a:rPr lang="zh-CN" altLang="en-GB" dirty="0">
                <a:ea typeface="宋体" pitchFamily="2" charset="-122"/>
              </a:rPr>
              <a:t>，而在服务器</a:t>
            </a:r>
            <a:r>
              <a:rPr lang="en-GB" altLang="zh-CN" dirty="0">
                <a:ea typeface="宋体" pitchFamily="2" charset="-122"/>
              </a:rPr>
              <a:t>Y</a:t>
            </a:r>
            <a:r>
              <a:rPr lang="zh-CN" altLang="en-GB" dirty="0">
                <a:ea typeface="宋体" pitchFamily="2" charset="-122"/>
              </a:rPr>
              <a:t>上有</a:t>
            </a:r>
            <a:r>
              <a:rPr lang="en-GB" altLang="zh-CN" dirty="0">
                <a:ea typeface="宋体" pitchFamily="2" charset="-122"/>
              </a:rPr>
              <a:t> U </a:t>
            </a:r>
            <a:r>
              <a:rPr lang="zh-CN" altLang="en-GB" dirty="0">
                <a:ea typeface="宋体" pitchFamily="2" charset="-122"/>
              </a:rPr>
              <a:t>在 </a:t>
            </a:r>
            <a:r>
              <a:rPr lang="en-GB" altLang="zh-CN" dirty="0">
                <a:ea typeface="宋体" pitchFamily="2" charset="-122"/>
              </a:rPr>
              <a:t>T </a:t>
            </a:r>
            <a:r>
              <a:rPr lang="zh-CN" altLang="en-GB" dirty="0">
                <a:ea typeface="宋体" pitchFamily="2" charset="-122"/>
              </a:rPr>
              <a:t>之前访问</a:t>
            </a:r>
            <a:r>
              <a:rPr lang="en-GB" altLang="zh-CN" dirty="0">
                <a:ea typeface="宋体" pitchFamily="2" charset="-122"/>
              </a:rPr>
              <a:t>B</a:t>
            </a:r>
          </a:p>
          <a:p>
            <a:pPr>
              <a:lnSpc>
                <a:spcPct val="90000"/>
              </a:lnSpc>
            </a:pPr>
            <a:r>
              <a:rPr lang="zh-CN" altLang="en-US" dirty="0">
                <a:ea typeface="宋体" pitchFamily="2" charset="-122"/>
              </a:rPr>
              <a:t>这种不同的事务次序导致事务之间的循环依赖，从而引起分布式死锁</a:t>
            </a:r>
            <a:endParaRPr lang="en-GB" altLang="zh-CN" dirty="0">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GB">
                <a:ea typeface="宋体" pitchFamily="2" charset="-122"/>
              </a:rPr>
              <a:t>时间戳排序并发控制</a:t>
            </a:r>
          </a:p>
        </p:txBody>
      </p:sp>
      <p:sp>
        <p:nvSpPr>
          <p:cNvPr id="39939" name="Rectangle 3"/>
          <p:cNvSpPr>
            <a:spLocks noGrp="1" noChangeArrowheads="1"/>
          </p:cNvSpPr>
          <p:nvPr>
            <p:ph type="body" idx="1"/>
          </p:nvPr>
        </p:nvSpPr>
        <p:spPr>
          <a:xfrm>
            <a:off x="481013" y="1008185"/>
            <a:ext cx="8859837" cy="5849815"/>
          </a:xfrm>
        </p:spPr>
        <p:txBody>
          <a:bodyPr/>
          <a:lstStyle/>
          <a:p>
            <a:pPr>
              <a:lnSpc>
                <a:spcPct val="90000"/>
              </a:lnSpc>
            </a:pPr>
            <a:r>
              <a:rPr lang="zh-CN" altLang="en-US">
                <a:ea typeface="宋体" pitchFamily="2" charset="-122"/>
              </a:rPr>
              <a:t>单服务器上的事务</a:t>
            </a:r>
            <a:endParaRPr lang="en-GB" altLang="zh-CN">
              <a:ea typeface="宋体" pitchFamily="2" charset="-122"/>
            </a:endParaRPr>
          </a:p>
          <a:p>
            <a:pPr lvl="1">
              <a:lnSpc>
                <a:spcPct val="90000"/>
              </a:lnSpc>
            </a:pPr>
            <a:r>
              <a:rPr lang="zh-CN" altLang="en-US" sz="2400">
                <a:ea typeface="宋体" pitchFamily="2" charset="-122"/>
              </a:rPr>
              <a:t>协调者在事务开始运行时附上一个唯一的时间戳</a:t>
            </a:r>
            <a:endParaRPr lang="en-GB" altLang="zh-CN">
              <a:ea typeface="宋体" pitchFamily="2" charset="-122"/>
            </a:endParaRPr>
          </a:p>
          <a:p>
            <a:pPr lvl="1">
              <a:lnSpc>
                <a:spcPct val="90000"/>
              </a:lnSpc>
            </a:pPr>
            <a:r>
              <a:rPr lang="zh-CN" altLang="en-US" sz="2400">
                <a:ea typeface="宋体" pitchFamily="2" charset="-122"/>
              </a:rPr>
              <a:t>按它们的时间戳次序提交对象，可确保串性等价性</a:t>
            </a:r>
            <a:endParaRPr lang="en-GB" altLang="zh-CN" sz="2400">
              <a:ea typeface="宋体" pitchFamily="2" charset="-122"/>
            </a:endParaRPr>
          </a:p>
          <a:p>
            <a:pPr>
              <a:lnSpc>
                <a:spcPct val="90000"/>
              </a:lnSpc>
            </a:pPr>
            <a:r>
              <a:rPr lang="zh-CN" altLang="en-US">
                <a:ea typeface="宋体" pitchFamily="2" charset="-122"/>
              </a:rPr>
              <a:t>分布式事务 </a:t>
            </a:r>
            <a:endParaRPr lang="en-GB" altLang="zh-CN">
              <a:ea typeface="宋体" pitchFamily="2" charset="-122"/>
            </a:endParaRPr>
          </a:p>
          <a:p>
            <a:pPr lvl="1">
              <a:lnSpc>
                <a:spcPct val="90000"/>
              </a:lnSpc>
            </a:pPr>
            <a:r>
              <a:rPr lang="zh-CN" altLang="en-US" sz="2600">
                <a:ea typeface="宋体" pitchFamily="2" charset="-122"/>
              </a:rPr>
              <a:t>由事务访问的头一个协调者将全局唯一的时间戳发给客户</a:t>
            </a:r>
          </a:p>
          <a:p>
            <a:pPr lvl="2">
              <a:lnSpc>
                <a:spcPct val="90000"/>
              </a:lnSpc>
            </a:pPr>
            <a:r>
              <a:rPr lang="zh-CN" altLang="en-GB" sz="2600">
                <a:ea typeface="宋体" pitchFamily="2" charset="-122"/>
              </a:rPr>
              <a:t>时间戳由</a:t>
            </a:r>
            <a:r>
              <a:rPr lang="en-GB" altLang="zh-CN" sz="2600">
                <a:ea typeface="宋体" pitchFamily="2" charset="-122"/>
              </a:rPr>
              <a:t> &lt;</a:t>
            </a:r>
            <a:r>
              <a:rPr lang="zh-CN" altLang="en-GB" sz="2600" i="1">
                <a:ea typeface="宋体" pitchFamily="2" charset="-122"/>
              </a:rPr>
              <a:t>本地时间戳</a:t>
            </a:r>
            <a:r>
              <a:rPr lang="en-GB" altLang="zh-CN" sz="2600">
                <a:ea typeface="宋体" pitchFamily="2" charset="-122"/>
              </a:rPr>
              <a:t>, </a:t>
            </a:r>
            <a:r>
              <a:rPr lang="zh-CN" altLang="en-GB" sz="2600" i="1">
                <a:ea typeface="宋体" pitchFamily="2" charset="-122"/>
              </a:rPr>
              <a:t>服务器</a:t>
            </a:r>
            <a:r>
              <a:rPr lang="en-GB" altLang="zh-CN" sz="2600" i="1">
                <a:ea typeface="宋体" pitchFamily="2" charset="-122"/>
              </a:rPr>
              <a:t>-id</a:t>
            </a:r>
            <a:r>
              <a:rPr lang="en-GB" altLang="zh-CN" sz="2600">
                <a:ea typeface="宋体" pitchFamily="2" charset="-122"/>
              </a:rPr>
              <a:t>&gt;</a:t>
            </a:r>
            <a:r>
              <a:rPr lang="zh-CN" altLang="en-GB" sz="2600">
                <a:ea typeface="宋体" pitchFamily="2" charset="-122"/>
              </a:rPr>
              <a:t>组成</a:t>
            </a:r>
          </a:p>
          <a:p>
            <a:pPr lvl="1">
              <a:lnSpc>
                <a:spcPct val="90000"/>
              </a:lnSpc>
            </a:pPr>
            <a:r>
              <a:rPr lang="zh-CN" altLang="en-GB" sz="2600">
                <a:ea typeface="宋体" pitchFamily="2" charset="-122"/>
              </a:rPr>
              <a:t>协调者就时间戳排序达成一致</a:t>
            </a:r>
            <a:endParaRPr lang="en-GB" altLang="zh-CN" sz="2600">
              <a:ea typeface="宋体" pitchFamily="2" charset="-122"/>
            </a:endParaRPr>
          </a:p>
          <a:p>
            <a:pPr lvl="2">
              <a:lnSpc>
                <a:spcPct val="90000"/>
              </a:lnSpc>
            </a:pPr>
            <a:r>
              <a:rPr lang="zh-CN" altLang="en-US" sz="2600">
                <a:ea typeface="宋体" pitchFamily="2" charset="-122"/>
              </a:rPr>
              <a:t>在时间戳的比较中，首先比较本地时间戳，然后比较服务器</a:t>
            </a:r>
            <a:r>
              <a:rPr lang="en-US" altLang="zh-CN" sz="2600">
                <a:ea typeface="宋体" pitchFamily="2" charset="-122"/>
              </a:rPr>
              <a:t>-id</a:t>
            </a:r>
            <a:endParaRPr lang="en-GB" altLang="zh-CN" sz="2600">
              <a:ea typeface="宋体" pitchFamily="2" charset="-122"/>
            </a:endParaRPr>
          </a:p>
          <a:p>
            <a:pPr lvl="1">
              <a:lnSpc>
                <a:spcPct val="90000"/>
              </a:lnSpc>
            </a:pPr>
            <a:r>
              <a:rPr lang="zh-CN" altLang="en-GB" sz="2600">
                <a:ea typeface="宋体" pitchFamily="2" charset="-122"/>
              </a:rPr>
              <a:t>和以前一样，时间戳随每个对象的访问传递</a:t>
            </a:r>
            <a:endParaRPr lang="en-GB" altLang="zh-CN" sz="2600">
              <a:ea typeface="宋体" pitchFamily="2" charset="-122"/>
            </a:endParaRPr>
          </a:p>
          <a:p>
            <a:pPr lvl="1">
              <a:lnSpc>
                <a:spcPct val="90000"/>
              </a:lnSpc>
            </a:pPr>
            <a:r>
              <a:rPr lang="zh-CN" altLang="en-US" sz="2600">
                <a:ea typeface="宋体" pitchFamily="2" charset="-122"/>
              </a:rPr>
              <a:t>所有的服务器共同保证事务执行的串行等价性，</a:t>
            </a:r>
            <a:r>
              <a:rPr lang="zh-CN" altLang="en-GB" sz="2600">
                <a:ea typeface="宋体" pitchFamily="2" charset="-122"/>
              </a:rPr>
              <a:t>就是：如果</a:t>
            </a:r>
            <a:r>
              <a:rPr lang="en-GB" altLang="zh-CN" sz="2600">
                <a:ea typeface="宋体" pitchFamily="2" charset="-122"/>
              </a:rPr>
              <a:t>T</a:t>
            </a:r>
            <a:r>
              <a:rPr lang="zh-CN" altLang="en-GB" sz="2600">
                <a:ea typeface="宋体" pitchFamily="2" charset="-122"/>
              </a:rPr>
              <a:t>在</a:t>
            </a:r>
            <a:r>
              <a:rPr lang="en-GB" altLang="zh-CN" sz="2600">
                <a:ea typeface="宋体" pitchFamily="2" charset="-122"/>
              </a:rPr>
              <a:t>U</a:t>
            </a:r>
            <a:r>
              <a:rPr lang="zh-CN" altLang="en-GB" sz="2600">
                <a:ea typeface="宋体" pitchFamily="2" charset="-122"/>
              </a:rPr>
              <a:t>之前访问一个对象，那么对所有对象的访问，</a:t>
            </a:r>
            <a:r>
              <a:rPr lang="en-GB" altLang="zh-CN" sz="2600">
                <a:ea typeface="宋体" pitchFamily="2" charset="-122"/>
              </a:rPr>
              <a:t>T</a:t>
            </a:r>
            <a:r>
              <a:rPr lang="zh-CN" altLang="en-GB" sz="2600">
                <a:ea typeface="宋体" pitchFamily="2" charset="-122"/>
              </a:rPr>
              <a:t>都在</a:t>
            </a:r>
            <a:r>
              <a:rPr lang="en-GB" altLang="zh-CN" sz="2600">
                <a:ea typeface="宋体" pitchFamily="2" charset="-122"/>
              </a:rPr>
              <a:t>U</a:t>
            </a:r>
            <a:r>
              <a:rPr lang="zh-CN" altLang="en-GB" sz="2600">
                <a:ea typeface="宋体" pitchFamily="2" charset="-122"/>
              </a:rPr>
              <a:t>之前</a:t>
            </a:r>
            <a:endParaRPr lang="en-GB" altLang="zh-CN" sz="260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GB">
                <a:ea typeface="宋体" pitchFamily="2" charset="-122"/>
              </a:rPr>
              <a:t>时间戳排序并发控制</a:t>
            </a:r>
            <a:endParaRPr lang="en-GB" altLang="zh-CN">
              <a:ea typeface="宋体" pitchFamily="2" charset="-122"/>
            </a:endParaRPr>
          </a:p>
        </p:txBody>
      </p:sp>
      <p:sp>
        <p:nvSpPr>
          <p:cNvPr id="476163" name="Rectangle 3"/>
          <p:cNvSpPr>
            <a:spLocks noGrp="1" noChangeArrowheads="1"/>
          </p:cNvSpPr>
          <p:nvPr>
            <p:ph type="body" idx="1"/>
          </p:nvPr>
        </p:nvSpPr>
        <p:spPr>
          <a:xfrm>
            <a:off x="495300" y="942975"/>
            <a:ext cx="8859838" cy="5746750"/>
          </a:xfrm>
        </p:spPr>
        <p:txBody>
          <a:bodyPr/>
          <a:lstStyle/>
          <a:p>
            <a:pPr>
              <a:lnSpc>
                <a:spcPct val="90000"/>
              </a:lnSpc>
            </a:pPr>
            <a:r>
              <a:rPr lang="zh-CN" altLang="en-US" sz="2400" dirty="0">
                <a:ea typeface="宋体" pitchFamily="2" charset="-122"/>
              </a:rPr>
              <a:t>即使各服务器之间的局部时钟不同步，也能保证事务之间的次序相同</a:t>
            </a:r>
            <a:endParaRPr lang="en-GB" altLang="zh-CN" sz="2400" dirty="0">
              <a:ea typeface="宋体" pitchFamily="2" charset="-122"/>
            </a:endParaRPr>
          </a:p>
          <a:p>
            <a:pPr lvl="1">
              <a:lnSpc>
                <a:spcPct val="90000"/>
              </a:lnSpc>
            </a:pPr>
            <a:r>
              <a:rPr lang="zh-CN" altLang="en-US" sz="2400" dirty="0">
                <a:ea typeface="宋体" pitchFamily="2" charset="-122"/>
              </a:rPr>
              <a:t>但是由于性能方面的原因，各协调者之间的时钟还是要求大致同步</a:t>
            </a:r>
            <a:endParaRPr lang="en-GB" altLang="zh-CN" sz="2400" dirty="0">
              <a:ea typeface="宋体" pitchFamily="2" charset="-122"/>
            </a:endParaRPr>
          </a:p>
          <a:p>
            <a:pPr lvl="1">
              <a:lnSpc>
                <a:spcPct val="90000"/>
              </a:lnSpc>
            </a:pPr>
            <a:r>
              <a:rPr lang="zh-CN" altLang="en-US" sz="2400" dirty="0">
                <a:ea typeface="宋体" pitchFamily="2" charset="-122"/>
              </a:rPr>
              <a:t>事务之间的次序基本上就是它们实际开始的时间次序</a:t>
            </a:r>
            <a:endParaRPr lang="en-GB" altLang="zh-CN" sz="2400" dirty="0">
              <a:ea typeface="宋体" pitchFamily="2" charset="-122"/>
            </a:endParaRPr>
          </a:p>
          <a:p>
            <a:pPr>
              <a:lnSpc>
                <a:spcPct val="90000"/>
              </a:lnSpc>
            </a:pPr>
            <a:r>
              <a:rPr lang="zh-CN" altLang="en-GB" sz="2400" dirty="0">
                <a:ea typeface="宋体" pitchFamily="2" charset="-122"/>
              </a:rPr>
              <a:t>时间戳排序</a:t>
            </a:r>
          </a:p>
          <a:p>
            <a:pPr lvl="1">
              <a:lnSpc>
                <a:spcPct val="90000"/>
              </a:lnSpc>
            </a:pPr>
            <a:r>
              <a:rPr lang="zh-CN" altLang="en-US" sz="2400" dirty="0">
                <a:ea typeface="宋体" pitchFamily="2" charset="-122"/>
              </a:rPr>
              <a:t>在执行每个操作的时候</a:t>
            </a:r>
            <a:r>
              <a:rPr lang="zh-CN" altLang="en-US" sz="2400" dirty="0">
                <a:solidFill>
                  <a:srgbClr val="0000CC"/>
                </a:solidFill>
                <a:ea typeface="宋体" pitchFamily="2" charset="-122"/>
              </a:rPr>
              <a:t>解除冲突</a:t>
            </a:r>
            <a:endParaRPr lang="en-GB" altLang="zh-CN" sz="2400" dirty="0">
              <a:solidFill>
                <a:srgbClr val="0000CC"/>
              </a:solidFill>
              <a:ea typeface="宋体" pitchFamily="2" charset="-122"/>
            </a:endParaRPr>
          </a:p>
          <a:p>
            <a:pPr lvl="1">
              <a:lnSpc>
                <a:spcPct val="90000"/>
              </a:lnSpc>
            </a:pPr>
            <a:r>
              <a:rPr lang="zh-CN" altLang="en-US" sz="2400" dirty="0">
                <a:ea typeface="宋体" pitchFamily="2" charset="-122"/>
              </a:rPr>
              <a:t>如果为了解决冲突需要放弃某个事务时，相应的协调者将被通知，协调者将在所有的参与者上放弃这个事务 </a:t>
            </a:r>
            <a:endParaRPr lang="en-GB" altLang="zh-CN" sz="2400" dirty="0">
              <a:ea typeface="宋体" pitchFamily="2" charset="-122"/>
            </a:endParaRPr>
          </a:p>
          <a:p>
            <a:pPr lvl="1">
              <a:lnSpc>
                <a:spcPct val="90000"/>
              </a:lnSpc>
            </a:pPr>
            <a:r>
              <a:rPr lang="zh-CN" altLang="en-US" sz="2400" dirty="0">
                <a:ea typeface="宋体" pitchFamily="2" charset="-122"/>
              </a:rPr>
              <a:t>如果事务能够坚持到客户发起提交请求的时候，那么这个事务总能提交</a:t>
            </a:r>
            <a:endParaRPr lang="en-GB" altLang="zh-CN" sz="2400" dirty="0">
              <a:ea typeface="宋体" pitchFamily="2" charset="-122"/>
            </a:endParaRPr>
          </a:p>
          <a:p>
            <a:pPr lvl="2">
              <a:lnSpc>
                <a:spcPct val="90000"/>
              </a:lnSpc>
            </a:pPr>
            <a:r>
              <a:rPr lang="zh-CN" altLang="en-US" sz="2400" dirty="0">
                <a:ea typeface="宋体" pitchFamily="2" charset="-122"/>
              </a:rPr>
              <a:t>参与者通常同意提交</a:t>
            </a:r>
            <a:endParaRPr lang="en-GB" altLang="zh-CN" sz="2400" dirty="0">
              <a:ea typeface="宋体" pitchFamily="2" charset="-122"/>
            </a:endParaRPr>
          </a:p>
          <a:p>
            <a:pPr lvl="2">
              <a:lnSpc>
                <a:spcPct val="90000"/>
              </a:lnSpc>
            </a:pPr>
            <a:r>
              <a:rPr lang="zh-CN" altLang="en-US" sz="2400" dirty="0">
                <a:ea typeface="宋体" pitchFamily="2" charset="-122"/>
              </a:rPr>
              <a:t>除非参与者在事务执行过程中崩溃过并被恢复了</a:t>
            </a:r>
            <a:endParaRPr lang="en-GB" altLang="zh-CN" sz="2400" dirty="0">
              <a:ea typeface="宋体" pitchFamily="2" charset="-122"/>
            </a:endParaRPr>
          </a:p>
        </p:txBody>
      </p:sp>
      <p:sp>
        <p:nvSpPr>
          <p:cNvPr id="476165" name="Text Box 5"/>
          <p:cNvSpPr txBox="1">
            <a:spLocks noChangeArrowheads="1"/>
          </p:cNvSpPr>
          <p:nvPr/>
        </p:nvSpPr>
        <p:spPr bwMode="auto">
          <a:xfrm>
            <a:off x="3625850" y="0"/>
            <a:ext cx="6340475" cy="400050"/>
          </a:xfrm>
          <a:prstGeom prst="rect">
            <a:avLst/>
          </a:prstGeom>
          <a:solidFill>
            <a:schemeClr val="accent1">
              <a:lumMod val="20000"/>
              <a:lumOff val="80000"/>
            </a:schemeClr>
          </a:solidFill>
          <a:ln>
            <a:noFill/>
          </a:ln>
          <a:effectLs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没有时钟同步，能在所有服务器上获得相同的排序吗？</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11" dur="500"/>
                                        <p:tgtEl>
                                          <p:spTgt spid="476163">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14" dur="500"/>
                                        <p:tgtEl>
                                          <p:spTgt spid="476163">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7" dur="500"/>
                                        <p:tgtEl>
                                          <p:spTgt spid="47616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20" dur="500"/>
                                        <p:tgtEl>
                                          <p:spTgt spid="47616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3" dur="500"/>
                                        <p:tgtEl>
                                          <p:spTgt spid="47616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6" dur="500"/>
                                        <p:tgtEl>
                                          <p:spTgt spid="47616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29" dur="500"/>
                                        <p:tgtEl>
                                          <p:spTgt spid="47616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32" dur="500"/>
                                        <p:tgtEl>
                                          <p:spTgt spid="47616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35" dur="500"/>
                                        <p:tgtEl>
                                          <p:spTgt spid="476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ea typeface="宋体" pitchFamily="2" charset="-122"/>
              </a:rPr>
              <a:t>乐观并发控制 </a:t>
            </a:r>
            <a:endParaRPr lang="en-GB" altLang="zh-CN">
              <a:ea typeface="宋体" pitchFamily="2" charset="-122"/>
            </a:endParaRPr>
          </a:p>
        </p:txBody>
      </p:sp>
      <p:sp>
        <p:nvSpPr>
          <p:cNvPr id="478241" name="Rectangle 33"/>
          <p:cNvSpPr>
            <a:spLocks noChangeArrowheads="1"/>
          </p:cNvSpPr>
          <p:nvPr/>
        </p:nvSpPr>
        <p:spPr bwMode="auto">
          <a:xfrm>
            <a:off x="7493000" y="987425"/>
            <a:ext cx="2413000" cy="13652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20000"/>
              </a:spcBef>
              <a:buClr>
                <a:schemeClr val="tx1"/>
              </a:buClr>
              <a:buFont typeface="Wingdings" pitchFamily="2" charset="2"/>
              <a:buChar char=""/>
              <a:defRPr kumimoji="1" sz="2800">
                <a:solidFill>
                  <a:schemeClr val="tx1"/>
                </a:solidFill>
                <a:latin typeface="Arial" charset="0"/>
              </a:defRPr>
            </a:lvl1pPr>
            <a:lvl2pPr marL="914400" indent="-457200" algn="l">
              <a:spcBef>
                <a:spcPct val="20000"/>
              </a:spcBef>
              <a:buClr>
                <a:schemeClr val="tx1"/>
              </a:buClr>
              <a:buChar char="–"/>
              <a:defRPr kumimoji="1" sz="2000">
                <a:solidFill>
                  <a:schemeClr val="tx1"/>
                </a:solidFill>
                <a:latin typeface="Arial" charset="0"/>
              </a:defRPr>
            </a:lvl2pPr>
            <a:lvl3pPr marL="1371600" indent="-457200" algn="l">
              <a:spcBef>
                <a:spcPct val="20000"/>
              </a:spcBef>
              <a:buClr>
                <a:schemeClr val="tx1"/>
              </a:buClr>
              <a:buFont typeface="Wingdings" pitchFamily="2" charset="2"/>
              <a:buChar char="w"/>
              <a:defRPr kumimoji="1">
                <a:solidFill>
                  <a:schemeClr val="tx1"/>
                </a:solidFill>
                <a:latin typeface="Arial" charset="0"/>
              </a:defRPr>
            </a:lvl3pPr>
            <a:lvl4pPr marL="1828800" indent="-457200" algn="l">
              <a:spcBef>
                <a:spcPct val="20000"/>
              </a:spcBef>
              <a:buClr>
                <a:schemeClr val="tx1"/>
              </a:buClr>
              <a:buChar char="•"/>
              <a:defRPr kumimoji="1">
                <a:solidFill>
                  <a:schemeClr val="tx1"/>
                </a:solidFill>
                <a:latin typeface="Arial" charset="0"/>
              </a:defRPr>
            </a:lvl4pPr>
            <a:lvl5pPr marL="2286000" indent="-457200" algn="l">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marL="0" indent="0">
              <a:buClr>
                <a:schemeClr val="hlink"/>
              </a:buClr>
              <a:buFont typeface="Wingdings" pitchFamily="2" charset="2"/>
              <a:buNone/>
              <a:defRPr/>
            </a:pPr>
            <a:r>
              <a:rPr lang="zh-CN" altLang="en-US" sz="1800">
                <a:solidFill>
                  <a:schemeClr val="hlink"/>
                </a:solidFill>
                <a:ea typeface="宋体" pitchFamily="2" charset="-122"/>
              </a:rPr>
              <a:t>被验证事务</a:t>
            </a:r>
            <a:r>
              <a:rPr lang="en-US" altLang="zh-CN" sz="1800">
                <a:solidFill>
                  <a:schemeClr val="hlink"/>
                </a:solidFill>
                <a:ea typeface="宋体" pitchFamily="2" charset="-122"/>
              </a:rPr>
              <a:t>/</a:t>
            </a:r>
            <a:r>
              <a:rPr lang="zh-CN" altLang="en-US" sz="1800">
                <a:solidFill>
                  <a:schemeClr val="hlink"/>
                </a:solidFill>
                <a:ea typeface="宋体" pitchFamily="2" charset="-122"/>
              </a:rPr>
              <a:t>重叠事务</a:t>
            </a:r>
            <a:endParaRPr lang="en-US" altLang="zh-CN" sz="1800">
              <a:solidFill>
                <a:schemeClr val="hlink"/>
              </a:solidFill>
              <a:ea typeface="宋体" pitchFamily="2" charset="-122"/>
            </a:endParaRPr>
          </a:p>
          <a:p>
            <a:pPr>
              <a:buClr>
                <a:schemeClr val="hlink"/>
              </a:buClr>
              <a:buFontTx/>
              <a:buAutoNum type="arabicPeriod"/>
              <a:defRPr/>
            </a:pPr>
            <a:r>
              <a:rPr lang="zh-CN" altLang="en-GB" sz="1800">
                <a:solidFill>
                  <a:schemeClr val="hlink"/>
                </a:solidFill>
                <a:ea typeface="宋体" pitchFamily="2" charset="-122"/>
              </a:rPr>
              <a:t>写</a:t>
            </a:r>
            <a:r>
              <a:rPr lang="en-GB" altLang="zh-CN" sz="1800">
                <a:solidFill>
                  <a:schemeClr val="hlink"/>
                </a:solidFill>
                <a:ea typeface="宋体" pitchFamily="2" charset="-122"/>
              </a:rPr>
              <a:t>/</a:t>
            </a:r>
            <a:r>
              <a:rPr lang="zh-CN" altLang="en-GB" sz="1800">
                <a:solidFill>
                  <a:schemeClr val="hlink"/>
                </a:solidFill>
                <a:ea typeface="宋体" pitchFamily="2" charset="-122"/>
              </a:rPr>
              <a:t>读 </a:t>
            </a:r>
          </a:p>
          <a:p>
            <a:pPr>
              <a:buClr>
                <a:schemeClr val="hlink"/>
              </a:buClr>
              <a:buFontTx/>
              <a:buAutoNum type="arabicPeriod"/>
              <a:defRPr/>
            </a:pPr>
            <a:r>
              <a:rPr lang="zh-CN" altLang="en-GB" sz="1800">
                <a:solidFill>
                  <a:schemeClr val="hlink"/>
                </a:solidFill>
                <a:ea typeface="宋体" pitchFamily="2" charset="-122"/>
              </a:rPr>
              <a:t>读</a:t>
            </a:r>
            <a:r>
              <a:rPr lang="en-GB" altLang="zh-CN" sz="1800">
                <a:solidFill>
                  <a:schemeClr val="hlink"/>
                </a:solidFill>
                <a:ea typeface="宋体" pitchFamily="2" charset="-122"/>
              </a:rPr>
              <a:t>/</a:t>
            </a:r>
            <a:r>
              <a:rPr lang="zh-CN" altLang="en-GB" sz="1800">
                <a:solidFill>
                  <a:schemeClr val="hlink"/>
                </a:solidFill>
                <a:ea typeface="宋体" pitchFamily="2" charset="-122"/>
              </a:rPr>
              <a:t>写</a:t>
            </a:r>
          </a:p>
          <a:p>
            <a:pPr>
              <a:buClr>
                <a:schemeClr val="hlink"/>
              </a:buClr>
              <a:buFontTx/>
              <a:buNone/>
              <a:defRPr/>
            </a:pPr>
            <a:r>
              <a:rPr lang="en-GB" altLang="zh-CN" sz="1800">
                <a:solidFill>
                  <a:schemeClr val="hlink"/>
                </a:solidFill>
                <a:ea typeface="宋体" pitchFamily="2" charset="-122"/>
              </a:rPr>
              <a:t>3.    </a:t>
            </a:r>
            <a:r>
              <a:rPr lang="zh-CN" altLang="en-GB" sz="1800">
                <a:solidFill>
                  <a:schemeClr val="hlink"/>
                </a:solidFill>
                <a:ea typeface="宋体" pitchFamily="2" charset="-122"/>
              </a:rPr>
              <a:t>写</a:t>
            </a:r>
            <a:r>
              <a:rPr lang="en-GB" altLang="zh-CN" sz="1800">
                <a:solidFill>
                  <a:schemeClr val="hlink"/>
                </a:solidFill>
                <a:ea typeface="宋体" pitchFamily="2" charset="-122"/>
              </a:rPr>
              <a:t>/</a:t>
            </a:r>
            <a:r>
              <a:rPr lang="zh-CN" altLang="en-GB" sz="1800">
                <a:solidFill>
                  <a:schemeClr val="hlink"/>
                </a:solidFill>
                <a:ea typeface="宋体" pitchFamily="2" charset="-122"/>
              </a:rPr>
              <a:t>写</a:t>
            </a:r>
          </a:p>
        </p:txBody>
      </p:sp>
      <p:sp>
        <p:nvSpPr>
          <p:cNvPr id="41988" name="Rectangle 3"/>
          <p:cNvSpPr>
            <a:spLocks noGrp="1" noChangeArrowheads="1"/>
          </p:cNvSpPr>
          <p:nvPr>
            <p:ph type="body" idx="1"/>
          </p:nvPr>
        </p:nvSpPr>
        <p:spPr>
          <a:xfrm>
            <a:off x="293688" y="941388"/>
            <a:ext cx="8351837" cy="3146425"/>
          </a:xfrm>
        </p:spPr>
        <p:txBody>
          <a:bodyPr/>
          <a:lstStyle/>
          <a:p>
            <a:pPr>
              <a:lnSpc>
                <a:spcPct val="90000"/>
              </a:lnSpc>
            </a:pPr>
            <a:r>
              <a:rPr lang="zh-CN" altLang="en-US" dirty="0">
                <a:ea typeface="宋体" pitchFamily="2" charset="-122"/>
              </a:rPr>
              <a:t>每个事务在提交之前必须首先进行验证</a:t>
            </a:r>
            <a:endParaRPr lang="en-GB" altLang="zh-CN" dirty="0">
              <a:ea typeface="宋体" pitchFamily="2" charset="-122"/>
            </a:endParaRPr>
          </a:p>
          <a:p>
            <a:pPr lvl="1">
              <a:lnSpc>
                <a:spcPct val="90000"/>
              </a:lnSpc>
            </a:pPr>
            <a:r>
              <a:rPr lang="zh-CN" altLang="en-US" sz="2400" dirty="0">
                <a:ea typeface="宋体" pitchFamily="2" charset="-122"/>
              </a:rPr>
              <a:t>事务在验证开始时被附上一个事务序号</a:t>
            </a:r>
            <a:endParaRPr lang="en-GB" altLang="zh-CN" sz="2400" dirty="0">
              <a:ea typeface="宋体" pitchFamily="2" charset="-122"/>
            </a:endParaRPr>
          </a:p>
          <a:p>
            <a:pPr lvl="1">
              <a:lnSpc>
                <a:spcPct val="90000"/>
              </a:lnSpc>
            </a:pPr>
            <a:r>
              <a:rPr lang="zh-CN" altLang="en-US" sz="2400" dirty="0">
                <a:ea typeface="宋体" pitchFamily="2" charset="-122"/>
              </a:rPr>
              <a:t>事务的串行化是根据这些事务序号的顺序实现的</a:t>
            </a:r>
            <a:endParaRPr lang="en-GB" altLang="zh-CN" sz="2400" dirty="0">
              <a:ea typeface="宋体" pitchFamily="2" charset="-122"/>
            </a:endParaRPr>
          </a:p>
          <a:p>
            <a:pPr lvl="1">
              <a:lnSpc>
                <a:spcPct val="90000"/>
              </a:lnSpc>
            </a:pPr>
            <a:r>
              <a:rPr lang="zh-CN" altLang="en-US" sz="2400" dirty="0">
                <a:ea typeface="宋体" pitchFamily="2" charset="-122"/>
              </a:rPr>
              <a:t>验证在两阶段提交协议的第一个阶段进行</a:t>
            </a:r>
            <a:endParaRPr lang="en-GB" altLang="zh-CN" sz="2400" dirty="0">
              <a:ea typeface="宋体" pitchFamily="2" charset="-122"/>
            </a:endParaRPr>
          </a:p>
          <a:p>
            <a:pPr>
              <a:lnSpc>
                <a:spcPct val="90000"/>
              </a:lnSpc>
            </a:pPr>
            <a:r>
              <a:rPr lang="zh-CN" altLang="en-GB" dirty="0">
                <a:ea typeface="宋体" pitchFamily="2" charset="-122"/>
              </a:rPr>
              <a:t>考虑下列</a:t>
            </a:r>
            <a:r>
              <a:rPr lang="en-GB" altLang="zh-CN" dirty="0">
                <a:ea typeface="宋体" pitchFamily="2" charset="-122"/>
              </a:rPr>
              <a:t>T</a:t>
            </a:r>
            <a:r>
              <a:rPr lang="zh-CN" altLang="en-GB" dirty="0">
                <a:ea typeface="宋体" pitchFamily="2" charset="-122"/>
              </a:rPr>
              <a:t>和</a:t>
            </a:r>
            <a:r>
              <a:rPr lang="en-GB" altLang="zh-CN" dirty="0">
                <a:ea typeface="宋体" pitchFamily="2" charset="-122"/>
              </a:rPr>
              <a:t>U</a:t>
            </a:r>
            <a:r>
              <a:rPr lang="zh-CN" altLang="en-GB" dirty="0">
                <a:ea typeface="宋体" pitchFamily="2" charset="-122"/>
              </a:rPr>
              <a:t>的交替执行</a:t>
            </a:r>
            <a:endParaRPr lang="en-GB" altLang="zh-CN" dirty="0">
              <a:ea typeface="宋体" pitchFamily="2" charset="-122"/>
            </a:endParaRPr>
          </a:p>
          <a:p>
            <a:pPr lvl="1">
              <a:lnSpc>
                <a:spcPct val="90000"/>
              </a:lnSpc>
            </a:pPr>
            <a:r>
              <a:rPr lang="zh-CN" altLang="en-GB" sz="2400" dirty="0">
                <a:ea typeface="宋体" pitchFamily="2" charset="-122"/>
              </a:rPr>
              <a:t>在服务器</a:t>
            </a:r>
            <a:r>
              <a:rPr lang="en-GB" altLang="zh-CN" sz="2400" dirty="0">
                <a:ea typeface="宋体" pitchFamily="2" charset="-122"/>
              </a:rPr>
              <a:t>X</a:t>
            </a:r>
            <a:r>
              <a:rPr lang="zh-CN" altLang="en-GB" sz="2400" dirty="0">
                <a:ea typeface="宋体" pitchFamily="2" charset="-122"/>
              </a:rPr>
              <a:t>上</a:t>
            </a:r>
            <a:r>
              <a:rPr lang="en-GB" altLang="zh-CN" sz="2400" dirty="0">
                <a:ea typeface="宋体" pitchFamily="2" charset="-122"/>
              </a:rPr>
              <a:t>T</a:t>
            </a:r>
            <a:r>
              <a:rPr lang="zh-CN" altLang="en-GB" sz="2400" dirty="0">
                <a:ea typeface="宋体" pitchFamily="2" charset="-122"/>
              </a:rPr>
              <a:t>在</a:t>
            </a:r>
            <a:r>
              <a:rPr lang="en-GB" altLang="zh-CN" sz="2400" dirty="0">
                <a:ea typeface="宋体" pitchFamily="2" charset="-122"/>
              </a:rPr>
              <a:t>U</a:t>
            </a:r>
            <a:r>
              <a:rPr lang="zh-CN" altLang="en-GB" sz="2400" dirty="0">
                <a:ea typeface="宋体" pitchFamily="2" charset="-122"/>
              </a:rPr>
              <a:t>之前访问</a:t>
            </a:r>
            <a:r>
              <a:rPr lang="en-GB" altLang="zh-CN" sz="2400" dirty="0">
                <a:ea typeface="宋体" pitchFamily="2" charset="-122"/>
              </a:rPr>
              <a:t>A</a:t>
            </a:r>
            <a:endParaRPr lang="zh-CN" altLang="en-GB" sz="2400" dirty="0">
              <a:ea typeface="宋体" pitchFamily="2" charset="-122"/>
            </a:endParaRPr>
          </a:p>
          <a:p>
            <a:pPr lvl="1">
              <a:lnSpc>
                <a:spcPct val="90000"/>
              </a:lnSpc>
            </a:pPr>
            <a:r>
              <a:rPr lang="zh-CN" altLang="en-GB" sz="2400" dirty="0">
                <a:ea typeface="宋体" pitchFamily="2" charset="-122"/>
              </a:rPr>
              <a:t>在服务器</a:t>
            </a:r>
            <a:r>
              <a:rPr lang="en-GB" altLang="zh-CN" sz="2400" dirty="0">
                <a:ea typeface="宋体" pitchFamily="2" charset="-122"/>
              </a:rPr>
              <a:t>Y</a:t>
            </a:r>
            <a:r>
              <a:rPr lang="zh-CN" altLang="en-GB" sz="2400" dirty="0">
                <a:ea typeface="宋体" pitchFamily="2" charset="-122"/>
              </a:rPr>
              <a:t>上</a:t>
            </a:r>
            <a:r>
              <a:rPr lang="en-GB" altLang="zh-CN" sz="2400" dirty="0">
                <a:ea typeface="宋体" pitchFamily="2" charset="-122"/>
              </a:rPr>
              <a:t>U</a:t>
            </a:r>
            <a:r>
              <a:rPr lang="zh-CN" altLang="en-GB" sz="2400" dirty="0">
                <a:ea typeface="宋体" pitchFamily="2" charset="-122"/>
              </a:rPr>
              <a:t>在</a:t>
            </a:r>
            <a:r>
              <a:rPr lang="en-GB" altLang="zh-CN" sz="2400" dirty="0">
                <a:ea typeface="宋体" pitchFamily="2" charset="-122"/>
              </a:rPr>
              <a:t>T</a:t>
            </a:r>
            <a:r>
              <a:rPr lang="zh-CN" altLang="en-GB" sz="2400" dirty="0">
                <a:ea typeface="宋体" pitchFamily="2" charset="-122"/>
              </a:rPr>
              <a:t>之前访问</a:t>
            </a:r>
            <a:r>
              <a:rPr lang="en-GB" altLang="zh-CN" sz="2400" dirty="0">
                <a:ea typeface="宋体" pitchFamily="2" charset="-122"/>
              </a:rPr>
              <a:t>B</a:t>
            </a:r>
          </a:p>
        </p:txBody>
      </p:sp>
      <p:graphicFrame>
        <p:nvGraphicFramePr>
          <p:cNvPr id="478212" name="Group 4"/>
          <p:cNvGraphicFramePr>
            <a:graphicFrameLocks noGrp="1"/>
          </p:cNvGraphicFramePr>
          <p:nvPr/>
        </p:nvGraphicFramePr>
        <p:xfrm>
          <a:off x="774700" y="4298950"/>
          <a:ext cx="6604000" cy="2325688"/>
        </p:xfrm>
        <a:graphic>
          <a:graphicData uri="http://schemas.openxmlformats.org/drawingml/2006/table">
            <a:tbl>
              <a:tblPr/>
              <a:tblGrid>
                <a:gridCol w="1651000">
                  <a:extLst>
                    <a:ext uri="{9D8B030D-6E8A-4147-A177-3AD203B41FA5}">
                      <a16:colId xmlns:a16="http://schemas.microsoft.com/office/drawing/2014/main" xmlns="" val="20000"/>
                    </a:ext>
                  </a:extLst>
                </a:gridCol>
                <a:gridCol w="1651000">
                  <a:extLst>
                    <a:ext uri="{9D8B030D-6E8A-4147-A177-3AD203B41FA5}">
                      <a16:colId xmlns:a16="http://schemas.microsoft.com/office/drawing/2014/main" xmlns="" val="20001"/>
                    </a:ext>
                  </a:extLst>
                </a:gridCol>
                <a:gridCol w="1651000">
                  <a:extLst>
                    <a:ext uri="{9D8B030D-6E8A-4147-A177-3AD203B41FA5}">
                      <a16:colId xmlns:a16="http://schemas.microsoft.com/office/drawing/2014/main" xmlns="" val="20002"/>
                    </a:ext>
                  </a:extLst>
                </a:gridCol>
                <a:gridCol w="1651000">
                  <a:extLst>
                    <a:ext uri="{9D8B030D-6E8A-4147-A177-3AD203B41FA5}">
                      <a16:colId xmlns:a16="http://schemas.microsoft.com/office/drawing/2014/main" xmlns="" val="20003"/>
                    </a:ext>
                  </a:extLst>
                </a:gridCol>
              </a:tblGrid>
              <a:tr h="149225">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T</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U</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56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X</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Y</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381000">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2"/>
                  </a:ext>
                </a:extLst>
              </a:tr>
              <a:tr h="49688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Y</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Read</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0" u="none" strike="noStrike" cap="none" normalizeH="0" baseline="0">
                          <a:ln>
                            <a:noFill/>
                          </a:ln>
                          <a:solidFill>
                            <a:schemeClr val="tx1"/>
                          </a:solidFill>
                          <a:effectLst/>
                          <a:latin typeface="Arial" charset="0"/>
                          <a:ea typeface="宋体" pitchFamily="2" charset="-122"/>
                        </a:rPr>
                        <a:t>at </a:t>
                      </a:r>
                      <a:r>
                        <a:rPr kumimoji="1" lang="en-GB" altLang="zh-CN" sz="2400" b="0" i="1" u="none" strike="noStrike" cap="none" normalizeH="0" baseline="0">
                          <a:ln>
                            <a:noFill/>
                          </a:ln>
                          <a:solidFill>
                            <a:schemeClr val="tx1"/>
                          </a:solidFill>
                          <a:effectLst/>
                          <a:latin typeface="Arial" charset="0"/>
                          <a:ea typeface="宋体" pitchFamily="2" charset="-122"/>
                        </a:rPr>
                        <a:t>X</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10003"/>
                  </a:ext>
                </a:extLst>
              </a:tr>
              <a:tr h="338138">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B</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en-GB" altLang="zh-CN" sz="2400" b="0" i="1" u="none" strike="noStrike" cap="none" normalizeH="0" baseline="0">
                          <a:ln>
                            <a:noFill/>
                          </a:ln>
                          <a:solidFill>
                            <a:schemeClr val="tx1"/>
                          </a:solidFill>
                          <a:effectLst/>
                          <a:latin typeface="Arial" charset="0"/>
                          <a:ea typeface="宋体" pitchFamily="2" charset="-122"/>
                        </a:rPr>
                        <a:t>Write</a:t>
                      </a:r>
                      <a:r>
                        <a:rPr kumimoji="1" lang="en-GB" altLang="zh-CN" sz="2400" b="0" i="0" u="none" strike="noStrike" cap="none" normalizeH="0" baseline="0">
                          <a:ln>
                            <a:noFill/>
                          </a:ln>
                          <a:solidFill>
                            <a:schemeClr val="tx1"/>
                          </a:solidFill>
                          <a:effectLst/>
                          <a:latin typeface="Arial" charset="0"/>
                          <a:ea typeface="宋体" pitchFamily="2" charset="-122"/>
                        </a:rPr>
                        <a:t>(</a:t>
                      </a:r>
                      <a:r>
                        <a:rPr kumimoji="1" lang="en-GB" altLang="zh-CN" sz="2400" b="0" i="1" u="none" strike="noStrike" cap="none" normalizeH="0" baseline="0">
                          <a:ln>
                            <a:noFill/>
                          </a:ln>
                          <a:solidFill>
                            <a:schemeClr val="tx1"/>
                          </a:solidFill>
                          <a:effectLst/>
                          <a:latin typeface="Arial" charset="0"/>
                          <a:ea typeface="宋体" pitchFamily="2" charset="-122"/>
                        </a:rPr>
                        <a:t>A</a:t>
                      </a:r>
                      <a:r>
                        <a:rPr kumimoji="1" lang="en-GB" altLang="zh-CN" sz="2400" b="0"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78240" name="Text Box 32"/>
          <p:cNvSpPr txBox="1">
            <a:spLocks noChangeArrowheads="1"/>
          </p:cNvSpPr>
          <p:nvPr/>
        </p:nvSpPr>
        <p:spPr bwMode="auto">
          <a:xfrm>
            <a:off x="8135938" y="303213"/>
            <a:ext cx="1770062"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使用向后验证</a:t>
            </a:r>
            <a:endParaRPr kumimoji="0" lang="zh-CN" altLang="en-GB" sz="2000">
              <a:latin typeface="Times" pitchFamily="18" charset="0"/>
              <a:ea typeface="宋体" pitchFamily="2" charset="-122"/>
            </a:endParaRPr>
          </a:p>
        </p:txBody>
      </p:sp>
      <p:sp>
        <p:nvSpPr>
          <p:cNvPr id="478242" name="Rectangle 34"/>
          <p:cNvSpPr>
            <a:spLocks noChangeArrowheads="1"/>
          </p:cNvSpPr>
          <p:nvPr/>
        </p:nvSpPr>
        <p:spPr bwMode="auto">
          <a:xfrm>
            <a:off x="8097838" y="3146425"/>
            <a:ext cx="1797050" cy="1027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AutoNum type="arabicPeriod"/>
            </a:pPr>
            <a:r>
              <a:rPr lang="zh-CN" altLang="en-GB" sz="1800">
                <a:solidFill>
                  <a:schemeClr val="hlink"/>
                </a:solidFill>
                <a:ea typeface="宋体" pitchFamily="2" charset="-122"/>
              </a:rPr>
              <a:t>自动满足</a:t>
            </a:r>
          </a:p>
          <a:p>
            <a:pPr>
              <a:buClr>
                <a:schemeClr val="hlink"/>
              </a:buClr>
              <a:buFont typeface="Times" pitchFamily="18" charset="0"/>
              <a:buAutoNum type="arabicPeriod"/>
            </a:pPr>
            <a:r>
              <a:rPr lang="zh-CN" altLang="en-GB" sz="1800">
                <a:solidFill>
                  <a:schemeClr val="hlink"/>
                </a:solidFill>
                <a:ea typeface="宋体" pitchFamily="2" charset="-122"/>
              </a:rPr>
              <a:t>要检查</a:t>
            </a:r>
          </a:p>
          <a:p>
            <a:pPr>
              <a:buClr>
                <a:schemeClr val="hlink"/>
              </a:buClr>
              <a:buFont typeface="Times" pitchFamily="18" charset="0"/>
              <a:buAutoNum type="arabicPeriod"/>
            </a:pPr>
            <a:r>
              <a:rPr lang="zh-CN" altLang="en-GB" sz="1800">
                <a:solidFill>
                  <a:schemeClr val="hlink"/>
                </a:solidFill>
                <a:ea typeface="宋体" pitchFamily="2" charset="-122"/>
              </a:rPr>
              <a:t>并行执行</a:t>
            </a:r>
          </a:p>
        </p:txBody>
      </p:sp>
      <p:sp>
        <p:nvSpPr>
          <p:cNvPr id="478243" name="Rectangle 35"/>
          <p:cNvSpPr>
            <a:spLocks noChangeArrowheads="1"/>
          </p:cNvSpPr>
          <p:nvPr/>
        </p:nvSpPr>
        <p:spPr bwMode="auto">
          <a:xfrm>
            <a:off x="8059738" y="4414838"/>
            <a:ext cx="1846262"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None/>
            </a:pPr>
            <a:r>
              <a:rPr lang="zh-CN" altLang="en-GB" sz="1800">
                <a:solidFill>
                  <a:schemeClr val="hlink"/>
                </a:solidFill>
                <a:ea typeface="宋体" pitchFamily="2" charset="-122"/>
              </a:rPr>
              <a:t>假设在同一时间</a:t>
            </a:r>
          </a:p>
          <a:p>
            <a:pPr>
              <a:buClr>
                <a:schemeClr val="hlink"/>
              </a:buClr>
              <a:buFont typeface="Times" pitchFamily="18" charset="0"/>
              <a:buNone/>
            </a:pPr>
            <a:r>
              <a:rPr lang="en-GB" altLang="zh-CN" sz="1800">
                <a:solidFill>
                  <a:schemeClr val="hlink"/>
                </a:solidFill>
                <a:ea typeface="宋体" pitchFamily="2" charset="-122"/>
              </a:rPr>
              <a:t>T </a:t>
            </a:r>
            <a:r>
              <a:rPr lang="zh-CN" altLang="en-GB" sz="1800">
                <a:solidFill>
                  <a:schemeClr val="hlink"/>
                </a:solidFill>
                <a:ea typeface="宋体" pitchFamily="2" charset="-122"/>
              </a:rPr>
              <a:t>、</a:t>
            </a:r>
            <a:r>
              <a:rPr lang="en-GB" altLang="zh-CN" sz="1800">
                <a:solidFill>
                  <a:schemeClr val="hlink"/>
                </a:solidFill>
                <a:ea typeface="宋体" pitchFamily="2" charset="-122"/>
              </a:rPr>
              <a:t>U </a:t>
            </a:r>
            <a:r>
              <a:rPr lang="zh-CN" altLang="en-GB" sz="1800">
                <a:solidFill>
                  <a:schemeClr val="hlink"/>
                </a:solidFill>
                <a:ea typeface="宋体" pitchFamily="2" charset="-122"/>
              </a:rPr>
              <a:t>启动验证</a:t>
            </a:r>
            <a:endParaRPr lang="en-GB" altLang="zh-CN" sz="1800">
              <a:solidFill>
                <a:schemeClr val="hlink"/>
              </a:solidFill>
              <a:ea typeface="宋体" pitchFamily="2" charset="-122"/>
            </a:endParaRPr>
          </a:p>
        </p:txBody>
      </p:sp>
      <p:sp>
        <p:nvSpPr>
          <p:cNvPr id="478244" name="Rectangle 36"/>
          <p:cNvSpPr>
            <a:spLocks noChangeArrowheads="1"/>
          </p:cNvSpPr>
          <p:nvPr/>
        </p:nvSpPr>
        <p:spPr bwMode="auto">
          <a:xfrm>
            <a:off x="8021638" y="5267325"/>
            <a:ext cx="1884362" cy="6969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a:buClr>
                <a:schemeClr val="hlink"/>
              </a:buClr>
              <a:buFont typeface="Times" pitchFamily="18" charset="0"/>
              <a:buNone/>
            </a:pPr>
            <a:r>
              <a:rPr lang="en-GB" altLang="zh-CN" sz="1800">
                <a:solidFill>
                  <a:schemeClr val="hlink"/>
                </a:solidFill>
                <a:ea typeface="宋体" pitchFamily="2" charset="-122"/>
              </a:rPr>
              <a:t>X </a:t>
            </a:r>
            <a:r>
              <a:rPr lang="zh-CN" altLang="en-GB" sz="1800">
                <a:solidFill>
                  <a:schemeClr val="hlink"/>
                </a:solidFill>
                <a:ea typeface="宋体" pitchFamily="2" charset="-122"/>
              </a:rPr>
              <a:t>先执行 </a:t>
            </a:r>
            <a:r>
              <a:rPr lang="en-GB" altLang="zh-CN" sz="1800">
                <a:solidFill>
                  <a:schemeClr val="hlink"/>
                </a:solidFill>
                <a:ea typeface="宋体" pitchFamily="2" charset="-122"/>
              </a:rPr>
              <a:t>T</a:t>
            </a:r>
            <a:endParaRPr lang="zh-CN" altLang="en-GB" sz="1800">
              <a:solidFill>
                <a:schemeClr val="hlink"/>
              </a:solidFill>
              <a:ea typeface="宋体" pitchFamily="2" charset="-122"/>
            </a:endParaRPr>
          </a:p>
          <a:p>
            <a:pPr>
              <a:buClr>
                <a:schemeClr val="hlink"/>
              </a:buClr>
              <a:buFont typeface="Times" pitchFamily="18" charset="0"/>
              <a:buNone/>
            </a:pPr>
            <a:r>
              <a:rPr lang="en-GB" altLang="zh-CN" sz="1800">
                <a:solidFill>
                  <a:schemeClr val="hlink"/>
                </a:solidFill>
                <a:ea typeface="宋体" pitchFamily="2" charset="-122"/>
              </a:rPr>
              <a:t>Y </a:t>
            </a:r>
            <a:r>
              <a:rPr lang="zh-CN" altLang="en-GB" sz="1800">
                <a:solidFill>
                  <a:schemeClr val="hlink"/>
                </a:solidFill>
                <a:ea typeface="宋体" pitchFamily="2" charset="-122"/>
              </a:rPr>
              <a:t>先执行 </a:t>
            </a:r>
            <a:r>
              <a:rPr lang="en-GB" altLang="zh-CN" sz="1800">
                <a:solidFill>
                  <a:schemeClr val="hlink"/>
                </a:solidFill>
                <a:ea typeface="宋体" pitchFamily="2" charset="-122"/>
              </a:rPr>
              <a:t>U</a:t>
            </a:r>
          </a:p>
        </p:txBody>
      </p:sp>
      <p:sp>
        <p:nvSpPr>
          <p:cNvPr id="478245" name="Rectangle 37"/>
          <p:cNvSpPr>
            <a:spLocks noChangeArrowheads="1"/>
          </p:cNvSpPr>
          <p:nvPr/>
        </p:nvSpPr>
        <p:spPr bwMode="auto">
          <a:xfrm>
            <a:off x="7421078" y="6217351"/>
            <a:ext cx="2473810" cy="646331"/>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lr>
                <a:schemeClr val="tx1"/>
              </a:buClr>
              <a:buFont typeface="Wingdings" pitchFamily="2" charset="2"/>
              <a:buChar char=""/>
              <a:defRPr kumimoji="1" sz="2800">
                <a:solidFill>
                  <a:schemeClr val="tx1"/>
                </a:solidFill>
                <a:latin typeface="Arial" charset="0"/>
              </a:defRPr>
            </a:lvl1pPr>
            <a:lvl2pPr marL="914400" indent="-457200">
              <a:spcBef>
                <a:spcPct val="20000"/>
              </a:spcBef>
              <a:buClr>
                <a:schemeClr val="tx1"/>
              </a:buClr>
              <a:buChar char="–"/>
              <a:defRPr kumimoji="1" sz="2000">
                <a:solidFill>
                  <a:schemeClr val="tx1"/>
                </a:solidFill>
                <a:latin typeface="Arial" charset="0"/>
              </a:defRPr>
            </a:lvl2pPr>
            <a:lvl3pPr marL="1371600" indent="-457200">
              <a:spcBef>
                <a:spcPct val="20000"/>
              </a:spcBef>
              <a:buClr>
                <a:schemeClr val="tx1"/>
              </a:buClr>
              <a:buFont typeface="Wingdings" pitchFamily="2" charset="2"/>
              <a:buChar char="w"/>
              <a:defRPr kumimoji="1">
                <a:solidFill>
                  <a:schemeClr val="tx1"/>
                </a:solidFill>
                <a:latin typeface="Arial" charset="0"/>
              </a:defRPr>
            </a:lvl3pPr>
            <a:lvl4pPr marL="1828800" indent="-457200">
              <a:spcBef>
                <a:spcPct val="20000"/>
              </a:spcBef>
              <a:buClr>
                <a:schemeClr val="tx1"/>
              </a:buClr>
              <a:buChar char="•"/>
              <a:defRPr kumimoji="1">
                <a:solidFill>
                  <a:schemeClr val="tx1"/>
                </a:solidFill>
                <a:latin typeface="Arial" charset="0"/>
              </a:defRPr>
            </a:lvl4pPr>
            <a:lvl5pPr marL="2286000" indent="-457200">
              <a:spcBef>
                <a:spcPct val="20000"/>
              </a:spcBef>
              <a:buClr>
                <a:schemeClr val="tx1"/>
              </a:buClr>
              <a:buChar char="–"/>
              <a:defRPr kumimoji="1">
                <a:solidFill>
                  <a:schemeClr val="tx1"/>
                </a:solidFill>
                <a:latin typeface="Arial" charset="0"/>
              </a:defRPr>
            </a:lvl5pPr>
            <a:lvl6pPr marL="2743200" indent="-457200" eaLnBrk="0" fontAlgn="base" hangingPunct="0">
              <a:spcBef>
                <a:spcPct val="20000"/>
              </a:spcBef>
              <a:spcAft>
                <a:spcPct val="0"/>
              </a:spcAft>
              <a:buClr>
                <a:schemeClr val="tx1"/>
              </a:buClr>
              <a:buChar char="–"/>
              <a:defRPr kumimoji="1">
                <a:solidFill>
                  <a:schemeClr val="tx1"/>
                </a:solidFill>
                <a:latin typeface="Arial" charset="0"/>
              </a:defRPr>
            </a:lvl6pPr>
            <a:lvl7pPr marL="3200400" indent="-457200" eaLnBrk="0" fontAlgn="base" hangingPunct="0">
              <a:spcBef>
                <a:spcPct val="20000"/>
              </a:spcBef>
              <a:spcAft>
                <a:spcPct val="0"/>
              </a:spcAft>
              <a:buClr>
                <a:schemeClr val="tx1"/>
              </a:buClr>
              <a:buChar char="–"/>
              <a:defRPr kumimoji="1">
                <a:solidFill>
                  <a:schemeClr val="tx1"/>
                </a:solidFill>
                <a:latin typeface="Arial" charset="0"/>
              </a:defRPr>
            </a:lvl7pPr>
            <a:lvl8pPr marL="3657600" indent="-457200" eaLnBrk="0" fontAlgn="base" hangingPunct="0">
              <a:spcBef>
                <a:spcPct val="20000"/>
              </a:spcBef>
              <a:spcAft>
                <a:spcPct val="0"/>
              </a:spcAft>
              <a:buClr>
                <a:schemeClr val="tx1"/>
              </a:buClr>
              <a:buChar char="–"/>
              <a:defRPr kumimoji="1">
                <a:solidFill>
                  <a:schemeClr val="tx1"/>
                </a:solidFill>
                <a:latin typeface="Arial" charset="0"/>
              </a:defRPr>
            </a:lvl8pPr>
            <a:lvl9pPr marL="4114800" indent="-457200" eaLnBrk="0" fontAlgn="base" hangingPunct="0">
              <a:spcBef>
                <a:spcPct val="20000"/>
              </a:spcBef>
              <a:spcAft>
                <a:spcPct val="0"/>
              </a:spcAft>
              <a:buClr>
                <a:schemeClr val="tx1"/>
              </a:buClr>
              <a:buChar char="–"/>
              <a:defRPr kumimoji="1">
                <a:solidFill>
                  <a:schemeClr val="tx1"/>
                </a:solidFill>
                <a:latin typeface="Arial" charset="0"/>
              </a:defRPr>
            </a:lvl9pPr>
          </a:lstStyle>
          <a:p>
            <a:pPr marL="0" indent="0">
              <a:buClr>
                <a:schemeClr val="hlink"/>
              </a:buClr>
              <a:buFont typeface="Times" pitchFamily="18" charset="0"/>
              <a:buNone/>
            </a:pPr>
            <a:r>
              <a:rPr lang="zh-CN" altLang="en-US" sz="1800">
                <a:solidFill>
                  <a:schemeClr val="hlink"/>
                </a:solidFill>
                <a:ea typeface="宋体" pitchFamily="2" charset="-122"/>
              </a:rPr>
              <a:t>如果不允许</a:t>
            </a:r>
            <a:r>
              <a:rPr lang="zh-CN" altLang="en-GB" sz="1800">
                <a:solidFill>
                  <a:schemeClr val="hlink"/>
                </a:solidFill>
                <a:ea typeface="宋体" pitchFamily="2" charset="-122"/>
              </a:rPr>
              <a:t>并行验证</a:t>
            </a:r>
            <a:r>
              <a:rPr lang="zh-CN" altLang="en-US" sz="1800">
                <a:solidFill>
                  <a:schemeClr val="hlink"/>
                </a:solidFill>
                <a:ea typeface="宋体" pitchFamily="2" charset="-122"/>
              </a:rPr>
              <a:t>，那么</a:t>
            </a:r>
            <a:r>
              <a:rPr lang="zh-CN" altLang="en-GB" sz="1800">
                <a:solidFill>
                  <a:schemeClr val="hlink"/>
                </a:solidFill>
                <a:ea typeface="宋体" pitchFamily="2" charset="-122"/>
              </a:rPr>
              <a:t>引起提交死锁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40"/>
                                        </p:tgtEl>
                                        <p:attrNameLst>
                                          <p:attrName>style.visibility</p:attrName>
                                        </p:attrNameLst>
                                      </p:cBhvr>
                                      <p:to>
                                        <p:strVal val="visible"/>
                                      </p:to>
                                    </p:set>
                                    <p:anim calcmode="lin" valueType="num">
                                      <p:cBhvr additive="base">
                                        <p:cTn id="7" dur="500" fill="hold"/>
                                        <p:tgtEl>
                                          <p:spTgt spid="478240"/>
                                        </p:tgtEl>
                                        <p:attrNameLst>
                                          <p:attrName>ppt_x</p:attrName>
                                        </p:attrNameLst>
                                      </p:cBhvr>
                                      <p:tavLst>
                                        <p:tav tm="0">
                                          <p:val>
                                            <p:strVal val="1+#ppt_w/2"/>
                                          </p:val>
                                        </p:tav>
                                        <p:tav tm="100000">
                                          <p:val>
                                            <p:strVal val="#ppt_x"/>
                                          </p:val>
                                        </p:tav>
                                      </p:tavLst>
                                    </p:anim>
                                    <p:anim calcmode="lin" valueType="num">
                                      <p:cBhvr additive="base">
                                        <p:cTn id="8" dur="500" fill="hold"/>
                                        <p:tgtEl>
                                          <p:spTgt spid="4782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8241"/>
                                        </p:tgtEl>
                                        <p:attrNameLst>
                                          <p:attrName>style.visibility</p:attrName>
                                        </p:attrNameLst>
                                      </p:cBhvr>
                                      <p:to>
                                        <p:strVal val="visible"/>
                                      </p:to>
                                    </p:set>
                                    <p:anim calcmode="lin" valueType="num">
                                      <p:cBhvr additive="base">
                                        <p:cTn id="13" dur="500" fill="hold"/>
                                        <p:tgtEl>
                                          <p:spTgt spid="478241"/>
                                        </p:tgtEl>
                                        <p:attrNameLst>
                                          <p:attrName>ppt_x</p:attrName>
                                        </p:attrNameLst>
                                      </p:cBhvr>
                                      <p:tavLst>
                                        <p:tav tm="0">
                                          <p:val>
                                            <p:strVal val="1+#ppt_w/2"/>
                                          </p:val>
                                        </p:tav>
                                        <p:tav tm="100000">
                                          <p:val>
                                            <p:strVal val="#ppt_x"/>
                                          </p:val>
                                        </p:tav>
                                      </p:tavLst>
                                    </p:anim>
                                    <p:anim calcmode="lin" valueType="num">
                                      <p:cBhvr additive="base">
                                        <p:cTn id="14" dur="500" fill="hold"/>
                                        <p:tgtEl>
                                          <p:spTgt spid="4782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78242"/>
                                        </p:tgtEl>
                                        <p:attrNameLst>
                                          <p:attrName>style.visibility</p:attrName>
                                        </p:attrNameLst>
                                      </p:cBhvr>
                                      <p:to>
                                        <p:strVal val="visible"/>
                                      </p:to>
                                    </p:set>
                                    <p:anim calcmode="lin" valueType="num">
                                      <p:cBhvr additive="base">
                                        <p:cTn id="19" dur="500" fill="hold"/>
                                        <p:tgtEl>
                                          <p:spTgt spid="478242"/>
                                        </p:tgtEl>
                                        <p:attrNameLst>
                                          <p:attrName>ppt_x</p:attrName>
                                        </p:attrNameLst>
                                      </p:cBhvr>
                                      <p:tavLst>
                                        <p:tav tm="0">
                                          <p:val>
                                            <p:strVal val="1+#ppt_w/2"/>
                                          </p:val>
                                        </p:tav>
                                        <p:tav tm="100000">
                                          <p:val>
                                            <p:strVal val="#ppt_x"/>
                                          </p:val>
                                        </p:tav>
                                      </p:tavLst>
                                    </p:anim>
                                    <p:anim calcmode="lin" valueType="num">
                                      <p:cBhvr additive="base">
                                        <p:cTn id="20" dur="500" fill="hold"/>
                                        <p:tgtEl>
                                          <p:spTgt spid="4782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43"/>
                                        </p:tgtEl>
                                        <p:attrNameLst>
                                          <p:attrName>style.visibility</p:attrName>
                                        </p:attrNameLst>
                                      </p:cBhvr>
                                      <p:to>
                                        <p:strVal val="visible"/>
                                      </p:to>
                                    </p:set>
                                    <p:anim calcmode="lin" valueType="num">
                                      <p:cBhvr additive="base">
                                        <p:cTn id="25" dur="500" fill="hold"/>
                                        <p:tgtEl>
                                          <p:spTgt spid="478243"/>
                                        </p:tgtEl>
                                        <p:attrNameLst>
                                          <p:attrName>ppt_x</p:attrName>
                                        </p:attrNameLst>
                                      </p:cBhvr>
                                      <p:tavLst>
                                        <p:tav tm="0">
                                          <p:val>
                                            <p:strVal val="1+#ppt_w/2"/>
                                          </p:val>
                                        </p:tav>
                                        <p:tav tm="100000">
                                          <p:val>
                                            <p:strVal val="#ppt_x"/>
                                          </p:val>
                                        </p:tav>
                                      </p:tavLst>
                                    </p:anim>
                                    <p:anim calcmode="lin" valueType="num">
                                      <p:cBhvr additive="base">
                                        <p:cTn id="26" dur="500" fill="hold"/>
                                        <p:tgtEl>
                                          <p:spTgt spid="4782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78244"/>
                                        </p:tgtEl>
                                        <p:attrNameLst>
                                          <p:attrName>style.visibility</p:attrName>
                                        </p:attrNameLst>
                                      </p:cBhvr>
                                      <p:to>
                                        <p:strVal val="visible"/>
                                      </p:to>
                                    </p:set>
                                    <p:anim calcmode="lin" valueType="num">
                                      <p:cBhvr additive="base">
                                        <p:cTn id="31" dur="500" fill="hold"/>
                                        <p:tgtEl>
                                          <p:spTgt spid="478244"/>
                                        </p:tgtEl>
                                        <p:attrNameLst>
                                          <p:attrName>ppt_x</p:attrName>
                                        </p:attrNameLst>
                                      </p:cBhvr>
                                      <p:tavLst>
                                        <p:tav tm="0">
                                          <p:val>
                                            <p:strVal val="1+#ppt_w/2"/>
                                          </p:val>
                                        </p:tav>
                                        <p:tav tm="100000">
                                          <p:val>
                                            <p:strVal val="#ppt_x"/>
                                          </p:val>
                                        </p:tav>
                                      </p:tavLst>
                                    </p:anim>
                                    <p:anim calcmode="lin" valueType="num">
                                      <p:cBhvr additive="base">
                                        <p:cTn id="32" dur="500" fill="hold"/>
                                        <p:tgtEl>
                                          <p:spTgt spid="47824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78245"/>
                                        </p:tgtEl>
                                        <p:attrNameLst>
                                          <p:attrName>style.visibility</p:attrName>
                                        </p:attrNameLst>
                                      </p:cBhvr>
                                      <p:to>
                                        <p:strVal val="visible"/>
                                      </p:to>
                                    </p:set>
                                    <p:anim calcmode="lin" valueType="num">
                                      <p:cBhvr additive="base">
                                        <p:cTn id="37" dur="500" fill="hold"/>
                                        <p:tgtEl>
                                          <p:spTgt spid="478245"/>
                                        </p:tgtEl>
                                        <p:attrNameLst>
                                          <p:attrName>ppt_x</p:attrName>
                                        </p:attrNameLst>
                                      </p:cBhvr>
                                      <p:tavLst>
                                        <p:tav tm="0">
                                          <p:val>
                                            <p:strVal val="1+#ppt_w/2"/>
                                          </p:val>
                                        </p:tav>
                                        <p:tav tm="100000">
                                          <p:val>
                                            <p:strVal val="#ppt_x"/>
                                          </p:val>
                                        </p:tav>
                                      </p:tavLst>
                                    </p:anim>
                                    <p:anim calcmode="lin" valueType="num">
                                      <p:cBhvr additive="base">
                                        <p:cTn id="38" dur="500" fill="hold"/>
                                        <p:tgtEl>
                                          <p:spTgt spid="478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41" grpId="0" animBg="1" autoUpdateAnimBg="0"/>
      <p:bldP spid="478240" grpId="0" animBg="1" autoUpdateAnimBg="0"/>
      <p:bldP spid="478242" grpId="0" animBg="1" autoUpdateAnimBg="0"/>
      <p:bldP spid="478243" grpId="0" animBg="1" autoUpdateAnimBg="0"/>
      <p:bldP spid="478244" grpId="0" animBg="1" autoUpdateAnimBg="0"/>
      <p:bldP spid="47824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GB">
                <a:ea typeface="宋体" pitchFamily="2" charset="-122"/>
              </a:rPr>
              <a:t>乐观并发控制中的提交死锁</a:t>
            </a:r>
            <a:endParaRPr lang="en-GB" altLang="zh-CN" sz="3600">
              <a:ea typeface="宋体" pitchFamily="2" charset="-122"/>
            </a:endParaRPr>
          </a:p>
        </p:txBody>
      </p:sp>
      <p:sp>
        <p:nvSpPr>
          <p:cNvPr id="43011" name="Rectangle 3"/>
          <p:cNvSpPr>
            <a:spLocks noGrp="1" noChangeArrowheads="1"/>
          </p:cNvSpPr>
          <p:nvPr>
            <p:ph type="body" idx="1"/>
          </p:nvPr>
        </p:nvSpPr>
        <p:spPr>
          <a:xfrm>
            <a:off x="495300" y="1082675"/>
            <a:ext cx="8859838" cy="5543550"/>
          </a:xfrm>
        </p:spPr>
        <p:txBody>
          <a:bodyPr/>
          <a:lstStyle/>
          <a:p>
            <a:r>
              <a:rPr lang="zh-CN" altLang="en-GB">
                <a:ea typeface="宋体" pitchFamily="2" charset="-122"/>
              </a:rPr>
              <a:t>分布式事务的服务器做并行验证</a:t>
            </a:r>
            <a:endParaRPr lang="en-GB" altLang="zh-CN">
              <a:ea typeface="宋体" pitchFamily="2" charset="-122"/>
            </a:endParaRPr>
          </a:p>
          <a:p>
            <a:pPr lvl="1"/>
            <a:r>
              <a:rPr lang="zh-CN" altLang="en-US" sz="2400">
                <a:ea typeface="宋体" pitchFamily="2" charset="-122"/>
              </a:rPr>
              <a:t>除了检查规则</a:t>
            </a:r>
            <a:r>
              <a:rPr lang="en-US" altLang="zh-CN" sz="2400">
                <a:ea typeface="宋体" pitchFamily="2" charset="-122"/>
              </a:rPr>
              <a:t>1</a:t>
            </a:r>
            <a:r>
              <a:rPr lang="zh-CN" altLang="en-US" sz="2400">
                <a:ea typeface="宋体" pitchFamily="2" charset="-122"/>
              </a:rPr>
              <a:t>或</a:t>
            </a:r>
            <a:r>
              <a:rPr lang="en-US" altLang="zh-CN" sz="2400">
                <a:ea typeface="宋体" pitchFamily="2" charset="-122"/>
              </a:rPr>
              <a:t>2</a:t>
            </a:r>
            <a:r>
              <a:rPr lang="zh-CN" altLang="en-US" sz="2400">
                <a:ea typeface="宋体" pitchFamily="2" charset="-122"/>
              </a:rPr>
              <a:t>外，还必须检查规则</a:t>
            </a:r>
            <a:r>
              <a:rPr lang="en-US" altLang="zh-CN" sz="2400">
                <a:ea typeface="宋体" pitchFamily="2" charset="-122"/>
              </a:rPr>
              <a:t>3</a:t>
            </a:r>
            <a:endParaRPr lang="en-GB" altLang="zh-CN" sz="2400">
              <a:ea typeface="宋体" pitchFamily="2" charset="-122"/>
            </a:endParaRPr>
          </a:p>
          <a:p>
            <a:pPr lvl="2"/>
            <a:r>
              <a:rPr lang="zh-CN" altLang="en-US" sz="2400">
                <a:ea typeface="宋体" pitchFamily="2" charset="-122"/>
              </a:rPr>
              <a:t>正在验证事务</a:t>
            </a:r>
            <a:r>
              <a:rPr lang="en-GB" altLang="zh-CN" sz="2400" i="1">
                <a:ea typeface="宋体" pitchFamily="2" charset="-122"/>
              </a:rPr>
              <a:t>T</a:t>
            </a:r>
            <a:r>
              <a:rPr lang="en-GB" altLang="zh-CN" sz="2400" i="1" baseline="-25000">
                <a:ea typeface="宋体" pitchFamily="2" charset="-122"/>
              </a:rPr>
              <a:t>v</a:t>
            </a:r>
            <a:r>
              <a:rPr lang="zh-CN" altLang="en-US" sz="2400">
                <a:ea typeface="宋体" pitchFamily="2" charset="-122"/>
              </a:rPr>
              <a:t>的写集合必须和较早事务的写集合进行检查</a:t>
            </a:r>
            <a:endParaRPr lang="en-GB" altLang="zh-CN" sz="2400">
              <a:ea typeface="宋体" pitchFamily="2" charset="-122"/>
            </a:endParaRPr>
          </a:p>
          <a:p>
            <a:pPr lvl="1"/>
            <a:r>
              <a:rPr lang="zh-CN" altLang="en-GB" sz="2400">
                <a:ea typeface="宋体" pitchFamily="2" charset="-122"/>
              </a:rPr>
              <a:t>可以避免延迟</a:t>
            </a:r>
            <a:r>
              <a:rPr lang="en-GB" altLang="zh-CN" sz="2400">
                <a:ea typeface="宋体" pitchFamily="2" charset="-122"/>
              </a:rPr>
              <a:t>2PC</a:t>
            </a:r>
            <a:r>
              <a:rPr lang="zh-CN" altLang="en-GB" sz="2400">
                <a:ea typeface="宋体" pitchFamily="2" charset="-122"/>
              </a:rPr>
              <a:t>协议</a:t>
            </a:r>
          </a:p>
          <a:p>
            <a:r>
              <a:rPr lang="zh-CN" altLang="en-GB">
                <a:ea typeface="宋体" pitchFamily="2" charset="-122"/>
              </a:rPr>
              <a:t>另一个问题</a:t>
            </a:r>
            <a:r>
              <a:rPr lang="zh-CN" altLang="en-US">
                <a:ea typeface="宋体" pitchFamily="2" charset="-122"/>
              </a:rPr>
              <a:t>：同一个分布事务的不同服务器可能按不同的次序来串行化若干事务</a:t>
            </a:r>
            <a:endParaRPr lang="en-GB" altLang="zh-CN">
              <a:ea typeface="宋体" pitchFamily="2" charset="-122"/>
            </a:endParaRPr>
          </a:p>
          <a:p>
            <a:pPr lvl="1"/>
            <a:r>
              <a:rPr lang="zh-CN" altLang="en-US" sz="2400">
                <a:ea typeface="宋体" pitchFamily="2" charset="-122"/>
              </a:rPr>
              <a:t>例如，在服务器</a:t>
            </a:r>
            <a:r>
              <a:rPr lang="en-US" altLang="zh-CN" sz="2400">
                <a:ea typeface="宋体" pitchFamily="2" charset="-122"/>
              </a:rPr>
              <a:t>X</a:t>
            </a:r>
            <a:r>
              <a:rPr lang="zh-CN" altLang="en-US" sz="2400">
                <a:ea typeface="宋体" pitchFamily="2" charset="-122"/>
              </a:rPr>
              <a:t>上先执行</a:t>
            </a:r>
            <a:r>
              <a:rPr lang="en-US" altLang="zh-CN" sz="2400">
                <a:ea typeface="宋体" pitchFamily="2" charset="-122"/>
              </a:rPr>
              <a:t>T</a:t>
            </a:r>
            <a:r>
              <a:rPr lang="zh-CN" altLang="en-US" sz="2400">
                <a:ea typeface="宋体" pitchFamily="2" charset="-122"/>
              </a:rPr>
              <a:t>再执行</a:t>
            </a:r>
            <a:r>
              <a:rPr lang="en-US" altLang="zh-CN" sz="2400">
                <a:ea typeface="宋体" pitchFamily="2" charset="-122"/>
              </a:rPr>
              <a:t>U</a:t>
            </a:r>
            <a:r>
              <a:rPr lang="zh-CN" altLang="en-US" sz="2400">
                <a:ea typeface="宋体" pitchFamily="2" charset="-122"/>
              </a:rPr>
              <a:t>，在服务器</a:t>
            </a:r>
            <a:r>
              <a:rPr lang="en-US" altLang="zh-CN" sz="2400">
                <a:ea typeface="宋体" pitchFamily="2" charset="-122"/>
              </a:rPr>
              <a:t>Y</a:t>
            </a:r>
            <a:r>
              <a:rPr lang="zh-CN" altLang="en-US" sz="2400">
                <a:ea typeface="宋体" pitchFamily="2" charset="-122"/>
              </a:rPr>
              <a:t>上先执行</a:t>
            </a:r>
            <a:r>
              <a:rPr lang="en-US" altLang="zh-CN" sz="2400">
                <a:ea typeface="宋体" pitchFamily="2" charset="-122"/>
              </a:rPr>
              <a:t>U</a:t>
            </a:r>
            <a:r>
              <a:rPr lang="zh-CN" altLang="en-US" sz="2400">
                <a:ea typeface="宋体" pitchFamily="2" charset="-122"/>
              </a:rPr>
              <a:t>再执行</a:t>
            </a:r>
            <a:r>
              <a:rPr lang="en-US" altLang="zh-CN" sz="2400">
                <a:ea typeface="宋体" pitchFamily="2" charset="-122"/>
              </a:rPr>
              <a:t>T</a:t>
            </a:r>
            <a:endParaRPr lang="en-GB" altLang="zh-CN" sz="2400">
              <a:ea typeface="宋体" pitchFamily="2" charset="-122"/>
            </a:endParaRPr>
          </a:p>
          <a:p>
            <a:pPr lvl="1"/>
            <a:r>
              <a:rPr lang="zh-CN" altLang="en-GB" sz="2400">
                <a:ea typeface="宋体" pitchFamily="2" charset="-122"/>
              </a:rPr>
              <a:t>必须防止这点</a:t>
            </a:r>
          </a:p>
          <a:p>
            <a:pPr lvl="2"/>
            <a:r>
              <a:rPr lang="zh-CN" altLang="en-GB" sz="2400">
                <a:ea typeface="宋体" pitchFamily="2" charset="-122"/>
              </a:rPr>
              <a:t>先进行本地验证，进行全局验证；</a:t>
            </a:r>
          </a:p>
          <a:p>
            <a:pPr lvl="2"/>
            <a:r>
              <a:rPr lang="zh-CN" altLang="en-US" sz="2400">
                <a:ea typeface="宋体" pitchFamily="2" charset="-122"/>
              </a:rPr>
              <a:t>使用全局唯一的事务号 </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zh-CN">
                <a:ea typeface="宋体" pitchFamily="2" charset="-122"/>
              </a:rPr>
              <a:t>4 </a:t>
            </a:r>
            <a:r>
              <a:rPr lang="zh-CN" altLang="en-GB">
                <a:ea typeface="宋体" pitchFamily="2" charset="-122"/>
              </a:rPr>
              <a:t>分布式死锁</a:t>
            </a:r>
          </a:p>
        </p:txBody>
      </p:sp>
      <p:sp>
        <p:nvSpPr>
          <p:cNvPr id="44035" name="Rectangle 3"/>
          <p:cNvSpPr>
            <a:spLocks noGrp="1" noChangeArrowheads="1"/>
          </p:cNvSpPr>
          <p:nvPr>
            <p:ph type="body" idx="1"/>
          </p:nvPr>
        </p:nvSpPr>
        <p:spPr/>
        <p:txBody>
          <a:bodyPr/>
          <a:lstStyle/>
          <a:p>
            <a:r>
              <a:rPr lang="zh-CN" altLang="en-US">
                <a:ea typeface="宋体" pitchFamily="2" charset="-122"/>
              </a:rPr>
              <a:t>单服务器可能出现死锁</a:t>
            </a:r>
            <a:endParaRPr lang="en-GB" altLang="zh-CN">
              <a:ea typeface="宋体" pitchFamily="2" charset="-122"/>
            </a:endParaRPr>
          </a:p>
          <a:p>
            <a:pPr lvl="1"/>
            <a:r>
              <a:rPr lang="zh-CN" altLang="en-US" sz="2800">
                <a:ea typeface="宋体" pitchFamily="2" charset="-122"/>
              </a:rPr>
              <a:t>服务器要么防止死锁发生，要么检测并解除死锁</a:t>
            </a:r>
            <a:endParaRPr lang="en-GB" altLang="zh-CN" sz="2800">
              <a:ea typeface="宋体" pitchFamily="2" charset="-122"/>
            </a:endParaRPr>
          </a:p>
          <a:p>
            <a:pPr lvl="1"/>
            <a:r>
              <a:rPr lang="zh-CN" altLang="en-US" sz="2800">
                <a:ea typeface="宋体" pitchFamily="2" charset="-122"/>
              </a:rPr>
              <a:t>采用锁超时较笨拙，宜用检测</a:t>
            </a:r>
            <a:endParaRPr lang="en-GB" altLang="zh-CN" sz="2800">
              <a:ea typeface="宋体" pitchFamily="2" charset="-122"/>
            </a:endParaRPr>
          </a:p>
          <a:p>
            <a:pPr lvl="2"/>
            <a:r>
              <a:rPr lang="zh-CN" altLang="en-GB" sz="2800">
                <a:ea typeface="宋体" pitchFamily="2" charset="-122"/>
              </a:rPr>
              <a:t>使用等待图进行检测</a:t>
            </a:r>
            <a:endParaRPr lang="en-GB" altLang="zh-CN" sz="2800">
              <a:ea typeface="宋体" pitchFamily="2" charset="-122"/>
            </a:endParaRPr>
          </a:p>
          <a:p>
            <a:r>
              <a:rPr lang="zh-CN" altLang="en-GB">
                <a:ea typeface="宋体" pitchFamily="2" charset="-122"/>
              </a:rPr>
              <a:t>分布式事务会导致分布式死锁</a:t>
            </a:r>
            <a:endParaRPr lang="en-GB" altLang="zh-CN">
              <a:ea typeface="宋体" pitchFamily="2" charset="-122"/>
            </a:endParaRPr>
          </a:p>
          <a:p>
            <a:pPr lvl="1"/>
            <a:r>
              <a:rPr lang="zh-CN" altLang="en-US" sz="2800">
                <a:ea typeface="宋体" pitchFamily="2" charset="-122"/>
              </a:rPr>
              <a:t>在理论上，全局等待图可以通过局部等待图构造出来</a:t>
            </a:r>
            <a:endParaRPr lang="en-GB" altLang="zh-CN" sz="2800">
              <a:ea typeface="宋体" pitchFamily="2" charset="-122"/>
            </a:endParaRPr>
          </a:p>
          <a:p>
            <a:pPr lvl="1"/>
            <a:r>
              <a:rPr lang="zh-CN" altLang="en-US" sz="2800">
                <a:ea typeface="宋体" pitchFamily="2" charset="-122"/>
              </a:rPr>
              <a:t>全局等待图中的环路在局部等待图中可能不存在，这就是分布式死锁</a:t>
            </a:r>
            <a:r>
              <a:rPr lang="zh-CN" altLang="en-US">
                <a:ea typeface="宋体" pitchFamily="2" charset="-122"/>
              </a:rPr>
              <a:t> </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5757" y="0"/>
            <a:ext cx="1950244"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3"/>
          <p:cNvSpPr>
            <a:spLocks noGrp="1" noChangeArrowheads="1"/>
          </p:cNvSpPr>
          <p:nvPr>
            <p:ph type="title"/>
          </p:nvPr>
        </p:nvSpPr>
        <p:spPr/>
        <p:txBody>
          <a:bodyPr/>
          <a:lstStyle/>
          <a:p>
            <a:r>
              <a:rPr lang="en-US" altLang="zh-CN"/>
              <a:t>Butler Wright Lampson(1943-)</a:t>
            </a:r>
          </a:p>
        </p:txBody>
      </p:sp>
      <p:sp>
        <p:nvSpPr>
          <p:cNvPr id="33796" name="Rectangle 4"/>
          <p:cNvSpPr>
            <a:spLocks noGrp="1" noChangeArrowheads="1"/>
          </p:cNvSpPr>
          <p:nvPr>
            <p:ph idx="1"/>
          </p:nvPr>
        </p:nvSpPr>
        <p:spPr>
          <a:xfrm>
            <a:off x="495300" y="942975"/>
            <a:ext cx="8130540" cy="5768975"/>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1967</a:t>
            </a:r>
            <a:r>
              <a:rPr lang="zh-CN" altLang="en-US" dirty="0">
                <a:latin typeface="Times New Roman" panose="02020603050405020304" pitchFamily="18" charset="0"/>
                <a:cs typeface="Times New Roman" panose="02020603050405020304" pitchFamily="18" charset="0"/>
              </a:rPr>
              <a:t>年加州大学伯克利分校博士毕业，任职</a:t>
            </a:r>
            <a:r>
              <a:rPr lang="en-US" altLang="zh-CN" dirty="0">
                <a:latin typeface="Times New Roman" panose="02020603050405020304" pitchFamily="18" charset="0"/>
                <a:cs typeface="Times New Roman" panose="02020603050405020304" pitchFamily="18" charset="0"/>
              </a:rPr>
              <a:t>Xerox</a:t>
            </a:r>
            <a:r>
              <a:rPr lang="zh-CN" altLang="en-US" dirty="0">
                <a:latin typeface="Times New Roman" panose="02020603050405020304" pitchFamily="18" charset="0"/>
                <a:cs typeface="Times New Roman" panose="02020603050405020304" pitchFamily="18" charset="0"/>
              </a:rPr>
              <a:t>公司的</a:t>
            </a:r>
            <a:r>
              <a:rPr lang="en-US" altLang="zh-CN" dirty="0">
                <a:latin typeface="Times New Roman" panose="02020603050405020304" pitchFamily="18" charset="0"/>
                <a:cs typeface="Times New Roman" panose="02020603050405020304" pitchFamily="18" charset="0"/>
              </a:rPr>
              <a:t>Palo Alto</a:t>
            </a:r>
            <a:r>
              <a:rPr lang="zh-CN" altLang="en-US" dirty="0">
                <a:latin typeface="Times New Roman" panose="02020603050405020304" pitchFamily="18" charset="0"/>
                <a:cs typeface="Times New Roman" panose="02020603050405020304" pitchFamily="18" charset="0"/>
              </a:rPr>
              <a:t>研究中心</a:t>
            </a:r>
            <a:r>
              <a:rPr lang="en-US" altLang="zh-CN" dirty="0">
                <a:latin typeface="Times New Roman" panose="02020603050405020304" pitchFamily="18" charset="0"/>
                <a:cs typeface="Times New Roman" panose="02020603050405020304" pitchFamily="18" charset="0"/>
              </a:rPr>
              <a:t>(PARC)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DEC</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公司、微软公司，</a:t>
            </a:r>
            <a:r>
              <a:rPr lang="en-US" altLang="zh-CN" dirty="0">
                <a:latin typeface="Times New Roman" panose="02020603050405020304" pitchFamily="18" charset="0"/>
                <a:cs typeface="Times New Roman" panose="02020603050405020304" pitchFamily="18" charset="0"/>
              </a:rPr>
              <a:t>1987</a:t>
            </a:r>
            <a:r>
              <a:rPr lang="zh-CN" altLang="en-US" dirty="0">
                <a:latin typeface="Times New Roman" panose="02020603050405020304" pitchFamily="18" charset="0"/>
                <a:cs typeface="Times New Roman" panose="02020603050405020304" pitchFamily="18" charset="0"/>
              </a:rPr>
              <a:t>年后任</a:t>
            </a:r>
            <a:r>
              <a:rPr lang="en-US" altLang="zh-CN" dirty="0">
                <a:latin typeface="Times New Roman" panose="02020603050405020304" pitchFamily="18" charset="0"/>
                <a:cs typeface="Times New Roman" panose="02020603050405020304" pitchFamily="18" charset="0"/>
              </a:rPr>
              <a:t>MIT</a:t>
            </a:r>
            <a:r>
              <a:rPr lang="zh-CN" altLang="en-US" dirty="0">
                <a:latin typeface="Times New Roman" panose="02020603050405020304" pitchFamily="18" charset="0"/>
                <a:cs typeface="Times New Roman" panose="02020603050405020304" pitchFamily="18" charset="0"/>
              </a:rPr>
              <a:t>兼职教授</a:t>
            </a:r>
          </a:p>
          <a:p>
            <a:r>
              <a:rPr lang="zh-CN" altLang="en-US" dirty="0">
                <a:latin typeface="Times New Roman" panose="02020603050405020304" pitchFamily="18" charset="0"/>
                <a:cs typeface="Times New Roman" panose="02020603050405020304" pitchFamily="18" charset="0"/>
              </a:rPr>
              <a:t>美国科学院、工程院院士，获得</a:t>
            </a:r>
            <a:r>
              <a:rPr lang="en-US" altLang="zh-CN" dirty="0">
                <a:latin typeface="Times New Roman" panose="02020603050405020304" pitchFamily="18" charset="0"/>
                <a:cs typeface="Times New Roman" panose="02020603050405020304" pitchFamily="18" charset="0"/>
              </a:rPr>
              <a:t>1984</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ACM</a:t>
            </a:r>
            <a:r>
              <a:rPr lang="zh-CN" altLang="en-US" dirty="0">
                <a:latin typeface="Times New Roman" panose="02020603050405020304" pitchFamily="18" charset="0"/>
                <a:cs typeface="Times New Roman" panose="02020603050405020304" pitchFamily="18" charset="0"/>
              </a:rPr>
              <a:t>软件系统奖，</a:t>
            </a:r>
            <a:r>
              <a:rPr lang="en-US" altLang="zh-CN" dirty="0">
                <a:latin typeface="Times New Roman" panose="02020603050405020304" pitchFamily="18" charset="0"/>
                <a:cs typeface="Times New Roman" panose="02020603050405020304" pitchFamily="18" charset="0"/>
              </a:rPr>
              <a:t>1996</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IEEE</a:t>
            </a:r>
            <a:r>
              <a:rPr lang="zh-CN" altLang="en-US" dirty="0">
                <a:latin typeface="Times New Roman" panose="02020603050405020304" pitchFamily="18" charset="0"/>
                <a:cs typeface="Times New Roman" panose="02020603050405020304" pitchFamily="18" charset="0"/>
              </a:rPr>
              <a:t>计算机先驱奖，由于在个人分布式计算机系统及其实现技术上的贡献获得</a:t>
            </a:r>
            <a:r>
              <a:rPr lang="en-US" altLang="zh-CN" dirty="0">
                <a:latin typeface="Times New Roman" panose="02020603050405020304" pitchFamily="18" charset="0"/>
                <a:cs typeface="Times New Roman" panose="02020603050405020304" pitchFamily="18" charset="0"/>
              </a:rPr>
              <a:t>1992</a:t>
            </a:r>
            <a:r>
              <a:rPr lang="zh-CN" altLang="en-US" dirty="0">
                <a:latin typeface="Times New Roman" panose="02020603050405020304" pitchFamily="18" charset="0"/>
                <a:cs typeface="Times New Roman" panose="02020603050405020304" pitchFamily="18" charset="0"/>
              </a:rPr>
              <a:t>年图灵奖</a:t>
            </a:r>
          </a:p>
          <a:p>
            <a:r>
              <a:rPr lang="en-US" altLang="zh-CN" dirty="0">
                <a:latin typeface="Times New Roman" panose="02020603050405020304" pitchFamily="18" charset="0"/>
                <a:cs typeface="Times New Roman" panose="02020603050405020304" pitchFamily="18" charset="0"/>
              </a:rPr>
              <a:t>Alto</a:t>
            </a:r>
            <a:r>
              <a:rPr lang="zh-CN" altLang="en-US" dirty="0">
                <a:latin typeface="Times New Roman" panose="02020603050405020304" pitchFamily="18" charset="0"/>
                <a:cs typeface="Times New Roman" panose="02020603050405020304" pitchFamily="18" charset="0"/>
              </a:rPr>
              <a:t>第一个个人计算机系统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全屏图形系统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鼠标</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寸软盘</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分布式计算：</a:t>
            </a:r>
          </a:p>
          <a:p>
            <a:pPr lvl="1"/>
            <a:r>
              <a:rPr lang="zh-CN" altLang="en-US" sz="2400" dirty="0">
                <a:latin typeface="Times New Roman" panose="02020603050405020304" pitchFamily="18" charset="0"/>
                <a:cs typeface="Times New Roman" panose="02020603050405020304" pitchFamily="18" charset="0"/>
              </a:rPr>
              <a:t>提出</a:t>
            </a:r>
            <a:r>
              <a:rPr lang="en-US" altLang="zh-CN" sz="2400" dirty="0"/>
              <a:t>A</a:t>
            </a:r>
            <a:r>
              <a:rPr lang="en-US" altLang="zh-CN" sz="2400" dirty="0">
                <a:latin typeface="Times New Roman" panose="02020603050405020304" pitchFamily="18" charset="0"/>
                <a:cs typeface="Times New Roman" panose="02020603050405020304" pitchFamily="18" charset="0"/>
              </a:rPr>
              <a:t>tomic transaction</a:t>
            </a:r>
          </a:p>
          <a:p>
            <a:pPr lvl="1"/>
            <a:r>
              <a:rPr lang="en-US" altLang="zh-CN" sz="2400" dirty="0">
                <a:latin typeface="Times New Roman" panose="02020603050405020304" pitchFamily="18" charset="0"/>
                <a:cs typeface="Times New Roman" panose="02020603050405020304" pitchFamily="18" charset="0"/>
              </a:rPr>
              <a:t>Distributed system, architecture and implementation: an advanced course, Springer, 1981</a:t>
            </a:r>
          </a:p>
        </p:txBody>
      </p:sp>
    </p:spTree>
    <p:extLst>
      <p:ext uri="{BB962C8B-B14F-4D97-AF65-F5344CB8AC3E}">
        <p14:creationId xmlns:p14="http://schemas.microsoft.com/office/powerpoint/2010/main" val="3039908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04261" y="0"/>
            <a:ext cx="9211377" cy="874642"/>
          </a:xfrm>
        </p:spPr>
        <p:txBody>
          <a:bodyPr/>
          <a:lstStyle/>
          <a:p>
            <a:r>
              <a:rPr lang="zh-CN" altLang="en-GB">
                <a:ea typeface="宋体" pitchFamily="2" charset="-122"/>
              </a:rPr>
              <a:t>分布式死锁举例：事务</a:t>
            </a:r>
            <a:r>
              <a:rPr lang="en-GB" altLang="zh-CN" i="1">
                <a:ea typeface="宋体" pitchFamily="2" charset="-122"/>
              </a:rPr>
              <a:t>U</a:t>
            </a:r>
            <a:r>
              <a:rPr lang="zh-CN" altLang="en-GB">
                <a:ea typeface="宋体" pitchFamily="2" charset="-122"/>
              </a:rPr>
              <a:t>，</a:t>
            </a:r>
            <a:r>
              <a:rPr lang="en-GB" altLang="zh-CN" i="1">
                <a:ea typeface="宋体" pitchFamily="2" charset="-122"/>
              </a:rPr>
              <a:t>V</a:t>
            </a:r>
            <a:r>
              <a:rPr lang="zh-CN" altLang="en-GB">
                <a:ea typeface="宋体" pitchFamily="2" charset="-122"/>
              </a:rPr>
              <a:t>和</a:t>
            </a:r>
            <a:r>
              <a:rPr lang="en-GB" altLang="zh-CN" i="1">
                <a:ea typeface="宋体" pitchFamily="2" charset="-122"/>
              </a:rPr>
              <a:t>W</a:t>
            </a:r>
            <a:r>
              <a:rPr lang="zh-CN" altLang="en-GB">
                <a:ea typeface="宋体" pitchFamily="2" charset="-122"/>
              </a:rPr>
              <a:t>的交错执行</a:t>
            </a:r>
          </a:p>
        </p:txBody>
      </p:sp>
      <p:grpSp>
        <p:nvGrpSpPr>
          <p:cNvPr id="45059" name="Group 3"/>
          <p:cNvGrpSpPr>
            <a:grpSpLocks/>
          </p:cNvGrpSpPr>
          <p:nvPr/>
        </p:nvGrpSpPr>
        <p:grpSpPr bwMode="auto">
          <a:xfrm>
            <a:off x="554038" y="3076575"/>
            <a:ext cx="8643937" cy="3235325"/>
            <a:chOff x="349" y="993"/>
            <a:chExt cx="5445" cy="2038"/>
          </a:xfrm>
        </p:grpSpPr>
        <p:sp>
          <p:nvSpPr>
            <p:cNvPr id="45064" name="Rectangle 4"/>
            <p:cNvSpPr>
              <a:spLocks noChangeArrowheads="1"/>
            </p:cNvSpPr>
            <p:nvPr/>
          </p:nvSpPr>
          <p:spPr bwMode="auto">
            <a:xfrm>
              <a:off x="1107" y="1014"/>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45065" name="Rectangle 5"/>
            <p:cNvSpPr>
              <a:spLocks noChangeArrowheads="1"/>
            </p:cNvSpPr>
            <p:nvPr/>
          </p:nvSpPr>
          <p:spPr bwMode="auto">
            <a:xfrm>
              <a:off x="2918" y="1014"/>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V</a:t>
              </a:r>
              <a:endParaRPr kumimoji="0" lang="en-GB" altLang="zh-CN" sz="2400">
                <a:latin typeface="Times" pitchFamily="18" charset="0"/>
                <a:ea typeface="宋体" pitchFamily="2" charset="-122"/>
              </a:endParaRPr>
            </a:p>
          </p:txBody>
        </p:sp>
        <p:sp>
          <p:nvSpPr>
            <p:cNvPr id="45066" name="Rectangle 6"/>
            <p:cNvSpPr>
              <a:spLocks noChangeArrowheads="1"/>
            </p:cNvSpPr>
            <p:nvPr/>
          </p:nvSpPr>
          <p:spPr bwMode="auto">
            <a:xfrm>
              <a:off x="4744" y="1014"/>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W</a:t>
              </a:r>
              <a:endParaRPr kumimoji="0" lang="en-GB" altLang="zh-CN" sz="2400">
                <a:latin typeface="Times" pitchFamily="18" charset="0"/>
                <a:ea typeface="宋体" pitchFamily="2" charset="-122"/>
              </a:endParaRPr>
            </a:p>
          </p:txBody>
        </p:sp>
        <p:sp>
          <p:nvSpPr>
            <p:cNvPr id="45067" name="Line 7"/>
            <p:cNvSpPr>
              <a:spLocks noChangeShapeType="1"/>
            </p:cNvSpPr>
            <p:nvPr/>
          </p:nvSpPr>
          <p:spPr bwMode="auto">
            <a:xfrm>
              <a:off x="359" y="993"/>
              <a:ext cx="179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8" name="Line 8"/>
            <p:cNvSpPr>
              <a:spLocks noChangeShapeType="1"/>
            </p:cNvSpPr>
            <p:nvPr/>
          </p:nvSpPr>
          <p:spPr bwMode="auto">
            <a:xfrm>
              <a:off x="2171" y="993"/>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9"/>
            <p:cNvSpPr>
              <a:spLocks noChangeShapeType="1"/>
            </p:cNvSpPr>
            <p:nvPr/>
          </p:nvSpPr>
          <p:spPr bwMode="auto">
            <a:xfrm>
              <a:off x="2185" y="993"/>
              <a:ext cx="179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10"/>
            <p:cNvSpPr>
              <a:spLocks noChangeShapeType="1"/>
            </p:cNvSpPr>
            <p:nvPr/>
          </p:nvSpPr>
          <p:spPr bwMode="auto">
            <a:xfrm>
              <a:off x="3997" y="993"/>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1"/>
            <p:cNvSpPr>
              <a:spLocks noChangeShapeType="1"/>
            </p:cNvSpPr>
            <p:nvPr/>
          </p:nvSpPr>
          <p:spPr bwMode="auto">
            <a:xfrm>
              <a:off x="4011" y="993"/>
              <a:ext cx="178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2"/>
            <p:cNvSpPr>
              <a:spLocks noChangeShapeType="1"/>
            </p:cNvSpPr>
            <p:nvPr/>
          </p:nvSpPr>
          <p:spPr bwMode="auto">
            <a:xfrm>
              <a:off x="2171" y="1007"/>
              <a:ext cx="1" cy="14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13"/>
            <p:cNvSpPr>
              <a:spLocks noChangeShapeType="1"/>
            </p:cNvSpPr>
            <p:nvPr/>
          </p:nvSpPr>
          <p:spPr bwMode="auto">
            <a:xfrm>
              <a:off x="3997" y="1007"/>
              <a:ext cx="1" cy="14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Rectangle 14"/>
            <p:cNvSpPr>
              <a:spLocks noChangeArrowheads="1"/>
            </p:cNvSpPr>
            <p:nvPr/>
          </p:nvSpPr>
          <p:spPr bwMode="auto">
            <a:xfrm>
              <a:off x="496" y="1273"/>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d.deposit(10)</a:t>
              </a:r>
              <a:endParaRPr kumimoji="0" lang="en-GB" altLang="zh-CN" sz="2400">
                <a:latin typeface="Times" pitchFamily="18" charset="0"/>
                <a:ea typeface="宋体" pitchFamily="2" charset="-122"/>
              </a:endParaRPr>
            </a:p>
          </p:txBody>
        </p:sp>
        <p:sp>
          <p:nvSpPr>
            <p:cNvPr id="45075" name="Rectangle 15"/>
            <p:cNvSpPr>
              <a:spLocks noChangeArrowheads="1"/>
            </p:cNvSpPr>
            <p:nvPr/>
          </p:nvSpPr>
          <p:spPr bwMode="auto">
            <a:xfrm>
              <a:off x="1559" y="1256"/>
              <a:ext cx="29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a:t>
              </a:r>
            </a:p>
            <a:p>
              <a:pPr>
                <a:spcBef>
                  <a:spcPct val="0"/>
                </a:spcBef>
                <a:buClrTx/>
                <a:buFontTx/>
                <a:buNone/>
              </a:pPr>
              <a:r>
                <a:rPr kumimoji="0" lang="en-GB" altLang="zh-CN" sz="1800">
                  <a:solidFill>
                    <a:srgbClr val="000000"/>
                  </a:solidFill>
                  <a:latin typeface="Times" pitchFamily="18" charset="0"/>
                  <a:ea typeface="宋体" pitchFamily="2" charset="-122"/>
                </a:rPr>
                <a:t>at Z </a:t>
              </a:r>
              <a:endParaRPr kumimoji="0" lang="en-GB" altLang="zh-CN" sz="2400">
                <a:latin typeface="Times" pitchFamily="18" charset="0"/>
                <a:ea typeface="宋体" pitchFamily="2" charset="-122"/>
              </a:endParaRPr>
            </a:p>
          </p:txBody>
        </p:sp>
        <p:sp>
          <p:nvSpPr>
            <p:cNvPr id="45076" name="Rectangle 16"/>
            <p:cNvSpPr>
              <a:spLocks noChangeArrowheads="1"/>
            </p:cNvSpPr>
            <p:nvPr/>
          </p:nvSpPr>
          <p:spPr bwMode="auto">
            <a:xfrm>
              <a:off x="1861" y="1256"/>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D</a:t>
              </a:r>
              <a:endParaRPr kumimoji="0" lang="en-GB" altLang="zh-CN" sz="2400">
                <a:latin typeface="Times" pitchFamily="18" charset="0"/>
                <a:ea typeface="宋体" pitchFamily="2" charset="-122"/>
              </a:endParaRPr>
            </a:p>
          </p:txBody>
        </p:sp>
        <p:sp>
          <p:nvSpPr>
            <p:cNvPr id="45077" name="Line 17"/>
            <p:cNvSpPr>
              <a:spLocks noChangeShapeType="1"/>
            </p:cNvSpPr>
            <p:nvPr/>
          </p:nvSpPr>
          <p:spPr bwMode="auto">
            <a:xfrm>
              <a:off x="359" y="1165"/>
              <a:ext cx="116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Line 18"/>
            <p:cNvSpPr>
              <a:spLocks noChangeShapeType="1"/>
            </p:cNvSpPr>
            <p:nvPr/>
          </p:nvSpPr>
          <p:spPr bwMode="auto">
            <a:xfrm>
              <a:off x="1538"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19"/>
            <p:cNvSpPr>
              <a:spLocks noChangeShapeType="1"/>
            </p:cNvSpPr>
            <p:nvPr/>
          </p:nvSpPr>
          <p:spPr bwMode="auto">
            <a:xfrm>
              <a:off x="1553"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20"/>
            <p:cNvSpPr>
              <a:spLocks noChangeShapeType="1"/>
            </p:cNvSpPr>
            <p:nvPr/>
          </p:nvSpPr>
          <p:spPr bwMode="auto">
            <a:xfrm>
              <a:off x="2171"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Line 21"/>
            <p:cNvSpPr>
              <a:spLocks noChangeShapeType="1"/>
            </p:cNvSpPr>
            <p:nvPr/>
          </p:nvSpPr>
          <p:spPr bwMode="auto">
            <a:xfrm>
              <a:off x="2185" y="1165"/>
              <a:ext cx="1165"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2" name="Line 22"/>
            <p:cNvSpPr>
              <a:spLocks noChangeShapeType="1"/>
            </p:cNvSpPr>
            <p:nvPr/>
          </p:nvSpPr>
          <p:spPr bwMode="auto">
            <a:xfrm>
              <a:off x="3364"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3" name="Line 23"/>
            <p:cNvSpPr>
              <a:spLocks noChangeShapeType="1"/>
            </p:cNvSpPr>
            <p:nvPr/>
          </p:nvSpPr>
          <p:spPr bwMode="auto">
            <a:xfrm>
              <a:off x="3379"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4" name="Line 24"/>
            <p:cNvSpPr>
              <a:spLocks noChangeShapeType="1"/>
            </p:cNvSpPr>
            <p:nvPr/>
          </p:nvSpPr>
          <p:spPr bwMode="auto">
            <a:xfrm>
              <a:off x="3997"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5" name="Line 25"/>
            <p:cNvSpPr>
              <a:spLocks noChangeShapeType="1"/>
            </p:cNvSpPr>
            <p:nvPr/>
          </p:nvSpPr>
          <p:spPr bwMode="auto">
            <a:xfrm>
              <a:off x="4011" y="1165"/>
              <a:ext cx="115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6" name="Line 26"/>
            <p:cNvSpPr>
              <a:spLocks noChangeShapeType="1"/>
            </p:cNvSpPr>
            <p:nvPr/>
          </p:nvSpPr>
          <p:spPr bwMode="auto">
            <a:xfrm>
              <a:off x="5176" y="1165"/>
              <a:ext cx="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7" name="Line 27"/>
            <p:cNvSpPr>
              <a:spLocks noChangeShapeType="1"/>
            </p:cNvSpPr>
            <p:nvPr/>
          </p:nvSpPr>
          <p:spPr bwMode="auto">
            <a:xfrm>
              <a:off x="5190" y="1165"/>
              <a:ext cx="60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8" name="Rectangle 28"/>
            <p:cNvSpPr>
              <a:spLocks noChangeArrowheads="1"/>
            </p:cNvSpPr>
            <p:nvPr/>
          </p:nvSpPr>
          <p:spPr bwMode="auto">
            <a:xfrm>
              <a:off x="1538" y="1180"/>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89" name="Line 29"/>
            <p:cNvSpPr>
              <a:spLocks noChangeShapeType="1"/>
            </p:cNvSpPr>
            <p:nvPr/>
          </p:nvSpPr>
          <p:spPr bwMode="auto">
            <a:xfrm>
              <a:off x="2171" y="1180"/>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Rectangle 30"/>
            <p:cNvSpPr>
              <a:spLocks noChangeArrowheads="1"/>
            </p:cNvSpPr>
            <p:nvPr/>
          </p:nvSpPr>
          <p:spPr bwMode="auto">
            <a:xfrm>
              <a:off x="3364" y="1180"/>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1" name="Line 31"/>
            <p:cNvSpPr>
              <a:spLocks noChangeShapeType="1"/>
            </p:cNvSpPr>
            <p:nvPr/>
          </p:nvSpPr>
          <p:spPr bwMode="auto">
            <a:xfrm>
              <a:off x="3997" y="1180"/>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Rectangle 32"/>
            <p:cNvSpPr>
              <a:spLocks noChangeArrowheads="1"/>
            </p:cNvSpPr>
            <p:nvPr/>
          </p:nvSpPr>
          <p:spPr bwMode="auto">
            <a:xfrm>
              <a:off x="5176" y="1180"/>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3" name="Rectangle 33"/>
            <p:cNvSpPr>
              <a:spLocks noChangeArrowheads="1"/>
            </p:cNvSpPr>
            <p:nvPr/>
          </p:nvSpPr>
          <p:spPr bwMode="auto">
            <a:xfrm>
              <a:off x="2307" y="1517"/>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b.deposit(10)</a:t>
              </a:r>
              <a:endParaRPr kumimoji="0" lang="en-GB" altLang="zh-CN" sz="2400">
                <a:latin typeface="Times" pitchFamily="18" charset="0"/>
                <a:ea typeface="宋体" pitchFamily="2" charset="-122"/>
              </a:endParaRPr>
            </a:p>
          </p:txBody>
        </p:sp>
        <p:sp>
          <p:nvSpPr>
            <p:cNvPr id="45094" name="Rectangle 34"/>
            <p:cNvSpPr>
              <a:spLocks noChangeArrowheads="1"/>
            </p:cNvSpPr>
            <p:nvPr/>
          </p:nvSpPr>
          <p:spPr bwMode="auto">
            <a:xfrm>
              <a:off x="3385" y="1501"/>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095" name="Rectangle 35"/>
            <p:cNvSpPr>
              <a:spLocks noChangeArrowheads="1"/>
            </p:cNvSpPr>
            <p:nvPr/>
          </p:nvSpPr>
          <p:spPr bwMode="auto">
            <a:xfrm>
              <a:off x="3687" y="1501"/>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45096" name="Rectangle 36"/>
            <p:cNvSpPr>
              <a:spLocks noChangeArrowheads="1"/>
            </p:cNvSpPr>
            <p:nvPr/>
          </p:nvSpPr>
          <p:spPr bwMode="auto">
            <a:xfrm>
              <a:off x="1538" y="1424"/>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7" name="Line 37"/>
            <p:cNvSpPr>
              <a:spLocks noChangeShapeType="1"/>
            </p:cNvSpPr>
            <p:nvPr/>
          </p:nvSpPr>
          <p:spPr bwMode="auto">
            <a:xfrm>
              <a:off x="2171" y="1424"/>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8" name="Rectangle 38"/>
            <p:cNvSpPr>
              <a:spLocks noChangeArrowheads="1"/>
            </p:cNvSpPr>
            <p:nvPr/>
          </p:nvSpPr>
          <p:spPr bwMode="auto">
            <a:xfrm>
              <a:off x="3364" y="1424"/>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099" name="Line 39"/>
            <p:cNvSpPr>
              <a:spLocks noChangeShapeType="1"/>
            </p:cNvSpPr>
            <p:nvPr/>
          </p:nvSpPr>
          <p:spPr bwMode="auto">
            <a:xfrm>
              <a:off x="3997" y="1424"/>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0" name="Rectangle 40"/>
            <p:cNvSpPr>
              <a:spLocks noChangeArrowheads="1"/>
            </p:cNvSpPr>
            <p:nvPr/>
          </p:nvSpPr>
          <p:spPr bwMode="auto">
            <a:xfrm>
              <a:off x="5176" y="1424"/>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1" name="Rectangle 41"/>
            <p:cNvSpPr>
              <a:spLocks noChangeArrowheads="1"/>
            </p:cNvSpPr>
            <p:nvPr/>
          </p:nvSpPr>
          <p:spPr bwMode="auto">
            <a:xfrm>
              <a:off x="496" y="1762"/>
              <a:ext cx="7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a.deposit(20)</a:t>
              </a:r>
              <a:endParaRPr kumimoji="0" lang="en-GB" altLang="zh-CN" sz="2400">
                <a:latin typeface="Times" pitchFamily="18" charset="0"/>
                <a:ea typeface="宋体" pitchFamily="2" charset="-122"/>
              </a:endParaRPr>
            </a:p>
          </p:txBody>
        </p:sp>
        <p:sp>
          <p:nvSpPr>
            <p:cNvPr id="45102" name="Rectangle 42"/>
            <p:cNvSpPr>
              <a:spLocks noChangeArrowheads="1"/>
            </p:cNvSpPr>
            <p:nvPr/>
          </p:nvSpPr>
          <p:spPr bwMode="auto">
            <a:xfrm>
              <a:off x="1559" y="1745"/>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103" name="Rectangle 43"/>
            <p:cNvSpPr>
              <a:spLocks noChangeArrowheads="1"/>
            </p:cNvSpPr>
            <p:nvPr/>
          </p:nvSpPr>
          <p:spPr bwMode="auto">
            <a:xfrm>
              <a:off x="1861" y="1745"/>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45104" name="Rectangle 44"/>
            <p:cNvSpPr>
              <a:spLocks noChangeArrowheads="1"/>
            </p:cNvSpPr>
            <p:nvPr/>
          </p:nvSpPr>
          <p:spPr bwMode="auto">
            <a:xfrm>
              <a:off x="3385" y="1701"/>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05" name="Rectangle 45"/>
            <p:cNvSpPr>
              <a:spLocks noChangeArrowheads="1"/>
            </p:cNvSpPr>
            <p:nvPr/>
          </p:nvSpPr>
          <p:spPr bwMode="auto">
            <a:xfrm>
              <a:off x="3544" y="170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Y</a:t>
              </a:r>
              <a:endParaRPr kumimoji="0" lang="en-GB" altLang="zh-CN" sz="2400">
                <a:latin typeface="Times" pitchFamily="18" charset="0"/>
                <a:ea typeface="宋体" pitchFamily="2" charset="-122"/>
              </a:endParaRPr>
            </a:p>
          </p:txBody>
        </p:sp>
        <p:sp>
          <p:nvSpPr>
            <p:cNvPr id="45106" name="Rectangle 46"/>
            <p:cNvSpPr>
              <a:spLocks noChangeArrowheads="1"/>
            </p:cNvSpPr>
            <p:nvPr/>
          </p:nvSpPr>
          <p:spPr bwMode="auto">
            <a:xfrm>
              <a:off x="1538" y="166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7" name="Line 47"/>
            <p:cNvSpPr>
              <a:spLocks noChangeShapeType="1"/>
            </p:cNvSpPr>
            <p:nvPr/>
          </p:nvSpPr>
          <p:spPr bwMode="auto">
            <a:xfrm>
              <a:off x="2171" y="1669"/>
              <a:ext cx="1" cy="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8" name="Rectangle 48"/>
            <p:cNvSpPr>
              <a:spLocks noChangeArrowheads="1"/>
            </p:cNvSpPr>
            <p:nvPr/>
          </p:nvSpPr>
          <p:spPr bwMode="auto">
            <a:xfrm>
              <a:off x="3364" y="166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09" name="Line 49"/>
            <p:cNvSpPr>
              <a:spLocks noChangeShapeType="1"/>
            </p:cNvSpPr>
            <p:nvPr/>
          </p:nvSpPr>
          <p:spPr bwMode="auto">
            <a:xfrm>
              <a:off x="3997" y="1669"/>
              <a:ext cx="1" cy="22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0" name="Rectangle 50"/>
            <p:cNvSpPr>
              <a:spLocks noChangeArrowheads="1"/>
            </p:cNvSpPr>
            <p:nvPr/>
          </p:nvSpPr>
          <p:spPr bwMode="auto">
            <a:xfrm>
              <a:off x="5176" y="1669"/>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1" name="Rectangle 51"/>
            <p:cNvSpPr>
              <a:spLocks noChangeArrowheads="1"/>
            </p:cNvSpPr>
            <p:nvPr/>
          </p:nvSpPr>
          <p:spPr bwMode="auto">
            <a:xfrm>
              <a:off x="1559" y="1934"/>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12" name="Rectangle 52"/>
            <p:cNvSpPr>
              <a:spLocks noChangeArrowheads="1"/>
            </p:cNvSpPr>
            <p:nvPr/>
          </p:nvSpPr>
          <p:spPr bwMode="auto">
            <a:xfrm>
              <a:off x="1718" y="1934"/>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X</a:t>
              </a:r>
              <a:endParaRPr kumimoji="0" lang="en-GB" altLang="zh-CN" sz="2400">
                <a:latin typeface="Times" pitchFamily="18" charset="0"/>
                <a:ea typeface="宋体" pitchFamily="2" charset="-122"/>
              </a:endParaRPr>
            </a:p>
          </p:txBody>
        </p:sp>
        <p:sp>
          <p:nvSpPr>
            <p:cNvPr id="45113" name="Rectangle 53"/>
            <p:cNvSpPr>
              <a:spLocks noChangeArrowheads="1"/>
            </p:cNvSpPr>
            <p:nvPr/>
          </p:nvSpPr>
          <p:spPr bwMode="auto">
            <a:xfrm>
              <a:off x="1538" y="1913"/>
              <a:ext cx="15"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4" name="Line 54"/>
            <p:cNvSpPr>
              <a:spLocks noChangeShapeType="1"/>
            </p:cNvSpPr>
            <p:nvPr/>
          </p:nvSpPr>
          <p:spPr bwMode="auto">
            <a:xfrm>
              <a:off x="2171" y="1913"/>
              <a:ext cx="1" cy="15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5" name="Rectangle 55"/>
            <p:cNvSpPr>
              <a:spLocks noChangeArrowheads="1"/>
            </p:cNvSpPr>
            <p:nvPr/>
          </p:nvSpPr>
          <p:spPr bwMode="auto">
            <a:xfrm>
              <a:off x="3364" y="1913"/>
              <a:ext cx="15"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6" name="Line 56"/>
            <p:cNvSpPr>
              <a:spLocks noChangeShapeType="1"/>
            </p:cNvSpPr>
            <p:nvPr/>
          </p:nvSpPr>
          <p:spPr bwMode="auto">
            <a:xfrm>
              <a:off x="3997" y="1913"/>
              <a:ext cx="1" cy="15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7" name="Rectangle 57"/>
            <p:cNvSpPr>
              <a:spLocks noChangeArrowheads="1"/>
            </p:cNvSpPr>
            <p:nvPr/>
          </p:nvSpPr>
          <p:spPr bwMode="auto">
            <a:xfrm>
              <a:off x="5176" y="1913"/>
              <a:ext cx="14"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18" name="Rectangle 58"/>
            <p:cNvSpPr>
              <a:spLocks noChangeArrowheads="1"/>
            </p:cNvSpPr>
            <p:nvPr/>
          </p:nvSpPr>
          <p:spPr bwMode="auto">
            <a:xfrm>
              <a:off x="4133" y="2124"/>
              <a:ext cx="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c.deposit(30)</a:t>
              </a:r>
              <a:endParaRPr kumimoji="0" lang="en-GB" altLang="zh-CN" sz="2400">
                <a:latin typeface="Times" pitchFamily="18" charset="0"/>
                <a:ea typeface="宋体" pitchFamily="2" charset="-122"/>
              </a:endParaRPr>
            </a:p>
          </p:txBody>
        </p:sp>
        <p:sp>
          <p:nvSpPr>
            <p:cNvPr id="45119" name="Rectangle 59"/>
            <p:cNvSpPr>
              <a:spLocks noChangeArrowheads="1"/>
            </p:cNvSpPr>
            <p:nvPr/>
          </p:nvSpPr>
          <p:spPr bwMode="auto">
            <a:xfrm>
              <a:off x="5197" y="2107"/>
              <a:ext cx="28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lock </a:t>
              </a:r>
              <a:endParaRPr kumimoji="0" lang="en-GB" altLang="zh-CN" sz="2400">
                <a:latin typeface="Times" pitchFamily="18" charset="0"/>
                <a:ea typeface="宋体" pitchFamily="2" charset="-122"/>
              </a:endParaRPr>
            </a:p>
          </p:txBody>
        </p:sp>
        <p:sp>
          <p:nvSpPr>
            <p:cNvPr id="45120" name="Rectangle 60"/>
            <p:cNvSpPr>
              <a:spLocks noChangeArrowheads="1"/>
            </p:cNvSpPr>
            <p:nvPr/>
          </p:nvSpPr>
          <p:spPr bwMode="auto">
            <a:xfrm>
              <a:off x="5499" y="2107"/>
              <a:ext cx="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45121" name="Rectangle 61"/>
            <p:cNvSpPr>
              <a:spLocks noChangeArrowheads="1"/>
            </p:cNvSpPr>
            <p:nvPr/>
          </p:nvSpPr>
          <p:spPr bwMode="auto">
            <a:xfrm>
              <a:off x="1538" y="2085"/>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2" name="Line 62"/>
            <p:cNvSpPr>
              <a:spLocks noChangeShapeType="1"/>
            </p:cNvSpPr>
            <p:nvPr/>
          </p:nvSpPr>
          <p:spPr bwMode="auto">
            <a:xfrm>
              <a:off x="2171" y="208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3" name="Rectangle 63"/>
            <p:cNvSpPr>
              <a:spLocks noChangeArrowheads="1"/>
            </p:cNvSpPr>
            <p:nvPr/>
          </p:nvSpPr>
          <p:spPr bwMode="auto">
            <a:xfrm>
              <a:off x="3364" y="2085"/>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4" name="Line 64"/>
            <p:cNvSpPr>
              <a:spLocks noChangeShapeType="1"/>
            </p:cNvSpPr>
            <p:nvPr/>
          </p:nvSpPr>
          <p:spPr bwMode="auto">
            <a:xfrm>
              <a:off x="3997" y="208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5" name="Rectangle 65"/>
            <p:cNvSpPr>
              <a:spLocks noChangeArrowheads="1"/>
            </p:cNvSpPr>
            <p:nvPr/>
          </p:nvSpPr>
          <p:spPr bwMode="auto">
            <a:xfrm>
              <a:off x="5176" y="2030"/>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26" name="Rectangle 66"/>
            <p:cNvSpPr>
              <a:spLocks noChangeArrowheads="1"/>
            </p:cNvSpPr>
            <p:nvPr/>
          </p:nvSpPr>
          <p:spPr bwMode="auto">
            <a:xfrm>
              <a:off x="496" y="2368"/>
              <a:ext cx="9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b.withdraw(30)</a:t>
              </a:r>
              <a:endParaRPr kumimoji="0" lang="en-GB" altLang="zh-CN" sz="2400">
                <a:latin typeface="Times" pitchFamily="18" charset="0"/>
                <a:ea typeface="宋体" pitchFamily="2" charset="-122"/>
              </a:endParaRPr>
            </a:p>
          </p:txBody>
        </p:sp>
        <p:sp>
          <p:nvSpPr>
            <p:cNvPr id="45127" name="Rectangle 67"/>
            <p:cNvSpPr>
              <a:spLocks noChangeArrowheads="1"/>
            </p:cNvSpPr>
            <p:nvPr/>
          </p:nvSpPr>
          <p:spPr bwMode="auto">
            <a:xfrm>
              <a:off x="1559" y="2351"/>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28" name="Rectangle 68"/>
            <p:cNvSpPr>
              <a:spLocks noChangeArrowheads="1"/>
            </p:cNvSpPr>
            <p:nvPr/>
          </p:nvSpPr>
          <p:spPr bwMode="auto">
            <a:xfrm>
              <a:off x="2020" y="235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Y</a:t>
              </a:r>
              <a:endParaRPr kumimoji="0" lang="en-GB" altLang="zh-CN" sz="2400">
                <a:latin typeface="Times" pitchFamily="18" charset="0"/>
                <a:ea typeface="宋体" pitchFamily="2" charset="-122"/>
              </a:endParaRPr>
            </a:p>
          </p:txBody>
        </p:sp>
        <p:sp>
          <p:nvSpPr>
            <p:cNvPr id="45129" name="Rectangle 69"/>
            <p:cNvSpPr>
              <a:spLocks noChangeArrowheads="1"/>
            </p:cNvSpPr>
            <p:nvPr/>
          </p:nvSpPr>
          <p:spPr bwMode="auto">
            <a:xfrm>
              <a:off x="5197" y="2307"/>
              <a:ext cx="14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at </a:t>
              </a:r>
              <a:endParaRPr kumimoji="0" lang="en-GB" altLang="zh-CN" sz="2400">
                <a:latin typeface="Times" pitchFamily="18" charset="0"/>
                <a:ea typeface="宋体" pitchFamily="2" charset="-122"/>
              </a:endParaRPr>
            </a:p>
          </p:txBody>
        </p:sp>
        <p:sp>
          <p:nvSpPr>
            <p:cNvPr id="45130" name="Rectangle 70"/>
            <p:cNvSpPr>
              <a:spLocks noChangeArrowheads="1"/>
            </p:cNvSpPr>
            <p:nvPr/>
          </p:nvSpPr>
          <p:spPr bwMode="auto">
            <a:xfrm>
              <a:off x="5355" y="230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Z</a:t>
              </a:r>
              <a:endParaRPr kumimoji="0" lang="en-GB" altLang="zh-CN" sz="2400">
                <a:latin typeface="Times" pitchFamily="18" charset="0"/>
                <a:ea typeface="宋体" pitchFamily="2" charset="-122"/>
              </a:endParaRPr>
            </a:p>
          </p:txBody>
        </p:sp>
        <p:sp>
          <p:nvSpPr>
            <p:cNvPr id="45131" name="Rectangle 71"/>
            <p:cNvSpPr>
              <a:spLocks noChangeArrowheads="1"/>
            </p:cNvSpPr>
            <p:nvPr/>
          </p:nvSpPr>
          <p:spPr bwMode="auto">
            <a:xfrm>
              <a:off x="1538" y="2275"/>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2" name="Line 72"/>
            <p:cNvSpPr>
              <a:spLocks noChangeShapeType="1"/>
            </p:cNvSpPr>
            <p:nvPr/>
          </p:nvSpPr>
          <p:spPr bwMode="auto">
            <a:xfrm>
              <a:off x="2171" y="227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3" name="Rectangle 73"/>
            <p:cNvSpPr>
              <a:spLocks noChangeArrowheads="1"/>
            </p:cNvSpPr>
            <p:nvPr/>
          </p:nvSpPr>
          <p:spPr bwMode="auto">
            <a:xfrm>
              <a:off x="3364" y="2275"/>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4" name="Line 74"/>
            <p:cNvSpPr>
              <a:spLocks noChangeShapeType="1"/>
            </p:cNvSpPr>
            <p:nvPr/>
          </p:nvSpPr>
          <p:spPr bwMode="auto">
            <a:xfrm>
              <a:off x="3997" y="2275"/>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5" name="Rectangle 75"/>
            <p:cNvSpPr>
              <a:spLocks noChangeArrowheads="1"/>
            </p:cNvSpPr>
            <p:nvPr/>
          </p:nvSpPr>
          <p:spPr bwMode="auto">
            <a:xfrm>
              <a:off x="5176" y="2275"/>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36" name="Rectangle 76"/>
            <p:cNvSpPr>
              <a:spLocks noChangeArrowheads="1"/>
            </p:cNvSpPr>
            <p:nvPr/>
          </p:nvSpPr>
          <p:spPr bwMode="auto">
            <a:xfrm>
              <a:off x="2307" y="2612"/>
              <a:ext cx="8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c.withdraw(20)</a:t>
              </a:r>
              <a:endParaRPr kumimoji="0" lang="en-GB" altLang="zh-CN" sz="2400">
                <a:latin typeface="Times" pitchFamily="18" charset="0"/>
                <a:ea typeface="宋体" pitchFamily="2" charset="-122"/>
              </a:endParaRPr>
            </a:p>
          </p:txBody>
        </p:sp>
        <p:sp>
          <p:nvSpPr>
            <p:cNvPr id="45137" name="Rectangle 77"/>
            <p:cNvSpPr>
              <a:spLocks noChangeArrowheads="1"/>
            </p:cNvSpPr>
            <p:nvPr/>
          </p:nvSpPr>
          <p:spPr bwMode="auto">
            <a:xfrm>
              <a:off x="3385" y="2595"/>
              <a:ext cx="4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38" name="Rectangle 78"/>
            <p:cNvSpPr>
              <a:spLocks noChangeArrowheads="1"/>
            </p:cNvSpPr>
            <p:nvPr/>
          </p:nvSpPr>
          <p:spPr bwMode="auto">
            <a:xfrm>
              <a:off x="3889" y="259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Z</a:t>
              </a:r>
              <a:endParaRPr kumimoji="0" lang="en-GB" altLang="zh-CN" sz="2400">
                <a:latin typeface="Times" pitchFamily="18" charset="0"/>
                <a:ea typeface="宋体" pitchFamily="2" charset="-122"/>
              </a:endParaRPr>
            </a:p>
          </p:txBody>
        </p:sp>
        <p:sp>
          <p:nvSpPr>
            <p:cNvPr id="45139" name="Rectangle 79"/>
            <p:cNvSpPr>
              <a:spLocks noChangeArrowheads="1"/>
            </p:cNvSpPr>
            <p:nvPr/>
          </p:nvSpPr>
          <p:spPr bwMode="auto">
            <a:xfrm>
              <a:off x="1538" y="251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0" name="Line 80"/>
            <p:cNvSpPr>
              <a:spLocks noChangeShapeType="1"/>
            </p:cNvSpPr>
            <p:nvPr/>
          </p:nvSpPr>
          <p:spPr bwMode="auto">
            <a:xfrm>
              <a:off x="2171" y="2519"/>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1" name="Rectangle 81"/>
            <p:cNvSpPr>
              <a:spLocks noChangeArrowheads="1"/>
            </p:cNvSpPr>
            <p:nvPr/>
          </p:nvSpPr>
          <p:spPr bwMode="auto">
            <a:xfrm>
              <a:off x="3364" y="2519"/>
              <a:ext cx="15"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2" name="Line 82"/>
            <p:cNvSpPr>
              <a:spLocks noChangeShapeType="1"/>
            </p:cNvSpPr>
            <p:nvPr/>
          </p:nvSpPr>
          <p:spPr bwMode="auto">
            <a:xfrm>
              <a:off x="3997" y="2519"/>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3" name="Rectangle 83"/>
            <p:cNvSpPr>
              <a:spLocks noChangeArrowheads="1"/>
            </p:cNvSpPr>
            <p:nvPr/>
          </p:nvSpPr>
          <p:spPr bwMode="auto">
            <a:xfrm>
              <a:off x="5176" y="2519"/>
              <a:ext cx="14"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4" name="Rectangle 84"/>
            <p:cNvSpPr>
              <a:spLocks noChangeArrowheads="1"/>
            </p:cNvSpPr>
            <p:nvPr/>
          </p:nvSpPr>
          <p:spPr bwMode="auto">
            <a:xfrm>
              <a:off x="4133" y="2857"/>
              <a:ext cx="9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a.withdraw(20)</a:t>
              </a:r>
              <a:endParaRPr kumimoji="0" lang="en-GB" altLang="zh-CN" sz="2400">
                <a:latin typeface="Times" pitchFamily="18" charset="0"/>
                <a:ea typeface="宋体" pitchFamily="2" charset="-122"/>
              </a:endParaRPr>
            </a:p>
          </p:txBody>
        </p:sp>
        <p:sp>
          <p:nvSpPr>
            <p:cNvPr id="45145" name="Rectangle 85"/>
            <p:cNvSpPr>
              <a:spLocks noChangeArrowheads="1"/>
            </p:cNvSpPr>
            <p:nvPr/>
          </p:nvSpPr>
          <p:spPr bwMode="auto">
            <a:xfrm>
              <a:off x="5197" y="2840"/>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latin typeface="Times" pitchFamily="18" charset="0"/>
                  <a:ea typeface="宋体" pitchFamily="2" charset="-122"/>
                </a:rPr>
                <a:t>wait at </a:t>
              </a:r>
              <a:endParaRPr kumimoji="0" lang="en-GB" altLang="zh-CN" sz="2400">
                <a:latin typeface="Times" pitchFamily="18" charset="0"/>
                <a:ea typeface="宋体" pitchFamily="2" charset="-122"/>
              </a:endParaRPr>
            </a:p>
          </p:txBody>
        </p:sp>
        <p:sp>
          <p:nvSpPr>
            <p:cNvPr id="45146" name="Rectangle 86"/>
            <p:cNvSpPr>
              <a:spLocks noChangeArrowheads="1"/>
            </p:cNvSpPr>
            <p:nvPr/>
          </p:nvSpPr>
          <p:spPr bwMode="auto">
            <a:xfrm>
              <a:off x="5657" y="2840"/>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X</a:t>
              </a:r>
              <a:endParaRPr kumimoji="0" lang="en-GB" altLang="zh-CN" sz="2400">
                <a:latin typeface="Times" pitchFamily="18" charset="0"/>
                <a:ea typeface="宋体" pitchFamily="2" charset="-122"/>
              </a:endParaRPr>
            </a:p>
          </p:txBody>
        </p:sp>
        <p:sp>
          <p:nvSpPr>
            <p:cNvPr id="45147" name="Rectangle 87"/>
            <p:cNvSpPr>
              <a:spLocks noChangeArrowheads="1"/>
            </p:cNvSpPr>
            <p:nvPr/>
          </p:nvSpPr>
          <p:spPr bwMode="auto">
            <a:xfrm>
              <a:off x="1538" y="2763"/>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48" name="Line 88"/>
            <p:cNvSpPr>
              <a:spLocks noChangeShapeType="1"/>
            </p:cNvSpPr>
            <p:nvPr/>
          </p:nvSpPr>
          <p:spPr bwMode="auto">
            <a:xfrm>
              <a:off x="2171" y="2763"/>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49" name="Rectangle 89"/>
            <p:cNvSpPr>
              <a:spLocks noChangeArrowheads="1"/>
            </p:cNvSpPr>
            <p:nvPr/>
          </p:nvSpPr>
          <p:spPr bwMode="auto">
            <a:xfrm>
              <a:off x="3364" y="2763"/>
              <a:ext cx="15"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50" name="Line 90"/>
            <p:cNvSpPr>
              <a:spLocks noChangeShapeType="1"/>
            </p:cNvSpPr>
            <p:nvPr/>
          </p:nvSpPr>
          <p:spPr bwMode="auto">
            <a:xfrm>
              <a:off x="3997" y="2763"/>
              <a:ext cx="1" cy="23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51" name="Rectangle 91"/>
            <p:cNvSpPr>
              <a:spLocks noChangeArrowheads="1"/>
            </p:cNvSpPr>
            <p:nvPr/>
          </p:nvSpPr>
          <p:spPr bwMode="auto">
            <a:xfrm>
              <a:off x="5176" y="2763"/>
              <a:ext cx="14"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5152" name="Line 92"/>
            <p:cNvSpPr>
              <a:spLocks noChangeShapeType="1"/>
            </p:cNvSpPr>
            <p:nvPr/>
          </p:nvSpPr>
          <p:spPr bwMode="auto">
            <a:xfrm>
              <a:off x="349" y="3023"/>
              <a:ext cx="54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060" name="Rectangle 93"/>
          <p:cNvSpPr>
            <a:spLocks noGrp="1" noChangeArrowheads="1"/>
          </p:cNvSpPr>
          <p:nvPr>
            <p:ph type="body" idx="1"/>
          </p:nvPr>
        </p:nvSpPr>
        <p:spPr>
          <a:xfrm>
            <a:off x="495300" y="942975"/>
            <a:ext cx="8859838" cy="1676400"/>
          </a:xfrm>
        </p:spPr>
        <p:txBody>
          <a:bodyPr/>
          <a:lstStyle/>
          <a:p>
            <a:pPr>
              <a:lnSpc>
                <a:spcPct val="90000"/>
              </a:lnSpc>
            </a:pPr>
            <a:r>
              <a:rPr lang="zh-CN" altLang="en-US">
                <a:ea typeface="宋体" pitchFamily="2" charset="-122"/>
              </a:rPr>
              <a:t>事务操作的对象包括服务器</a:t>
            </a:r>
            <a:r>
              <a:rPr lang="en-US" altLang="zh-CN">
                <a:ea typeface="宋体" pitchFamily="2" charset="-122"/>
              </a:rPr>
              <a:t>X</a:t>
            </a:r>
            <a:r>
              <a:rPr lang="zh-CN" altLang="en-US">
                <a:ea typeface="宋体" pitchFamily="2" charset="-122"/>
              </a:rPr>
              <a:t>上对象</a:t>
            </a:r>
            <a:r>
              <a:rPr lang="en-US" altLang="zh-CN">
                <a:ea typeface="宋体" pitchFamily="2" charset="-122"/>
              </a:rPr>
              <a:t>A</a:t>
            </a:r>
            <a:r>
              <a:rPr lang="zh-CN" altLang="en-US">
                <a:ea typeface="宋体" pitchFamily="2" charset="-122"/>
              </a:rPr>
              <a:t>和服务器</a:t>
            </a:r>
            <a:r>
              <a:rPr lang="en-US" altLang="zh-CN">
                <a:ea typeface="宋体" pitchFamily="2" charset="-122"/>
              </a:rPr>
              <a:t>Y</a:t>
            </a:r>
            <a:r>
              <a:rPr lang="zh-CN" altLang="en-US">
                <a:ea typeface="宋体" pitchFamily="2" charset="-122"/>
              </a:rPr>
              <a:t>上对象</a:t>
            </a:r>
            <a:r>
              <a:rPr lang="en-US" altLang="zh-CN">
                <a:ea typeface="宋体" pitchFamily="2" charset="-122"/>
              </a:rPr>
              <a:t>B</a:t>
            </a:r>
            <a:r>
              <a:rPr lang="zh-CN" altLang="en-US">
                <a:ea typeface="宋体" pitchFamily="2" charset="-122"/>
              </a:rPr>
              <a:t>，以及服务器</a:t>
            </a:r>
            <a:r>
              <a:rPr lang="en-US" altLang="zh-CN">
                <a:ea typeface="宋体" pitchFamily="2" charset="-122"/>
              </a:rPr>
              <a:t>Z</a:t>
            </a:r>
            <a:r>
              <a:rPr lang="zh-CN" altLang="en-US">
                <a:ea typeface="宋体" pitchFamily="2" charset="-122"/>
              </a:rPr>
              <a:t>上对象</a:t>
            </a:r>
            <a:r>
              <a:rPr lang="en-US" altLang="zh-CN">
                <a:ea typeface="宋体" pitchFamily="2" charset="-122"/>
              </a:rPr>
              <a:t>C</a:t>
            </a:r>
            <a:r>
              <a:rPr lang="zh-CN" altLang="en-US">
                <a:ea typeface="宋体" pitchFamily="2" charset="-122"/>
              </a:rPr>
              <a:t>和</a:t>
            </a:r>
            <a:r>
              <a:rPr lang="en-US" altLang="zh-CN">
                <a:ea typeface="宋体" pitchFamily="2" charset="-122"/>
              </a:rPr>
              <a:t>D </a:t>
            </a:r>
            <a:endParaRPr lang="en-GB" altLang="zh-CN" i="1">
              <a:ea typeface="宋体" pitchFamily="2" charset="-122"/>
            </a:endParaRPr>
          </a:p>
          <a:p>
            <a:pPr lvl="1">
              <a:lnSpc>
                <a:spcPct val="90000"/>
              </a:lnSpc>
            </a:pPr>
            <a:r>
              <a:rPr lang="zh-CN" altLang="en-GB" sz="2800">
                <a:ea typeface="宋体" pitchFamily="2" charset="-122"/>
              </a:rPr>
              <a:t>下一页给出全局等待图</a:t>
            </a:r>
            <a:endParaRPr lang="en-GB" altLang="zh-CN" sz="2800">
              <a:ea typeface="宋体" pitchFamily="2" charset="-122"/>
            </a:endParaRPr>
          </a:p>
        </p:txBody>
      </p:sp>
      <p:sp>
        <p:nvSpPr>
          <p:cNvPr id="484447" name="Rectangle 95"/>
          <p:cNvSpPr>
            <a:spLocks noChangeArrowheads="1"/>
          </p:cNvSpPr>
          <p:nvPr/>
        </p:nvSpPr>
        <p:spPr bwMode="auto">
          <a:xfrm>
            <a:off x="768350" y="5767388"/>
            <a:ext cx="1835150" cy="369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800">
                <a:solidFill>
                  <a:schemeClr val="hlink"/>
                </a:solidFill>
                <a:ea typeface="宋体" pitchFamily="2" charset="-122"/>
              </a:rPr>
              <a:t> </a:t>
            </a:r>
            <a:r>
              <a:rPr lang="en-GB" altLang="zh-CN" sz="1800" i="1">
                <a:solidFill>
                  <a:schemeClr val="hlink"/>
                </a:solidFill>
                <a:ea typeface="宋体" pitchFamily="2" charset="-122"/>
              </a:rPr>
              <a:t>U</a:t>
            </a:r>
            <a:r>
              <a:rPr lang="en-GB" altLang="zh-CN" sz="1800">
                <a:solidFill>
                  <a:schemeClr val="hlink"/>
                </a:solidFill>
                <a:ea typeface="宋体" pitchFamily="2" charset="-122"/>
              </a:rPr>
              <a:t>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V</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Y</a:t>
            </a:r>
            <a:r>
              <a:rPr lang="zh-CN" altLang="en-GB" sz="1800">
                <a:solidFill>
                  <a:schemeClr val="hlink"/>
                </a:solidFill>
                <a:ea typeface="宋体" pitchFamily="2" charset="-122"/>
              </a:rPr>
              <a:t>上</a:t>
            </a:r>
          </a:p>
        </p:txBody>
      </p:sp>
      <p:sp>
        <p:nvSpPr>
          <p:cNvPr id="484448" name="Rectangle 96"/>
          <p:cNvSpPr>
            <a:spLocks noChangeArrowheads="1"/>
          </p:cNvSpPr>
          <p:nvPr/>
        </p:nvSpPr>
        <p:spPr bwMode="auto">
          <a:xfrm>
            <a:off x="3636963" y="6213475"/>
            <a:ext cx="2352675"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1800">
                <a:solidFill>
                  <a:schemeClr val="hlink"/>
                </a:solidFill>
                <a:ea typeface="宋体" pitchFamily="2" charset="-122"/>
              </a:rPr>
              <a:t> </a:t>
            </a:r>
            <a:r>
              <a:rPr lang="en-GB" altLang="zh-CN" sz="1800" i="1">
                <a:solidFill>
                  <a:schemeClr val="hlink"/>
                </a:solidFill>
                <a:ea typeface="宋体" pitchFamily="2" charset="-122"/>
              </a:rPr>
              <a:t>V</a:t>
            </a:r>
            <a:r>
              <a:rPr lang="en-GB" altLang="zh-CN" sz="1800">
                <a:solidFill>
                  <a:schemeClr val="hlink"/>
                </a:solidFill>
                <a:ea typeface="宋体" pitchFamily="2" charset="-122"/>
              </a:rPr>
              <a:t>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W</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Z</a:t>
            </a:r>
            <a:r>
              <a:rPr lang="zh-CN" altLang="en-GB" sz="1800">
                <a:solidFill>
                  <a:schemeClr val="hlink"/>
                </a:solidFill>
                <a:ea typeface="宋体" pitchFamily="2" charset="-122"/>
              </a:rPr>
              <a:t>上</a:t>
            </a:r>
          </a:p>
        </p:txBody>
      </p:sp>
      <p:sp>
        <p:nvSpPr>
          <p:cNvPr id="484449" name="Rectangle 97"/>
          <p:cNvSpPr>
            <a:spLocks noChangeArrowheads="1"/>
          </p:cNvSpPr>
          <p:nvPr/>
        </p:nvSpPr>
        <p:spPr bwMode="auto">
          <a:xfrm>
            <a:off x="6534150" y="6435725"/>
            <a:ext cx="2035175" cy="3667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en-GB" altLang="zh-CN" sz="1800">
                <a:solidFill>
                  <a:schemeClr val="hlink"/>
                </a:solidFill>
                <a:ea typeface="宋体" pitchFamily="2" charset="-122"/>
              </a:rPr>
              <a:t>W </a:t>
            </a:r>
            <a:r>
              <a:rPr lang="en-GB" altLang="zh-CN" sz="1800">
                <a:solidFill>
                  <a:schemeClr val="hlink"/>
                </a:solidFill>
                <a:latin typeface="Symbol" pitchFamily="18" charset="2"/>
                <a:ea typeface="宋体" pitchFamily="2" charset="-122"/>
              </a:rPr>
              <a:t></a:t>
            </a:r>
            <a:r>
              <a:rPr lang="en-GB" altLang="zh-CN" sz="1800">
                <a:solidFill>
                  <a:schemeClr val="hlink"/>
                </a:solidFill>
                <a:ea typeface="宋体" pitchFamily="2" charset="-122"/>
              </a:rPr>
              <a:t> </a:t>
            </a:r>
            <a:r>
              <a:rPr lang="en-GB" altLang="zh-CN" sz="1800" i="1">
                <a:solidFill>
                  <a:schemeClr val="hlink"/>
                </a:solidFill>
                <a:ea typeface="宋体" pitchFamily="2" charset="-122"/>
              </a:rPr>
              <a:t>U</a:t>
            </a:r>
            <a:r>
              <a:rPr lang="en-GB" altLang="zh-CN" sz="1800">
                <a:solidFill>
                  <a:schemeClr val="hlink"/>
                </a:solidFill>
                <a:ea typeface="宋体" pitchFamily="2" charset="-122"/>
              </a:rPr>
              <a:t> </a:t>
            </a:r>
            <a:r>
              <a:rPr lang="zh-CN" altLang="en-GB" sz="1800">
                <a:solidFill>
                  <a:schemeClr val="hlink"/>
                </a:solidFill>
                <a:ea typeface="宋体" pitchFamily="2" charset="-122"/>
              </a:rPr>
              <a:t>，在</a:t>
            </a:r>
            <a:r>
              <a:rPr lang="en-GB" altLang="zh-CN" sz="1800" i="1">
                <a:solidFill>
                  <a:schemeClr val="hlink"/>
                </a:solidFill>
                <a:ea typeface="宋体" pitchFamily="2" charset="-122"/>
              </a:rPr>
              <a:t>X</a:t>
            </a:r>
            <a:r>
              <a:rPr lang="zh-CN" altLang="en-GB" sz="1800">
                <a:solidFill>
                  <a:schemeClr val="hlink"/>
                </a:solidFill>
                <a:ea typeface="宋体" pitchFamily="2" charset="-122"/>
              </a:rPr>
              <a:t>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4447"/>
                                        </p:tgtEl>
                                        <p:attrNameLst>
                                          <p:attrName>style.visibility</p:attrName>
                                        </p:attrNameLst>
                                      </p:cBhvr>
                                      <p:to>
                                        <p:strVal val="visible"/>
                                      </p:to>
                                    </p:set>
                                    <p:anim calcmode="lin" valueType="num">
                                      <p:cBhvr additive="base">
                                        <p:cTn id="7" dur="500" fill="hold"/>
                                        <p:tgtEl>
                                          <p:spTgt spid="484447"/>
                                        </p:tgtEl>
                                        <p:attrNameLst>
                                          <p:attrName>ppt_x</p:attrName>
                                        </p:attrNameLst>
                                      </p:cBhvr>
                                      <p:tavLst>
                                        <p:tav tm="0">
                                          <p:val>
                                            <p:strVal val="0-#ppt_w/2"/>
                                          </p:val>
                                        </p:tav>
                                        <p:tav tm="100000">
                                          <p:val>
                                            <p:strVal val="#ppt_x"/>
                                          </p:val>
                                        </p:tav>
                                      </p:tavLst>
                                    </p:anim>
                                    <p:anim calcmode="lin" valueType="num">
                                      <p:cBhvr additive="base">
                                        <p:cTn id="8" dur="500" fill="hold"/>
                                        <p:tgtEl>
                                          <p:spTgt spid="4844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4448"/>
                                        </p:tgtEl>
                                        <p:attrNameLst>
                                          <p:attrName>style.visibility</p:attrName>
                                        </p:attrNameLst>
                                      </p:cBhvr>
                                      <p:to>
                                        <p:strVal val="visible"/>
                                      </p:to>
                                    </p:set>
                                    <p:anim calcmode="lin" valueType="num">
                                      <p:cBhvr additive="base">
                                        <p:cTn id="13" dur="500" fill="hold"/>
                                        <p:tgtEl>
                                          <p:spTgt spid="484448"/>
                                        </p:tgtEl>
                                        <p:attrNameLst>
                                          <p:attrName>ppt_x</p:attrName>
                                        </p:attrNameLst>
                                      </p:cBhvr>
                                      <p:tavLst>
                                        <p:tav tm="0">
                                          <p:val>
                                            <p:strVal val="0-#ppt_w/2"/>
                                          </p:val>
                                        </p:tav>
                                        <p:tav tm="100000">
                                          <p:val>
                                            <p:strVal val="#ppt_x"/>
                                          </p:val>
                                        </p:tav>
                                      </p:tavLst>
                                    </p:anim>
                                    <p:anim calcmode="lin" valueType="num">
                                      <p:cBhvr additive="base">
                                        <p:cTn id="14" dur="500" fill="hold"/>
                                        <p:tgtEl>
                                          <p:spTgt spid="4844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4449"/>
                                        </p:tgtEl>
                                        <p:attrNameLst>
                                          <p:attrName>style.visibility</p:attrName>
                                        </p:attrNameLst>
                                      </p:cBhvr>
                                      <p:to>
                                        <p:strVal val="visible"/>
                                      </p:to>
                                    </p:set>
                                    <p:anim calcmode="lin" valueType="num">
                                      <p:cBhvr additive="base">
                                        <p:cTn id="19" dur="500" fill="hold"/>
                                        <p:tgtEl>
                                          <p:spTgt spid="484449"/>
                                        </p:tgtEl>
                                        <p:attrNameLst>
                                          <p:attrName>ppt_x</p:attrName>
                                        </p:attrNameLst>
                                      </p:cBhvr>
                                      <p:tavLst>
                                        <p:tav tm="0">
                                          <p:val>
                                            <p:strVal val="0-#ppt_w/2"/>
                                          </p:val>
                                        </p:tav>
                                        <p:tav tm="100000">
                                          <p:val>
                                            <p:strVal val="#ppt_x"/>
                                          </p:val>
                                        </p:tav>
                                      </p:tavLst>
                                    </p:anim>
                                    <p:anim calcmode="lin" valueType="num">
                                      <p:cBhvr additive="base">
                                        <p:cTn id="20" dur="500" fill="hold"/>
                                        <p:tgtEl>
                                          <p:spTgt spid="484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447" grpId="0" animBg="1" autoUpdateAnimBg="0"/>
      <p:bldP spid="484448" grpId="0" animBg="1" autoUpdateAnimBg="0"/>
      <p:bldP spid="48444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GB">
                <a:ea typeface="宋体" pitchFamily="2" charset="-122"/>
              </a:rPr>
              <a:t>分布式死锁举例：全局等待图</a:t>
            </a:r>
          </a:p>
        </p:txBody>
      </p:sp>
      <p:sp>
        <p:nvSpPr>
          <p:cNvPr id="46083" name="Rectangle 3"/>
          <p:cNvSpPr>
            <a:spLocks noChangeArrowheads="1"/>
          </p:cNvSpPr>
          <p:nvPr/>
        </p:nvSpPr>
        <p:spPr bwMode="auto">
          <a:xfrm>
            <a:off x="692150" y="1935163"/>
            <a:ext cx="441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latin typeface="Times" pitchFamily="18" charset="0"/>
                <a:ea typeface="宋体" pitchFamily="2" charset="-122"/>
              </a:rPr>
              <a:t>(a)</a:t>
            </a:r>
          </a:p>
        </p:txBody>
      </p:sp>
      <p:sp>
        <p:nvSpPr>
          <p:cNvPr id="46084" name="Rectangle 4"/>
          <p:cNvSpPr>
            <a:spLocks noChangeArrowheads="1"/>
          </p:cNvSpPr>
          <p:nvPr/>
        </p:nvSpPr>
        <p:spPr bwMode="auto">
          <a:xfrm>
            <a:off x="6022975" y="1935163"/>
            <a:ext cx="4540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latin typeface="Times" pitchFamily="18" charset="0"/>
                <a:ea typeface="宋体" pitchFamily="2" charset="-122"/>
              </a:rPr>
              <a:t>(b)</a:t>
            </a:r>
          </a:p>
        </p:txBody>
      </p:sp>
      <p:sp>
        <p:nvSpPr>
          <p:cNvPr id="46085" name="Rectangle 5"/>
          <p:cNvSpPr>
            <a:spLocks noGrp="1" noChangeArrowheads="1"/>
          </p:cNvSpPr>
          <p:nvPr>
            <p:ph type="body" idx="1"/>
          </p:nvPr>
        </p:nvSpPr>
        <p:spPr>
          <a:xfrm>
            <a:off x="522288" y="1155700"/>
            <a:ext cx="8859837" cy="4800600"/>
          </a:xfrm>
        </p:spPr>
        <p:txBody>
          <a:bodyPr/>
          <a:lstStyle/>
          <a:p>
            <a:r>
              <a:rPr lang="zh-CN" altLang="en-GB" sz="2000">
                <a:ea typeface="宋体" pitchFamily="2" charset="-122"/>
              </a:rPr>
              <a:t>死锁的环由等待和被持有两种边交替形成</a:t>
            </a:r>
            <a:endParaRPr lang="en-GB" altLang="zh-CN" sz="2000">
              <a:ea typeface="宋体" pitchFamily="2" charset="-122"/>
            </a:endParaRPr>
          </a:p>
          <a:p>
            <a:r>
              <a:rPr lang="zh-CN" altLang="en-GB" sz="2000">
                <a:ea typeface="宋体" pitchFamily="2" charset="-122"/>
              </a:rPr>
              <a:t>依次增加等待边：</a:t>
            </a:r>
            <a:r>
              <a:rPr lang="en-GB" altLang="zh-CN" sz="2000">
                <a:ea typeface="宋体" pitchFamily="2" charset="-122"/>
              </a:rPr>
              <a:t>Y</a:t>
            </a:r>
            <a:r>
              <a:rPr lang="zh-CN" altLang="en-GB" sz="2000">
                <a:ea typeface="宋体" pitchFamily="2" charset="-122"/>
              </a:rPr>
              <a:t>：</a:t>
            </a:r>
            <a:r>
              <a:rPr lang="en-GB" altLang="zh-CN" sz="2000" i="1">
                <a:ea typeface="宋体" pitchFamily="2" charset="-122"/>
              </a:rPr>
              <a:t>U</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V</a:t>
            </a:r>
            <a:r>
              <a:rPr lang="en-GB" altLang="zh-CN" sz="2000">
                <a:ea typeface="宋体" pitchFamily="2" charset="-122"/>
              </a:rPr>
              <a:t> </a:t>
            </a:r>
            <a:r>
              <a:rPr lang="zh-CN" altLang="en-GB" sz="2000">
                <a:ea typeface="宋体" pitchFamily="2" charset="-122"/>
              </a:rPr>
              <a:t>，</a:t>
            </a:r>
            <a:r>
              <a:rPr lang="en-GB" altLang="zh-CN" sz="2000">
                <a:ea typeface="宋体" pitchFamily="2" charset="-122"/>
              </a:rPr>
              <a:t>Z</a:t>
            </a:r>
            <a:r>
              <a:rPr lang="zh-CN" altLang="en-GB" sz="2000">
                <a:ea typeface="宋体" pitchFamily="2" charset="-122"/>
              </a:rPr>
              <a:t>： </a:t>
            </a:r>
            <a:r>
              <a:rPr lang="en-GB" altLang="zh-CN" sz="2000" i="1">
                <a:ea typeface="宋体" pitchFamily="2" charset="-122"/>
              </a:rPr>
              <a:t>V</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W</a:t>
            </a:r>
            <a:r>
              <a:rPr lang="en-GB" altLang="zh-CN" sz="2000">
                <a:ea typeface="宋体" pitchFamily="2" charset="-122"/>
              </a:rPr>
              <a:t>  </a:t>
            </a:r>
            <a:r>
              <a:rPr lang="zh-CN" altLang="en-GB" sz="2000">
                <a:ea typeface="宋体" pitchFamily="2" charset="-122"/>
              </a:rPr>
              <a:t>，</a:t>
            </a:r>
            <a:r>
              <a:rPr lang="en-GB" altLang="zh-CN" sz="2000">
                <a:ea typeface="宋体" pitchFamily="2" charset="-122"/>
              </a:rPr>
              <a:t>X</a:t>
            </a:r>
            <a:r>
              <a:rPr lang="zh-CN" altLang="en-GB" sz="2000">
                <a:ea typeface="宋体" pitchFamily="2" charset="-122"/>
              </a:rPr>
              <a:t>：</a:t>
            </a:r>
            <a:r>
              <a:rPr lang="en-GB" altLang="zh-CN" sz="2000" i="1">
                <a:ea typeface="宋体" pitchFamily="2" charset="-122"/>
              </a:rPr>
              <a:t>W</a:t>
            </a:r>
            <a:r>
              <a:rPr lang="en-GB" altLang="zh-CN" sz="2000">
                <a:ea typeface="宋体" pitchFamily="2" charset="-122"/>
              </a:rPr>
              <a:t> </a:t>
            </a:r>
            <a:r>
              <a:rPr lang="en-GB" altLang="zh-CN" sz="2000">
                <a:latin typeface="Symbol" pitchFamily="18" charset="2"/>
                <a:ea typeface="宋体" pitchFamily="2" charset="-122"/>
              </a:rPr>
              <a:t></a:t>
            </a:r>
            <a:r>
              <a:rPr lang="en-GB" altLang="zh-CN" sz="2000">
                <a:ea typeface="宋体" pitchFamily="2" charset="-122"/>
              </a:rPr>
              <a:t> </a:t>
            </a:r>
            <a:r>
              <a:rPr lang="en-GB" altLang="zh-CN" sz="2000" i="1">
                <a:ea typeface="宋体" pitchFamily="2" charset="-122"/>
              </a:rPr>
              <a:t>U</a:t>
            </a:r>
            <a:endParaRPr lang="en-GB" altLang="zh-CN">
              <a:ea typeface="宋体" pitchFamily="2" charset="-122"/>
            </a:endParaRPr>
          </a:p>
        </p:txBody>
      </p:sp>
      <p:grpSp>
        <p:nvGrpSpPr>
          <p:cNvPr id="46086" name="Group 7"/>
          <p:cNvGrpSpPr>
            <a:grpSpLocks/>
          </p:cNvGrpSpPr>
          <p:nvPr/>
        </p:nvGrpSpPr>
        <p:grpSpPr bwMode="auto">
          <a:xfrm>
            <a:off x="787400" y="2349500"/>
            <a:ext cx="8507413" cy="4254500"/>
            <a:chOff x="440" y="1060"/>
            <a:chExt cx="5359" cy="2680"/>
          </a:xfrm>
        </p:grpSpPr>
        <p:sp>
          <p:nvSpPr>
            <p:cNvPr id="46087" name="Rectangle 8"/>
            <p:cNvSpPr>
              <a:spLocks noChangeArrowheads="1"/>
            </p:cNvSpPr>
            <p:nvPr/>
          </p:nvSpPr>
          <p:spPr bwMode="auto">
            <a:xfrm>
              <a:off x="440" y="1620"/>
              <a:ext cx="752" cy="698"/>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88" name="Rectangle 9"/>
            <p:cNvSpPr>
              <a:spLocks noChangeArrowheads="1"/>
            </p:cNvSpPr>
            <p:nvPr/>
          </p:nvSpPr>
          <p:spPr bwMode="auto">
            <a:xfrm>
              <a:off x="1944" y="3043"/>
              <a:ext cx="752" cy="6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89" name="Rectangle 10"/>
            <p:cNvSpPr>
              <a:spLocks noChangeArrowheads="1"/>
            </p:cNvSpPr>
            <p:nvPr/>
          </p:nvSpPr>
          <p:spPr bwMode="auto">
            <a:xfrm>
              <a:off x="2614" y="1607"/>
              <a:ext cx="752" cy="69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0" name="AutoShape 11"/>
            <p:cNvSpPr>
              <a:spLocks noChangeArrowheads="1"/>
            </p:cNvSpPr>
            <p:nvPr/>
          </p:nvSpPr>
          <p:spPr bwMode="auto">
            <a:xfrm>
              <a:off x="604" y="1744"/>
              <a:ext cx="123" cy="191"/>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1" name="AutoShape 12"/>
            <p:cNvSpPr>
              <a:spLocks noChangeArrowheads="1"/>
            </p:cNvSpPr>
            <p:nvPr/>
          </p:nvSpPr>
          <p:spPr bwMode="auto">
            <a:xfrm>
              <a:off x="604" y="1744"/>
              <a:ext cx="137" cy="205"/>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2" name="Rectangle 13"/>
            <p:cNvSpPr>
              <a:spLocks noChangeArrowheads="1"/>
            </p:cNvSpPr>
            <p:nvPr/>
          </p:nvSpPr>
          <p:spPr bwMode="auto">
            <a:xfrm>
              <a:off x="617" y="1853"/>
              <a:ext cx="110"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3" name="Rectangle 14"/>
            <p:cNvSpPr>
              <a:spLocks noChangeArrowheads="1"/>
            </p:cNvSpPr>
            <p:nvPr/>
          </p:nvSpPr>
          <p:spPr bwMode="auto">
            <a:xfrm>
              <a:off x="617" y="1853"/>
              <a:ext cx="124"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4" name="AutoShape 15"/>
            <p:cNvSpPr>
              <a:spLocks noChangeArrowheads="1"/>
            </p:cNvSpPr>
            <p:nvPr/>
          </p:nvSpPr>
          <p:spPr bwMode="auto">
            <a:xfrm>
              <a:off x="604" y="1744"/>
              <a:ext cx="137" cy="205"/>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5" name="Line 16"/>
            <p:cNvSpPr>
              <a:spLocks noChangeShapeType="1"/>
            </p:cNvSpPr>
            <p:nvPr/>
          </p:nvSpPr>
          <p:spPr bwMode="auto">
            <a:xfrm>
              <a:off x="604" y="1839"/>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AutoShape 17"/>
            <p:cNvSpPr>
              <a:spLocks noChangeArrowheads="1"/>
            </p:cNvSpPr>
            <p:nvPr/>
          </p:nvSpPr>
          <p:spPr bwMode="auto">
            <a:xfrm>
              <a:off x="959" y="1744"/>
              <a:ext cx="123" cy="191"/>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7" name="AutoShape 18"/>
            <p:cNvSpPr>
              <a:spLocks noChangeArrowheads="1"/>
            </p:cNvSpPr>
            <p:nvPr/>
          </p:nvSpPr>
          <p:spPr bwMode="auto">
            <a:xfrm>
              <a:off x="959" y="1744"/>
              <a:ext cx="137" cy="205"/>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8" name="Rectangle 19"/>
            <p:cNvSpPr>
              <a:spLocks noChangeArrowheads="1"/>
            </p:cNvSpPr>
            <p:nvPr/>
          </p:nvSpPr>
          <p:spPr bwMode="auto">
            <a:xfrm>
              <a:off x="959" y="1853"/>
              <a:ext cx="123"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099" name="Rectangle 20"/>
            <p:cNvSpPr>
              <a:spLocks noChangeArrowheads="1"/>
            </p:cNvSpPr>
            <p:nvPr/>
          </p:nvSpPr>
          <p:spPr bwMode="auto">
            <a:xfrm>
              <a:off x="959" y="1853"/>
              <a:ext cx="137"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0" name="AutoShape 21"/>
            <p:cNvSpPr>
              <a:spLocks noChangeArrowheads="1"/>
            </p:cNvSpPr>
            <p:nvPr/>
          </p:nvSpPr>
          <p:spPr bwMode="auto">
            <a:xfrm>
              <a:off x="959" y="1744"/>
              <a:ext cx="137" cy="205"/>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1" name="Line 22"/>
            <p:cNvSpPr>
              <a:spLocks noChangeShapeType="1"/>
            </p:cNvSpPr>
            <p:nvPr/>
          </p:nvSpPr>
          <p:spPr bwMode="auto">
            <a:xfrm>
              <a:off x="959" y="1839"/>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AutoShape 23"/>
            <p:cNvSpPr>
              <a:spLocks noChangeArrowheads="1"/>
            </p:cNvSpPr>
            <p:nvPr/>
          </p:nvSpPr>
          <p:spPr bwMode="auto">
            <a:xfrm>
              <a:off x="2819" y="1730"/>
              <a:ext cx="123" cy="178"/>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3" name="AutoShape 24"/>
            <p:cNvSpPr>
              <a:spLocks noChangeArrowheads="1"/>
            </p:cNvSpPr>
            <p:nvPr/>
          </p:nvSpPr>
          <p:spPr bwMode="auto">
            <a:xfrm>
              <a:off x="2819" y="1730"/>
              <a:ext cx="137" cy="191"/>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4" name="Rectangle 25"/>
            <p:cNvSpPr>
              <a:spLocks noChangeArrowheads="1"/>
            </p:cNvSpPr>
            <p:nvPr/>
          </p:nvSpPr>
          <p:spPr bwMode="auto">
            <a:xfrm>
              <a:off x="2819" y="1826"/>
              <a:ext cx="123" cy="9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5" name="Rectangle 26"/>
            <p:cNvSpPr>
              <a:spLocks noChangeArrowheads="1"/>
            </p:cNvSpPr>
            <p:nvPr/>
          </p:nvSpPr>
          <p:spPr bwMode="auto">
            <a:xfrm>
              <a:off x="2819" y="1826"/>
              <a:ext cx="137" cy="109"/>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6" name="AutoShape 27"/>
            <p:cNvSpPr>
              <a:spLocks noChangeArrowheads="1"/>
            </p:cNvSpPr>
            <p:nvPr/>
          </p:nvSpPr>
          <p:spPr bwMode="auto">
            <a:xfrm>
              <a:off x="2819" y="1730"/>
              <a:ext cx="137" cy="191"/>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7" name="Line 28"/>
            <p:cNvSpPr>
              <a:spLocks noChangeShapeType="1"/>
            </p:cNvSpPr>
            <p:nvPr/>
          </p:nvSpPr>
          <p:spPr bwMode="auto">
            <a:xfrm>
              <a:off x="2819" y="1826"/>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AutoShape 29"/>
            <p:cNvSpPr>
              <a:spLocks noChangeArrowheads="1"/>
            </p:cNvSpPr>
            <p:nvPr/>
          </p:nvSpPr>
          <p:spPr bwMode="auto">
            <a:xfrm>
              <a:off x="2245" y="3316"/>
              <a:ext cx="123" cy="178"/>
            </a:xfrm>
            <a:prstGeom prst="roundRect">
              <a:avLst>
                <a:gd name="adj" fmla="val 4715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09" name="AutoShape 30"/>
            <p:cNvSpPr>
              <a:spLocks noChangeArrowheads="1"/>
            </p:cNvSpPr>
            <p:nvPr/>
          </p:nvSpPr>
          <p:spPr bwMode="auto">
            <a:xfrm>
              <a:off x="2245" y="3316"/>
              <a:ext cx="137" cy="192"/>
            </a:xfrm>
            <a:prstGeom prst="roundRect">
              <a:avLst>
                <a:gd name="adj" fmla="val 42338"/>
              </a:avLst>
            </a:prstGeom>
            <a:noFill/>
            <a:ln w="317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0" name="Rectangle 31"/>
            <p:cNvSpPr>
              <a:spLocks noChangeArrowheads="1"/>
            </p:cNvSpPr>
            <p:nvPr/>
          </p:nvSpPr>
          <p:spPr bwMode="auto">
            <a:xfrm>
              <a:off x="2245" y="3412"/>
              <a:ext cx="123" cy="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1" name="Rectangle 32"/>
            <p:cNvSpPr>
              <a:spLocks noChangeArrowheads="1"/>
            </p:cNvSpPr>
            <p:nvPr/>
          </p:nvSpPr>
          <p:spPr bwMode="auto">
            <a:xfrm>
              <a:off x="2245" y="3412"/>
              <a:ext cx="137" cy="96"/>
            </a:xfrm>
            <a:prstGeom prst="rect">
              <a:avLst/>
            </a:prstGeom>
            <a:noFill/>
            <a:ln w="3175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2" name="AutoShape 33"/>
            <p:cNvSpPr>
              <a:spLocks noChangeArrowheads="1"/>
            </p:cNvSpPr>
            <p:nvPr/>
          </p:nvSpPr>
          <p:spPr bwMode="auto">
            <a:xfrm>
              <a:off x="2245" y="3316"/>
              <a:ext cx="137" cy="192"/>
            </a:xfrm>
            <a:prstGeom prst="roundRect">
              <a:avLst>
                <a:gd name="adj" fmla="val 42338"/>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13" name="Line 34"/>
            <p:cNvSpPr>
              <a:spLocks noChangeShapeType="1"/>
            </p:cNvSpPr>
            <p:nvPr/>
          </p:nvSpPr>
          <p:spPr bwMode="auto">
            <a:xfrm>
              <a:off x="2245" y="3398"/>
              <a:ext cx="12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Rectangle 35"/>
            <p:cNvSpPr>
              <a:spLocks noChangeArrowheads="1"/>
            </p:cNvSpPr>
            <p:nvPr/>
          </p:nvSpPr>
          <p:spPr bwMode="auto">
            <a:xfrm>
              <a:off x="826" y="1777"/>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D</a:t>
              </a:r>
              <a:endParaRPr kumimoji="0" lang="en-GB" altLang="zh-CN" sz="2400" i="1">
                <a:latin typeface="Times" pitchFamily="18" charset="0"/>
                <a:ea typeface="宋体" pitchFamily="2" charset="-122"/>
              </a:endParaRPr>
            </a:p>
          </p:txBody>
        </p:sp>
        <p:sp>
          <p:nvSpPr>
            <p:cNvPr id="46115" name="Freeform 36"/>
            <p:cNvSpPr>
              <a:spLocks/>
            </p:cNvSpPr>
            <p:nvPr/>
          </p:nvSpPr>
          <p:spPr bwMode="auto">
            <a:xfrm>
              <a:off x="1506" y="1114"/>
              <a:ext cx="69" cy="82"/>
            </a:xfrm>
            <a:custGeom>
              <a:avLst/>
              <a:gdLst>
                <a:gd name="T0" fmla="*/ 0 w 69"/>
                <a:gd name="T1" fmla="*/ 41 h 82"/>
                <a:gd name="T2" fmla="*/ 0 w 69"/>
                <a:gd name="T3" fmla="*/ 0 h 82"/>
                <a:gd name="T4" fmla="*/ 69 w 69"/>
                <a:gd name="T5" fmla="*/ 41 h 82"/>
                <a:gd name="T6" fmla="*/ 0 w 69"/>
                <a:gd name="T7" fmla="*/ 82 h 82"/>
                <a:gd name="T8" fmla="*/ 0 w 69"/>
                <a:gd name="T9" fmla="*/ 41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82">
                  <a:moveTo>
                    <a:pt x="0" y="41"/>
                  </a:moveTo>
                  <a:lnTo>
                    <a:pt x="0" y="0"/>
                  </a:lnTo>
                  <a:lnTo>
                    <a:pt x="69" y="41"/>
                  </a:lnTo>
                  <a:lnTo>
                    <a:pt x="0" y="82"/>
                  </a:lnTo>
                  <a:lnTo>
                    <a:pt x="0" y="41"/>
                  </a:lnTo>
                  <a:close/>
                </a:path>
              </a:pathLst>
            </a:custGeom>
            <a:solidFill>
              <a:srgbClr val="000000"/>
            </a:solidFill>
            <a:ln w="31750">
              <a:solidFill>
                <a:srgbClr val="000000"/>
              </a:solidFill>
              <a:prstDash val="solid"/>
              <a:round/>
              <a:headEnd/>
              <a:tailEnd/>
            </a:ln>
          </p:spPr>
          <p:txBody>
            <a:bodyPr/>
            <a:lstStyle/>
            <a:p>
              <a:endParaRPr lang="en-US"/>
            </a:p>
          </p:txBody>
        </p:sp>
        <p:sp>
          <p:nvSpPr>
            <p:cNvPr id="46116" name="Freeform 37"/>
            <p:cNvSpPr>
              <a:spLocks/>
            </p:cNvSpPr>
            <p:nvPr/>
          </p:nvSpPr>
          <p:spPr bwMode="auto">
            <a:xfrm>
              <a:off x="659" y="1155"/>
              <a:ext cx="847" cy="575"/>
            </a:xfrm>
            <a:custGeom>
              <a:avLst/>
              <a:gdLst>
                <a:gd name="T0" fmla="*/ 0 w 847"/>
                <a:gd name="T1" fmla="*/ 575 h 575"/>
                <a:gd name="T2" fmla="*/ 13 w 847"/>
                <a:gd name="T3" fmla="*/ 479 h 575"/>
                <a:gd name="T4" fmla="*/ 54 w 847"/>
                <a:gd name="T5" fmla="*/ 370 h 575"/>
                <a:gd name="T6" fmla="*/ 136 w 847"/>
                <a:gd name="T7" fmla="*/ 274 h 575"/>
                <a:gd name="T8" fmla="*/ 232 w 847"/>
                <a:gd name="T9" fmla="*/ 192 h 575"/>
                <a:gd name="T10" fmla="*/ 506 w 847"/>
                <a:gd name="T11" fmla="*/ 69 h 575"/>
                <a:gd name="T12" fmla="*/ 847 w 847"/>
                <a:gd name="T13" fmla="*/ 0 h 5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47" h="575">
                  <a:moveTo>
                    <a:pt x="0" y="575"/>
                  </a:moveTo>
                  <a:lnTo>
                    <a:pt x="13" y="479"/>
                  </a:lnTo>
                  <a:lnTo>
                    <a:pt x="54" y="370"/>
                  </a:lnTo>
                  <a:lnTo>
                    <a:pt x="136" y="274"/>
                  </a:lnTo>
                  <a:lnTo>
                    <a:pt x="232" y="192"/>
                  </a:lnTo>
                  <a:lnTo>
                    <a:pt x="506" y="69"/>
                  </a:lnTo>
                  <a:lnTo>
                    <a:pt x="847"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7" name="Freeform 38"/>
            <p:cNvSpPr>
              <a:spLocks/>
            </p:cNvSpPr>
            <p:nvPr/>
          </p:nvSpPr>
          <p:spPr bwMode="auto">
            <a:xfrm>
              <a:off x="2354" y="3371"/>
              <a:ext cx="69" cy="82"/>
            </a:xfrm>
            <a:custGeom>
              <a:avLst/>
              <a:gdLst>
                <a:gd name="T0" fmla="*/ 69 w 69"/>
                <a:gd name="T1" fmla="*/ 41 h 82"/>
                <a:gd name="T2" fmla="*/ 69 w 69"/>
                <a:gd name="T3" fmla="*/ 82 h 82"/>
                <a:gd name="T4" fmla="*/ 0 w 69"/>
                <a:gd name="T5" fmla="*/ 41 h 82"/>
                <a:gd name="T6" fmla="*/ 69 w 69"/>
                <a:gd name="T7" fmla="*/ 0 h 82"/>
                <a:gd name="T8" fmla="*/ 69 w 69"/>
                <a:gd name="T9" fmla="*/ 41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82">
                  <a:moveTo>
                    <a:pt x="69" y="41"/>
                  </a:moveTo>
                  <a:lnTo>
                    <a:pt x="69" y="82"/>
                  </a:lnTo>
                  <a:lnTo>
                    <a:pt x="0" y="41"/>
                  </a:lnTo>
                  <a:lnTo>
                    <a:pt x="69" y="0"/>
                  </a:lnTo>
                  <a:lnTo>
                    <a:pt x="69" y="41"/>
                  </a:lnTo>
                  <a:close/>
                </a:path>
              </a:pathLst>
            </a:custGeom>
            <a:solidFill>
              <a:srgbClr val="000000"/>
            </a:solidFill>
            <a:ln w="31750">
              <a:solidFill>
                <a:srgbClr val="000000"/>
              </a:solidFill>
              <a:prstDash val="solid"/>
              <a:round/>
              <a:headEnd/>
              <a:tailEnd/>
            </a:ln>
          </p:spPr>
          <p:txBody>
            <a:bodyPr/>
            <a:lstStyle/>
            <a:p>
              <a:endParaRPr lang="en-US"/>
            </a:p>
          </p:txBody>
        </p:sp>
        <p:sp>
          <p:nvSpPr>
            <p:cNvPr id="46118" name="Freeform 39"/>
            <p:cNvSpPr>
              <a:spLocks/>
            </p:cNvSpPr>
            <p:nvPr/>
          </p:nvSpPr>
          <p:spPr bwMode="auto">
            <a:xfrm>
              <a:off x="2436" y="2933"/>
              <a:ext cx="1354" cy="479"/>
            </a:xfrm>
            <a:custGeom>
              <a:avLst/>
              <a:gdLst>
                <a:gd name="T0" fmla="*/ 1354 w 1354"/>
                <a:gd name="T1" fmla="*/ 0 h 479"/>
                <a:gd name="T2" fmla="*/ 1327 w 1354"/>
                <a:gd name="T3" fmla="*/ 82 h 479"/>
                <a:gd name="T4" fmla="*/ 1259 w 1354"/>
                <a:gd name="T5" fmla="*/ 178 h 479"/>
                <a:gd name="T6" fmla="*/ 1122 w 1354"/>
                <a:gd name="T7" fmla="*/ 260 h 479"/>
                <a:gd name="T8" fmla="*/ 958 w 1354"/>
                <a:gd name="T9" fmla="*/ 329 h 479"/>
                <a:gd name="T10" fmla="*/ 534 w 1354"/>
                <a:gd name="T11" fmla="*/ 438 h 479"/>
                <a:gd name="T12" fmla="*/ 0 w 1354"/>
                <a:gd name="T13" fmla="*/ 479 h 4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4" h="479">
                  <a:moveTo>
                    <a:pt x="1354" y="0"/>
                  </a:moveTo>
                  <a:lnTo>
                    <a:pt x="1327" y="82"/>
                  </a:lnTo>
                  <a:lnTo>
                    <a:pt x="1259" y="178"/>
                  </a:lnTo>
                  <a:lnTo>
                    <a:pt x="1122" y="260"/>
                  </a:lnTo>
                  <a:lnTo>
                    <a:pt x="958" y="329"/>
                  </a:lnTo>
                  <a:lnTo>
                    <a:pt x="534" y="438"/>
                  </a:lnTo>
                  <a:lnTo>
                    <a:pt x="0" y="479"/>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9" name="Freeform 40"/>
            <p:cNvSpPr>
              <a:spLocks/>
            </p:cNvSpPr>
            <p:nvPr/>
          </p:nvSpPr>
          <p:spPr bwMode="auto">
            <a:xfrm>
              <a:off x="1288" y="2920"/>
              <a:ext cx="82" cy="82"/>
            </a:xfrm>
            <a:custGeom>
              <a:avLst/>
              <a:gdLst>
                <a:gd name="T0" fmla="*/ 41 w 82"/>
                <a:gd name="T1" fmla="*/ 68 h 82"/>
                <a:gd name="T2" fmla="*/ 0 w 82"/>
                <a:gd name="T3" fmla="*/ 82 h 82"/>
                <a:gd name="T4" fmla="*/ 13 w 82"/>
                <a:gd name="T5" fmla="*/ 0 h 82"/>
                <a:gd name="T6" fmla="*/ 82 w 82"/>
                <a:gd name="T7" fmla="*/ 54 h 82"/>
                <a:gd name="T8" fmla="*/ 41 w 82"/>
                <a:gd name="T9" fmla="*/ 68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41" y="68"/>
                  </a:moveTo>
                  <a:lnTo>
                    <a:pt x="0" y="82"/>
                  </a:lnTo>
                  <a:lnTo>
                    <a:pt x="13" y="0"/>
                  </a:lnTo>
                  <a:lnTo>
                    <a:pt x="82" y="54"/>
                  </a:lnTo>
                  <a:lnTo>
                    <a:pt x="41" y="68"/>
                  </a:lnTo>
                  <a:close/>
                </a:path>
              </a:pathLst>
            </a:custGeom>
            <a:solidFill>
              <a:srgbClr val="000000"/>
            </a:solidFill>
            <a:ln w="31750">
              <a:solidFill>
                <a:srgbClr val="000000"/>
              </a:solidFill>
              <a:prstDash val="solid"/>
              <a:round/>
              <a:headEnd/>
              <a:tailEnd/>
            </a:ln>
          </p:spPr>
          <p:txBody>
            <a:bodyPr/>
            <a:lstStyle/>
            <a:p>
              <a:endParaRPr lang="en-US"/>
            </a:p>
          </p:txBody>
        </p:sp>
        <p:sp>
          <p:nvSpPr>
            <p:cNvPr id="46120" name="Freeform 41"/>
            <p:cNvSpPr>
              <a:spLocks/>
            </p:cNvSpPr>
            <p:nvPr/>
          </p:nvSpPr>
          <p:spPr bwMode="auto">
            <a:xfrm>
              <a:off x="1329" y="3002"/>
              <a:ext cx="889" cy="396"/>
            </a:xfrm>
            <a:custGeom>
              <a:avLst/>
              <a:gdLst>
                <a:gd name="T0" fmla="*/ 889 w 889"/>
                <a:gd name="T1" fmla="*/ 396 h 396"/>
                <a:gd name="T2" fmla="*/ 588 w 889"/>
                <a:gd name="T3" fmla="*/ 369 h 396"/>
                <a:gd name="T4" fmla="*/ 328 w 889"/>
                <a:gd name="T5" fmla="*/ 287 h 396"/>
                <a:gd name="T6" fmla="*/ 123 w 889"/>
                <a:gd name="T7" fmla="*/ 164 h 396"/>
                <a:gd name="T8" fmla="*/ 54 w 889"/>
                <a:gd name="T9" fmla="*/ 82 h 396"/>
                <a:gd name="T10" fmla="*/ 0 w 889"/>
                <a:gd name="T11" fmla="*/ 0 h 3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9" h="396">
                  <a:moveTo>
                    <a:pt x="889" y="396"/>
                  </a:moveTo>
                  <a:lnTo>
                    <a:pt x="588" y="369"/>
                  </a:lnTo>
                  <a:lnTo>
                    <a:pt x="328" y="287"/>
                  </a:lnTo>
                  <a:lnTo>
                    <a:pt x="123" y="164"/>
                  </a:lnTo>
                  <a:lnTo>
                    <a:pt x="54" y="82"/>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21" name="Rectangle 42"/>
            <p:cNvSpPr>
              <a:spLocks noChangeArrowheads="1"/>
            </p:cNvSpPr>
            <p:nvPr/>
          </p:nvSpPr>
          <p:spPr bwMode="auto">
            <a:xfrm>
              <a:off x="1998" y="1290"/>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zh-CN" sz="1400">
                <a:solidFill>
                  <a:srgbClr val="000000"/>
                </a:solidFill>
                <a:ea typeface="宋体" pitchFamily="2" charset="-122"/>
              </a:endParaRPr>
            </a:p>
          </p:txBody>
        </p:sp>
        <p:sp>
          <p:nvSpPr>
            <p:cNvPr id="46122" name="Rectangle 43"/>
            <p:cNvSpPr>
              <a:spLocks noChangeArrowheads="1"/>
            </p:cNvSpPr>
            <p:nvPr/>
          </p:nvSpPr>
          <p:spPr bwMode="auto">
            <a:xfrm>
              <a:off x="521" y="2570"/>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zh-CN" sz="1400">
                <a:solidFill>
                  <a:srgbClr val="000000"/>
                </a:solidFill>
                <a:ea typeface="宋体" pitchFamily="2" charset="-122"/>
              </a:endParaRPr>
            </a:p>
          </p:txBody>
        </p:sp>
        <p:sp>
          <p:nvSpPr>
            <p:cNvPr id="46123" name="Rectangle 44"/>
            <p:cNvSpPr>
              <a:spLocks noChangeArrowheads="1"/>
            </p:cNvSpPr>
            <p:nvPr/>
          </p:nvSpPr>
          <p:spPr bwMode="auto">
            <a:xfrm>
              <a:off x="658" y="270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24" name="Rectangle 45"/>
            <p:cNvSpPr>
              <a:spLocks noChangeArrowheads="1"/>
            </p:cNvSpPr>
            <p:nvPr/>
          </p:nvSpPr>
          <p:spPr bwMode="auto">
            <a:xfrm>
              <a:off x="945" y="1334"/>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25" name="Rectangle 46"/>
            <p:cNvSpPr>
              <a:spLocks noChangeArrowheads="1"/>
            </p:cNvSpPr>
            <p:nvPr/>
          </p:nvSpPr>
          <p:spPr bwMode="auto">
            <a:xfrm>
              <a:off x="3461" y="2406"/>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26" name="Rectangle 47"/>
            <p:cNvSpPr>
              <a:spLocks noChangeArrowheads="1"/>
            </p:cNvSpPr>
            <p:nvPr/>
          </p:nvSpPr>
          <p:spPr bwMode="auto">
            <a:xfrm>
              <a:off x="3557" y="254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27" name="Rectangle 48"/>
            <p:cNvSpPr>
              <a:spLocks noChangeArrowheads="1"/>
            </p:cNvSpPr>
            <p:nvPr/>
          </p:nvSpPr>
          <p:spPr bwMode="auto">
            <a:xfrm>
              <a:off x="2051" y="313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B</a:t>
              </a:r>
              <a:endParaRPr kumimoji="0" lang="en-GB" altLang="zh-CN" sz="2400" i="1">
                <a:latin typeface="Times" pitchFamily="18" charset="0"/>
                <a:ea typeface="宋体" pitchFamily="2" charset="-122"/>
              </a:endParaRPr>
            </a:p>
          </p:txBody>
        </p:sp>
        <p:sp>
          <p:nvSpPr>
            <p:cNvPr id="46128" name="Rectangle 49"/>
            <p:cNvSpPr>
              <a:spLocks noChangeArrowheads="1"/>
            </p:cNvSpPr>
            <p:nvPr/>
          </p:nvSpPr>
          <p:spPr bwMode="auto">
            <a:xfrm>
              <a:off x="2928" y="3123"/>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46129" name="Rectangle 50"/>
            <p:cNvSpPr>
              <a:spLocks noChangeArrowheads="1"/>
            </p:cNvSpPr>
            <p:nvPr/>
          </p:nvSpPr>
          <p:spPr bwMode="auto">
            <a:xfrm>
              <a:off x="1317" y="3259"/>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zh-CN" sz="1400">
                <a:solidFill>
                  <a:srgbClr val="000000"/>
                </a:solidFill>
                <a:ea typeface="宋体" pitchFamily="2" charset="-122"/>
              </a:endParaRPr>
            </a:p>
          </p:txBody>
        </p:sp>
        <p:sp>
          <p:nvSpPr>
            <p:cNvPr id="46130" name="Rectangle 51"/>
            <p:cNvSpPr>
              <a:spLocks noChangeArrowheads="1"/>
            </p:cNvSpPr>
            <p:nvPr/>
          </p:nvSpPr>
          <p:spPr bwMode="auto">
            <a:xfrm>
              <a:off x="1427" y="339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46131" name="Freeform 52"/>
            <p:cNvSpPr>
              <a:spLocks/>
            </p:cNvSpPr>
            <p:nvPr/>
          </p:nvSpPr>
          <p:spPr bwMode="auto">
            <a:xfrm>
              <a:off x="2819" y="1634"/>
              <a:ext cx="82" cy="82"/>
            </a:xfrm>
            <a:custGeom>
              <a:avLst/>
              <a:gdLst>
                <a:gd name="T0" fmla="*/ 41 w 82"/>
                <a:gd name="T1" fmla="*/ 14 h 82"/>
                <a:gd name="T2" fmla="*/ 82 w 82"/>
                <a:gd name="T3" fmla="*/ 0 h 82"/>
                <a:gd name="T4" fmla="*/ 69 w 82"/>
                <a:gd name="T5" fmla="*/ 82 h 82"/>
                <a:gd name="T6" fmla="*/ 0 w 82"/>
                <a:gd name="T7" fmla="*/ 27 h 82"/>
                <a:gd name="T8" fmla="*/ 41 w 82"/>
                <a:gd name="T9" fmla="*/ 14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41" y="14"/>
                  </a:moveTo>
                  <a:lnTo>
                    <a:pt x="82" y="0"/>
                  </a:lnTo>
                  <a:lnTo>
                    <a:pt x="69" y="82"/>
                  </a:lnTo>
                  <a:lnTo>
                    <a:pt x="0" y="27"/>
                  </a:lnTo>
                  <a:lnTo>
                    <a:pt x="41" y="14"/>
                  </a:lnTo>
                  <a:close/>
                </a:path>
              </a:pathLst>
            </a:custGeom>
            <a:solidFill>
              <a:srgbClr val="000000"/>
            </a:solidFill>
            <a:ln w="31750">
              <a:solidFill>
                <a:srgbClr val="000000"/>
              </a:solidFill>
              <a:prstDash val="solid"/>
              <a:round/>
              <a:headEnd/>
              <a:tailEnd/>
            </a:ln>
          </p:spPr>
          <p:txBody>
            <a:bodyPr/>
            <a:lstStyle/>
            <a:p>
              <a:endParaRPr lang="en-US"/>
            </a:p>
          </p:txBody>
        </p:sp>
        <p:sp>
          <p:nvSpPr>
            <p:cNvPr id="46132" name="Freeform 53"/>
            <p:cNvSpPr>
              <a:spLocks/>
            </p:cNvSpPr>
            <p:nvPr/>
          </p:nvSpPr>
          <p:spPr bwMode="auto">
            <a:xfrm>
              <a:off x="1794" y="1169"/>
              <a:ext cx="1066" cy="465"/>
            </a:xfrm>
            <a:custGeom>
              <a:avLst/>
              <a:gdLst>
                <a:gd name="T0" fmla="*/ 0 w 1066"/>
                <a:gd name="T1" fmla="*/ 0 h 465"/>
                <a:gd name="T2" fmla="*/ 355 w 1066"/>
                <a:gd name="T3" fmla="*/ 27 h 465"/>
                <a:gd name="T4" fmla="*/ 683 w 1066"/>
                <a:gd name="T5" fmla="*/ 123 h 465"/>
                <a:gd name="T6" fmla="*/ 930 w 1066"/>
                <a:gd name="T7" fmla="*/ 274 h 465"/>
                <a:gd name="T8" fmla="*/ 1012 w 1066"/>
                <a:gd name="T9" fmla="*/ 369 h 465"/>
                <a:gd name="T10" fmla="*/ 1066 w 1066"/>
                <a:gd name="T11" fmla="*/ 465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6" h="465">
                  <a:moveTo>
                    <a:pt x="0" y="0"/>
                  </a:moveTo>
                  <a:lnTo>
                    <a:pt x="355" y="27"/>
                  </a:lnTo>
                  <a:lnTo>
                    <a:pt x="683" y="123"/>
                  </a:lnTo>
                  <a:lnTo>
                    <a:pt x="930" y="274"/>
                  </a:lnTo>
                  <a:lnTo>
                    <a:pt x="1012" y="369"/>
                  </a:lnTo>
                  <a:lnTo>
                    <a:pt x="1066" y="46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3" name="Freeform 54"/>
            <p:cNvSpPr>
              <a:spLocks/>
            </p:cNvSpPr>
            <p:nvPr/>
          </p:nvSpPr>
          <p:spPr bwMode="auto">
            <a:xfrm>
              <a:off x="3722" y="2687"/>
              <a:ext cx="82" cy="69"/>
            </a:xfrm>
            <a:custGeom>
              <a:avLst/>
              <a:gdLst>
                <a:gd name="T0" fmla="*/ 41 w 82"/>
                <a:gd name="T1" fmla="*/ 0 h 69"/>
                <a:gd name="T2" fmla="*/ 82 w 82"/>
                <a:gd name="T3" fmla="*/ 0 h 69"/>
                <a:gd name="T4" fmla="*/ 55 w 82"/>
                <a:gd name="T5" fmla="*/ 69 h 69"/>
                <a:gd name="T6" fmla="*/ 0 w 82"/>
                <a:gd name="T7" fmla="*/ 0 h 69"/>
                <a:gd name="T8" fmla="*/ 41 w 82"/>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69">
                  <a:moveTo>
                    <a:pt x="41" y="0"/>
                  </a:moveTo>
                  <a:lnTo>
                    <a:pt x="82" y="0"/>
                  </a:lnTo>
                  <a:lnTo>
                    <a:pt x="55" y="69"/>
                  </a:lnTo>
                  <a:lnTo>
                    <a:pt x="0" y="0"/>
                  </a:lnTo>
                  <a:lnTo>
                    <a:pt x="41" y="0"/>
                  </a:lnTo>
                  <a:close/>
                </a:path>
              </a:pathLst>
            </a:custGeom>
            <a:solidFill>
              <a:srgbClr val="000000"/>
            </a:solidFill>
            <a:ln w="31750">
              <a:solidFill>
                <a:srgbClr val="000000"/>
              </a:solidFill>
              <a:prstDash val="solid"/>
              <a:round/>
              <a:headEnd/>
              <a:tailEnd/>
            </a:ln>
          </p:spPr>
          <p:txBody>
            <a:bodyPr/>
            <a:lstStyle/>
            <a:p>
              <a:endParaRPr lang="en-US"/>
            </a:p>
          </p:txBody>
        </p:sp>
        <p:sp>
          <p:nvSpPr>
            <p:cNvPr id="46134" name="Freeform 55"/>
            <p:cNvSpPr>
              <a:spLocks/>
            </p:cNvSpPr>
            <p:nvPr/>
          </p:nvSpPr>
          <p:spPr bwMode="auto">
            <a:xfrm>
              <a:off x="2970" y="1839"/>
              <a:ext cx="793" cy="848"/>
            </a:xfrm>
            <a:custGeom>
              <a:avLst/>
              <a:gdLst>
                <a:gd name="T0" fmla="*/ 0 w 793"/>
                <a:gd name="T1" fmla="*/ 0 h 848"/>
                <a:gd name="T2" fmla="*/ 150 w 793"/>
                <a:gd name="T3" fmla="*/ 14 h 848"/>
                <a:gd name="T4" fmla="*/ 287 w 793"/>
                <a:gd name="T5" fmla="*/ 69 h 848"/>
                <a:gd name="T6" fmla="*/ 410 w 793"/>
                <a:gd name="T7" fmla="*/ 137 h 848"/>
                <a:gd name="T8" fmla="*/ 533 w 793"/>
                <a:gd name="T9" fmla="*/ 246 h 848"/>
                <a:gd name="T10" fmla="*/ 629 w 793"/>
                <a:gd name="T11" fmla="*/ 370 h 848"/>
                <a:gd name="T12" fmla="*/ 711 w 793"/>
                <a:gd name="T13" fmla="*/ 506 h 848"/>
                <a:gd name="T14" fmla="*/ 766 w 793"/>
                <a:gd name="T15" fmla="*/ 670 h 848"/>
                <a:gd name="T16" fmla="*/ 793 w 793"/>
                <a:gd name="T17" fmla="*/ 848 h 8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3" h="848">
                  <a:moveTo>
                    <a:pt x="0" y="0"/>
                  </a:moveTo>
                  <a:lnTo>
                    <a:pt x="150" y="14"/>
                  </a:lnTo>
                  <a:lnTo>
                    <a:pt x="287" y="69"/>
                  </a:lnTo>
                  <a:lnTo>
                    <a:pt x="410" y="137"/>
                  </a:lnTo>
                  <a:lnTo>
                    <a:pt x="533" y="246"/>
                  </a:lnTo>
                  <a:lnTo>
                    <a:pt x="629" y="370"/>
                  </a:lnTo>
                  <a:lnTo>
                    <a:pt x="711" y="506"/>
                  </a:lnTo>
                  <a:lnTo>
                    <a:pt x="766" y="670"/>
                  </a:lnTo>
                  <a:lnTo>
                    <a:pt x="793" y="848"/>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5" name="Freeform 56"/>
            <p:cNvSpPr>
              <a:spLocks/>
            </p:cNvSpPr>
            <p:nvPr/>
          </p:nvSpPr>
          <p:spPr bwMode="auto">
            <a:xfrm>
              <a:off x="631" y="2003"/>
              <a:ext cx="82" cy="69"/>
            </a:xfrm>
            <a:custGeom>
              <a:avLst/>
              <a:gdLst>
                <a:gd name="T0" fmla="*/ 41 w 82"/>
                <a:gd name="T1" fmla="*/ 69 h 69"/>
                <a:gd name="T2" fmla="*/ 0 w 82"/>
                <a:gd name="T3" fmla="*/ 69 h 69"/>
                <a:gd name="T4" fmla="*/ 41 w 82"/>
                <a:gd name="T5" fmla="*/ 0 h 69"/>
                <a:gd name="T6" fmla="*/ 82 w 82"/>
                <a:gd name="T7" fmla="*/ 69 h 69"/>
                <a:gd name="T8" fmla="*/ 41 w 82"/>
                <a:gd name="T9" fmla="*/ 69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69">
                  <a:moveTo>
                    <a:pt x="41" y="69"/>
                  </a:moveTo>
                  <a:lnTo>
                    <a:pt x="0" y="69"/>
                  </a:lnTo>
                  <a:lnTo>
                    <a:pt x="41" y="0"/>
                  </a:lnTo>
                  <a:lnTo>
                    <a:pt x="82" y="69"/>
                  </a:lnTo>
                  <a:lnTo>
                    <a:pt x="41" y="69"/>
                  </a:lnTo>
                  <a:close/>
                </a:path>
              </a:pathLst>
            </a:custGeom>
            <a:solidFill>
              <a:srgbClr val="000000"/>
            </a:solidFill>
            <a:ln w="31750">
              <a:solidFill>
                <a:srgbClr val="000000"/>
              </a:solidFill>
              <a:prstDash val="solid"/>
              <a:round/>
              <a:headEnd/>
              <a:tailEnd/>
            </a:ln>
          </p:spPr>
          <p:txBody>
            <a:bodyPr/>
            <a:lstStyle/>
            <a:p>
              <a:endParaRPr lang="en-US"/>
            </a:p>
          </p:txBody>
        </p:sp>
        <p:sp>
          <p:nvSpPr>
            <p:cNvPr id="46136" name="Freeform 57"/>
            <p:cNvSpPr>
              <a:spLocks/>
            </p:cNvSpPr>
            <p:nvPr/>
          </p:nvSpPr>
          <p:spPr bwMode="auto">
            <a:xfrm>
              <a:off x="672" y="2085"/>
              <a:ext cx="561" cy="725"/>
            </a:xfrm>
            <a:custGeom>
              <a:avLst/>
              <a:gdLst>
                <a:gd name="T0" fmla="*/ 561 w 561"/>
                <a:gd name="T1" fmla="*/ 725 h 725"/>
                <a:gd name="T2" fmla="*/ 451 w 561"/>
                <a:gd name="T3" fmla="*/ 712 h 725"/>
                <a:gd name="T4" fmla="*/ 356 w 561"/>
                <a:gd name="T5" fmla="*/ 671 h 725"/>
                <a:gd name="T6" fmla="*/ 274 w 561"/>
                <a:gd name="T7" fmla="*/ 616 h 725"/>
                <a:gd name="T8" fmla="*/ 192 w 561"/>
                <a:gd name="T9" fmla="*/ 520 h 725"/>
                <a:gd name="T10" fmla="*/ 69 w 561"/>
                <a:gd name="T11" fmla="*/ 288 h 725"/>
                <a:gd name="T12" fmla="*/ 0 w 561"/>
                <a:gd name="T13" fmla="*/ 0 h 7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1" h="725">
                  <a:moveTo>
                    <a:pt x="561" y="725"/>
                  </a:moveTo>
                  <a:lnTo>
                    <a:pt x="451" y="712"/>
                  </a:lnTo>
                  <a:lnTo>
                    <a:pt x="356" y="671"/>
                  </a:lnTo>
                  <a:lnTo>
                    <a:pt x="274" y="616"/>
                  </a:lnTo>
                  <a:lnTo>
                    <a:pt x="192" y="520"/>
                  </a:lnTo>
                  <a:lnTo>
                    <a:pt x="69" y="288"/>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7" name="Freeform 58"/>
            <p:cNvSpPr>
              <a:spLocks/>
            </p:cNvSpPr>
            <p:nvPr/>
          </p:nvSpPr>
          <p:spPr bwMode="auto">
            <a:xfrm>
              <a:off x="3599" y="2838"/>
              <a:ext cx="68" cy="68"/>
            </a:xfrm>
            <a:custGeom>
              <a:avLst/>
              <a:gdLst>
                <a:gd name="T0" fmla="*/ 0 w 68"/>
                <a:gd name="T1" fmla="*/ 27 h 68"/>
                <a:gd name="T2" fmla="*/ 0 w 68"/>
                <a:gd name="T3" fmla="*/ 0 h 68"/>
                <a:gd name="T4" fmla="*/ 68 w 68"/>
                <a:gd name="T5" fmla="*/ 27 h 68"/>
                <a:gd name="T6" fmla="*/ 0 w 68"/>
                <a:gd name="T7" fmla="*/ 68 h 68"/>
                <a:gd name="T8" fmla="*/ 0 w 68"/>
                <a:gd name="T9" fmla="*/ 27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68">
                  <a:moveTo>
                    <a:pt x="0" y="27"/>
                  </a:moveTo>
                  <a:lnTo>
                    <a:pt x="0" y="0"/>
                  </a:lnTo>
                  <a:lnTo>
                    <a:pt x="68" y="27"/>
                  </a:lnTo>
                  <a:lnTo>
                    <a:pt x="0" y="68"/>
                  </a:lnTo>
                  <a:lnTo>
                    <a:pt x="0" y="27"/>
                  </a:lnTo>
                  <a:close/>
                </a:path>
              </a:pathLst>
            </a:custGeom>
            <a:solidFill>
              <a:srgbClr val="000000"/>
            </a:solidFill>
            <a:ln w="31750">
              <a:solidFill>
                <a:srgbClr val="000000"/>
              </a:solidFill>
              <a:prstDash val="solid"/>
              <a:round/>
              <a:headEnd/>
              <a:tailEnd/>
            </a:ln>
          </p:spPr>
          <p:txBody>
            <a:bodyPr/>
            <a:lstStyle/>
            <a:p>
              <a:endParaRPr lang="en-US"/>
            </a:p>
          </p:txBody>
        </p:sp>
        <p:sp>
          <p:nvSpPr>
            <p:cNvPr id="46138" name="Freeform 59"/>
            <p:cNvSpPr>
              <a:spLocks/>
            </p:cNvSpPr>
            <p:nvPr/>
          </p:nvSpPr>
          <p:spPr bwMode="auto">
            <a:xfrm>
              <a:off x="1014" y="1921"/>
              <a:ext cx="2585" cy="944"/>
            </a:xfrm>
            <a:custGeom>
              <a:avLst/>
              <a:gdLst>
                <a:gd name="T0" fmla="*/ 2585 w 2585"/>
                <a:gd name="T1" fmla="*/ 944 h 944"/>
                <a:gd name="T2" fmla="*/ 2065 w 2585"/>
                <a:gd name="T3" fmla="*/ 930 h 944"/>
                <a:gd name="T4" fmla="*/ 1573 w 2585"/>
                <a:gd name="T5" fmla="*/ 876 h 944"/>
                <a:gd name="T6" fmla="*/ 1135 w 2585"/>
                <a:gd name="T7" fmla="*/ 780 h 944"/>
                <a:gd name="T8" fmla="*/ 752 w 2585"/>
                <a:gd name="T9" fmla="*/ 670 h 944"/>
                <a:gd name="T10" fmla="*/ 438 w 2585"/>
                <a:gd name="T11" fmla="*/ 520 h 944"/>
                <a:gd name="T12" fmla="*/ 205 w 2585"/>
                <a:gd name="T13" fmla="*/ 370 h 944"/>
                <a:gd name="T14" fmla="*/ 55 w 2585"/>
                <a:gd name="T15" fmla="*/ 192 h 944"/>
                <a:gd name="T16" fmla="*/ 0 w 2585"/>
                <a:gd name="T17" fmla="*/ 0 h 9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85" h="944">
                  <a:moveTo>
                    <a:pt x="2585" y="944"/>
                  </a:moveTo>
                  <a:lnTo>
                    <a:pt x="2065" y="930"/>
                  </a:lnTo>
                  <a:lnTo>
                    <a:pt x="1573" y="876"/>
                  </a:lnTo>
                  <a:lnTo>
                    <a:pt x="1135" y="780"/>
                  </a:lnTo>
                  <a:lnTo>
                    <a:pt x="752" y="670"/>
                  </a:lnTo>
                  <a:lnTo>
                    <a:pt x="438" y="520"/>
                  </a:lnTo>
                  <a:lnTo>
                    <a:pt x="205" y="370"/>
                  </a:lnTo>
                  <a:lnTo>
                    <a:pt x="55" y="192"/>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39" name="Rectangle 60"/>
            <p:cNvSpPr>
              <a:spLocks noChangeArrowheads="1"/>
            </p:cNvSpPr>
            <p:nvPr/>
          </p:nvSpPr>
          <p:spPr bwMode="auto">
            <a:xfrm>
              <a:off x="2955" y="2160"/>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46140" name="Rectangle 61"/>
            <p:cNvSpPr>
              <a:spLocks noChangeArrowheads="1"/>
            </p:cNvSpPr>
            <p:nvPr/>
          </p:nvSpPr>
          <p:spPr bwMode="auto">
            <a:xfrm>
              <a:off x="2285" y="3596"/>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46141" name="Rectangle 62"/>
            <p:cNvSpPr>
              <a:spLocks noChangeArrowheads="1"/>
            </p:cNvSpPr>
            <p:nvPr/>
          </p:nvSpPr>
          <p:spPr bwMode="auto">
            <a:xfrm>
              <a:off x="781" y="2174"/>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Z</a:t>
              </a:r>
              <a:endParaRPr kumimoji="0" lang="en-GB" altLang="zh-CN" sz="2400" i="1">
                <a:latin typeface="Times" pitchFamily="18" charset="0"/>
                <a:ea typeface="宋体" pitchFamily="2" charset="-122"/>
              </a:endParaRPr>
            </a:p>
          </p:txBody>
        </p:sp>
        <p:sp>
          <p:nvSpPr>
            <p:cNvPr id="46142" name="Rectangle 63"/>
            <p:cNvSpPr>
              <a:spLocks noChangeArrowheads="1"/>
            </p:cNvSpPr>
            <p:nvPr/>
          </p:nvSpPr>
          <p:spPr bwMode="auto">
            <a:xfrm>
              <a:off x="2026" y="2516"/>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46143" name="Rectangle 64"/>
            <p:cNvSpPr>
              <a:spLocks noChangeArrowheads="1"/>
            </p:cNvSpPr>
            <p:nvPr/>
          </p:nvSpPr>
          <p:spPr bwMode="auto">
            <a:xfrm>
              <a:off x="1588" y="1060"/>
              <a:ext cx="178" cy="1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4" name="Rectangle 65"/>
            <p:cNvSpPr>
              <a:spLocks noChangeArrowheads="1"/>
            </p:cNvSpPr>
            <p:nvPr/>
          </p:nvSpPr>
          <p:spPr bwMode="auto">
            <a:xfrm>
              <a:off x="1588" y="1060"/>
              <a:ext cx="192" cy="191"/>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5" name="Rectangle 66"/>
            <p:cNvSpPr>
              <a:spLocks noChangeArrowheads="1"/>
            </p:cNvSpPr>
            <p:nvPr/>
          </p:nvSpPr>
          <p:spPr bwMode="auto">
            <a:xfrm>
              <a:off x="1629" y="1098"/>
              <a:ext cx="1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46146" name="Rectangle 67"/>
            <p:cNvSpPr>
              <a:spLocks noChangeArrowheads="1"/>
            </p:cNvSpPr>
            <p:nvPr/>
          </p:nvSpPr>
          <p:spPr bwMode="auto">
            <a:xfrm>
              <a:off x="3681" y="2769"/>
              <a:ext cx="178"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7" name="Rectangle 68"/>
            <p:cNvSpPr>
              <a:spLocks noChangeArrowheads="1"/>
            </p:cNvSpPr>
            <p:nvPr/>
          </p:nvSpPr>
          <p:spPr bwMode="auto">
            <a:xfrm>
              <a:off x="3681" y="2769"/>
              <a:ext cx="191" cy="178"/>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48" name="Rectangle 69"/>
            <p:cNvSpPr>
              <a:spLocks noChangeArrowheads="1"/>
            </p:cNvSpPr>
            <p:nvPr/>
          </p:nvSpPr>
          <p:spPr bwMode="auto">
            <a:xfrm>
              <a:off x="3735" y="2794"/>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6149" name="Rectangle 70"/>
            <p:cNvSpPr>
              <a:spLocks noChangeArrowheads="1"/>
            </p:cNvSpPr>
            <p:nvPr/>
          </p:nvSpPr>
          <p:spPr bwMode="auto">
            <a:xfrm>
              <a:off x="1206" y="2742"/>
              <a:ext cx="177"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50" name="Rectangle 71"/>
            <p:cNvSpPr>
              <a:spLocks noChangeArrowheads="1"/>
            </p:cNvSpPr>
            <p:nvPr/>
          </p:nvSpPr>
          <p:spPr bwMode="auto">
            <a:xfrm>
              <a:off x="1206" y="2742"/>
              <a:ext cx="191" cy="178"/>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51" name="Rectangle 72"/>
            <p:cNvSpPr>
              <a:spLocks noChangeArrowheads="1"/>
            </p:cNvSpPr>
            <p:nvPr/>
          </p:nvSpPr>
          <p:spPr bwMode="auto">
            <a:xfrm>
              <a:off x="1273" y="2781"/>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6152" name="Rectangle 73"/>
            <p:cNvSpPr>
              <a:spLocks noChangeArrowheads="1"/>
            </p:cNvSpPr>
            <p:nvPr/>
          </p:nvSpPr>
          <p:spPr bwMode="auto">
            <a:xfrm>
              <a:off x="2678" y="1804"/>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A</a:t>
              </a:r>
              <a:endParaRPr kumimoji="0" lang="en-GB" altLang="zh-CN" sz="2400" i="1">
                <a:latin typeface="Times" pitchFamily="18" charset="0"/>
                <a:ea typeface="宋体" pitchFamily="2" charset="-122"/>
              </a:endParaRPr>
            </a:p>
          </p:txBody>
        </p:sp>
        <p:sp>
          <p:nvSpPr>
            <p:cNvPr id="46153" name="Rectangle 74"/>
            <p:cNvSpPr>
              <a:spLocks noChangeArrowheads="1"/>
            </p:cNvSpPr>
            <p:nvPr/>
          </p:nvSpPr>
          <p:spPr bwMode="auto">
            <a:xfrm>
              <a:off x="465" y="179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400" i="1">
                  <a:solidFill>
                    <a:srgbClr val="000000"/>
                  </a:solidFill>
                  <a:ea typeface="宋体" pitchFamily="2" charset="-122"/>
                </a:rPr>
                <a:t>C</a:t>
              </a:r>
              <a:endParaRPr kumimoji="0" lang="en-GB" altLang="zh-CN" sz="2400" i="1">
                <a:latin typeface="Times" pitchFamily="18" charset="0"/>
                <a:ea typeface="宋体" pitchFamily="2" charset="-122"/>
              </a:endParaRPr>
            </a:p>
          </p:txBody>
        </p:sp>
        <p:sp>
          <p:nvSpPr>
            <p:cNvPr id="46154" name="Freeform 75"/>
            <p:cNvSpPr>
              <a:spLocks/>
            </p:cNvSpPr>
            <p:nvPr/>
          </p:nvSpPr>
          <p:spPr bwMode="auto">
            <a:xfrm>
              <a:off x="5674" y="2674"/>
              <a:ext cx="75" cy="62"/>
            </a:xfrm>
            <a:custGeom>
              <a:avLst/>
              <a:gdLst>
                <a:gd name="T0" fmla="*/ 38 w 75"/>
                <a:gd name="T1" fmla="*/ 0 h 62"/>
                <a:gd name="T2" fmla="*/ 75 w 75"/>
                <a:gd name="T3" fmla="*/ 0 h 62"/>
                <a:gd name="T4" fmla="*/ 38 w 75"/>
                <a:gd name="T5" fmla="*/ 62 h 62"/>
                <a:gd name="T6" fmla="*/ 0 w 75"/>
                <a:gd name="T7" fmla="*/ 0 h 62"/>
                <a:gd name="T8" fmla="*/ 38 w 75"/>
                <a:gd name="T9" fmla="*/ 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62">
                  <a:moveTo>
                    <a:pt x="38" y="0"/>
                  </a:moveTo>
                  <a:lnTo>
                    <a:pt x="75" y="0"/>
                  </a:lnTo>
                  <a:lnTo>
                    <a:pt x="38" y="62"/>
                  </a:lnTo>
                  <a:lnTo>
                    <a:pt x="0" y="0"/>
                  </a:lnTo>
                  <a:lnTo>
                    <a:pt x="38" y="0"/>
                  </a:lnTo>
                  <a:close/>
                </a:path>
              </a:pathLst>
            </a:custGeom>
            <a:solidFill>
              <a:srgbClr val="000000"/>
            </a:solidFill>
            <a:ln w="28575">
              <a:solidFill>
                <a:srgbClr val="000000"/>
              </a:solidFill>
              <a:prstDash val="solid"/>
              <a:round/>
              <a:headEnd/>
              <a:tailEnd/>
            </a:ln>
          </p:spPr>
          <p:txBody>
            <a:bodyPr/>
            <a:lstStyle/>
            <a:p>
              <a:endParaRPr lang="en-US"/>
            </a:p>
          </p:txBody>
        </p:sp>
        <p:sp>
          <p:nvSpPr>
            <p:cNvPr id="46155" name="Freeform 76"/>
            <p:cNvSpPr>
              <a:spLocks/>
            </p:cNvSpPr>
            <p:nvPr/>
          </p:nvSpPr>
          <p:spPr bwMode="auto">
            <a:xfrm>
              <a:off x="5137" y="1251"/>
              <a:ext cx="575" cy="1410"/>
            </a:xfrm>
            <a:custGeom>
              <a:avLst/>
              <a:gdLst>
                <a:gd name="T0" fmla="*/ 0 w 575"/>
                <a:gd name="T1" fmla="*/ 0 h 1410"/>
                <a:gd name="T2" fmla="*/ 113 w 575"/>
                <a:gd name="T3" fmla="*/ 25 h 1410"/>
                <a:gd name="T4" fmla="*/ 213 w 575"/>
                <a:gd name="T5" fmla="*/ 112 h 1410"/>
                <a:gd name="T6" fmla="*/ 312 w 575"/>
                <a:gd name="T7" fmla="*/ 237 h 1410"/>
                <a:gd name="T8" fmla="*/ 400 w 575"/>
                <a:gd name="T9" fmla="*/ 412 h 1410"/>
                <a:gd name="T10" fmla="*/ 525 w 575"/>
                <a:gd name="T11" fmla="*/ 861 h 1410"/>
                <a:gd name="T12" fmla="*/ 575 w 575"/>
                <a:gd name="T13" fmla="*/ 1410 h 1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5" h="1410">
                  <a:moveTo>
                    <a:pt x="0" y="0"/>
                  </a:moveTo>
                  <a:lnTo>
                    <a:pt x="113" y="25"/>
                  </a:lnTo>
                  <a:lnTo>
                    <a:pt x="213" y="112"/>
                  </a:lnTo>
                  <a:lnTo>
                    <a:pt x="312" y="237"/>
                  </a:lnTo>
                  <a:lnTo>
                    <a:pt x="400" y="412"/>
                  </a:lnTo>
                  <a:lnTo>
                    <a:pt x="525" y="861"/>
                  </a:lnTo>
                  <a:lnTo>
                    <a:pt x="575" y="141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56" name="Freeform 77"/>
            <p:cNvSpPr>
              <a:spLocks/>
            </p:cNvSpPr>
            <p:nvPr/>
          </p:nvSpPr>
          <p:spPr bwMode="auto">
            <a:xfrm>
              <a:off x="4913" y="1201"/>
              <a:ext cx="75" cy="75"/>
            </a:xfrm>
            <a:custGeom>
              <a:avLst/>
              <a:gdLst>
                <a:gd name="T0" fmla="*/ 12 w 75"/>
                <a:gd name="T1" fmla="*/ 37 h 75"/>
                <a:gd name="T2" fmla="*/ 0 w 75"/>
                <a:gd name="T3" fmla="*/ 0 h 75"/>
                <a:gd name="T4" fmla="*/ 75 w 75"/>
                <a:gd name="T5" fmla="*/ 25 h 75"/>
                <a:gd name="T6" fmla="*/ 12 w 75"/>
                <a:gd name="T7" fmla="*/ 75 h 75"/>
                <a:gd name="T8" fmla="*/ 12 w 75"/>
                <a:gd name="T9" fmla="*/ 3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12" y="37"/>
                  </a:moveTo>
                  <a:lnTo>
                    <a:pt x="0" y="0"/>
                  </a:lnTo>
                  <a:lnTo>
                    <a:pt x="75" y="25"/>
                  </a:lnTo>
                  <a:lnTo>
                    <a:pt x="12" y="75"/>
                  </a:lnTo>
                  <a:lnTo>
                    <a:pt x="12" y="37"/>
                  </a:lnTo>
                  <a:close/>
                </a:path>
              </a:pathLst>
            </a:custGeom>
            <a:solidFill>
              <a:srgbClr val="000000"/>
            </a:solidFill>
            <a:ln w="28575">
              <a:solidFill>
                <a:srgbClr val="000000"/>
              </a:solidFill>
              <a:prstDash val="solid"/>
              <a:round/>
              <a:headEnd/>
              <a:tailEnd/>
            </a:ln>
          </p:spPr>
          <p:txBody>
            <a:bodyPr/>
            <a:lstStyle/>
            <a:p>
              <a:endParaRPr lang="en-US"/>
            </a:p>
          </p:txBody>
        </p:sp>
        <p:sp>
          <p:nvSpPr>
            <p:cNvPr id="46157" name="Freeform 78"/>
            <p:cNvSpPr>
              <a:spLocks/>
            </p:cNvSpPr>
            <p:nvPr/>
          </p:nvSpPr>
          <p:spPr bwMode="auto">
            <a:xfrm>
              <a:off x="4388" y="1238"/>
              <a:ext cx="525" cy="912"/>
            </a:xfrm>
            <a:custGeom>
              <a:avLst/>
              <a:gdLst>
                <a:gd name="T0" fmla="*/ 0 w 525"/>
                <a:gd name="T1" fmla="*/ 912 h 912"/>
                <a:gd name="T2" fmla="*/ 38 w 525"/>
                <a:gd name="T3" fmla="*/ 600 h 912"/>
                <a:gd name="T4" fmla="*/ 150 w 525"/>
                <a:gd name="T5" fmla="*/ 312 h 912"/>
                <a:gd name="T6" fmla="*/ 225 w 525"/>
                <a:gd name="T7" fmla="*/ 200 h 912"/>
                <a:gd name="T8" fmla="*/ 312 w 525"/>
                <a:gd name="T9" fmla="*/ 113 h 912"/>
                <a:gd name="T10" fmla="*/ 412 w 525"/>
                <a:gd name="T11" fmla="*/ 38 h 912"/>
                <a:gd name="T12" fmla="*/ 525 w 525"/>
                <a:gd name="T13" fmla="*/ 0 h 9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5" h="912">
                  <a:moveTo>
                    <a:pt x="0" y="912"/>
                  </a:moveTo>
                  <a:lnTo>
                    <a:pt x="38" y="600"/>
                  </a:lnTo>
                  <a:lnTo>
                    <a:pt x="150" y="312"/>
                  </a:lnTo>
                  <a:lnTo>
                    <a:pt x="225" y="200"/>
                  </a:lnTo>
                  <a:lnTo>
                    <a:pt x="312" y="113"/>
                  </a:lnTo>
                  <a:lnTo>
                    <a:pt x="412" y="38"/>
                  </a:lnTo>
                  <a:lnTo>
                    <a:pt x="525"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58" name="Freeform 79"/>
            <p:cNvSpPr>
              <a:spLocks/>
            </p:cNvSpPr>
            <p:nvPr/>
          </p:nvSpPr>
          <p:spPr bwMode="auto">
            <a:xfrm>
              <a:off x="4376" y="2362"/>
              <a:ext cx="75" cy="62"/>
            </a:xfrm>
            <a:custGeom>
              <a:avLst/>
              <a:gdLst>
                <a:gd name="T0" fmla="*/ 37 w 75"/>
                <a:gd name="T1" fmla="*/ 50 h 62"/>
                <a:gd name="T2" fmla="*/ 0 w 75"/>
                <a:gd name="T3" fmla="*/ 62 h 62"/>
                <a:gd name="T4" fmla="*/ 12 w 75"/>
                <a:gd name="T5" fmla="*/ 0 h 62"/>
                <a:gd name="T6" fmla="*/ 75 w 75"/>
                <a:gd name="T7" fmla="*/ 37 h 62"/>
                <a:gd name="T8" fmla="*/ 37 w 75"/>
                <a:gd name="T9" fmla="*/ 50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62">
                  <a:moveTo>
                    <a:pt x="37" y="50"/>
                  </a:moveTo>
                  <a:lnTo>
                    <a:pt x="0" y="62"/>
                  </a:lnTo>
                  <a:lnTo>
                    <a:pt x="12" y="0"/>
                  </a:lnTo>
                  <a:lnTo>
                    <a:pt x="75" y="37"/>
                  </a:lnTo>
                  <a:lnTo>
                    <a:pt x="37" y="50"/>
                  </a:lnTo>
                  <a:close/>
                </a:path>
              </a:pathLst>
            </a:custGeom>
            <a:solidFill>
              <a:srgbClr val="000000"/>
            </a:solidFill>
            <a:ln w="28575">
              <a:solidFill>
                <a:srgbClr val="000000"/>
              </a:solidFill>
              <a:prstDash val="solid"/>
              <a:round/>
              <a:headEnd/>
              <a:tailEnd/>
            </a:ln>
          </p:spPr>
          <p:txBody>
            <a:bodyPr/>
            <a:lstStyle/>
            <a:p>
              <a:endParaRPr lang="en-US"/>
            </a:p>
          </p:txBody>
        </p:sp>
        <p:sp>
          <p:nvSpPr>
            <p:cNvPr id="46159" name="Freeform 80"/>
            <p:cNvSpPr>
              <a:spLocks/>
            </p:cNvSpPr>
            <p:nvPr/>
          </p:nvSpPr>
          <p:spPr bwMode="auto">
            <a:xfrm>
              <a:off x="4413" y="2424"/>
              <a:ext cx="1211" cy="400"/>
            </a:xfrm>
            <a:custGeom>
              <a:avLst/>
              <a:gdLst>
                <a:gd name="T0" fmla="*/ 1211 w 1211"/>
                <a:gd name="T1" fmla="*/ 400 h 400"/>
                <a:gd name="T2" fmla="*/ 799 w 1211"/>
                <a:gd name="T3" fmla="*/ 375 h 400"/>
                <a:gd name="T4" fmla="*/ 437 w 1211"/>
                <a:gd name="T5" fmla="*/ 287 h 400"/>
                <a:gd name="T6" fmla="*/ 163 w 1211"/>
                <a:gd name="T7" fmla="*/ 162 h 400"/>
                <a:gd name="T8" fmla="*/ 63 w 1211"/>
                <a:gd name="T9" fmla="*/ 88 h 400"/>
                <a:gd name="T10" fmla="*/ 0 w 1211"/>
                <a:gd name="T11" fmla="*/ 0 h 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11" h="400">
                  <a:moveTo>
                    <a:pt x="1211" y="400"/>
                  </a:moveTo>
                  <a:lnTo>
                    <a:pt x="799" y="375"/>
                  </a:lnTo>
                  <a:lnTo>
                    <a:pt x="437" y="287"/>
                  </a:lnTo>
                  <a:lnTo>
                    <a:pt x="163" y="162"/>
                  </a:lnTo>
                  <a:lnTo>
                    <a:pt x="63" y="88"/>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60" name="Rectangle 81"/>
            <p:cNvSpPr>
              <a:spLocks noChangeArrowheads="1"/>
            </p:cNvSpPr>
            <p:nvPr/>
          </p:nvSpPr>
          <p:spPr bwMode="auto">
            <a:xfrm>
              <a:off x="4988" y="1176"/>
              <a:ext cx="162"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1" name="Rectangle 82"/>
            <p:cNvSpPr>
              <a:spLocks noChangeArrowheads="1"/>
            </p:cNvSpPr>
            <p:nvPr/>
          </p:nvSpPr>
          <p:spPr bwMode="auto">
            <a:xfrm>
              <a:off x="4988" y="1176"/>
              <a:ext cx="174" cy="1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2" name="Rectangle 83"/>
            <p:cNvSpPr>
              <a:spLocks noChangeArrowheads="1"/>
            </p:cNvSpPr>
            <p:nvPr/>
          </p:nvSpPr>
          <p:spPr bwMode="auto">
            <a:xfrm>
              <a:off x="4326" y="2175"/>
              <a:ext cx="162"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3" name="Rectangle 84"/>
            <p:cNvSpPr>
              <a:spLocks noChangeArrowheads="1"/>
            </p:cNvSpPr>
            <p:nvPr/>
          </p:nvSpPr>
          <p:spPr bwMode="auto">
            <a:xfrm>
              <a:off x="4326" y="2175"/>
              <a:ext cx="175" cy="17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4" name="Rectangle 85"/>
            <p:cNvSpPr>
              <a:spLocks noChangeArrowheads="1"/>
            </p:cNvSpPr>
            <p:nvPr/>
          </p:nvSpPr>
          <p:spPr bwMode="auto">
            <a:xfrm>
              <a:off x="5624" y="2736"/>
              <a:ext cx="163" cy="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5" name="Rectangle 86"/>
            <p:cNvSpPr>
              <a:spLocks noChangeArrowheads="1"/>
            </p:cNvSpPr>
            <p:nvPr/>
          </p:nvSpPr>
          <p:spPr bwMode="auto">
            <a:xfrm>
              <a:off x="5624" y="2736"/>
              <a:ext cx="175" cy="1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6166" name="Rectangle 87"/>
            <p:cNvSpPr>
              <a:spLocks noChangeArrowheads="1"/>
            </p:cNvSpPr>
            <p:nvPr/>
          </p:nvSpPr>
          <p:spPr bwMode="auto">
            <a:xfrm>
              <a:off x="5028" y="1199"/>
              <a:ext cx="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46167" name="Rectangle 88"/>
            <p:cNvSpPr>
              <a:spLocks noChangeArrowheads="1"/>
            </p:cNvSpPr>
            <p:nvPr/>
          </p:nvSpPr>
          <p:spPr bwMode="auto">
            <a:xfrm>
              <a:off x="4384" y="2198"/>
              <a:ext cx="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6168" name="Rectangle 89"/>
            <p:cNvSpPr>
              <a:spLocks noChangeArrowheads="1"/>
            </p:cNvSpPr>
            <p:nvPr/>
          </p:nvSpPr>
          <p:spPr bwMode="auto">
            <a:xfrm>
              <a:off x="5666" y="2759"/>
              <a:ext cx="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300" i="1">
                  <a:solidFill>
                    <a:srgbClr val="000000"/>
                  </a:solidFill>
                  <a:ea typeface="宋体" pitchFamily="2" charset="-122"/>
                </a:rPr>
                <a:t>U</a:t>
              </a:r>
              <a:endParaRPr kumimoji="0" lang="en-GB" altLang="zh-CN" sz="2400" i="1">
                <a:ea typeface="宋体" pitchFamily="2" charset="-122"/>
              </a:endParaRPr>
            </a:p>
          </p:txBody>
        </p:sp>
      </p:grpSp>
      <p:sp>
        <p:nvSpPr>
          <p:cNvPr id="2" name="文本框 1"/>
          <p:cNvSpPr txBox="1"/>
          <p:nvPr/>
        </p:nvSpPr>
        <p:spPr>
          <a:xfrm>
            <a:off x="4340225" y="4858841"/>
            <a:ext cx="338554" cy="461665"/>
          </a:xfrm>
          <a:prstGeom prst="rect">
            <a:avLst/>
          </a:prstGeom>
          <a:noFill/>
        </p:spPr>
        <p:txBody>
          <a:bodyPr wrap="none" rtlCol="0">
            <a:spAutoFit/>
          </a:bodyPr>
          <a:lstStyle/>
          <a:p>
            <a:r>
              <a:rPr lang="en-US" altLang="zh-CN"/>
              <a:t>1</a:t>
            </a:r>
            <a:endParaRPr lang="zh-CN" altLang="en-US"/>
          </a:p>
        </p:txBody>
      </p:sp>
      <p:sp>
        <p:nvSpPr>
          <p:cNvPr id="90" name="文本框 89"/>
          <p:cNvSpPr txBox="1"/>
          <p:nvPr/>
        </p:nvSpPr>
        <p:spPr>
          <a:xfrm>
            <a:off x="2674938" y="5611209"/>
            <a:ext cx="338554" cy="461665"/>
          </a:xfrm>
          <a:prstGeom prst="rect">
            <a:avLst/>
          </a:prstGeom>
          <a:noFill/>
        </p:spPr>
        <p:txBody>
          <a:bodyPr wrap="none" rtlCol="0">
            <a:spAutoFit/>
          </a:bodyPr>
          <a:lstStyle/>
          <a:p>
            <a:r>
              <a:rPr lang="en-US" altLang="zh-CN"/>
              <a:t>2</a:t>
            </a:r>
            <a:endParaRPr lang="zh-CN" altLang="en-US"/>
          </a:p>
        </p:txBody>
      </p:sp>
      <p:sp>
        <p:nvSpPr>
          <p:cNvPr id="91" name="文本框 90"/>
          <p:cNvSpPr txBox="1"/>
          <p:nvPr/>
        </p:nvSpPr>
        <p:spPr>
          <a:xfrm>
            <a:off x="5640247" y="3859511"/>
            <a:ext cx="338554" cy="461665"/>
          </a:xfrm>
          <a:prstGeom prst="rect">
            <a:avLst/>
          </a:prstGeom>
          <a:noFill/>
        </p:spPr>
        <p:txBody>
          <a:bodyPr wrap="none" rtlCol="0">
            <a:spAutoFit/>
          </a:bodyPr>
          <a:lstStyle/>
          <a:p>
            <a:r>
              <a:rPr lang="en-US" altLang="zh-CN"/>
              <a:t>3</a:t>
            </a:r>
            <a:endParaRPr lang="zh-CN" altLang="en-US"/>
          </a:p>
        </p:txBody>
      </p:sp>
      <p:sp>
        <p:nvSpPr>
          <p:cNvPr id="92" name="文本框 91"/>
          <p:cNvSpPr txBox="1"/>
          <p:nvPr/>
        </p:nvSpPr>
        <p:spPr>
          <a:xfrm>
            <a:off x="1901409" y="2405474"/>
            <a:ext cx="338554" cy="461665"/>
          </a:xfrm>
          <a:prstGeom prst="rect">
            <a:avLst/>
          </a:prstGeom>
          <a:noFill/>
        </p:spPr>
        <p:txBody>
          <a:bodyPr wrap="none" rtlCol="0">
            <a:spAutoFit/>
          </a:bodyPr>
          <a:lstStyle/>
          <a:p>
            <a:r>
              <a:rPr lang="en-US" altLang="zh-CN"/>
              <a:t>4</a:t>
            </a:r>
            <a:endParaRPr lang="zh-CN" altLang="en-US"/>
          </a:p>
        </p:txBody>
      </p:sp>
      <p:sp>
        <p:nvSpPr>
          <p:cNvPr id="93" name="文本框 92"/>
          <p:cNvSpPr txBox="1"/>
          <p:nvPr/>
        </p:nvSpPr>
        <p:spPr>
          <a:xfrm>
            <a:off x="5203824" y="5644254"/>
            <a:ext cx="338554" cy="461665"/>
          </a:xfrm>
          <a:prstGeom prst="rect">
            <a:avLst/>
          </a:prstGeom>
          <a:noFill/>
        </p:spPr>
        <p:txBody>
          <a:bodyPr wrap="none" rtlCol="0">
            <a:spAutoFit/>
          </a:bodyPr>
          <a:lstStyle/>
          <a:p>
            <a:r>
              <a:rPr lang="en-US" altLang="zh-CN"/>
              <a:t>5</a:t>
            </a:r>
            <a:endParaRPr lang="zh-CN" altLang="en-US"/>
          </a:p>
        </p:txBody>
      </p:sp>
      <p:sp>
        <p:nvSpPr>
          <p:cNvPr id="94" name="文本框 93"/>
          <p:cNvSpPr txBox="1"/>
          <p:nvPr/>
        </p:nvSpPr>
        <p:spPr>
          <a:xfrm>
            <a:off x="1404730" y="4645967"/>
            <a:ext cx="338554" cy="461665"/>
          </a:xfrm>
          <a:prstGeom prst="rect">
            <a:avLst/>
          </a:prstGeom>
          <a:noFill/>
        </p:spPr>
        <p:txBody>
          <a:bodyPr wrap="none" rtlCol="0">
            <a:spAutoFit/>
          </a:bodyPr>
          <a:lstStyle/>
          <a:p>
            <a:r>
              <a:rPr lang="en-US" altLang="zh-CN"/>
              <a:t>6</a:t>
            </a:r>
            <a:endParaRPr lang="zh-CN" altLang="en-US"/>
          </a:p>
        </p:txBody>
      </p:sp>
      <p:sp>
        <p:nvSpPr>
          <p:cNvPr id="95" name="文本框 94"/>
          <p:cNvSpPr txBox="1"/>
          <p:nvPr/>
        </p:nvSpPr>
        <p:spPr>
          <a:xfrm>
            <a:off x="3655597" y="2467876"/>
            <a:ext cx="338554" cy="461665"/>
          </a:xfrm>
          <a:prstGeom prst="rect">
            <a:avLst/>
          </a:prstGeom>
          <a:noFill/>
        </p:spPr>
        <p:txBody>
          <a:bodyPr wrap="none" rtlCol="0">
            <a:spAutoFit/>
          </a:bodyPr>
          <a:lstStyle/>
          <a:p>
            <a:r>
              <a:rPr lang="en-US" altLang="zh-CN"/>
              <a:t>7</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0" grpId="0"/>
      <p:bldP spid="91" grpId="0"/>
      <p:bldP spid="92" grpId="0"/>
      <p:bldP spid="93" grpId="0"/>
      <p:bldP spid="94" grpId="0"/>
      <p:bldP spid="9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kumimoji="0" lang="zh-CN" altLang="en-GB">
                <a:ea typeface="宋体" pitchFamily="2" charset="-122"/>
              </a:rPr>
              <a:t>死锁检测</a:t>
            </a:r>
            <a:endParaRPr lang="en-GB" altLang="zh-CN">
              <a:ea typeface="宋体" pitchFamily="2" charset="-122"/>
            </a:endParaRPr>
          </a:p>
        </p:txBody>
      </p:sp>
      <p:sp>
        <p:nvSpPr>
          <p:cNvPr id="47107" name="Rectangle 3"/>
          <p:cNvSpPr>
            <a:spLocks noGrp="1" noChangeArrowheads="1"/>
          </p:cNvSpPr>
          <p:nvPr>
            <p:ph type="body" idx="1"/>
          </p:nvPr>
        </p:nvSpPr>
        <p:spPr>
          <a:xfrm>
            <a:off x="495300" y="1009650"/>
            <a:ext cx="8859838" cy="5624513"/>
          </a:xfrm>
        </p:spPr>
        <p:txBody>
          <a:bodyPr/>
          <a:lstStyle/>
          <a:p>
            <a:pPr>
              <a:lnSpc>
                <a:spcPct val="90000"/>
              </a:lnSpc>
            </a:pPr>
            <a:r>
              <a:rPr lang="zh-CN" altLang="en-GB">
                <a:ea typeface="宋体" pitchFamily="2" charset="-122"/>
              </a:rPr>
              <a:t>可以创建本地等待图，例如：</a:t>
            </a:r>
            <a:endParaRPr lang="en-GB" altLang="zh-CN">
              <a:ea typeface="宋体" pitchFamily="2" charset="-122"/>
            </a:endParaRPr>
          </a:p>
          <a:p>
            <a:pPr lvl="1">
              <a:lnSpc>
                <a:spcPct val="90000"/>
              </a:lnSpc>
            </a:pPr>
            <a:r>
              <a:rPr lang="zh-CN" altLang="en-US" sz="2400">
                <a:ea typeface="宋体" pitchFamily="2" charset="-122"/>
              </a:rPr>
              <a:t>服务器</a:t>
            </a:r>
            <a:r>
              <a:rPr lang="en-US" altLang="zh-CN" sz="2400">
                <a:ea typeface="宋体" pitchFamily="2" charset="-122"/>
              </a:rPr>
              <a:t>Y</a:t>
            </a:r>
            <a:r>
              <a:rPr lang="zh-CN" altLang="en-US" sz="2400">
                <a:ea typeface="宋体" pitchFamily="2" charset="-122"/>
              </a:rPr>
              <a:t>：</a:t>
            </a:r>
            <a:r>
              <a:rPr lang="en-US" altLang="zh-CN" sz="2400">
                <a:ea typeface="宋体" pitchFamily="2" charset="-122"/>
              </a:rPr>
              <a:t>U</a:t>
            </a:r>
            <a:r>
              <a:rPr lang="en-US" altLang="zh-CN" sz="2400">
                <a:ea typeface="宋体" pitchFamily="2" charset="-122"/>
                <a:sym typeface="Wingdings" pitchFamily="2" charset="2"/>
              </a:rPr>
              <a:t></a:t>
            </a:r>
            <a:r>
              <a:rPr lang="en-US" altLang="zh-CN" sz="2400">
                <a:ea typeface="宋体" pitchFamily="2" charset="-122"/>
              </a:rPr>
              <a:t>V </a:t>
            </a:r>
            <a:r>
              <a:rPr lang="zh-CN" altLang="en-US" sz="2400">
                <a:ea typeface="宋体" pitchFamily="2" charset="-122"/>
              </a:rPr>
              <a:t>（在</a:t>
            </a:r>
            <a:r>
              <a:rPr lang="en-US" altLang="zh-CN" sz="2400">
                <a:ea typeface="宋体" pitchFamily="2" charset="-122"/>
              </a:rPr>
              <a:t>U</a:t>
            </a:r>
            <a:r>
              <a:rPr lang="zh-CN" altLang="en-US" sz="2400">
                <a:ea typeface="宋体" pitchFamily="2" charset="-122"/>
              </a:rPr>
              <a:t>请求</a:t>
            </a:r>
            <a:r>
              <a:rPr lang="en-US" altLang="zh-CN" sz="2400">
                <a:ea typeface="宋体" pitchFamily="2" charset="-122"/>
              </a:rPr>
              <a:t>b.withdraw(30)</a:t>
            </a:r>
            <a:r>
              <a:rPr lang="zh-CN" altLang="en-US" sz="2400">
                <a:ea typeface="宋体" pitchFamily="2" charset="-122"/>
              </a:rPr>
              <a:t>时出现）；</a:t>
            </a:r>
          </a:p>
          <a:p>
            <a:pPr lvl="1">
              <a:lnSpc>
                <a:spcPct val="90000"/>
              </a:lnSpc>
            </a:pPr>
            <a:r>
              <a:rPr lang="zh-CN" altLang="en-US" sz="2400">
                <a:ea typeface="宋体" pitchFamily="2" charset="-122"/>
              </a:rPr>
              <a:t>服务器</a:t>
            </a:r>
            <a:r>
              <a:rPr lang="en-US" altLang="zh-CN" sz="2400">
                <a:ea typeface="宋体" pitchFamily="2" charset="-122"/>
              </a:rPr>
              <a:t>Z</a:t>
            </a:r>
            <a:r>
              <a:rPr lang="zh-CN" altLang="en-US" sz="2400">
                <a:ea typeface="宋体" pitchFamily="2" charset="-122"/>
              </a:rPr>
              <a:t>：</a:t>
            </a:r>
            <a:r>
              <a:rPr lang="en-US" altLang="zh-CN" sz="2400">
                <a:ea typeface="宋体" pitchFamily="2" charset="-122"/>
              </a:rPr>
              <a:t>V</a:t>
            </a:r>
            <a:r>
              <a:rPr lang="en-US" altLang="zh-CN" sz="2400">
                <a:ea typeface="宋体" pitchFamily="2" charset="-122"/>
                <a:sym typeface="Wingdings" pitchFamily="2" charset="2"/>
              </a:rPr>
              <a:t></a:t>
            </a:r>
            <a:r>
              <a:rPr lang="en-US" altLang="zh-CN" sz="2400">
                <a:ea typeface="宋体" pitchFamily="2" charset="-122"/>
              </a:rPr>
              <a:t>W </a:t>
            </a:r>
            <a:r>
              <a:rPr lang="zh-CN" altLang="en-US" sz="2400">
                <a:ea typeface="宋体" pitchFamily="2" charset="-122"/>
              </a:rPr>
              <a:t>（在</a:t>
            </a:r>
            <a:r>
              <a:rPr lang="en-US" altLang="zh-CN" sz="2400">
                <a:ea typeface="宋体" pitchFamily="2" charset="-122"/>
              </a:rPr>
              <a:t>V</a:t>
            </a:r>
            <a:r>
              <a:rPr lang="zh-CN" altLang="en-US" sz="2400">
                <a:ea typeface="宋体" pitchFamily="2" charset="-122"/>
              </a:rPr>
              <a:t>请求</a:t>
            </a:r>
            <a:r>
              <a:rPr lang="en-US" altLang="zh-CN" sz="2400">
                <a:ea typeface="宋体" pitchFamily="2" charset="-122"/>
              </a:rPr>
              <a:t>c.withdraw(20)</a:t>
            </a:r>
            <a:r>
              <a:rPr lang="zh-CN" altLang="en-US" sz="2400">
                <a:ea typeface="宋体" pitchFamily="2" charset="-122"/>
              </a:rPr>
              <a:t>时出现）；</a:t>
            </a:r>
          </a:p>
          <a:p>
            <a:pPr lvl="1">
              <a:lnSpc>
                <a:spcPct val="90000"/>
              </a:lnSpc>
            </a:pPr>
            <a:r>
              <a:rPr lang="zh-CN" altLang="en-US" sz="2400">
                <a:ea typeface="宋体" pitchFamily="2" charset="-122"/>
              </a:rPr>
              <a:t>服务器</a:t>
            </a:r>
            <a:r>
              <a:rPr lang="en-US" altLang="zh-CN" sz="2400">
                <a:ea typeface="宋体" pitchFamily="2" charset="-122"/>
              </a:rPr>
              <a:t>X</a:t>
            </a:r>
            <a:r>
              <a:rPr lang="zh-CN" altLang="en-US" sz="2400">
                <a:ea typeface="宋体" pitchFamily="2" charset="-122"/>
              </a:rPr>
              <a:t>：</a:t>
            </a:r>
            <a:r>
              <a:rPr lang="en-US" altLang="zh-CN" sz="2400">
                <a:ea typeface="宋体" pitchFamily="2" charset="-122"/>
              </a:rPr>
              <a:t>W</a:t>
            </a:r>
            <a:r>
              <a:rPr lang="en-US" altLang="zh-CN" sz="2400">
                <a:ea typeface="宋体" pitchFamily="2" charset="-122"/>
                <a:sym typeface="Wingdings" pitchFamily="2" charset="2"/>
              </a:rPr>
              <a:t></a:t>
            </a:r>
            <a:r>
              <a:rPr lang="en-US" altLang="zh-CN" sz="2400">
                <a:ea typeface="宋体" pitchFamily="2" charset="-122"/>
              </a:rPr>
              <a:t>U </a:t>
            </a:r>
            <a:r>
              <a:rPr lang="zh-CN" altLang="en-US" sz="2400">
                <a:ea typeface="宋体" pitchFamily="2" charset="-122"/>
              </a:rPr>
              <a:t>（在</a:t>
            </a:r>
            <a:r>
              <a:rPr lang="en-US" altLang="zh-CN" sz="2400">
                <a:ea typeface="宋体" pitchFamily="2" charset="-122"/>
              </a:rPr>
              <a:t>W</a:t>
            </a:r>
            <a:r>
              <a:rPr lang="zh-CN" altLang="en-US" sz="2400">
                <a:ea typeface="宋体" pitchFamily="2" charset="-122"/>
              </a:rPr>
              <a:t>请求</a:t>
            </a:r>
            <a:r>
              <a:rPr lang="en-US" altLang="zh-CN" sz="2400">
                <a:ea typeface="宋体" pitchFamily="2" charset="-122"/>
              </a:rPr>
              <a:t>a.withdraw(20)</a:t>
            </a:r>
            <a:r>
              <a:rPr lang="zh-CN" altLang="en-US" sz="2400">
                <a:ea typeface="宋体" pitchFamily="2" charset="-122"/>
              </a:rPr>
              <a:t>时出现）；</a:t>
            </a:r>
            <a:endParaRPr lang="en-GB" altLang="zh-CN" sz="2400">
              <a:ea typeface="宋体" pitchFamily="2" charset="-122"/>
            </a:endParaRPr>
          </a:p>
          <a:p>
            <a:pPr>
              <a:lnSpc>
                <a:spcPct val="90000"/>
              </a:lnSpc>
            </a:pPr>
            <a:r>
              <a:rPr lang="zh-CN" altLang="en-GB">
                <a:ea typeface="宋体" pitchFamily="2" charset="-122"/>
              </a:rPr>
              <a:t>为了找到全局环，需要服务器之间进行通信</a:t>
            </a:r>
            <a:endParaRPr lang="en-GB" altLang="zh-CN">
              <a:ea typeface="宋体" pitchFamily="2" charset="-122"/>
            </a:endParaRPr>
          </a:p>
          <a:p>
            <a:pPr>
              <a:lnSpc>
                <a:spcPct val="90000"/>
              </a:lnSpc>
            </a:pPr>
            <a:r>
              <a:rPr lang="zh-CN" altLang="en-US" b="1">
                <a:solidFill>
                  <a:srgbClr val="0000CC"/>
                </a:solidFill>
                <a:ea typeface="宋体" pitchFamily="2" charset="-122"/>
              </a:rPr>
              <a:t>集中式死锁检测</a:t>
            </a:r>
            <a:endParaRPr lang="en-GB" altLang="zh-CN" b="1">
              <a:solidFill>
                <a:srgbClr val="0000CC"/>
              </a:solidFill>
              <a:ea typeface="宋体" pitchFamily="2" charset="-122"/>
            </a:endParaRPr>
          </a:p>
          <a:p>
            <a:pPr lvl="1">
              <a:lnSpc>
                <a:spcPct val="90000"/>
              </a:lnSpc>
            </a:pPr>
            <a:r>
              <a:rPr lang="zh-CN" altLang="en-US" sz="2400">
                <a:ea typeface="宋体" pitchFamily="2" charset="-122"/>
              </a:rPr>
              <a:t>可以由其中的一个服务器担任全局死锁检测器。全局死锁检测器通过收集、合并各服务器上的局部等待图来构造全局等待图</a:t>
            </a:r>
            <a:endParaRPr lang="en-GB" altLang="zh-CN" sz="2400">
              <a:ea typeface="宋体" pitchFamily="2" charset="-122"/>
            </a:endParaRPr>
          </a:p>
          <a:p>
            <a:pPr lvl="1">
              <a:lnSpc>
                <a:spcPct val="90000"/>
              </a:lnSpc>
            </a:pPr>
            <a:r>
              <a:rPr lang="zh-CN" altLang="en-GB" sz="2400">
                <a:ea typeface="宋体" pitchFamily="2" charset="-122"/>
              </a:rPr>
              <a:t>其他服务器不时发送</a:t>
            </a:r>
            <a:r>
              <a:rPr lang="zh-CN" altLang="en-US" sz="2400">
                <a:ea typeface="宋体" pitchFamily="2" charset="-122"/>
              </a:rPr>
              <a:t>局部等待</a:t>
            </a:r>
            <a:r>
              <a:rPr lang="zh-CN" altLang="en-GB" sz="2400">
                <a:ea typeface="宋体" pitchFamily="2" charset="-122"/>
              </a:rPr>
              <a:t>图给它</a:t>
            </a:r>
            <a:endParaRPr lang="en-GB" altLang="zh-CN" sz="2400">
              <a:ea typeface="宋体" pitchFamily="2" charset="-122"/>
            </a:endParaRPr>
          </a:p>
          <a:p>
            <a:pPr lvl="1">
              <a:lnSpc>
                <a:spcPct val="90000"/>
              </a:lnSpc>
            </a:pPr>
            <a:r>
              <a:rPr lang="zh-CN" altLang="en-GB" sz="2400">
                <a:ea typeface="宋体" pitchFamily="2" charset="-122"/>
              </a:rPr>
              <a:t>它</a:t>
            </a:r>
            <a:r>
              <a:rPr lang="zh-CN" altLang="en-US" sz="2400">
                <a:ea typeface="宋体" pitchFamily="2" charset="-122"/>
              </a:rPr>
              <a:t>检</a:t>
            </a:r>
            <a:r>
              <a:rPr lang="zh-CN" altLang="en-GB" sz="2400">
                <a:ea typeface="宋体" pitchFamily="2" charset="-122"/>
              </a:rPr>
              <a:t>测到死锁，然后，就放弃哪一个事务做出决定，并通知其他服务器</a:t>
            </a:r>
            <a:endParaRPr lang="en-GB" altLang="zh-CN" sz="2400">
              <a:ea typeface="宋体" pitchFamily="2" charset="-122"/>
            </a:endParaRPr>
          </a:p>
          <a:p>
            <a:pPr lvl="1">
              <a:lnSpc>
                <a:spcPct val="90000"/>
              </a:lnSpc>
            </a:pPr>
            <a:r>
              <a:rPr lang="zh-CN" altLang="en-GB" sz="2400">
                <a:ea typeface="宋体" pitchFamily="2" charset="-122"/>
              </a:rPr>
              <a:t>集中式服务的通病：</a:t>
            </a:r>
            <a:r>
              <a:rPr lang="zh-CN" altLang="en-US" sz="2400">
                <a:ea typeface="宋体" pitchFamily="2" charset="-122"/>
              </a:rPr>
              <a:t>可用性较差，缺乏容错，没有可伸缩性 </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GB">
                <a:ea typeface="宋体" pitchFamily="2" charset="-122"/>
              </a:rPr>
              <a:t>假死锁</a:t>
            </a:r>
            <a:endParaRPr lang="en-GB" altLang="zh-CN">
              <a:ea typeface="宋体" pitchFamily="2" charset="-122"/>
            </a:endParaRPr>
          </a:p>
        </p:txBody>
      </p:sp>
      <p:sp>
        <p:nvSpPr>
          <p:cNvPr id="48131" name="Rectangle 3"/>
          <p:cNvSpPr>
            <a:spLocks noGrp="1" noChangeArrowheads="1"/>
          </p:cNvSpPr>
          <p:nvPr>
            <p:ph type="body" idx="1"/>
          </p:nvPr>
        </p:nvSpPr>
        <p:spPr>
          <a:xfrm>
            <a:off x="484188" y="1131888"/>
            <a:ext cx="8859837" cy="5207000"/>
          </a:xfrm>
        </p:spPr>
        <p:txBody>
          <a:bodyPr/>
          <a:lstStyle/>
          <a:p>
            <a:r>
              <a:rPr lang="zh-CN" altLang="en-US" sz="2400">
                <a:ea typeface="宋体" pitchFamily="2" charset="-122"/>
              </a:rPr>
              <a:t>如果检测算法检测出的死锁并非真正的死锁，那么这个死锁被称为</a:t>
            </a:r>
            <a:r>
              <a:rPr lang="zh-CN" altLang="en-US" sz="2400">
                <a:latin typeface="宋体" pitchFamily="2" charset="-122"/>
                <a:ea typeface="宋体" pitchFamily="2" charset="-122"/>
              </a:rPr>
              <a:t>“</a:t>
            </a:r>
            <a:r>
              <a:rPr lang="zh-CN" altLang="en-US" sz="2400">
                <a:ea typeface="宋体" pitchFamily="2" charset="-122"/>
              </a:rPr>
              <a:t>假死锁</a:t>
            </a:r>
            <a:r>
              <a:rPr lang="zh-CN" altLang="en-US" sz="2400">
                <a:latin typeface="宋体" pitchFamily="2" charset="-122"/>
                <a:ea typeface="宋体" pitchFamily="2" charset="-122"/>
              </a:rPr>
              <a:t>”</a:t>
            </a:r>
            <a:endParaRPr lang="en-GB" altLang="zh-CN" sz="2400">
              <a:ea typeface="宋体" pitchFamily="2" charset="-122"/>
            </a:endParaRPr>
          </a:p>
          <a:p>
            <a:r>
              <a:rPr lang="zh-CN" altLang="en-US" sz="2400">
                <a:ea typeface="宋体" pitchFamily="2" charset="-122"/>
              </a:rPr>
              <a:t>由于收集过程需要一定的时间完成，在这段时间内，可能有的事务已经放弃了某些锁，这样死锁就不存在了</a:t>
            </a:r>
          </a:p>
          <a:p>
            <a:r>
              <a:rPr lang="zh-CN" altLang="en-GB" sz="2400">
                <a:ea typeface="宋体" pitchFamily="2" charset="-122"/>
              </a:rPr>
              <a:t>在图中，假设</a:t>
            </a:r>
            <a:r>
              <a:rPr lang="en-GB" altLang="zh-CN" sz="2400">
                <a:ea typeface="宋体" pitchFamily="2" charset="-122"/>
              </a:rPr>
              <a:t>U </a:t>
            </a:r>
            <a:r>
              <a:rPr lang="zh-CN" altLang="en-GB" sz="2400">
                <a:ea typeface="宋体" pitchFamily="2" charset="-122"/>
              </a:rPr>
              <a:t>释放在</a:t>
            </a:r>
            <a:r>
              <a:rPr lang="en-GB" altLang="zh-CN" sz="2400">
                <a:ea typeface="宋体" pitchFamily="2" charset="-122"/>
              </a:rPr>
              <a:t>X</a:t>
            </a:r>
            <a:r>
              <a:rPr lang="zh-CN" altLang="en-GB" sz="2400">
                <a:ea typeface="宋体" pitchFamily="2" charset="-122"/>
              </a:rPr>
              <a:t>上的对象，然后等待在</a:t>
            </a:r>
            <a:r>
              <a:rPr lang="en-GB" altLang="zh-CN" sz="2400">
                <a:ea typeface="宋体" pitchFamily="2" charset="-122"/>
              </a:rPr>
              <a:t>Y</a:t>
            </a:r>
            <a:r>
              <a:rPr lang="zh-CN" altLang="en-GB" sz="2400">
                <a:ea typeface="宋体" pitchFamily="2" charset="-122"/>
              </a:rPr>
              <a:t>上的</a:t>
            </a:r>
            <a:r>
              <a:rPr lang="en-GB" altLang="zh-CN" sz="2400">
                <a:ea typeface="宋体" pitchFamily="2" charset="-122"/>
              </a:rPr>
              <a:t>V</a:t>
            </a:r>
            <a:r>
              <a:rPr lang="zh-CN" altLang="en-GB" sz="2400">
                <a:ea typeface="宋体" pitchFamily="2" charset="-122"/>
              </a:rPr>
              <a:t>：全局检测器</a:t>
            </a:r>
            <a:r>
              <a:rPr lang="zh-CN" altLang="en-US" sz="2400">
                <a:ea typeface="宋体" pitchFamily="2" charset="-122"/>
              </a:rPr>
              <a:t>先收到服务器</a:t>
            </a:r>
            <a:r>
              <a:rPr lang="en-US" altLang="zh-CN" sz="2400">
                <a:ea typeface="宋体" pitchFamily="2" charset="-122"/>
              </a:rPr>
              <a:t>Y</a:t>
            </a:r>
            <a:r>
              <a:rPr lang="zh-CN" altLang="en-US" sz="2400">
                <a:ea typeface="宋体" pitchFamily="2" charset="-122"/>
              </a:rPr>
              <a:t>的等待图</a:t>
            </a:r>
            <a:r>
              <a:rPr lang="en-US" altLang="zh-CN" sz="2400">
                <a:ea typeface="宋体" pitchFamily="2" charset="-122"/>
              </a:rPr>
              <a:t>(U</a:t>
            </a:r>
            <a:r>
              <a:rPr lang="en-GB" altLang="zh-CN" sz="2400">
                <a:sym typeface="Symbol" pitchFamily="18" charset="2"/>
              </a:rPr>
              <a:t>  </a:t>
            </a:r>
            <a:r>
              <a:rPr lang="en-US" altLang="zh-CN" sz="2400">
                <a:ea typeface="宋体" pitchFamily="2" charset="-122"/>
              </a:rPr>
              <a:t>V</a:t>
            </a:r>
            <a:r>
              <a:rPr lang="en-GB" altLang="zh-CN" sz="2400">
                <a:sym typeface="Symbol" pitchFamily="18" charset="2"/>
              </a:rPr>
              <a:t>  </a:t>
            </a:r>
            <a:r>
              <a:rPr lang="en-US" altLang="zh-CN" sz="2400">
                <a:ea typeface="宋体" pitchFamily="2" charset="-122"/>
              </a:rPr>
              <a:t>T)</a:t>
            </a:r>
            <a:r>
              <a:rPr lang="zh-CN" altLang="en-US" sz="2400">
                <a:ea typeface="宋体" pitchFamily="2" charset="-122"/>
              </a:rPr>
              <a:t>，检测出死锁</a:t>
            </a:r>
            <a:r>
              <a:rPr lang="en-GB" altLang="zh-CN" sz="2400">
                <a:ea typeface="宋体" pitchFamily="2" charset="-122"/>
              </a:rPr>
              <a:t>(T </a:t>
            </a:r>
            <a:r>
              <a:rPr lang="en-GB" altLang="zh-CN" sz="2400">
                <a:ea typeface="宋体" pitchFamily="2" charset="-122"/>
                <a:sym typeface="Symbol" pitchFamily="18" charset="2"/>
              </a:rPr>
              <a:t></a:t>
            </a:r>
            <a:r>
              <a:rPr lang="en-GB" altLang="zh-CN" sz="2400">
                <a:ea typeface="宋体" pitchFamily="2" charset="-122"/>
              </a:rPr>
              <a:t> U </a:t>
            </a:r>
            <a:r>
              <a:rPr lang="en-GB" altLang="zh-CN" sz="2400">
                <a:ea typeface="宋体" pitchFamily="2" charset="-122"/>
                <a:sym typeface="Symbol" pitchFamily="18" charset="2"/>
              </a:rPr>
              <a:t></a:t>
            </a:r>
            <a:r>
              <a:rPr lang="en-GB" altLang="zh-CN" sz="2400">
                <a:ea typeface="宋体" pitchFamily="2" charset="-122"/>
              </a:rPr>
              <a:t> V </a:t>
            </a:r>
            <a:r>
              <a:rPr lang="en-GB" altLang="zh-CN" sz="2400">
                <a:ea typeface="宋体" pitchFamily="2" charset="-122"/>
                <a:sym typeface="Symbol" pitchFamily="18" charset="2"/>
              </a:rPr>
              <a:t></a:t>
            </a:r>
            <a:r>
              <a:rPr lang="en-GB" altLang="zh-CN" sz="2400">
                <a:ea typeface="宋体" pitchFamily="2" charset="-122"/>
              </a:rPr>
              <a:t> T)</a:t>
            </a:r>
            <a:r>
              <a:rPr lang="zh-CN" altLang="en-US" sz="2400">
                <a:ea typeface="宋体" pitchFamily="2" charset="-122"/>
              </a:rPr>
              <a:t>，然后才收到修改后的服务器</a:t>
            </a:r>
            <a:r>
              <a:rPr lang="en-US" altLang="zh-CN" sz="2400">
                <a:ea typeface="宋体" pitchFamily="2" charset="-122"/>
              </a:rPr>
              <a:t>X</a:t>
            </a:r>
            <a:r>
              <a:rPr lang="zh-CN" altLang="en-US" sz="2400">
                <a:ea typeface="宋体" pitchFamily="2" charset="-122"/>
              </a:rPr>
              <a:t>的等待图</a:t>
            </a:r>
            <a:r>
              <a:rPr lang="en-US" altLang="zh-CN" sz="2400">
                <a:ea typeface="宋体" pitchFamily="2" charset="-122"/>
              </a:rPr>
              <a:t> </a:t>
            </a:r>
            <a:endParaRPr lang="zh-CN" altLang="en-GB" sz="2400">
              <a:ea typeface="宋体" pitchFamily="2" charset="-122"/>
            </a:endParaRPr>
          </a:p>
        </p:txBody>
      </p:sp>
      <p:sp>
        <p:nvSpPr>
          <p:cNvPr id="48132" name="Text Box 4"/>
          <p:cNvSpPr txBox="1">
            <a:spLocks noChangeArrowheads="1"/>
          </p:cNvSpPr>
          <p:nvPr/>
        </p:nvSpPr>
        <p:spPr bwMode="auto">
          <a:xfrm>
            <a:off x="8878888" y="6069013"/>
            <a:ext cx="292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latin typeface="Times" pitchFamily="18" charset="0"/>
                <a:ea typeface="宋体" pitchFamily="2" charset="-122"/>
              </a:rPr>
              <a:t>•</a:t>
            </a:r>
          </a:p>
        </p:txBody>
      </p:sp>
      <p:grpSp>
        <p:nvGrpSpPr>
          <p:cNvPr id="48133" name="Group 5"/>
          <p:cNvGrpSpPr>
            <a:grpSpLocks/>
          </p:cNvGrpSpPr>
          <p:nvPr/>
        </p:nvGrpSpPr>
        <p:grpSpPr bwMode="auto">
          <a:xfrm>
            <a:off x="547688" y="4084638"/>
            <a:ext cx="8591550" cy="2686050"/>
            <a:chOff x="346" y="1078"/>
            <a:chExt cx="5412" cy="1692"/>
          </a:xfrm>
        </p:grpSpPr>
        <p:sp>
          <p:nvSpPr>
            <p:cNvPr id="48134" name="Rectangle 6"/>
            <p:cNvSpPr>
              <a:spLocks noChangeArrowheads="1"/>
            </p:cNvSpPr>
            <p:nvPr/>
          </p:nvSpPr>
          <p:spPr bwMode="auto">
            <a:xfrm>
              <a:off x="433" y="1494"/>
              <a:ext cx="1351" cy="127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5" name="Rectangle 7"/>
            <p:cNvSpPr>
              <a:spLocks noChangeArrowheads="1"/>
            </p:cNvSpPr>
            <p:nvPr/>
          </p:nvSpPr>
          <p:spPr bwMode="auto">
            <a:xfrm>
              <a:off x="1362" y="1769"/>
              <a:ext cx="350" cy="325"/>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6" name="Rectangle 8"/>
            <p:cNvSpPr>
              <a:spLocks noChangeArrowheads="1"/>
            </p:cNvSpPr>
            <p:nvPr/>
          </p:nvSpPr>
          <p:spPr bwMode="auto">
            <a:xfrm>
              <a:off x="1023" y="2507"/>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48137" name="Rectangle 9"/>
            <p:cNvSpPr>
              <a:spLocks noChangeArrowheads="1"/>
            </p:cNvSpPr>
            <p:nvPr/>
          </p:nvSpPr>
          <p:spPr bwMode="auto">
            <a:xfrm>
              <a:off x="511" y="1791"/>
              <a:ext cx="350" cy="325"/>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38" name="Rectangle 10"/>
            <p:cNvSpPr>
              <a:spLocks noChangeArrowheads="1"/>
            </p:cNvSpPr>
            <p:nvPr/>
          </p:nvSpPr>
          <p:spPr bwMode="auto">
            <a:xfrm>
              <a:off x="617" y="1826"/>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39" name="Freeform 11"/>
            <p:cNvSpPr>
              <a:spLocks/>
            </p:cNvSpPr>
            <p:nvPr/>
          </p:nvSpPr>
          <p:spPr bwMode="auto">
            <a:xfrm>
              <a:off x="1162" y="1894"/>
              <a:ext cx="175" cy="75"/>
            </a:xfrm>
            <a:custGeom>
              <a:avLst/>
              <a:gdLst>
                <a:gd name="T0" fmla="*/ 0 w 175"/>
                <a:gd name="T1" fmla="*/ 25 h 75"/>
                <a:gd name="T2" fmla="*/ 0 w 175"/>
                <a:gd name="T3" fmla="*/ 0 h 75"/>
                <a:gd name="T4" fmla="*/ 175 w 175"/>
                <a:gd name="T5" fmla="*/ 25 h 75"/>
                <a:gd name="T6" fmla="*/ 0 w 175"/>
                <a:gd name="T7" fmla="*/ 75 h 75"/>
                <a:gd name="T8" fmla="*/ 0 w 175"/>
                <a:gd name="T9" fmla="*/ 2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75">
                  <a:moveTo>
                    <a:pt x="0" y="25"/>
                  </a:moveTo>
                  <a:lnTo>
                    <a:pt x="0" y="0"/>
                  </a:lnTo>
                  <a:lnTo>
                    <a:pt x="175" y="25"/>
                  </a:lnTo>
                  <a:lnTo>
                    <a:pt x="0" y="75"/>
                  </a:lnTo>
                  <a:lnTo>
                    <a:pt x="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40" name="Line 12"/>
            <p:cNvSpPr>
              <a:spLocks noChangeShapeType="1"/>
            </p:cNvSpPr>
            <p:nvPr/>
          </p:nvSpPr>
          <p:spPr bwMode="auto">
            <a:xfrm>
              <a:off x="852" y="1919"/>
              <a:ext cx="32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Rectangle 13"/>
            <p:cNvSpPr>
              <a:spLocks noChangeArrowheads="1"/>
            </p:cNvSpPr>
            <p:nvPr/>
          </p:nvSpPr>
          <p:spPr bwMode="auto">
            <a:xfrm>
              <a:off x="1455" y="1826"/>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8142" name="Rectangle 14"/>
            <p:cNvSpPr>
              <a:spLocks noChangeArrowheads="1"/>
            </p:cNvSpPr>
            <p:nvPr/>
          </p:nvSpPr>
          <p:spPr bwMode="auto">
            <a:xfrm>
              <a:off x="2416" y="1494"/>
              <a:ext cx="1343" cy="126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3" name="Rectangle 15"/>
            <p:cNvSpPr>
              <a:spLocks noChangeArrowheads="1"/>
            </p:cNvSpPr>
            <p:nvPr/>
          </p:nvSpPr>
          <p:spPr bwMode="auto">
            <a:xfrm>
              <a:off x="3050" y="2502"/>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48144" name="Rectangle 16"/>
            <p:cNvSpPr>
              <a:spLocks noChangeArrowheads="1"/>
            </p:cNvSpPr>
            <p:nvPr/>
          </p:nvSpPr>
          <p:spPr bwMode="auto">
            <a:xfrm>
              <a:off x="3336" y="1768"/>
              <a:ext cx="349" cy="323"/>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5" name="Rectangle 17"/>
            <p:cNvSpPr>
              <a:spLocks noChangeArrowheads="1"/>
            </p:cNvSpPr>
            <p:nvPr/>
          </p:nvSpPr>
          <p:spPr bwMode="auto">
            <a:xfrm>
              <a:off x="2491" y="1768"/>
              <a:ext cx="348" cy="323"/>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46" name="Rectangle 18"/>
            <p:cNvSpPr>
              <a:spLocks noChangeArrowheads="1"/>
            </p:cNvSpPr>
            <p:nvPr/>
          </p:nvSpPr>
          <p:spPr bwMode="auto">
            <a:xfrm>
              <a:off x="2602" y="1824"/>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8147" name="Freeform 19"/>
            <p:cNvSpPr>
              <a:spLocks/>
            </p:cNvSpPr>
            <p:nvPr/>
          </p:nvSpPr>
          <p:spPr bwMode="auto">
            <a:xfrm>
              <a:off x="3162" y="1892"/>
              <a:ext cx="149" cy="75"/>
            </a:xfrm>
            <a:custGeom>
              <a:avLst/>
              <a:gdLst>
                <a:gd name="T0" fmla="*/ 0 w 149"/>
                <a:gd name="T1" fmla="*/ 25 h 75"/>
                <a:gd name="T2" fmla="*/ 0 w 149"/>
                <a:gd name="T3" fmla="*/ 0 h 75"/>
                <a:gd name="T4" fmla="*/ 149 w 149"/>
                <a:gd name="T5" fmla="*/ 25 h 75"/>
                <a:gd name="T6" fmla="*/ 0 w 149"/>
                <a:gd name="T7" fmla="*/ 75 h 75"/>
                <a:gd name="T8" fmla="*/ 0 w 149"/>
                <a:gd name="T9" fmla="*/ 2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75">
                  <a:moveTo>
                    <a:pt x="0" y="25"/>
                  </a:moveTo>
                  <a:lnTo>
                    <a:pt x="0" y="0"/>
                  </a:lnTo>
                  <a:lnTo>
                    <a:pt x="149" y="25"/>
                  </a:lnTo>
                  <a:lnTo>
                    <a:pt x="0" y="75"/>
                  </a:lnTo>
                  <a:lnTo>
                    <a:pt x="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48" name="Line 20"/>
            <p:cNvSpPr>
              <a:spLocks noChangeShapeType="1"/>
            </p:cNvSpPr>
            <p:nvPr/>
          </p:nvSpPr>
          <p:spPr bwMode="auto">
            <a:xfrm>
              <a:off x="2830" y="1917"/>
              <a:ext cx="32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9" name="Rectangle 21"/>
            <p:cNvSpPr>
              <a:spLocks noChangeArrowheads="1"/>
            </p:cNvSpPr>
            <p:nvPr/>
          </p:nvSpPr>
          <p:spPr bwMode="auto">
            <a:xfrm>
              <a:off x="3454" y="1824"/>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50" name="Rectangle 22"/>
            <p:cNvSpPr>
              <a:spLocks noChangeArrowheads="1"/>
            </p:cNvSpPr>
            <p:nvPr/>
          </p:nvSpPr>
          <p:spPr bwMode="auto">
            <a:xfrm>
              <a:off x="5285"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1" name="Rectangle 23"/>
            <p:cNvSpPr>
              <a:spLocks noChangeArrowheads="1"/>
            </p:cNvSpPr>
            <p:nvPr/>
          </p:nvSpPr>
          <p:spPr bwMode="auto">
            <a:xfrm>
              <a:off x="5285"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2" name="Rectangle 24"/>
            <p:cNvSpPr>
              <a:spLocks noChangeArrowheads="1"/>
            </p:cNvSpPr>
            <p:nvPr/>
          </p:nvSpPr>
          <p:spPr bwMode="auto">
            <a:xfrm>
              <a:off x="4538" y="2266"/>
              <a:ext cx="349" cy="3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3" name="Rectangle 25"/>
            <p:cNvSpPr>
              <a:spLocks noChangeArrowheads="1"/>
            </p:cNvSpPr>
            <p:nvPr/>
          </p:nvSpPr>
          <p:spPr bwMode="auto">
            <a:xfrm>
              <a:off x="4538" y="2266"/>
              <a:ext cx="374" cy="374"/>
            </a:xfrm>
            <a:prstGeom prst="rect">
              <a:avLst/>
            </a:prstGeom>
            <a:noFill/>
            <a:ln w="587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4" name="Rectangle 26"/>
            <p:cNvSpPr>
              <a:spLocks noChangeArrowheads="1"/>
            </p:cNvSpPr>
            <p:nvPr/>
          </p:nvSpPr>
          <p:spPr bwMode="auto">
            <a:xfrm>
              <a:off x="4414" y="1494"/>
              <a:ext cx="1344" cy="127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5" name="Rectangle 27"/>
            <p:cNvSpPr>
              <a:spLocks noChangeArrowheads="1"/>
            </p:cNvSpPr>
            <p:nvPr/>
          </p:nvSpPr>
          <p:spPr bwMode="auto">
            <a:xfrm>
              <a:off x="4538" y="2266"/>
              <a:ext cx="374" cy="374"/>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6" name="Rectangle 28"/>
            <p:cNvSpPr>
              <a:spLocks noChangeArrowheads="1"/>
            </p:cNvSpPr>
            <p:nvPr/>
          </p:nvSpPr>
          <p:spPr bwMode="auto">
            <a:xfrm>
              <a:off x="5285" y="2266"/>
              <a:ext cx="374" cy="374"/>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7" name="Rectangle 29"/>
            <p:cNvSpPr>
              <a:spLocks noChangeArrowheads="1"/>
            </p:cNvSpPr>
            <p:nvPr/>
          </p:nvSpPr>
          <p:spPr bwMode="auto">
            <a:xfrm>
              <a:off x="4887" y="1619"/>
              <a:ext cx="348" cy="348"/>
            </a:xfrm>
            <a:prstGeom prst="rect">
              <a:avLst/>
            </a:prstGeom>
            <a:solidFill>
              <a:schemeClr val="bg1"/>
            </a:solidFill>
            <a:ln w="28575">
              <a:solidFill>
                <a:srgbClr val="000000"/>
              </a:solidFill>
              <a:miter lim="800000"/>
              <a:headEnd/>
              <a:tailEnd/>
            </a:ln>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48158" name="Rectangle 30"/>
            <p:cNvSpPr>
              <a:spLocks noChangeArrowheads="1"/>
            </p:cNvSpPr>
            <p:nvPr/>
          </p:nvSpPr>
          <p:spPr bwMode="auto">
            <a:xfrm>
              <a:off x="4998" y="1675"/>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T</a:t>
              </a:r>
              <a:endParaRPr kumimoji="0" lang="en-GB" altLang="zh-CN" sz="2400" i="1">
                <a:latin typeface="Times" pitchFamily="18" charset="0"/>
                <a:ea typeface="宋体" pitchFamily="2" charset="-122"/>
              </a:endParaRPr>
            </a:p>
          </p:txBody>
        </p:sp>
        <p:sp>
          <p:nvSpPr>
            <p:cNvPr id="48159" name="Freeform 31"/>
            <p:cNvSpPr>
              <a:spLocks/>
            </p:cNvSpPr>
            <p:nvPr/>
          </p:nvSpPr>
          <p:spPr bwMode="auto">
            <a:xfrm>
              <a:off x="4762" y="2092"/>
              <a:ext cx="125" cy="149"/>
            </a:xfrm>
            <a:custGeom>
              <a:avLst/>
              <a:gdLst>
                <a:gd name="T0" fmla="*/ 100 w 125"/>
                <a:gd name="T1" fmla="*/ 25 h 149"/>
                <a:gd name="T2" fmla="*/ 125 w 125"/>
                <a:gd name="T3" fmla="*/ 50 h 149"/>
                <a:gd name="T4" fmla="*/ 0 w 125"/>
                <a:gd name="T5" fmla="*/ 149 h 149"/>
                <a:gd name="T6" fmla="*/ 50 w 125"/>
                <a:gd name="T7" fmla="*/ 0 h 149"/>
                <a:gd name="T8" fmla="*/ 100 w 125"/>
                <a:gd name="T9" fmla="*/ 25 h 1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49">
                  <a:moveTo>
                    <a:pt x="100" y="25"/>
                  </a:moveTo>
                  <a:lnTo>
                    <a:pt x="125" y="50"/>
                  </a:lnTo>
                  <a:lnTo>
                    <a:pt x="0" y="149"/>
                  </a:lnTo>
                  <a:lnTo>
                    <a:pt x="50" y="0"/>
                  </a:lnTo>
                  <a:lnTo>
                    <a:pt x="100" y="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60" name="Line 32"/>
            <p:cNvSpPr>
              <a:spLocks noChangeShapeType="1"/>
            </p:cNvSpPr>
            <p:nvPr/>
          </p:nvSpPr>
          <p:spPr bwMode="auto">
            <a:xfrm flipH="1">
              <a:off x="4846" y="1958"/>
              <a:ext cx="149" cy="1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1" name="Freeform 33"/>
            <p:cNvSpPr>
              <a:spLocks/>
            </p:cNvSpPr>
            <p:nvPr/>
          </p:nvSpPr>
          <p:spPr bwMode="auto">
            <a:xfrm>
              <a:off x="5161" y="1967"/>
              <a:ext cx="124" cy="150"/>
            </a:xfrm>
            <a:custGeom>
              <a:avLst/>
              <a:gdLst>
                <a:gd name="T0" fmla="*/ 99 w 124"/>
                <a:gd name="T1" fmla="*/ 125 h 150"/>
                <a:gd name="T2" fmla="*/ 74 w 124"/>
                <a:gd name="T3" fmla="*/ 150 h 150"/>
                <a:gd name="T4" fmla="*/ 0 w 124"/>
                <a:gd name="T5" fmla="*/ 0 h 150"/>
                <a:gd name="T6" fmla="*/ 124 w 124"/>
                <a:gd name="T7" fmla="*/ 100 h 150"/>
                <a:gd name="T8" fmla="*/ 99 w 124"/>
                <a:gd name="T9" fmla="*/ 125 h 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 h="150">
                  <a:moveTo>
                    <a:pt x="99" y="125"/>
                  </a:moveTo>
                  <a:lnTo>
                    <a:pt x="74" y="150"/>
                  </a:lnTo>
                  <a:lnTo>
                    <a:pt x="0" y="0"/>
                  </a:lnTo>
                  <a:lnTo>
                    <a:pt x="124" y="100"/>
                  </a:lnTo>
                  <a:lnTo>
                    <a:pt x="99" y="125"/>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8162" name="Line 34"/>
            <p:cNvSpPr>
              <a:spLocks noChangeShapeType="1"/>
            </p:cNvSpPr>
            <p:nvPr/>
          </p:nvSpPr>
          <p:spPr bwMode="auto">
            <a:xfrm flipH="1" flipV="1">
              <a:off x="5276" y="2101"/>
              <a:ext cx="150" cy="14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3" name="Rectangle 35"/>
            <p:cNvSpPr>
              <a:spLocks noChangeArrowheads="1"/>
            </p:cNvSpPr>
            <p:nvPr/>
          </p:nvSpPr>
          <p:spPr bwMode="auto">
            <a:xfrm>
              <a:off x="4625" y="2348"/>
              <a:ext cx="14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48164" name="Rectangle 36"/>
            <p:cNvSpPr>
              <a:spLocks noChangeArrowheads="1"/>
            </p:cNvSpPr>
            <p:nvPr/>
          </p:nvSpPr>
          <p:spPr bwMode="auto">
            <a:xfrm>
              <a:off x="5409" y="2323"/>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5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48165" name="Rectangle 37"/>
            <p:cNvSpPr>
              <a:spLocks noChangeArrowheads="1"/>
            </p:cNvSpPr>
            <p:nvPr/>
          </p:nvSpPr>
          <p:spPr bwMode="auto">
            <a:xfrm>
              <a:off x="346" y="1078"/>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局部等待图</a:t>
              </a:r>
              <a:endParaRPr kumimoji="0" lang="zh-CN" altLang="zh-CN" sz="1800">
                <a:latin typeface="Times" pitchFamily="18" charset="0"/>
                <a:ea typeface="宋体" pitchFamily="2" charset="-122"/>
              </a:endParaRPr>
            </a:p>
          </p:txBody>
        </p:sp>
        <p:sp>
          <p:nvSpPr>
            <p:cNvPr id="48166" name="Rectangle 38"/>
            <p:cNvSpPr>
              <a:spLocks noChangeArrowheads="1"/>
            </p:cNvSpPr>
            <p:nvPr/>
          </p:nvSpPr>
          <p:spPr bwMode="auto">
            <a:xfrm>
              <a:off x="2446" y="1078"/>
              <a:ext cx="8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局部等待图</a:t>
              </a:r>
            </a:p>
          </p:txBody>
        </p:sp>
        <p:sp>
          <p:nvSpPr>
            <p:cNvPr id="48167" name="Rectangle 39"/>
            <p:cNvSpPr>
              <a:spLocks noChangeArrowheads="1"/>
            </p:cNvSpPr>
            <p:nvPr/>
          </p:nvSpPr>
          <p:spPr bwMode="auto">
            <a:xfrm>
              <a:off x="4313" y="1078"/>
              <a:ext cx="11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全局死锁检测器</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b="1">
                <a:solidFill>
                  <a:srgbClr val="0000CC"/>
                </a:solidFill>
                <a:ea typeface="宋体" pitchFamily="2" charset="-122"/>
              </a:rPr>
              <a:t>边追逐方法</a:t>
            </a:r>
            <a:r>
              <a:rPr lang="zh-CN" altLang="en-US">
                <a:ea typeface="宋体" pitchFamily="2" charset="-122"/>
              </a:rPr>
              <a:t>：一种分布式死锁检测方法</a:t>
            </a:r>
            <a:endParaRPr lang="en-GB" altLang="zh-CN">
              <a:ea typeface="宋体" pitchFamily="2" charset="-122"/>
            </a:endParaRPr>
          </a:p>
        </p:txBody>
      </p:sp>
      <p:sp>
        <p:nvSpPr>
          <p:cNvPr id="49155" name="Rectangle 3"/>
          <p:cNvSpPr>
            <a:spLocks noGrp="1" noChangeArrowheads="1"/>
          </p:cNvSpPr>
          <p:nvPr>
            <p:ph type="body" idx="1"/>
          </p:nvPr>
        </p:nvSpPr>
        <p:spPr>
          <a:xfrm>
            <a:off x="495300" y="949569"/>
            <a:ext cx="8859838" cy="5955323"/>
          </a:xfrm>
        </p:spPr>
        <p:txBody>
          <a:bodyPr>
            <a:normAutofit fontScale="92500"/>
          </a:bodyPr>
          <a:lstStyle/>
          <a:p>
            <a:pPr>
              <a:spcBef>
                <a:spcPts val="0"/>
              </a:spcBef>
            </a:pPr>
            <a:r>
              <a:rPr lang="zh-CN" altLang="en-US" sz="2400">
                <a:ea typeface="宋体" pitchFamily="2" charset="-122"/>
              </a:rPr>
              <a:t>不需要构造全局等待图，但是每个服务器都有很多边的信息</a:t>
            </a:r>
            <a:endParaRPr lang="en-GB" altLang="zh-CN" sz="2400">
              <a:ea typeface="宋体" pitchFamily="2" charset="-122"/>
            </a:endParaRPr>
          </a:p>
          <a:p>
            <a:pPr lvl="1">
              <a:spcBef>
                <a:spcPts val="0"/>
              </a:spcBef>
            </a:pPr>
            <a:r>
              <a:rPr lang="zh-CN" altLang="en-US" sz="2400" b="1">
                <a:solidFill>
                  <a:srgbClr val="0000CC"/>
                </a:solidFill>
                <a:ea typeface="宋体" pitchFamily="2" charset="-122"/>
              </a:rPr>
              <a:t>思路：</a:t>
            </a:r>
            <a:r>
              <a:rPr lang="zh-CN" altLang="en-US" sz="2400">
                <a:ea typeface="宋体" pitchFamily="2" charset="-122"/>
              </a:rPr>
              <a:t>服务器转发</a:t>
            </a:r>
            <a:r>
              <a:rPr lang="en-US" altLang="zh-CN" sz="2400">
                <a:ea typeface="宋体" pitchFamily="2" charset="-122"/>
              </a:rPr>
              <a:t>probe(</a:t>
            </a:r>
            <a:r>
              <a:rPr lang="zh-CN" altLang="en-US" sz="2400">
                <a:ea typeface="宋体" pitchFamily="2" charset="-122"/>
              </a:rPr>
              <a:t>探询</a:t>
            </a:r>
            <a:r>
              <a:rPr lang="en-US" altLang="zh-CN" sz="2400">
                <a:ea typeface="宋体" pitchFamily="2" charset="-122"/>
              </a:rPr>
              <a:t>)</a:t>
            </a:r>
            <a:r>
              <a:rPr lang="zh-CN" altLang="en-US" sz="2400">
                <a:ea typeface="宋体" pitchFamily="2" charset="-122"/>
              </a:rPr>
              <a:t>消息，这些</a:t>
            </a:r>
            <a:r>
              <a:rPr lang="en-US" altLang="zh-CN" sz="2400">
                <a:ea typeface="宋体" pitchFamily="2" charset="-122"/>
              </a:rPr>
              <a:t>probe</a:t>
            </a:r>
            <a:r>
              <a:rPr lang="zh-CN" altLang="en-US" sz="2400">
                <a:ea typeface="宋体" pitchFamily="2" charset="-122"/>
              </a:rPr>
              <a:t>消息在分布式系统中流动，从而发现环路</a:t>
            </a:r>
            <a:endParaRPr lang="en-GB" altLang="zh-CN" sz="2400">
              <a:ea typeface="宋体" pitchFamily="2" charset="-122"/>
            </a:endParaRPr>
          </a:p>
          <a:p>
            <a:pPr lvl="1">
              <a:spcBef>
                <a:spcPts val="0"/>
              </a:spcBef>
            </a:pPr>
            <a:r>
              <a:rPr lang="zh-CN" altLang="en-GB" sz="2400" b="1">
                <a:solidFill>
                  <a:srgbClr val="0000CC"/>
                </a:solidFill>
                <a:ea typeface="宋体" pitchFamily="2" charset="-122"/>
              </a:rPr>
              <a:t>何时服务器发一个</a:t>
            </a:r>
            <a:r>
              <a:rPr lang="en-GB" altLang="zh-CN" sz="2400" b="1">
                <a:solidFill>
                  <a:srgbClr val="0000CC"/>
                </a:solidFill>
                <a:ea typeface="宋体" pitchFamily="2" charset="-122"/>
              </a:rPr>
              <a:t>probe </a:t>
            </a:r>
            <a:r>
              <a:rPr lang="zh-CN" altLang="en-GB" sz="2400" b="1">
                <a:solidFill>
                  <a:srgbClr val="0000CC"/>
                </a:solidFill>
                <a:ea typeface="宋体" pitchFamily="2" charset="-122"/>
              </a:rPr>
              <a:t>消息</a:t>
            </a:r>
            <a:endParaRPr lang="en-GB" altLang="zh-CN" sz="2400" b="1">
              <a:solidFill>
                <a:srgbClr val="0000CC"/>
              </a:solidFill>
              <a:ea typeface="宋体" pitchFamily="2" charset="-122"/>
            </a:endParaRPr>
          </a:p>
          <a:p>
            <a:pPr lvl="1">
              <a:spcBef>
                <a:spcPts val="0"/>
              </a:spcBef>
            </a:pPr>
            <a:r>
              <a:rPr lang="zh-CN" altLang="en-GB" sz="2400">
                <a:ea typeface="宋体" pitchFamily="2" charset="-122"/>
              </a:rPr>
              <a:t>例子：依次增加边：在</a:t>
            </a:r>
            <a:r>
              <a:rPr lang="en-GB" altLang="zh-CN" sz="2400">
                <a:ea typeface="宋体" pitchFamily="2" charset="-122"/>
              </a:rPr>
              <a:t>Y</a:t>
            </a:r>
            <a:r>
              <a:rPr lang="zh-CN" altLang="en-GB" sz="2400">
                <a:ea typeface="宋体" pitchFamily="2" charset="-122"/>
              </a:rPr>
              <a:t>服务器上</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zh-CN" altLang="en-GB" sz="2400">
                <a:ea typeface="宋体" pitchFamily="2" charset="-122"/>
              </a:rPr>
              <a:t>，在</a:t>
            </a:r>
            <a:r>
              <a:rPr lang="en-GB" altLang="zh-CN" sz="2400">
                <a:ea typeface="宋体" pitchFamily="2" charset="-122"/>
              </a:rPr>
              <a:t>Z</a:t>
            </a:r>
            <a:r>
              <a:rPr lang="zh-CN" altLang="en-GB" sz="2400">
                <a:ea typeface="宋体" pitchFamily="2" charset="-122"/>
              </a:rPr>
              <a:t>服务器上</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W</a:t>
            </a:r>
            <a:r>
              <a:rPr lang="zh-CN" altLang="en-GB" sz="2400">
                <a:ea typeface="宋体" pitchFamily="2" charset="-122"/>
              </a:rPr>
              <a:t>，在</a:t>
            </a:r>
            <a:r>
              <a:rPr lang="en-GB" altLang="zh-CN" sz="2400">
                <a:ea typeface="宋体" pitchFamily="2" charset="-122"/>
              </a:rPr>
              <a:t>X</a:t>
            </a:r>
            <a:r>
              <a:rPr lang="zh-CN" altLang="en-GB" sz="2400">
                <a:ea typeface="宋体" pitchFamily="2" charset="-122"/>
              </a:rPr>
              <a:t>服务器上</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U</a:t>
            </a:r>
          </a:p>
          <a:p>
            <a:pPr lvl="2">
              <a:spcBef>
                <a:spcPts val="0"/>
              </a:spcBef>
            </a:pPr>
            <a:r>
              <a:rPr lang="zh-CN" altLang="en-GB" sz="2400">
                <a:ea typeface="宋体" pitchFamily="2" charset="-122"/>
              </a:rPr>
              <a:t>在</a:t>
            </a:r>
            <a:r>
              <a:rPr lang="en-GB" altLang="zh-CN" sz="2400" i="1">
                <a:ea typeface="宋体" pitchFamily="2" charset="-122"/>
              </a:rPr>
              <a:t>Z</a:t>
            </a:r>
            <a:r>
              <a:rPr lang="zh-CN" altLang="en-GB" sz="2400">
                <a:ea typeface="宋体" pitchFamily="2" charset="-122"/>
              </a:rPr>
              <a:t> 增加</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W </a:t>
            </a:r>
            <a:r>
              <a:rPr lang="zh-CN" altLang="en-GB" sz="2400">
                <a:ea typeface="宋体" pitchFamily="2" charset="-122"/>
              </a:rPr>
              <a:t>时</a:t>
            </a:r>
            <a:r>
              <a:rPr lang="en-GB" altLang="zh-CN" sz="2400">
                <a:ea typeface="宋体" pitchFamily="2" charset="-122"/>
              </a:rPr>
              <a:t>, </a:t>
            </a:r>
            <a:r>
              <a:rPr lang="zh-CN" altLang="en-GB" sz="2400">
                <a:ea typeface="宋体" pitchFamily="2" charset="-122"/>
              </a:rPr>
              <a:t>如果</a:t>
            </a:r>
            <a:r>
              <a:rPr lang="en-GB" altLang="zh-CN" sz="2400" i="1">
                <a:ea typeface="宋体" pitchFamily="2" charset="-122"/>
              </a:rPr>
              <a:t>W</a:t>
            </a:r>
            <a:r>
              <a:rPr lang="zh-CN" altLang="en-GB" sz="2400">
                <a:ea typeface="宋体" pitchFamily="2" charset="-122"/>
              </a:rPr>
              <a:t>不在等待</a:t>
            </a:r>
            <a:r>
              <a:rPr lang="en-GB" altLang="zh-CN" sz="2400">
                <a:ea typeface="宋体" pitchFamily="2" charset="-122"/>
              </a:rPr>
              <a:t>——</a:t>
            </a:r>
            <a:r>
              <a:rPr lang="zh-CN" altLang="en-GB" sz="2400">
                <a:ea typeface="宋体" pitchFamily="2" charset="-122"/>
              </a:rPr>
              <a:t>不需要发</a:t>
            </a:r>
            <a:r>
              <a:rPr lang="en-GB" altLang="zh-CN" sz="2400">
                <a:ea typeface="宋体" pitchFamily="2" charset="-122"/>
              </a:rPr>
              <a:t>probe </a:t>
            </a:r>
            <a:r>
              <a:rPr lang="zh-CN" altLang="en-GB" sz="2400">
                <a:ea typeface="宋体" pitchFamily="2" charset="-122"/>
              </a:rPr>
              <a:t>消息</a:t>
            </a:r>
          </a:p>
          <a:p>
            <a:pPr lvl="2">
              <a:spcBef>
                <a:spcPts val="0"/>
              </a:spcBef>
            </a:pPr>
            <a:r>
              <a:rPr lang="zh-CN" altLang="en-GB" sz="2400">
                <a:ea typeface="宋体" pitchFamily="2" charset="-122"/>
              </a:rPr>
              <a:t>在</a:t>
            </a:r>
            <a:r>
              <a:rPr lang="en-GB" altLang="zh-CN" sz="2400">
                <a:ea typeface="宋体" pitchFamily="2" charset="-122"/>
              </a:rPr>
              <a:t>X</a:t>
            </a:r>
            <a:r>
              <a:rPr lang="zh-CN" altLang="en-GB" sz="2400">
                <a:ea typeface="宋体" pitchFamily="2" charset="-122"/>
              </a:rPr>
              <a:t>上增加</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i="1">
                <a:ea typeface="宋体" pitchFamily="2" charset="-122"/>
              </a:rPr>
              <a:t>U </a:t>
            </a:r>
            <a:r>
              <a:rPr lang="zh-CN" altLang="en-GB" sz="2400">
                <a:ea typeface="宋体" pitchFamily="2" charset="-122"/>
              </a:rPr>
              <a:t>时，</a:t>
            </a:r>
            <a:r>
              <a:rPr lang="en-GB" altLang="zh-CN" sz="2400">
                <a:ea typeface="宋体" pitchFamily="2" charset="-122"/>
              </a:rPr>
              <a:t>U</a:t>
            </a:r>
            <a:r>
              <a:rPr lang="zh-CN" altLang="en-GB" sz="2400">
                <a:ea typeface="宋体" pitchFamily="2" charset="-122"/>
              </a:rPr>
              <a:t>正在等待</a:t>
            </a:r>
            <a:r>
              <a:rPr lang="en-GB" altLang="zh-CN" sz="2400">
                <a:ea typeface="宋体" pitchFamily="2" charset="-122"/>
              </a:rPr>
              <a:t>——</a:t>
            </a:r>
            <a:r>
              <a:rPr lang="zh-CN" altLang="en-GB" sz="2400">
                <a:ea typeface="宋体" pitchFamily="2" charset="-122"/>
              </a:rPr>
              <a:t>需要向</a:t>
            </a:r>
            <a:r>
              <a:rPr lang="en-GB" altLang="zh-CN" sz="2400">
                <a:ea typeface="宋体" pitchFamily="2" charset="-122"/>
              </a:rPr>
              <a:t>Y</a:t>
            </a:r>
            <a:r>
              <a:rPr lang="zh-CN" altLang="en-GB" sz="2400">
                <a:ea typeface="宋体" pitchFamily="2" charset="-122"/>
              </a:rPr>
              <a:t>发</a:t>
            </a:r>
            <a:r>
              <a:rPr lang="en-GB" altLang="zh-CN" sz="2400">
                <a:ea typeface="宋体" pitchFamily="2" charset="-122"/>
              </a:rPr>
              <a:t>probe </a:t>
            </a:r>
            <a:r>
              <a:rPr lang="zh-CN" altLang="en-GB" sz="2400">
                <a:ea typeface="宋体" pitchFamily="2" charset="-122"/>
              </a:rPr>
              <a:t>消息</a:t>
            </a:r>
          </a:p>
          <a:p>
            <a:pPr lvl="1">
              <a:spcBef>
                <a:spcPts val="0"/>
              </a:spcBef>
            </a:pPr>
            <a:r>
              <a:rPr lang="zh-CN" altLang="en-GB" sz="2400">
                <a:ea typeface="宋体" pitchFamily="2" charset="-122"/>
              </a:rPr>
              <a:t>规则：当事务</a:t>
            </a:r>
            <a:r>
              <a:rPr lang="en-GB" altLang="zh-CN" sz="2400" i="1">
                <a:ea typeface="宋体" pitchFamily="2" charset="-122"/>
              </a:rPr>
              <a:t>T</a:t>
            </a:r>
            <a:r>
              <a:rPr lang="en-GB" altLang="zh-CN" sz="2400">
                <a:ea typeface="宋体" pitchFamily="2" charset="-122"/>
              </a:rPr>
              <a:t>1</a:t>
            </a:r>
            <a:r>
              <a:rPr lang="zh-CN" altLang="en-GB" sz="2400">
                <a:ea typeface="宋体" pitchFamily="2" charset="-122"/>
              </a:rPr>
              <a:t>等待</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a:t>
            </a:r>
            <a:r>
              <a:rPr lang="en-GB" altLang="zh-CN" sz="2400" i="1">
                <a:ea typeface="宋体" pitchFamily="2" charset="-122"/>
              </a:rPr>
              <a:t>T</a:t>
            </a:r>
            <a:r>
              <a:rPr lang="en-GB" altLang="zh-CN" sz="2400">
                <a:ea typeface="宋体" pitchFamily="2" charset="-122"/>
              </a:rPr>
              <a:t>1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）且</a:t>
            </a:r>
            <a:r>
              <a:rPr lang="en-GB" altLang="zh-CN" sz="2400" i="1">
                <a:ea typeface="宋体" pitchFamily="2" charset="-122"/>
              </a:rPr>
              <a:t>T</a:t>
            </a:r>
            <a:r>
              <a:rPr lang="en-GB" altLang="zh-CN" sz="2400">
                <a:ea typeface="宋体" pitchFamily="2" charset="-122"/>
              </a:rPr>
              <a:t>2</a:t>
            </a:r>
            <a:r>
              <a:rPr lang="zh-CN" altLang="en-GB" sz="2400">
                <a:ea typeface="宋体" pitchFamily="2" charset="-122"/>
              </a:rPr>
              <a:t>一直在等待，那么发送</a:t>
            </a:r>
            <a:r>
              <a:rPr lang="en-GB" altLang="zh-CN" sz="2400">
                <a:ea typeface="宋体" pitchFamily="2" charset="-122"/>
              </a:rPr>
              <a:t> probe </a:t>
            </a:r>
            <a:r>
              <a:rPr lang="zh-CN" altLang="en-GB" sz="2400">
                <a:ea typeface="宋体" pitchFamily="2" charset="-122"/>
              </a:rPr>
              <a:t>消息</a:t>
            </a:r>
            <a:endParaRPr lang="en-GB" altLang="zh-CN" sz="2400">
              <a:ea typeface="宋体" pitchFamily="2" charset="-122"/>
            </a:endParaRPr>
          </a:p>
          <a:p>
            <a:pPr lvl="1">
              <a:spcBef>
                <a:spcPts val="0"/>
              </a:spcBef>
            </a:pPr>
            <a:r>
              <a:rPr kumimoji="0" lang="zh-CN" altLang="en-US" sz="2400" b="1">
                <a:solidFill>
                  <a:srgbClr val="0000CC"/>
                </a:solidFill>
              </a:rPr>
              <a:t>事务的</a:t>
            </a:r>
            <a:r>
              <a:rPr kumimoji="0" lang="zh-CN" altLang="en-US" sz="2400" b="1">
                <a:solidFill>
                  <a:srgbClr val="0000CC"/>
                </a:solidFill>
                <a:ea typeface="宋体" pitchFamily="2" charset="-122"/>
              </a:rPr>
              <a:t>协调者</a:t>
            </a:r>
            <a:r>
              <a:rPr kumimoji="0" lang="zh-CN" altLang="en-US" sz="2400">
                <a:ea typeface="宋体" pitchFamily="2" charset="-122"/>
              </a:rPr>
              <a:t>负责记录事务是活动的还是正在等待某个对象</a:t>
            </a:r>
            <a:endParaRPr lang="en-GB" altLang="zh-CN" sz="2400">
              <a:ea typeface="宋体" pitchFamily="2" charset="-122"/>
            </a:endParaRPr>
          </a:p>
          <a:p>
            <a:pPr lvl="2">
              <a:spcBef>
                <a:spcPts val="0"/>
              </a:spcBef>
            </a:pPr>
            <a:r>
              <a:rPr lang="zh-CN" altLang="en-US" sz="2400">
                <a:ea typeface="宋体" pitchFamily="2" charset="-122"/>
              </a:rPr>
              <a:t>事务的参与者的本地锁管理器通知协调者事务是否开始等待对象或停止等待</a:t>
            </a:r>
            <a:endParaRPr lang="en-GB" altLang="zh-CN" sz="2400">
              <a:ea typeface="宋体" pitchFamily="2" charset="-122"/>
            </a:endParaRPr>
          </a:p>
          <a:p>
            <a:pPr lvl="2">
              <a:spcBef>
                <a:spcPts val="0"/>
              </a:spcBef>
            </a:pPr>
            <a:r>
              <a:rPr kumimoji="0" lang="zh-CN" altLang="en-GB" sz="2400">
                <a:ea typeface="宋体" pitchFamily="2" charset="-122"/>
              </a:rPr>
              <a:t>当</a:t>
            </a:r>
            <a:r>
              <a:rPr lang="zh-CN" altLang="en-GB" sz="2400">
                <a:ea typeface="宋体" pitchFamily="2" charset="-122"/>
              </a:rPr>
              <a:t>一个事务被放弃而打破死锁时，</a:t>
            </a:r>
            <a:r>
              <a:rPr lang="zh-CN" altLang="en-US" sz="2400">
                <a:ea typeface="宋体" pitchFamily="2" charset="-122"/>
              </a:rPr>
              <a:t>它的协调者将通知所有的参与者，所有的相关锁将被释放，该事务的所有边也从局部等待图中删除</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GB">
                <a:ea typeface="宋体" pitchFamily="2" charset="-122"/>
              </a:rPr>
              <a:t>边追逐算法</a:t>
            </a:r>
          </a:p>
        </p:txBody>
      </p:sp>
      <p:sp>
        <p:nvSpPr>
          <p:cNvPr id="50179" name="Rectangle 3"/>
          <p:cNvSpPr>
            <a:spLocks noGrp="1" noChangeArrowheads="1"/>
          </p:cNvSpPr>
          <p:nvPr>
            <p:ph type="body" idx="1"/>
          </p:nvPr>
        </p:nvSpPr>
        <p:spPr>
          <a:xfrm>
            <a:off x="247650" y="892175"/>
            <a:ext cx="9313863" cy="5965825"/>
          </a:xfrm>
        </p:spPr>
        <p:txBody>
          <a:bodyPr>
            <a:normAutofit fontScale="85000" lnSpcReduction="10000"/>
          </a:bodyPr>
          <a:lstStyle/>
          <a:p>
            <a:pPr>
              <a:lnSpc>
                <a:spcPct val="110000"/>
              </a:lnSpc>
              <a:spcBef>
                <a:spcPts val="0"/>
              </a:spcBef>
            </a:pPr>
            <a:r>
              <a:rPr lang="zh-CN" altLang="en-GB">
                <a:ea typeface="宋体" pitchFamily="2" charset="-122"/>
              </a:rPr>
              <a:t>启动：</a:t>
            </a:r>
          </a:p>
          <a:p>
            <a:pPr lvl="1">
              <a:lnSpc>
                <a:spcPct val="110000"/>
              </a:lnSpc>
              <a:spcBef>
                <a:spcPts val="0"/>
              </a:spcBef>
            </a:pPr>
            <a:r>
              <a:rPr lang="zh-CN" altLang="en-US" sz="2800">
                <a:ea typeface="宋体" pitchFamily="2" charset="-122"/>
              </a:rPr>
              <a:t>当服务器发现某个事务</a:t>
            </a:r>
            <a:r>
              <a:rPr lang="en-US" altLang="zh-CN" sz="2800">
                <a:ea typeface="宋体" pitchFamily="2" charset="-122"/>
              </a:rPr>
              <a:t>T</a:t>
            </a:r>
            <a:r>
              <a:rPr lang="zh-CN" altLang="en-US" sz="2800">
                <a:ea typeface="宋体" pitchFamily="2" charset="-122"/>
              </a:rPr>
              <a:t>开始等待事务</a:t>
            </a:r>
            <a:r>
              <a:rPr lang="en-US" altLang="zh-CN" sz="2800">
                <a:ea typeface="宋体" pitchFamily="2" charset="-122"/>
              </a:rPr>
              <a:t>U</a:t>
            </a:r>
            <a:r>
              <a:rPr lang="zh-CN" altLang="en-US" sz="2800">
                <a:ea typeface="宋体" pitchFamily="2" charset="-122"/>
              </a:rPr>
              <a:t>，而</a:t>
            </a:r>
            <a:r>
              <a:rPr lang="en-US" altLang="zh-CN" sz="2800">
                <a:ea typeface="宋体" pitchFamily="2" charset="-122"/>
              </a:rPr>
              <a:t>U</a:t>
            </a:r>
            <a:r>
              <a:rPr lang="zh-CN" altLang="en-US" sz="2800">
                <a:ea typeface="宋体" pitchFamily="2" charset="-122"/>
              </a:rPr>
              <a:t>正在等待另一个服务器上的对象时，该服务器将发送一个包含</a:t>
            </a:r>
            <a:r>
              <a:rPr lang="en-US" altLang="zh-CN" sz="2800">
                <a:ea typeface="宋体" pitchFamily="2" charset="-122"/>
              </a:rPr>
              <a:t>&lt;T</a:t>
            </a:r>
            <a:r>
              <a:rPr lang="en-US" altLang="zh-CN" sz="2800">
                <a:ea typeface="宋体" pitchFamily="2" charset="-122"/>
                <a:sym typeface="Wingdings" pitchFamily="2" charset="2"/>
              </a:rPr>
              <a:t></a:t>
            </a:r>
            <a:r>
              <a:rPr lang="en-US" altLang="zh-CN" sz="2800">
                <a:ea typeface="宋体" pitchFamily="2" charset="-122"/>
              </a:rPr>
              <a:t>U&gt;</a:t>
            </a:r>
            <a:r>
              <a:rPr lang="zh-CN" altLang="en-US" sz="2800">
                <a:ea typeface="宋体" pitchFamily="2" charset="-122"/>
              </a:rPr>
              <a:t>的</a:t>
            </a:r>
            <a:r>
              <a:rPr lang="en-US" altLang="zh-CN" sz="2800">
                <a:ea typeface="宋体" pitchFamily="2" charset="-122"/>
              </a:rPr>
              <a:t>probe</a:t>
            </a:r>
            <a:r>
              <a:rPr lang="zh-CN" altLang="en-US" sz="2800">
                <a:ea typeface="宋体" pitchFamily="2" charset="-122"/>
              </a:rPr>
              <a:t>消息，这个消息将发送到阻塞</a:t>
            </a:r>
            <a:r>
              <a:rPr lang="en-US" altLang="zh-CN" sz="2800">
                <a:ea typeface="宋体" pitchFamily="2" charset="-122"/>
              </a:rPr>
              <a:t>U</a:t>
            </a:r>
            <a:r>
              <a:rPr lang="zh-CN" altLang="en-US" sz="2800">
                <a:ea typeface="宋体" pitchFamily="2" charset="-122"/>
              </a:rPr>
              <a:t>的服务器，从而启动一次检查过程 </a:t>
            </a:r>
          </a:p>
          <a:p>
            <a:pPr lvl="1">
              <a:lnSpc>
                <a:spcPct val="110000"/>
              </a:lnSpc>
              <a:spcBef>
                <a:spcPts val="0"/>
              </a:spcBef>
            </a:pPr>
            <a:r>
              <a:rPr lang="zh-CN" altLang="en-US" sz="2800">
                <a:ea typeface="宋体" pitchFamily="2" charset="-122"/>
              </a:rPr>
              <a:t>如果</a:t>
            </a:r>
            <a:r>
              <a:rPr lang="en-US" altLang="zh-CN" sz="2800">
                <a:ea typeface="宋体" pitchFamily="2" charset="-122"/>
              </a:rPr>
              <a:t>U</a:t>
            </a:r>
            <a:r>
              <a:rPr lang="zh-CN" altLang="en-US" sz="2800">
                <a:ea typeface="宋体" pitchFamily="2" charset="-122"/>
              </a:rPr>
              <a:t>和其他事务共享锁，那么</a:t>
            </a:r>
            <a:r>
              <a:rPr lang="en-US" altLang="zh-CN" sz="2800">
                <a:ea typeface="宋体" pitchFamily="2" charset="-122"/>
              </a:rPr>
              <a:t>probe</a:t>
            </a:r>
            <a:r>
              <a:rPr lang="zh-CN" altLang="en-US" sz="2800">
                <a:ea typeface="宋体" pitchFamily="2" charset="-122"/>
              </a:rPr>
              <a:t>消息将被转发到这些锁的拥有者</a:t>
            </a:r>
            <a:endParaRPr lang="en-GB" altLang="zh-CN" sz="2800">
              <a:ea typeface="宋体" pitchFamily="2" charset="-122"/>
            </a:endParaRPr>
          </a:p>
          <a:p>
            <a:pPr>
              <a:lnSpc>
                <a:spcPct val="110000"/>
              </a:lnSpc>
              <a:spcBef>
                <a:spcPts val="0"/>
              </a:spcBef>
            </a:pPr>
            <a:r>
              <a:rPr lang="zh-CN" altLang="en-GB">
                <a:ea typeface="宋体" pitchFamily="2" charset="-122"/>
              </a:rPr>
              <a:t>死锁检测：</a:t>
            </a:r>
          </a:p>
          <a:p>
            <a:pPr lvl="1">
              <a:lnSpc>
                <a:spcPct val="110000"/>
              </a:lnSpc>
              <a:spcBef>
                <a:spcPts val="0"/>
              </a:spcBef>
            </a:pPr>
            <a:r>
              <a:rPr lang="zh-CN" altLang="en-US" sz="2800">
                <a:ea typeface="宋体" pitchFamily="2" charset="-122"/>
              </a:rPr>
              <a:t>死锁检测过程包含接收</a:t>
            </a:r>
            <a:r>
              <a:rPr lang="en-US" altLang="zh-CN" sz="2800">
                <a:ea typeface="宋体" pitchFamily="2" charset="-122"/>
              </a:rPr>
              <a:t>probe</a:t>
            </a:r>
            <a:r>
              <a:rPr lang="zh-CN" altLang="en-US" sz="2800">
                <a:ea typeface="宋体" pitchFamily="2" charset="-122"/>
              </a:rPr>
              <a:t>消息并确定是否有死锁产生，以及是否需要转发</a:t>
            </a:r>
            <a:r>
              <a:rPr lang="en-US" altLang="zh-CN" sz="2800">
                <a:ea typeface="宋体" pitchFamily="2" charset="-122"/>
              </a:rPr>
              <a:t>probe</a:t>
            </a:r>
            <a:r>
              <a:rPr lang="zh-CN" altLang="en-US" sz="2800">
                <a:ea typeface="宋体" pitchFamily="2" charset="-122"/>
              </a:rPr>
              <a:t>消息</a:t>
            </a:r>
            <a:endParaRPr lang="en-GB" altLang="zh-CN" sz="2800">
              <a:ea typeface="宋体" pitchFamily="2" charset="-122"/>
            </a:endParaRPr>
          </a:p>
          <a:p>
            <a:pPr lvl="2">
              <a:lnSpc>
                <a:spcPct val="110000"/>
              </a:lnSpc>
              <a:spcBef>
                <a:spcPts val="0"/>
              </a:spcBef>
            </a:pPr>
            <a:r>
              <a:rPr lang="zh-CN" altLang="en-US" sz="2800">
                <a:ea typeface="宋体" pitchFamily="2" charset="-122"/>
              </a:rPr>
              <a:t>例如，当服务器接收到</a:t>
            </a:r>
            <a:r>
              <a:rPr lang="en-US" altLang="zh-CN" sz="2800">
                <a:ea typeface="宋体" pitchFamily="2" charset="-122"/>
              </a:rPr>
              <a:t>probe</a:t>
            </a:r>
            <a:r>
              <a:rPr lang="zh-CN" altLang="en-US" sz="2800">
                <a:ea typeface="宋体" pitchFamily="2" charset="-122"/>
              </a:rPr>
              <a:t>消息</a:t>
            </a:r>
            <a:r>
              <a:rPr lang="en-US" altLang="zh-CN" sz="2800">
                <a:ea typeface="宋体" pitchFamily="2" charset="-122"/>
              </a:rPr>
              <a:t>&lt;T</a:t>
            </a:r>
            <a:r>
              <a:rPr lang="en-US" altLang="zh-CN" sz="2800">
                <a:ea typeface="宋体" pitchFamily="2" charset="-122"/>
                <a:sym typeface="Wingdings" pitchFamily="2" charset="2"/>
              </a:rPr>
              <a:t></a:t>
            </a:r>
            <a:r>
              <a:rPr lang="en-US" altLang="zh-CN" sz="2800">
                <a:ea typeface="宋体" pitchFamily="2" charset="-122"/>
              </a:rPr>
              <a:t>U&gt;</a:t>
            </a:r>
            <a:r>
              <a:rPr lang="zh-CN" altLang="en-US" sz="2800">
                <a:ea typeface="宋体" pitchFamily="2" charset="-122"/>
              </a:rPr>
              <a:t>，那么它检查</a:t>
            </a:r>
            <a:r>
              <a:rPr lang="en-US" altLang="zh-CN" sz="2800">
                <a:ea typeface="宋体" pitchFamily="2" charset="-122"/>
              </a:rPr>
              <a:t>U</a:t>
            </a:r>
            <a:r>
              <a:rPr lang="zh-CN" altLang="en-US" sz="2800">
                <a:ea typeface="宋体" pitchFamily="2" charset="-122"/>
              </a:rPr>
              <a:t>是否也在等待，例如，</a:t>
            </a:r>
            <a:r>
              <a:rPr lang="en-GB" altLang="zh-CN" sz="2800">
                <a:ea typeface="宋体" pitchFamily="2" charset="-122"/>
              </a:rPr>
              <a:t>U</a:t>
            </a:r>
            <a:r>
              <a:rPr lang="en-US" altLang="zh-CN" sz="2800">
                <a:sym typeface="Wingdings" pitchFamily="2" charset="2"/>
              </a:rPr>
              <a:t></a:t>
            </a:r>
            <a:r>
              <a:rPr lang="en-GB" altLang="zh-CN" sz="2800">
                <a:ea typeface="宋体" pitchFamily="2" charset="-122"/>
              </a:rPr>
              <a:t>V</a:t>
            </a:r>
            <a:r>
              <a:rPr lang="zh-CN" altLang="en-GB" sz="2800">
                <a:ea typeface="宋体" pitchFamily="2" charset="-122"/>
              </a:rPr>
              <a:t>，如果这样，它将把</a:t>
            </a:r>
            <a:r>
              <a:rPr lang="en-GB" altLang="zh-CN" sz="2800">
                <a:ea typeface="宋体" pitchFamily="2" charset="-122"/>
              </a:rPr>
              <a:t>&lt;T</a:t>
            </a:r>
            <a:r>
              <a:rPr lang="en-US" altLang="zh-CN" sz="2800">
                <a:sym typeface="Wingdings" pitchFamily="2" charset="2"/>
              </a:rPr>
              <a:t></a:t>
            </a:r>
            <a:r>
              <a:rPr lang="en-GB" altLang="zh-CN" sz="2800">
                <a:ea typeface="宋体" pitchFamily="2" charset="-122"/>
              </a:rPr>
              <a:t>U</a:t>
            </a:r>
            <a:r>
              <a:rPr lang="en-US" altLang="zh-CN" sz="2800">
                <a:sym typeface="Wingdings" pitchFamily="2" charset="2"/>
              </a:rPr>
              <a:t></a:t>
            </a:r>
            <a:r>
              <a:rPr lang="en-GB" altLang="zh-CN" sz="2800">
                <a:ea typeface="宋体" pitchFamily="2" charset="-122"/>
              </a:rPr>
              <a:t>V&gt; </a:t>
            </a:r>
            <a:r>
              <a:rPr lang="zh-CN" altLang="en-GB" sz="2800">
                <a:ea typeface="宋体" pitchFamily="2" charset="-122"/>
              </a:rPr>
              <a:t>传递到</a:t>
            </a:r>
            <a:r>
              <a:rPr lang="en-GB" altLang="zh-CN" sz="2800">
                <a:ea typeface="宋体" pitchFamily="2" charset="-122"/>
              </a:rPr>
              <a:t>V</a:t>
            </a:r>
            <a:r>
              <a:rPr lang="zh-CN" altLang="en-GB" sz="2800">
                <a:ea typeface="宋体" pitchFamily="2" charset="-122"/>
              </a:rPr>
              <a:t>等待的地方</a:t>
            </a:r>
            <a:endParaRPr lang="en-GB" altLang="zh-CN" sz="2800">
              <a:ea typeface="宋体" pitchFamily="2" charset="-122"/>
            </a:endParaRPr>
          </a:p>
          <a:p>
            <a:pPr lvl="2">
              <a:lnSpc>
                <a:spcPct val="110000"/>
              </a:lnSpc>
              <a:spcBef>
                <a:spcPts val="0"/>
              </a:spcBef>
            </a:pPr>
            <a:r>
              <a:rPr kumimoji="0" lang="zh-CN" altLang="en-GB" sz="2800">
                <a:ea typeface="宋体" pitchFamily="2" charset="-122"/>
              </a:rPr>
              <a:t>当服务器增加一条新边，它检查是否存在环</a:t>
            </a:r>
            <a:endParaRPr lang="en-GB" altLang="zh-CN" sz="2400">
              <a:ea typeface="宋体" pitchFamily="2" charset="-122"/>
            </a:endParaRPr>
          </a:p>
          <a:p>
            <a:pPr>
              <a:lnSpc>
                <a:spcPct val="110000"/>
              </a:lnSpc>
              <a:spcBef>
                <a:spcPts val="0"/>
              </a:spcBef>
            </a:pPr>
            <a:r>
              <a:rPr lang="zh-CN" altLang="en-GB">
                <a:ea typeface="宋体" pitchFamily="2" charset="-122"/>
              </a:rPr>
              <a:t>死锁解除：</a:t>
            </a:r>
          </a:p>
          <a:p>
            <a:pPr lvl="1">
              <a:lnSpc>
                <a:spcPct val="110000"/>
              </a:lnSpc>
              <a:spcBef>
                <a:spcPts val="0"/>
              </a:spcBef>
            </a:pPr>
            <a:r>
              <a:rPr lang="zh-CN" altLang="en-US" sz="2800">
                <a:ea typeface="宋体" pitchFamily="2" charset="-122"/>
              </a:rPr>
              <a:t>当环路被检测出来后，环路中的某个事务将被放弃来打破死锁</a:t>
            </a:r>
            <a:endParaRPr lang="en-GB" altLang="zh-CN" sz="280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zh-CN">
                <a:ea typeface="宋体" pitchFamily="2" charset="-122"/>
              </a:rPr>
              <a:t>Probes</a:t>
            </a:r>
            <a:r>
              <a:rPr lang="zh-CN" altLang="en-GB">
                <a:ea typeface="宋体" pitchFamily="2" charset="-122"/>
              </a:rPr>
              <a:t>传递</a:t>
            </a:r>
          </a:p>
        </p:txBody>
      </p:sp>
      <p:sp>
        <p:nvSpPr>
          <p:cNvPr id="51203" name="Rectangle 3"/>
          <p:cNvSpPr>
            <a:spLocks noGrp="1" noChangeArrowheads="1"/>
          </p:cNvSpPr>
          <p:nvPr>
            <p:ph type="body" idx="1"/>
          </p:nvPr>
        </p:nvSpPr>
        <p:spPr>
          <a:xfrm>
            <a:off x="474663" y="973504"/>
            <a:ext cx="8859837" cy="4919663"/>
          </a:xfrm>
        </p:spPr>
        <p:txBody>
          <a:bodyPr>
            <a:normAutofit/>
          </a:bodyPr>
          <a:lstStyle/>
          <a:p>
            <a:r>
              <a:rPr lang="zh-CN" altLang="en-GB" sz="2400">
                <a:ea typeface="宋体" pitchFamily="2" charset="-122"/>
              </a:rPr>
              <a:t>开始：</a:t>
            </a:r>
            <a:r>
              <a:rPr lang="en-GB" altLang="zh-CN" sz="2400">
                <a:ea typeface="宋体" pitchFamily="2" charset="-122"/>
              </a:rPr>
              <a:t> </a:t>
            </a:r>
            <a:r>
              <a:rPr lang="en-GB" altLang="zh-CN" sz="2400" i="1">
                <a:ea typeface="宋体" pitchFamily="2" charset="-122"/>
              </a:rPr>
              <a:t>X</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&gt;</a:t>
            </a:r>
            <a:r>
              <a:rPr lang="zh-CN" altLang="en-GB" sz="2400">
                <a:ea typeface="宋体" pitchFamily="2" charset="-122"/>
              </a:rPr>
              <a:t>，然后，</a:t>
            </a:r>
            <a:r>
              <a:rPr lang="en-GB" altLang="zh-CN" sz="2400">
                <a:ea typeface="宋体" pitchFamily="2" charset="-122"/>
              </a:rPr>
              <a:t> </a:t>
            </a:r>
            <a:r>
              <a:rPr lang="en-GB" altLang="zh-CN" sz="2400" i="1">
                <a:ea typeface="宋体" pitchFamily="2" charset="-122"/>
              </a:rPr>
              <a:t>Y</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en-GB" altLang="zh-CN" sz="2400">
                <a:ea typeface="宋体" pitchFamily="2" charset="-122"/>
              </a:rPr>
              <a:t> &gt;</a:t>
            </a:r>
            <a:r>
              <a:rPr lang="zh-CN" altLang="en-GB" sz="2400">
                <a:ea typeface="宋体" pitchFamily="2" charset="-122"/>
              </a:rPr>
              <a:t>，然后</a:t>
            </a:r>
            <a:r>
              <a:rPr lang="en-GB" altLang="zh-CN" sz="2400">
                <a:ea typeface="宋体" pitchFamily="2" charset="-122"/>
              </a:rPr>
              <a:t> </a:t>
            </a:r>
            <a:r>
              <a:rPr lang="en-GB" altLang="zh-CN" sz="2400" i="1">
                <a:ea typeface="宋体" pitchFamily="2" charset="-122"/>
              </a:rPr>
              <a:t>Z</a:t>
            </a:r>
            <a:r>
              <a:rPr lang="en-GB" altLang="zh-CN" sz="2400">
                <a:ea typeface="宋体" pitchFamily="2" charset="-122"/>
              </a:rPr>
              <a:t> </a:t>
            </a:r>
            <a:r>
              <a:rPr lang="zh-CN" altLang="en-GB" sz="2400">
                <a:ea typeface="宋体" pitchFamily="2" charset="-122"/>
              </a:rPr>
              <a:t>发送 </a:t>
            </a:r>
            <a:r>
              <a:rPr lang="en-GB" altLang="zh-CN" sz="2400">
                <a:ea typeface="宋体" pitchFamily="2" charset="-122"/>
              </a:rPr>
              <a:t>&lt;</a:t>
            </a:r>
            <a:r>
              <a:rPr lang="en-GB" altLang="zh-CN" sz="2400" i="1">
                <a:ea typeface="宋体" pitchFamily="2" charset="-122"/>
              </a:rPr>
              <a:t>W</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U</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V</a:t>
            </a:r>
            <a:r>
              <a:rPr lang="en-GB" altLang="zh-CN" sz="2400">
                <a:ea typeface="宋体" pitchFamily="2" charset="-122"/>
              </a:rPr>
              <a:t> </a:t>
            </a:r>
            <a:r>
              <a:rPr lang="en-GB" altLang="zh-CN" sz="2400">
                <a:latin typeface="Symbol" pitchFamily="18" charset="2"/>
                <a:ea typeface="宋体" pitchFamily="2" charset="-122"/>
              </a:rPr>
              <a:t></a:t>
            </a:r>
            <a:r>
              <a:rPr lang="en-GB" altLang="zh-CN" sz="2400">
                <a:ea typeface="宋体" pitchFamily="2" charset="-122"/>
              </a:rPr>
              <a:t> </a:t>
            </a:r>
            <a:r>
              <a:rPr lang="en-GB" altLang="zh-CN" sz="2400" i="1">
                <a:ea typeface="宋体" pitchFamily="2" charset="-122"/>
              </a:rPr>
              <a:t>W</a:t>
            </a:r>
            <a:r>
              <a:rPr lang="en-GB" altLang="zh-CN" sz="2400">
                <a:ea typeface="宋体" pitchFamily="2" charset="-122"/>
              </a:rPr>
              <a:t>&gt;</a:t>
            </a:r>
          </a:p>
          <a:p>
            <a:r>
              <a:rPr lang="zh-CN" altLang="en-US" sz="2400">
                <a:ea typeface="宋体" pitchFamily="2" charset="-122"/>
              </a:rPr>
              <a:t>服务器通常向事务协调者发送</a:t>
            </a:r>
            <a:r>
              <a:rPr lang="en-US" altLang="zh-CN" sz="2400">
                <a:ea typeface="宋体" pitchFamily="2" charset="-122"/>
              </a:rPr>
              <a:t>probe</a:t>
            </a:r>
            <a:r>
              <a:rPr lang="zh-CN" altLang="en-US" sz="2400">
                <a:ea typeface="宋体" pitchFamily="2" charset="-122"/>
              </a:rPr>
              <a:t>消息，然后再转发消息到事务等待对象所在的服务器</a:t>
            </a:r>
            <a:r>
              <a:rPr lang="zh-CN" altLang="en-US" sz="3200">
                <a:ea typeface="宋体" pitchFamily="2" charset="-122"/>
              </a:rPr>
              <a:t> </a:t>
            </a:r>
            <a:endParaRPr lang="en-GB" altLang="zh-CN" sz="3200">
              <a:ea typeface="宋体" pitchFamily="2" charset="-122"/>
            </a:endParaRPr>
          </a:p>
        </p:txBody>
      </p:sp>
      <p:grpSp>
        <p:nvGrpSpPr>
          <p:cNvPr id="51204" name="Group 5"/>
          <p:cNvGrpSpPr>
            <a:grpSpLocks/>
          </p:cNvGrpSpPr>
          <p:nvPr/>
        </p:nvGrpSpPr>
        <p:grpSpPr bwMode="auto">
          <a:xfrm>
            <a:off x="454025" y="2544763"/>
            <a:ext cx="8799513" cy="4256087"/>
            <a:chOff x="430" y="791"/>
            <a:chExt cx="5177" cy="2993"/>
          </a:xfrm>
        </p:grpSpPr>
        <p:sp>
          <p:nvSpPr>
            <p:cNvPr id="51205" name="Rectangle 6"/>
            <p:cNvSpPr>
              <a:spLocks noChangeArrowheads="1"/>
            </p:cNvSpPr>
            <p:nvPr/>
          </p:nvSpPr>
          <p:spPr bwMode="auto">
            <a:xfrm>
              <a:off x="4782" y="1321"/>
              <a:ext cx="679" cy="64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6" name="Rectangle 7"/>
            <p:cNvSpPr>
              <a:spLocks noChangeArrowheads="1"/>
            </p:cNvSpPr>
            <p:nvPr/>
          </p:nvSpPr>
          <p:spPr bwMode="auto">
            <a:xfrm>
              <a:off x="3008" y="3095"/>
              <a:ext cx="663"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7" name="Rectangle 8"/>
            <p:cNvSpPr>
              <a:spLocks noChangeArrowheads="1"/>
            </p:cNvSpPr>
            <p:nvPr/>
          </p:nvSpPr>
          <p:spPr bwMode="auto">
            <a:xfrm>
              <a:off x="1367" y="1189"/>
              <a:ext cx="679" cy="64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8" name="AutoShape 9"/>
            <p:cNvSpPr>
              <a:spLocks noChangeArrowheads="1"/>
            </p:cNvSpPr>
            <p:nvPr/>
          </p:nvSpPr>
          <p:spPr bwMode="auto">
            <a:xfrm>
              <a:off x="1616" y="1321"/>
              <a:ext cx="149" cy="232"/>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09" name="AutoShape 10"/>
            <p:cNvSpPr>
              <a:spLocks noChangeArrowheads="1"/>
            </p:cNvSpPr>
            <p:nvPr/>
          </p:nvSpPr>
          <p:spPr bwMode="auto">
            <a:xfrm>
              <a:off x="1616" y="1321"/>
              <a:ext cx="165" cy="249"/>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0" name="Rectangle 11"/>
            <p:cNvSpPr>
              <a:spLocks noChangeArrowheads="1"/>
            </p:cNvSpPr>
            <p:nvPr/>
          </p:nvSpPr>
          <p:spPr bwMode="auto">
            <a:xfrm>
              <a:off x="1616" y="1437"/>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1" name="Rectangle 12"/>
            <p:cNvSpPr>
              <a:spLocks noChangeArrowheads="1"/>
            </p:cNvSpPr>
            <p:nvPr/>
          </p:nvSpPr>
          <p:spPr bwMode="auto">
            <a:xfrm>
              <a:off x="1616" y="1437"/>
              <a:ext cx="165" cy="133"/>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2" name="AutoShape 13"/>
            <p:cNvSpPr>
              <a:spLocks noChangeArrowheads="1"/>
            </p:cNvSpPr>
            <p:nvPr/>
          </p:nvSpPr>
          <p:spPr bwMode="auto">
            <a:xfrm>
              <a:off x="1616" y="1321"/>
              <a:ext cx="165" cy="249"/>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3" name="Line 14"/>
            <p:cNvSpPr>
              <a:spLocks noChangeShapeType="1"/>
            </p:cNvSpPr>
            <p:nvPr/>
          </p:nvSpPr>
          <p:spPr bwMode="auto">
            <a:xfrm>
              <a:off x="1616" y="1437"/>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4" name="AutoShape 15"/>
            <p:cNvSpPr>
              <a:spLocks noChangeArrowheads="1"/>
            </p:cNvSpPr>
            <p:nvPr/>
          </p:nvSpPr>
          <p:spPr bwMode="auto">
            <a:xfrm>
              <a:off x="5097" y="1537"/>
              <a:ext cx="149" cy="215"/>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5" name="AutoShape 16"/>
            <p:cNvSpPr>
              <a:spLocks noChangeArrowheads="1"/>
            </p:cNvSpPr>
            <p:nvPr/>
          </p:nvSpPr>
          <p:spPr bwMode="auto">
            <a:xfrm>
              <a:off x="5097" y="1537"/>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6" name="Rectangle 17"/>
            <p:cNvSpPr>
              <a:spLocks noChangeArrowheads="1"/>
            </p:cNvSpPr>
            <p:nvPr/>
          </p:nvSpPr>
          <p:spPr bwMode="auto">
            <a:xfrm>
              <a:off x="5097" y="1653"/>
              <a:ext cx="149" cy="11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7" name="Rectangle 18"/>
            <p:cNvSpPr>
              <a:spLocks noChangeArrowheads="1"/>
            </p:cNvSpPr>
            <p:nvPr/>
          </p:nvSpPr>
          <p:spPr bwMode="auto">
            <a:xfrm>
              <a:off x="5097" y="1653"/>
              <a:ext cx="165" cy="132"/>
            </a:xfrm>
            <a:prstGeom prst="rect">
              <a:avLst/>
            </a:prstGeom>
            <a:noFill/>
            <a:ln w="28575">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8" name="AutoShape 19"/>
            <p:cNvSpPr>
              <a:spLocks noChangeArrowheads="1"/>
            </p:cNvSpPr>
            <p:nvPr/>
          </p:nvSpPr>
          <p:spPr bwMode="auto">
            <a:xfrm>
              <a:off x="5097" y="1537"/>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19" name="Line 20"/>
            <p:cNvSpPr>
              <a:spLocks noChangeShapeType="1"/>
            </p:cNvSpPr>
            <p:nvPr/>
          </p:nvSpPr>
          <p:spPr bwMode="auto">
            <a:xfrm>
              <a:off x="5097" y="1653"/>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0" name="AutoShape 21"/>
            <p:cNvSpPr>
              <a:spLocks noChangeArrowheads="1"/>
            </p:cNvSpPr>
            <p:nvPr/>
          </p:nvSpPr>
          <p:spPr bwMode="auto">
            <a:xfrm>
              <a:off x="3257" y="3310"/>
              <a:ext cx="149" cy="216"/>
            </a:xfrm>
            <a:prstGeom prst="roundRect">
              <a:avLst>
                <a:gd name="adj" fmla="val 46981"/>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1" name="AutoShape 22"/>
            <p:cNvSpPr>
              <a:spLocks noChangeArrowheads="1"/>
            </p:cNvSpPr>
            <p:nvPr/>
          </p:nvSpPr>
          <p:spPr bwMode="auto">
            <a:xfrm>
              <a:off x="3257" y="3310"/>
              <a:ext cx="165" cy="232"/>
            </a:xfrm>
            <a:prstGeom prst="roundRect">
              <a:avLst>
                <a:gd name="adj" fmla="val 42426"/>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2" name="Rectangle 23"/>
            <p:cNvSpPr>
              <a:spLocks noChangeArrowheads="1"/>
            </p:cNvSpPr>
            <p:nvPr/>
          </p:nvSpPr>
          <p:spPr bwMode="auto">
            <a:xfrm>
              <a:off x="3273" y="3426"/>
              <a:ext cx="133"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3" name="Rectangle 24"/>
            <p:cNvSpPr>
              <a:spLocks noChangeArrowheads="1"/>
            </p:cNvSpPr>
            <p:nvPr/>
          </p:nvSpPr>
          <p:spPr bwMode="auto">
            <a:xfrm>
              <a:off x="3273" y="3426"/>
              <a:ext cx="149" cy="116"/>
            </a:xfrm>
            <a:prstGeom prst="rect">
              <a:avLst/>
            </a:prstGeom>
            <a:noFill/>
            <a:ln w="38100">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4" name="AutoShape 25"/>
            <p:cNvSpPr>
              <a:spLocks noChangeArrowheads="1"/>
            </p:cNvSpPr>
            <p:nvPr/>
          </p:nvSpPr>
          <p:spPr bwMode="auto">
            <a:xfrm>
              <a:off x="3257" y="3310"/>
              <a:ext cx="165" cy="232"/>
            </a:xfrm>
            <a:prstGeom prst="roundRect">
              <a:avLst>
                <a:gd name="adj" fmla="val 42426"/>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5" name="Line 26"/>
            <p:cNvSpPr>
              <a:spLocks noChangeShapeType="1"/>
            </p:cNvSpPr>
            <p:nvPr/>
          </p:nvSpPr>
          <p:spPr bwMode="auto">
            <a:xfrm>
              <a:off x="3257" y="3410"/>
              <a:ext cx="149"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Rectangle 27"/>
            <p:cNvSpPr>
              <a:spLocks noChangeArrowheads="1"/>
            </p:cNvSpPr>
            <p:nvPr/>
          </p:nvSpPr>
          <p:spPr bwMode="auto">
            <a:xfrm>
              <a:off x="1980" y="2647"/>
              <a:ext cx="199"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7" name="Rectangle 28"/>
            <p:cNvSpPr>
              <a:spLocks noChangeArrowheads="1"/>
            </p:cNvSpPr>
            <p:nvPr/>
          </p:nvSpPr>
          <p:spPr bwMode="auto">
            <a:xfrm>
              <a:off x="1980" y="2647"/>
              <a:ext cx="216"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28" name="Rectangle 29"/>
            <p:cNvSpPr>
              <a:spLocks noChangeArrowheads="1"/>
            </p:cNvSpPr>
            <p:nvPr/>
          </p:nvSpPr>
          <p:spPr bwMode="auto">
            <a:xfrm>
              <a:off x="2032" y="2716"/>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1229" name="Rectangle 30"/>
            <p:cNvSpPr>
              <a:spLocks noChangeArrowheads="1"/>
            </p:cNvSpPr>
            <p:nvPr/>
          </p:nvSpPr>
          <p:spPr bwMode="auto">
            <a:xfrm>
              <a:off x="3489" y="791"/>
              <a:ext cx="21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30" name="Rectangle 31"/>
            <p:cNvSpPr>
              <a:spLocks noChangeArrowheads="1"/>
            </p:cNvSpPr>
            <p:nvPr/>
          </p:nvSpPr>
          <p:spPr bwMode="auto">
            <a:xfrm>
              <a:off x="3489" y="791"/>
              <a:ext cx="232" cy="28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31" name="Rectangle 32"/>
            <p:cNvSpPr>
              <a:spLocks noChangeArrowheads="1"/>
            </p:cNvSpPr>
            <p:nvPr/>
          </p:nvSpPr>
          <p:spPr bwMode="auto">
            <a:xfrm>
              <a:off x="2402" y="1065"/>
              <a:ext cx="3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zh-CN" sz="1700">
                <a:solidFill>
                  <a:srgbClr val="000000"/>
                </a:solidFill>
                <a:ea typeface="宋体" pitchFamily="2" charset="-122"/>
              </a:endParaRPr>
            </a:p>
          </p:txBody>
        </p:sp>
        <p:sp>
          <p:nvSpPr>
            <p:cNvPr id="51232" name="Freeform 33"/>
            <p:cNvSpPr>
              <a:spLocks/>
            </p:cNvSpPr>
            <p:nvPr/>
          </p:nvSpPr>
          <p:spPr bwMode="auto">
            <a:xfrm>
              <a:off x="1781" y="1437"/>
              <a:ext cx="67" cy="83"/>
            </a:xfrm>
            <a:custGeom>
              <a:avLst/>
              <a:gdLst>
                <a:gd name="T0" fmla="*/ 50 w 67"/>
                <a:gd name="T1" fmla="*/ 67 h 83"/>
                <a:gd name="T2" fmla="*/ 17 w 67"/>
                <a:gd name="T3" fmla="*/ 83 h 83"/>
                <a:gd name="T4" fmla="*/ 0 w 67"/>
                <a:gd name="T5" fmla="*/ 0 h 83"/>
                <a:gd name="T6" fmla="*/ 67 w 67"/>
                <a:gd name="T7" fmla="*/ 50 h 83"/>
                <a:gd name="T8" fmla="*/ 50 w 67"/>
                <a:gd name="T9" fmla="*/ 67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83">
                  <a:moveTo>
                    <a:pt x="50" y="67"/>
                  </a:moveTo>
                  <a:lnTo>
                    <a:pt x="17" y="83"/>
                  </a:lnTo>
                  <a:lnTo>
                    <a:pt x="0" y="0"/>
                  </a:lnTo>
                  <a:lnTo>
                    <a:pt x="67" y="50"/>
                  </a:lnTo>
                  <a:lnTo>
                    <a:pt x="50" y="67"/>
                  </a:lnTo>
                  <a:close/>
                </a:path>
              </a:pathLst>
            </a:custGeom>
            <a:solidFill>
              <a:srgbClr val="000000"/>
            </a:solidFill>
            <a:ln w="38100">
              <a:solidFill>
                <a:srgbClr val="000000"/>
              </a:solidFill>
              <a:prstDash val="solid"/>
              <a:round/>
              <a:headEnd/>
              <a:tailEnd/>
            </a:ln>
          </p:spPr>
          <p:txBody>
            <a:bodyPr/>
            <a:lstStyle/>
            <a:p>
              <a:endParaRPr lang="en-US"/>
            </a:p>
          </p:txBody>
        </p:sp>
        <p:sp>
          <p:nvSpPr>
            <p:cNvPr id="51233" name="Line 34"/>
            <p:cNvSpPr>
              <a:spLocks noChangeShapeType="1"/>
            </p:cNvSpPr>
            <p:nvPr/>
          </p:nvSpPr>
          <p:spPr bwMode="auto">
            <a:xfrm>
              <a:off x="1831" y="1504"/>
              <a:ext cx="1426" cy="19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4" name="Freeform 35"/>
            <p:cNvSpPr>
              <a:spLocks/>
            </p:cNvSpPr>
            <p:nvPr/>
          </p:nvSpPr>
          <p:spPr bwMode="auto">
            <a:xfrm>
              <a:off x="3406" y="3327"/>
              <a:ext cx="83" cy="83"/>
            </a:xfrm>
            <a:custGeom>
              <a:avLst/>
              <a:gdLst>
                <a:gd name="T0" fmla="*/ 66 w 83"/>
                <a:gd name="T1" fmla="*/ 16 h 83"/>
                <a:gd name="T2" fmla="*/ 83 w 83"/>
                <a:gd name="T3" fmla="*/ 33 h 83"/>
                <a:gd name="T4" fmla="*/ 0 w 83"/>
                <a:gd name="T5" fmla="*/ 83 h 83"/>
                <a:gd name="T6" fmla="*/ 49 w 83"/>
                <a:gd name="T7" fmla="*/ 0 h 83"/>
                <a:gd name="T8" fmla="*/ 66 w 83"/>
                <a:gd name="T9" fmla="*/ 16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83">
                  <a:moveTo>
                    <a:pt x="66" y="16"/>
                  </a:moveTo>
                  <a:lnTo>
                    <a:pt x="83" y="33"/>
                  </a:lnTo>
                  <a:lnTo>
                    <a:pt x="0" y="83"/>
                  </a:lnTo>
                  <a:lnTo>
                    <a:pt x="49" y="0"/>
                  </a:lnTo>
                  <a:lnTo>
                    <a:pt x="66" y="16"/>
                  </a:lnTo>
                  <a:close/>
                </a:path>
              </a:pathLst>
            </a:custGeom>
            <a:solidFill>
              <a:srgbClr val="000000"/>
            </a:solidFill>
            <a:ln w="38100">
              <a:solidFill>
                <a:srgbClr val="000000"/>
              </a:solidFill>
              <a:prstDash val="solid"/>
              <a:round/>
              <a:headEnd/>
              <a:tailEnd/>
            </a:ln>
          </p:spPr>
          <p:txBody>
            <a:bodyPr/>
            <a:lstStyle/>
            <a:p>
              <a:endParaRPr lang="en-US"/>
            </a:p>
          </p:txBody>
        </p:sp>
        <p:sp>
          <p:nvSpPr>
            <p:cNvPr id="51235" name="Line 36"/>
            <p:cNvSpPr>
              <a:spLocks noChangeShapeType="1"/>
            </p:cNvSpPr>
            <p:nvPr/>
          </p:nvSpPr>
          <p:spPr bwMode="auto">
            <a:xfrm flipV="1">
              <a:off x="3472" y="1736"/>
              <a:ext cx="1641" cy="16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6" name="Rectangle 37"/>
            <p:cNvSpPr>
              <a:spLocks noChangeArrowheads="1"/>
            </p:cNvSpPr>
            <p:nvPr/>
          </p:nvSpPr>
          <p:spPr bwMode="auto">
            <a:xfrm>
              <a:off x="3530" y="865"/>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37" name="Rectangle 38"/>
            <p:cNvSpPr>
              <a:spLocks noChangeArrowheads="1"/>
            </p:cNvSpPr>
            <p:nvPr/>
          </p:nvSpPr>
          <p:spPr bwMode="auto">
            <a:xfrm>
              <a:off x="3977" y="3467"/>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zh-CN" sz="1700">
                <a:solidFill>
                  <a:srgbClr val="000000"/>
                </a:solidFill>
                <a:ea typeface="宋体" pitchFamily="2" charset="-122"/>
              </a:endParaRPr>
            </a:p>
          </p:txBody>
        </p:sp>
        <p:sp>
          <p:nvSpPr>
            <p:cNvPr id="51238" name="Rectangle 39"/>
            <p:cNvSpPr>
              <a:spLocks noChangeArrowheads="1"/>
            </p:cNvSpPr>
            <p:nvPr/>
          </p:nvSpPr>
          <p:spPr bwMode="auto">
            <a:xfrm>
              <a:off x="1971" y="3418"/>
              <a:ext cx="3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被持有</a:t>
              </a:r>
              <a:endParaRPr kumimoji="0" lang="zh-CN" altLang="en-GB" sz="2400">
                <a:latin typeface="Times" pitchFamily="18" charset="0"/>
                <a:ea typeface="宋体" pitchFamily="2" charset="-122"/>
              </a:endParaRPr>
            </a:p>
          </p:txBody>
        </p:sp>
        <p:sp>
          <p:nvSpPr>
            <p:cNvPr id="51239" name="Rectangle 40"/>
            <p:cNvSpPr>
              <a:spLocks noChangeArrowheads="1"/>
            </p:cNvSpPr>
            <p:nvPr/>
          </p:nvSpPr>
          <p:spPr bwMode="auto">
            <a:xfrm>
              <a:off x="1325" y="2208"/>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zh-CN" sz="1700">
                <a:solidFill>
                  <a:srgbClr val="000000"/>
                </a:solidFill>
                <a:ea typeface="宋体" pitchFamily="2" charset="-122"/>
              </a:endParaRPr>
            </a:p>
          </p:txBody>
        </p:sp>
        <p:sp>
          <p:nvSpPr>
            <p:cNvPr id="51240" name="Rectangle 41"/>
            <p:cNvSpPr>
              <a:spLocks noChangeArrowheads="1"/>
            </p:cNvSpPr>
            <p:nvPr/>
          </p:nvSpPr>
          <p:spPr bwMode="auto">
            <a:xfrm>
              <a:off x="1325" y="2357"/>
              <a:ext cx="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1241" name="Rectangle 42"/>
            <p:cNvSpPr>
              <a:spLocks noChangeArrowheads="1"/>
            </p:cNvSpPr>
            <p:nvPr/>
          </p:nvSpPr>
          <p:spPr bwMode="auto">
            <a:xfrm>
              <a:off x="4016" y="1081"/>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等待</a:t>
              </a:r>
              <a:endParaRPr kumimoji="0" lang="zh-CN" altLang="en-GB" sz="2400">
                <a:latin typeface="Times" pitchFamily="18" charset="0"/>
                <a:ea typeface="宋体" pitchFamily="2" charset="-122"/>
              </a:endParaRPr>
            </a:p>
          </p:txBody>
        </p:sp>
        <p:sp>
          <p:nvSpPr>
            <p:cNvPr id="51242" name="Rectangle 43"/>
            <p:cNvSpPr>
              <a:spLocks noChangeArrowheads="1"/>
            </p:cNvSpPr>
            <p:nvPr/>
          </p:nvSpPr>
          <p:spPr bwMode="auto">
            <a:xfrm>
              <a:off x="761" y="1279"/>
              <a:ext cx="2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死锁</a:t>
              </a:r>
              <a:endParaRPr kumimoji="0" lang="zh-CN" altLang="en-GB" sz="2400">
                <a:latin typeface="Times" pitchFamily="18" charset="0"/>
                <a:ea typeface="宋体" pitchFamily="2" charset="-122"/>
              </a:endParaRPr>
            </a:p>
          </p:txBody>
        </p:sp>
        <p:sp>
          <p:nvSpPr>
            <p:cNvPr id="51243" name="Rectangle 44"/>
            <p:cNvSpPr>
              <a:spLocks noChangeArrowheads="1"/>
            </p:cNvSpPr>
            <p:nvPr/>
          </p:nvSpPr>
          <p:spPr bwMode="auto">
            <a:xfrm>
              <a:off x="761" y="1445"/>
              <a:ext cx="5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ea typeface="宋体" pitchFamily="2" charset="-122"/>
                </a:rPr>
                <a:t>被检测到</a:t>
              </a:r>
              <a:endParaRPr kumimoji="0" lang="zh-CN" altLang="en-GB" sz="2400">
                <a:latin typeface="Times" pitchFamily="18" charset="0"/>
                <a:ea typeface="宋体" pitchFamily="2" charset="-122"/>
              </a:endParaRPr>
            </a:p>
          </p:txBody>
        </p:sp>
        <p:sp>
          <p:nvSpPr>
            <p:cNvPr id="51244" name="Rectangle 45"/>
            <p:cNvSpPr>
              <a:spLocks noChangeArrowheads="1"/>
            </p:cNvSpPr>
            <p:nvPr/>
          </p:nvSpPr>
          <p:spPr bwMode="auto">
            <a:xfrm>
              <a:off x="4500" y="2747"/>
              <a:ext cx="215"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45" name="Rectangle 46"/>
            <p:cNvSpPr>
              <a:spLocks noChangeArrowheads="1"/>
            </p:cNvSpPr>
            <p:nvPr/>
          </p:nvSpPr>
          <p:spPr bwMode="auto">
            <a:xfrm>
              <a:off x="4500" y="2747"/>
              <a:ext cx="232" cy="29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1246" name="Rectangle 47"/>
            <p:cNvSpPr>
              <a:spLocks noChangeArrowheads="1"/>
            </p:cNvSpPr>
            <p:nvPr/>
          </p:nvSpPr>
          <p:spPr bwMode="auto">
            <a:xfrm>
              <a:off x="4557" y="2821"/>
              <a:ext cx="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1247" name="Rectangle 48"/>
            <p:cNvSpPr>
              <a:spLocks noChangeArrowheads="1"/>
            </p:cNvSpPr>
            <p:nvPr/>
          </p:nvSpPr>
          <p:spPr bwMode="auto">
            <a:xfrm>
              <a:off x="1432" y="1378"/>
              <a:ext cx="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C</a:t>
              </a:r>
              <a:endParaRPr kumimoji="0" lang="en-GB" altLang="zh-CN" sz="2400">
                <a:latin typeface="Times" pitchFamily="18" charset="0"/>
                <a:ea typeface="宋体" pitchFamily="2" charset="-122"/>
              </a:endParaRPr>
            </a:p>
          </p:txBody>
        </p:sp>
        <p:sp>
          <p:nvSpPr>
            <p:cNvPr id="51248" name="Rectangle 49"/>
            <p:cNvSpPr>
              <a:spLocks noChangeArrowheads="1"/>
            </p:cNvSpPr>
            <p:nvPr/>
          </p:nvSpPr>
          <p:spPr bwMode="auto">
            <a:xfrm>
              <a:off x="4974" y="161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A</a:t>
              </a:r>
              <a:endParaRPr kumimoji="0" lang="en-GB" altLang="zh-CN" sz="2400" i="1">
                <a:latin typeface="Times" pitchFamily="18" charset="0"/>
                <a:ea typeface="宋体" pitchFamily="2" charset="-122"/>
              </a:endParaRPr>
            </a:p>
          </p:txBody>
        </p:sp>
        <p:sp>
          <p:nvSpPr>
            <p:cNvPr id="51249" name="Rectangle 50"/>
            <p:cNvSpPr>
              <a:spLocks noChangeArrowheads="1"/>
            </p:cNvSpPr>
            <p:nvPr/>
          </p:nvSpPr>
          <p:spPr bwMode="auto">
            <a:xfrm>
              <a:off x="3210" y="354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B</a:t>
              </a:r>
              <a:endParaRPr kumimoji="0" lang="en-GB" altLang="zh-CN" sz="2400" i="1">
                <a:latin typeface="Times" pitchFamily="18" charset="0"/>
                <a:ea typeface="宋体" pitchFamily="2" charset="-122"/>
              </a:endParaRPr>
            </a:p>
          </p:txBody>
        </p:sp>
        <p:sp>
          <p:nvSpPr>
            <p:cNvPr id="51250" name="Rectangle 51"/>
            <p:cNvSpPr>
              <a:spLocks noChangeArrowheads="1"/>
            </p:cNvSpPr>
            <p:nvPr/>
          </p:nvSpPr>
          <p:spPr bwMode="auto">
            <a:xfrm>
              <a:off x="4394" y="2126"/>
              <a:ext cx="25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b="1">
                  <a:solidFill>
                    <a:srgbClr val="000000"/>
                  </a:solidFill>
                  <a:ea typeface="宋体" pitchFamily="2" charset="-122"/>
                </a:rPr>
                <a:t>发起</a:t>
              </a:r>
              <a:endParaRPr kumimoji="0" lang="zh-CN" altLang="en-GB" sz="2400" b="1">
                <a:latin typeface="Times" pitchFamily="18" charset="0"/>
                <a:ea typeface="宋体" pitchFamily="2" charset="-122"/>
              </a:endParaRPr>
            </a:p>
          </p:txBody>
        </p:sp>
        <p:sp>
          <p:nvSpPr>
            <p:cNvPr id="51251" name="Rectangle 52"/>
            <p:cNvSpPr>
              <a:spLocks noChangeArrowheads="1"/>
            </p:cNvSpPr>
            <p:nvPr/>
          </p:nvSpPr>
          <p:spPr bwMode="auto">
            <a:xfrm>
              <a:off x="430" y="1047"/>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2" name="Rectangle 53"/>
            <p:cNvSpPr>
              <a:spLocks noChangeArrowheads="1"/>
            </p:cNvSpPr>
            <p:nvPr/>
          </p:nvSpPr>
          <p:spPr bwMode="auto">
            <a:xfrm>
              <a:off x="562"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3" name="Rectangle 54"/>
            <p:cNvSpPr>
              <a:spLocks noChangeArrowheads="1"/>
            </p:cNvSpPr>
            <p:nvPr/>
          </p:nvSpPr>
          <p:spPr bwMode="auto">
            <a:xfrm>
              <a:off x="712" y="1047"/>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1254" name="Rectangle 55"/>
            <p:cNvSpPr>
              <a:spLocks noChangeArrowheads="1"/>
            </p:cNvSpPr>
            <p:nvPr/>
          </p:nvSpPr>
          <p:spPr bwMode="auto">
            <a:xfrm>
              <a:off x="911"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5" name="Rectangle 56"/>
            <p:cNvSpPr>
              <a:spLocks noChangeArrowheads="1"/>
            </p:cNvSpPr>
            <p:nvPr/>
          </p:nvSpPr>
          <p:spPr bwMode="auto">
            <a:xfrm>
              <a:off x="1060" y="1047"/>
              <a:ext cx="19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V </a:t>
              </a:r>
              <a:endParaRPr kumimoji="0" lang="en-GB" altLang="zh-CN" sz="2400" i="1">
                <a:latin typeface="Times" pitchFamily="18" charset="0"/>
                <a:ea typeface="宋体" pitchFamily="2" charset="-122"/>
              </a:endParaRPr>
            </a:p>
          </p:txBody>
        </p:sp>
        <p:sp>
          <p:nvSpPr>
            <p:cNvPr id="51256" name="Rectangle 57"/>
            <p:cNvSpPr>
              <a:spLocks noChangeArrowheads="1"/>
            </p:cNvSpPr>
            <p:nvPr/>
          </p:nvSpPr>
          <p:spPr bwMode="auto">
            <a:xfrm>
              <a:off x="1275" y="1030"/>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57" name="Rectangle 58"/>
            <p:cNvSpPr>
              <a:spLocks noChangeArrowheads="1"/>
            </p:cNvSpPr>
            <p:nvPr/>
          </p:nvSpPr>
          <p:spPr bwMode="auto">
            <a:xfrm>
              <a:off x="1424" y="1047"/>
              <a:ext cx="1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8" name="Rectangle 59"/>
            <p:cNvSpPr>
              <a:spLocks noChangeArrowheads="1"/>
            </p:cNvSpPr>
            <p:nvPr/>
          </p:nvSpPr>
          <p:spPr bwMode="auto">
            <a:xfrm>
              <a:off x="3929" y="2340"/>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59" name="Rectangle 60"/>
            <p:cNvSpPr>
              <a:spLocks noChangeArrowheads="1"/>
            </p:cNvSpPr>
            <p:nvPr/>
          </p:nvSpPr>
          <p:spPr bwMode="auto">
            <a:xfrm>
              <a:off x="4062" y="2323"/>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0" name="Rectangle 61"/>
            <p:cNvSpPr>
              <a:spLocks noChangeArrowheads="1"/>
            </p:cNvSpPr>
            <p:nvPr/>
          </p:nvSpPr>
          <p:spPr bwMode="auto">
            <a:xfrm>
              <a:off x="4211" y="2340"/>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1261" name="Rectangle 62"/>
            <p:cNvSpPr>
              <a:spLocks noChangeArrowheads="1"/>
            </p:cNvSpPr>
            <p:nvPr/>
          </p:nvSpPr>
          <p:spPr bwMode="auto">
            <a:xfrm>
              <a:off x="2459" y="2092"/>
              <a:ext cx="12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1262" name="Rectangle 63"/>
            <p:cNvSpPr>
              <a:spLocks noChangeArrowheads="1"/>
            </p:cNvSpPr>
            <p:nvPr/>
          </p:nvSpPr>
          <p:spPr bwMode="auto">
            <a:xfrm>
              <a:off x="2609" y="2075"/>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3" name="Rectangle 64"/>
            <p:cNvSpPr>
              <a:spLocks noChangeArrowheads="1"/>
            </p:cNvSpPr>
            <p:nvPr/>
          </p:nvSpPr>
          <p:spPr bwMode="auto">
            <a:xfrm>
              <a:off x="2758" y="2092"/>
              <a:ext cx="1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1264" name="Rectangle 65"/>
            <p:cNvSpPr>
              <a:spLocks noChangeArrowheads="1"/>
            </p:cNvSpPr>
            <p:nvPr/>
          </p:nvSpPr>
          <p:spPr bwMode="auto">
            <a:xfrm>
              <a:off x="2940" y="2075"/>
              <a:ext cx="14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1265" name="Rectangle 66"/>
            <p:cNvSpPr>
              <a:spLocks noChangeArrowheads="1"/>
            </p:cNvSpPr>
            <p:nvPr/>
          </p:nvSpPr>
          <p:spPr bwMode="auto">
            <a:xfrm>
              <a:off x="3089" y="2092"/>
              <a:ext cx="15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ea typeface="宋体" pitchFamily="2" charset="-122"/>
                </a:rPr>
                <a:t>  </a:t>
              </a:r>
              <a:r>
                <a:rPr kumimoji="0" lang="en-GB" altLang="zh-CN" sz="17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1266" name="Freeform 67"/>
            <p:cNvSpPr>
              <a:spLocks/>
            </p:cNvSpPr>
            <p:nvPr/>
          </p:nvSpPr>
          <p:spPr bwMode="auto">
            <a:xfrm>
              <a:off x="4135" y="3675"/>
              <a:ext cx="66" cy="83"/>
            </a:xfrm>
            <a:custGeom>
              <a:avLst/>
              <a:gdLst>
                <a:gd name="T0" fmla="*/ 50 w 66"/>
                <a:gd name="T1" fmla="*/ 50 h 83"/>
                <a:gd name="T2" fmla="*/ 66 w 66"/>
                <a:gd name="T3" fmla="*/ 83 h 83"/>
                <a:gd name="T4" fmla="*/ 0 w 66"/>
                <a:gd name="T5" fmla="*/ 50 h 83"/>
                <a:gd name="T6" fmla="*/ 50 w 66"/>
                <a:gd name="T7" fmla="*/ 0 h 83"/>
                <a:gd name="T8" fmla="*/ 50 w 66"/>
                <a:gd name="T9" fmla="*/ 50 h 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83">
                  <a:moveTo>
                    <a:pt x="50" y="50"/>
                  </a:moveTo>
                  <a:lnTo>
                    <a:pt x="66" y="83"/>
                  </a:lnTo>
                  <a:lnTo>
                    <a:pt x="0" y="50"/>
                  </a:lnTo>
                  <a:lnTo>
                    <a:pt x="50" y="0"/>
                  </a:lnTo>
                  <a:lnTo>
                    <a:pt x="50" y="50"/>
                  </a:lnTo>
                  <a:close/>
                </a:path>
              </a:pathLst>
            </a:custGeom>
            <a:solidFill>
              <a:srgbClr val="FFFFFF"/>
            </a:solidFill>
            <a:ln w="38100">
              <a:solidFill>
                <a:srgbClr val="FFFFFF"/>
              </a:solidFill>
              <a:prstDash val="solid"/>
              <a:round/>
              <a:headEnd/>
              <a:tailEnd/>
            </a:ln>
          </p:spPr>
          <p:txBody>
            <a:bodyPr/>
            <a:lstStyle/>
            <a:p>
              <a:endParaRPr lang="en-US"/>
            </a:p>
          </p:txBody>
        </p:sp>
        <p:sp>
          <p:nvSpPr>
            <p:cNvPr id="51267" name="Freeform 68"/>
            <p:cNvSpPr>
              <a:spLocks/>
            </p:cNvSpPr>
            <p:nvPr/>
          </p:nvSpPr>
          <p:spPr bwMode="auto">
            <a:xfrm>
              <a:off x="4201" y="3277"/>
              <a:ext cx="1094" cy="448"/>
            </a:xfrm>
            <a:custGeom>
              <a:avLst/>
              <a:gdLst>
                <a:gd name="T0" fmla="*/ 1094 w 1094"/>
                <a:gd name="T1" fmla="*/ 0 h 448"/>
                <a:gd name="T2" fmla="*/ 1078 w 1094"/>
                <a:gd name="T3" fmla="*/ 83 h 448"/>
                <a:gd name="T4" fmla="*/ 1012 w 1094"/>
                <a:gd name="T5" fmla="*/ 166 h 448"/>
                <a:gd name="T6" fmla="*/ 780 w 1094"/>
                <a:gd name="T7" fmla="*/ 315 h 448"/>
                <a:gd name="T8" fmla="*/ 431 w 1094"/>
                <a:gd name="T9" fmla="*/ 398 h 448"/>
                <a:gd name="T10" fmla="*/ 0 w 1094"/>
                <a:gd name="T11" fmla="*/ 448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4" h="448">
                  <a:moveTo>
                    <a:pt x="1094" y="0"/>
                  </a:moveTo>
                  <a:lnTo>
                    <a:pt x="1078" y="83"/>
                  </a:lnTo>
                  <a:lnTo>
                    <a:pt x="1012" y="166"/>
                  </a:lnTo>
                  <a:lnTo>
                    <a:pt x="780" y="315"/>
                  </a:lnTo>
                  <a:lnTo>
                    <a:pt x="431" y="398"/>
                  </a:lnTo>
                  <a:lnTo>
                    <a:pt x="0" y="448"/>
                  </a:lnTo>
                </a:path>
              </a:pathLst>
            </a:custGeom>
            <a:noFill/>
            <a:ln w="3810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68" name="Freeform 69"/>
            <p:cNvSpPr>
              <a:spLocks/>
            </p:cNvSpPr>
            <p:nvPr/>
          </p:nvSpPr>
          <p:spPr bwMode="auto">
            <a:xfrm>
              <a:off x="3406" y="3410"/>
              <a:ext cx="66" cy="66"/>
            </a:xfrm>
            <a:custGeom>
              <a:avLst/>
              <a:gdLst>
                <a:gd name="T0" fmla="*/ 66 w 66"/>
                <a:gd name="T1" fmla="*/ 33 h 66"/>
                <a:gd name="T2" fmla="*/ 66 w 66"/>
                <a:gd name="T3" fmla="*/ 66 h 66"/>
                <a:gd name="T4" fmla="*/ 0 w 66"/>
                <a:gd name="T5" fmla="*/ 33 h 66"/>
                <a:gd name="T6" fmla="*/ 66 w 66"/>
                <a:gd name="T7" fmla="*/ 0 h 66"/>
                <a:gd name="T8" fmla="*/ 66 w 66"/>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66" y="33"/>
                  </a:moveTo>
                  <a:lnTo>
                    <a:pt x="66" y="66"/>
                  </a:lnTo>
                  <a:lnTo>
                    <a:pt x="0" y="33"/>
                  </a:lnTo>
                  <a:lnTo>
                    <a:pt x="66" y="0"/>
                  </a:lnTo>
                  <a:lnTo>
                    <a:pt x="66" y="33"/>
                  </a:lnTo>
                  <a:close/>
                </a:path>
              </a:pathLst>
            </a:custGeom>
            <a:solidFill>
              <a:srgbClr val="000000"/>
            </a:solidFill>
            <a:ln w="38100">
              <a:solidFill>
                <a:srgbClr val="000000"/>
              </a:solidFill>
              <a:prstDash val="solid"/>
              <a:round/>
              <a:headEnd/>
              <a:tailEnd/>
            </a:ln>
          </p:spPr>
          <p:txBody>
            <a:bodyPr/>
            <a:lstStyle/>
            <a:p>
              <a:endParaRPr lang="en-US"/>
            </a:p>
          </p:txBody>
        </p:sp>
        <p:sp>
          <p:nvSpPr>
            <p:cNvPr id="51269" name="Freeform 70"/>
            <p:cNvSpPr>
              <a:spLocks/>
            </p:cNvSpPr>
            <p:nvPr/>
          </p:nvSpPr>
          <p:spPr bwMode="auto">
            <a:xfrm>
              <a:off x="3472" y="3029"/>
              <a:ext cx="1144" cy="414"/>
            </a:xfrm>
            <a:custGeom>
              <a:avLst/>
              <a:gdLst>
                <a:gd name="T0" fmla="*/ 1144 w 1144"/>
                <a:gd name="T1" fmla="*/ 0 h 414"/>
                <a:gd name="T2" fmla="*/ 1111 w 1144"/>
                <a:gd name="T3" fmla="*/ 82 h 414"/>
                <a:gd name="T4" fmla="*/ 1044 w 1144"/>
                <a:gd name="T5" fmla="*/ 149 h 414"/>
                <a:gd name="T6" fmla="*/ 812 w 1144"/>
                <a:gd name="T7" fmla="*/ 281 h 414"/>
                <a:gd name="T8" fmla="*/ 448 w 1144"/>
                <a:gd name="T9" fmla="*/ 381 h 414"/>
                <a:gd name="T10" fmla="*/ 0 w 1144"/>
                <a:gd name="T11" fmla="*/ 414 h 4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4" h="414">
                  <a:moveTo>
                    <a:pt x="1144" y="0"/>
                  </a:moveTo>
                  <a:lnTo>
                    <a:pt x="1111" y="82"/>
                  </a:lnTo>
                  <a:lnTo>
                    <a:pt x="1044" y="149"/>
                  </a:lnTo>
                  <a:lnTo>
                    <a:pt x="812" y="281"/>
                  </a:lnTo>
                  <a:lnTo>
                    <a:pt x="448" y="381"/>
                  </a:lnTo>
                  <a:lnTo>
                    <a:pt x="0" y="41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0" name="Freeform 71"/>
            <p:cNvSpPr>
              <a:spLocks/>
            </p:cNvSpPr>
            <p:nvPr/>
          </p:nvSpPr>
          <p:spPr bwMode="auto">
            <a:xfrm>
              <a:off x="2063" y="2913"/>
              <a:ext cx="66" cy="66"/>
            </a:xfrm>
            <a:custGeom>
              <a:avLst/>
              <a:gdLst>
                <a:gd name="T0" fmla="*/ 33 w 66"/>
                <a:gd name="T1" fmla="*/ 49 h 66"/>
                <a:gd name="T2" fmla="*/ 0 w 66"/>
                <a:gd name="T3" fmla="*/ 66 h 66"/>
                <a:gd name="T4" fmla="*/ 17 w 66"/>
                <a:gd name="T5" fmla="*/ 0 h 66"/>
                <a:gd name="T6" fmla="*/ 66 w 66"/>
                <a:gd name="T7" fmla="*/ 49 h 66"/>
                <a:gd name="T8" fmla="*/ 33 w 66"/>
                <a:gd name="T9" fmla="*/ 49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49"/>
                  </a:moveTo>
                  <a:lnTo>
                    <a:pt x="0" y="66"/>
                  </a:lnTo>
                  <a:lnTo>
                    <a:pt x="17" y="0"/>
                  </a:lnTo>
                  <a:lnTo>
                    <a:pt x="66" y="49"/>
                  </a:lnTo>
                  <a:lnTo>
                    <a:pt x="33" y="49"/>
                  </a:lnTo>
                  <a:close/>
                </a:path>
              </a:pathLst>
            </a:custGeom>
            <a:solidFill>
              <a:srgbClr val="000000"/>
            </a:solidFill>
            <a:ln w="38100">
              <a:solidFill>
                <a:srgbClr val="000000"/>
              </a:solidFill>
              <a:prstDash val="solid"/>
              <a:round/>
              <a:headEnd/>
              <a:tailEnd/>
            </a:ln>
          </p:spPr>
          <p:txBody>
            <a:bodyPr/>
            <a:lstStyle/>
            <a:p>
              <a:endParaRPr lang="en-US"/>
            </a:p>
          </p:txBody>
        </p:sp>
        <p:sp>
          <p:nvSpPr>
            <p:cNvPr id="51271" name="Freeform 72"/>
            <p:cNvSpPr>
              <a:spLocks/>
            </p:cNvSpPr>
            <p:nvPr/>
          </p:nvSpPr>
          <p:spPr bwMode="auto">
            <a:xfrm>
              <a:off x="2096" y="2979"/>
              <a:ext cx="1161" cy="464"/>
            </a:xfrm>
            <a:custGeom>
              <a:avLst/>
              <a:gdLst>
                <a:gd name="T0" fmla="*/ 1161 w 1161"/>
                <a:gd name="T1" fmla="*/ 464 h 464"/>
                <a:gd name="T2" fmla="*/ 730 w 1161"/>
                <a:gd name="T3" fmla="*/ 431 h 464"/>
                <a:gd name="T4" fmla="*/ 365 w 1161"/>
                <a:gd name="T5" fmla="*/ 331 h 464"/>
                <a:gd name="T6" fmla="*/ 116 w 1161"/>
                <a:gd name="T7" fmla="*/ 182 h 464"/>
                <a:gd name="T8" fmla="*/ 33 w 1161"/>
                <a:gd name="T9" fmla="*/ 99 h 464"/>
                <a:gd name="T10" fmla="*/ 0 w 1161"/>
                <a:gd name="T11" fmla="*/ 0 h 4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1" h="464">
                  <a:moveTo>
                    <a:pt x="1161" y="464"/>
                  </a:moveTo>
                  <a:lnTo>
                    <a:pt x="730" y="431"/>
                  </a:lnTo>
                  <a:lnTo>
                    <a:pt x="365" y="331"/>
                  </a:lnTo>
                  <a:lnTo>
                    <a:pt x="116" y="182"/>
                  </a:lnTo>
                  <a:lnTo>
                    <a:pt x="33" y="99"/>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2" name="Freeform 73"/>
            <p:cNvSpPr>
              <a:spLocks/>
            </p:cNvSpPr>
            <p:nvPr/>
          </p:nvSpPr>
          <p:spPr bwMode="auto">
            <a:xfrm>
              <a:off x="1665" y="1570"/>
              <a:ext cx="67" cy="66"/>
            </a:xfrm>
            <a:custGeom>
              <a:avLst/>
              <a:gdLst>
                <a:gd name="T0" fmla="*/ 33 w 67"/>
                <a:gd name="T1" fmla="*/ 66 h 66"/>
                <a:gd name="T2" fmla="*/ 0 w 67"/>
                <a:gd name="T3" fmla="*/ 66 h 66"/>
                <a:gd name="T4" fmla="*/ 33 w 67"/>
                <a:gd name="T5" fmla="*/ 0 h 66"/>
                <a:gd name="T6" fmla="*/ 67 w 67"/>
                <a:gd name="T7" fmla="*/ 66 h 66"/>
                <a:gd name="T8" fmla="*/ 33 w 67"/>
                <a:gd name="T9" fmla="*/ 66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6">
                  <a:moveTo>
                    <a:pt x="33" y="66"/>
                  </a:moveTo>
                  <a:lnTo>
                    <a:pt x="0" y="66"/>
                  </a:lnTo>
                  <a:lnTo>
                    <a:pt x="33" y="0"/>
                  </a:lnTo>
                  <a:lnTo>
                    <a:pt x="67" y="66"/>
                  </a:lnTo>
                  <a:lnTo>
                    <a:pt x="33" y="66"/>
                  </a:lnTo>
                  <a:close/>
                </a:path>
              </a:pathLst>
            </a:custGeom>
            <a:solidFill>
              <a:srgbClr val="000000"/>
            </a:solidFill>
            <a:ln w="38100">
              <a:solidFill>
                <a:srgbClr val="000000"/>
              </a:solidFill>
              <a:prstDash val="solid"/>
              <a:round/>
              <a:headEnd/>
              <a:tailEnd/>
            </a:ln>
          </p:spPr>
          <p:txBody>
            <a:bodyPr/>
            <a:lstStyle/>
            <a:p>
              <a:endParaRPr lang="en-US"/>
            </a:p>
          </p:txBody>
        </p:sp>
        <p:sp>
          <p:nvSpPr>
            <p:cNvPr id="51273" name="Freeform 74"/>
            <p:cNvSpPr>
              <a:spLocks/>
            </p:cNvSpPr>
            <p:nvPr/>
          </p:nvSpPr>
          <p:spPr bwMode="auto">
            <a:xfrm>
              <a:off x="1698" y="1636"/>
              <a:ext cx="282" cy="1144"/>
            </a:xfrm>
            <a:custGeom>
              <a:avLst/>
              <a:gdLst>
                <a:gd name="T0" fmla="*/ 282 w 282"/>
                <a:gd name="T1" fmla="*/ 1144 h 1144"/>
                <a:gd name="T2" fmla="*/ 232 w 282"/>
                <a:gd name="T3" fmla="*/ 1127 h 1144"/>
                <a:gd name="T4" fmla="*/ 183 w 282"/>
                <a:gd name="T5" fmla="*/ 1061 h 1144"/>
                <a:gd name="T6" fmla="*/ 83 w 282"/>
                <a:gd name="T7" fmla="*/ 812 h 1144"/>
                <a:gd name="T8" fmla="*/ 34 w 282"/>
                <a:gd name="T9" fmla="*/ 448 h 1144"/>
                <a:gd name="T10" fmla="*/ 0 w 282"/>
                <a:gd name="T11" fmla="*/ 0 h 11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2" h="1144">
                  <a:moveTo>
                    <a:pt x="282" y="1144"/>
                  </a:moveTo>
                  <a:lnTo>
                    <a:pt x="232" y="1127"/>
                  </a:lnTo>
                  <a:lnTo>
                    <a:pt x="183" y="1061"/>
                  </a:lnTo>
                  <a:lnTo>
                    <a:pt x="83" y="812"/>
                  </a:lnTo>
                  <a:lnTo>
                    <a:pt x="34" y="448"/>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4" name="Freeform 75"/>
            <p:cNvSpPr>
              <a:spLocks/>
            </p:cNvSpPr>
            <p:nvPr/>
          </p:nvSpPr>
          <p:spPr bwMode="auto">
            <a:xfrm>
              <a:off x="3406" y="857"/>
              <a:ext cx="49" cy="67"/>
            </a:xfrm>
            <a:custGeom>
              <a:avLst/>
              <a:gdLst>
                <a:gd name="T0" fmla="*/ 0 w 49"/>
                <a:gd name="T1" fmla="*/ 33 h 67"/>
                <a:gd name="T2" fmla="*/ 0 w 49"/>
                <a:gd name="T3" fmla="*/ 0 h 67"/>
                <a:gd name="T4" fmla="*/ 49 w 49"/>
                <a:gd name="T5" fmla="*/ 33 h 67"/>
                <a:gd name="T6" fmla="*/ 0 w 49"/>
                <a:gd name="T7" fmla="*/ 67 h 67"/>
                <a:gd name="T8" fmla="*/ 0 w 49"/>
                <a:gd name="T9" fmla="*/ 33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7">
                  <a:moveTo>
                    <a:pt x="0" y="33"/>
                  </a:moveTo>
                  <a:lnTo>
                    <a:pt x="0" y="0"/>
                  </a:lnTo>
                  <a:lnTo>
                    <a:pt x="49" y="33"/>
                  </a:lnTo>
                  <a:lnTo>
                    <a:pt x="0" y="67"/>
                  </a:lnTo>
                  <a:lnTo>
                    <a:pt x="0" y="33"/>
                  </a:lnTo>
                  <a:close/>
                </a:path>
              </a:pathLst>
            </a:custGeom>
            <a:solidFill>
              <a:srgbClr val="000000"/>
            </a:solidFill>
            <a:ln w="38100">
              <a:solidFill>
                <a:srgbClr val="000000"/>
              </a:solidFill>
              <a:prstDash val="solid"/>
              <a:round/>
              <a:headEnd/>
              <a:tailEnd/>
            </a:ln>
          </p:spPr>
          <p:txBody>
            <a:bodyPr/>
            <a:lstStyle/>
            <a:p>
              <a:endParaRPr lang="en-US"/>
            </a:p>
          </p:txBody>
        </p:sp>
        <p:sp>
          <p:nvSpPr>
            <p:cNvPr id="51275" name="Freeform 76"/>
            <p:cNvSpPr>
              <a:spLocks/>
            </p:cNvSpPr>
            <p:nvPr/>
          </p:nvSpPr>
          <p:spPr bwMode="auto">
            <a:xfrm>
              <a:off x="1715" y="890"/>
              <a:ext cx="1674" cy="465"/>
            </a:xfrm>
            <a:custGeom>
              <a:avLst/>
              <a:gdLst>
                <a:gd name="T0" fmla="*/ 0 w 1674"/>
                <a:gd name="T1" fmla="*/ 465 h 465"/>
                <a:gd name="T2" fmla="*/ 33 w 1674"/>
                <a:gd name="T3" fmla="*/ 365 h 465"/>
                <a:gd name="T4" fmla="*/ 133 w 1674"/>
                <a:gd name="T5" fmla="*/ 282 h 465"/>
                <a:gd name="T6" fmla="*/ 497 w 1674"/>
                <a:gd name="T7" fmla="*/ 133 h 465"/>
                <a:gd name="T8" fmla="*/ 1028 w 1674"/>
                <a:gd name="T9" fmla="*/ 34 h 465"/>
                <a:gd name="T10" fmla="*/ 1674 w 1674"/>
                <a:gd name="T11" fmla="*/ 0 h 4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74" h="465">
                  <a:moveTo>
                    <a:pt x="0" y="465"/>
                  </a:moveTo>
                  <a:lnTo>
                    <a:pt x="33" y="365"/>
                  </a:lnTo>
                  <a:lnTo>
                    <a:pt x="133" y="282"/>
                  </a:lnTo>
                  <a:lnTo>
                    <a:pt x="497" y="133"/>
                  </a:lnTo>
                  <a:lnTo>
                    <a:pt x="1028" y="34"/>
                  </a:lnTo>
                  <a:lnTo>
                    <a:pt x="1674"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6" name="Freeform 77"/>
            <p:cNvSpPr>
              <a:spLocks/>
            </p:cNvSpPr>
            <p:nvPr/>
          </p:nvSpPr>
          <p:spPr bwMode="auto">
            <a:xfrm>
              <a:off x="5130" y="1454"/>
              <a:ext cx="66" cy="66"/>
            </a:xfrm>
            <a:custGeom>
              <a:avLst/>
              <a:gdLst>
                <a:gd name="T0" fmla="*/ 33 w 66"/>
                <a:gd name="T1" fmla="*/ 17 h 66"/>
                <a:gd name="T2" fmla="*/ 66 w 66"/>
                <a:gd name="T3" fmla="*/ 0 h 66"/>
                <a:gd name="T4" fmla="*/ 49 w 66"/>
                <a:gd name="T5" fmla="*/ 66 h 66"/>
                <a:gd name="T6" fmla="*/ 0 w 66"/>
                <a:gd name="T7" fmla="*/ 17 h 66"/>
                <a:gd name="T8" fmla="*/ 33 w 66"/>
                <a:gd name="T9" fmla="*/ 17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 h="66">
                  <a:moveTo>
                    <a:pt x="33" y="17"/>
                  </a:moveTo>
                  <a:lnTo>
                    <a:pt x="66" y="0"/>
                  </a:lnTo>
                  <a:lnTo>
                    <a:pt x="49" y="66"/>
                  </a:lnTo>
                  <a:lnTo>
                    <a:pt x="0" y="17"/>
                  </a:lnTo>
                  <a:lnTo>
                    <a:pt x="33" y="17"/>
                  </a:lnTo>
                  <a:close/>
                </a:path>
              </a:pathLst>
            </a:custGeom>
            <a:solidFill>
              <a:srgbClr val="000000"/>
            </a:solidFill>
            <a:ln w="38100">
              <a:solidFill>
                <a:srgbClr val="000000"/>
              </a:solidFill>
              <a:prstDash val="solid"/>
              <a:round/>
              <a:headEnd/>
              <a:tailEnd/>
            </a:ln>
          </p:spPr>
          <p:txBody>
            <a:bodyPr/>
            <a:lstStyle/>
            <a:p>
              <a:endParaRPr lang="en-US"/>
            </a:p>
          </p:txBody>
        </p:sp>
        <p:sp>
          <p:nvSpPr>
            <p:cNvPr id="51277" name="Freeform 78"/>
            <p:cNvSpPr>
              <a:spLocks/>
            </p:cNvSpPr>
            <p:nvPr/>
          </p:nvSpPr>
          <p:spPr bwMode="auto">
            <a:xfrm>
              <a:off x="3704" y="907"/>
              <a:ext cx="1459" cy="547"/>
            </a:xfrm>
            <a:custGeom>
              <a:avLst/>
              <a:gdLst>
                <a:gd name="T0" fmla="*/ 0 w 1459"/>
                <a:gd name="T1" fmla="*/ 0 h 547"/>
                <a:gd name="T2" fmla="*/ 531 w 1459"/>
                <a:gd name="T3" fmla="*/ 50 h 547"/>
                <a:gd name="T4" fmla="*/ 995 w 1459"/>
                <a:gd name="T5" fmla="*/ 166 h 547"/>
                <a:gd name="T6" fmla="*/ 1177 w 1459"/>
                <a:gd name="T7" fmla="*/ 232 h 547"/>
                <a:gd name="T8" fmla="*/ 1310 w 1459"/>
                <a:gd name="T9" fmla="*/ 332 h 547"/>
                <a:gd name="T10" fmla="*/ 1409 w 1459"/>
                <a:gd name="T11" fmla="*/ 431 h 547"/>
                <a:gd name="T12" fmla="*/ 1459 w 1459"/>
                <a:gd name="T13" fmla="*/ 547 h 5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9" h="547">
                  <a:moveTo>
                    <a:pt x="0" y="0"/>
                  </a:moveTo>
                  <a:lnTo>
                    <a:pt x="531" y="50"/>
                  </a:lnTo>
                  <a:lnTo>
                    <a:pt x="995" y="166"/>
                  </a:lnTo>
                  <a:lnTo>
                    <a:pt x="1177" y="232"/>
                  </a:lnTo>
                  <a:lnTo>
                    <a:pt x="1310" y="332"/>
                  </a:lnTo>
                  <a:lnTo>
                    <a:pt x="1409" y="431"/>
                  </a:lnTo>
                  <a:lnTo>
                    <a:pt x="1459" y="54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78" name="Freeform 79"/>
            <p:cNvSpPr>
              <a:spLocks/>
            </p:cNvSpPr>
            <p:nvPr/>
          </p:nvSpPr>
          <p:spPr bwMode="auto">
            <a:xfrm>
              <a:off x="4715" y="2813"/>
              <a:ext cx="67" cy="66"/>
            </a:xfrm>
            <a:custGeom>
              <a:avLst/>
              <a:gdLst>
                <a:gd name="T0" fmla="*/ 50 w 67"/>
                <a:gd name="T1" fmla="*/ 33 h 66"/>
                <a:gd name="T2" fmla="*/ 67 w 67"/>
                <a:gd name="T3" fmla="*/ 66 h 66"/>
                <a:gd name="T4" fmla="*/ 0 w 67"/>
                <a:gd name="T5" fmla="*/ 33 h 66"/>
                <a:gd name="T6" fmla="*/ 50 w 67"/>
                <a:gd name="T7" fmla="*/ 0 h 66"/>
                <a:gd name="T8" fmla="*/ 50 w 67"/>
                <a:gd name="T9" fmla="*/ 33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66">
                  <a:moveTo>
                    <a:pt x="50" y="33"/>
                  </a:moveTo>
                  <a:lnTo>
                    <a:pt x="67" y="66"/>
                  </a:lnTo>
                  <a:lnTo>
                    <a:pt x="0" y="33"/>
                  </a:lnTo>
                  <a:lnTo>
                    <a:pt x="50" y="0"/>
                  </a:lnTo>
                  <a:lnTo>
                    <a:pt x="50" y="33"/>
                  </a:lnTo>
                  <a:close/>
                </a:path>
              </a:pathLst>
            </a:custGeom>
            <a:solidFill>
              <a:srgbClr val="000000"/>
            </a:solidFill>
            <a:ln w="38100">
              <a:solidFill>
                <a:srgbClr val="000000"/>
              </a:solidFill>
              <a:prstDash val="solid"/>
              <a:round/>
              <a:headEnd/>
              <a:tailEnd/>
            </a:ln>
          </p:spPr>
          <p:txBody>
            <a:bodyPr/>
            <a:lstStyle/>
            <a:p>
              <a:endParaRPr lang="en-US"/>
            </a:p>
          </p:txBody>
        </p:sp>
        <p:sp>
          <p:nvSpPr>
            <p:cNvPr id="51279" name="Freeform 80"/>
            <p:cNvSpPr>
              <a:spLocks/>
            </p:cNvSpPr>
            <p:nvPr/>
          </p:nvSpPr>
          <p:spPr bwMode="auto">
            <a:xfrm>
              <a:off x="4782" y="1785"/>
              <a:ext cx="397" cy="1061"/>
            </a:xfrm>
            <a:custGeom>
              <a:avLst/>
              <a:gdLst>
                <a:gd name="T0" fmla="*/ 397 w 397"/>
                <a:gd name="T1" fmla="*/ 0 h 1061"/>
                <a:gd name="T2" fmla="*/ 364 w 397"/>
                <a:gd name="T3" fmla="*/ 382 h 1061"/>
                <a:gd name="T4" fmla="*/ 281 w 397"/>
                <a:gd name="T5" fmla="*/ 697 h 1061"/>
                <a:gd name="T6" fmla="*/ 165 w 397"/>
                <a:gd name="T7" fmla="*/ 945 h 1061"/>
                <a:gd name="T8" fmla="*/ 82 w 397"/>
                <a:gd name="T9" fmla="*/ 1012 h 1061"/>
                <a:gd name="T10" fmla="*/ 0 w 397"/>
                <a:gd name="T11" fmla="*/ 1061 h 10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7" h="1061">
                  <a:moveTo>
                    <a:pt x="397" y="0"/>
                  </a:moveTo>
                  <a:lnTo>
                    <a:pt x="364" y="382"/>
                  </a:lnTo>
                  <a:lnTo>
                    <a:pt x="281" y="697"/>
                  </a:lnTo>
                  <a:lnTo>
                    <a:pt x="165" y="945"/>
                  </a:lnTo>
                  <a:lnTo>
                    <a:pt x="82" y="1012"/>
                  </a:lnTo>
                  <a:lnTo>
                    <a:pt x="0" y="10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80" name="Rectangle 81"/>
            <p:cNvSpPr>
              <a:spLocks noChangeArrowheads="1"/>
            </p:cNvSpPr>
            <p:nvPr/>
          </p:nvSpPr>
          <p:spPr bwMode="auto">
            <a:xfrm>
              <a:off x="1254" y="1710"/>
              <a:ext cx="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51281" name="Rectangle 82"/>
            <p:cNvSpPr>
              <a:spLocks noChangeArrowheads="1"/>
            </p:cNvSpPr>
            <p:nvPr/>
          </p:nvSpPr>
          <p:spPr bwMode="auto">
            <a:xfrm>
              <a:off x="2878" y="3600"/>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Y</a:t>
              </a:r>
              <a:endParaRPr kumimoji="0" lang="en-GB" altLang="zh-CN" sz="2400" i="1">
                <a:latin typeface="Times" pitchFamily="18" charset="0"/>
                <a:ea typeface="宋体" pitchFamily="2" charset="-122"/>
              </a:endParaRPr>
            </a:p>
          </p:txBody>
        </p:sp>
        <p:sp>
          <p:nvSpPr>
            <p:cNvPr id="51282" name="Rectangle 83"/>
            <p:cNvSpPr>
              <a:spLocks noChangeArrowheads="1"/>
            </p:cNvSpPr>
            <p:nvPr/>
          </p:nvSpPr>
          <p:spPr bwMode="auto">
            <a:xfrm>
              <a:off x="5521" y="1859"/>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ea typeface="宋体" pitchFamily="2" charset="-122"/>
                </a:rPr>
                <a:t>X</a:t>
              </a:r>
              <a:endParaRPr kumimoji="0" lang="en-GB" altLang="zh-CN" sz="2400" i="1">
                <a:latin typeface="Times" pitchFamily="18" charset="0"/>
                <a:ea typeface="宋体" pitchFamily="2" charset="-122"/>
              </a:endParaRPr>
            </a:p>
          </p:txBody>
        </p:sp>
      </p:grpSp>
      <p:sp>
        <p:nvSpPr>
          <p:cNvPr id="2" name="文本框 1"/>
          <p:cNvSpPr txBox="1"/>
          <p:nvPr/>
        </p:nvSpPr>
        <p:spPr>
          <a:xfrm>
            <a:off x="187819" y="5717334"/>
            <a:ext cx="2767104" cy="830997"/>
          </a:xfrm>
          <a:prstGeom prst="rect">
            <a:avLst/>
          </a:prstGeom>
          <a:noFill/>
        </p:spPr>
        <p:txBody>
          <a:bodyPr wrap="none" rtlCol="0">
            <a:spAutoFit/>
          </a:bodyPr>
          <a:lstStyle/>
          <a:p>
            <a:r>
              <a:rPr lang="zh-CN" altLang="en-US"/>
              <a:t>矩形</a:t>
            </a:r>
            <a:r>
              <a:rPr lang="en-US" altLang="zh-CN"/>
              <a:t>UVW</a:t>
            </a:r>
            <a:r>
              <a:rPr lang="zh-CN" altLang="en-US"/>
              <a:t>代表</a:t>
            </a:r>
            <a:endParaRPr lang="en-US" altLang="zh-CN"/>
          </a:p>
          <a:p>
            <a:r>
              <a:rPr lang="zh-CN" altLang="en-US"/>
              <a:t>事务</a:t>
            </a:r>
            <a:r>
              <a:rPr lang="en-US" altLang="zh-CN"/>
              <a:t>UVW</a:t>
            </a:r>
            <a:r>
              <a:rPr lang="zh-CN" altLang="en-US"/>
              <a:t>的协调者</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GB">
                <a:ea typeface="宋体" pitchFamily="2" charset="-122"/>
              </a:rPr>
              <a:t>边追逐小结</a:t>
            </a:r>
            <a:endParaRPr lang="en-GB" altLang="zh-CN">
              <a:ea typeface="宋体" pitchFamily="2" charset="-122"/>
            </a:endParaRPr>
          </a:p>
        </p:txBody>
      </p:sp>
      <p:sp>
        <p:nvSpPr>
          <p:cNvPr id="52227" name="Rectangle 3"/>
          <p:cNvSpPr>
            <a:spLocks noGrp="1" noChangeArrowheads="1"/>
          </p:cNvSpPr>
          <p:nvPr>
            <p:ph type="body" idx="1"/>
          </p:nvPr>
        </p:nvSpPr>
        <p:spPr/>
        <p:txBody>
          <a:bodyPr/>
          <a:lstStyle/>
          <a:p>
            <a:r>
              <a:rPr lang="zh-CN" altLang="en-GB">
                <a:ea typeface="宋体" pitchFamily="2" charset="-122"/>
              </a:rPr>
              <a:t>检测</a:t>
            </a:r>
            <a:r>
              <a:rPr lang="en-GB" altLang="zh-CN">
                <a:ea typeface="宋体" pitchFamily="2" charset="-122"/>
              </a:rPr>
              <a:t>N</a:t>
            </a:r>
            <a:r>
              <a:rPr lang="zh-CN" altLang="en-GB">
                <a:ea typeface="宋体" pitchFamily="2" charset="-122"/>
              </a:rPr>
              <a:t>个事务组成的一个环，需要</a:t>
            </a:r>
            <a:r>
              <a:rPr lang="en-GB" altLang="zh-CN">
                <a:ea typeface="宋体" pitchFamily="2" charset="-122"/>
              </a:rPr>
              <a:t>2(N-1) </a:t>
            </a:r>
            <a:r>
              <a:rPr lang="zh-CN" altLang="en-GB">
                <a:ea typeface="宋体" pitchFamily="2" charset="-122"/>
              </a:rPr>
              <a:t>个消息</a:t>
            </a:r>
            <a:endParaRPr lang="en-GB" altLang="zh-CN">
              <a:ea typeface="宋体" pitchFamily="2" charset="-122"/>
            </a:endParaRPr>
          </a:p>
          <a:p>
            <a:pPr lvl="1"/>
            <a:r>
              <a:rPr lang="zh-CN" altLang="en-GB" sz="2800">
                <a:ea typeface="宋体" pitchFamily="2" charset="-122"/>
              </a:rPr>
              <a:t>对数据库的研究发现，死锁平均涉及</a:t>
            </a:r>
            <a:r>
              <a:rPr lang="en-GB" altLang="zh-CN" sz="2800">
                <a:ea typeface="宋体" pitchFamily="2" charset="-122"/>
              </a:rPr>
              <a:t>2</a:t>
            </a:r>
            <a:r>
              <a:rPr lang="zh-CN" altLang="en-GB" sz="2800">
                <a:ea typeface="宋体" pitchFamily="2" charset="-122"/>
              </a:rPr>
              <a:t>个事务</a:t>
            </a:r>
            <a:endParaRPr lang="en-GB" altLang="zh-CN" sz="2800">
              <a:ea typeface="宋体" pitchFamily="2" charset="-122"/>
            </a:endParaRPr>
          </a:p>
          <a:p>
            <a:r>
              <a:rPr lang="zh-CN" altLang="en-US">
                <a:ea typeface="宋体" pitchFamily="2" charset="-122"/>
              </a:rPr>
              <a:t>上面的算法能够找到任何出现的死锁，假设：</a:t>
            </a:r>
            <a:endParaRPr lang="en-GB" altLang="zh-CN" sz="2000">
              <a:ea typeface="宋体" pitchFamily="2" charset="-122"/>
            </a:endParaRPr>
          </a:p>
          <a:p>
            <a:pPr lvl="1"/>
            <a:r>
              <a:rPr lang="zh-CN" altLang="en-US" sz="2800">
                <a:ea typeface="宋体" pitchFamily="2" charset="-122"/>
              </a:rPr>
              <a:t>等待的事务不放弃</a:t>
            </a:r>
            <a:endParaRPr lang="en-GB" altLang="zh-CN" sz="2800">
              <a:ea typeface="宋体" pitchFamily="2" charset="-122"/>
            </a:endParaRPr>
          </a:p>
          <a:p>
            <a:pPr lvl="1"/>
            <a:r>
              <a:rPr lang="zh-CN" altLang="en-US" sz="2800">
                <a:ea typeface="宋体" pitchFamily="2" charset="-122"/>
              </a:rPr>
              <a:t>不会丢失消息，服务器也不会崩溃</a:t>
            </a:r>
            <a:endParaRPr lang="en-GB" altLang="zh-CN" sz="2800">
              <a:ea typeface="宋体" pitchFamily="2" charset="-122"/>
            </a:endParaRPr>
          </a:p>
          <a:p>
            <a:pPr lvl="1">
              <a:buFontTx/>
              <a:buNone/>
            </a:pPr>
            <a:endParaRPr lang="en-GB" altLang="zh-CN">
              <a:ea typeface="宋体" pitchFamily="2" charset="-122"/>
            </a:endParaRPr>
          </a:p>
          <a:p>
            <a:r>
              <a:rPr lang="zh-CN" altLang="en-GB">
                <a:ea typeface="宋体" pitchFamily="2" charset="-122"/>
              </a:rPr>
              <a:t>算法的求精</a:t>
            </a:r>
          </a:p>
          <a:p>
            <a:pPr lvl="1"/>
            <a:r>
              <a:rPr lang="zh-CN" altLang="en-GB" sz="2800">
                <a:ea typeface="宋体" pitchFamily="2" charset="-122"/>
              </a:rPr>
              <a:t>多个事务发起检测，发现多个环，多个事务被放弃</a:t>
            </a:r>
            <a:endParaRPr lang="en-GB" altLang="zh-CN" sz="2800">
              <a:ea typeface="宋体" pitchFamily="2" charset="-122"/>
            </a:endParaRPr>
          </a:p>
          <a:p>
            <a:pPr lvl="1"/>
            <a:r>
              <a:rPr lang="zh-CN" altLang="en-GB" sz="2800">
                <a:ea typeface="宋体" pitchFamily="2" charset="-122"/>
              </a:rPr>
              <a:t>避免上述情况：事务优先级</a:t>
            </a:r>
          </a:p>
          <a:p>
            <a:endParaRPr lang="en-GB" altLang="zh-CN" sz="3200">
              <a:ea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GB">
                <a:ea typeface="宋体" pitchFamily="2" charset="-122"/>
              </a:rPr>
              <a:t>两个</a:t>
            </a:r>
            <a:r>
              <a:rPr lang="en-US" altLang="zh-CN">
                <a:ea typeface="宋体" pitchFamily="2" charset="-122"/>
              </a:rPr>
              <a:t>probe</a:t>
            </a:r>
            <a:r>
              <a:rPr lang="zh-CN" altLang="en-GB">
                <a:ea typeface="宋体" pitchFamily="2" charset="-122"/>
              </a:rPr>
              <a:t>消息被同时启动</a:t>
            </a:r>
            <a:endParaRPr lang="en-GB" altLang="zh-CN">
              <a:ea typeface="宋体" pitchFamily="2" charset="-122"/>
            </a:endParaRPr>
          </a:p>
        </p:txBody>
      </p:sp>
      <p:grpSp>
        <p:nvGrpSpPr>
          <p:cNvPr id="53251" name="Group 4"/>
          <p:cNvGrpSpPr>
            <a:grpSpLocks/>
          </p:cNvGrpSpPr>
          <p:nvPr/>
        </p:nvGrpSpPr>
        <p:grpSpPr bwMode="auto">
          <a:xfrm>
            <a:off x="536575" y="1148862"/>
            <a:ext cx="9029700" cy="3936494"/>
            <a:chOff x="338" y="1012"/>
            <a:chExt cx="5688" cy="2186"/>
          </a:xfrm>
        </p:grpSpPr>
        <p:sp>
          <p:nvSpPr>
            <p:cNvPr id="53253" name="Line 5"/>
            <p:cNvSpPr>
              <a:spLocks noChangeShapeType="1"/>
            </p:cNvSpPr>
            <p:nvPr/>
          </p:nvSpPr>
          <p:spPr bwMode="auto">
            <a:xfrm flipH="1">
              <a:off x="2987" y="2026"/>
              <a:ext cx="479" cy="77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4" name="Rectangle 6"/>
            <p:cNvSpPr>
              <a:spLocks noChangeArrowheads="1"/>
            </p:cNvSpPr>
            <p:nvPr/>
          </p:nvSpPr>
          <p:spPr bwMode="auto">
            <a:xfrm>
              <a:off x="2997" y="2321"/>
              <a:ext cx="846" cy="13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5" name="Line 7"/>
            <p:cNvSpPr>
              <a:spLocks noChangeShapeType="1"/>
            </p:cNvSpPr>
            <p:nvPr/>
          </p:nvSpPr>
          <p:spPr bwMode="auto">
            <a:xfrm flipV="1">
              <a:off x="4183" y="1736"/>
              <a:ext cx="463" cy="32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6" name="Rectangle 8"/>
            <p:cNvSpPr>
              <a:spLocks noChangeArrowheads="1"/>
            </p:cNvSpPr>
            <p:nvPr/>
          </p:nvSpPr>
          <p:spPr bwMode="auto">
            <a:xfrm>
              <a:off x="3696" y="1803"/>
              <a:ext cx="935" cy="14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7" name="Line 9"/>
            <p:cNvSpPr>
              <a:spLocks noChangeShapeType="1"/>
            </p:cNvSpPr>
            <p:nvPr/>
          </p:nvSpPr>
          <p:spPr bwMode="auto">
            <a:xfrm>
              <a:off x="4920" y="1667"/>
              <a:ext cx="480" cy="5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58" name="Rectangle 10"/>
            <p:cNvSpPr>
              <a:spLocks noChangeArrowheads="1"/>
            </p:cNvSpPr>
            <p:nvPr/>
          </p:nvSpPr>
          <p:spPr bwMode="auto">
            <a:xfrm>
              <a:off x="4631" y="1972"/>
              <a:ext cx="1285" cy="146"/>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59" name="Line 11"/>
            <p:cNvSpPr>
              <a:spLocks noChangeShapeType="1"/>
            </p:cNvSpPr>
            <p:nvPr/>
          </p:nvSpPr>
          <p:spPr bwMode="auto">
            <a:xfrm flipH="1" flipV="1">
              <a:off x="2314" y="2250"/>
              <a:ext cx="464" cy="629"/>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60" name="Rectangle 12"/>
            <p:cNvSpPr>
              <a:spLocks noChangeArrowheads="1"/>
            </p:cNvSpPr>
            <p:nvPr/>
          </p:nvSpPr>
          <p:spPr bwMode="auto">
            <a:xfrm>
              <a:off x="1916" y="2411"/>
              <a:ext cx="1104" cy="16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1" name="Rectangle 13"/>
            <p:cNvSpPr>
              <a:spLocks noChangeArrowheads="1"/>
            </p:cNvSpPr>
            <p:nvPr/>
          </p:nvSpPr>
          <p:spPr bwMode="auto">
            <a:xfrm>
              <a:off x="345" y="1023"/>
              <a:ext cx="98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a) </a:t>
              </a:r>
              <a:r>
                <a:rPr kumimoji="0" lang="zh-CN" altLang="en-GB" sz="2000">
                  <a:latin typeface="Times" pitchFamily="18" charset="0"/>
                  <a:ea typeface="宋体" pitchFamily="2" charset="-122"/>
                </a:rPr>
                <a:t>初始状态</a:t>
              </a:r>
            </a:p>
          </p:txBody>
        </p:sp>
        <p:sp>
          <p:nvSpPr>
            <p:cNvPr id="53262" name="Rectangle 14"/>
            <p:cNvSpPr>
              <a:spLocks noChangeArrowheads="1"/>
            </p:cNvSpPr>
            <p:nvPr/>
          </p:nvSpPr>
          <p:spPr bwMode="auto">
            <a:xfrm>
              <a:off x="1866" y="1023"/>
              <a:ext cx="217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tx1"/>
                </a:buClr>
                <a:buFont typeface="Wingdings" pitchFamily="2" charset="2"/>
                <a:buChar char=""/>
                <a:defRPr kumimoji="1" sz="2800">
                  <a:solidFill>
                    <a:schemeClr val="tx1"/>
                  </a:solidFill>
                  <a:latin typeface="Arial" charset="0"/>
                </a:defRPr>
              </a:lvl1pPr>
              <a:lvl2pPr marL="4762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b) </a:t>
              </a:r>
              <a:r>
                <a:rPr kumimoji="0" lang="zh-CN" altLang="en-GB" sz="2000">
                  <a:latin typeface="Times" pitchFamily="18" charset="0"/>
                  <a:ea typeface="宋体" pitchFamily="2" charset="-122"/>
                </a:rPr>
                <a:t>由</a:t>
              </a:r>
              <a:r>
                <a:rPr kumimoji="0" lang="en-GB" altLang="zh-CN" sz="2000" i="1">
                  <a:latin typeface="Times" pitchFamily="18" charset="0"/>
                  <a:ea typeface="宋体" pitchFamily="2" charset="-122"/>
                </a:rPr>
                <a:t>T</a:t>
              </a:r>
              <a:r>
                <a:rPr kumimoji="0" lang="zh-CN" altLang="en-GB" sz="2000">
                  <a:latin typeface="Times" pitchFamily="18" charset="0"/>
                  <a:ea typeface="宋体" pitchFamily="2" charset="-122"/>
                </a:rPr>
                <a:t>发起的检测结果</a:t>
              </a:r>
              <a:endParaRPr kumimoji="0" lang="zh-CN" altLang="zh-CN" sz="2000">
                <a:latin typeface="Times" pitchFamily="18" charset="0"/>
                <a:ea typeface="宋体" pitchFamily="2" charset="-122"/>
              </a:endParaRPr>
            </a:p>
          </p:txBody>
        </p:sp>
        <p:sp>
          <p:nvSpPr>
            <p:cNvPr id="53263" name="Freeform 15"/>
            <p:cNvSpPr>
              <a:spLocks/>
            </p:cNvSpPr>
            <p:nvPr/>
          </p:nvSpPr>
          <p:spPr bwMode="auto">
            <a:xfrm>
              <a:off x="1076" y="1685"/>
              <a:ext cx="79" cy="79"/>
            </a:xfrm>
            <a:custGeom>
              <a:avLst/>
              <a:gdLst>
                <a:gd name="T0" fmla="*/ 0 w 79"/>
                <a:gd name="T1" fmla="*/ 47 h 79"/>
                <a:gd name="T2" fmla="*/ 0 w 79"/>
                <a:gd name="T3" fmla="*/ 0 h 79"/>
                <a:gd name="T4" fmla="*/ 79 w 79"/>
                <a:gd name="T5" fmla="*/ 32 h 79"/>
                <a:gd name="T6" fmla="*/ 0 w 79"/>
                <a:gd name="T7" fmla="*/ 79 h 79"/>
                <a:gd name="T8" fmla="*/ 0 w 79"/>
                <a:gd name="T9" fmla="*/ 47 h 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79">
                  <a:moveTo>
                    <a:pt x="0" y="47"/>
                  </a:moveTo>
                  <a:lnTo>
                    <a:pt x="0" y="0"/>
                  </a:lnTo>
                  <a:lnTo>
                    <a:pt x="79" y="32"/>
                  </a:lnTo>
                  <a:lnTo>
                    <a:pt x="0" y="79"/>
                  </a:lnTo>
                  <a:lnTo>
                    <a:pt x="0" y="47"/>
                  </a:lnTo>
                  <a:close/>
                </a:path>
              </a:pathLst>
            </a:custGeom>
            <a:solidFill>
              <a:srgbClr val="000000"/>
            </a:solidFill>
            <a:ln w="36513">
              <a:solidFill>
                <a:srgbClr val="000000"/>
              </a:solidFill>
              <a:prstDash val="solid"/>
              <a:round/>
              <a:headEnd/>
              <a:tailEnd/>
            </a:ln>
          </p:spPr>
          <p:txBody>
            <a:bodyPr/>
            <a:lstStyle/>
            <a:p>
              <a:endParaRPr lang="en-US" sz="3200"/>
            </a:p>
          </p:txBody>
        </p:sp>
        <p:sp>
          <p:nvSpPr>
            <p:cNvPr id="53264" name="Freeform 16"/>
            <p:cNvSpPr>
              <a:spLocks/>
            </p:cNvSpPr>
            <p:nvPr/>
          </p:nvSpPr>
          <p:spPr bwMode="auto">
            <a:xfrm>
              <a:off x="637" y="1732"/>
              <a:ext cx="424" cy="314"/>
            </a:xfrm>
            <a:custGeom>
              <a:avLst/>
              <a:gdLst>
                <a:gd name="T0" fmla="*/ 0 w 424"/>
                <a:gd name="T1" fmla="*/ 314 h 314"/>
                <a:gd name="T2" fmla="*/ 32 w 424"/>
                <a:gd name="T3" fmla="*/ 204 h 314"/>
                <a:gd name="T4" fmla="*/ 126 w 424"/>
                <a:gd name="T5" fmla="*/ 110 h 314"/>
                <a:gd name="T6" fmla="*/ 251 w 424"/>
                <a:gd name="T7" fmla="*/ 47 h 314"/>
                <a:gd name="T8" fmla="*/ 424 w 424"/>
                <a:gd name="T9" fmla="*/ 0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4" h="314">
                  <a:moveTo>
                    <a:pt x="0" y="314"/>
                  </a:moveTo>
                  <a:lnTo>
                    <a:pt x="32" y="204"/>
                  </a:lnTo>
                  <a:lnTo>
                    <a:pt x="126" y="110"/>
                  </a:lnTo>
                  <a:lnTo>
                    <a:pt x="251" y="47"/>
                  </a:lnTo>
                  <a:lnTo>
                    <a:pt x="424" y="0"/>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65" name="Rectangle 17"/>
            <p:cNvSpPr>
              <a:spLocks noChangeArrowheads="1"/>
            </p:cNvSpPr>
            <p:nvPr/>
          </p:nvSpPr>
          <p:spPr bwMode="auto">
            <a:xfrm>
              <a:off x="1155" y="1623"/>
              <a:ext cx="188" cy="20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6" name="Rectangle 18"/>
            <p:cNvSpPr>
              <a:spLocks noChangeArrowheads="1"/>
            </p:cNvSpPr>
            <p:nvPr/>
          </p:nvSpPr>
          <p:spPr bwMode="auto">
            <a:xfrm>
              <a:off x="543" y="2046"/>
              <a:ext cx="188" cy="188"/>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7" name="Rectangle 19"/>
            <p:cNvSpPr>
              <a:spLocks noChangeArrowheads="1"/>
            </p:cNvSpPr>
            <p:nvPr/>
          </p:nvSpPr>
          <p:spPr bwMode="auto">
            <a:xfrm>
              <a:off x="763" y="2500"/>
              <a:ext cx="203" cy="204"/>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68" name="Rectangle 20"/>
            <p:cNvSpPr>
              <a:spLocks noChangeArrowheads="1"/>
            </p:cNvSpPr>
            <p:nvPr/>
          </p:nvSpPr>
          <p:spPr bwMode="auto">
            <a:xfrm>
              <a:off x="1386" y="2061"/>
              <a:ext cx="140"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269" name="Rectangle 21"/>
            <p:cNvSpPr>
              <a:spLocks noChangeArrowheads="1"/>
            </p:cNvSpPr>
            <p:nvPr/>
          </p:nvSpPr>
          <p:spPr bwMode="auto">
            <a:xfrm>
              <a:off x="1183" y="1660"/>
              <a:ext cx="1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270" name="Rectangle 22"/>
            <p:cNvSpPr>
              <a:spLocks noChangeArrowheads="1"/>
            </p:cNvSpPr>
            <p:nvPr/>
          </p:nvSpPr>
          <p:spPr bwMode="auto">
            <a:xfrm>
              <a:off x="567" y="2061"/>
              <a:ext cx="12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271" name="Rectangle 23"/>
            <p:cNvSpPr>
              <a:spLocks noChangeArrowheads="1"/>
            </p:cNvSpPr>
            <p:nvPr/>
          </p:nvSpPr>
          <p:spPr bwMode="auto">
            <a:xfrm>
              <a:off x="775" y="2537"/>
              <a:ext cx="183"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272" name="Freeform 24"/>
            <p:cNvSpPr>
              <a:spLocks/>
            </p:cNvSpPr>
            <p:nvPr/>
          </p:nvSpPr>
          <p:spPr bwMode="auto">
            <a:xfrm>
              <a:off x="982" y="2547"/>
              <a:ext cx="79" cy="78"/>
            </a:xfrm>
            <a:custGeom>
              <a:avLst/>
              <a:gdLst>
                <a:gd name="T0" fmla="*/ 79 w 79"/>
                <a:gd name="T1" fmla="*/ 47 h 78"/>
                <a:gd name="T2" fmla="*/ 79 w 79"/>
                <a:gd name="T3" fmla="*/ 78 h 78"/>
                <a:gd name="T4" fmla="*/ 0 w 79"/>
                <a:gd name="T5" fmla="*/ 47 h 78"/>
                <a:gd name="T6" fmla="*/ 63 w 79"/>
                <a:gd name="T7" fmla="*/ 0 h 78"/>
                <a:gd name="T8" fmla="*/ 79 w 79"/>
                <a:gd name="T9" fmla="*/ 47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78">
                  <a:moveTo>
                    <a:pt x="79" y="47"/>
                  </a:moveTo>
                  <a:lnTo>
                    <a:pt x="79" y="78"/>
                  </a:lnTo>
                  <a:lnTo>
                    <a:pt x="0" y="47"/>
                  </a:lnTo>
                  <a:lnTo>
                    <a:pt x="63" y="0"/>
                  </a:lnTo>
                  <a:lnTo>
                    <a:pt x="79" y="47"/>
                  </a:lnTo>
                  <a:close/>
                </a:path>
              </a:pathLst>
            </a:custGeom>
            <a:solidFill>
              <a:srgbClr val="000000"/>
            </a:solidFill>
            <a:ln w="36513">
              <a:solidFill>
                <a:srgbClr val="000000"/>
              </a:solidFill>
              <a:prstDash val="solid"/>
              <a:round/>
              <a:headEnd/>
              <a:tailEnd/>
            </a:ln>
          </p:spPr>
          <p:txBody>
            <a:bodyPr/>
            <a:lstStyle/>
            <a:p>
              <a:endParaRPr lang="en-US" sz="3200"/>
            </a:p>
          </p:txBody>
        </p:sp>
        <p:sp>
          <p:nvSpPr>
            <p:cNvPr id="53273" name="Freeform 25"/>
            <p:cNvSpPr>
              <a:spLocks/>
            </p:cNvSpPr>
            <p:nvPr/>
          </p:nvSpPr>
          <p:spPr bwMode="auto">
            <a:xfrm>
              <a:off x="1061" y="2234"/>
              <a:ext cx="376" cy="344"/>
            </a:xfrm>
            <a:custGeom>
              <a:avLst/>
              <a:gdLst>
                <a:gd name="T0" fmla="*/ 376 w 376"/>
                <a:gd name="T1" fmla="*/ 0 h 344"/>
                <a:gd name="T2" fmla="*/ 344 w 376"/>
                <a:gd name="T3" fmla="*/ 109 h 344"/>
                <a:gd name="T4" fmla="*/ 266 w 376"/>
                <a:gd name="T5" fmla="*/ 219 h 344"/>
                <a:gd name="T6" fmla="*/ 156 w 376"/>
                <a:gd name="T7" fmla="*/ 297 h 344"/>
                <a:gd name="T8" fmla="*/ 0 w 376"/>
                <a:gd name="T9" fmla="*/ 344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 h="344">
                  <a:moveTo>
                    <a:pt x="376" y="0"/>
                  </a:moveTo>
                  <a:lnTo>
                    <a:pt x="344" y="109"/>
                  </a:lnTo>
                  <a:lnTo>
                    <a:pt x="266" y="219"/>
                  </a:lnTo>
                  <a:lnTo>
                    <a:pt x="156" y="297"/>
                  </a:lnTo>
                  <a:lnTo>
                    <a:pt x="0" y="344"/>
                  </a:lnTo>
                </a:path>
              </a:pathLst>
            </a:custGeom>
            <a:noFill/>
            <a:ln w="365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4" name="Rectangle 26"/>
            <p:cNvSpPr>
              <a:spLocks noChangeArrowheads="1"/>
            </p:cNvSpPr>
            <p:nvPr/>
          </p:nvSpPr>
          <p:spPr bwMode="auto">
            <a:xfrm>
              <a:off x="1358" y="2046"/>
              <a:ext cx="204" cy="203"/>
            </a:xfrm>
            <a:prstGeom prst="rect">
              <a:avLst/>
            </a:prstGeom>
            <a:noFill/>
            <a:ln w="365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75" name="Rectangle 27"/>
            <p:cNvSpPr>
              <a:spLocks noChangeArrowheads="1"/>
            </p:cNvSpPr>
            <p:nvPr/>
          </p:nvSpPr>
          <p:spPr bwMode="auto">
            <a:xfrm>
              <a:off x="338" y="1655"/>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en-GB" sz="3200">
                <a:latin typeface="Times" pitchFamily="18" charset="0"/>
                <a:ea typeface="宋体" pitchFamily="2" charset="-122"/>
              </a:endParaRPr>
            </a:p>
          </p:txBody>
        </p:sp>
        <p:sp>
          <p:nvSpPr>
            <p:cNvPr id="53276" name="Rectangle 28"/>
            <p:cNvSpPr>
              <a:spLocks noChangeArrowheads="1"/>
            </p:cNvSpPr>
            <p:nvPr/>
          </p:nvSpPr>
          <p:spPr bwMode="auto">
            <a:xfrm>
              <a:off x="1280" y="2578"/>
              <a:ext cx="407"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77" name="Freeform 29"/>
            <p:cNvSpPr>
              <a:spLocks/>
            </p:cNvSpPr>
            <p:nvPr/>
          </p:nvSpPr>
          <p:spPr bwMode="auto">
            <a:xfrm>
              <a:off x="1280" y="2578"/>
              <a:ext cx="63" cy="63"/>
            </a:xfrm>
            <a:custGeom>
              <a:avLst/>
              <a:gdLst>
                <a:gd name="T0" fmla="*/ 0 w 63"/>
                <a:gd name="T1" fmla="*/ 63 h 63"/>
                <a:gd name="T2" fmla="*/ 0 w 63"/>
                <a:gd name="T3" fmla="*/ 0 h 63"/>
                <a:gd name="T4" fmla="*/ 63 w 63"/>
                <a:gd name="T5" fmla="*/ 0 h 63"/>
                <a:gd name="T6" fmla="*/ 0 60000 65536"/>
                <a:gd name="T7" fmla="*/ 0 60000 65536"/>
                <a:gd name="T8" fmla="*/ 0 60000 65536"/>
              </a:gdLst>
              <a:ahLst/>
              <a:cxnLst>
                <a:cxn ang="T6">
                  <a:pos x="T0" y="T1"/>
                </a:cxn>
                <a:cxn ang="T7">
                  <a:pos x="T2" y="T3"/>
                </a:cxn>
                <a:cxn ang="T8">
                  <a:pos x="T4" y="T5"/>
                </a:cxn>
              </a:cxnLst>
              <a:rect l="0" t="0" r="r" b="b"/>
              <a:pathLst>
                <a:path w="63" h="63">
                  <a:moveTo>
                    <a:pt x="0" y="63"/>
                  </a:moveTo>
                  <a:lnTo>
                    <a:pt x="0" y="0"/>
                  </a:lnTo>
                  <a:lnTo>
                    <a:pt x="63" y="0"/>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8" name="Freeform 30"/>
            <p:cNvSpPr>
              <a:spLocks/>
            </p:cNvSpPr>
            <p:nvPr/>
          </p:nvSpPr>
          <p:spPr bwMode="auto">
            <a:xfrm>
              <a:off x="1625" y="2578"/>
              <a:ext cx="62" cy="63"/>
            </a:xfrm>
            <a:custGeom>
              <a:avLst/>
              <a:gdLst>
                <a:gd name="T0" fmla="*/ 0 w 62"/>
                <a:gd name="T1" fmla="*/ 0 h 63"/>
                <a:gd name="T2" fmla="*/ 62 w 62"/>
                <a:gd name="T3" fmla="*/ 0 h 63"/>
                <a:gd name="T4" fmla="*/ 62 w 62"/>
                <a:gd name="T5" fmla="*/ 63 h 63"/>
                <a:gd name="T6" fmla="*/ 0 60000 65536"/>
                <a:gd name="T7" fmla="*/ 0 60000 65536"/>
                <a:gd name="T8" fmla="*/ 0 60000 65536"/>
              </a:gdLst>
              <a:ahLst/>
              <a:cxnLst>
                <a:cxn ang="T6">
                  <a:pos x="T0" y="T1"/>
                </a:cxn>
                <a:cxn ang="T7">
                  <a:pos x="T2" y="T3"/>
                </a:cxn>
                <a:cxn ang="T8">
                  <a:pos x="T4" y="T5"/>
                </a:cxn>
              </a:cxnLst>
              <a:rect l="0" t="0" r="r" b="b"/>
              <a:pathLst>
                <a:path w="62" h="63">
                  <a:moveTo>
                    <a:pt x="0" y="0"/>
                  </a:moveTo>
                  <a:lnTo>
                    <a:pt x="62" y="0"/>
                  </a:lnTo>
                  <a:lnTo>
                    <a:pt x="62" y="63"/>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79" name="Freeform 31"/>
            <p:cNvSpPr>
              <a:spLocks/>
            </p:cNvSpPr>
            <p:nvPr/>
          </p:nvSpPr>
          <p:spPr bwMode="auto">
            <a:xfrm>
              <a:off x="1625" y="2798"/>
              <a:ext cx="62" cy="62"/>
            </a:xfrm>
            <a:custGeom>
              <a:avLst/>
              <a:gdLst>
                <a:gd name="T0" fmla="*/ 62 w 62"/>
                <a:gd name="T1" fmla="*/ 0 h 62"/>
                <a:gd name="T2" fmla="*/ 62 w 62"/>
                <a:gd name="T3" fmla="*/ 62 h 62"/>
                <a:gd name="T4" fmla="*/ 0 w 62"/>
                <a:gd name="T5" fmla="*/ 62 h 62"/>
                <a:gd name="T6" fmla="*/ 0 60000 65536"/>
                <a:gd name="T7" fmla="*/ 0 60000 65536"/>
                <a:gd name="T8" fmla="*/ 0 60000 65536"/>
              </a:gdLst>
              <a:ahLst/>
              <a:cxnLst>
                <a:cxn ang="T6">
                  <a:pos x="T0" y="T1"/>
                </a:cxn>
                <a:cxn ang="T7">
                  <a:pos x="T2" y="T3"/>
                </a:cxn>
                <a:cxn ang="T8">
                  <a:pos x="T4" y="T5"/>
                </a:cxn>
              </a:cxnLst>
              <a:rect l="0" t="0" r="r" b="b"/>
              <a:pathLst>
                <a:path w="62" h="62">
                  <a:moveTo>
                    <a:pt x="62" y="0"/>
                  </a:moveTo>
                  <a:lnTo>
                    <a:pt x="62" y="62"/>
                  </a:lnTo>
                  <a:lnTo>
                    <a:pt x="0" y="62"/>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80" name="Line 32"/>
            <p:cNvSpPr>
              <a:spLocks noChangeShapeType="1"/>
            </p:cNvSpPr>
            <p:nvPr/>
          </p:nvSpPr>
          <p:spPr bwMode="auto">
            <a:xfrm>
              <a:off x="1437" y="2578"/>
              <a:ext cx="109" cy="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1" name="Line 33"/>
            <p:cNvSpPr>
              <a:spLocks noChangeShapeType="1"/>
            </p:cNvSpPr>
            <p:nvPr/>
          </p:nvSpPr>
          <p:spPr bwMode="auto">
            <a:xfrm flipH="1">
              <a:off x="1437" y="2860"/>
              <a:ext cx="109" cy="1"/>
            </a:xfrm>
            <a:prstGeom prst="line">
              <a:avLst/>
            </a:prstGeom>
            <a:noFill/>
            <a:ln w="36513">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2" name="Freeform 34"/>
            <p:cNvSpPr>
              <a:spLocks/>
            </p:cNvSpPr>
            <p:nvPr/>
          </p:nvSpPr>
          <p:spPr bwMode="auto">
            <a:xfrm>
              <a:off x="1280" y="2798"/>
              <a:ext cx="63" cy="62"/>
            </a:xfrm>
            <a:custGeom>
              <a:avLst/>
              <a:gdLst>
                <a:gd name="T0" fmla="*/ 63 w 63"/>
                <a:gd name="T1" fmla="*/ 62 h 62"/>
                <a:gd name="T2" fmla="*/ 0 w 63"/>
                <a:gd name="T3" fmla="*/ 62 h 62"/>
                <a:gd name="T4" fmla="*/ 0 w 63"/>
                <a:gd name="T5" fmla="*/ 0 h 62"/>
                <a:gd name="T6" fmla="*/ 0 60000 65536"/>
                <a:gd name="T7" fmla="*/ 0 60000 65536"/>
                <a:gd name="T8" fmla="*/ 0 60000 65536"/>
              </a:gdLst>
              <a:ahLst/>
              <a:cxnLst>
                <a:cxn ang="T6">
                  <a:pos x="T0" y="T1"/>
                </a:cxn>
                <a:cxn ang="T7">
                  <a:pos x="T2" y="T3"/>
                </a:cxn>
                <a:cxn ang="T8">
                  <a:pos x="T4" y="T5"/>
                </a:cxn>
              </a:cxnLst>
              <a:rect l="0" t="0" r="r" b="b"/>
              <a:pathLst>
                <a:path w="63" h="62">
                  <a:moveTo>
                    <a:pt x="63" y="62"/>
                  </a:moveTo>
                  <a:lnTo>
                    <a:pt x="0" y="62"/>
                  </a:lnTo>
                  <a:lnTo>
                    <a:pt x="0" y="0"/>
                  </a:lnTo>
                </a:path>
              </a:pathLst>
            </a:custGeom>
            <a:noFill/>
            <a:ln w="36513">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83" name="Rectangle 35"/>
            <p:cNvSpPr>
              <a:spLocks noChangeArrowheads="1"/>
            </p:cNvSpPr>
            <p:nvPr/>
          </p:nvSpPr>
          <p:spPr bwMode="auto">
            <a:xfrm>
              <a:off x="1314" y="2510"/>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284" name="Rectangle 36"/>
            <p:cNvSpPr>
              <a:spLocks noChangeArrowheads="1"/>
            </p:cNvSpPr>
            <p:nvPr/>
          </p:nvSpPr>
          <p:spPr bwMode="auto">
            <a:xfrm>
              <a:off x="1314" y="2651"/>
              <a:ext cx="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3200">
                <a:latin typeface="Times" pitchFamily="18" charset="0"/>
                <a:ea typeface="宋体" pitchFamily="2" charset="-122"/>
              </a:endParaRPr>
            </a:p>
          </p:txBody>
        </p:sp>
        <p:sp>
          <p:nvSpPr>
            <p:cNvPr id="53285" name="Freeform 37"/>
            <p:cNvSpPr>
              <a:spLocks/>
            </p:cNvSpPr>
            <p:nvPr/>
          </p:nvSpPr>
          <p:spPr bwMode="auto">
            <a:xfrm>
              <a:off x="3257" y="1921"/>
              <a:ext cx="89" cy="75"/>
            </a:xfrm>
            <a:custGeom>
              <a:avLst/>
              <a:gdLst>
                <a:gd name="T0" fmla="*/ 15 w 89"/>
                <a:gd name="T1" fmla="*/ 45 h 75"/>
                <a:gd name="T2" fmla="*/ 45 w 89"/>
                <a:gd name="T3" fmla="*/ 0 h 75"/>
                <a:gd name="T4" fmla="*/ 89 w 89"/>
                <a:gd name="T5" fmla="*/ 75 h 75"/>
                <a:gd name="T6" fmla="*/ 0 w 89"/>
                <a:gd name="T7" fmla="*/ 75 h 75"/>
                <a:gd name="T8" fmla="*/ 15 w 89"/>
                <a:gd name="T9" fmla="*/ 4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75">
                  <a:moveTo>
                    <a:pt x="15" y="45"/>
                  </a:moveTo>
                  <a:lnTo>
                    <a:pt x="45" y="0"/>
                  </a:lnTo>
                  <a:lnTo>
                    <a:pt x="89" y="75"/>
                  </a:lnTo>
                  <a:lnTo>
                    <a:pt x="0" y="75"/>
                  </a:lnTo>
                  <a:lnTo>
                    <a:pt x="15" y="45"/>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86" name="Line 38"/>
            <p:cNvSpPr>
              <a:spLocks noChangeShapeType="1"/>
            </p:cNvSpPr>
            <p:nvPr/>
          </p:nvSpPr>
          <p:spPr bwMode="auto">
            <a:xfrm>
              <a:off x="2957" y="1801"/>
              <a:ext cx="315" cy="165"/>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287" name="Freeform 39"/>
            <p:cNvSpPr>
              <a:spLocks/>
            </p:cNvSpPr>
            <p:nvPr/>
          </p:nvSpPr>
          <p:spPr bwMode="auto">
            <a:xfrm>
              <a:off x="2269" y="2190"/>
              <a:ext cx="75" cy="90"/>
            </a:xfrm>
            <a:custGeom>
              <a:avLst/>
              <a:gdLst>
                <a:gd name="T0" fmla="*/ 45 w 75"/>
                <a:gd name="T1" fmla="*/ 60 h 90"/>
                <a:gd name="T2" fmla="*/ 15 w 75"/>
                <a:gd name="T3" fmla="*/ 90 h 90"/>
                <a:gd name="T4" fmla="*/ 0 w 75"/>
                <a:gd name="T5" fmla="*/ 0 h 90"/>
                <a:gd name="T6" fmla="*/ 75 w 75"/>
                <a:gd name="T7" fmla="*/ 30 h 90"/>
                <a:gd name="T8" fmla="*/ 45 w 75"/>
                <a:gd name="T9" fmla="*/ 60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45" y="60"/>
                  </a:moveTo>
                  <a:lnTo>
                    <a:pt x="15" y="90"/>
                  </a:lnTo>
                  <a:lnTo>
                    <a:pt x="0" y="0"/>
                  </a:lnTo>
                  <a:lnTo>
                    <a:pt x="75" y="30"/>
                  </a:lnTo>
                  <a:lnTo>
                    <a:pt x="45" y="60"/>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88" name="Rectangle 40"/>
            <p:cNvSpPr>
              <a:spLocks noChangeArrowheads="1"/>
            </p:cNvSpPr>
            <p:nvPr/>
          </p:nvSpPr>
          <p:spPr bwMode="auto">
            <a:xfrm>
              <a:off x="2209" y="2025"/>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289" name="Rectangle 41"/>
            <p:cNvSpPr>
              <a:spLocks noChangeArrowheads="1"/>
            </p:cNvSpPr>
            <p:nvPr/>
          </p:nvSpPr>
          <p:spPr bwMode="auto">
            <a:xfrm>
              <a:off x="2179" y="2011"/>
              <a:ext cx="195" cy="19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0" name="Freeform 42"/>
            <p:cNvSpPr>
              <a:spLocks/>
            </p:cNvSpPr>
            <p:nvPr/>
          </p:nvSpPr>
          <p:spPr bwMode="auto">
            <a:xfrm>
              <a:off x="2643" y="1682"/>
              <a:ext cx="75" cy="74"/>
            </a:xfrm>
            <a:custGeom>
              <a:avLst/>
              <a:gdLst>
                <a:gd name="T0" fmla="*/ 0 w 75"/>
                <a:gd name="T1" fmla="*/ 30 h 74"/>
                <a:gd name="T2" fmla="*/ 0 w 75"/>
                <a:gd name="T3" fmla="*/ 0 h 74"/>
                <a:gd name="T4" fmla="*/ 75 w 75"/>
                <a:gd name="T5" fmla="*/ 30 h 74"/>
                <a:gd name="T6" fmla="*/ 15 w 75"/>
                <a:gd name="T7" fmla="*/ 74 h 74"/>
                <a:gd name="T8" fmla="*/ 0 w 75"/>
                <a:gd name="T9" fmla="*/ 30 h 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4">
                  <a:moveTo>
                    <a:pt x="0" y="30"/>
                  </a:moveTo>
                  <a:lnTo>
                    <a:pt x="0" y="0"/>
                  </a:lnTo>
                  <a:lnTo>
                    <a:pt x="75" y="30"/>
                  </a:lnTo>
                  <a:lnTo>
                    <a:pt x="15" y="74"/>
                  </a:lnTo>
                  <a:lnTo>
                    <a:pt x="0" y="30"/>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91" name="Freeform 43"/>
            <p:cNvSpPr>
              <a:spLocks/>
            </p:cNvSpPr>
            <p:nvPr/>
          </p:nvSpPr>
          <p:spPr bwMode="auto">
            <a:xfrm>
              <a:off x="2284" y="1726"/>
              <a:ext cx="359" cy="255"/>
            </a:xfrm>
            <a:custGeom>
              <a:avLst/>
              <a:gdLst>
                <a:gd name="T0" fmla="*/ 0 w 359"/>
                <a:gd name="T1" fmla="*/ 255 h 255"/>
                <a:gd name="T2" fmla="*/ 30 w 359"/>
                <a:gd name="T3" fmla="*/ 165 h 255"/>
                <a:gd name="T4" fmla="*/ 105 w 359"/>
                <a:gd name="T5" fmla="*/ 90 h 255"/>
                <a:gd name="T6" fmla="*/ 210 w 359"/>
                <a:gd name="T7" fmla="*/ 30 h 255"/>
                <a:gd name="T8" fmla="*/ 359 w 359"/>
                <a:gd name="T9" fmla="*/ 0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55">
                  <a:moveTo>
                    <a:pt x="0" y="255"/>
                  </a:moveTo>
                  <a:lnTo>
                    <a:pt x="30" y="165"/>
                  </a:lnTo>
                  <a:lnTo>
                    <a:pt x="105" y="90"/>
                  </a:lnTo>
                  <a:lnTo>
                    <a:pt x="210" y="30"/>
                  </a:lnTo>
                  <a:lnTo>
                    <a:pt x="359" y="0"/>
                  </a:lnTo>
                </a:path>
              </a:pathLst>
            </a:custGeom>
            <a:noFill/>
            <a:ln w="349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292" name="Rectangle 44"/>
            <p:cNvSpPr>
              <a:spLocks noChangeArrowheads="1"/>
            </p:cNvSpPr>
            <p:nvPr/>
          </p:nvSpPr>
          <p:spPr bwMode="auto">
            <a:xfrm>
              <a:off x="2778" y="2879"/>
              <a:ext cx="1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3" name="Rectangle 45"/>
            <p:cNvSpPr>
              <a:spLocks noChangeArrowheads="1"/>
            </p:cNvSpPr>
            <p:nvPr/>
          </p:nvSpPr>
          <p:spPr bwMode="auto">
            <a:xfrm>
              <a:off x="2771" y="2893"/>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294" name="Freeform 46"/>
            <p:cNvSpPr>
              <a:spLocks/>
            </p:cNvSpPr>
            <p:nvPr/>
          </p:nvSpPr>
          <p:spPr bwMode="auto">
            <a:xfrm>
              <a:off x="2957" y="2789"/>
              <a:ext cx="75" cy="75"/>
            </a:xfrm>
            <a:custGeom>
              <a:avLst/>
              <a:gdLst>
                <a:gd name="T0" fmla="*/ 30 w 75"/>
                <a:gd name="T1" fmla="*/ 15 h 75"/>
                <a:gd name="T2" fmla="*/ 75 w 75"/>
                <a:gd name="T3" fmla="*/ 45 h 75"/>
                <a:gd name="T4" fmla="*/ 0 w 75"/>
                <a:gd name="T5" fmla="*/ 75 h 75"/>
                <a:gd name="T6" fmla="*/ 0 w 75"/>
                <a:gd name="T7" fmla="*/ 0 h 75"/>
                <a:gd name="T8" fmla="*/ 30 w 75"/>
                <a:gd name="T9" fmla="*/ 1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5">
                  <a:moveTo>
                    <a:pt x="30" y="15"/>
                  </a:moveTo>
                  <a:lnTo>
                    <a:pt x="75" y="45"/>
                  </a:lnTo>
                  <a:lnTo>
                    <a:pt x="0" y="75"/>
                  </a:lnTo>
                  <a:lnTo>
                    <a:pt x="0" y="0"/>
                  </a:lnTo>
                  <a:lnTo>
                    <a:pt x="30" y="15"/>
                  </a:lnTo>
                  <a:close/>
                </a:path>
              </a:pathLst>
            </a:custGeom>
            <a:solidFill>
              <a:srgbClr val="000000"/>
            </a:solidFill>
            <a:ln w="34925">
              <a:solidFill>
                <a:srgbClr val="000000"/>
              </a:solidFill>
              <a:prstDash val="solid"/>
              <a:round/>
              <a:headEnd/>
              <a:tailEnd/>
            </a:ln>
          </p:spPr>
          <p:txBody>
            <a:bodyPr/>
            <a:lstStyle/>
            <a:p>
              <a:endParaRPr lang="en-US" sz="3200"/>
            </a:p>
          </p:txBody>
        </p:sp>
        <p:sp>
          <p:nvSpPr>
            <p:cNvPr id="53295" name="Rectangle 47"/>
            <p:cNvSpPr>
              <a:spLocks noChangeArrowheads="1"/>
            </p:cNvSpPr>
            <p:nvPr/>
          </p:nvSpPr>
          <p:spPr bwMode="auto">
            <a:xfrm>
              <a:off x="3346" y="2011"/>
              <a:ext cx="165"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6" name="Rectangle 48"/>
            <p:cNvSpPr>
              <a:spLocks noChangeArrowheads="1"/>
            </p:cNvSpPr>
            <p:nvPr/>
          </p:nvSpPr>
          <p:spPr bwMode="auto">
            <a:xfrm>
              <a:off x="3346" y="2011"/>
              <a:ext cx="180" cy="19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7" name="Rectangle 49"/>
            <p:cNvSpPr>
              <a:spLocks noChangeArrowheads="1"/>
            </p:cNvSpPr>
            <p:nvPr/>
          </p:nvSpPr>
          <p:spPr bwMode="auto">
            <a:xfrm>
              <a:off x="3361" y="2025"/>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298" name="Rectangle 50"/>
            <p:cNvSpPr>
              <a:spLocks noChangeArrowheads="1"/>
            </p:cNvSpPr>
            <p:nvPr/>
          </p:nvSpPr>
          <p:spPr bwMode="auto">
            <a:xfrm>
              <a:off x="2763" y="1652"/>
              <a:ext cx="179"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299" name="Rectangle 51"/>
            <p:cNvSpPr>
              <a:spLocks noChangeArrowheads="1"/>
            </p:cNvSpPr>
            <p:nvPr/>
          </p:nvSpPr>
          <p:spPr bwMode="auto">
            <a:xfrm>
              <a:off x="2763" y="1652"/>
              <a:ext cx="194" cy="179"/>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00" name="Rectangle 52"/>
            <p:cNvSpPr>
              <a:spLocks noChangeArrowheads="1"/>
            </p:cNvSpPr>
            <p:nvPr/>
          </p:nvSpPr>
          <p:spPr bwMode="auto">
            <a:xfrm>
              <a:off x="2797" y="1666"/>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301" name="Rectangle 53"/>
            <p:cNvSpPr>
              <a:spLocks noChangeArrowheads="1"/>
            </p:cNvSpPr>
            <p:nvPr/>
          </p:nvSpPr>
          <p:spPr bwMode="auto">
            <a:xfrm>
              <a:off x="1968" y="2417"/>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02" name="Rectangle 54"/>
            <p:cNvSpPr>
              <a:spLocks noChangeArrowheads="1"/>
            </p:cNvSpPr>
            <p:nvPr/>
          </p:nvSpPr>
          <p:spPr bwMode="auto">
            <a:xfrm>
              <a:off x="2037"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03" name="Rectangle 55"/>
            <p:cNvSpPr>
              <a:spLocks noChangeArrowheads="1"/>
            </p:cNvSpPr>
            <p:nvPr/>
          </p:nvSpPr>
          <p:spPr bwMode="auto">
            <a:xfrm>
              <a:off x="2078"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04" name="Rectangle 56"/>
            <p:cNvSpPr>
              <a:spLocks noChangeArrowheads="1"/>
            </p:cNvSpPr>
            <p:nvPr/>
          </p:nvSpPr>
          <p:spPr bwMode="auto">
            <a:xfrm>
              <a:off x="2231"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05" name="Rectangle 57"/>
            <p:cNvSpPr>
              <a:spLocks noChangeArrowheads="1"/>
            </p:cNvSpPr>
            <p:nvPr/>
          </p:nvSpPr>
          <p:spPr bwMode="auto">
            <a:xfrm>
              <a:off x="2263" y="2417"/>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06" name="Rectangle 58"/>
            <p:cNvSpPr>
              <a:spLocks noChangeArrowheads="1"/>
            </p:cNvSpPr>
            <p:nvPr/>
          </p:nvSpPr>
          <p:spPr bwMode="auto">
            <a:xfrm>
              <a:off x="2351"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07" name="Rectangle 59"/>
            <p:cNvSpPr>
              <a:spLocks noChangeArrowheads="1"/>
            </p:cNvSpPr>
            <p:nvPr/>
          </p:nvSpPr>
          <p:spPr bwMode="auto">
            <a:xfrm>
              <a:off x="2387"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08" name="Rectangle 60"/>
            <p:cNvSpPr>
              <a:spLocks noChangeArrowheads="1"/>
            </p:cNvSpPr>
            <p:nvPr/>
          </p:nvSpPr>
          <p:spPr bwMode="auto">
            <a:xfrm>
              <a:off x="2530"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09" name="Rectangle 61"/>
            <p:cNvSpPr>
              <a:spLocks noChangeArrowheads="1"/>
            </p:cNvSpPr>
            <p:nvPr/>
          </p:nvSpPr>
          <p:spPr bwMode="auto">
            <a:xfrm>
              <a:off x="2572" y="2417"/>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10" name="Rectangle 62"/>
            <p:cNvSpPr>
              <a:spLocks noChangeArrowheads="1"/>
            </p:cNvSpPr>
            <p:nvPr/>
          </p:nvSpPr>
          <p:spPr bwMode="auto">
            <a:xfrm>
              <a:off x="2680" y="2387"/>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11" name="Rectangle 63"/>
            <p:cNvSpPr>
              <a:spLocks noChangeArrowheads="1"/>
            </p:cNvSpPr>
            <p:nvPr/>
          </p:nvSpPr>
          <p:spPr bwMode="auto">
            <a:xfrm>
              <a:off x="2722" y="2387"/>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12" name="Rectangle 64"/>
            <p:cNvSpPr>
              <a:spLocks noChangeArrowheads="1"/>
            </p:cNvSpPr>
            <p:nvPr/>
          </p:nvSpPr>
          <p:spPr bwMode="auto">
            <a:xfrm>
              <a:off x="2875" y="2387"/>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13" name="Rectangle 65"/>
            <p:cNvSpPr>
              <a:spLocks noChangeArrowheads="1"/>
            </p:cNvSpPr>
            <p:nvPr/>
          </p:nvSpPr>
          <p:spPr bwMode="auto">
            <a:xfrm>
              <a:off x="2908" y="2417"/>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14" name="Rectangle 66"/>
            <p:cNvSpPr>
              <a:spLocks noChangeArrowheads="1"/>
            </p:cNvSpPr>
            <p:nvPr/>
          </p:nvSpPr>
          <p:spPr bwMode="auto">
            <a:xfrm>
              <a:off x="3059" y="2318"/>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15" name="Rectangle 67"/>
            <p:cNvSpPr>
              <a:spLocks noChangeArrowheads="1"/>
            </p:cNvSpPr>
            <p:nvPr/>
          </p:nvSpPr>
          <p:spPr bwMode="auto">
            <a:xfrm>
              <a:off x="3138" y="2288"/>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16" name="Rectangle 68"/>
            <p:cNvSpPr>
              <a:spLocks noChangeArrowheads="1"/>
            </p:cNvSpPr>
            <p:nvPr/>
          </p:nvSpPr>
          <p:spPr bwMode="auto">
            <a:xfrm>
              <a:off x="3170" y="2288"/>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17" name="Rectangle 69"/>
            <p:cNvSpPr>
              <a:spLocks noChangeArrowheads="1"/>
            </p:cNvSpPr>
            <p:nvPr/>
          </p:nvSpPr>
          <p:spPr bwMode="auto">
            <a:xfrm>
              <a:off x="3317" y="2288"/>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18" name="Rectangle 70"/>
            <p:cNvSpPr>
              <a:spLocks noChangeArrowheads="1"/>
            </p:cNvSpPr>
            <p:nvPr/>
          </p:nvSpPr>
          <p:spPr bwMode="auto">
            <a:xfrm>
              <a:off x="3355" y="2318"/>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19" name="Rectangle 71"/>
            <p:cNvSpPr>
              <a:spLocks noChangeArrowheads="1"/>
            </p:cNvSpPr>
            <p:nvPr/>
          </p:nvSpPr>
          <p:spPr bwMode="auto">
            <a:xfrm>
              <a:off x="3437" y="2288"/>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20" name="Rectangle 72"/>
            <p:cNvSpPr>
              <a:spLocks noChangeArrowheads="1"/>
            </p:cNvSpPr>
            <p:nvPr/>
          </p:nvSpPr>
          <p:spPr bwMode="auto">
            <a:xfrm>
              <a:off x="3479" y="2288"/>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21" name="Rectangle 73"/>
            <p:cNvSpPr>
              <a:spLocks noChangeArrowheads="1"/>
            </p:cNvSpPr>
            <p:nvPr/>
          </p:nvSpPr>
          <p:spPr bwMode="auto">
            <a:xfrm>
              <a:off x="3631" y="2288"/>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22" name="Rectangle 74"/>
            <p:cNvSpPr>
              <a:spLocks noChangeArrowheads="1"/>
            </p:cNvSpPr>
            <p:nvPr/>
          </p:nvSpPr>
          <p:spPr bwMode="auto">
            <a:xfrm>
              <a:off x="3664" y="2318"/>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23" name="Rectangle 75"/>
            <p:cNvSpPr>
              <a:spLocks noChangeArrowheads="1"/>
            </p:cNvSpPr>
            <p:nvPr/>
          </p:nvSpPr>
          <p:spPr bwMode="auto">
            <a:xfrm>
              <a:off x="3102" y="1735"/>
              <a:ext cx="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T</a:t>
              </a:r>
              <a:endParaRPr kumimoji="0" lang="en-GB" altLang="zh-CN" sz="3200">
                <a:latin typeface="Times" pitchFamily="18" charset="0"/>
                <a:ea typeface="宋体" pitchFamily="2" charset="-122"/>
              </a:endParaRPr>
            </a:p>
          </p:txBody>
        </p:sp>
        <p:sp>
          <p:nvSpPr>
            <p:cNvPr id="53324" name="Rectangle 76"/>
            <p:cNvSpPr>
              <a:spLocks noChangeArrowheads="1"/>
            </p:cNvSpPr>
            <p:nvPr/>
          </p:nvSpPr>
          <p:spPr bwMode="auto">
            <a:xfrm>
              <a:off x="3172" y="1705"/>
              <a:ext cx="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25" name="Rectangle 77"/>
            <p:cNvSpPr>
              <a:spLocks noChangeArrowheads="1"/>
            </p:cNvSpPr>
            <p:nvPr/>
          </p:nvSpPr>
          <p:spPr bwMode="auto">
            <a:xfrm>
              <a:off x="3212" y="1705"/>
              <a:ext cx="1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26" name="Rectangle 78"/>
            <p:cNvSpPr>
              <a:spLocks noChangeArrowheads="1"/>
            </p:cNvSpPr>
            <p:nvPr/>
          </p:nvSpPr>
          <p:spPr bwMode="auto">
            <a:xfrm>
              <a:off x="3367" y="1705"/>
              <a:ext cx="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27" name="Rectangle 79"/>
            <p:cNvSpPr>
              <a:spLocks noChangeArrowheads="1"/>
            </p:cNvSpPr>
            <p:nvPr/>
          </p:nvSpPr>
          <p:spPr bwMode="auto">
            <a:xfrm>
              <a:off x="3397" y="1735"/>
              <a:ext cx="1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a:solidFill>
                    <a:srgbClr val="000000"/>
                  </a:solidFill>
                  <a:ea typeface="宋体" pitchFamily="2" charset="-122"/>
                </a:rPr>
                <a:t>U</a:t>
              </a:r>
              <a:endParaRPr kumimoji="0" lang="en-GB" altLang="zh-CN" sz="3200">
                <a:latin typeface="Times" pitchFamily="18" charset="0"/>
                <a:ea typeface="宋体" pitchFamily="2" charset="-122"/>
              </a:endParaRPr>
            </a:p>
          </p:txBody>
        </p:sp>
        <p:sp>
          <p:nvSpPr>
            <p:cNvPr id="53328" name="Rectangle 80"/>
            <p:cNvSpPr>
              <a:spLocks noChangeArrowheads="1"/>
            </p:cNvSpPr>
            <p:nvPr/>
          </p:nvSpPr>
          <p:spPr bwMode="auto">
            <a:xfrm>
              <a:off x="1959" y="1658"/>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329" name="Rectangle 81"/>
            <p:cNvSpPr>
              <a:spLocks noChangeArrowheads="1"/>
            </p:cNvSpPr>
            <p:nvPr/>
          </p:nvSpPr>
          <p:spPr bwMode="auto">
            <a:xfrm>
              <a:off x="5451" y="2318"/>
              <a:ext cx="205" cy="2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0" name="Rectangle 82"/>
            <p:cNvSpPr>
              <a:spLocks noChangeArrowheads="1"/>
            </p:cNvSpPr>
            <p:nvPr/>
          </p:nvSpPr>
          <p:spPr bwMode="auto">
            <a:xfrm>
              <a:off x="5451" y="2318"/>
              <a:ext cx="223" cy="222"/>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1" name="Rectangle 83"/>
            <p:cNvSpPr>
              <a:spLocks noChangeArrowheads="1"/>
            </p:cNvSpPr>
            <p:nvPr/>
          </p:nvSpPr>
          <p:spPr bwMode="auto">
            <a:xfrm>
              <a:off x="5493" y="2338"/>
              <a:ext cx="16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U</a:t>
              </a:r>
              <a:endParaRPr kumimoji="0" lang="en-GB" altLang="zh-CN" sz="3200">
                <a:latin typeface="Times" pitchFamily="18" charset="0"/>
                <a:ea typeface="宋体" pitchFamily="2" charset="-122"/>
              </a:endParaRPr>
            </a:p>
          </p:txBody>
        </p:sp>
        <p:sp>
          <p:nvSpPr>
            <p:cNvPr id="53332" name="Freeform 84"/>
            <p:cNvSpPr>
              <a:spLocks/>
            </p:cNvSpPr>
            <p:nvPr/>
          </p:nvSpPr>
          <p:spPr bwMode="auto">
            <a:xfrm>
              <a:off x="4971" y="2934"/>
              <a:ext cx="103" cy="86"/>
            </a:xfrm>
            <a:custGeom>
              <a:avLst/>
              <a:gdLst>
                <a:gd name="T0" fmla="*/ 86 w 103"/>
                <a:gd name="T1" fmla="*/ 35 h 86"/>
                <a:gd name="T2" fmla="*/ 103 w 103"/>
                <a:gd name="T3" fmla="*/ 86 h 86"/>
                <a:gd name="T4" fmla="*/ 0 w 103"/>
                <a:gd name="T5" fmla="*/ 52 h 86"/>
                <a:gd name="T6" fmla="*/ 86 w 103"/>
                <a:gd name="T7" fmla="*/ 0 h 86"/>
                <a:gd name="T8" fmla="*/ 86 w 103"/>
                <a:gd name="T9" fmla="*/ 3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86">
                  <a:moveTo>
                    <a:pt x="86" y="35"/>
                  </a:moveTo>
                  <a:lnTo>
                    <a:pt x="103" y="86"/>
                  </a:lnTo>
                  <a:lnTo>
                    <a:pt x="0" y="52"/>
                  </a:lnTo>
                  <a:lnTo>
                    <a:pt x="86" y="0"/>
                  </a:lnTo>
                  <a:lnTo>
                    <a:pt x="86" y="35"/>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33" name="Freeform 85"/>
            <p:cNvSpPr>
              <a:spLocks/>
            </p:cNvSpPr>
            <p:nvPr/>
          </p:nvSpPr>
          <p:spPr bwMode="auto">
            <a:xfrm>
              <a:off x="5074" y="2506"/>
              <a:ext cx="463" cy="463"/>
            </a:xfrm>
            <a:custGeom>
              <a:avLst/>
              <a:gdLst>
                <a:gd name="T0" fmla="*/ 463 w 463"/>
                <a:gd name="T1" fmla="*/ 0 h 463"/>
                <a:gd name="T2" fmla="*/ 428 w 463"/>
                <a:gd name="T3" fmla="*/ 154 h 463"/>
                <a:gd name="T4" fmla="*/ 326 w 463"/>
                <a:gd name="T5" fmla="*/ 291 h 463"/>
                <a:gd name="T6" fmla="*/ 188 w 463"/>
                <a:gd name="T7" fmla="*/ 411 h 463"/>
                <a:gd name="T8" fmla="*/ 0 w 463"/>
                <a:gd name="T9" fmla="*/ 46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463">
                  <a:moveTo>
                    <a:pt x="463" y="0"/>
                  </a:moveTo>
                  <a:lnTo>
                    <a:pt x="428" y="154"/>
                  </a:lnTo>
                  <a:lnTo>
                    <a:pt x="326" y="291"/>
                  </a:lnTo>
                  <a:lnTo>
                    <a:pt x="188" y="411"/>
                  </a:lnTo>
                  <a:lnTo>
                    <a:pt x="0" y="463"/>
                  </a:lnTo>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34" name="Rectangle 86"/>
            <p:cNvSpPr>
              <a:spLocks noChangeArrowheads="1"/>
            </p:cNvSpPr>
            <p:nvPr/>
          </p:nvSpPr>
          <p:spPr bwMode="auto">
            <a:xfrm>
              <a:off x="4081" y="2078"/>
              <a:ext cx="205" cy="2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5" name="Rectangle 87"/>
            <p:cNvSpPr>
              <a:spLocks noChangeArrowheads="1"/>
            </p:cNvSpPr>
            <p:nvPr/>
          </p:nvSpPr>
          <p:spPr bwMode="auto">
            <a:xfrm>
              <a:off x="4081" y="2078"/>
              <a:ext cx="222" cy="223"/>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6" name="Rectangle 88"/>
            <p:cNvSpPr>
              <a:spLocks noChangeArrowheads="1"/>
            </p:cNvSpPr>
            <p:nvPr/>
          </p:nvSpPr>
          <p:spPr bwMode="auto">
            <a:xfrm>
              <a:off x="4127" y="2098"/>
              <a:ext cx="15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V</a:t>
              </a:r>
              <a:endParaRPr kumimoji="0" lang="en-GB" altLang="zh-CN" sz="3200">
                <a:latin typeface="Times" pitchFamily="18" charset="0"/>
                <a:ea typeface="宋体" pitchFamily="2" charset="-122"/>
              </a:endParaRPr>
            </a:p>
          </p:txBody>
        </p:sp>
        <p:sp>
          <p:nvSpPr>
            <p:cNvPr id="53337" name="Rectangle 89"/>
            <p:cNvSpPr>
              <a:spLocks noChangeArrowheads="1"/>
            </p:cNvSpPr>
            <p:nvPr/>
          </p:nvSpPr>
          <p:spPr bwMode="auto">
            <a:xfrm>
              <a:off x="4749" y="1496"/>
              <a:ext cx="188"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8" name="Rectangle 90"/>
            <p:cNvSpPr>
              <a:spLocks noChangeArrowheads="1"/>
            </p:cNvSpPr>
            <p:nvPr/>
          </p:nvSpPr>
          <p:spPr bwMode="auto">
            <a:xfrm>
              <a:off x="4749" y="1496"/>
              <a:ext cx="205" cy="205"/>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39" name="Rectangle 91"/>
            <p:cNvSpPr>
              <a:spLocks noChangeArrowheads="1"/>
            </p:cNvSpPr>
            <p:nvPr/>
          </p:nvSpPr>
          <p:spPr bwMode="auto">
            <a:xfrm>
              <a:off x="4777" y="1516"/>
              <a:ext cx="13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T</a:t>
              </a:r>
              <a:endParaRPr kumimoji="0" lang="en-GB" altLang="zh-CN" sz="3200">
                <a:latin typeface="Times" pitchFamily="18" charset="0"/>
                <a:ea typeface="宋体" pitchFamily="2" charset="-122"/>
              </a:endParaRPr>
            </a:p>
          </p:txBody>
        </p:sp>
        <p:sp>
          <p:nvSpPr>
            <p:cNvPr id="53340" name="Rectangle 92"/>
            <p:cNvSpPr>
              <a:spLocks noChangeArrowheads="1"/>
            </p:cNvSpPr>
            <p:nvPr/>
          </p:nvSpPr>
          <p:spPr bwMode="auto">
            <a:xfrm>
              <a:off x="4749" y="2900"/>
              <a:ext cx="188" cy="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41" name="Rectangle 93"/>
            <p:cNvSpPr>
              <a:spLocks noChangeArrowheads="1"/>
            </p:cNvSpPr>
            <p:nvPr/>
          </p:nvSpPr>
          <p:spPr bwMode="auto">
            <a:xfrm>
              <a:off x="2766" y="2855"/>
              <a:ext cx="205" cy="20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42" name="Rectangle 94"/>
            <p:cNvSpPr>
              <a:spLocks noChangeArrowheads="1"/>
            </p:cNvSpPr>
            <p:nvPr/>
          </p:nvSpPr>
          <p:spPr bwMode="auto">
            <a:xfrm>
              <a:off x="4760" y="2920"/>
              <a:ext cx="2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i="1">
                  <a:solidFill>
                    <a:srgbClr val="000000"/>
                  </a:solidFill>
                  <a:latin typeface="Helvetica" pitchFamily="34" charset="0"/>
                  <a:ea typeface="宋体" pitchFamily="2" charset="-122"/>
                </a:rPr>
                <a:t>W</a:t>
              </a:r>
              <a:endParaRPr kumimoji="0" lang="en-GB" altLang="zh-CN" sz="3200">
                <a:latin typeface="Times" pitchFamily="18" charset="0"/>
                <a:ea typeface="宋体" pitchFamily="2" charset="-122"/>
              </a:endParaRPr>
            </a:p>
          </p:txBody>
        </p:sp>
        <p:sp>
          <p:nvSpPr>
            <p:cNvPr id="53343" name="Rectangle 95"/>
            <p:cNvSpPr>
              <a:spLocks noChangeArrowheads="1"/>
            </p:cNvSpPr>
            <p:nvPr/>
          </p:nvSpPr>
          <p:spPr bwMode="auto">
            <a:xfrm>
              <a:off x="3781" y="1800"/>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44" name="Rectangle 96"/>
            <p:cNvSpPr>
              <a:spLocks noChangeArrowheads="1"/>
            </p:cNvSpPr>
            <p:nvPr/>
          </p:nvSpPr>
          <p:spPr bwMode="auto">
            <a:xfrm>
              <a:off x="3916" y="1766"/>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45" name="Rectangle 97"/>
            <p:cNvSpPr>
              <a:spLocks noChangeArrowheads="1"/>
            </p:cNvSpPr>
            <p:nvPr/>
          </p:nvSpPr>
          <p:spPr bwMode="auto">
            <a:xfrm>
              <a:off x="3953" y="1766"/>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46" name="Rectangle 98"/>
            <p:cNvSpPr>
              <a:spLocks noChangeArrowheads="1"/>
            </p:cNvSpPr>
            <p:nvPr/>
          </p:nvSpPr>
          <p:spPr bwMode="auto">
            <a:xfrm>
              <a:off x="4122" y="1766"/>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47" name="Rectangle 99"/>
            <p:cNvSpPr>
              <a:spLocks noChangeArrowheads="1"/>
            </p:cNvSpPr>
            <p:nvPr/>
          </p:nvSpPr>
          <p:spPr bwMode="auto">
            <a:xfrm>
              <a:off x="4165" y="1800"/>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48" name="Rectangle 100"/>
            <p:cNvSpPr>
              <a:spLocks noChangeArrowheads="1"/>
            </p:cNvSpPr>
            <p:nvPr/>
          </p:nvSpPr>
          <p:spPr bwMode="auto">
            <a:xfrm>
              <a:off x="4259" y="1766"/>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49" name="Rectangle 101"/>
            <p:cNvSpPr>
              <a:spLocks noChangeArrowheads="1"/>
            </p:cNvSpPr>
            <p:nvPr/>
          </p:nvSpPr>
          <p:spPr bwMode="auto">
            <a:xfrm>
              <a:off x="4299" y="1766"/>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50" name="Rectangle 102"/>
            <p:cNvSpPr>
              <a:spLocks noChangeArrowheads="1"/>
            </p:cNvSpPr>
            <p:nvPr/>
          </p:nvSpPr>
          <p:spPr bwMode="auto">
            <a:xfrm>
              <a:off x="4465" y="1766"/>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51" name="Rectangle 103"/>
            <p:cNvSpPr>
              <a:spLocks noChangeArrowheads="1"/>
            </p:cNvSpPr>
            <p:nvPr/>
          </p:nvSpPr>
          <p:spPr bwMode="auto">
            <a:xfrm>
              <a:off x="4533" y="1789"/>
              <a:ext cx="9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T</a:t>
              </a:r>
              <a:endParaRPr kumimoji="0" lang="en-GB" altLang="zh-CN" sz="2000">
                <a:latin typeface="Times" pitchFamily="18" charset="0"/>
                <a:ea typeface="宋体" pitchFamily="2" charset="-122"/>
              </a:endParaRPr>
            </a:p>
          </p:txBody>
        </p:sp>
        <p:sp>
          <p:nvSpPr>
            <p:cNvPr id="53352" name="Rectangle 104"/>
            <p:cNvSpPr>
              <a:spLocks noChangeArrowheads="1"/>
            </p:cNvSpPr>
            <p:nvPr/>
          </p:nvSpPr>
          <p:spPr bwMode="auto">
            <a:xfrm>
              <a:off x="4877" y="1744"/>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53" name="Rectangle 105"/>
            <p:cNvSpPr>
              <a:spLocks noChangeArrowheads="1"/>
            </p:cNvSpPr>
            <p:nvPr/>
          </p:nvSpPr>
          <p:spPr bwMode="auto">
            <a:xfrm>
              <a:off x="4911" y="1744"/>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Times" pitchFamily="18" charset="0"/>
                  <a:ea typeface="宋体" pitchFamily="2" charset="-122"/>
                </a:rPr>
                <a:t> </a:t>
              </a:r>
              <a:endParaRPr kumimoji="0" lang="zh-CN" altLang="en-GB" sz="3200">
                <a:latin typeface="Times" pitchFamily="18" charset="0"/>
                <a:ea typeface="宋体" pitchFamily="2" charset="-122"/>
              </a:endParaRPr>
            </a:p>
          </p:txBody>
        </p:sp>
        <p:sp>
          <p:nvSpPr>
            <p:cNvPr id="53354" name="Rectangle 106"/>
            <p:cNvSpPr>
              <a:spLocks noChangeArrowheads="1"/>
            </p:cNvSpPr>
            <p:nvPr/>
          </p:nvSpPr>
          <p:spPr bwMode="auto">
            <a:xfrm>
              <a:off x="4687" y="1976"/>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55" name="Rectangle 107"/>
            <p:cNvSpPr>
              <a:spLocks noChangeArrowheads="1"/>
            </p:cNvSpPr>
            <p:nvPr/>
          </p:nvSpPr>
          <p:spPr bwMode="auto">
            <a:xfrm>
              <a:off x="4808"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56" name="Rectangle 108"/>
            <p:cNvSpPr>
              <a:spLocks noChangeArrowheads="1"/>
            </p:cNvSpPr>
            <p:nvPr/>
          </p:nvSpPr>
          <p:spPr bwMode="auto">
            <a:xfrm>
              <a:off x="4859"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57" name="Rectangle 109"/>
            <p:cNvSpPr>
              <a:spLocks noChangeArrowheads="1"/>
            </p:cNvSpPr>
            <p:nvPr/>
          </p:nvSpPr>
          <p:spPr bwMode="auto">
            <a:xfrm>
              <a:off x="5031"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58" name="Rectangle 110"/>
            <p:cNvSpPr>
              <a:spLocks noChangeArrowheads="1"/>
            </p:cNvSpPr>
            <p:nvPr/>
          </p:nvSpPr>
          <p:spPr bwMode="auto">
            <a:xfrm>
              <a:off x="5071" y="1976"/>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59" name="Rectangle 111"/>
            <p:cNvSpPr>
              <a:spLocks noChangeArrowheads="1"/>
            </p:cNvSpPr>
            <p:nvPr/>
          </p:nvSpPr>
          <p:spPr bwMode="auto">
            <a:xfrm>
              <a:off x="5168"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60" name="Rectangle 112"/>
            <p:cNvSpPr>
              <a:spLocks noChangeArrowheads="1"/>
            </p:cNvSpPr>
            <p:nvPr/>
          </p:nvSpPr>
          <p:spPr bwMode="auto">
            <a:xfrm>
              <a:off x="5205"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61" name="Rectangle 113"/>
            <p:cNvSpPr>
              <a:spLocks noChangeArrowheads="1"/>
            </p:cNvSpPr>
            <p:nvPr/>
          </p:nvSpPr>
          <p:spPr bwMode="auto">
            <a:xfrm>
              <a:off x="5373"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62" name="Rectangle 114"/>
            <p:cNvSpPr>
              <a:spLocks noChangeArrowheads="1"/>
            </p:cNvSpPr>
            <p:nvPr/>
          </p:nvSpPr>
          <p:spPr bwMode="auto">
            <a:xfrm>
              <a:off x="5417" y="1976"/>
              <a:ext cx="11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400">
                  <a:solidFill>
                    <a:srgbClr val="000000"/>
                  </a:solidFill>
                  <a:ea typeface="宋体" pitchFamily="2" charset="-122"/>
                </a:rPr>
                <a:t>T</a:t>
              </a:r>
              <a:endParaRPr kumimoji="0" lang="en-GB" altLang="zh-CN" sz="3200">
                <a:latin typeface="Times" pitchFamily="18" charset="0"/>
                <a:ea typeface="宋体" pitchFamily="2" charset="-122"/>
              </a:endParaRPr>
            </a:p>
          </p:txBody>
        </p:sp>
        <p:sp>
          <p:nvSpPr>
            <p:cNvPr id="53363" name="Rectangle 115"/>
            <p:cNvSpPr>
              <a:spLocks noChangeArrowheads="1"/>
            </p:cNvSpPr>
            <p:nvPr/>
          </p:nvSpPr>
          <p:spPr bwMode="auto">
            <a:xfrm>
              <a:off x="5493" y="1942"/>
              <a:ext cx="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 </a:t>
              </a:r>
              <a:endParaRPr kumimoji="0" lang="zh-CN" altLang="en-GB" sz="2000">
                <a:latin typeface="Times" pitchFamily="18" charset="0"/>
                <a:ea typeface="宋体" pitchFamily="2" charset="-122"/>
              </a:endParaRPr>
            </a:p>
          </p:txBody>
        </p:sp>
        <p:sp>
          <p:nvSpPr>
            <p:cNvPr id="53364" name="Rectangle 116"/>
            <p:cNvSpPr>
              <a:spLocks noChangeArrowheads="1"/>
            </p:cNvSpPr>
            <p:nvPr/>
          </p:nvSpPr>
          <p:spPr bwMode="auto">
            <a:xfrm>
              <a:off x="5543" y="1942"/>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65" name="Rectangle 117"/>
            <p:cNvSpPr>
              <a:spLocks noChangeArrowheads="1"/>
            </p:cNvSpPr>
            <p:nvPr/>
          </p:nvSpPr>
          <p:spPr bwMode="auto">
            <a:xfrm>
              <a:off x="5716" y="1942"/>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66" name="Rectangle 118"/>
            <p:cNvSpPr>
              <a:spLocks noChangeArrowheads="1"/>
            </p:cNvSpPr>
            <p:nvPr/>
          </p:nvSpPr>
          <p:spPr bwMode="auto">
            <a:xfrm>
              <a:off x="5755" y="1976"/>
              <a:ext cx="117"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U</a:t>
              </a:r>
              <a:endParaRPr kumimoji="0" lang="en-GB" altLang="zh-CN" sz="2000">
                <a:latin typeface="Times" pitchFamily="18" charset="0"/>
                <a:ea typeface="宋体" pitchFamily="2" charset="-122"/>
              </a:endParaRPr>
            </a:p>
          </p:txBody>
        </p:sp>
        <p:sp>
          <p:nvSpPr>
            <p:cNvPr id="53367" name="Rectangle 119"/>
            <p:cNvSpPr>
              <a:spLocks noChangeArrowheads="1"/>
            </p:cNvSpPr>
            <p:nvPr/>
          </p:nvSpPr>
          <p:spPr bwMode="auto">
            <a:xfrm>
              <a:off x="5853" y="1942"/>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68" name="Rectangle 120"/>
            <p:cNvSpPr>
              <a:spLocks noChangeArrowheads="1"/>
            </p:cNvSpPr>
            <p:nvPr/>
          </p:nvSpPr>
          <p:spPr bwMode="auto">
            <a:xfrm>
              <a:off x="4146" y="2615"/>
              <a:ext cx="15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W</a:t>
              </a:r>
              <a:endParaRPr kumimoji="0" lang="en-GB" altLang="zh-CN" sz="2000">
                <a:latin typeface="Times" pitchFamily="18" charset="0"/>
                <a:ea typeface="宋体" pitchFamily="2" charset="-122"/>
              </a:endParaRPr>
            </a:p>
          </p:txBody>
        </p:sp>
        <p:sp>
          <p:nvSpPr>
            <p:cNvPr id="53369" name="Rectangle 121"/>
            <p:cNvSpPr>
              <a:spLocks noChangeArrowheads="1"/>
            </p:cNvSpPr>
            <p:nvPr/>
          </p:nvSpPr>
          <p:spPr bwMode="auto">
            <a:xfrm>
              <a:off x="4279" y="2581"/>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70" name="Rectangle 122"/>
            <p:cNvSpPr>
              <a:spLocks noChangeArrowheads="1"/>
            </p:cNvSpPr>
            <p:nvPr/>
          </p:nvSpPr>
          <p:spPr bwMode="auto">
            <a:xfrm>
              <a:off x="4318" y="2581"/>
              <a:ext cx="22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a:t>
              </a:r>
              <a:endParaRPr kumimoji="0" lang="zh-CN" altLang="en-GB" sz="3200">
                <a:latin typeface="Times" pitchFamily="18" charset="0"/>
                <a:ea typeface="宋体" pitchFamily="2" charset="-122"/>
              </a:endParaRPr>
            </a:p>
          </p:txBody>
        </p:sp>
        <p:sp>
          <p:nvSpPr>
            <p:cNvPr id="53371" name="Rectangle 123"/>
            <p:cNvSpPr>
              <a:spLocks noChangeArrowheads="1"/>
            </p:cNvSpPr>
            <p:nvPr/>
          </p:nvSpPr>
          <p:spPr bwMode="auto">
            <a:xfrm>
              <a:off x="4485" y="2581"/>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Symbol" pitchFamily="18" charset="2"/>
                  <a:ea typeface="宋体" pitchFamily="2" charset="-122"/>
                </a:rPr>
                <a:t> </a:t>
              </a:r>
              <a:endParaRPr kumimoji="0" lang="zh-CN" altLang="en-GB" sz="3200">
                <a:latin typeface="Times" pitchFamily="18" charset="0"/>
                <a:ea typeface="宋体" pitchFamily="2" charset="-122"/>
              </a:endParaRPr>
            </a:p>
          </p:txBody>
        </p:sp>
        <p:sp>
          <p:nvSpPr>
            <p:cNvPr id="53372" name="Rectangle 124"/>
            <p:cNvSpPr>
              <a:spLocks noChangeArrowheads="1"/>
            </p:cNvSpPr>
            <p:nvPr/>
          </p:nvSpPr>
          <p:spPr bwMode="auto">
            <a:xfrm>
              <a:off x="4530" y="2615"/>
              <a:ext cx="10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solidFill>
                    <a:srgbClr val="000000"/>
                  </a:solidFill>
                  <a:ea typeface="宋体" pitchFamily="2" charset="-122"/>
                </a:rPr>
                <a:t>V</a:t>
              </a:r>
              <a:endParaRPr kumimoji="0" lang="en-GB" altLang="zh-CN" sz="2000">
                <a:latin typeface="Times" pitchFamily="18" charset="0"/>
                <a:ea typeface="宋体" pitchFamily="2" charset="-122"/>
              </a:endParaRPr>
            </a:p>
          </p:txBody>
        </p:sp>
        <p:sp>
          <p:nvSpPr>
            <p:cNvPr id="53373" name="Rectangle 125"/>
            <p:cNvSpPr>
              <a:spLocks noChangeArrowheads="1"/>
            </p:cNvSpPr>
            <p:nvPr/>
          </p:nvSpPr>
          <p:spPr bwMode="auto">
            <a:xfrm>
              <a:off x="4534" y="2823"/>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ea typeface="宋体" pitchFamily="2" charset="-122"/>
                </a:rPr>
                <a:t> </a:t>
              </a:r>
              <a:endParaRPr kumimoji="0" lang="zh-CN" altLang="en-GB" sz="3200">
                <a:latin typeface="Times" pitchFamily="18" charset="0"/>
                <a:ea typeface="宋体" pitchFamily="2" charset="-122"/>
              </a:endParaRPr>
            </a:p>
          </p:txBody>
        </p:sp>
        <p:sp>
          <p:nvSpPr>
            <p:cNvPr id="53374" name="Rectangle 126"/>
            <p:cNvSpPr>
              <a:spLocks noChangeArrowheads="1"/>
            </p:cNvSpPr>
            <p:nvPr/>
          </p:nvSpPr>
          <p:spPr bwMode="auto">
            <a:xfrm>
              <a:off x="4568" y="2823"/>
              <a:ext cx="5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a:solidFill>
                    <a:srgbClr val="000000"/>
                  </a:solidFill>
                  <a:latin typeface="Times" pitchFamily="18" charset="0"/>
                  <a:ea typeface="宋体" pitchFamily="2" charset="-122"/>
                </a:rPr>
                <a:t> </a:t>
              </a:r>
              <a:endParaRPr kumimoji="0" lang="zh-CN" altLang="en-GB" sz="3200">
                <a:latin typeface="Times" pitchFamily="18" charset="0"/>
                <a:ea typeface="宋体" pitchFamily="2" charset="-122"/>
              </a:endParaRPr>
            </a:p>
          </p:txBody>
        </p:sp>
        <p:sp>
          <p:nvSpPr>
            <p:cNvPr id="53375" name="Rectangle 127"/>
            <p:cNvSpPr>
              <a:spLocks noChangeArrowheads="1"/>
            </p:cNvSpPr>
            <p:nvPr/>
          </p:nvSpPr>
          <p:spPr bwMode="auto">
            <a:xfrm>
              <a:off x="5485" y="2780"/>
              <a:ext cx="428" cy="3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sp>
          <p:nvSpPr>
            <p:cNvPr id="53376" name="Freeform 128"/>
            <p:cNvSpPr>
              <a:spLocks/>
            </p:cNvSpPr>
            <p:nvPr/>
          </p:nvSpPr>
          <p:spPr bwMode="auto">
            <a:xfrm>
              <a:off x="5485" y="2780"/>
              <a:ext cx="69" cy="69"/>
            </a:xfrm>
            <a:custGeom>
              <a:avLst/>
              <a:gdLst>
                <a:gd name="T0" fmla="*/ 0 w 69"/>
                <a:gd name="T1" fmla="*/ 69 h 69"/>
                <a:gd name="T2" fmla="*/ 0 w 69"/>
                <a:gd name="T3" fmla="*/ 0 h 69"/>
                <a:gd name="T4" fmla="*/ 69 w 69"/>
                <a:gd name="T5" fmla="*/ 0 h 69"/>
                <a:gd name="T6" fmla="*/ 0 60000 65536"/>
                <a:gd name="T7" fmla="*/ 0 60000 65536"/>
                <a:gd name="T8" fmla="*/ 0 60000 65536"/>
              </a:gdLst>
              <a:ahLst/>
              <a:cxnLst>
                <a:cxn ang="T6">
                  <a:pos x="T0" y="T1"/>
                </a:cxn>
                <a:cxn ang="T7">
                  <a:pos x="T2" y="T3"/>
                </a:cxn>
                <a:cxn ang="T8">
                  <a:pos x="T4" y="T5"/>
                </a:cxn>
              </a:cxnLst>
              <a:rect l="0" t="0" r="r" b="b"/>
              <a:pathLst>
                <a:path w="69" h="69">
                  <a:moveTo>
                    <a:pt x="0" y="69"/>
                  </a:moveTo>
                  <a:lnTo>
                    <a:pt x="0" y="0"/>
                  </a:lnTo>
                  <a:lnTo>
                    <a:pt x="69" y="0"/>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7" name="Freeform 129"/>
            <p:cNvSpPr>
              <a:spLocks/>
            </p:cNvSpPr>
            <p:nvPr/>
          </p:nvSpPr>
          <p:spPr bwMode="auto">
            <a:xfrm>
              <a:off x="5845" y="2780"/>
              <a:ext cx="68" cy="69"/>
            </a:xfrm>
            <a:custGeom>
              <a:avLst/>
              <a:gdLst>
                <a:gd name="T0" fmla="*/ 0 w 68"/>
                <a:gd name="T1" fmla="*/ 0 h 69"/>
                <a:gd name="T2" fmla="*/ 68 w 68"/>
                <a:gd name="T3" fmla="*/ 0 h 69"/>
                <a:gd name="T4" fmla="*/ 68 w 68"/>
                <a:gd name="T5" fmla="*/ 69 h 69"/>
                <a:gd name="T6" fmla="*/ 0 60000 65536"/>
                <a:gd name="T7" fmla="*/ 0 60000 65536"/>
                <a:gd name="T8" fmla="*/ 0 60000 65536"/>
              </a:gdLst>
              <a:ahLst/>
              <a:cxnLst>
                <a:cxn ang="T6">
                  <a:pos x="T0" y="T1"/>
                </a:cxn>
                <a:cxn ang="T7">
                  <a:pos x="T2" y="T3"/>
                </a:cxn>
                <a:cxn ang="T8">
                  <a:pos x="T4" y="T5"/>
                </a:cxn>
              </a:cxnLst>
              <a:rect l="0" t="0" r="r" b="b"/>
              <a:pathLst>
                <a:path w="68" h="69">
                  <a:moveTo>
                    <a:pt x="0" y="0"/>
                  </a:moveTo>
                  <a:lnTo>
                    <a:pt x="68" y="0"/>
                  </a:lnTo>
                  <a:lnTo>
                    <a:pt x="68" y="69"/>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8" name="Freeform 130"/>
            <p:cNvSpPr>
              <a:spLocks/>
            </p:cNvSpPr>
            <p:nvPr/>
          </p:nvSpPr>
          <p:spPr bwMode="auto">
            <a:xfrm>
              <a:off x="5845" y="3037"/>
              <a:ext cx="68" cy="69"/>
            </a:xfrm>
            <a:custGeom>
              <a:avLst/>
              <a:gdLst>
                <a:gd name="T0" fmla="*/ 68 w 68"/>
                <a:gd name="T1" fmla="*/ 0 h 69"/>
                <a:gd name="T2" fmla="*/ 68 w 68"/>
                <a:gd name="T3" fmla="*/ 69 h 69"/>
                <a:gd name="T4" fmla="*/ 0 w 68"/>
                <a:gd name="T5" fmla="*/ 69 h 69"/>
                <a:gd name="T6" fmla="*/ 0 60000 65536"/>
                <a:gd name="T7" fmla="*/ 0 60000 65536"/>
                <a:gd name="T8" fmla="*/ 0 60000 65536"/>
              </a:gdLst>
              <a:ahLst/>
              <a:cxnLst>
                <a:cxn ang="T6">
                  <a:pos x="T0" y="T1"/>
                </a:cxn>
                <a:cxn ang="T7">
                  <a:pos x="T2" y="T3"/>
                </a:cxn>
                <a:cxn ang="T8">
                  <a:pos x="T4" y="T5"/>
                </a:cxn>
              </a:cxnLst>
              <a:rect l="0" t="0" r="r" b="b"/>
              <a:pathLst>
                <a:path w="68" h="69">
                  <a:moveTo>
                    <a:pt x="68" y="0"/>
                  </a:moveTo>
                  <a:lnTo>
                    <a:pt x="68" y="69"/>
                  </a:lnTo>
                  <a:lnTo>
                    <a:pt x="0" y="69"/>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79" name="Line 131"/>
            <p:cNvSpPr>
              <a:spLocks noChangeShapeType="1"/>
            </p:cNvSpPr>
            <p:nvPr/>
          </p:nvSpPr>
          <p:spPr bwMode="auto">
            <a:xfrm>
              <a:off x="5639" y="2780"/>
              <a:ext cx="120" cy="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0" name="Line 132"/>
            <p:cNvSpPr>
              <a:spLocks noChangeShapeType="1"/>
            </p:cNvSpPr>
            <p:nvPr/>
          </p:nvSpPr>
          <p:spPr bwMode="auto">
            <a:xfrm flipH="1">
              <a:off x="5639" y="3106"/>
              <a:ext cx="120" cy="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1" name="Freeform 133"/>
            <p:cNvSpPr>
              <a:spLocks/>
            </p:cNvSpPr>
            <p:nvPr/>
          </p:nvSpPr>
          <p:spPr bwMode="auto">
            <a:xfrm>
              <a:off x="5485" y="3037"/>
              <a:ext cx="69" cy="69"/>
            </a:xfrm>
            <a:custGeom>
              <a:avLst/>
              <a:gdLst>
                <a:gd name="T0" fmla="*/ 69 w 69"/>
                <a:gd name="T1" fmla="*/ 69 h 69"/>
                <a:gd name="T2" fmla="*/ 0 w 69"/>
                <a:gd name="T3" fmla="*/ 69 h 69"/>
                <a:gd name="T4" fmla="*/ 0 w 69"/>
                <a:gd name="T5" fmla="*/ 0 h 69"/>
                <a:gd name="T6" fmla="*/ 0 60000 65536"/>
                <a:gd name="T7" fmla="*/ 0 60000 65536"/>
                <a:gd name="T8" fmla="*/ 0 60000 65536"/>
              </a:gdLst>
              <a:ahLst/>
              <a:cxnLst>
                <a:cxn ang="T6">
                  <a:pos x="T0" y="T1"/>
                </a:cxn>
                <a:cxn ang="T7">
                  <a:pos x="T2" y="T3"/>
                </a:cxn>
                <a:cxn ang="T8">
                  <a:pos x="T4" y="T5"/>
                </a:cxn>
              </a:cxnLst>
              <a:rect l="0" t="0" r="r" b="b"/>
              <a:pathLst>
                <a:path w="69" h="69">
                  <a:moveTo>
                    <a:pt x="69" y="69"/>
                  </a:moveTo>
                  <a:lnTo>
                    <a:pt x="0" y="69"/>
                  </a:lnTo>
                  <a:lnTo>
                    <a:pt x="0" y="0"/>
                  </a:lnTo>
                </a:path>
              </a:pathLst>
            </a:custGeom>
            <a:noFill/>
            <a:ln w="3968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3200"/>
            </a:p>
          </p:txBody>
        </p:sp>
        <p:sp>
          <p:nvSpPr>
            <p:cNvPr id="53382" name="Rectangle 134"/>
            <p:cNvSpPr>
              <a:spLocks noChangeArrowheads="1"/>
            </p:cNvSpPr>
            <p:nvPr/>
          </p:nvSpPr>
          <p:spPr bwMode="auto">
            <a:xfrm>
              <a:off x="5512" y="2771"/>
              <a:ext cx="32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ea typeface="宋体" pitchFamily="2" charset="-122"/>
                </a:rPr>
                <a:t>等待</a:t>
              </a:r>
              <a:endParaRPr kumimoji="0" lang="zh-CN" altLang="zh-CN" sz="2000">
                <a:solidFill>
                  <a:srgbClr val="000000"/>
                </a:solidFill>
                <a:ea typeface="宋体" pitchFamily="2" charset="-122"/>
              </a:endParaRPr>
            </a:p>
          </p:txBody>
        </p:sp>
        <p:sp>
          <p:nvSpPr>
            <p:cNvPr id="53383" name="Rectangle 135"/>
            <p:cNvSpPr>
              <a:spLocks noChangeArrowheads="1"/>
            </p:cNvSpPr>
            <p:nvPr/>
          </p:nvSpPr>
          <p:spPr bwMode="auto">
            <a:xfrm>
              <a:off x="5512" y="2925"/>
              <a:ext cx="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3200">
                <a:latin typeface="Times" pitchFamily="18" charset="0"/>
                <a:ea typeface="宋体" pitchFamily="2" charset="-122"/>
              </a:endParaRPr>
            </a:p>
          </p:txBody>
        </p:sp>
        <p:sp>
          <p:nvSpPr>
            <p:cNvPr id="53384" name="Freeform 136"/>
            <p:cNvSpPr>
              <a:spLocks/>
            </p:cNvSpPr>
            <p:nvPr/>
          </p:nvSpPr>
          <p:spPr bwMode="auto">
            <a:xfrm>
              <a:off x="4269" y="2249"/>
              <a:ext cx="86" cy="103"/>
            </a:xfrm>
            <a:custGeom>
              <a:avLst/>
              <a:gdLst>
                <a:gd name="T0" fmla="*/ 51 w 86"/>
                <a:gd name="T1" fmla="*/ 69 h 103"/>
                <a:gd name="T2" fmla="*/ 17 w 86"/>
                <a:gd name="T3" fmla="*/ 103 h 103"/>
                <a:gd name="T4" fmla="*/ 0 w 86"/>
                <a:gd name="T5" fmla="*/ 0 h 103"/>
                <a:gd name="T6" fmla="*/ 86 w 86"/>
                <a:gd name="T7" fmla="*/ 35 h 103"/>
                <a:gd name="T8" fmla="*/ 51 w 86"/>
                <a:gd name="T9" fmla="*/ 69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03">
                  <a:moveTo>
                    <a:pt x="51" y="69"/>
                  </a:moveTo>
                  <a:lnTo>
                    <a:pt x="17" y="103"/>
                  </a:lnTo>
                  <a:lnTo>
                    <a:pt x="0" y="0"/>
                  </a:lnTo>
                  <a:lnTo>
                    <a:pt x="86" y="35"/>
                  </a:lnTo>
                  <a:lnTo>
                    <a:pt x="51" y="69"/>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5" name="Line 137"/>
            <p:cNvSpPr>
              <a:spLocks noChangeShapeType="1"/>
            </p:cNvSpPr>
            <p:nvPr/>
          </p:nvSpPr>
          <p:spPr bwMode="auto">
            <a:xfrm flipH="1" flipV="1">
              <a:off x="4320" y="2318"/>
              <a:ext cx="549" cy="58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3200"/>
            </a:p>
          </p:txBody>
        </p:sp>
        <p:sp>
          <p:nvSpPr>
            <p:cNvPr id="53386" name="Freeform 138"/>
            <p:cNvSpPr>
              <a:spLocks/>
            </p:cNvSpPr>
            <p:nvPr/>
          </p:nvSpPr>
          <p:spPr bwMode="auto">
            <a:xfrm>
              <a:off x="4623" y="1667"/>
              <a:ext cx="102" cy="103"/>
            </a:xfrm>
            <a:custGeom>
              <a:avLst/>
              <a:gdLst>
                <a:gd name="T0" fmla="*/ 34 w 102"/>
                <a:gd name="T1" fmla="*/ 52 h 103"/>
                <a:gd name="T2" fmla="*/ 0 w 102"/>
                <a:gd name="T3" fmla="*/ 17 h 103"/>
                <a:gd name="T4" fmla="*/ 102 w 102"/>
                <a:gd name="T5" fmla="*/ 0 h 103"/>
                <a:gd name="T6" fmla="*/ 68 w 102"/>
                <a:gd name="T7" fmla="*/ 103 h 103"/>
                <a:gd name="T8" fmla="*/ 34 w 102"/>
                <a:gd name="T9" fmla="*/ 52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3">
                  <a:moveTo>
                    <a:pt x="34" y="52"/>
                  </a:moveTo>
                  <a:lnTo>
                    <a:pt x="0" y="17"/>
                  </a:lnTo>
                  <a:lnTo>
                    <a:pt x="102" y="0"/>
                  </a:lnTo>
                  <a:lnTo>
                    <a:pt x="68" y="103"/>
                  </a:lnTo>
                  <a:lnTo>
                    <a:pt x="34" y="52"/>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7" name="Freeform 139"/>
            <p:cNvSpPr>
              <a:spLocks/>
            </p:cNvSpPr>
            <p:nvPr/>
          </p:nvSpPr>
          <p:spPr bwMode="auto">
            <a:xfrm>
              <a:off x="5365" y="2215"/>
              <a:ext cx="86" cy="103"/>
            </a:xfrm>
            <a:custGeom>
              <a:avLst/>
              <a:gdLst>
                <a:gd name="T0" fmla="*/ 35 w 86"/>
                <a:gd name="T1" fmla="*/ 34 h 103"/>
                <a:gd name="T2" fmla="*/ 69 w 86"/>
                <a:gd name="T3" fmla="*/ 0 h 103"/>
                <a:gd name="T4" fmla="*/ 86 w 86"/>
                <a:gd name="T5" fmla="*/ 103 h 103"/>
                <a:gd name="T6" fmla="*/ 0 w 86"/>
                <a:gd name="T7" fmla="*/ 69 h 103"/>
                <a:gd name="T8" fmla="*/ 35 w 86"/>
                <a:gd name="T9" fmla="*/ 34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 h="103">
                  <a:moveTo>
                    <a:pt x="35" y="34"/>
                  </a:moveTo>
                  <a:lnTo>
                    <a:pt x="69" y="0"/>
                  </a:lnTo>
                  <a:lnTo>
                    <a:pt x="86" y="103"/>
                  </a:lnTo>
                  <a:lnTo>
                    <a:pt x="0" y="69"/>
                  </a:lnTo>
                  <a:lnTo>
                    <a:pt x="35" y="34"/>
                  </a:lnTo>
                  <a:close/>
                </a:path>
              </a:pathLst>
            </a:custGeom>
            <a:solidFill>
              <a:srgbClr val="000000"/>
            </a:solidFill>
            <a:ln w="39688">
              <a:solidFill>
                <a:srgbClr val="000000"/>
              </a:solidFill>
              <a:prstDash val="solid"/>
              <a:round/>
              <a:headEnd/>
              <a:tailEnd/>
            </a:ln>
          </p:spPr>
          <p:txBody>
            <a:bodyPr/>
            <a:lstStyle/>
            <a:p>
              <a:endParaRPr lang="en-US" sz="3200"/>
            </a:p>
          </p:txBody>
        </p:sp>
        <p:sp>
          <p:nvSpPr>
            <p:cNvPr id="53388" name="Rectangle 140"/>
            <p:cNvSpPr>
              <a:spLocks noChangeArrowheads="1"/>
            </p:cNvSpPr>
            <p:nvPr/>
          </p:nvSpPr>
          <p:spPr bwMode="auto">
            <a:xfrm>
              <a:off x="3896" y="1012"/>
              <a:ext cx="2130"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a:spcBef>
                  <a:spcPct val="20000"/>
                </a:spcBef>
                <a:buClr>
                  <a:schemeClr val="tx1"/>
                </a:buClr>
                <a:buFont typeface="Wingdings" pitchFamily="2" charset="2"/>
                <a:buChar char=""/>
                <a:defRPr kumimoji="1" sz="2800">
                  <a:solidFill>
                    <a:schemeClr val="tx1"/>
                  </a:solidFill>
                  <a:latin typeface="Arial" charset="0"/>
                </a:defRPr>
              </a:lvl1pPr>
              <a:lvl2pPr marL="566738"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c)</a:t>
              </a:r>
              <a:r>
                <a:rPr kumimoji="0" lang="zh-CN" altLang="en-GB" sz="2000">
                  <a:latin typeface="Times" pitchFamily="18" charset="0"/>
                  <a:ea typeface="宋体" pitchFamily="2" charset="-122"/>
                </a:rPr>
                <a:t>由</a:t>
              </a:r>
              <a:r>
                <a:rPr kumimoji="0" lang="en-GB" altLang="zh-CN" sz="2000" i="1">
                  <a:latin typeface="Times" pitchFamily="18" charset="0"/>
                  <a:ea typeface="宋体" pitchFamily="2" charset="-122"/>
                </a:rPr>
                <a:t>W</a:t>
              </a:r>
              <a:r>
                <a:rPr kumimoji="0" lang="zh-CN" altLang="en-GB" sz="2000">
                  <a:latin typeface="Times" pitchFamily="18" charset="0"/>
                  <a:ea typeface="宋体" pitchFamily="2" charset="-122"/>
                </a:rPr>
                <a:t>发起的检测结果</a:t>
              </a:r>
              <a:endParaRPr kumimoji="0" lang="zh-CN" altLang="zh-CN" sz="2000">
                <a:latin typeface="Times" pitchFamily="18" charset="0"/>
                <a:ea typeface="宋体" pitchFamily="2" charset="-122"/>
              </a:endParaRPr>
            </a:p>
          </p:txBody>
        </p:sp>
        <p:sp>
          <p:nvSpPr>
            <p:cNvPr id="53389" name="Rectangle 141"/>
            <p:cNvSpPr>
              <a:spLocks noChangeArrowheads="1"/>
            </p:cNvSpPr>
            <p:nvPr/>
          </p:nvSpPr>
          <p:spPr bwMode="auto">
            <a:xfrm>
              <a:off x="4749" y="2900"/>
              <a:ext cx="205" cy="206"/>
            </a:xfrm>
            <a:prstGeom prst="rect">
              <a:avLst/>
            </a:prstGeom>
            <a:noFill/>
            <a:ln w="396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3200">
                <a:latin typeface="Times" pitchFamily="18" charset="0"/>
              </a:endParaRPr>
            </a:p>
          </p:txBody>
        </p:sp>
      </p:grpSp>
      <p:sp>
        <p:nvSpPr>
          <p:cNvPr id="53252" name="Text Box 142"/>
          <p:cNvSpPr txBox="1">
            <a:spLocks noChangeArrowheads="1"/>
          </p:cNvSpPr>
          <p:nvPr/>
        </p:nvSpPr>
        <p:spPr bwMode="auto">
          <a:xfrm>
            <a:off x="34925" y="5265738"/>
            <a:ext cx="9901238" cy="8302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Times" pitchFamily="18" charset="0"/>
                <a:ea typeface="宋体" pitchFamily="2" charset="-122"/>
              </a:rPr>
              <a:t>设定事务优先级为：</a:t>
            </a:r>
            <a:r>
              <a:rPr kumimoji="0" lang="en-US" altLang="zh-CN" sz="2400">
                <a:latin typeface="Times" pitchFamily="18" charset="0"/>
                <a:ea typeface="宋体" pitchFamily="2" charset="-122"/>
              </a:rPr>
              <a:t>T&gt;U&gt;V&gt;W </a:t>
            </a:r>
            <a:r>
              <a:rPr kumimoji="0" lang="zh-CN" altLang="en-US" sz="2400">
                <a:latin typeface="Times" pitchFamily="18" charset="0"/>
                <a:ea typeface="宋体" pitchFamily="2" charset="-122"/>
              </a:rPr>
              <a:t>，那么，不管是环路</a:t>
            </a:r>
            <a:r>
              <a:rPr kumimoji="0" lang="en-US" altLang="zh-CN" sz="2400">
                <a:latin typeface="Times" pitchFamily="18" charset="0"/>
                <a:ea typeface="宋体" pitchFamily="2" charset="-122"/>
              </a:rPr>
              <a:t>&lt;T</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U</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W</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V</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T&gt;</a:t>
            </a:r>
          </a:p>
          <a:p>
            <a:pPr>
              <a:spcBef>
                <a:spcPct val="0"/>
              </a:spcBef>
              <a:buClrTx/>
              <a:buFontTx/>
              <a:buNone/>
            </a:pPr>
            <a:r>
              <a:rPr kumimoji="0" lang="zh-CN" altLang="en-US" sz="2400">
                <a:latin typeface="Times" pitchFamily="18" charset="0"/>
                <a:ea typeface="宋体" pitchFamily="2" charset="-122"/>
              </a:rPr>
              <a:t>还是环路</a:t>
            </a:r>
            <a:r>
              <a:rPr kumimoji="0" lang="en-US" altLang="zh-CN" sz="2400">
                <a:latin typeface="Times" pitchFamily="18" charset="0"/>
                <a:ea typeface="宋体" pitchFamily="2" charset="-122"/>
              </a:rPr>
              <a:t>&lt;W</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V</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T</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U</a:t>
            </a:r>
            <a:r>
              <a:rPr kumimoji="0" lang="en-US" altLang="zh-CN" sz="2400">
                <a:latin typeface="Times" pitchFamily="18" charset="0"/>
                <a:ea typeface="宋体" pitchFamily="2" charset="-122"/>
                <a:sym typeface="Wingdings" pitchFamily="2" charset="2"/>
              </a:rPr>
              <a:t></a:t>
            </a:r>
            <a:r>
              <a:rPr kumimoji="0" lang="en-US" altLang="zh-CN" sz="2400">
                <a:latin typeface="Times" pitchFamily="18" charset="0"/>
                <a:ea typeface="宋体" pitchFamily="2" charset="-122"/>
              </a:rPr>
              <a:t>W&gt;</a:t>
            </a: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W</a:t>
            </a:r>
            <a:r>
              <a:rPr kumimoji="0" lang="zh-CN" altLang="en-US" sz="2400">
                <a:latin typeface="Times" pitchFamily="18" charset="0"/>
                <a:ea typeface="宋体" pitchFamily="2" charset="-122"/>
              </a:rPr>
              <a:t>都将被放弃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0"/>
            <a:ext cx="49149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a:xfrm>
            <a:off x="390796" y="0"/>
            <a:ext cx="8859838" cy="874642"/>
          </a:xfrm>
        </p:spPr>
        <p:txBody>
          <a:bodyPr/>
          <a:lstStyle/>
          <a:p>
            <a:r>
              <a:rPr lang="zh-CN" altLang="en-GB">
                <a:ea typeface="宋体" pitchFamily="2" charset="-122"/>
              </a:rPr>
              <a:t>向下传递的</a:t>
            </a:r>
            <a:r>
              <a:rPr lang="en-US" altLang="zh-CN">
                <a:ea typeface="宋体" pitchFamily="2" charset="-122"/>
              </a:rPr>
              <a:t>probe</a:t>
            </a:r>
            <a:r>
              <a:rPr lang="zh-CN" altLang="en-GB">
                <a:ea typeface="宋体" pitchFamily="2" charset="-122"/>
              </a:rPr>
              <a:t>消息</a:t>
            </a:r>
            <a:endParaRPr lang="en-GB" altLang="zh-CN">
              <a:ea typeface="宋体" pitchFamily="2" charset="-122"/>
            </a:endParaRPr>
          </a:p>
        </p:txBody>
      </p:sp>
      <p:sp>
        <p:nvSpPr>
          <p:cNvPr id="54276" name="Rectangle 3"/>
          <p:cNvSpPr>
            <a:spLocks noChangeArrowheads="1"/>
          </p:cNvSpPr>
          <p:nvPr/>
        </p:nvSpPr>
        <p:spPr bwMode="auto">
          <a:xfrm>
            <a:off x="7023100" y="885825"/>
            <a:ext cx="746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a:solidFill>
                  <a:srgbClr val="000000"/>
                </a:solidFill>
                <a:ea typeface="宋体" pitchFamily="2" charset="-122"/>
              </a:rPr>
              <a:t>.</a:t>
            </a:r>
            <a:endParaRPr kumimoji="0" lang="en-GB" altLang="zh-CN" sz="2400">
              <a:latin typeface="Times" pitchFamily="18" charset="0"/>
              <a:ea typeface="宋体" pitchFamily="2" charset="-122"/>
            </a:endParaRPr>
          </a:p>
        </p:txBody>
      </p:sp>
      <p:sp>
        <p:nvSpPr>
          <p:cNvPr id="54277" name="Rectangle 4"/>
          <p:cNvSpPr>
            <a:spLocks noChangeArrowheads="1"/>
          </p:cNvSpPr>
          <p:nvPr/>
        </p:nvSpPr>
        <p:spPr bwMode="auto">
          <a:xfrm>
            <a:off x="7054850" y="1081088"/>
            <a:ext cx="15875"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500">
                <a:solidFill>
                  <a:srgbClr val="000000"/>
                </a:solidFill>
                <a:latin typeface="Symbol" pitchFamily="18" charset="2"/>
                <a:ea typeface="宋体" pitchFamily="2" charset="-122"/>
              </a:rPr>
              <a:t>.</a:t>
            </a:r>
            <a:endParaRPr kumimoji="0" lang="en-GB" altLang="zh-CN" sz="2400">
              <a:latin typeface="Times" pitchFamily="18" charset="0"/>
              <a:ea typeface="宋体" pitchFamily="2" charset="-122"/>
            </a:endParaRPr>
          </a:p>
        </p:txBody>
      </p:sp>
      <p:grpSp>
        <p:nvGrpSpPr>
          <p:cNvPr id="54278" name="Group 6"/>
          <p:cNvGrpSpPr>
            <a:grpSpLocks/>
          </p:cNvGrpSpPr>
          <p:nvPr/>
        </p:nvGrpSpPr>
        <p:grpSpPr bwMode="auto">
          <a:xfrm>
            <a:off x="398463" y="3236913"/>
            <a:ext cx="9147175" cy="3584575"/>
            <a:chOff x="313" y="1026"/>
            <a:chExt cx="5621" cy="2285"/>
          </a:xfrm>
        </p:grpSpPr>
        <p:sp>
          <p:nvSpPr>
            <p:cNvPr id="54280" name="Rectangle 7"/>
            <p:cNvSpPr>
              <a:spLocks noChangeArrowheads="1"/>
            </p:cNvSpPr>
            <p:nvPr/>
          </p:nvSpPr>
          <p:spPr bwMode="auto">
            <a:xfrm>
              <a:off x="3091" y="1026"/>
              <a:ext cx="2432"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b) V</a:t>
              </a:r>
              <a:r>
                <a:rPr kumimoji="0" lang="zh-CN" altLang="en-GB" sz="1800">
                  <a:latin typeface="Times" pitchFamily="18" charset="0"/>
                  <a:ea typeface="宋体" pitchFamily="2" charset="-122"/>
                </a:rPr>
                <a:t>开始等待</a:t>
              </a:r>
              <a:r>
                <a:rPr kumimoji="0" lang="en-US" altLang="zh-CN" sz="1800">
                  <a:latin typeface="Times" pitchFamily="18" charset="0"/>
                  <a:ea typeface="宋体" pitchFamily="2" charset="-122"/>
                </a:rPr>
                <a:t>W</a:t>
              </a:r>
              <a:r>
                <a:rPr kumimoji="0" lang="zh-CN" altLang="en-GB" sz="1800">
                  <a:latin typeface="Times" pitchFamily="18" charset="0"/>
                  <a:ea typeface="宋体" pitchFamily="2" charset="-122"/>
                </a:rPr>
                <a:t>时</a:t>
              </a:r>
              <a:r>
                <a:rPr kumimoji="0" lang="zh-CN" altLang="en-US" sz="1800">
                  <a:latin typeface="Times" pitchFamily="18" charset="0"/>
                  <a:ea typeface="宋体" pitchFamily="2" charset="-122"/>
                </a:rPr>
                <a:t>，</a:t>
              </a:r>
              <a:r>
                <a:rPr kumimoji="0" lang="en-GB" altLang="zh-CN" sz="1800">
                  <a:latin typeface="Times" pitchFamily="18" charset="0"/>
                  <a:ea typeface="宋体" pitchFamily="2" charset="-122"/>
                </a:rPr>
                <a:t>probe</a:t>
              </a:r>
              <a:r>
                <a:rPr kumimoji="0" lang="zh-CN" altLang="en-GB" sz="1800">
                  <a:latin typeface="Times" pitchFamily="18" charset="0"/>
                  <a:ea typeface="宋体" pitchFamily="2" charset="-122"/>
                </a:rPr>
                <a:t>消息被转发</a:t>
              </a:r>
              <a:endParaRPr kumimoji="0" lang="zh-CN" altLang="zh-CN" sz="1800">
                <a:latin typeface="Times" pitchFamily="18" charset="0"/>
                <a:ea typeface="宋体" pitchFamily="2" charset="-122"/>
              </a:endParaRPr>
            </a:p>
          </p:txBody>
        </p:sp>
        <p:sp>
          <p:nvSpPr>
            <p:cNvPr id="54281" name="Rectangle 8"/>
            <p:cNvSpPr>
              <a:spLocks noChangeArrowheads="1"/>
            </p:cNvSpPr>
            <p:nvPr/>
          </p:nvSpPr>
          <p:spPr bwMode="auto">
            <a:xfrm>
              <a:off x="313" y="1037"/>
              <a:ext cx="2517"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Times" pitchFamily="18" charset="0"/>
                  <a:ea typeface="宋体" pitchFamily="2" charset="-122"/>
                </a:rPr>
                <a:t>(</a:t>
              </a:r>
              <a:r>
                <a:rPr kumimoji="0" lang="en-GB" altLang="zh-CN" sz="1800">
                  <a:latin typeface="Times" pitchFamily="18" charset="0"/>
                  <a:ea typeface="宋体" pitchFamily="2" charset="-122"/>
                </a:rPr>
                <a:t>a) </a:t>
              </a:r>
              <a:r>
                <a:rPr kumimoji="0" lang="zh-CN" altLang="en-GB" sz="1800">
                  <a:latin typeface="Times" pitchFamily="18" charset="0"/>
                  <a:ea typeface="宋体" pitchFamily="2" charset="-122"/>
                </a:rPr>
                <a:t>在</a:t>
              </a:r>
              <a:r>
                <a:rPr kumimoji="0" lang="en-GB" altLang="zh-CN" sz="1800">
                  <a:latin typeface="Times" pitchFamily="18" charset="0"/>
                  <a:ea typeface="宋体" pitchFamily="2" charset="-122"/>
                </a:rPr>
                <a:t>U</a:t>
              </a:r>
              <a:r>
                <a:rPr kumimoji="0" lang="zh-CN" altLang="en-GB" sz="1800">
                  <a:latin typeface="Times" pitchFamily="18" charset="0"/>
                  <a:ea typeface="宋体" pitchFamily="2" charset="-122"/>
                </a:rPr>
                <a:t>开始等待时</a:t>
              </a:r>
              <a:r>
                <a:rPr kumimoji="0" lang="zh-CN" altLang="en-US" sz="1800">
                  <a:latin typeface="Times" pitchFamily="18" charset="0"/>
                  <a:ea typeface="宋体" pitchFamily="2" charset="-122"/>
                </a:rPr>
                <a:t>，</a:t>
              </a:r>
              <a:r>
                <a:rPr kumimoji="0" lang="en-GB" altLang="zh-CN" sz="1800">
                  <a:latin typeface="Times" pitchFamily="18" charset="0"/>
                  <a:ea typeface="宋体" pitchFamily="2" charset="-122"/>
                </a:rPr>
                <a:t>V</a:t>
              </a:r>
              <a:r>
                <a:rPr kumimoji="0" lang="zh-CN" altLang="en-GB" sz="1800">
                  <a:latin typeface="Times" pitchFamily="18" charset="0"/>
                  <a:ea typeface="宋体" pitchFamily="2" charset="-122"/>
                </a:rPr>
                <a:t>存储</a:t>
              </a:r>
              <a:r>
                <a:rPr kumimoji="0" lang="en-GB" altLang="zh-CN" sz="1800">
                  <a:latin typeface="Times" pitchFamily="18" charset="0"/>
                  <a:ea typeface="宋体" pitchFamily="2" charset="-122"/>
                </a:rPr>
                <a:t>probe</a:t>
              </a:r>
              <a:r>
                <a:rPr kumimoji="0" lang="zh-CN" altLang="en-GB" sz="1800">
                  <a:latin typeface="Times" pitchFamily="18" charset="0"/>
                  <a:ea typeface="宋体" pitchFamily="2" charset="-122"/>
                </a:rPr>
                <a:t>消息</a:t>
              </a:r>
              <a:endParaRPr kumimoji="0" lang="zh-CN" altLang="zh-CN" sz="1800">
                <a:latin typeface="Times" pitchFamily="18" charset="0"/>
                <a:ea typeface="宋体" pitchFamily="2" charset="-122"/>
              </a:endParaRPr>
            </a:p>
          </p:txBody>
        </p:sp>
        <p:sp>
          <p:nvSpPr>
            <p:cNvPr id="54282" name="Rectangle 9"/>
            <p:cNvSpPr>
              <a:spLocks noChangeArrowheads="1"/>
            </p:cNvSpPr>
            <p:nvPr/>
          </p:nvSpPr>
          <p:spPr bwMode="auto">
            <a:xfrm>
              <a:off x="996" y="2952"/>
              <a:ext cx="640" cy="22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3" name="Rectangle 10"/>
            <p:cNvSpPr>
              <a:spLocks noChangeArrowheads="1"/>
            </p:cNvSpPr>
            <p:nvPr/>
          </p:nvSpPr>
          <p:spPr bwMode="auto">
            <a:xfrm>
              <a:off x="1467" y="1528"/>
              <a:ext cx="207"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4" name="Rectangle 11"/>
            <p:cNvSpPr>
              <a:spLocks noChangeArrowheads="1"/>
            </p:cNvSpPr>
            <p:nvPr/>
          </p:nvSpPr>
          <p:spPr bwMode="auto">
            <a:xfrm>
              <a:off x="1467" y="1528"/>
              <a:ext cx="225" cy="294"/>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5" name="Rectangle 12"/>
            <p:cNvSpPr>
              <a:spLocks noChangeArrowheads="1"/>
            </p:cNvSpPr>
            <p:nvPr/>
          </p:nvSpPr>
          <p:spPr bwMode="auto">
            <a:xfrm>
              <a:off x="1297" y="2680"/>
              <a:ext cx="207"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6" name="Rectangle 13"/>
            <p:cNvSpPr>
              <a:spLocks noChangeArrowheads="1"/>
            </p:cNvSpPr>
            <p:nvPr/>
          </p:nvSpPr>
          <p:spPr bwMode="auto">
            <a:xfrm>
              <a:off x="1297" y="2680"/>
              <a:ext cx="226" cy="294"/>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7" name="Rectangle 14"/>
            <p:cNvSpPr>
              <a:spLocks noChangeArrowheads="1"/>
            </p:cNvSpPr>
            <p:nvPr/>
          </p:nvSpPr>
          <p:spPr bwMode="auto">
            <a:xfrm>
              <a:off x="2182" y="2003"/>
              <a:ext cx="207"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8" name="Rectangle 15"/>
            <p:cNvSpPr>
              <a:spLocks noChangeArrowheads="1"/>
            </p:cNvSpPr>
            <p:nvPr/>
          </p:nvSpPr>
          <p:spPr bwMode="auto">
            <a:xfrm>
              <a:off x="2182" y="2003"/>
              <a:ext cx="225" cy="293"/>
            </a:xfrm>
            <a:prstGeom prst="rect">
              <a:avLst/>
            </a:prstGeom>
            <a:noFill/>
            <a:ln w="444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289" name="Rectangle 16"/>
            <p:cNvSpPr>
              <a:spLocks noChangeArrowheads="1"/>
            </p:cNvSpPr>
            <p:nvPr/>
          </p:nvSpPr>
          <p:spPr bwMode="auto">
            <a:xfrm>
              <a:off x="2237" y="2049"/>
              <a:ext cx="1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4290" name="Rectangle 17"/>
            <p:cNvSpPr>
              <a:spLocks noChangeArrowheads="1"/>
            </p:cNvSpPr>
            <p:nvPr/>
          </p:nvSpPr>
          <p:spPr bwMode="auto">
            <a:xfrm>
              <a:off x="1503" y="1574"/>
              <a:ext cx="1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291" name="Rectangle 18"/>
            <p:cNvSpPr>
              <a:spLocks noChangeArrowheads="1"/>
            </p:cNvSpPr>
            <p:nvPr/>
          </p:nvSpPr>
          <p:spPr bwMode="auto">
            <a:xfrm>
              <a:off x="1352" y="2727"/>
              <a:ext cx="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292" name="Freeform 19"/>
            <p:cNvSpPr>
              <a:spLocks/>
            </p:cNvSpPr>
            <p:nvPr/>
          </p:nvSpPr>
          <p:spPr bwMode="auto">
            <a:xfrm>
              <a:off x="1542" y="2748"/>
              <a:ext cx="75" cy="91"/>
            </a:xfrm>
            <a:custGeom>
              <a:avLst/>
              <a:gdLst>
                <a:gd name="T0" fmla="*/ 75 w 75"/>
                <a:gd name="T1" fmla="*/ 45 h 91"/>
                <a:gd name="T2" fmla="*/ 75 w 75"/>
                <a:gd name="T3" fmla="*/ 91 h 91"/>
                <a:gd name="T4" fmla="*/ 0 w 75"/>
                <a:gd name="T5" fmla="*/ 45 h 91"/>
                <a:gd name="T6" fmla="*/ 75 w 75"/>
                <a:gd name="T7" fmla="*/ 0 h 91"/>
                <a:gd name="T8" fmla="*/ 75 w 75"/>
                <a:gd name="T9" fmla="*/ 45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1">
                  <a:moveTo>
                    <a:pt x="75" y="45"/>
                  </a:moveTo>
                  <a:lnTo>
                    <a:pt x="75" y="91"/>
                  </a:lnTo>
                  <a:lnTo>
                    <a:pt x="0" y="45"/>
                  </a:lnTo>
                  <a:lnTo>
                    <a:pt x="75" y="0"/>
                  </a:lnTo>
                  <a:lnTo>
                    <a:pt x="75" y="45"/>
                  </a:lnTo>
                  <a:close/>
                </a:path>
              </a:pathLst>
            </a:custGeom>
            <a:solidFill>
              <a:srgbClr val="000000"/>
            </a:solidFill>
            <a:ln w="44450">
              <a:solidFill>
                <a:srgbClr val="000000"/>
              </a:solidFill>
              <a:prstDash val="solid"/>
              <a:round/>
              <a:headEnd/>
              <a:tailEnd/>
            </a:ln>
          </p:spPr>
          <p:txBody>
            <a:bodyPr/>
            <a:lstStyle/>
            <a:p>
              <a:endParaRPr lang="en-US"/>
            </a:p>
          </p:txBody>
        </p:sp>
        <p:sp>
          <p:nvSpPr>
            <p:cNvPr id="54293" name="Freeform 20"/>
            <p:cNvSpPr>
              <a:spLocks/>
            </p:cNvSpPr>
            <p:nvPr/>
          </p:nvSpPr>
          <p:spPr bwMode="auto">
            <a:xfrm>
              <a:off x="1636" y="2251"/>
              <a:ext cx="640" cy="542"/>
            </a:xfrm>
            <a:custGeom>
              <a:avLst/>
              <a:gdLst>
                <a:gd name="T0" fmla="*/ 640 w 640"/>
                <a:gd name="T1" fmla="*/ 0 h 542"/>
                <a:gd name="T2" fmla="*/ 583 w 640"/>
                <a:gd name="T3" fmla="*/ 181 h 542"/>
                <a:gd name="T4" fmla="*/ 452 w 640"/>
                <a:gd name="T5" fmla="*/ 362 h 542"/>
                <a:gd name="T6" fmla="*/ 245 w 640"/>
                <a:gd name="T7" fmla="*/ 475 h 542"/>
                <a:gd name="T8" fmla="*/ 0 w 640"/>
                <a:gd name="T9" fmla="*/ 542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0" h="542">
                  <a:moveTo>
                    <a:pt x="640" y="0"/>
                  </a:moveTo>
                  <a:lnTo>
                    <a:pt x="583" y="181"/>
                  </a:lnTo>
                  <a:lnTo>
                    <a:pt x="452" y="362"/>
                  </a:lnTo>
                  <a:lnTo>
                    <a:pt x="245" y="475"/>
                  </a:lnTo>
                  <a:lnTo>
                    <a:pt x="0" y="542"/>
                  </a:lnTo>
                </a:path>
              </a:pathLst>
            </a:custGeom>
            <a:noFill/>
            <a:ln w="444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294" name="Rectangle 21"/>
            <p:cNvSpPr>
              <a:spLocks noChangeArrowheads="1"/>
            </p:cNvSpPr>
            <p:nvPr/>
          </p:nvSpPr>
          <p:spPr bwMode="auto">
            <a:xfrm>
              <a:off x="429" y="2905"/>
              <a:ext cx="59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probe</a:t>
              </a:r>
            </a:p>
            <a:p>
              <a:pPr>
                <a:spcBef>
                  <a:spcPct val="0"/>
                </a:spcBef>
                <a:buClrTx/>
                <a:buFontTx/>
                <a:buNone/>
              </a:pPr>
              <a:r>
                <a:rPr kumimoji="0" lang="zh-CN" altLang="en-GB" sz="1900">
                  <a:solidFill>
                    <a:srgbClr val="000000"/>
                  </a:solidFill>
                  <a:ea typeface="宋体" pitchFamily="2" charset="-122"/>
                </a:rPr>
                <a:t>消息队列</a:t>
              </a:r>
              <a:endParaRPr kumimoji="0" lang="zh-CN" altLang="en-GB" sz="2400">
                <a:latin typeface="Times" pitchFamily="18" charset="0"/>
                <a:ea typeface="宋体" pitchFamily="2" charset="-122"/>
              </a:endParaRPr>
            </a:p>
          </p:txBody>
        </p:sp>
        <p:sp>
          <p:nvSpPr>
            <p:cNvPr id="54295" name="Rectangle 22"/>
            <p:cNvSpPr>
              <a:spLocks noChangeArrowheads="1"/>
            </p:cNvSpPr>
            <p:nvPr/>
          </p:nvSpPr>
          <p:spPr bwMode="auto">
            <a:xfrm>
              <a:off x="429" y="3076"/>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4296" name="Rectangle 23"/>
            <p:cNvSpPr>
              <a:spLocks noChangeArrowheads="1"/>
            </p:cNvSpPr>
            <p:nvPr/>
          </p:nvSpPr>
          <p:spPr bwMode="auto">
            <a:xfrm>
              <a:off x="1069" y="2975"/>
              <a:ext cx="15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297" name="Rectangle 24"/>
            <p:cNvSpPr>
              <a:spLocks noChangeArrowheads="1"/>
            </p:cNvSpPr>
            <p:nvPr/>
          </p:nvSpPr>
          <p:spPr bwMode="auto">
            <a:xfrm>
              <a:off x="1238" y="2962"/>
              <a:ext cx="17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2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298" name="Rectangle 25"/>
            <p:cNvSpPr>
              <a:spLocks noChangeArrowheads="1"/>
            </p:cNvSpPr>
            <p:nvPr/>
          </p:nvSpPr>
          <p:spPr bwMode="auto">
            <a:xfrm>
              <a:off x="1408" y="2975"/>
              <a:ext cx="1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i="1">
                  <a:solidFill>
                    <a:srgbClr val="000000"/>
                  </a:solidFill>
                  <a:ea typeface="宋体" pitchFamily="2" charset="-122"/>
                </a:rPr>
                <a:t> </a:t>
              </a:r>
              <a:r>
                <a:rPr kumimoji="0" lang="en-GB" altLang="zh-CN" sz="19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299" name="Rectangle 26"/>
            <p:cNvSpPr>
              <a:spLocks noChangeArrowheads="1"/>
            </p:cNvSpPr>
            <p:nvPr/>
          </p:nvSpPr>
          <p:spPr bwMode="auto">
            <a:xfrm>
              <a:off x="2136" y="2714"/>
              <a:ext cx="3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B</a:t>
              </a:r>
              <a:endParaRPr kumimoji="0" lang="en-GB" altLang="zh-CN" sz="2400">
                <a:latin typeface="Times" pitchFamily="18" charset="0"/>
                <a:ea typeface="宋体" pitchFamily="2" charset="-122"/>
              </a:endParaRPr>
            </a:p>
          </p:txBody>
        </p:sp>
        <p:sp>
          <p:nvSpPr>
            <p:cNvPr id="54300" name="Rectangle 27"/>
            <p:cNvSpPr>
              <a:spLocks noChangeArrowheads="1"/>
            </p:cNvSpPr>
            <p:nvPr/>
          </p:nvSpPr>
          <p:spPr bwMode="auto">
            <a:xfrm>
              <a:off x="2136" y="2908"/>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4301" name="Freeform 28"/>
            <p:cNvSpPr>
              <a:spLocks/>
            </p:cNvSpPr>
            <p:nvPr/>
          </p:nvSpPr>
          <p:spPr bwMode="auto">
            <a:xfrm>
              <a:off x="4184" y="2880"/>
              <a:ext cx="121" cy="81"/>
            </a:xfrm>
            <a:custGeom>
              <a:avLst/>
              <a:gdLst>
                <a:gd name="T0" fmla="*/ 121 w 121"/>
                <a:gd name="T1" fmla="*/ 41 h 81"/>
                <a:gd name="T2" fmla="*/ 121 w 121"/>
                <a:gd name="T3" fmla="*/ 81 h 81"/>
                <a:gd name="T4" fmla="*/ 0 w 121"/>
                <a:gd name="T5" fmla="*/ 41 h 81"/>
                <a:gd name="T6" fmla="*/ 121 w 121"/>
                <a:gd name="T7" fmla="*/ 0 h 81"/>
                <a:gd name="T8" fmla="*/ 121 w 121"/>
                <a:gd name="T9" fmla="*/ 41 h 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81">
                  <a:moveTo>
                    <a:pt x="121" y="41"/>
                  </a:moveTo>
                  <a:lnTo>
                    <a:pt x="121" y="81"/>
                  </a:lnTo>
                  <a:lnTo>
                    <a:pt x="0" y="41"/>
                  </a:lnTo>
                  <a:lnTo>
                    <a:pt x="121" y="0"/>
                  </a:lnTo>
                  <a:lnTo>
                    <a:pt x="121" y="41"/>
                  </a:lnTo>
                  <a:close/>
                </a:path>
              </a:pathLst>
            </a:custGeom>
            <a:solidFill>
              <a:srgbClr val="000000"/>
            </a:solidFill>
            <a:ln w="47625">
              <a:solidFill>
                <a:srgbClr val="000000"/>
              </a:solidFill>
              <a:prstDash val="solid"/>
              <a:round/>
              <a:headEnd/>
              <a:tailEnd/>
            </a:ln>
          </p:spPr>
          <p:txBody>
            <a:bodyPr/>
            <a:lstStyle/>
            <a:p>
              <a:endParaRPr lang="en-US"/>
            </a:p>
          </p:txBody>
        </p:sp>
        <p:sp>
          <p:nvSpPr>
            <p:cNvPr id="54302" name="Freeform 29"/>
            <p:cNvSpPr>
              <a:spLocks/>
            </p:cNvSpPr>
            <p:nvPr/>
          </p:nvSpPr>
          <p:spPr bwMode="auto">
            <a:xfrm>
              <a:off x="4325" y="2557"/>
              <a:ext cx="767" cy="364"/>
            </a:xfrm>
            <a:custGeom>
              <a:avLst/>
              <a:gdLst>
                <a:gd name="T0" fmla="*/ 767 w 767"/>
                <a:gd name="T1" fmla="*/ 0 h 364"/>
                <a:gd name="T2" fmla="*/ 707 w 767"/>
                <a:gd name="T3" fmla="*/ 142 h 364"/>
                <a:gd name="T4" fmla="*/ 545 w 767"/>
                <a:gd name="T5" fmla="*/ 243 h 364"/>
                <a:gd name="T6" fmla="*/ 303 w 767"/>
                <a:gd name="T7" fmla="*/ 323 h 364"/>
                <a:gd name="T8" fmla="*/ 0 w 767"/>
                <a:gd name="T9" fmla="*/ 364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7" h="364">
                  <a:moveTo>
                    <a:pt x="767" y="0"/>
                  </a:moveTo>
                  <a:lnTo>
                    <a:pt x="707" y="142"/>
                  </a:lnTo>
                  <a:lnTo>
                    <a:pt x="545" y="243"/>
                  </a:lnTo>
                  <a:lnTo>
                    <a:pt x="303" y="323"/>
                  </a:lnTo>
                  <a:lnTo>
                    <a:pt x="0" y="364"/>
                  </a:lnTo>
                </a:path>
              </a:pathLst>
            </a:custGeom>
            <a:noFill/>
            <a:ln w="476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03" name="Rectangle 30"/>
            <p:cNvSpPr>
              <a:spLocks noChangeArrowheads="1"/>
            </p:cNvSpPr>
            <p:nvPr/>
          </p:nvSpPr>
          <p:spPr bwMode="auto">
            <a:xfrm>
              <a:off x="4527" y="1730"/>
              <a:ext cx="747" cy="4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04" name="Rectangle 31"/>
            <p:cNvSpPr>
              <a:spLocks noChangeArrowheads="1"/>
            </p:cNvSpPr>
            <p:nvPr/>
          </p:nvSpPr>
          <p:spPr bwMode="auto">
            <a:xfrm>
              <a:off x="4928" y="2810"/>
              <a:ext cx="39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B</a:t>
              </a:r>
              <a:endParaRPr kumimoji="0" lang="en-GB" altLang="zh-CN" sz="1900">
                <a:latin typeface="Times" pitchFamily="18" charset="0"/>
                <a:ea typeface="宋体" pitchFamily="2" charset="-122"/>
              </a:endParaRPr>
            </a:p>
          </p:txBody>
        </p:sp>
        <p:sp>
          <p:nvSpPr>
            <p:cNvPr id="54305" name="Rectangle 32"/>
            <p:cNvSpPr>
              <a:spLocks noChangeArrowheads="1"/>
            </p:cNvSpPr>
            <p:nvPr/>
          </p:nvSpPr>
          <p:spPr bwMode="auto">
            <a:xfrm>
              <a:off x="4928" y="2978"/>
              <a:ext cx="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54306" name="Rectangle 33"/>
            <p:cNvSpPr>
              <a:spLocks noChangeArrowheads="1"/>
            </p:cNvSpPr>
            <p:nvPr/>
          </p:nvSpPr>
          <p:spPr bwMode="auto">
            <a:xfrm>
              <a:off x="3152" y="2002"/>
              <a:ext cx="40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900">
                  <a:solidFill>
                    <a:srgbClr val="000000"/>
                  </a:solidFill>
                  <a:ea typeface="宋体" pitchFamily="2" charset="-122"/>
                </a:rPr>
                <a:t>等待</a:t>
              </a:r>
              <a:r>
                <a:rPr kumimoji="0" lang="en-GB" altLang="zh-CN" sz="1900">
                  <a:solidFill>
                    <a:srgbClr val="000000"/>
                  </a:solidFill>
                  <a:ea typeface="宋体" pitchFamily="2" charset="-122"/>
                </a:rPr>
                <a:t>C</a:t>
              </a:r>
              <a:endParaRPr kumimoji="0" lang="en-GB" altLang="zh-CN" sz="1900">
                <a:latin typeface="Times" pitchFamily="18" charset="0"/>
                <a:ea typeface="宋体" pitchFamily="2" charset="-122"/>
              </a:endParaRPr>
            </a:p>
          </p:txBody>
        </p:sp>
        <p:sp>
          <p:nvSpPr>
            <p:cNvPr id="54307" name="Rectangle 34"/>
            <p:cNvSpPr>
              <a:spLocks noChangeArrowheads="1"/>
            </p:cNvSpPr>
            <p:nvPr/>
          </p:nvSpPr>
          <p:spPr bwMode="auto">
            <a:xfrm>
              <a:off x="3152" y="2184"/>
              <a:ext cx="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1900">
                <a:latin typeface="Times" pitchFamily="18" charset="0"/>
                <a:ea typeface="宋体" pitchFamily="2" charset="-122"/>
              </a:endParaRPr>
            </a:p>
          </p:txBody>
        </p:sp>
        <p:sp>
          <p:nvSpPr>
            <p:cNvPr id="54308" name="Rectangle 35"/>
            <p:cNvSpPr>
              <a:spLocks noChangeArrowheads="1"/>
            </p:cNvSpPr>
            <p:nvPr/>
          </p:nvSpPr>
          <p:spPr bwMode="auto">
            <a:xfrm>
              <a:off x="4606" y="1967"/>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09" name="Rectangle 36"/>
            <p:cNvSpPr>
              <a:spLocks noChangeArrowheads="1"/>
            </p:cNvSpPr>
            <p:nvPr/>
          </p:nvSpPr>
          <p:spPr bwMode="auto">
            <a:xfrm>
              <a:off x="4726" y="1962"/>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10" name="Rectangle 37"/>
            <p:cNvSpPr>
              <a:spLocks noChangeArrowheads="1"/>
            </p:cNvSpPr>
            <p:nvPr/>
          </p:nvSpPr>
          <p:spPr bwMode="auto">
            <a:xfrm>
              <a:off x="4907" y="1967"/>
              <a:ext cx="20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311" name="Freeform 38"/>
            <p:cNvSpPr>
              <a:spLocks/>
            </p:cNvSpPr>
            <p:nvPr/>
          </p:nvSpPr>
          <p:spPr bwMode="auto">
            <a:xfrm>
              <a:off x="4143" y="1790"/>
              <a:ext cx="142" cy="101"/>
            </a:xfrm>
            <a:custGeom>
              <a:avLst/>
              <a:gdLst>
                <a:gd name="T0" fmla="*/ 142 w 142"/>
                <a:gd name="T1" fmla="*/ 41 h 101"/>
                <a:gd name="T2" fmla="*/ 0 w 142"/>
                <a:gd name="T3" fmla="*/ 101 h 101"/>
                <a:gd name="T4" fmla="*/ 0 w 142"/>
                <a:gd name="T5" fmla="*/ 0 h 101"/>
                <a:gd name="T6" fmla="*/ 142 w 142"/>
                <a:gd name="T7" fmla="*/ 41 h 1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101">
                  <a:moveTo>
                    <a:pt x="142" y="41"/>
                  </a:moveTo>
                  <a:lnTo>
                    <a:pt x="0" y="101"/>
                  </a:lnTo>
                  <a:lnTo>
                    <a:pt x="0" y="0"/>
                  </a:lnTo>
                  <a:lnTo>
                    <a:pt x="142" y="41"/>
                  </a:lnTo>
                  <a:close/>
                </a:path>
              </a:pathLst>
            </a:custGeom>
            <a:solidFill>
              <a:srgbClr val="000000"/>
            </a:solidFill>
            <a:ln w="47625">
              <a:solidFill>
                <a:srgbClr val="000000"/>
              </a:solidFill>
              <a:prstDash val="solid"/>
              <a:round/>
              <a:headEnd/>
              <a:tailEnd/>
            </a:ln>
          </p:spPr>
          <p:txBody>
            <a:bodyPr/>
            <a:lstStyle/>
            <a:p>
              <a:endParaRPr lang="en-US"/>
            </a:p>
          </p:txBody>
        </p:sp>
        <p:sp>
          <p:nvSpPr>
            <p:cNvPr id="54312" name="Arc 39"/>
            <p:cNvSpPr>
              <a:spLocks/>
            </p:cNvSpPr>
            <p:nvPr/>
          </p:nvSpPr>
          <p:spPr bwMode="auto">
            <a:xfrm>
              <a:off x="3558" y="1838"/>
              <a:ext cx="727" cy="1101"/>
            </a:xfrm>
            <a:custGeom>
              <a:avLst/>
              <a:gdLst>
                <a:gd name="T0" fmla="*/ 0 w 21600"/>
                <a:gd name="T1" fmla="*/ 0 h 42100"/>
                <a:gd name="T2" fmla="*/ 0 w 21600"/>
                <a:gd name="T3" fmla="*/ 0 h 42100"/>
                <a:gd name="T4" fmla="*/ 0 w 21600"/>
                <a:gd name="T5" fmla="*/ 0 h 42100"/>
                <a:gd name="T6" fmla="*/ 0 60000 65536"/>
                <a:gd name="T7" fmla="*/ 0 60000 65536"/>
                <a:gd name="T8" fmla="*/ 0 60000 65536"/>
              </a:gdLst>
              <a:ahLst/>
              <a:cxnLst>
                <a:cxn ang="T6">
                  <a:pos x="T0" y="T1"/>
                </a:cxn>
                <a:cxn ang="T7">
                  <a:pos x="T2" y="T3"/>
                </a:cxn>
                <a:cxn ang="T8">
                  <a:pos x="T4" y="T5"/>
                </a:cxn>
              </a:cxnLst>
              <a:rect l="0" t="0" r="r" b="b"/>
              <a:pathLst>
                <a:path w="21600" h="42100" fill="none" extrusionOk="0">
                  <a:moveTo>
                    <a:pt x="15645" y="42100"/>
                  </a:moveTo>
                  <a:cubicBezTo>
                    <a:pt x="6383" y="39443"/>
                    <a:pt x="0" y="30973"/>
                    <a:pt x="0" y="21337"/>
                  </a:cubicBezTo>
                  <a:cubicBezTo>
                    <a:pt x="-1" y="10704"/>
                    <a:pt x="7738" y="1652"/>
                    <a:pt x="18241" y="-1"/>
                  </a:cubicBezTo>
                </a:path>
                <a:path w="21600" h="42100" stroke="0" extrusionOk="0">
                  <a:moveTo>
                    <a:pt x="15645" y="42100"/>
                  </a:moveTo>
                  <a:cubicBezTo>
                    <a:pt x="6383" y="39443"/>
                    <a:pt x="0" y="30973"/>
                    <a:pt x="0" y="21337"/>
                  </a:cubicBezTo>
                  <a:cubicBezTo>
                    <a:pt x="-1" y="10704"/>
                    <a:pt x="7738" y="1652"/>
                    <a:pt x="18241" y="-1"/>
                  </a:cubicBezTo>
                  <a:lnTo>
                    <a:pt x="21600" y="21337"/>
                  </a:lnTo>
                  <a:lnTo>
                    <a:pt x="15645" y="42100"/>
                  </a:lnTo>
                  <a:close/>
                </a:path>
              </a:pathLst>
            </a:custGeom>
            <a:noFill/>
            <a:ln w="476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313" name="Freeform 40"/>
            <p:cNvSpPr>
              <a:spLocks/>
            </p:cNvSpPr>
            <p:nvPr/>
          </p:nvSpPr>
          <p:spPr bwMode="auto">
            <a:xfrm>
              <a:off x="4224" y="1952"/>
              <a:ext cx="142" cy="182"/>
            </a:xfrm>
            <a:custGeom>
              <a:avLst/>
              <a:gdLst>
                <a:gd name="T0" fmla="*/ 121 w 142"/>
                <a:gd name="T1" fmla="*/ 0 h 182"/>
                <a:gd name="T2" fmla="*/ 142 w 142"/>
                <a:gd name="T3" fmla="*/ 182 h 182"/>
                <a:gd name="T4" fmla="*/ 0 w 142"/>
                <a:gd name="T5" fmla="*/ 161 h 182"/>
                <a:gd name="T6" fmla="*/ 121 w 142"/>
                <a:gd name="T7" fmla="*/ 0 h 1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182">
                  <a:moveTo>
                    <a:pt x="121" y="0"/>
                  </a:moveTo>
                  <a:lnTo>
                    <a:pt x="142" y="182"/>
                  </a:lnTo>
                  <a:lnTo>
                    <a:pt x="0" y="161"/>
                  </a:lnTo>
                  <a:lnTo>
                    <a:pt x="121" y="0"/>
                  </a:lnTo>
                  <a:close/>
                </a:path>
              </a:pathLst>
            </a:custGeom>
            <a:solidFill>
              <a:srgbClr val="000000"/>
            </a:solidFill>
            <a:ln w="47625">
              <a:solidFill>
                <a:srgbClr val="000000"/>
              </a:solidFill>
              <a:prstDash val="solid"/>
              <a:round/>
              <a:headEnd/>
              <a:tailEnd/>
            </a:ln>
          </p:spPr>
          <p:txBody>
            <a:bodyPr/>
            <a:lstStyle/>
            <a:p>
              <a:endParaRPr lang="en-US"/>
            </a:p>
          </p:txBody>
        </p:sp>
        <p:sp>
          <p:nvSpPr>
            <p:cNvPr id="54314" name="Line 41"/>
            <p:cNvSpPr>
              <a:spLocks noChangeShapeType="1"/>
            </p:cNvSpPr>
            <p:nvPr/>
          </p:nvSpPr>
          <p:spPr bwMode="auto">
            <a:xfrm flipV="1">
              <a:off x="4103" y="2134"/>
              <a:ext cx="182" cy="646"/>
            </a:xfrm>
            <a:prstGeom prst="line">
              <a:avLst/>
            </a:prstGeom>
            <a:noFill/>
            <a:ln w="476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Rectangle 42"/>
            <p:cNvSpPr>
              <a:spLocks noChangeArrowheads="1"/>
            </p:cNvSpPr>
            <p:nvPr/>
          </p:nvSpPr>
          <p:spPr bwMode="auto">
            <a:xfrm>
              <a:off x="4606" y="176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16" name="Rectangle 43"/>
            <p:cNvSpPr>
              <a:spLocks noChangeArrowheads="1"/>
            </p:cNvSpPr>
            <p:nvPr/>
          </p:nvSpPr>
          <p:spPr bwMode="auto">
            <a:xfrm>
              <a:off x="4969" y="1765"/>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17" name="Rectangle 44"/>
            <p:cNvSpPr>
              <a:spLocks noChangeArrowheads="1"/>
            </p:cNvSpPr>
            <p:nvPr/>
          </p:nvSpPr>
          <p:spPr bwMode="auto">
            <a:xfrm>
              <a:off x="3598" y="3002"/>
              <a:ext cx="707" cy="22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18" name="Rectangle 45"/>
            <p:cNvSpPr>
              <a:spLocks noChangeArrowheads="1"/>
            </p:cNvSpPr>
            <p:nvPr/>
          </p:nvSpPr>
          <p:spPr bwMode="auto">
            <a:xfrm>
              <a:off x="4285" y="1697"/>
              <a:ext cx="262" cy="262"/>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19" name="Rectangle 46"/>
            <p:cNvSpPr>
              <a:spLocks noChangeArrowheads="1"/>
            </p:cNvSpPr>
            <p:nvPr/>
          </p:nvSpPr>
          <p:spPr bwMode="auto">
            <a:xfrm>
              <a:off x="3982" y="2780"/>
              <a:ext cx="22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0" name="Rectangle 47"/>
            <p:cNvSpPr>
              <a:spLocks noChangeArrowheads="1"/>
            </p:cNvSpPr>
            <p:nvPr/>
          </p:nvSpPr>
          <p:spPr bwMode="auto">
            <a:xfrm>
              <a:off x="3982" y="2780"/>
              <a:ext cx="242" cy="242"/>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1" name="Rectangle 48"/>
            <p:cNvSpPr>
              <a:spLocks noChangeArrowheads="1"/>
            </p:cNvSpPr>
            <p:nvPr/>
          </p:nvSpPr>
          <p:spPr bwMode="auto">
            <a:xfrm>
              <a:off x="4971" y="2315"/>
              <a:ext cx="263" cy="263"/>
            </a:xfrm>
            <a:prstGeom prst="rect">
              <a:avLst/>
            </a:prstGeom>
            <a:noFill/>
            <a:ln w="476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54322" name="Rectangle 49"/>
            <p:cNvSpPr>
              <a:spLocks noChangeArrowheads="1"/>
            </p:cNvSpPr>
            <p:nvPr/>
          </p:nvSpPr>
          <p:spPr bwMode="auto">
            <a:xfrm>
              <a:off x="4040" y="2795"/>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3" name="Rectangle 50"/>
            <p:cNvSpPr>
              <a:spLocks noChangeArrowheads="1"/>
            </p:cNvSpPr>
            <p:nvPr/>
          </p:nvSpPr>
          <p:spPr bwMode="auto">
            <a:xfrm>
              <a:off x="3716" y="3017"/>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24" name="Rectangle 51"/>
            <p:cNvSpPr>
              <a:spLocks noChangeArrowheads="1"/>
            </p:cNvSpPr>
            <p:nvPr/>
          </p:nvSpPr>
          <p:spPr bwMode="auto">
            <a:xfrm>
              <a:off x="3877" y="3012"/>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25" name="Rectangle 52"/>
            <p:cNvSpPr>
              <a:spLocks noChangeArrowheads="1"/>
            </p:cNvSpPr>
            <p:nvPr/>
          </p:nvSpPr>
          <p:spPr bwMode="auto">
            <a:xfrm>
              <a:off x="4060" y="3017"/>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ea typeface="宋体" pitchFamily="2" charset="-122"/>
                </a:rPr>
                <a:t> </a:t>
              </a: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6" name="Rectangle 53"/>
            <p:cNvSpPr>
              <a:spLocks noChangeArrowheads="1"/>
            </p:cNvSpPr>
            <p:nvPr/>
          </p:nvSpPr>
          <p:spPr bwMode="auto">
            <a:xfrm>
              <a:off x="4244" y="2265"/>
              <a:ext cx="1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 </a:t>
              </a:r>
              <a:endParaRPr kumimoji="0" lang="en-GB" altLang="zh-CN" sz="2400" i="1">
                <a:latin typeface="Times" pitchFamily="18" charset="0"/>
                <a:ea typeface="宋体" pitchFamily="2" charset="-122"/>
              </a:endParaRPr>
            </a:p>
          </p:txBody>
        </p:sp>
        <p:sp>
          <p:nvSpPr>
            <p:cNvPr id="54327" name="Rectangle 54"/>
            <p:cNvSpPr>
              <a:spLocks noChangeArrowheads="1"/>
            </p:cNvSpPr>
            <p:nvPr/>
          </p:nvSpPr>
          <p:spPr bwMode="auto">
            <a:xfrm>
              <a:off x="4426" y="2238"/>
              <a:ext cx="225"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 </a:t>
              </a:r>
              <a:endParaRPr kumimoji="0" lang="zh-CN" altLang="en-GB" sz="2400">
                <a:latin typeface="Times" pitchFamily="18" charset="0"/>
                <a:ea typeface="宋体" pitchFamily="2" charset="-122"/>
              </a:endParaRPr>
            </a:p>
          </p:txBody>
        </p:sp>
        <p:sp>
          <p:nvSpPr>
            <p:cNvPr id="54328" name="Rectangle 55"/>
            <p:cNvSpPr>
              <a:spLocks noChangeArrowheads="1"/>
            </p:cNvSpPr>
            <p:nvPr/>
          </p:nvSpPr>
          <p:spPr bwMode="auto">
            <a:xfrm>
              <a:off x="4647" y="2265"/>
              <a:ext cx="11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V</a:t>
              </a:r>
              <a:endParaRPr kumimoji="0" lang="en-GB" altLang="zh-CN" sz="2400" i="1">
                <a:latin typeface="Times" pitchFamily="18" charset="0"/>
                <a:ea typeface="宋体" pitchFamily="2" charset="-122"/>
              </a:endParaRPr>
            </a:p>
          </p:txBody>
        </p:sp>
        <p:sp>
          <p:nvSpPr>
            <p:cNvPr id="54329" name="Rectangle 56"/>
            <p:cNvSpPr>
              <a:spLocks noChangeArrowheads="1"/>
            </p:cNvSpPr>
            <p:nvPr/>
          </p:nvSpPr>
          <p:spPr bwMode="auto">
            <a:xfrm>
              <a:off x="5051" y="2331"/>
              <a:ext cx="11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U</a:t>
              </a:r>
              <a:endParaRPr kumimoji="0" lang="en-GB" altLang="zh-CN" sz="2400" i="1">
                <a:latin typeface="Times" pitchFamily="18" charset="0"/>
                <a:ea typeface="宋体" pitchFamily="2" charset="-122"/>
              </a:endParaRPr>
            </a:p>
          </p:txBody>
        </p:sp>
        <p:sp>
          <p:nvSpPr>
            <p:cNvPr id="54330" name="Rectangle 57"/>
            <p:cNvSpPr>
              <a:spLocks noChangeArrowheads="1"/>
            </p:cNvSpPr>
            <p:nvPr/>
          </p:nvSpPr>
          <p:spPr bwMode="auto">
            <a:xfrm>
              <a:off x="4774" y="1753"/>
              <a:ext cx="17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300">
                  <a:solidFill>
                    <a:srgbClr val="000000"/>
                  </a:solidFill>
                  <a:latin typeface="Symbol" pitchFamily="18" charset="2"/>
                  <a:ea typeface="宋体" pitchFamily="2" charset="-122"/>
                </a:rPr>
                <a:t>®</a:t>
              </a:r>
              <a:endParaRPr kumimoji="0" lang="zh-CN" altLang="en-GB" sz="2400">
                <a:latin typeface="Times" pitchFamily="18" charset="0"/>
                <a:ea typeface="宋体" pitchFamily="2" charset="-122"/>
              </a:endParaRPr>
            </a:p>
          </p:txBody>
        </p:sp>
        <p:sp>
          <p:nvSpPr>
            <p:cNvPr id="54331" name="Rectangle 58"/>
            <p:cNvSpPr>
              <a:spLocks noChangeArrowheads="1"/>
            </p:cNvSpPr>
            <p:nvPr/>
          </p:nvSpPr>
          <p:spPr bwMode="auto">
            <a:xfrm>
              <a:off x="4346" y="1745"/>
              <a:ext cx="15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ea typeface="宋体" pitchFamily="2" charset="-122"/>
                </a:rPr>
                <a:t>W</a:t>
              </a:r>
              <a:endParaRPr kumimoji="0" lang="en-GB" altLang="zh-CN" sz="2400" i="1">
                <a:latin typeface="Times" pitchFamily="18" charset="0"/>
                <a:ea typeface="宋体" pitchFamily="2" charset="-122"/>
              </a:endParaRPr>
            </a:p>
          </p:txBody>
        </p:sp>
        <p:sp>
          <p:nvSpPr>
            <p:cNvPr id="54332" name="Rectangle 59"/>
            <p:cNvSpPr>
              <a:spLocks noChangeArrowheads="1"/>
            </p:cNvSpPr>
            <p:nvPr/>
          </p:nvSpPr>
          <p:spPr bwMode="auto">
            <a:xfrm>
              <a:off x="5335" y="1819"/>
              <a:ext cx="59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900">
                  <a:solidFill>
                    <a:srgbClr val="000000"/>
                  </a:solidFill>
                  <a:ea typeface="宋体" pitchFamily="2" charset="-122"/>
                </a:rPr>
                <a:t>probe</a:t>
              </a:r>
            </a:p>
            <a:p>
              <a:pPr>
                <a:spcBef>
                  <a:spcPct val="0"/>
                </a:spcBef>
                <a:buClrTx/>
                <a:buFontTx/>
                <a:buNone/>
              </a:pPr>
              <a:r>
                <a:rPr kumimoji="0" lang="zh-CN" altLang="en-GB" sz="1900">
                  <a:solidFill>
                    <a:srgbClr val="000000"/>
                  </a:solidFill>
                  <a:ea typeface="宋体" pitchFamily="2" charset="-122"/>
                </a:rPr>
                <a:t>消息队列</a:t>
              </a:r>
              <a:endParaRPr kumimoji="0" lang="zh-CN" altLang="en-GB" sz="2400">
                <a:latin typeface="Times" pitchFamily="18" charset="0"/>
                <a:ea typeface="宋体" pitchFamily="2" charset="-122"/>
              </a:endParaRPr>
            </a:p>
          </p:txBody>
        </p:sp>
        <p:sp>
          <p:nvSpPr>
            <p:cNvPr id="54333" name="Rectangle 60"/>
            <p:cNvSpPr>
              <a:spLocks noChangeArrowheads="1"/>
            </p:cNvSpPr>
            <p:nvPr/>
          </p:nvSpPr>
          <p:spPr bwMode="auto">
            <a:xfrm>
              <a:off x="5335" y="1990"/>
              <a:ext cx="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grpSp>
      <p:sp>
        <p:nvSpPr>
          <p:cNvPr id="54279" name="Rectangle 61"/>
          <p:cNvSpPr>
            <a:spLocks noChangeArrowheads="1"/>
          </p:cNvSpPr>
          <p:nvPr/>
        </p:nvSpPr>
        <p:spPr bwMode="auto">
          <a:xfrm>
            <a:off x="234950" y="1154113"/>
            <a:ext cx="46990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US" altLang="zh-CN" sz="2400">
                <a:latin typeface="Times" pitchFamily="18" charset="0"/>
                <a:ea typeface="宋体" pitchFamily="2" charset="-122"/>
              </a:rPr>
              <a:t>probe</a:t>
            </a:r>
            <a:r>
              <a:rPr kumimoji="0" lang="zh-CN" altLang="en-US" sz="2400">
                <a:latin typeface="Times" pitchFamily="18" charset="0"/>
                <a:ea typeface="宋体" pitchFamily="2" charset="-122"/>
              </a:rPr>
              <a:t>消息只能从高优先级的事务传到低优先级的事务，减少</a:t>
            </a:r>
            <a:r>
              <a:rPr kumimoji="0" lang="en-US" altLang="zh-CN" sz="2400">
                <a:latin typeface="Times" pitchFamily="18" charset="0"/>
                <a:ea typeface="宋体" pitchFamily="2" charset="-122"/>
              </a:rPr>
              <a:t>probe</a:t>
            </a:r>
            <a:r>
              <a:rPr kumimoji="0" lang="zh-CN" altLang="en-US" sz="2400">
                <a:latin typeface="Times" pitchFamily="18" charset="0"/>
                <a:ea typeface="宋体" pitchFamily="2" charset="-122"/>
              </a:rPr>
              <a:t>消息的转发次数</a:t>
            </a:r>
          </a:p>
          <a:p>
            <a:pPr>
              <a:spcBef>
                <a:spcPct val="0"/>
              </a:spcBef>
              <a:buClrTx/>
              <a:buFontTx/>
              <a:buNone/>
            </a:pPr>
            <a:r>
              <a:rPr kumimoji="0" lang="zh-CN" altLang="en-US" sz="2400">
                <a:latin typeface="Times" pitchFamily="18" charset="0"/>
                <a:ea typeface="宋体" pitchFamily="2" charset="-122"/>
              </a:rPr>
              <a:t>假设事务优先级</a:t>
            </a:r>
            <a:r>
              <a:rPr kumimoji="0" lang="en-US" altLang="zh-CN" sz="2400">
                <a:latin typeface="Times" pitchFamily="18" charset="0"/>
                <a:ea typeface="宋体" pitchFamily="2" charset="-122"/>
              </a:rPr>
              <a:t>T&gt;U&gt;V&gt;W </a:t>
            </a:r>
            <a:r>
              <a:rPr kumimoji="0" lang="zh-CN" altLang="en-GB" sz="2400">
                <a:latin typeface="Times" pitchFamily="18" charset="0"/>
                <a:ea typeface="宋体" pitchFamily="2" charset="-122"/>
              </a:rPr>
              <a:t> </a:t>
            </a:r>
          </a:p>
        </p:txBody>
      </p:sp>
      <p:sp>
        <p:nvSpPr>
          <p:cNvPr id="2" name="文本框 1"/>
          <p:cNvSpPr txBox="1"/>
          <p:nvPr/>
        </p:nvSpPr>
        <p:spPr>
          <a:xfrm>
            <a:off x="8321320" y="4062877"/>
            <a:ext cx="338554" cy="461665"/>
          </a:xfrm>
          <a:prstGeom prst="rect">
            <a:avLst/>
          </a:prstGeom>
          <a:noFill/>
        </p:spPr>
        <p:txBody>
          <a:bodyPr wrap="none" rtlCol="0">
            <a:spAutoFit/>
          </a:bodyPr>
          <a:lstStyle/>
          <a:p>
            <a:r>
              <a:rPr lang="en-US" altLang="zh-CN"/>
              <a:t>1</a:t>
            </a:r>
            <a:endParaRPr lang="zh-CN" altLang="en-US"/>
          </a:p>
        </p:txBody>
      </p:sp>
      <p:sp>
        <p:nvSpPr>
          <p:cNvPr id="63" name="文本框 62"/>
          <p:cNvSpPr txBox="1"/>
          <p:nvPr/>
        </p:nvSpPr>
        <p:spPr>
          <a:xfrm>
            <a:off x="6352761" y="5095178"/>
            <a:ext cx="338554" cy="461665"/>
          </a:xfrm>
          <a:prstGeom prst="rect">
            <a:avLst/>
          </a:prstGeom>
          <a:noFill/>
        </p:spPr>
        <p:txBody>
          <a:bodyPr wrap="none" rtlCol="0">
            <a:spAutoFit/>
          </a:bodyPr>
          <a:lstStyle/>
          <a:p>
            <a:r>
              <a:rPr lang="en-US" altLang="zh-CN"/>
              <a:t>2</a:t>
            </a:r>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hidden">
          <a:xfrm>
            <a:off x="0" y="914400"/>
            <a:ext cx="9906000" cy="4724400"/>
          </a:xfrm>
          <a:prstGeom prst="rect">
            <a:avLst/>
          </a:prstGeom>
          <a:gradFill rotWithShape="0">
            <a:gsLst>
              <a:gs pos="0">
                <a:schemeClr val="bg1"/>
              </a:gs>
              <a:gs pos="5000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latin typeface="Times New Roman" pitchFamily="18" charset="0"/>
            </a:endParaRPr>
          </a:p>
        </p:txBody>
      </p:sp>
      <p:sp>
        <p:nvSpPr>
          <p:cNvPr id="8195" name="Rectangle 3"/>
          <p:cNvSpPr>
            <a:spLocks noChangeArrowheads="1"/>
          </p:cNvSpPr>
          <p:nvPr/>
        </p:nvSpPr>
        <p:spPr bwMode="hidden">
          <a:xfrm>
            <a:off x="1403350" y="1052513"/>
            <a:ext cx="8502650" cy="3913187"/>
          </a:xfrm>
          <a:prstGeom prst="rect">
            <a:avLst/>
          </a:prstGeom>
          <a:gradFill rotWithShape="1">
            <a:gsLst>
              <a:gs pos="0">
                <a:srgbClr val="002F5E"/>
              </a:gs>
              <a:gs pos="100000">
                <a:srgbClr val="0066CC"/>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pPr>
            <a:endParaRPr lang="zh-CN" altLang="en-US" sz="2400">
              <a:latin typeface="Times New Roman" pitchFamily="18" charset="0"/>
            </a:endParaRPr>
          </a:p>
        </p:txBody>
      </p:sp>
      <p:sp>
        <p:nvSpPr>
          <p:cNvPr id="509956" name="Rectangle 4"/>
          <p:cNvSpPr>
            <a:spLocks noChangeArrowheads="1"/>
          </p:cNvSpPr>
          <p:nvPr/>
        </p:nvSpPr>
        <p:spPr bwMode="auto">
          <a:xfrm>
            <a:off x="1568450" y="1206500"/>
            <a:ext cx="80899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20000"/>
              </a:spcBef>
              <a:buChar char="•"/>
              <a:defRPr sz="3200">
                <a:solidFill>
                  <a:schemeClr val="tx1"/>
                </a:solidFill>
                <a:latin typeface="Arial" charset="0"/>
                <a:ea typeface="宋体" pitchFamily="2" charset="-122"/>
              </a:defRPr>
            </a:lvl1pPr>
            <a:lvl2pPr marL="742950" indent="-285750">
              <a:spcBef>
                <a:spcPct val="20000"/>
              </a:spcBef>
              <a:buChar char="–"/>
              <a:defRPr sz="2800">
                <a:solidFill>
                  <a:schemeClr val="tx1"/>
                </a:solidFill>
                <a:latin typeface="Arial" charset="0"/>
                <a:ea typeface="宋体" pitchFamily="2" charset="-122"/>
              </a:defRPr>
            </a:lvl2pPr>
            <a:lvl3pPr marL="1143000" indent="-228600">
              <a:spcBef>
                <a:spcPct val="20000"/>
              </a:spcBef>
              <a:buChar char="•"/>
              <a:defRPr sz="2400">
                <a:solidFill>
                  <a:schemeClr val="tx1"/>
                </a:solidFill>
                <a:latin typeface="Arial" charset="0"/>
                <a:ea typeface="宋体" pitchFamily="2"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90000"/>
              </a:lnSpc>
              <a:spcBef>
                <a:spcPct val="0"/>
              </a:spcBef>
              <a:buFontTx/>
              <a:buNone/>
            </a:pPr>
            <a:r>
              <a:rPr kumimoji="1" lang="zh-CN" altLang="en-GB" sz="3600" dirty="0">
                <a:solidFill>
                  <a:schemeClr val="bg1"/>
                </a:solidFill>
              </a:rPr>
              <a:t/>
            </a:r>
            <a:br>
              <a:rPr kumimoji="1" lang="zh-CN" altLang="en-GB" sz="3600" dirty="0">
                <a:solidFill>
                  <a:schemeClr val="bg1"/>
                </a:solidFill>
              </a:rPr>
            </a:br>
            <a:r>
              <a:rPr kumimoji="1" lang="en-GB" altLang="zh-CN" sz="3600" dirty="0">
                <a:solidFill>
                  <a:schemeClr val="bg1"/>
                </a:solidFill>
              </a:rPr>
              <a:t>1</a:t>
            </a:r>
            <a:r>
              <a:rPr kumimoji="1" lang="zh-CN" altLang="en-GB" sz="3600" dirty="0">
                <a:solidFill>
                  <a:schemeClr val="bg1"/>
                </a:solidFill>
              </a:rPr>
              <a:t>分布式事务简介</a:t>
            </a:r>
            <a:br>
              <a:rPr kumimoji="1" lang="zh-CN" altLang="en-GB" sz="3600" dirty="0">
                <a:solidFill>
                  <a:schemeClr val="bg1"/>
                </a:solidFill>
              </a:rPr>
            </a:br>
            <a:r>
              <a:rPr kumimoji="1" lang="en-GB" altLang="zh-CN" sz="3600" dirty="0">
                <a:solidFill>
                  <a:schemeClr val="bg1"/>
                </a:solidFill>
              </a:rPr>
              <a:t>2</a:t>
            </a:r>
            <a:r>
              <a:rPr kumimoji="1" lang="zh-CN" altLang="en-GB" sz="3600" dirty="0">
                <a:solidFill>
                  <a:schemeClr val="bg1"/>
                </a:solidFill>
              </a:rPr>
              <a:t>原子提交协议</a:t>
            </a:r>
            <a:br>
              <a:rPr kumimoji="1" lang="zh-CN" altLang="en-GB" sz="3600" dirty="0">
                <a:solidFill>
                  <a:schemeClr val="bg1"/>
                </a:solidFill>
              </a:rPr>
            </a:br>
            <a:r>
              <a:rPr kumimoji="1" lang="en-GB" altLang="zh-CN" sz="3600" dirty="0">
                <a:solidFill>
                  <a:schemeClr val="bg1"/>
                </a:solidFill>
              </a:rPr>
              <a:t>3</a:t>
            </a:r>
            <a:r>
              <a:rPr kumimoji="1" lang="zh-CN" altLang="en-GB" sz="3600" dirty="0">
                <a:solidFill>
                  <a:schemeClr val="bg1"/>
                </a:solidFill>
              </a:rPr>
              <a:t>分布式事务中的并发控制</a:t>
            </a:r>
            <a:br>
              <a:rPr kumimoji="1" lang="zh-CN" altLang="en-GB" sz="3600" dirty="0">
                <a:solidFill>
                  <a:schemeClr val="bg1"/>
                </a:solidFill>
              </a:rPr>
            </a:br>
            <a:r>
              <a:rPr kumimoji="1" lang="en-GB" altLang="zh-CN" sz="3600" dirty="0">
                <a:solidFill>
                  <a:schemeClr val="bg1"/>
                </a:solidFill>
              </a:rPr>
              <a:t>4</a:t>
            </a:r>
            <a:r>
              <a:rPr kumimoji="1" lang="zh-CN" altLang="en-GB" sz="3600" dirty="0">
                <a:solidFill>
                  <a:schemeClr val="bg1"/>
                </a:solidFill>
              </a:rPr>
              <a:t>分布式死锁</a:t>
            </a:r>
            <a:br>
              <a:rPr kumimoji="1" lang="zh-CN" altLang="en-GB" sz="3600" dirty="0">
                <a:solidFill>
                  <a:schemeClr val="bg1"/>
                </a:solidFill>
              </a:rPr>
            </a:br>
            <a:r>
              <a:rPr kumimoji="1" lang="en-GB" altLang="zh-CN" sz="3600" dirty="0">
                <a:solidFill>
                  <a:schemeClr val="bg1"/>
                </a:solidFill>
              </a:rPr>
              <a:t>5</a:t>
            </a:r>
            <a:r>
              <a:rPr kumimoji="1" lang="zh-CN" altLang="en-GB" sz="3600" dirty="0">
                <a:solidFill>
                  <a:schemeClr val="bg1"/>
                </a:solidFill>
              </a:rPr>
              <a:t>分布式事务的恢复</a:t>
            </a:r>
            <a:br>
              <a:rPr kumimoji="1" lang="zh-CN" altLang="en-GB" sz="3600" dirty="0">
                <a:solidFill>
                  <a:schemeClr val="bg1"/>
                </a:solidFill>
              </a:rPr>
            </a:br>
            <a:endParaRPr kumimoji="1" lang="zh-CN" altLang="en-US"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 calcmode="lin" valueType="num">
                                      <p:cBhvr>
                                        <p:cTn id="7" dur="500" fill="hold"/>
                                        <p:tgtEl>
                                          <p:spTgt spid="509956"/>
                                        </p:tgtEl>
                                        <p:attrNameLst>
                                          <p:attrName>ppt_w</p:attrName>
                                        </p:attrNameLst>
                                      </p:cBhvr>
                                      <p:tavLst>
                                        <p:tav tm="0">
                                          <p:val>
                                            <p:fltVal val="0"/>
                                          </p:val>
                                        </p:tav>
                                        <p:tav tm="100000">
                                          <p:val>
                                            <p:strVal val="#ppt_w"/>
                                          </p:val>
                                        </p:tav>
                                      </p:tavLst>
                                    </p:anim>
                                    <p:anim calcmode="lin" valueType="num">
                                      <p:cBhvr>
                                        <p:cTn id="8" dur="500" fill="hold"/>
                                        <p:tgtEl>
                                          <p:spTgt spid="509956"/>
                                        </p:tgtEl>
                                        <p:attrNameLst>
                                          <p:attrName>ppt_h</p:attrName>
                                        </p:attrNameLst>
                                      </p:cBhvr>
                                      <p:tavLst>
                                        <p:tav tm="0">
                                          <p:val>
                                            <p:fltVal val="0"/>
                                          </p:val>
                                        </p:tav>
                                        <p:tav tm="100000">
                                          <p:val>
                                            <p:strVal val="#ppt_h"/>
                                          </p:val>
                                        </p:tav>
                                      </p:tavLst>
                                    </p:anim>
                                    <p:anim calcmode="lin" valueType="num">
                                      <p:cBhvr>
                                        <p:cTn id="9" dur="500" fill="hold"/>
                                        <p:tgtEl>
                                          <p:spTgt spid="509956"/>
                                        </p:tgtEl>
                                        <p:attrNameLst>
                                          <p:attrName>ppt_x</p:attrName>
                                        </p:attrNameLst>
                                      </p:cBhvr>
                                      <p:tavLst>
                                        <p:tav tm="0">
                                          <p:val>
                                            <p:fltVal val="0.5"/>
                                          </p:val>
                                        </p:tav>
                                        <p:tav tm="100000">
                                          <p:val>
                                            <p:strVal val="#ppt_x"/>
                                          </p:val>
                                        </p:tav>
                                      </p:tavLst>
                                    </p:anim>
                                    <p:anim calcmode="lin" valueType="num">
                                      <p:cBhvr>
                                        <p:cTn id="10" dur="500" fill="hold"/>
                                        <p:tgtEl>
                                          <p:spTgt spid="509956"/>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GB">
                <a:ea typeface="宋体" pitchFamily="2" charset="-122"/>
              </a:rPr>
              <a:t>分布式事务的并发控制总结</a:t>
            </a:r>
            <a:endParaRPr lang="en-GB" altLang="zh-CN">
              <a:ea typeface="宋体" pitchFamily="2" charset="-122"/>
            </a:endParaRPr>
          </a:p>
        </p:txBody>
      </p:sp>
      <p:sp>
        <p:nvSpPr>
          <p:cNvPr id="55299" name="Rectangle 3"/>
          <p:cNvSpPr>
            <a:spLocks noGrp="1" noChangeArrowheads="1"/>
          </p:cNvSpPr>
          <p:nvPr>
            <p:ph type="body" idx="1"/>
          </p:nvPr>
        </p:nvSpPr>
        <p:spPr/>
        <p:txBody>
          <a:bodyPr/>
          <a:lstStyle/>
          <a:p>
            <a:r>
              <a:rPr lang="zh-CN" altLang="en-GB">
                <a:ea typeface="宋体" pitchFamily="2" charset="-122"/>
              </a:rPr>
              <a:t>每个服务器负责访问该服务器上对象的事务的串行化</a:t>
            </a:r>
            <a:endParaRPr lang="en-GB" altLang="zh-CN">
              <a:ea typeface="宋体" pitchFamily="2" charset="-122"/>
            </a:endParaRPr>
          </a:p>
          <a:p>
            <a:r>
              <a:rPr lang="zh-CN" altLang="en-GB">
                <a:ea typeface="宋体" pitchFamily="2" charset="-122"/>
              </a:rPr>
              <a:t>需要额外的协议，保证事务是可全局串行化的</a:t>
            </a:r>
            <a:endParaRPr lang="en-GB" altLang="zh-CN">
              <a:ea typeface="宋体" pitchFamily="2" charset="-122"/>
            </a:endParaRPr>
          </a:p>
          <a:p>
            <a:pPr lvl="1"/>
            <a:r>
              <a:rPr lang="zh-CN" altLang="en-GB" sz="2800">
                <a:ea typeface="宋体" pitchFamily="2" charset="-122"/>
              </a:rPr>
              <a:t>时间戳排序要求一个全局一致的时间戳顺序</a:t>
            </a:r>
            <a:endParaRPr lang="en-GB" altLang="zh-CN" sz="2800">
              <a:ea typeface="宋体" pitchFamily="2" charset="-122"/>
            </a:endParaRPr>
          </a:p>
          <a:p>
            <a:pPr lvl="1"/>
            <a:r>
              <a:rPr lang="zh-CN" altLang="en-GB" sz="2800">
                <a:ea typeface="宋体" pitchFamily="2" charset="-122"/>
              </a:rPr>
              <a:t>乐观并发控制要求全局验证或在事务上强加全局排序的手段</a:t>
            </a:r>
            <a:endParaRPr lang="en-GB" altLang="zh-CN" sz="2800">
              <a:ea typeface="宋体" pitchFamily="2" charset="-122"/>
            </a:endParaRPr>
          </a:p>
          <a:p>
            <a:pPr lvl="1"/>
            <a:r>
              <a:rPr lang="zh-CN" altLang="en-GB" sz="2800">
                <a:ea typeface="宋体" pitchFamily="2" charset="-122"/>
              </a:rPr>
              <a:t>两阶段锁会导致分布式死锁</a:t>
            </a:r>
            <a:endParaRPr lang="en-GB" altLang="zh-CN" sz="2800">
              <a:ea typeface="宋体" pitchFamily="2" charset="-122"/>
            </a:endParaRPr>
          </a:p>
          <a:p>
            <a:pPr lvl="2"/>
            <a:r>
              <a:rPr lang="zh-CN" altLang="en-GB" sz="2800">
                <a:ea typeface="宋体" pitchFamily="2" charset="-122"/>
              </a:rPr>
              <a:t>分布式死锁检测查找全局等待图中的环</a:t>
            </a:r>
            <a:endParaRPr lang="en-GB" altLang="zh-CN" sz="2800">
              <a:ea typeface="宋体" pitchFamily="2" charset="-122"/>
            </a:endParaRPr>
          </a:p>
          <a:p>
            <a:pPr lvl="2"/>
            <a:r>
              <a:rPr lang="zh-CN" altLang="en-GB" sz="2800">
                <a:ea typeface="宋体" pitchFamily="2" charset="-122"/>
              </a:rPr>
              <a:t>边追逐是一个非集中式的检测分布式死锁的方法</a:t>
            </a:r>
            <a:endParaRPr lang="en-GB" altLang="zh-CN" sz="280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pitchFamily="2" charset="-122"/>
              </a:rPr>
              <a:t>5 </a:t>
            </a:r>
            <a:r>
              <a:rPr lang="zh-CN" altLang="en-US">
                <a:ea typeface="宋体" pitchFamily="2" charset="-122"/>
              </a:rPr>
              <a:t>事务放弃时的恢复</a:t>
            </a:r>
            <a:endParaRPr lang="en-GB" altLang="zh-CN">
              <a:ea typeface="宋体" pitchFamily="2" charset="-122"/>
            </a:endParaRPr>
          </a:p>
        </p:txBody>
      </p:sp>
      <p:sp>
        <p:nvSpPr>
          <p:cNvPr id="56323" name="Rectangle 3"/>
          <p:cNvSpPr>
            <a:spLocks noGrp="1" noChangeArrowheads="1"/>
          </p:cNvSpPr>
          <p:nvPr>
            <p:ph type="body" idx="1"/>
          </p:nvPr>
        </p:nvSpPr>
        <p:spPr>
          <a:xfrm>
            <a:off x="161925" y="942975"/>
            <a:ext cx="9744075" cy="5915025"/>
          </a:xfrm>
        </p:spPr>
        <p:txBody>
          <a:bodyPr/>
          <a:lstStyle/>
          <a:p>
            <a:r>
              <a:rPr lang="zh-CN" altLang="en-US" dirty="0">
                <a:ea typeface="宋体" pitchFamily="2" charset="-122"/>
              </a:rPr>
              <a:t>如果事务取消，服务器必须保证其它并发事务看不到被取消事务的影响</a:t>
            </a:r>
          </a:p>
          <a:p>
            <a:pPr>
              <a:buFont typeface="Wingdings" pitchFamily="2" charset="2"/>
              <a:buNone/>
            </a:pPr>
            <a:r>
              <a:rPr lang="zh-CN" altLang="en-GB" dirty="0">
                <a:ea typeface="宋体" pitchFamily="2" charset="-122"/>
              </a:rPr>
              <a:t>研究两个问题：</a:t>
            </a:r>
            <a:endParaRPr lang="en-GB" altLang="zh-CN" dirty="0">
              <a:ea typeface="宋体" pitchFamily="2" charset="-122"/>
            </a:endParaRPr>
          </a:p>
          <a:p>
            <a:r>
              <a:rPr lang="zh-CN" altLang="en-US" dirty="0">
                <a:ea typeface="宋体" pitchFamily="2" charset="-122"/>
              </a:rPr>
              <a:t>脏数据读取 </a:t>
            </a:r>
            <a:r>
              <a:rPr lang="en-US" altLang="zh-CN" dirty="0">
                <a:ea typeface="宋体" pitchFamily="2" charset="-122"/>
              </a:rPr>
              <a:t>(dirty read)</a:t>
            </a:r>
          </a:p>
          <a:p>
            <a:pPr lvl="1"/>
            <a:r>
              <a:rPr lang="zh-CN" altLang="en-US" sz="2400" dirty="0">
                <a:ea typeface="宋体" pitchFamily="2" charset="-122"/>
              </a:rPr>
              <a:t>一个事务的写操作和另一个事务的读操作</a:t>
            </a:r>
            <a:r>
              <a:rPr lang="en-US" altLang="zh-CN" sz="2400" dirty="0">
                <a:ea typeface="宋体" pitchFamily="2" charset="-122"/>
              </a:rPr>
              <a:t>(</a:t>
            </a:r>
            <a:r>
              <a:rPr lang="zh-CN" altLang="en-US" sz="2400" dirty="0">
                <a:ea typeface="宋体" pitchFamily="2" charset="-122"/>
              </a:rPr>
              <a:t>写操作先于读操作，该事务以后被放弃</a:t>
            </a:r>
            <a:r>
              <a:rPr lang="en-US" altLang="zh-CN" sz="2400" dirty="0">
                <a:ea typeface="宋体" pitchFamily="2" charset="-122"/>
              </a:rPr>
              <a:t>)</a:t>
            </a:r>
            <a:r>
              <a:rPr lang="zh-CN" altLang="en-US" sz="2400" dirty="0">
                <a:ea typeface="宋体" pitchFamily="2" charset="-122"/>
              </a:rPr>
              <a:t>对同一个对象进行操作</a:t>
            </a:r>
            <a:endParaRPr lang="en-US" altLang="zh-CN" sz="2400" dirty="0">
              <a:ea typeface="宋体" pitchFamily="2" charset="-122"/>
            </a:endParaRPr>
          </a:p>
          <a:p>
            <a:pPr lvl="1"/>
            <a:r>
              <a:rPr lang="zh-CN" altLang="en-US" sz="2400" dirty="0">
                <a:ea typeface="宋体" pitchFamily="2" charset="-122"/>
              </a:rPr>
              <a:t>如果某个事务用脏数据</a:t>
            </a:r>
            <a:r>
              <a:rPr lang="en-US" altLang="zh-CN" sz="2400" dirty="0">
                <a:ea typeface="宋体" pitchFamily="2" charset="-122"/>
              </a:rPr>
              <a:t>(</a:t>
            </a:r>
            <a:r>
              <a:rPr lang="zh-CN" altLang="en-US" sz="2400" dirty="0">
                <a:ea typeface="宋体" pitchFamily="2" charset="-122"/>
              </a:rPr>
              <a:t>被放弃事务的更新结果</a:t>
            </a:r>
            <a:r>
              <a:rPr lang="en-US" altLang="zh-CN" sz="2400" dirty="0">
                <a:ea typeface="宋体" pitchFamily="2" charset="-122"/>
              </a:rPr>
              <a:t>)</a:t>
            </a:r>
            <a:r>
              <a:rPr lang="zh-CN" altLang="en-US" sz="2400" dirty="0">
                <a:ea typeface="宋体" pitchFamily="2" charset="-122"/>
              </a:rPr>
              <a:t>提交了，那么该事务是不可恢复的。</a:t>
            </a:r>
            <a:endParaRPr lang="en-GB" altLang="zh-CN" sz="2400" dirty="0">
              <a:ea typeface="宋体" pitchFamily="2" charset="-122"/>
            </a:endParaRPr>
          </a:p>
          <a:p>
            <a:r>
              <a:rPr lang="zh-CN" altLang="en-US" dirty="0">
                <a:ea typeface="宋体" pitchFamily="2" charset="-122"/>
              </a:rPr>
              <a:t>过早写入 </a:t>
            </a:r>
            <a:r>
              <a:rPr lang="en-US" altLang="zh-CN" dirty="0">
                <a:ea typeface="宋体" pitchFamily="2" charset="-122"/>
              </a:rPr>
              <a:t>(</a:t>
            </a:r>
            <a:r>
              <a:rPr lang="en-GB" altLang="zh-CN" dirty="0">
                <a:ea typeface="宋体" pitchFamily="2" charset="-122"/>
              </a:rPr>
              <a:t>premature writes</a:t>
            </a:r>
            <a:r>
              <a:rPr lang="en-US" altLang="zh-CN" dirty="0">
                <a:ea typeface="宋体" pitchFamily="2" charset="-122"/>
              </a:rPr>
              <a:t>)</a:t>
            </a:r>
            <a:endParaRPr lang="en-GB" altLang="zh-CN" dirty="0">
              <a:ea typeface="宋体" pitchFamily="2" charset="-122"/>
            </a:endParaRPr>
          </a:p>
          <a:p>
            <a:pPr lvl="1"/>
            <a:r>
              <a:rPr lang="zh-CN" altLang="en-GB" sz="2400" dirty="0">
                <a:ea typeface="宋体" pitchFamily="2" charset="-122"/>
              </a:rPr>
              <a:t>由不同事务对相同对象进行写操作，其中有一个写操作被放弃了</a:t>
            </a:r>
          </a:p>
          <a:p>
            <a:r>
              <a:rPr lang="zh-CN" altLang="en-US" dirty="0">
                <a:solidFill>
                  <a:srgbClr val="0000CC"/>
                </a:solidFill>
                <a:ea typeface="宋体" pitchFamily="2" charset="-122"/>
              </a:rPr>
              <a:t>事务的严格执行</a:t>
            </a:r>
            <a:r>
              <a:rPr lang="zh-CN" altLang="en-US" dirty="0">
                <a:ea typeface="宋体" pitchFamily="2" charset="-122"/>
              </a:rPr>
              <a:t>可以真正保证事务的隔离特性</a:t>
            </a:r>
            <a:endParaRPr lang="en-US" altLang="zh-CN" dirty="0">
              <a:ea typeface="宋体" pitchFamily="2" charset="-122"/>
            </a:endParaRPr>
          </a:p>
          <a:p>
            <a:pPr lvl="1"/>
            <a:r>
              <a:rPr lang="zh-CN" altLang="en-US" sz="2400" dirty="0">
                <a:ea typeface="宋体" pitchFamily="2" charset="-122"/>
              </a:rPr>
              <a:t>如果对一个对象的读操作和写操作都推迟到先前写同一对象的其他事务提交或放弃后才进行，那么这种事务的执行被称为是严格 </a:t>
            </a:r>
            <a:endParaRPr lang="zh-CN" altLang="en-GB" sz="2400" dirty="0">
              <a:ea typeface="宋体" pitchFamily="2" charset="-122"/>
            </a:endParaRPr>
          </a:p>
        </p:txBody>
      </p:sp>
      <p:sp>
        <p:nvSpPr>
          <p:cNvPr id="4" name="矩形 3"/>
          <p:cNvSpPr/>
          <p:nvPr/>
        </p:nvSpPr>
        <p:spPr>
          <a:xfrm>
            <a:off x="8316480" y="-4460"/>
            <a:ext cx="1576073" cy="923330"/>
          </a:xfrm>
          <a:prstGeom prst="rect">
            <a:avLst/>
          </a:prstGeom>
          <a:noFill/>
        </p:spPr>
        <p:txBody>
          <a:bodyPr wrap="none">
            <a:spAutoFit/>
          </a:bodyPr>
          <a:lstStyle/>
          <a:p>
            <a:pPr algn="ctr">
              <a:defRPr/>
            </a:pPr>
            <a:r>
              <a:rPr lang="zh-CN" altLang="en-US" sz="5400" b="1">
                <a:ln w="6600">
                  <a:solidFill>
                    <a:srgbClr val="0000CC"/>
                  </a:solidFill>
                  <a:prstDash val="solid"/>
                </a:ln>
                <a:solidFill>
                  <a:srgbClr val="FFFFFF"/>
                </a:solidFill>
                <a:effectLst>
                  <a:outerShdw dist="38100" dir="2700000" algn="tl" rotWithShape="0">
                    <a:schemeClr val="accent2"/>
                  </a:outerShdw>
                </a:effectLst>
              </a:rPr>
              <a:t>基础</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GB">
                <a:ea typeface="宋体" pitchFamily="2" charset="-122"/>
              </a:rPr>
              <a:t>服务器崩溃后的恢复</a:t>
            </a:r>
            <a:endParaRPr lang="en-GB" altLang="zh-CN">
              <a:ea typeface="宋体" pitchFamily="2" charset="-122"/>
            </a:endParaRPr>
          </a:p>
        </p:txBody>
      </p:sp>
      <p:sp>
        <p:nvSpPr>
          <p:cNvPr id="57347" name="Rectangle 3"/>
          <p:cNvSpPr>
            <a:spLocks noGrp="1" noChangeArrowheads="1"/>
          </p:cNvSpPr>
          <p:nvPr>
            <p:ph type="body" idx="1"/>
          </p:nvPr>
        </p:nvSpPr>
        <p:spPr>
          <a:xfrm>
            <a:off x="509588" y="989013"/>
            <a:ext cx="8859837" cy="5635625"/>
          </a:xfrm>
        </p:spPr>
        <p:txBody>
          <a:bodyPr/>
          <a:lstStyle/>
          <a:p>
            <a:pPr>
              <a:lnSpc>
                <a:spcPct val="90000"/>
              </a:lnSpc>
            </a:pPr>
            <a:r>
              <a:rPr lang="zh-CN" altLang="en-US">
                <a:ea typeface="宋体" pitchFamily="2" charset="-122"/>
              </a:rPr>
              <a:t>恢复管理器</a:t>
            </a:r>
            <a:r>
              <a:rPr lang="en-US" altLang="zh-CN">
                <a:ea typeface="宋体" pitchFamily="2" charset="-122"/>
              </a:rPr>
              <a:t>(</a:t>
            </a:r>
            <a:r>
              <a:rPr lang="en-US" altLang="zh-CN">
                <a:solidFill>
                  <a:srgbClr val="0000CC"/>
                </a:solidFill>
                <a:ea typeface="宋体" pitchFamily="2" charset="-122"/>
              </a:rPr>
              <a:t>Recovery Manager</a:t>
            </a:r>
            <a:r>
              <a:rPr lang="en-US" altLang="zh-CN">
                <a:ea typeface="宋体" pitchFamily="2" charset="-122"/>
              </a:rPr>
              <a:t>)</a:t>
            </a:r>
            <a:r>
              <a:rPr lang="zh-CN" altLang="en-US">
                <a:ea typeface="宋体" pitchFamily="2" charset="-122"/>
              </a:rPr>
              <a:t>的任务</a:t>
            </a:r>
            <a:endParaRPr lang="zh-CN" altLang="en-GB">
              <a:ea typeface="宋体" pitchFamily="2" charset="-122"/>
            </a:endParaRPr>
          </a:p>
          <a:p>
            <a:pPr lvl="1">
              <a:lnSpc>
                <a:spcPct val="90000"/>
              </a:lnSpc>
            </a:pPr>
            <a:r>
              <a:rPr lang="zh-CN" altLang="en-US" sz="2800">
                <a:ea typeface="宋体" pitchFamily="2" charset="-122"/>
              </a:rPr>
              <a:t>对已提交事务，将对象保存在持久存储中</a:t>
            </a:r>
            <a:r>
              <a:rPr lang="en-US" altLang="zh-CN" sz="2800">
                <a:ea typeface="宋体" pitchFamily="2" charset="-122"/>
              </a:rPr>
              <a:t>(</a:t>
            </a:r>
            <a:r>
              <a:rPr lang="zh-CN" altLang="en-US" sz="2800">
                <a:ea typeface="宋体" pitchFamily="2" charset="-122"/>
              </a:rPr>
              <a:t>在一个</a:t>
            </a:r>
            <a:r>
              <a:rPr lang="zh-CN" altLang="en-US" sz="2800"/>
              <a:t>恢复文件</a:t>
            </a:r>
            <a:r>
              <a:rPr lang="en-US" altLang="zh-CN" sz="2800"/>
              <a:t>)</a:t>
            </a:r>
            <a:endParaRPr lang="en-GB" altLang="zh-CN" sz="2800"/>
          </a:p>
          <a:p>
            <a:pPr lvl="1">
              <a:lnSpc>
                <a:spcPct val="90000"/>
              </a:lnSpc>
            </a:pPr>
            <a:r>
              <a:rPr lang="zh-CN" altLang="en-US" sz="2800">
                <a:ea typeface="宋体" pitchFamily="2" charset="-122"/>
              </a:rPr>
              <a:t>服务器崩溃后恢复服务器上的对象</a:t>
            </a:r>
            <a:endParaRPr lang="en-GB" altLang="zh-CN" sz="2800">
              <a:ea typeface="宋体" pitchFamily="2" charset="-122"/>
            </a:endParaRPr>
          </a:p>
          <a:p>
            <a:pPr lvl="1">
              <a:lnSpc>
                <a:spcPct val="90000"/>
              </a:lnSpc>
            </a:pPr>
            <a:r>
              <a:rPr lang="zh-CN" altLang="en-US" sz="2800">
                <a:ea typeface="宋体" pitchFamily="2" charset="-122"/>
              </a:rPr>
              <a:t>重新组织恢复文件以提高恢复性能</a:t>
            </a:r>
            <a:endParaRPr lang="en-GB" altLang="zh-CN" sz="2800">
              <a:ea typeface="宋体" pitchFamily="2" charset="-122"/>
            </a:endParaRPr>
          </a:p>
          <a:p>
            <a:pPr lvl="1">
              <a:lnSpc>
                <a:spcPct val="90000"/>
              </a:lnSpc>
            </a:pPr>
            <a:r>
              <a:rPr lang="zh-CN" altLang="en-US" sz="2800">
                <a:ea typeface="宋体" pitchFamily="2" charset="-122"/>
              </a:rPr>
              <a:t>回收</a:t>
            </a:r>
            <a:r>
              <a:rPr lang="en-US" altLang="zh-CN" sz="2800">
                <a:ea typeface="宋体" pitchFamily="2" charset="-122"/>
              </a:rPr>
              <a:t>(</a:t>
            </a:r>
            <a:r>
              <a:rPr lang="zh-CN" altLang="en-US" sz="2800">
                <a:ea typeface="宋体" pitchFamily="2" charset="-122"/>
              </a:rPr>
              <a:t>恢复文件中的</a:t>
            </a:r>
            <a:r>
              <a:rPr lang="en-US" altLang="zh-CN" sz="2800">
                <a:ea typeface="宋体" pitchFamily="2" charset="-122"/>
              </a:rPr>
              <a:t>)</a:t>
            </a:r>
            <a:r>
              <a:rPr lang="zh-CN" altLang="en-US" sz="2800">
                <a:ea typeface="宋体" pitchFamily="2" charset="-122"/>
              </a:rPr>
              <a:t>存储空间</a:t>
            </a:r>
            <a:endParaRPr lang="zh-CN" altLang="en-GB" sz="2800">
              <a:ea typeface="宋体" pitchFamily="2" charset="-122"/>
            </a:endParaRPr>
          </a:p>
          <a:p>
            <a:pPr lvl="1">
              <a:lnSpc>
                <a:spcPct val="90000"/>
              </a:lnSpc>
            </a:pPr>
            <a:r>
              <a:rPr lang="zh-CN" altLang="en-US" sz="2800">
                <a:ea typeface="宋体" pitchFamily="2" charset="-122"/>
              </a:rPr>
              <a:t>处理介质故障</a:t>
            </a:r>
            <a:endParaRPr lang="zh-CN" altLang="en-GB" sz="2800">
              <a:ea typeface="宋体" pitchFamily="2" charset="-122"/>
            </a:endParaRPr>
          </a:p>
          <a:p>
            <a:pPr lvl="2" algn="just">
              <a:lnSpc>
                <a:spcPct val="90000"/>
              </a:lnSpc>
              <a:buFont typeface="Wingdings" pitchFamily="2" charset="2"/>
              <a:buChar char=""/>
            </a:pPr>
            <a:r>
              <a:rPr lang="zh-CN" altLang="en-GB" sz="2400">
                <a:ea typeface="宋体" pitchFamily="2" charset="-122"/>
              </a:rPr>
              <a:t>需要在独立磁盘上对恢复文件做一个拷贝</a:t>
            </a:r>
            <a:endParaRPr lang="en-GB" altLang="zh-CN" sz="2400">
              <a:ea typeface="宋体" pitchFamily="2" charset="-122"/>
            </a:endParaRPr>
          </a:p>
          <a:p>
            <a:pPr lvl="1">
              <a:lnSpc>
                <a:spcPct val="90000"/>
              </a:lnSpc>
            </a:pPr>
            <a:r>
              <a:rPr lang="en-GB" altLang="zh-CN" sz="2800">
                <a:ea typeface="宋体" pitchFamily="2" charset="-122"/>
              </a:rPr>
              <a:t>2PC </a:t>
            </a:r>
            <a:r>
              <a:rPr lang="zh-CN" altLang="en-GB" sz="2800">
                <a:ea typeface="宋体" pitchFamily="2" charset="-122"/>
              </a:rPr>
              <a:t>的恢复</a:t>
            </a:r>
          </a:p>
          <a:p>
            <a:pPr>
              <a:lnSpc>
                <a:spcPct val="90000"/>
              </a:lnSpc>
            </a:pPr>
            <a:r>
              <a:rPr lang="zh-CN" altLang="en-GB">
                <a:solidFill>
                  <a:srgbClr val="0000CC"/>
                </a:solidFill>
                <a:ea typeface="宋体" pitchFamily="2" charset="-122"/>
              </a:rPr>
              <a:t>恢复文件</a:t>
            </a:r>
            <a:r>
              <a:rPr lang="zh-CN" altLang="en-US">
                <a:solidFill>
                  <a:srgbClr val="0000CC"/>
                </a:solidFill>
                <a:ea typeface="宋体" pitchFamily="2" charset="-122"/>
              </a:rPr>
              <a:t>的具体形式</a:t>
            </a:r>
            <a:endParaRPr lang="zh-CN" altLang="en-GB">
              <a:solidFill>
                <a:srgbClr val="0000CC"/>
              </a:solidFill>
              <a:ea typeface="宋体" pitchFamily="2" charset="-122"/>
            </a:endParaRPr>
          </a:p>
          <a:p>
            <a:pPr lvl="2">
              <a:lnSpc>
                <a:spcPct val="90000"/>
              </a:lnSpc>
            </a:pPr>
            <a:r>
              <a:rPr lang="zh-CN" altLang="en-GB" sz="2800">
                <a:ea typeface="宋体" pitchFamily="2" charset="-122"/>
              </a:rPr>
              <a:t>日志</a:t>
            </a:r>
          </a:p>
          <a:p>
            <a:pPr lvl="2">
              <a:lnSpc>
                <a:spcPct val="90000"/>
              </a:lnSpc>
            </a:pPr>
            <a:r>
              <a:rPr lang="zh-CN" altLang="en-GB" sz="2800">
                <a:ea typeface="宋体" pitchFamily="2" charset="-122"/>
              </a:rPr>
              <a:t>阴影版本</a:t>
            </a:r>
            <a:endParaRPr lang="en-GB" altLang="zh-CN" sz="280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意图列表 </a:t>
            </a:r>
            <a:endParaRPr lang="en-GB" altLang="zh-CN"/>
          </a:p>
        </p:txBody>
      </p:sp>
      <p:sp>
        <p:nvSpPr>
          <p:cNvPr id="58371" name="Rectangle 3"/>
          <p:cNvSpPr>
            <a:spLocks noGrp="1" noChangeArrowheads="1"/>
          </p:cNvSpPr>
          <p:nvPr>
            <p:ph type="body" idx="1"/>
          </p:nvPr>
        </p:nvSpPr>
        <p:spPr>
          <a:xfrm>
            <a:off x="495300" y="874642"/>
            <a:ext cx="8859838" cy="5983358"/>
          </a:xfrm>
        </p:spPr>
        <p:txBody>
          <a:bodyPr/>
          <a:lstStyle/>
          <a:p>
            <a:r>
              <a:rPr lang="zh-CN" altLang="en-US"/>
              <a:t>每个服务器记录一个该服务器上的所有活动事务的意图列表</a:t>
            </a:r>
            <a:endParaRPr lang="en-GB" altLang="zh-CN"/>
          </a:p>
          <a:p>
            <a:pPr lvl="1"/>
            <a:r>
              <a:rPr lang="zh-CN" altLang="en-US" sz="2400"/>
              <a:t>对应于每个特定事务，</a:t>
            </a:r>
            <a:r>
              <a:rPr lang="zh-CN" altLang="en-US" sz="2400">
                <a:solidFill>
                  <a:srgbClr val="0000CC"/>
                </a:solidFill>
              </a:rPr>
              <a:t>意图列表</a:t>
            </a:r>
            <a:r>
              <a:rPr lang="zh-CN" altLang="en-US" sz="2400"/>
              <a:t>记录了该</a:t>
            </a:r>
            <a:r>
              <a:rPr lang="zh-CN" altLang="en-US" sz="2400">
                <a:solidFill>
                  <a:srgbClr val="C00000"/>
                </a:solidFill>
              </a:rPr>
              <a:t>事务修改的对象列表</a:t>
            </a:r>
            <a:r>
              <a:rPr lang="en-US" altLang="zh-CN" sz="2400">
                <a:solidFill>
                  <a:srgbClr val="C00000"/>
                </a:solidFill>
              </a:rPr>
              <a:t>(</a:t>
            </a:r>
            <a:r>
              <a:rPr lang="zh-CN" altLang="en-US" sz="2400">
                <a:solidFill>
                  <a:srgbClr val="C00000"/>
                </a:solidFill>
              </a:rPr>
              <a:t>值或引用</a:t>
            </a:r>
            <a:r>
              <a:rPr lang="en-US" altLang="zh-CN" sz="2400">
                <a:solidFill>
                  <a:srgbClr val="C00000"/>
                </a:solidFill>
              </a:rPr>
              <a:t>)</a:t>
            </a:r>
            <a:endParaRPr lang="en-GB" altLang="zh-CN" sz="2400">
              <a:solidFill>
                <a:srgbClr val="C00000"/>
              </a:solidFill>
            </a:endParaRPr>
          </a:p>
          <a:p>
            <a:pPr lvl="1"/>
            <a:r>
              <a:rPr lang="zh-CN" altLang="en-US" sz="2400"/>
              <a:t>当事务提交时，它的意图列表被用来确定所有受影响的对象</a:t>
            </a:r>
            <a:endParaRPr lang="en-GB" altLang="zh-CN" sz="2400"/>
          </a:p>
          <a:p>
            <a:pPr lvl="2"/>
            <a:r>
              <a:rPr lang="zh-CN" altLang="en-US" sz="2000"/>
              <a:t>将该事务的临时版本替换成对象的提交版本</a:t>
            </a:r>
            <a:endParaRPr lang="en-GB" altLang="zh-CN" sz="2000"/>
          </a:p>
          <a:p>
            <a:pPr lvl="2"/>
            <a:r>
              <a:rPr lang="zh-CN" altLang="en-US" sz="2000"/>
              <a:t>将对象的新值写到服务器的恢复文件中</a:t>
            </a:r>
            <a:endParaRPr lang="en-US" altLang="zh-CN" sz="2000"/>
          </a:p>
          <a:p>
            <a:pPr lvl="1"/>
            <a:r>
              <a:rPr lang="zh-CN" altLang="en-US" sz="2400"/>
              <a:t>当事务放弃时，服务器用意图列表删除该事务所有临时对象版本</a:t>
            </a:r>
            <a:endParaRPr lang="en-GB" altLang="zh-CN" sz="2400"/>
          </a:p>
          <a:p>
            <a:pPr lvl="1"/>
            <a:r>
              <a:rPr lang="zh-CN" altLang="en-GB" sz="2400"/>
              <a:t>在</a:t>
            </a:r>
            <a:r>
              <a:rPr lang="en-GB" altLang="zh-CN" sz="2400"/>
              <a:t>2PC</a:t>
            </a:r>
            <a:r>
              <a:rPr lang="zh-CN" altLang="en-GB" sz="2400"/>
              <a:t>中，</a:t>
            </a:r>
            <a:r>
              <a:rPr lang="zh-CN" altLang="en-US" sz="2400"/>
              <a:t>一旦某个参与者表示已准备好提交，那么它的恢复管理器必须将</a:t>
            </a:r>
            <a:r>
              <a:rPr lang="zh-CN" altLang="en-US" sz="2400">
                <a:solidFill>
                  <a:srgbClr val="0000CC"/>
                </a:solidFill>
              </a:rPr>
              <a:t>意图列表、对象的临时版本、事务状态都保存到恢复文件中</a:t>
            </a:r>
            <a:endParaRPr lang="en-GB" altLang="zh-CN" sz="2400">
              <a:solidFill>
                <a:srgbClr val="0000CC"/>
              </a:solidFill>
            </a:endParaRPr>
          </a:p>
          <a:p>
            <a:pPr lvl="2"/>
            <a:r>
              <a:rPr lang="zh-CN" altLang="en-US" sz="2000"/>
              <a:t>这样不管服务器在准备好提交和提交之间出现崩溃故障，都能保证事务最终完成提交</a:t>
            </a:r>
            <a:endParaRPr lang="en-GB" altLang="zh-CN" sz="2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381000" y="1163638"/>
            <a:ext cx="8907463" cy="2565400"/>
            <a:chOff x="248" y="1173"/>
            <a:chExt cx="5543" cy="1616"/>
          </a:xfrm>
        </p:grpSpPr>
        <p:grpSp>
          <p:nvGrpSpPr>
            <p:cNvPr id="59401" name="Group 3"/>
            <p:cNvGrpSpPr>
              <a:grpSpLocks/>
            </p:cNvGrpSpPr>
            <p:nvPr/>
          </p:nvGrpSpPr>
          <p:grpSpPr bwMode="auto">
            <a:xfrm>
              <a:off x="248" y="1173"/>
              <a:ext cx="5543" cy="1616"/>
              <a:chOff x="248" y="1173"/>
              <a:chExt cx="5543" cy="1616"/>
            </a:xfrm>
          </p:grpSpPr>
          <p:sp>
            <p:nvSpPr>
              <p:cNvPr id="59404" name="Rectangle 4"/>
              <p:cNvSpPr>
                <a:spLocks noChangeArrowheads="1"/>
              </p:cNvSpPr>
              <p:nvPr/>
            </p:nvSpPr>
            <p:spPr bwMode="auto">
              <a:xfrm>
                <a:off x="296" y="1213"/>
                <a:ext cx="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类型</a:t>
                </a:r>
                <a:endParaRPr kumimoji="0" lang="zh-CN" altLang="en-GB" sz="2400">
                  <a:latin typeface="Times" pitchFamily="18" charset="0"/>
                  <a:ea typeface="宋体" pitchFamily="2" charset="-122"/>
                </a:endParaRPr>
              </a:p>
            </p:txBody>
          </p:sp>
          <p:sp>
            <p:nvSpPr>
              <p:cNvPr id="59405" name="Rectangle 5"/>
              <p:cNvSpPr>
                <a:spLocks noChangeArrowheads="1"/>
              </p:cNvSpPr>
              <p:nvPr/>
            </p:nvSpPr>
            <p:spPr bwMode="auto">
              <a:xfrm>
                <a:off x="1577" y="1213"/>
                <a:ext cx="3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solidFill>
                      <a:srgbClr val="000000"/>
                    </a:solidFill>
                    <a:latin typeface="Times" pitchFamily="18" charset="0"/>
                    <a:ea typeface="宋体" pitchFamily="2" charset="-122"/>
                  </a:rPr>
                  <a:t>描述 </a:t>
                </a:r>
                <a:endParaRPr kumimoji="0" lang="zh-CN" altLang="en-GB" sz="2400">
                  <a:latin typeface="Times" pitchFamily="18" charset="0"/>
                  <a:ea typeface="宋体" pitchFamily="2" charset="-122"/>
                </a:endParaRPr>
              </a:p>
            </p:txBody>
          </p:sp>
          <p:sp>
            <p:nvSpPr>
              <p:cNvPr id="59406" name="Rectangle 6"/>
              <p:cNvSpPr>
                <a:spLocks noChangeArrowheads="1"/>
              </p:cNvSpPr>
              <p:nvPr/>
            </p:nvSpPr>
            <p:spPr bwMode="auto">
              <a:xfrm>
                <a:off x="296" y="1446"/>
                <a:ext cx="31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对象</a:t>
                </a:r>
                <a:endParaRPr kumimoji="0" lang="zh-CN" altLang="en-GB" sz="2400">
                  <a:latin typeface="Times" pitchFamily="18" charset="0"/>
                  <a:ea typeface="宋体" pitchFamily="2" charset="-122"/>
                </a:endParaRPr>
              </a:p>
            </p:txBody>
          </p:sp>
          <p:sp>
            <p:nvSpPr>
              <p:cNvPr id="59407" name="Rectangle 7"/>
              <p:cNvSpPr>
                <a:spLocks noChangeArrowheads="1"/>
              </p:cNvSpPr>
              <p:nvPr/>
            </p:nvSpPr>
            <p:spPr bwMode="auto">
              <a:xfrm>
                <a:off x="738" y="1446"/>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08" name="Rectangle 8"/>
              <p:cNvSpPr>
                <a:spLocks noChangeArrowheads="1"/>
              </p:cNvSpPr>
              <p:nvPr/>
            </p:nvSpPr>
            <p:spPr bwMode="auto">
              <a:xfrm>
                <a:off x="1577" y="1446"/>
                <a:ext cx="9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某个对象的值</a:t>
                </a:r>
                <a:endParaRPr kumimoji="0" lang="zh-CN" altLang="en-GB" sz="2400">
                  <a:latin typeface="Times" pitchFamily="18" charset="0"/>
                  <a:ea typeface="宋体" pitchFamily="2" charset="-122"/>
                </a:endParaRPr>
              </a:p>
            </p:txBody>
          </p:sp>
          <p:sp>
            <p:nvSpPr>
              <p:cNvPr id="59409" name="Rectangle 9"/>
              <p:cNvSpPr>
                <a:spLocks noChangeArrowheads="1"/>
              </p:cNvSpPr>
              <p:nvPr/>
            </p:nvSpPr>
            <p:spPr bwMode="auto">
              <a:xfrm>
                <a:off x="296" y="1653"/>
                <a:ext cx="6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事务状态</a:t>
                </a:r>
                <a:endParaRPr kumimoji="0" lang="zh-CN" altLang="en-GB" sz="2400">
                  <a:latin typeface="Times" pitchFamily="18" charset="0"/>
                  <a:ea typeface="宋体" pitchFamily="2" charset="-122"/>
                </a:endParaRPr>
              </a:p>
            </p:txBody>
          </p:sp>
          <p:sp>
            <p:nvSpPr>
              <p:cNvPr id="59410" name="Rectangle 10"/>
              <p:cNvSpPr>
                <a:spLocks noChangeArrowheads="1"/>
              </p:cNvSpPr>
              <p:nvPr/>
            </p:nvSpPr>
            <p:spPr bwMode="auto">
              <a:xfrm>
                <a:off x="1577" y="1653"/>
                <a:ext cx="35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事务标识，</a:t>
                </a:r>
                <a:r>
                  <a:rPr kumimoji="0" lang="en-GB" altLang="zh-CN" sz="2000">
                    <a:solidFill>
                      <a:srgbClr val="000000"/>
                    </a:solidFill>
                    <a:latin typeface="Times" pitchFamily="18" charset="0"/>
                    <a:ea typeface="宋体" pitchFamily="2" charset="-122"/>
                  </a:rPr>
                  <a:t> </a:t>
                </a:r>
                <a:r>
                  <a:rPr kumimoji="0" lang="zh-CN" altLang="en-GB" sz="2000">
                    <a:solidFill>
                      <a:srgbClr val="000000"/>
                    </a:solidFill>
                    <a:latin typeface="Times" pitchFamily="18" charset="0"/>
                    <a:ea typeface="宋体" pitchFamily="2" charset="-122"/>
                  </a:rPr>
                  <a:t>事务的状态（准备好，已提交，放弃）</a:t>
                </a:r>
                <a:endParaRPr kumimoji="0" lang="en-GB" altLang="zh-CN" sz="2400">
                  <a:latin typeface="Times" pitchFamily="18" charset="0"/>
                  <a:ea typeface="宋体" pitchFamily="2" charset="-122"/>
                </a:endParaRPr>
              </a:p>
            </p:txBody>
          </p:sp>
          <p:sp>
            <p:nvSpPr>
              <p:cNvPr id="59411" name="Rectangle 11"/>
              <p:cNvSpPr>
                <a:spLocks noChangeArrowheads="1"/>
              </p:cNvSpPr>
              <p:nvPr/>
            </p:nvSpPr>
            <p:spPr bwMode="auto">
              <a:xfrm>
                <a:off x="4359" y="1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2" name="Rectangle 12"/>
              <p:cNvSpPr>
                <a:spLocks noChangeArrowheads="1"/>
              </p:cNvSpPr>
              <p:nvPr/>
            </p:nvSpPr>
            <p:spPr bwMode="auto">
              <a:xfrm>
                <a:off x="4960" y="1653"/>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13" name="Rectangle 13"/>
              <p:cNvSpPr>
                <a:spLocks noChangeArrowheads="1"/>
              </p:cNvSpPr>
              <p:nvPr/>
            </p:nvSpPr>
            <p:spPr bwMode="auto">
              <a:xfrm>
                <a:off x="5055" y="1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4" name="Rectangle 14"/>
              <p:cNvSpPr>
                <a:spLocks noChangeArrowheads="1"/>
              </p:cNvSpPr>
              <p:nvPr/>
            </p:nvSpPr>
            <p:spPr bwMode="auto">
              <a:xfrm>
                <a:off x="1577" y="1827"/>
                <a:ext cx="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a:p>
                <a:pPr>
                  <a:spcBef>
                    <a:spcPct val="0"/>
                  </a:spcBef>
                  <a:buClrTx/>
                  <a:buFontTx/>
                  <a:buNone/>
                </a:pPr>
                <a:endParaRPr kumimoji="0" lang="zh-CN" altLang="zh-CN" sz="2400">
                  <a:latin typeface="Times" pitchFamily="18" charset="0"/>
                  <a:ea typeface="宋体" pitchFamily="2" charset="-122"/>
                </a:endParaRPr>
              </a:p>
            </p:txBody>
          </p:sp>
          <p:sp>
            <p:nvSpPr>
              <p:cNvPr id="59415" name="Rectangle 15"/>
              <p:cNvSpPr>
                <a:spLocks noChangeArrowheads="1"/>
              </p:cNvSpPr>
              <p:nvPr/>
            </p:nvSpPr>
            <p:spPr bwMode="auto">
              <a:xfrm>
                <a:off x="2083" y="182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6" name="Rectangle 16"/>
              <p:cNvSpPr>
                <a:spLocks noChangeArrowheads="1"/>
              </p:cNvSpPr>
              <p:nvPr/>
            </p:nvSpPr>
            <p:spPr bwMode="auto">
              <a:xfrm>
                <a:off x="1577" y="200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17" name="Rectangle 17"/>
              <p:cNvSpPr>
                <a:spLocks noChangeArrowheads="1"/>
              </p:cNvSpPr>
              <p:nvPr/>
            </p:nvSpPr>
            <p:spPr bwMode="auto">
              <a:xfrm>
                <a:off x="2699" y="2001"/>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18" name="Rectangle 18"/>
              <p:cNvSpPr>
                <a:spLocks noChangeArrowheads="1"/>
              </p:cNvSpPr>
              <p:nvPr/>
            </p:nvSpPr>
            <p:spPr bwMode="auto">
              <a:xfrm>
                <a:off x="296" y="2208"/>
                <a:ext cx="6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59419" name="Rectangle 19"/>
              <p:cNvSpPr>
                <a:spLocks noChangeArrowheads="1"/>
              </p:cNvSpPr>
              <p:nvPr/>
            </p:nvSpPr>
            <p:spPr bwMode="auto">
              <a:xfrm>
                <a:off x="1577" y="220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0" name="Rectangle 20"/>
              <p:cNvSpPr>
                <a:spLocks noChangeArrowheads="1"/>
              </p:cNvSpPr>
              <p:nvPr/>
            </p:nvSpPr>
            <p:spPr bwMode="auto">
              <a:xfrm>
                <a:off x="1577" y="238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1" name="Rectangle 21"/>
              <p:cNvSpPr>
                <a:spLocks noChangeArrowheads="1"/>
              </p:cNvSpPr>
              <p:nvPr/>
            </p:nvSpPr>
            <p:spPr bwMode="auto">
              <a:xfrm>
                <a:off x="1577" y="255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59422" name="Rectangle 22"/>
              <p:cNvSpPr>
                <a:spLocks noChangeArrowheads="1"/>
              </p:cNvSpPr>
              <p:nvPr/>
            </p:nvSpPr>
            <p:spPr bwMode="auto">
              <a:xfrm>
                <a:off x="3142" y="2556"/>
                <a:ext cx="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59423" name="Line 23"/>
              <p:cNvSpPr>
                <a:spLocks noChangeShapeType="1"/>
              </p:cNvSpPr>
              <p:nvPr/>
            </p:nvSpPr>
            <p:spPr bwMode="auto">
              <a:xfrm>
                <a:off x="270" y="1420"/>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4" name="Line 24"/>
              <p:cNvSpPr>
                <a:spLocks noChangeShapeType="1"/>
              </p:cNvSpPr>
              <p:nvPr/>
            </p:nvSpPr>
            <p:spPr bwMode="auto">
              <a:xfrm>
                <a:off x="248" y="2747"/>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25" name="Line 25"/>
              <p:cNvSpPr>
                <a:spLocks noChangeShapeType="1"/>
              </p:cNvSpPr>
              <p:nvPr/>
            </p:nvSpPr>
            <p:spPr bwMode="auto">
              <a:xfrm>
                <a:off x="259" y="1173"/>
                <a:ext cx="5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02" name="Text Box 26"/>
            <p:cNvSpPr txBox="1">
              <a:spLocks noChangeArrowheads="1"/>
            </p:cNvSpPr>
            <p:nvPr/>
          </p:nvSpPr>
          <p:spPr bwMode="auto">
            <a:xfrm>
              <a:off x="1518" y="1784"/>
              <a:ext cx="36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GB" sz="2000">
                  <a:solidFill>
                    <a:srgbClr val="000000"/>
                  </a:solidFill>
                  <a:latin typeface="Times" pitchFamily="18" charset="0"/>
                  <a:ea typeface="宋体" pitchFamily="2" charset="-122"/>
                </a:rPr>
                <a:t>和其他用于两阶段提交协议的状态</a:t>
              </a:r>
              <a:endParaRPr kumimoji="0" lang="zh-CN" altLang="en-US" sz="2000">
                <a:solidFill>
                  <a:srgbClr val="000000"/>
                </a:solidFill>
                <a:latin typeface="Times" pitchFamily="18" charset="0"/>
                <a:ea typeface="宋体" pitchFamily="2" charset="-122"/>
              </a:endParaRPr>
            </a:p>
          </p:txBody>
        </p:sp>
        <p:sp>
          <p:nvSpPr>
            <p:cNvPr id="59403" name="Text Box 27"/>
            <p:cNvSpPr txBox="1">
              <a:spLocks noChangeArrowheads="1"/>
            </p:cNvSpPr>
            <p:nvPr/>
          </p:nvSpPr>
          <p:spPr bwMode="auto">
            <a:xfrm>
              <a:off x="1510" y="2182"/>
              <a:ext cx="39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GB" sz="2000">
                  <a:solidFill>
                    <a:srgbClr val="000000"/>
                  </a:solidFill>
                  <a:latin typeface="Times" pitchFamily="18" charset="0"/>
                  <a:ea typeface="宋体" pitchFamily="2" charset="-122"/>
                </a:rPr>
                <a:t>事务标识和一系列意图记录，每个意图记录包含对象标识、对象值在恢复文件中的位置</a:t>
              </a:r>
              <a:endParaRPr kumimoji="0" lang="zh-CN" altLang="en-US" sz="2000">
                <a:solidFill>
                  <a:srgbClr val="000000"/>
                </a:solidFill>
                <a:latin typeface="Times" pitchFamily="18" charset="0"/>
                <a:ea typeface="宋体" pitchFamily="2" charset="-122"/>
              </a:endParaRPr>
            </a:p>
          </p:txBody>
        </p:sp>
      </p:grpSp>
      <p:sp>
        <p:nvSpPr>
          <p:cNvPr id="59395" name="Rectangle 28"/>
          <p:cNvSpPr>
            <a:spLocks noGrp="1" noChangeArrowheads="1"/>
          </p:cNvSpPr>
          <p:nvPr>
            <p:ph type="title"/>
          </p:nvPr>
        </p:nvSpPr>
        <p:spPr/>
        <p:txBody>
          <a:bodyPr/>
          <a:lstStyle/>
          <a:p>
            <a:r>
              <a:rPr lang="zh-CN" altLang="en-US">
                <a:ea typeface="宋体" pitchFamily="2" charset="-122"/>
              </a:rPr>
              <a:t>恢复文件中的内容 </a:t>
            </a:r>
            <a:endParaRPr lang="en-GB" altLang="zh-CN">
              <a:ea typeface="宋体" pitchFamily="2" charset="-122"/>
            </a:endParaRPr>
          </a:p>
        </p:txBody>
      </p:sp>
      <p:sp>
        <p:nvSpPr>
          <p:cNvPr id="59396" name="Rectangle 29"/>
          <p:cNvSpPr>
            <a:spLocks noGrp="1" noChangeArrowheads="1"/>
          </p:cNvSpPr>
          <p:nvPr>
            <p:ph type="body" idx="1"/>
          </p:nvPr>
        </p:nvSpPr>
        <p:spPr>
          <a:xfrm>
            <a:off x="446088" y="4321175"/>
            <a:ext cx="8788400" cy="1625600"/>
          </a:xfrm>
        </p:spPr>
        <p:txBody>
          <a:bodyPr/>
          <a:lstStyle/>
          <a:p>
            <a:pPr>
              <a:lnSpc>
                <a:spcPct val="90000"/>
              </a:lnSpc>
            </a:pPr>
            <a:r>
              <a:rPr lang="zh-CN" altLang="en-GB" sz="2400">
                <a:ea typeface="宋体" pitchFamily="2" charset="-122"/>
              </a:rPr>
              <a:t>对分布式事务，除了对象值，我们还需要与</a:t>
            </a:r>
            <a:r>
              <a:rPr lang="en-GB" altLang="zh-CN" sz="2400">
                <a:ea typeface="宋体" pitchFamily="2" charset="-122"/>
              </a:rPr>
              <a:t>2PC</a:t>
            </a:r>
            <a:r>
              <a:rPr lang="zh-CN" altLang="en-GB" sz="2400">
                <a:ea typeface="宋体" pitchFamily="2" charset="-122"/>
              </a:rPr>
              <a:t>相关的信息，即：</a:t>
            </a:r>
          </a:p>
          <a:p>
            <a:pPr lvl="1">
              <a:lnSpc>
                <a:spcPct val="90000"/>
              </a:lnSpc>
            </a:pPr>
            <a:r>
              <a:rPr lang="zh-CN" altLang="en-GB" sz="2400">
                <a:ea typeface="宋体" pitchFamily="2" charset="-122"/>
              </a:rPr>
              <a:t>事务状态</a:t>
            </a:r>
            <a:r>
              <a:rPr lang="en-GB" altLang="zh-CN" sz="2400">
                <a:ea typeface="宋体" pitchFamily="2" charset="-122"/>
              </a:rPr>
              <a:t>(</a:t>
            </a:r>
            <a:r>
              <a:rPr lang="zh-CN" altLang="en-GB" sz="2400"/>
              <a:t>准备好</a:t>
            </a:r>
            <a:r>
              <a:rPr lang="zh-CN" altLang="en-US" sz="2400"/>
              <a:t>、</a:t>
            </a:r>
            <a:r>
              <a:rPr lang="zh-CN" altLang="en-GB" sz="2400"/>
              <a:t>已</a:t>
            </a:r>
            <a:r>
              <a:rPr lang="zh-CN" altLang="en-GB" sz="2400">
                <a:ea typeface="宋体" pitchFamily="2" charset="-122"/>
              </a:rPr>
              <a:t>提交</a:t>
            </a:r>
            <a:r>
              <a:rPr lang="zh-CN" altLang="en-US" sz="2400">
                <a:ea typeface="宋体" pitchFamily="2" charset="-122"/>
              </a:rPr>
              <a:t>、</a:t>
            </a:r>
            <a:r>
              <a:rPr lang="zh-CN" altLang="en-GB" sz="2400">
                <a:ea typeface="宋体" pitchFamily="2" charset="-122"/>
              </a:rPr>
              <a:t>放弃</a:t>
            </a:r>
            <a:r>
              <a:rPr lang="en-GB" altLang="zh-CN" sz="2400">
                <a:ea typeface="宋体" pitchFamily="2" charset="-122"/>
              </a:rPr>
              <a:t>)</a:t>
            </a:r>
          </a:p>
          <a:p>
            <a:pPr lvl="1">
              <a:lnSpc>
                <a:spcPct val="90000"/>
              </a:lnSpc>
            </a:pPr>
            <a:r>
              <a:rPr lang="zh-CN" altLang="en-GB" sz="2400">
                <a:ea typeface="宋体" pitchFamily="2" charset="-122"/>
              </a:rPr>
              <a:t>意图列表</a:t>
            </a:r>
          </a:p>
        </p:txBody>
      </p:sp>
      <p:sp>
        <p:nvSpPr>
          <p:cNvPr id="260128" name="Text Box 32"/>
          <p:cNvSpPr txBox="1">
            <a:spLocks noChangeArrowheads="1"/>
          </p:cNvSpPr>
          <p:nvPr/>
        </p:nvSpPr>
        <p:spPr bwMode="auto">
          <a:xfrm>
            <a:off x="5741988" y="1160463"/>
            <a:ext cx="35369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对象状态打平成字节</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0128"/>
                                        </p:tgtEl>
                                        <p:attrNameLst>
                                          <p:attrName>style.visibility</p:attrName>
                                        </p:attrNameLst>
                                      </p:cBhvr>
                                      <p:to>
                                        <p:strVal val="visible"/>
                                      </p:to>
                                    </p:set>
                                    <p:anim calcmode="lin" valueType="num">
                                      <p:cBhvr additive="base">
                                        <p:cTn id="7" dur="500" fill="hold"/>
                                        <p:tgtEl>
                                          <p:spTgt spid="260128"/>
                                        </p:tgtEl>
                                        <p:attrNameLst>
                                          <p:attrName>ppt_x</p:attrName>
                                        </p:attrNameLst>
                                      </p:cBhvr>
                                      <p:tavLst>
                                        <p:tav tm="0">
                                          <p:val>
                                            <p:strVal val="1+#ppt_w/2"/>
                                          </p:val>
                                        </p:tav>
                                        <p:tav tm="100000">
                                          <p:val>
                                            <p:strVal val="#ppt_x"/>
                                          </p:val>
                                        </p:tav>
                                      </p:tavLst>
                                    </p:anim>
                                    <p:anim calcmode="lin" valueType="num">
                                      <p:cBhvr additive="base">
                                        <p:cTn id="8" dur="500" fill="hold"/>
                                        <p:tgtEl>
                                          <p:spTgt spid="260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ea typeface="宋体" pitchFamily="2" charset="-122"/>
              </a:rPr>
              <a:t>日志：用于实现恢复文件的技术</a:t>
            </a:r>
            <a:endParaRPr lang="en-GB" altLang="zh-CN" dirty="0">
              <a:ea typeface="宋体" pitchFamily="2" charset="-122"/>
            </a:endParaRPr>
          </a:p>
        </p:txBody>
      </p:sp>
      <p:sp>
        <p:nvSpPr>
          <p:cNvPr id="60419" name="Rectangle 3"/>
          <p:cNvSpPr>
            <a:spLocks noGrp="1" noChangeArrowheads="1"/>
          </p:cNvSpPr>
          <p:nvPr>
            <p:ph type="body" idx="1"/>
          </p:nvPr>
        </p:nvSpPr>
        <p:spPr>
          <a:xfrm>
            <a:off x="495300" y="874642"/>
            <a:ext cx="8859838" cy="5983358"/>
          </a:xfrm>
        </p:spPr>
        <p:txBody>
          <a:bodyPr/>
          <a:lstStyle/>
          <a:p>
            <a:pPr>
              <a:lnSpc>
                <a:spcPct val="90000"/>
              </a:lnSpc>
            </a:pPr>
            <a:r>
              <a:rPr lang="zh-CN" altLang="en-US" sz="2400" dirty="0">
                <a:ea typeface="宋体" pitchFamily="2" charset="-122"/>
              </a:rPr>
              <a:t>日志包含了该服务器上执行的所有操作的历史</a:t>
            </a:r>
            <a:endParaRPr lang="en-GB" altLang="zh-CN" sz="2400" dirty="0">
              <a:ea typeface="宋体" pitchFamily="2" charset="-122"/>
            </a:endParaRPr>
          </a:p>
          <a:p>
            <a:pPr lvl="1">
              <a:lnSpc>
                <a:spcPct val="90000"/>
              </a:lnSpc>
            </a:pPr>
            <a:r>
              <a:rPr lang="zh-CN" altLang="en-GB" sz="2400" dirty="0">
                <a:ea typeface="宋体" pitchFamily="2" charset="-122"/>
              </a:rPr>
              <a:t>最近的快照</a:t>
            </a:r>
            <a:r>
              <a:rPr lang="en-GB" altLang="zh-CN" sz="2400" dirty="0">
                <a:ea typeface="宋体" pitchFamily="2" charset="-122"/>
              </a:rPr>
              <a:t> + </a:t>
            </a:r>
            <a:r>
              <a:rPr lang="zh-CN" altLang="en-GB" sz="2400" dirty="0">
                <a:ea typeface="宋体" pitchFamily="2" charset="-122"/>
              </a:rPr>
              <a:t>快照后的事务的操作历史</a:t>
            </a:r>
          </a:p>
          <a:p>
            <a:pPr lvl="1">
              <a:lnSpc>
                <a:spcPct val="90000"/>
              </a:lnSpc>
            </a:pPr>
            <a:r>
              <a:rPr lang="zh-CN" altLang="en-US" sz="2400" dirty="0">
                <a:ea typeface="宋体" pitchFamily="2" charset="-122"/>
              </a:rPr>
              <a:t>操作历史由对象值、事务状态和意图列表组成</a:t>
            </a:r>
            <a:endParaRPr lang="en-GB" altLang="zh-CN" sz="2400" dirty="0">
              <a:ea typeface="宋体" pitchFamily="2" charset="-122"/>
            </a:endParaRPr>
          </a:p>
          <a:p>
            <a:pPr lvl="1">
              <a:lnSpc>
                <a:spcPct val="90000"/>
              </a:lnSpc>
            </a:pPr>
            <a:r>
              <a:rPr lang="zh-CN" altLang="en-US" sz="2400" dirty="0">
                <a:ea typeface="宋体" pitchFamily="2" charset="-122"/>
              </a:rPr>
              <a:t>日志中的次序反映了服务器上事务准备好、已提交或放弃的次序</a:t>
            </a:r>
            <a:endParaRPr lang="en-GB" altLang="zh-CN" sz="2400" dirty="0">
              <a:ea typeface="宋体" pitchFamily="2" charset="-122"/>
            </a:endParaRPr>
          </a:p>
          <a:p>
            <a:pPr lvl="1">
              <a:lnSpc>
                <a:spcPct val="90000"/>
              </a:lnSpc>
            </a:pPr>
            <a:r>
              <a:rPr kumimoji="0" lang="zh-CN" altLang="en-US" sz="2400" dirty="0">
                <a:ea typeface="宋体" pitchFamily="2" charset="-122"/>
              </a:rPr>
              <a:t>在服务器的正常操作过程中，每当事务准备好、提交或放弃时，就调用恢复管理器</a:t>
            </a:r>
            <a:r>
              <a:rPr kumimoji="0" lang="en-US" altLang="zh-CN" sz="2400" dirty="0">
                <a:ea typeface="宋体" pitchFamily="2" charset="-122"/>
              </a:rPr>
              <a:t>(RM)</a:t>
            </a:r>
            <a:r>
              <a:rPr kumimoji="0" lang="zh-CN" altLang="en-US" sz="2400" dirty="0">
                <a:ea typeface="宋体" pitchFamily="2" charset="-122"/>
              </a:rPr>
              <a:t>：</a:t>
            </a:r>
            <a:endParaRPr lang="en-GB" altLang="zh-CN" sz="2400" dirty="0">
              <a:ea typeface="宋体" pitchFamily="2" charset="-122"/>
            </a:endParaRPr>
          </a:p>
          <a:p>
            <a:pPr lvl="2">
              <a:lnSpc>
                <a:spcPct val="90000"/>
              </a:lnSpc>
            </a:pPr>
            <a:r>
              <a:rPr kumimoji="0" lang="zh-CN" altLang="en-US" sz="2200" dirty="0">
                <a:ea typeface="宋体" pitchFamily="2" charset="-122"/>
              </a:rPr>
              <a:t>当服务器准备好提交某个事务时，</a:t>
            </a:r>
            <a:r>
              <a:rPr kumimoji="0" lang="en-US" altLang="zh-CN" sz="2200" dirty="0">
                <a:ea typeface="宋体" pitchFamily="2" charset="-122"/>
              </a:rPr>
              <a:t>RM</a:t>
            </a:r>
            <a:r>
              <a:rPr kumimoji="0" lang="zh-CN" altLang="en-US" sz="2200" dirty="0">
                <a:ea typeface="宋体" pitchFamily="2" charset="-122"/>
              </a:rPr>
              <a:t>将所有意图列表中的对象写入</a:t>
            </a:r>
            <a:r>
              <a:rPr kumimoji="0" lang="en-US" altLang="zh-CN" sz="2200" dirty="0">
                <a:ea typeface="宋体" pitchFamily="2" charset="-122"/>
              </a:rPr>
              <a:t>(append)</a:t>
            </a:r>
            <a:r>
              <a:rPr kumimoji="0" lang="zh-CN" altLang="en-US" sz="2200" dirty="0">
                <a:ea typeface="宋体" pitchFamily="2" charset="-122"/>
              </a:rPr>
              <a:t>恢复文件，另外，事务的当前状态</a:t>
            </a:r>
            <a:r>
              <a:rPr kumimoji="0" lang="en-US" altLang="zh-CN" sz="2200" dirty="0">
                <a:ea typeface="宋体" pitchFamily="2" charset="-122"/>
              </a:rPr>
              <a:t>(</a:t>
            </a:r>
            <a:r>
              <a:rPr kumimoji="0" lang="zh-CN" altLang="en-US" sz="2200" dirty="0">
                <a:ea typeface="宋体" pitchFamily="2" charset="-122"/>
              </a:rPr>
              <a:t>准备好</a:t>
            </a:r>
            <a:r>
              <a:rPr kumimoji="0" lang="en-US" altLang="zh-CN" sz="2200" dirty="0">
                <a:ea typeface="宋体" pitchFamily="2" charset="-122"/>
              </a:rPr>
              <a:t>)</a:t>
            </a:r>
            <a:r>
              <a:rPr kumimoji="0" lang="zh-CN" altLang="en-US" sz="2200" dirty="0">
                <a:ea typeface="宋体" pitchFamily="2" charset="-122"/>
              </a:rPr>
              <a:t>和意图列表也被写入文件</a:t>
            </a:r>
            <a:endParaRPr lang="en-GB" altLang="zh-CN" sz="2200" dirty="0">
              <a:ea typeface="宋体" pitchFamily="2" charset="-122"/>
            </a:endParaRPr>
          </a:p>
          <a:p>
            <a:pPr lvl="2">
              <a:lnSpc>
                <a:spcPct val="90000"/>
              </a:lnSpc>
            </a:pPr>
            <a:r>
              <a:rPr kumimoji="0" lang="zh-CN" altLang="en-US" sz="2200" dirty="0">
                <a:ea typeface="宋体" pitchFamily="2" charset="-122"/>
              </a:rPr>
              <a:t>当该事务最终提交或放弃后，</a:t>
            </a:r>
            <a:r>
              <a:rPr kumimoji="0" lang="en-US" altLang="zh-CN" sz="2200" dirty="0">
                <a:ea typeface="宋体" pitchFamily="2" charset="-122"/>
              </a:rPr>
              <a:t>RM</a:t>
            </a:r>
            <a:r>
              <a:rPr kumimoji="0" lang="zh-CN" altLang="en-US" sz="2200" dirty="0">
                <a:ea typeface="宋体" pitchFamily="2" charset="-122"/>
              </a:rPr>
              <a:t>将事务相应的状态写入恢复文件</a:t>
            </a:r>
            <a:endParaRPr lang="en-GB" altLang="zh-CN" sz="2200" dirty="0">
              <a:ea typeface="宋体" pitchFamily="2" charset="-122"/>
            </a:endParaRPr>
          </a:p>
          <a:p>
            <a:pPr lvl="3">
              <a:lnSpc>
                <a:spcPct val="90000"/>
              </a:lnSpc>
            </a:pPr>
            <a:r>
              <a:rPr lang="zh-CN" altLang="en-US" sz="2000" dirty="0">
                <a:ea typeface="宋体" pitchFamily="2" charset="-122"/>
              </a:rPr>
              <a:t>假定写操作</a:t>
            </a:r>
            <a:r>
              <a:rPr lang="en-US" altLang="zh-CN" sz="2000" dirty="0">
                <a:ea typeface="宋体" pitchFamily="2" charset="-122"/>
              </a:rPr>
              <a:t>(append)</a:t>
            </a:r>
            <a:r>
              <a:rPr lang="zh-CN" altLang="en-US" sz="2000" dirty="0">
                <a:ea typeface="宋体" pitchFamily="2" charset="-122"/>
              </a:rPr>
              <a:t>是原子的。如果服务器崩溃，那么只有最后一次写操作可能不完整</a:t>
            </a:r>
            <a:endParaRPr lang="en-GB" altLang="zh-CN" sz="2000" dirty="0">
              <a:ea typeface="宋体" pitchFamily="2" charset="-122"/>
            </a:endParaRPr>
          </a:p>
          <a:p>
            <a:pPr lvl="3">
              <a:lnSpc>
                <a:spcPct val="90000"/>
              </a:lnSpc>
            </a:pPr>
            <a:r>
              <a:rPr lang="zh-CN" altLang="en-GB" sz="2000" dirty="0">
                <a:ea typeface="宋体" pitchFamily="2" charset="-122"/>
              </a:rPr>
              <a:t>为了有效利用磁盘，可把几次写缓冲起来。注意： 顺序写</a:t>
            </a:r>
            <a:r>
              <a:rPr lang="zh-CN" altLang="en-US" sz="2000" dirty="0">
                <a:ea typeface="宋体" pitchFamily="2" charset="-122"/>
              </a:rPr>
              <a:t>要比随机写盘操作快</a:t>
            </a:r>
            <a:endParaRPr lang="en-GB" altLang="zh-CN" sz="2000" dirty="0">
              <a:ea typeface="宋体" pitchFamily="2" charset="-122"/>
            </a:endParaRPr>
          </a:p>
          <a:p>
            <a:pPr lvl="3">
              <a:lnSpc>
                <a:spcPct val="90000"/>
              </a:lnSpc>
            </a:pPr>
            <a:r>
              <a:rPr lang="zh-CN" altLang="en-US" sz="2000" dirty="0">
                <a:ea typeface="宋体" pitchFamily="2" charset="-122"/>
              </a:rPr>
              <a:t>当事务提交时，它的</a:t>
            </a:r>
            <a:r>
              <a:rPr lang="zh-CN" altLang="en-US" sz="2000" dirty="0">
                <a:latin typeface="宋体" pitchFamily="2" charset="-122"/>
                <a:ea typeface="宋体" pitchFamily="2" charset="-122"/>
              </a:rPr>
              <a:t>“</a:t>
            </a:r>
            <a:r>
              <a:rPr lang="zh-CN" altLang="en-US" sz="2000" dirty="0">
                <a:ea typeface="宋体" pitchFamily="2" charset="-122"/>
              </a:rPr>
              <a:t>提交</a:t>
            </a:r>
            <a:r>
              <a:rPr lang="zh-CN" altLang="en-US" sz="2000" dirty="0">
                <a:latin typeface="宋体" pitchFamily="2" charset="-122"/>
                <a:ea typeface="宋体" pitchFamily="2" charset="-122"/>
              </a:rPr>
              <a:t>”</a:t>
            </a:r>
            <a:r>
              <a:rPr lang="zh-CN" altLang="en-US" sz="2000" dirty="0">
                <a:ea typeface="宋体" pitchFamily="2" charset="-122"/>
              </a:rPr>
              <a:t>状态应强制写入日志文件</a:t>
            </a:r>
            <a:endParaRPr lang="en-GB" altLang="zh-CN" sz="2000" dirty="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银行服务的日志</a:t>
            </a:r>
          </a:p>
        </p:txBody>
      </p:sp>
      <p:sp>
        <p:nvSpPr>
          <p:cNvPr id="61443" name="Rectangle 3"/>
          <p:cNvSpPr>
            <a:spLocks noGrp="1" noChangeArrowheads="1"/>
          </p:cNvSpPr>
          <p:nvPr>
            <p:ph type="body" idx="1"/>
          </p:nvPr>
        </p:nvSpPr>
        <p:spPr>
          <a:xfrm>
            <a:off x="365125" y="3063875"/>
            <a:ext cx="9371013" cy="3794125"/>
          </a:xfrm>
        </p:spPr>
        <p:txBody>
          <a:bodyPr/>
          <a:lstStyle/>
          <a:p>
            <a:r>
              <a:rPr lang="zh-CN" altLang="en-GB" sz="2400">
                <a:ea typeface="宋体" pitchFamily="2" charset="-122"/>
              </a:rPr>
              <a:t>日志机制</a:t>
            </a:r>
            <a:endParaRPr lang="en-GB" altLang="zh-CN" sz="3200">
              <a:ea typeface="宋体" pitchFamily="2" charset="-122"/>
            </a:endParaRPr>
          </a:p>
          <a:p>
            <a:pPr lvl="1"/>
            <a:r>
              <a:rPr lang="en-GB" altLang="zh-CN" i="1">
                <a:ea typeface="宋体" pitchFamily="2" charset="-122"/>
              </a:rPr>
              <a:t>A</a:t>
            </a:r>
            <a:r>
              <a:rPr lang="zh-CN" altLang="en-GB">
                <a:ea typeface="宋体" pitchFamily="2" charset="-122"/>
              </a:rPr>
              <a:t>、</a:t>
            </a:r>
            <a:r>
              <a:rPr lang="en-GB" altLang="zh-CN" i="1">
                <a:ea typeface="宋体" pitchFamily="2" charset="-122"/>
              </a:rPr>
              <a:t>B</a:t>
            </a:r>
            <a:r>
              <a:rPr lang="en-GB" altLang="zh-CN">
                <a:ea typeface="宋体" pitchFamily="2" charset="-122"/>
              </a:rPr>
              <a:t> </a:t>
            </a:r>
            <a:r>
              <a:rPr lang="zh-CN" altLang="en-GB">
                <a:ea typeface="宋体" pitchFamily="2" charset="-122"/>
              </a:rPr>
              <a:t>和 </a:t>
            </a:r>
            <a:r>
              <a:rPr lang="en-GB" altLang="zh-CN" i="1">
                <a:ea typeface="宋体" pitchFamily="2" charset="-122"/>
              </a:rPr>
              <a:t>C</a:t>
            </a:r>
            <a:r>
              <a:rPr lang="en-GB" altLang="zh-CN">
                <a:ea typeface="宋体" pitchFamily="2" charset="-122"/>
              </a:rPr>
              <a:t> </a:t>
            </a:r>
            <a:r>
              <a:rPr lang="zh-CN" altLang="en-GB">
                <a:ea typeface="宋体" pitchFamily="2" charset="-122"/>
              </a:rPr>
              <a:t>的初始余额是</a:t>
            </a:r>
            <a:r>
              <a:rPr lang="en-GB" altLang="zh-CN">
                <a:ea typeface="宋体" pitchFamily="2" charset="-122"/>
              </a:rPr>
              <a:t>$100</a:t>
            </a:r>
            <a:r>
              <a:rPr lang="zh-CN" altLang="en-GB">
                <a:ea typeface="宋体" pitchFamily="2" charset="-122"/>
              </a:rPr>
              <a:t>，</a:t>
            </a:r>
            <a:r>
              <a:rPr lang="en-GB" altLang="zh-CN">
                <a:ea typeface="宋体" pitchFamily="2" charset="-122"/>
              </a:rPr>
              <a:t>$200</a:t>
            </a:r>
            <a:r>
              <a:rPr lang="zh-CN" altLang="en-GB">
                <a:ea typeface="宋体" pitchFamily="2" charset="-122"/>
              </a:rPr>
              <a:t>，</a:t>
            </a:r>
            <a:r>
              <a:rPr lang="en-GB" altLang="zh-CN">
                <a:ea typeface="宋体" pitchFamily="2" charset="-122"/>
              </a:rPr>
              <a:t>$300</a:t>
            </a:r>
          </a:p>
          <a:p>
            <a:pPr lvl="1"/>
            <a:r>
              <a:rPr lang="en-GB" altLang="zh-CN" i="1">
                <a:ea typeface="宋体" pitchFamily="2" charset="-122"/>
              </a:rPr>
              <a:t>T</a:t>
            </a:r>
            <a:r>
              <a:rPr lang="en-GB" altLang="zh-CN">
                <a:ea typeface="宋体" pitchFamily="2" charset="-122"/>
              </a:rPr>
              <a:t> </a:t>
            </a:r>
            <a:r>
              <a:rPr lang="zh-CN" altLang="en-GB">
                <a:ea typeface="宋体" pitchFamily="2" charset="-122"/>
              </a:rPr>
              <a:t>将</a:t>
            </a:r>
            <a:r>
              <a:rPr lang="en-GB" altLang="zh-CN" i="1">
                <a:ea typeface="宋体" pitchFamily="2" charset="-122"/>
              </a:rPr>
              <a:t>A</a:t>
            </a:r>
            <a:r>
              <a:rPr lang="zh-CN" altLang="en-GB">
                <a:ea typeface="宋体" pitchFamily="2" charset="-122"/>
              </a:rPr>
              <a:t>和</a:t>
            </a:r>
            <a:r>
              <a:rPr lang="en-GB" altLang="zh-CN" i="1">
                <a:ea typeface="宋体" pitchFamily="2" charset="-122"/>
              </a:rPr>
              <a:t>B</a:t>
            </a:r>
            <a:r>
              <a:rPr lang="zh-CN" altLang="en-GB">
                <a:ea typeface="宋体" pitchFamily="2" charset="-122"/>
              </a:rPr>
              <a:t>设置成</a:t>
            </a:r>
            <a:r>
              <a:rPr lang="en-GB" altLang="zh-CN">
                <a:ea typeface="宋体" pitchFamily="2" charset="-122"/>
              </a:rPr>
              <a:t>$80</a:t>
            </a:r>
            <a:r>
              <a:rPr lang="zh-CN" altLang="en-GB">
                <a:ea typeface="宋体" pitchFamily="2" charset="-122"/>
              </a:rPr>
              <a:t>和</a:t>
            </a:r>
            <a:r>
              <a:rPr lang="en-GB" altLang="zh-CN">
                <a:ea typeface="宋体" pitchFamily="2" charset="-122"/>
              </a:rPr>
              <a:t>$220</a:t>
            </a:r>
            <a:r>
              <a:rPr lang="zh-CN" altLang="en-GB">
                <a:ea typeface="宋体" pitchFamily="2" charset="-122"/>
              </a:rPr>
              <a:t>，</a:t>
            </a:r>
            <a:r>
              <a:rPr lang="en-GB" altLang="zh-CN" i="1">
                <a:ea typeface="宋体" pitchFamily="2" charset="-122"/>
              </a:rPr>
              <a:t>U</a:t>
            </a:r>
            <a:r>
              <a:rPr lang="zh-CN" altLang="en-GB">
                <a:ea typeface="宋体" pitchFamily="2" charset="-122"/>
              </a:rPr>
              <a:t>将</a:t>
            </a:r>
            <a:r>
              <a:rPr lang="en-GB" altLang="zh-CN" i="1">
                <a:ea typeface="宋体" pitchFamily="2" charset="-122"/>
              </a:rPr>
              <a:t>B</a:t>
            </a:r>
            <a:r>
              <a:rPr lang="zh-CN" altLang="en-GB">
                <a:ea typeface="宋体" pitchFamily="2" charset="-122"/>
              </a:rPr>
              <a:t>和</a:t>
            </a:r>
            <a:r>
              <a:rPr lang="en-GB" altLang="zh-CN" i="1">
                <a:ea typeface="宋体" pitchFamily="2" charset="-122"/>
              </a:rPr>
              <a:t>C</a:t>
            </a:r>
            <a:r>
              <a:rPr lang="zh-CN" altLang="en-GB">
                <a:ea typeface="宋体" pitchFamily="2" charset="-122"/>
              </a:rPr>
              <a:t>设置成 </a:t>
            </a:r>
            <a:r>
              <a:rPr lang="en-GB" altLang="zh-CN">
                <a:ea typeface="宋体" pitchFamily="2" charset="-122"/>
              </a:rPr>
              <a:t>$242</a:t>
            </a:r>
            <a:r>
              <a:rPr lang="zh-CN" altLang="en-GB">
                <a:ea typeface="宋体" pitchFamily="2" charset="-122"/>
              </a:rPr>
              <a:t>和</a:t>
            </a:r>
            <a:r>
              <a:rPr lang="en-GB" altLang="zh-CN">
                <a:ea typeface="宋体" pitchFamily="2" charset="-122"/>
              </a:rPr>
              <a:t>$278</a:t>
            </a:r>
          </a:p>
          <a:p>
            <a:pPr lvl="1"/>
            <a:r>
              <a:rPr lang="zh-CN" altLang="en-US">
                <a:ea typeface="宋体" pitchFamily="2" charset="-122"/>
              </a:rPr>
              <a:t>双线左边的内容表示事务</a:t>
            </a:r>
            <a:r>
              <a:rPr lang="en-US" altLang="zh-CN">
                <a:ea typeface="宋体" pitchFamily="2" charset="-122"/>
              </a:rPr>
              <a:t>T</a:t>
            </a:r>
            <a:r>
              <a:rPr lang="zh-CN" altLang="en-US">
                <a:ea typeface="宋体" pitchFamily="2" charset="-122"/>
              </a:rPr>
              <a:t>和</a:t>
            </a:r>
            <a:r>
              <a:rPr lang="en-US" altLang="zh-CN">
                <a:ea typeface="宋体" pitchFamily="2" charset="-122"/>
              </a:rPr>
              <a:t>U</a:t>
            </a:r>
            <a:r>
              <a:rPr lang="zh-CN" altLang="en-US">
                <a:ea typeface="宋体" pitchFamily="2" charset="-122"/>
              </a:rPr>
              <a:t>开始前对象</a:t>
            </a:r>
            <a:r>
              <a:rPr lang="en-US" altLang="zh-CN">
                <a:ea typeface="宋体" pitchFamily="2" charset="-122"/>
              </a:rPr>
              <a:t>A</a:t>
            </a:r>
            <a:r>
              <a:rPr lang="zh-CN" altLang="en-US">
                <a:ea typeface="宋体" pitchFamily="2" charset="-122"/>
              </a:rPr>
              <a:t>、</a:t>
            </a:r>
            <a:r>
              <a:rPr lang="en-US" altLang="zh-CN">
                <a:ea typeface="宋体" pitchFamily="2" charset="-122"/>
              </a:rPr>
              <a:t>B</a:t>
            </a:r>
            <a:r>
              <a:rPr lang="zh-CN" altLang="en-US">
                <a:ea typeface="宋体" pitchFamily="2" charset="-122"/>
              </a:rPr>
              <a:t>和</a:t>
            </a:r>
            <a:r>
              <a:rPr lang="en-US" altLang="zh-CN">
                <a:ea typeface="宋体" pitchFamily="2" charset="-122"/>
              </a:rPr>
              <a:t>C</a:t>
            </a:r>
            <a:r>
              <a:rPr lang="zh-CN" altLang="en-US">
                <a:ea typeface="宋体" pitchFamily="2" charset="-122"/>
              </a:rPr>
              <a:t>值的一个快照</a:t>
            </a:r>
            <a:r>
              <a:rPr lang="en-US" altLang="zh-CN">
                <a:ea typeface="宋体" pitchFamily="2" charset="-122"/>
              </a:rPr>
              <a:t>(</a:t>
            </a:r>
            <a:r>
              <a:rPr lang="zh-CN" altLang="en-US">
                <a:ea typeface="宋体" pitchFamily="2" charset="-122"/>
              </a:rPr>
              <a:t>检查点</a:t>
            </a:r>
            <a:r>
              <a:rPr lang="en-US" altLang="zh-CN">
                <a:ea typeface="宋体" pitchFamily="2" charset="-122"/>
              </a:rPr>
              <a:t>)</a:t>
            </a:r>
            <a:r>
              <a:rPr lang="zh-CN" altLang="en-US">
                <a:ea typeface="宋体" pitchFamily="2" charset="-122"/>
              </a:rPr>
              <a:t>，双线右边的内容表示了事务</a:t>
            </a:r>
            <a:r>
              <a:rPr lang="en-US" altLang="zh-CN">
                <a:ea typeface="宋体" pitchFamily="2" charset="-122"/>
              </a:rPr>
              <a:t>T</a:t>
            </a:r>
            <a:r>
              <a:rPr lang="zh-CN" altLang="en-US">
                <a:ea typeface="宋体" pitchFamily="2" charset="-122"/>
              </a:rPr>
              <a:t>已提交而事务</a:t>
            </a:r>
            <a:r>
              <a:rPr lang="en-US" altLang="zh-CN">
                <a:ea typeface="宋体" pitchFamily="2" charset="-122"/>
              </a:rPr>
              <a:t>U</a:t>
            </a:r>
            <a:r>
              <a:rPr lang="zh-CN" altLang="en-US">
                <a:ea typeface="宋体" pitchFamily="2" charset="-122"/>
              </a:rPr>
              <a:t>准备好但未提交的状态</a:t>
            </a:r>
            <a:endParaRPr lang="en-GB" altLang="zh-CN">
              <a:ea typeface="宋体" pitchFamily="2" charset="-122"/>
            </a:endParaRPr>
          </a:p>
          <a:p>
            <a:pPr lvl="1"/>
            <a:r>
              <a:rPr lang="zh-CN" altLang="en-GB">
                <a:ea typeface="宋体" pitchFamily="2" charset="-122"/>
              </a:rPr>
              <a:t>恢复管理器给每个对象一个唯一的标识符</a:t>
            </a:r>
            <a:r>
              <a:rPr lang="en-GB" altLang="zh-CN">
                <a:ea typeface="宋体" pitchFamily="2" charset="-122"/>
              </a:rPr>
              <a:t>(</a:t>
            </a:r>
            <a:r>
              <a:rPr lang="zh-CN" altLang="en-GB">
                <a:ea typeface="宋体" pitchFamily="2" charset="-122"/>
              </a:rPr>
              <a:t>图中的</a:t>
            </a:r>
            <a:r>
              <a:rPr lang="en-GB" altLang="zh-CN" i="1">
                <a:ea typeface="宋体" pitchFamily="2" charset="-122"/>
              </a:rPr>
              <a:t>A</a:t>
            </a:r>
            <a:r>
              <a:rPr lang="zh-CN" altLang="en-GB">
                <a:ea typeface="宋体" pitchFamily="2" charset="-122"/>
              </a:rPr>
              <a:t>、</a:t>
            </a:r>
            <a:r>
              <a:rPr lang="en-GB" altLang="zh-CN" i="1">
                <a:ea typeface="宋体" pitchFamily="2" charset="-122"/>
              </a:rPr>
              <a:t>B</a:t>
            </a:r>
            <a:r>
              <a:rPr lang="zh-CN" altLang="en-GB">
                <a:ea typeface="宋体" pitchFamily="2" charset="-122"/>
              </a:rPr>
              <a:t>、</a:t>
            </a:r>
            <a:r>
              <a:rPr lang="en-GB" altLang="zh-CN" i="1">
                <a:ea typeface="宋体" pitchFamily="2" charset="-122"/>
              </a:rPr>
              <a:t>C</a:t>
            </a:r>
            <a:r>
              <a:rPr lang="en-GB" altLang="zh-CN">
                <a:ea typeface="宋体" pitchFamily="2" charset="-122"/>
              </a:rPr>
              <a:t>)</a:t>
            </a:r>
          </a:p>
          <a:p>
            <a:pPr lvl="1"/>
            <a:r>
              <a:rPr lang="zh-CN" altLang="en-US">
                <a:ea typeface="宋体" pitchFamily="2" charset="-122"/>
              </a:rPr>
              <a:t>在日志文件中，每个</a:t>
            </a:r>
            <a:r>
              <a:rPr lang="zh-CN" altLang="en-US">
                <a:solidFill>
                  <a:srgbClr val="C00000"/>
                </a:solidFill>
                <a:ea typeface="宋体" pitchFamily="2" charset="-122"/>
              </a:rPr>
              <a:t>事务状态记录</a:t>
            </a:r>
            <a:r>
              <a:rPr lang="zh-CN" altLang="en-US">
                <a:ea typeface="宋体" pitchFamily="2" charset="-122"/>
              </a:rPr>
              <a:t>都包含一个指针，指向前一个事务记录位置。这样，恢复管理器可根据这个指针逆向读取所有事务状态值</a:t>
            </a:r>
          </a:p>
          <a:p>
            <a:pPr lvl="1"/>
            <a:r>
              <a:rPr lang="zh-CN" altLang="en-US">
                <a:ea typeface="宋体" pitchFamily="2" charset="-122"/>
              </a:rPr>
              <a:t>事务状态记录序列的最后一个指针指向检查点</a:t>
            </a:r>
            <a:endParaRPr lang="en-GB" altLang="zh-CN">
              <a:ea typeface="宋体" pitchFamily="2" charset="-122"/>
            </a:endParaRPr>
          </a:p>
        </p:txBody>
      </p:sp>
      <p:grpSp>
        <p:nvGrpSpPr>
          <p:cNvPr id="263172" name="Group 4"/>
          <p:cNvGrpSpPr>
            <a:grpSpLocks/>
          </p:cNvGrpSpPr>
          <p:nvPr/>
        </p:nvGrpSpPr>
        <p:grpSpPr bwMode="auto">
          <a:xfrm>
            <a:off x="4502150" y="2135188"/>
            <a:ext cx="2492375" cy="1357312"/>
            <a:chOff x="3025" y="1600"/>
            <a:chExt cx="1570" cy="855"/>
          </a:xfrm>
        </p:grpSpPr>
        <p:sp>
          <p:nvSpPr>
            <p:cNvPr id="61556" name="Rectangle 5"/>
            <p:cNvSpPr>
              <a:spLocks noChangeArrowheads="1"/>
            </p:cNvSpPr>
            <p:nvPr/>
          </p:nvSpPr>
          <p:spPr bwMode="auto">
            <a:xfrm>
              <a:off x="3025" y="2222"/>
              <a:ext cx="1570" cy="2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准备好状态和意图列表</a:t>
              </a:r>
              <a:endParaRPr kumimoji="0" lang="en-GB" altLang="zh-CN" sz="1800">
                <a:latin typeface="Helvetica" pitchFamily="34" charset="0"/>
                <a:ea typeface="宋体" pitchFamily="2" charset="-122"/>
              </a:endParaRPr>
            </a:p>
          </p:txBody>
        </p:sp>
        <p:sp>
          <p:nvSpPr>
            <p:cNvPr id="61557" name="Line 6"/>
            <p:cNvSpPr>
              <a:spLocks noChangeShapeType="1"/>
            </p:cNvSpPr>
            <p:nvPr/>
          </p:nvSpPr>
          <p:spPr bwMode="auto">
            <a:xfrm flipV="1">
              <a:off x="3175" y="1600"/>
              <a:ext cx="203" cy="67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3175" name="Group 7"/>
          <p:cNvGrpSpPr>
            <a:grpSpLocks/>
          </p:cNvGrpSpPr>
          <p:nvPr/>
        </p:nvGrpSpPr>
        <p:grpSpPr bwMode="auto">
          <a:xfrm>
            <a:off x="5614988" y="0"/>
            <a:ext cx="1338262" cy="1330325"/>
            <a:chOff x="3528" y="191"/>
            <a:chExt cx="843" cy="838"/>
          </a:xfrm>
        </p:grpSpPr>
        <p:sp>
          <p:nvSpPr>
            <p:cNvPr id="61554" name="Rectangle 8"/>
            <p:cNvSpPr>
              <a:spLocks noChangeArrowheads="1"/>
            </p:cNvSpPr>
            <p:nvPr/>
          </p:nvSpPr>
          <p:spPr bwMode="auto">
            <a:xfrm>
              <a:off x="3528" y="191"/>
              <a:ext cx="843" cy="23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latin typeface="Helvetica" pitchFamily="34" charset="0"/>
                  <a:ea typeface="宋体" pitchFamily="2" charset="-122"/>
                </a:rPr>
                <a:t>已提交状态</a:t>
              </a:r>
              <a:endParaRPr kumimoji="0" lang="en-GB" altLang="zh-CN" sz="1800">
                <a:latin typeface="Helvetica" pitchFamily="34" charset="0"/>
                <a:ea typeface="宋体" pitchFamily="2" charset="-122"/>
              </a:endParaRPr>
            </a:p>
          </p:txBody>
        </p:sp>
        <p:sp>
          <p:nvSpPr>
            <p:cNvPr id="61555" name="Line 9"/>
            <p:cNvSpPr>
              <a:spLocks noChangeShapeType="1"/>
            </p:cNvSpPr>
            <p:nvPr/>
          </p:nvSpPr>
          <p:spPr bwMode="auto">
            <a:xfrm>
              <a:off x="3729" y="369"/>
              <a:ext cx="165" cy="66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446" name="Group 11"/>
          <p:cNvGrpSpPr>
            <a:grpSpLocks/>
          </p:cNvGrpSpPr>
          <p:nvPr/>
        </p:nvGrpSpPr>
        <p:grpSpPr bwMode="auto">
          <a:xfrm>
            <a:off x="492125" y="1050925"/>
            <a:ext cx="8972550" cy="2028825"/>
            <a:chOff x="293" y="1185"/>
            <a:chExt cx="5652" cy="1278"/>
          </a:xfrm>
        </p:grpSpPr>
        <p:sp>
          <p:nvSpPr>
            <p:cNvPr id="61447" name="Rectangle 12"/>
            <p:cNvSpPr>
              <a:spLocks noChangeArrowheads="1"/>
            </p:cNvSpPr>
            <p:nvPr/>
          </p:nvSpPr>
          <p:spPr bwMode="auto">
            <a:xfrm>
              <a:off x="336"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48" name="Rectangle 13"/>
            <p:cNvSpPr>
              <a:spLocks noChangeArrowheads="1"/>
            </p:cNvSpPr>
            <p:nvPr/>
          </p:nvSpPr>
          <p:spPr bwMode="auto">
            <a:xfrm>
              <a:off x="409"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1449" name="Rectangle 14"/>
            <p:cNvSpPr>
              <a:spLocks noChangeArrowheads="1"/>
            </p:cNvSpPr>
            <p:nvPr/>
          </p:nvSpPr>
          <p:spPr bwMode="auto">
            <a:xfrm>
              <a:off x="1978"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0" name="Rectangle 15"/>
            <p:cNvSpPr>
              <a:spLocks noChangeArrowheads="1"/>
            </p:cNvSpPr>
            <p:nvPr/>
          </p:nvSpPr>
          <p:spPr bwMode="auto">
            <a:xfrm>
              <a:off x="2051"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1451" name="Rectangle 16"/>
            <p:cNvSpPr>
              <a:spLocks noChangeArrowheads="1"/>
            </p:cNvSpPr>
            <p:nvPr/>
          </p:nvSpPr>
          <p:spPr bwMode="auto">
            <a:xfrm>
              <a:off x="2525"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2" name="Rectangle 17"/>
            <p:cNvSpPr>
              <a:spLocks noChangeArrowheads="1"/>
            </p:cNvSpPr>
            <p:nvPr/>
          </p:nvSpPr>
          <p:spPr bwMode="auto">
            <a:xfrm>
              <a:off x="2598"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1453" name="Rectangle 18"/>
            <p:cNvSpPr>
              <a:spLocks noChangeArrowheads="1"/>
            </p:cNvSpPr>
            <p:nvPr/>
          </p:nvSpPr>
          <p:spPr bwMode="auto">
            <a:xfrm>
              <a:off x="3073"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4" name="Rectangle 19"/>
            <p:cNvSpPr>
              <a:spLocks noChangeArrowheads="1"/>
            </p:cNvSpPr>
            <p:nvPr/>
          </p:nvSpPr>
          <p:spPr bwMode="auto">
            <a:xfrm>
              <a:off x="3146"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1455" name="Rectangle 20"/>
            <p:cNvSpPr>
              <a:spLocks noChangeArrowheads="1"/>
            </p:cNvSpPr>
            <p:nvPr/>
          </p:nvSpPr>
          <p:spPr bwMode="auto">
            <a:xfrm>
              <a:off x="3620"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6" name="Rectangle 21"/>
            <p:cNvSpPr>
              <a:spLocks noChangeArrowheads="1"/>
            </p:cNvSpPr>
            <p:nvPr/>
          </p:nvSpPr>
          <p:spPr bwMode="auto">
            <a:xfrm>
              <a:off x="3693"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1457" name="Rectangle 22"/>
            <p:cNvSpPr>
              <a:spLocks noChangeArrowheads="1"/>
            </p:cNvSpPr>
            <p:nvPr/>
          </p:nvSpPr>
          <p:spPr bwMode="auto">
            <a:xfrm>
              <a:off x="4277"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58" name="Rectangle 23"/>
            <p:cNvSpPr>
              <a:spLocks noChangeArrowheads="1"/>
            </p:cNvSpPr>
            <p:nvPr/>
          </p:nvSpPr>
          <p:spPr bwMode="auto">
            <a:xfrm>
              <a:off x="4350"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5</a:t>
              </a:r>
              <a:endParaRPr kumimoji="0" lang="zh-CN" altLang="en-GB" sz="2400">
                <a:latin typeface="Times" pitchFamily="18" charset="0"/>
                <a:ea typeface="宋体" pitchFamily="2" charset="-122"/>
              </a:endParaRPr>
            </a:p>
          </p:txBody>
        </p:sp>
        <p:sp>
          <p:nvSpPr>
            <p:cNvPr id="61459" name="Rectangle 24"/>
            <p:cNvSpPr>
              <a:spLocks noChangeArrowheads="1"/>
            </p:cNvSpPr>
            <p:nvPr/>
          </p:nvSpPr>
          <p:spPr bwMode="auto">
            <a:xfrm>
              <a:off x="4825"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60" name="Rectangle 25"/>
            <p:cNvSpPr>
              <a:spLocks noChangeArrowheads="1"/>
            </p:cNvSpPr>
            <p:nvPr/>
          </p:nvSpPr>
          <p:spPr bwMode="auto">
            <a:xfrm>
              <a:off x="4898"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6</a:t>
              </a:r>
              <a:endParaRPr kumimoji="0" lang="zh-CN" altLang="en-GB" sz="2400">
                <a:latin typeface="Times" pitchFamily="18" charset="0"/>
                <a:ea typeface="宋体" pitchFamily="2" charset="-122"/>
              </a:endParaRPr>
            </a:p>
          </p:txBody>
        </p:sp>
        <p:sp>
          <p:nvSpPr>
            <p:cNvPr id="61461" name="Rectangle 26"/>
            <p:cNvSpPr>
              <a:spLocks noChangeArrowheads="1"/>
            </p:cNvSpPr>
            <p:nvPr/>
          </p:nvSpPr>
          <p:spPr bwMode="auto">
            <a:xfrm>
              <a:off x="5372" y="118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462" name="Rectangle 27"/>
            <p:cNvSpPr>
              <a:spLocks noChangeArrowheads="1"/>
            </p:cNvSpPr>
            <p:nvPr/>
          </p:nvSpPr>
          <p:spPr bwMode="auto">
            <a:xfrm>
              <a:off x="5445" y="1221"/>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7</a:t>
              </a:r>
              <a:endParaRPr kumimoji="0" lang="zh-CN" altLang="en-GB" sz="2400">
                <a:latin typeface="Times" pitchFamily="18" charset="0"/>
                <a:ea typeface="宋体" pitchFamily="2" charset="-122"/>
              </a:endParaRPr>
            </a:p>
          </p:txBody>
        </p:sp>
        <p:sp>
          <p:nvSpPr>
            <p:cNvPr id="61463" name="Rectangle 28"/>
            <p:cNvSpPr>
              <a:spLocks noChangeArrowheads="1"/>
            </p:cNvSpPr>
            <p:nvPr/>
          </p:nvSpPr>
          <p:spPr bwMode="auto">
            <a:xfrm>
              <a:off x="865"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4" name="Rectangle 29"/>
            <p:cNvSpPr>
              <a:spLocks noChangeArrowheads="1"/>
            </p:cNvSpPr>
            <p:nvPr/>
          </p:nvSpPr>
          <p:spPr bwMode="auto">
            <a:xfrm>
              <a:off x="141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5" name="Rectangle 30"/>
            <p:cNvSpPr>
              <a:spLocks noChangeArrowheads="1"/>
            </p:cNvSpPr>
            <p:nvPr/>
          </p:nvSpPr>
          <p:spPr bwMode="auto">
            <a:xfrm>
              <a:off x="1960"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6" name="Rectangle 31"/>
            <p:cNvSpPr>
              <a:spLocks noChangeArrowheads="1"/>
            </p:cNvSpPr>
            <p:nvPr/>
          </p:nvSpPr>
          <p:spPr bwMode="auto">
            <a:xfrm>
              <a:off x="2508"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7" name="Rectangle 32"/>
            <p:cNvSpPr>
              <a:spLocks noChangeArrowheads="1"/>
            </p:cNvSpPr>
            <p:nvPr/>
          </p:nvSpPr>
          <p:spPr bwMode="auto">
            <a:xfrm>
              <a:off x="3055"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8" name="Rectangle 33"/>
            <p:cNvSpPr>
              <a:spLocks noChangeArrowheads="1"/>
            </p:cNvSpPr>
            <p:nvPr/>
          </p:nvSpPr>
          <p:spPr bwMode="auto">
            <a:xfrm>
              <a:off x="3603"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69" name="Rectangle 34"/>
            <p:cNvSpPr>
              <a:spLocks noChangeArrowheads="1"/>
            </p:cNvSpPr>
            <p:nvPr/>
          </p:nvSpPr>
          <p:spPr bwMode="auto">
            <a:xfrm>
              <a:off x="4259" y="1223"/>
              <a:ext cx="13"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0" name="Rectangle 35"/>
            <p:cNvSpPr>
              <a:spLocks noChangeArrowheads="1"/>
            </p:cNvSpPr>
            <p:nvPr/>
          </p:nvSpPr>
          <p:spPr bwMode="auto">
            <a:xfrm>
              <a:off x="4807"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1" name="Rectangle 36"/>
            <p:cNvSpPr>
              <a:spLocks noChangeArrowheads="1"/>
            </p:cNvSpPr>
            <p:nvPr/>
          </p:nvSpPr>
          <p:spPr bwMode="auto">
            <a:xfrm>
              <a:off x="5354" y="1223"/>
              <a:ext cx="12" cy="1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1472" name="Rectangle 37"/>
            <p:cNvSpPr>
              <a:spLocks noChangeArrowheads="1"/>
            </p:cNvSpPr>
            <p:nvPr/>
          </p:nvSpPr>
          <p:spPr bwMode="auto">
            <a:xfrm>
              <a:off x="336"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3" name="Rectangle 38"/>
            <p:cNvSpPr>
              <a:spLocks noChangeArrowheads="1"/>
            </p:cNvSpPr>
            <p:nvPr/>
          </p:nvSpPr>
          <p:spPr bwMode="auto">
            <a:xfrm>
              <a:off x="713"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474" name="Rectangle 39"/>
            <p:cNvSpPr>
              <a:spLocks noChangeArrowheads="1"/>
            </p:cNvSpPr>
            <p:nvPr/>
          </p:nvSpPr>
          <p:spPr bwMode="auto">
            <a:xfrm>
              <a:off x="883"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5" name="Rectangle 40"/>
            <p:cNvSpPr>
              <a:spLocks noChangeArrowheads="1"/>
            </p:cNvSpPr>
            <p:nvPr/>
          </p:nvSpPr>
          <p:spPr bwMode="auto">
            <a:xfrm>
              <a:off x="1260"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76" name="Rectangle 41"/>
            <p:cNvSpPr>
              <a:spLocks noChangeArrowheads="1"/>
            </p:cNvSpPr>
            <p:nvPr/>
          </p:nvSpPr>
          <p:spPr bwMode="auto">
            <a:xfrm>
              <a:off x="1431"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7" name="Rectangle 42"/>
            <p:cNvSpPr>
              <a:spLocks noChangeArrowheads="1"/>
            </p:cNvSpPr>
            <p:nvPr/>
          </p:nvSpPr>
          <p:spPr bwMode="auto">
            <a:xfrm>
              <a:off x="1808" y="1375"/>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478" name="Rectangle 43"/>
            <p:cNvSpPr>
              <a:spLocks noChangeArrowheads="1"/>
            </p:cNvSpPr>
            <p:nvPr/>
          </p:nvSpPr>
          <p:spPr bwMode="auto">
            <a:xfrm>
              <a:off x="1978"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79" name="Rectangle 44"/>
            <p:cNvSpPr>
              <a:spLocks noChangeArrowheads="1"/>
            </p:cNvSpPr>
            <p:nvPr/>
          </p:nvSpPr>
          <p:spPr bwMode="auto">
            <a:xfrm>
              <a:off x="2355"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480" name="Rectangle 45"/>
            <p:cNvSpPr>
              <a:spLocks noChangeArrowheads="1"/>
            </p:cNvSpPr>
            <p:nvPr/>
          </p:nvSpPr>
          <p:spPr bwMode="auto">
            <a:xfrm>
              <a:off x="2525"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1" name="Rectangle 46"/>
            <p:cNvSpPr>
              <a:spLocks noChangeArrowheads="1"/>
            </p:cNvSpPr>
            <p:nvPr/>
          </p:nvSpPr>
          <p:spPr bwMode="auto">
            <a:xfrm>
              <a:off x="2903"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82" name="Rectangle 47"/>
            <p:cNvSpPr>
              <a:spLocks noChangeArrowheads="1"/>
            </p:cNvSpPr>
            <p:nvPr/>
          </p:nvSpPr>
          <p:spPr bwMode="auto">
            <a:xfrm>
              <a:off x="3073"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83" name="Rectangle 48"/>
            <p:cNvSpPr>
              <a:spLocks noChangeArrowheads="1"/>
            </p:cNvSpPr>
            <p:nvPr/>
          </p:nvSpPr>
          <p:spPr bwMode="auto">
            <a:xfrm>
              <a:off x="3426" y="1375"/>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1484" name="Rectangle 49"/>
            <p:cNvSpPr>
              <a:spLocks noChangeArrowheads="1"/>
            </p:cNvSpPr>
            <p:nvPr/>
          </p:nvSpPr>
          <p:spPr bwMode="auto">
            <a:xfrm>
              <a:off x="3620"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85" name="Rectangle 50"/>
            <p:cNvSpPr>
              <a:spLocks noChangeArrowheads="1"/>
            </p:cNvSpPr>
            <p:nvPr/>
          </p:nvSpPr>
          <p:spPr bwMode="auto">
            <a:xfrm>
              <a:off x="3973" y="1375"/>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1486" name="Rectangle 51"/>
            <p:cNvSpPr>
              <a:spLocks noChangeArrowheads="1"/>
            </p:cNvSpPr>
            <p:nvPr/>
          </p:nvSpPr>
          <p:spPr bwMode="auto">
            <a:xfrm>
              <a:off x="4277" y="1375"/>
              <a:ext cx="3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7" name="Rectangle 52"/>
            <p:cNvSpPr>
              <a:spLocks noChangeArrowheads="1"/>
            </p:cNvSpPr>
            <p:nvPr/>
          </p:nvSpPr>
          <p:spPr bwMode="auto">
            <a:xfrm>
              <a:off x="4654" y="1375"/>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488" name="Rectangle 53"/>
            <p:cNvSpPr>
              <a:spLocks noChangeArrowheads="1"/>
            </p:cNvSpPr>
            <p:nvPr/>
          </p:nvSpPr>
          <p:spPr bwMode="auto">
            <a:xfrm>
              <a:off x="4825" y="1375"/>
              <a:ext cx="4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Object:</a:t>
              </a:r>
              <a:endParaRPr kumimoji="0" lang="en-GB" altLang="zh-CN" sz="2400">
                <a:latin typeface="Times" pitchFamily="18" charset="0"/>
                <a:ea typeface="宋体" pitchFamily="2" charset="-122"/>
              </a:endParaRPr>
            </a:p>
          </p:txBody>
        </p:sp>
        <p:sp>
          <p:nvSpPr>
            <p:cNvPr id="61489" name="Rectangle 54"/>
            <p:cNvSpPr>
              <a:spLocks noChangeArrowheads="1"/>
            </p:cNvSpPr>
            <p:nvPr/>
          </p:nvSpPr>
          <p:spPr bwMode="auto">
            <a:xfrm>
              <a:off x="5238" y="1375"/>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490" name="Rectangle 55"/>
            <p:cNvSpPr>
              <a:spLocks noChangeArrowheads="1"/>
            </p:cNvSpPr>
            <p:nvPr/>
          </p:nvSpPr>
          <p:spPr bwMode="auto">
            <a:xfrm>
              <a:off x="5372" y="1375"/>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r>
                <a:rPr kumimoji="0" lang="en-GB" altLang="zh-CN" sz="1600">
                  <a:solidFill>
                    <a:srgbClr val="000000"/>
                  </a:solidFill>
                  <a:latin typeface="Times" pitchFamily="18" charset="0"/>
                  <a:ea typeface="宋体" pitchFamily="2" charset="-122"/>
                </a:rPr>
                <a:t>Trans:</a:t>
              </a:r>
              <a:endParaRPr kumimoji="0" lang="en-GB" altLang="zh-CN" sz="2400">
                <a:latin typeface="Times" pitchFamily="18" charset="0"/>
                <a:ea typeface="宋体" pitchFamily="2" charset="-122"/>
              </a:endParaRPr>
            </a:p>
          </p:txBody>
        </p:sp>
        <p:sp>
          <p:nvSpPr>
            <p:cNvPr id="61491" name="Rectangle 56"/>
            <p:cNvSpPr>
              <a:spLocks noChangeArrowheads="1"/>
            </p:cNvSpPr>
            <p:nvPr/>
          </p:nvSpPr>
          <p:spPr bwMode="auto">
            <a:xfrm>
              <a:off x="5725" y="1375"/>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1492" name="Rectangle 57"/>
            <p:cNvSpPr>
              <a:spLocks noChangeArrowheads="1"/>
            </p:cNvSpPr>
            <p:nvPr/>
          </p:nvSpPr>
          <p:spPr bwMode="auto">
            <a:xfrm>
              <a:off x="336"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100</a:t>
              </a:r>
              <a:endParaRPr kumimoji="0" lang="zh-CN" altLang="en-GB" sz="2400">
                <a:latin typeface="Times" pitchFamily="18" charset="0"/>
                <a:ea typeface="宋体" pitchFamily="2" charset="-122"/>
              </a:endParaRPr>
            </a:p>
          </p:txBody>
        </p:sp>
        <p:sp>
          <p:nvSpPr>
            <p:cNvPr id="61493" name="Rectangle 58"/>
            <p:cNvSpPr>
              <a:spLocks noChangeArrowheads="1"/>
            </p:cNvSpPr>
            <p:nvPr/>
          </p:nvSpPr>
          <p:spPr bwMode="auto">
            <a:xfrm>
              <a:off x="883" y="1509"/>
              <a:ext cx="2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200</a:t>
              </a:r>
              <a:endParaRPr kumimoji="0" lang="zh-CN" altLang="en-GB" sz="2400">
                <a:latin typeface="Times" pitchFamily="18" charset="0"/>
                <a:ea typeface="宋体" pitchFamily="2" charset="-122"/>
              </a:endParaRPr>
            </a:p>
          </p:txBody>
        </p:sp>
        <p:sp>
          <p:nvSpPr>
            <p:cNvPr id="61494" name="Rectangle 59"/>
            <p:cNvSpPr>
              <a:spLocks noChangeArrowheads="1"/>
            </p:cNvSpPr>
            <p:nvPr/>
          </p:nvSpPr>
          <p:spPr bwMode="auto">
            <a:xfrm>
              <a:off x="1431"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300</a:t>
              </a:r>
              <a:endParaRPr kumimoji="0" lang="zh-CN" altLang="en-GB" sz="2400">
                <a:latin typeface="Times" pitchFamily="18" charset="0"/>
                <a:ea typeface="宋体" pitchFamily="2" charset="-122"/>
              </a:endParaRPr>
            </a:p>
          </p:txBody>
        </p:sp>
        <p:sp>
          <p:nvSpPr>
            <p:cNvPr id="61495" name="Rectangle 60"/>
            <p:cNvSpPr>
              <a:spLocks noChangeArrowheads="1"/>
            </p:cNvSpPr>
            <p:nvPr/>
          </p:nvSpPr>
          <p:spPr bwMode="auto">
            <a:xfrm>
              <a:off x="1978" y="1509"/>
              <a:ext cx="12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80</a:t>
              </a:r>
              <a:endParaRPr kumimoji="0" lang="zh-CN" altLang="en-GB" sz="2400">
                <a:latin typeface="Times" pitchFamily="18" charset="0"/>
                <a:ea typeface="宋体" pitchFamily="2" charset="-122"/>
              </a:endParaRPr>
            </a:p>
          </p:txBody>
        </p:sp>
        <p:sp>
          <p:nvSpPr>
            <p:cNvPr id="61496" name="Rectangle 61"/>
            <p:cNvSpPr>
              <a:spLocks noChangeArrowheads="1"/>
            </p:cNvSpPr>
            <p:nvPr/>
          </p:nvSpPr>
          <p:spPr bwMode="auto">
            <a:xfrm>
              <a:off x="2525"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220</a:t>
              </a:r>
              <a:endParaRPr kumimoji="0" lang="zh-CN" altLang="en-GB" sz="2400">
                <a:latin typeface="Times" pitchFamily="18" charset="0"/>
                <a:ea typeface="宋体" pitchFamily="2" charset="-122"/>
              </a:endParaRPr>
            </a:p>
          </p:txBody>
        </p:sp>
        <p:sp>
          <p:nvSpPr>
            <p:cNvPr id="61497" name="Rectangle 62"/>
            <p:cNvSpPr>
              <a:spLocks noChangeArrowheads="1"/>
            </p:cNvSpPr>
            <p:nvPr/>
          </p:nvSpPr>
          <p:spPr bwMode="auto">
            <a:xfrm>
              <a:off x="3073" y="1509"/>
              <a:ext cx="4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prepared</a:t>
              </a:r>
              <a:endParaRPr kumimoji="0" lang="en-GB" altLang="zh-CN" sz="2400">
                <a:latin typeface="Times" pitchFamily="18" charset="0"/>
                <a:ea typeface="宋体" pitchFamily="2" charset="-122"/>
              </a:endParaRPr>
            </a:p>
          </p:txBody>
        </p:sp>
        <p:sp>
          <p:nvSpPr>
            <p:cNvPr id="61498" name="Rectangle 63"/>
            <p:cNvSpPr>
              <a:spLocks noChangeArrowheads="1"/>
            </p:cNvSpPr>
            <p:nvPr/>
          </p:nvSpPr>
          <p:spPr bwMode="auto">
            <a:xfrm>
              <a:off x="3620" y="1509"/>
              <a:ext cx="5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committed</a:t>
              </a:r>
              <a:endParaRPr kumimoji="0" lang="en-GB" altLang="zh-CN" sz="2400">
                <a:latin typeface="Times" pitchFamily="18" charset="0"/>
                <a:ea typeface="宋体" pitchFamily="2" charset="-122"/>
              </a:endParaRPr>
            </a:p>
          </p:txBody>
        </p:sp>
        <p:sp>
          <p:nvSpPr>
            <p:cNvPr id="61499" name="Rectangle 64"/>
            <p:cNvSpPr>
              <a:spLocks noChangeArrowheads="1"/>
            </p:cNvSpPr>
            <p:nvPr/>
          </p:nvSpPr>
          <p:spPr bwMode="auto">
            <a:xfrm>
              <a:off x="4277"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278</a:t>
              </a:r>
              <a:endParaRPr kumimoji="0" lang="zh-CN" altLang="en-GB" sz="2400">
                <a:latin typeface="Times" pitchFamily="18" charset="0"/>
                <a:ea typeface="宋体" pitchFamily="2" charset="-122"/>
              </a:endParaRPr>
            </a:p>
          </p:txBody>
        </p:sp>
        <p:sp>
          <p:nvSpPr>
            <p:cNvPr id="61500" name="Rectangle 65"/>
            <p:cNvSpPr>
              <a:spLocks noChangeArrowheads="1"/>
            </p:cNvSpPr>
            <p:nvPr/>
          </p:nvSpPr>
          <p:spPr bwMode="auto">
            <a:xfrm>
              <a:off x="4825" y="1509"/>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242</a:t>
              </a:r>
              <a:endParaRPr kumimoji="0" lang="zh-CN" altLang="en-GB" sz="2400">
                <a:latin typeface="Times" pitchFamily="18" charset="0"/>
                <a:ea typeface="宋体" pitchFamily="2" charset="-122"/>
              </a:endParaRPr>
            </a:p>
          </p:txBody>
        </p:sp>
        <p:sp>
          <p:nvSpPr>
            <p:cNvPr id="61501" name="Rectangle 66"/>
            <p:cNvSpPr>
              <a:spLocks noChangeArrowheads="1"/>
            </p:cNvSpPr>
            <p:nvPr/>
          </p:nvSpPr>
          <p:spPr bwMode="auto">
            <a:xfrm>
              <a:off x="5372" y="1509"/>
              <a:ext cx="45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a:solidFill>
                    <a:srgbClr val="000000"/>
                  </a:solidFill>
                  <a:latin typeface="Times" pitchFamily="18" charset="0"/>
                  <a:ea typeface="宋体" pitchFamily="2" charset="-122"/>
                </a:rPr>
                <a:t>prepared</a:t>
              </a:r>
              <a:endParaRPr kumimoji="0" lang="en-GB" altLang="zh-CN" sz="2400">
                <a:latin typeface="Times" pitchFamily="18" charset="0"/>
                <a:ea typeface="宋体" pitchFamily="2" charset="-122"/>
              </a:endParaRPr>
            </a:p>
          </p:txBody>
        </p:sp>
        <p:sp>
          <p:nvSpPr>
            <p:cNvPr id="61502" name="Rectangle 67"/>
            <p:cNvSpPr>
              <a:spLocks noChangeArrowheads="1"/>
            </p:cNvSpPr>
            <p:nvPr/>
          </p:nvSpPr>
          <p:spPr bwMode="auto">
            <a:xfrm>
              <a:off x="3073"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03" name="Rectangle 68"/>
            <p:cNvSpPr>
              <a:spLocks noChangeArrowheads="1"/>
            </p:cNvSpPr>
            <p:nvPr/>
          </p:nvSpPr>
          <p:spPr bwMode="auto">
            <a:xfrm>
              <a:off x="3146"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A</a:t>
              </a:r>
              <a:endParaRPr kumimoji="0" lang="en-GB" altLang="zh-CN" sz="2400">
                <a:latin typeface="Times" pitchFamily="18" charset="0"/>
                <a:ea typeface="宋体" pitchFamily="2" charset="-122"/>
              </a:endParaRPr>
            </a:p>
          </p:txBody>
        </p:sp>
        <p:sp>
          <p:nvSpPr>
            <p:cNvPr id="61504" name="Rectangle 69"/>
            <p:cNvSpPr>
              <a:spLocks noChangeArrowheads="1"/>
            </p:cNvSpPr>
            <p:nvPr/>
          </p:nvSpPr>
          <p:spPr bwMode="auto">
            <a:xfrm>
              <a:off x="3219" y="164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05" name="Rectangle 70"/>
            <p:cNvSpPr>
              <a:spLocks noChangeArrowheads="1"/>
            </p:cNvSpPr>
            <p:nvPr/>
          </p:nvSpPr>
          <p:spPr bwMode="auto">
            <a:xfrm>
              <a:off x="3292"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06" name="Rectangle 71"/>
            <p:cNvSpPr>
              <a:spLocks noChangeArrowheads="1"/>
            </p:cNvSpPr>
            <p:nvPr/>
          </p:nvSpPr>
          <p:spPr bwMode="auto">
            <a:xfrm>
              <a:off x="3365" y="167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1507" name="Rectangle 72"/>
            <p:cNvSpPr>
              <a:spLocks noChangeArrowheads="1"/>
            </p:cNvSpPr>
            <p:nvPr/>
          </p:nvSpPr>
          <p:spPr bwMode="auto">
            <a:xfrm>
              <a:off x="3413"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08" name="Rectangle 73"/>
            <p:cNvSpPr>
              <a:spLocks noChangeArrowheads="1"/>
            </p:cNvSpPr>
            <p:nvPr/>
          </p:nvSpPr>
          <p:spPr bwMode="auto">
            <a:xfrm>
              <a:off x="5372"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09" name="Rectangle 74"/>
            <p:cNvSpPr>
              <a:spLocks noChangeArrowheads="1"/>
            </p:cNvSpPr>
            <p:nvPr/>
          </p:nvSpPr>
          <p:spPr bwMode="auto">
            <a:xfrm>
              <a:off x="5445" y="1643"/>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C</a:t>
              </a:r>
              <a:endParaRPr kumimoji="0" lang="en-GB" altLang="zh-CN" sz="2400">
                <a:latin typeface="Times" pitchFamily="18" charset="0"/>
                <a:ea typeface="宋体" pitchFamily="2" charset="-122"/>
              </a:endParaRPr>
            </a:p>
          </p:txBody>
        </p:sp>
        <p:sp>
          <p:nvSpPr>
            <p:cNvPr id="61510" name="Rectangle 75"/>
            <p:cNvSpPr>
              <a:spLocks noChangeArrowheads="1"/>
            </p:cNvSpPr>
            <p:nvPr/>
          </p:nvSpPr>
          <p:spPr bwMode="auto">
            <a:xfrm>
              <a:off x="5530" y="164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11" name="Rectangle 76"/>
            <p:cNvSpPr>
              <a:spLocks noChangeArrowheads="1"/>
            </p:cNvSpPr>
            <p:nvPr/>
          </p:nvSpPr>
          <p:spPr bwMode="auto">
            <a:xfrm>
              <a:off x="5603" y="1643"/>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12" name="Rectangle 77"/>
            <p:cNvSpPr>
              <a:spLocks noChangeArrowheads="1"/>
            </p:cNvSpPr>
            <p:nvPr/>
          </p:nvSpPr>
          <p:spPr bwMode="auto">
            <a:xfrm>
              <a:off x="5676" y="1679"/>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5</a:t>
              </a:r>
              <a:endParaRPr kumimoji="0" lang="zh-CN" altLang="en-GB" sz="2400">
                <a:latin typeface="Times" pitchFamily="18" charset="0"/>
                <a:ea typeface="宋体" pitchFamily="2" charset="-122"/>
              </a:endParaRPr>
            </a:p>
          </p:txBody>
        </p:sp>
        <p:sp>
          <p:nvSpPr>
            <p:cNvPr id="61513" name="Rectangle 78"/>
            <p:cNvSpPr>
              <a:spLocks noChangeArrowheads="1"/>
            </p:cNvSpPr>
            <p:nvPr/>
          </p:nvSpPr>
          <p:spPr bwMode="auto">
            <a:xfrm>
              <a:off x="5725" y="1643"/>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14" name="Rectangle 79"/>
            <p:cNvSpPr>
              <a:spLocks noChangeArrowheads="1"/>
            </p:cNvSpPr>
            <p:nvPr/>
          </p:nvSpPr>
          <p:spPr bwMode="auto">
            <a:xfrm>
              <a:off x="307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15" name="Rectangle 80"/>
            <p:cNvSpPr>
              <a:spLocks noChangeArrowheads="1"/>
            </p:cNvSpPr>
            <p:nvPr/>
          </p:nvSpPr>
          <p:spPr bwMode="auto">
            <a:xfrm>
              <a:off x="3146"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516" name="Rectangle 81"/>
            <p:cNvSpPr>
              <a:spLocks noChangeArrowheads="1"/>
            </p:cNvSpPr>
            <p:nvPr/>
          </p:nvSpPr>
          <p:spPr bwMode="auto">
            <a:xfrm>
              <a:off x="3219" y="1776"/>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17" name="Rectangle 82"/>
            <p:cNvSpPr>
              <a:spLocks noChangeArrowheads="1"/>
            </p:cNvSpPr>
            <p:nvPr/>
          </p:nvSpPr>
          <p:spPr bwMode="auto">
            <a:xfrm>
              <a:off x="3292"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18" name="Rectangle 83"/>
            <p:cNvSpPr>
              <a:spLocks noChangeArrowheads="1"/>
            </p:cNvSpPr>
            <p:nvPr/>
          </p:nvSpPr>
          <p:spPr bwMode="auto">
            <a:xfrm>
              <a:off x="3365" y="181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1519" name="Rectangle 84"/>
            <p:cNvSpPr>
              <a:spLocks noChangeArrowheads="1"/>
            </p:cNvSpPr>
            <p:nvPr/>
          </p:nvSpPr>
          <p:spPr bwMode="auto">
            <a:xfrm>
              <a:off x="341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20" name="Rectangle 85"/>
            <p:cNvSpPr>
              <a:spLocks noChangeArrowheads="1"/>
            </p:cNvSpPr>
            <p:nvPr/>
          </p:nvSpPr>
          <p:spPr bwMode="auto">
            <a:xfrm>
              <a:off x="5372"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&lt;</a:t>
              </a:r>
              <a:endParaRPr kumimoji="0" lang="zh-CN" altLang="en-GB" sz="2400">
                <a:latin typeface="Times" pitchFamily="18" charset="0"/>
                <a:ea typeface="宋体" pitchFamily="2" charset="-122"/>
              </a:endParaRPr>
            </a:p>
          </p:txBody>
        </p:sp>
        <p:sp>
          <p:nvSpPr>
            <p:cNvPr id="61521" name="Rectangle 86"/>
            <p:cNvSpPr>
              <a:spLocks noChangeArrowheads="1"/>
            </p:cNvSpPr>
            <p:nvPr/>
          </p:nvSpPr>
          <p:spPr bwMode="auto">
            <a:xfrm>
              <a:off x="5445"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B</a:t>
              </a:r>
              <a:endParaRPr kumimoji="0" lang="en-GB" altLang="zh-CN" sz="2400">
                <a:latin typeface="Times" pitchFamily="18" charset="0"/>
                <a:ea typeface="宋体" pitchFamily="2" charset="-122"/>
              </a:endParaRPr>
            </a:p>
          </p:txBody>
        </p:sp>
        <p:sp>
          <p:nvSpPr>
            <p:cNvPr id="61522" name="Rectangle 87"/>
            <p:cNvSpPr>
              <a:spLocks noChangeArrowheads="1"/>
            </p:cNvSpPr>
            <p:nvPr/>
          </p:nvSpPr>
          <p:spPr bwMode="auto">
            <a:xfrm>
              <a:off x="5518" y="1776"/>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1523" name="Rectangle 88"/>
            <p:cNvSpPr>
              <a:spLocks noChangeArrowheads="1"/>
            </p:cNvSpPr>
            <p:nvPr/>
          </p:nvSpPr>
          <p:spPr bwMode="auto">
            <a:xfrm>
              <a:off x="5591" y="1776"/>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4" name="Rectangle 89"/>
            <p:cNvSpPr>
              <a:spLocks noChangeArrowheads="1"/>
            </p:cNvSpPr>
            <p:nvPr/>
          </p:nvSpPr>
          <p:spPr bwMode="auto">
            <a:xfrm>
              <a:off x="5664" y="1812"/>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6</a:t>
              </a:r>
              <a:endParaRPr kumimoji="0" lang="zh-CN" altLang="en-GB" sz="2400">
                <a:latin typeface="Times" pitchFamily="18" charset="0"/>
                <a:ea typeface="宋体" pitchFamily="2" charset="-122"/>
              </a:endParaRPr>
            </a:p>
          </p:txBody>
        </p:sp>
        <p:sp>
          <p:nvSpPr>
            <p:cNvPr id="61525" name="Rectangle 90"/>
            <p:cNvSpPr>
              <a:spLocks noChangeArrowheads="1"/>
            </p:cNvSpPr>
            <p:nvPr/>
          </p:nvSpPr>
          <p:spPr bwMode="auto">
            <a:xfrm>
              <a:off x="5713" y="1776"/>
              <a:ext cx="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600">
                  <a:solidFill>
                    <a:srgbClr val="000000"/>
                  </a:solidFill>
                  <a:latin typeface="Times" pitchFamily="18" charset="0"/>
                  <a:ea typeface="宋体" pitchFamily="2" charset="-122"/>
                </a:rPr>
                <a:t>&gt;</a:t>
              </a:r>
              <a:endParaRPr kumimoji="0" lang="zh-CN" altLang="en-GB" sz="2400">
                <a:latin typeface="Times" pitchFamily="18" charset="0"/>
                <a:ea typeface="宋体" pitchFamily="2" charset="-122"/>
              </a:endParaRPr>
            </a:p>
          </p:txBody>
        </p:sp>
        <p:sp>
          <p:nvSpPr>
            <p:cNvPr id="61526" name="Rectangle 91"/>
            <p:cNvSpPr>
              <a:spLocks noChangeArrowheads="1"/>
            </p:cNvSpPr>
            <p:nvPr/>
          </p:nvSpPr>
          <p:spPr bwMode="auto">
            <a:xfrm>
              <a:off x="3073"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7" name="Rectangle 92"/>
            <p:cNvSpPr>
              <a:spLocks noChangeArrowheads="1"/>
            </p:cNvSpPr>
            <p:nvPr/>
          </p:nvSpPr>
          <p:spPr bwMode="auto">
            <a:xfrm>
              <a:off x="3146"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1528" name="Rectangle 93"/>
            <p:cNvSpPr>
              <a:spLocks noChangeArrowheads="1"/>
            </p:cNvSpPr>
            <p:nvPr/>
          </p:nvSpPr>
          <p:spPr bwMode="auto">
            <a:xfrm>
              <a:off x="3620"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29" name="Rectangle 94"/>
            <p:cNvSpPr>
              <a:spLocks noChangeArrowheads="1"/>
            </p:cNvSpPr>
            <p:nvPr/>
          </p:nvSpPr>
          <p:spPr bwMode="auto">
            <a:xfrm>
              <a:off x="3693"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1530" name="Rectangle 95"/>
            <p:cNvSpPr>
              <a:spLocks noChangeArrowheads="1"/>
            </p:cNvSpPr>
            <p:nvPr/>
          </p:nvSpPr>
          <p:spPr bwMode="auto">
            <a:xfrm>
              <a:off x="5372" y="1910"/>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6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1531" name="Rectangle 96"/>
            <p:cNvSpPr>
              <a:spLocks noChangeArrowheads="1"/>
            </p:cNvSpPr>
            <p:nvPr/>
          </p:nvSpPr>
          <p:spPr bwMode="auto">
            <a:xfrm>
              <a:off x="5445" y="1946"/>
              <a:ext cx="5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3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1532" name="Line 97"/>
            <p:cNvSpPr>
              <a:spLocks noChangeShapeType="1"/>
            </p:cNvSpPr>
            <p:nvPr/>
          </p:nvSpPr>
          <p:spPr bwMode="auto">
            <a:xfrm>
              <a:off x="304" y="1352"/>
              <a:ext cx="56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3" name="Line 98"/>
            <p:cNvSpPr>
              <a:spLocks noChangeShapeType="1"/>
            </p:cNvSpPr>
            <p:nvPr/>
          </p:nvSpPr>
          <p:spPr bwMode="auto">
            <a:xfrm>
              <a:off x="304" y="2073"/>
              <a:ext cx="560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4" name="Line 99"/>
            <p:cNvSpPr>
              <a:spLocks noChangeShapeType="1"/>
            </p:cNvSpPr>
            <p:nvPr/>
          </p:nvSpPr>
          <p:spPr bwMode="auto">
            <a:xfrm>
              <a:off x="834"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5" name="Line 100"/>
            <p:cNvSpPr>
              <a:spLocks noChangeShapeType="1"/>
            </p:cNvSpPr>
            <p:nvPr/>
          </p:nvSpPr>
          <p:spPr bwMode="auto">
            <a:xfrm>
              <a:off x="1375"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6" name="Line 101"/>
            <p:cNvSpPr>
              <a:spLocks noChangeShapeType="1"/>
            </p:cNvSpPr>
            <p:nvPr/>
          </p:nvSpPr>
          <p:spPr bwMode="auto">
            <a:xfrm>
              <a:off x="1904" y="136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7" name="Line 102"/>
            <p:cNvSpPr>
              <a:spLocks noChangeShapeType="1"/>
            </p:cNvSpPr>
            <p:nvPr/>
          </p:nvSpPr>
          <p:spPr bwMode="auto">
            <a:xfrm>
              <a:off x="1938" y="136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8" name="Line 103"/>
            <p:cNvSpPr>
              <a:spLocks noChangeShapeType="1"/>
            </p:cNvSpPr>
            <p:nvPr/>
          </p:nvSpPr>
          <p:spPr bwMode="auto">
            <a:xfrm>
              <a:off x="2468" y="135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9" name="Line 104"/>
            <p:cNvSpPr>
              <a:spLocks noChangeShapeType="1"/>
            </p:cNvSpPr>
            <p:nvPr/>
          </p:nvSpPr>
          <p:spPr bwMode="auto">
            <a:xfrm>
              <a:off x="3008" y="1353"/>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0" name="Line 105"/>
            <p:cNvSpPr>
              <a:spLocks noChangeShapeType="1"/>
            </p:cNvSpPr>
            <p:nvPr/>
          </p:nvSpPr>
          <p:spPr bwMode="auto">
            <a:xfrm>
              <a:off x="3549"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1" name="Line 106"/>
            <p:cNvSpPr>
              <a:spLocks noChangeShapeType="1"/>
            </p:cNvSpPr>
            <p:nvPr/>
          </p:nvSpPr>
          <p:spPr bwMode="auto">
            <a:xfrm>
              <a:off x="4767"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2" name="Line 107"/>
            <p:cNvSpPr>
              <a:spLocks noChangeShapeType="1"/>
            </p:cNvSpPr>
            <p:nvPr/>
          </p:nvSpPr>
          <p:spPr bwMode="auto">
            <a:xfrm>
              <a:off x="5341"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 name="Line 108"/>
            <p:cNvSpPr>
              <a:spLocks noChangeShapeType="1"/>
            </p:cNvSpPr>
            <p:nvPr/>
          </p:nvSpPr>
          <p:spPr bwMode="auto">
            <a:xfrm>
              <a:off x="5905" y="1195"/>
              <a:ext cx="0" cy="8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4" name="Line 109"/>
            <p:cNvSpPr>
              <a:spLocks noChangeShapeType="1"/>
            </p:cNvSpPr>
            <p:nvPr/>
          </p:nvSpPr>
          <p:spPr bwMode="auto">
            <a:xfrm>
              <a:off x="293" y="1195"/>
              <a:ext cx="0" cy="8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5" name="Freeform 110"/>
            <p:cNvSpPr>
              <a:spLocks/>
            </p:cNvSpPr>
            <p:nvPr/>
          </p:nvSpPr>
          <p:spPr bwMode="auto">
            <a:xfrm>
              <a:off x="3958" y="2173"/>
              <a:ext cx="109" cy="107"/>
            </a:xfrm>
            <a:custGeom>
              <a:avLst/>
              <a:gdLst>
                <a:gd name="T0" fmla="*/ 82 w 109"/>
                <a:gd name="T1" fmla="*/ 80 h 107"/>
                <a:gd name="T2" fmla="*/ 54 w 109"/>
                <a:gd name="T3" fmla="*/ 107 h 107"/>
                <a:gd name="T4" fmla="*/ 0 w 109"/>
                <a:gd name="T5" fmla="*/ 0 h 107"/>
                <a:gd name="T6" fmla="*/ 109 w 109"/>
                <a:gd name="T7" fmla="*/ 67 h 107"/>
                <a:gd name="T8" fmla="*/ 82 w 109"/>
                <a:gd name="T9" fmla="*/ 80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07">
                  <a:moveTo>
                    <a:pt x="82" y="80"/>
                  </a:moveTo>
                  <a:lnTo>
                    <a:pt x="54" y="107"/>
                  </a:lnTo>
                  <a:lnTo>
                    <a:pt x="0" y="0"/>
                  </a:lnTo>
                  <a:lnTo>
                    <a:pt x="109" y="67"/>
                  </a:lnTo>
                  <a:lnTo>
                    <a:pt x="82"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46" name="Freeform 111"/>
            <p:cNvSpPr>
              <a:spLocks/>
            </p:cNvSpPr>
            <p:nvPr/>
          </p:nvSpPr>
          <p:spPr bwMode="auto">
            <a:xfrm>
              <a:off x="4037" y="2072"/>
              <a:ext cx="1558" cy="391"/>
            </a:xfrm>
            <a:custGeom>
              <a:avLst/>
              <a:gdLst>
                <a:gd name="T0" fmla="*/ 3952 w 1364"/>
                <a:gd name="T1" fmla="*/ 0 h 306"/>
                <a:gd name="T2" fmla="*/ 3796 w 1364"/>
                <a:gd name="T3" fmla="*/ 847 h 306"/>
                <a:gd name="T4" fmla="*/ 3360 w 1364"/>
                <a:gd name="T5" fmla="*/ 1517 h 306"/>
                <a:gd name="T6" fmla="*/ 2728 w 1364"/>
                <a:gd name="T7" fmla="*/ 1988 h 306"/>
                <a:gd name="T8" fmla="*/ 1978 w 1364"/>
                <a:gd name="T9" fmla="*/ 2176 h 306"/>
                <a:gd name="T10" fmla="*/ 792 w 1364"/>
                <a:gd name="T11" fmla="*/ 1988 h 306"/>
                <a:gd name="T12" fmla="*/ 315 w 1364"/>
                <a:gd name="T13" fmla="*/ 1706 h 306"/>
                <a:gd name="T14" fmla="*/ 0 w 1364"/>
                <a:gd name="T15" fmla="*/ 1140 h 3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4" h="306">
                  <a:moveTo>
                    <a:pt x="1364" y="0"/>
                  </a:moveTo>
                  <a:lnTo>
                    <a:pt x="1310" y="120"/>
                  </a:lnTo>
                  <a:lnTo>
                    <a:pt x="1160" y="213"/>
                  </a:lnTo>
                  <a:lnTo>
                    <a:pt x="941" y="280"/>
                  </a:lnTo>
                  <a:lnTo>
                    <a:pt x="682" y="306"/>
                  </a:lnTo>
                  <a:lnTo>
                    <a:pt x="273" y="280"/>
                  </a:lnTo>
                  <a:lnTo>
                    <a:pt x="109" y="240"/>
                  </a:lnTo>
                  <a:lnTo>
                    <a:pt x="0" y="16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7" name="Freeform 112"/>
            <p:cNvSpPr>
              <a:spLocks/>
            </p:cNvSpPr>
            <p:nvPr/>
          </p:nvSpPr>
          <p:spPr bwMode="auto">
            <a:xfrm>
              <a:off x="3262" y="2152"/>
              <a:ext cx="82" cy="120"/>
            </a:xfrm>
            <a:custGeom>
              <a:avLst/>
              <a:gdLst>
                <a:gd name="T0" fmla="*/ 41 w 82"/>
                <a:gd name="T1" fmla="*/ 107 h 120"/>
                <a:gd name="T2" fmla="*/ 14 w 82"/>
                <a:gd name="T3" fmla="*/ 120 h 120"/>
                <a:gd name="T4" fmla="*/ 0 w 82"/>
                <a:gd name="T5" fmla="*/ 0 h 120"/>
                <a:gd name="T6" fmla="*/ 82 w 82"/>
                <a:gd name="T7" fmla="*/ 94 h 120"/>
                <a:gd name="T8" fmla="*/ 41 w 82"/>
                <a:gd name="T9" fmla="*/ 107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20">
                  <a:moveTo>
                    <a:pt x="41" y="107"/>
                  </a:moveTo>
                  <a:lnTo>
                    <a:pt x="14" y="120"/>
                  </a:lnTo>
                  <a:lnTo>
                    <a:pt x="0" y="0"/>
                  </a:lnTo>
                  <a:lnTo>
                    <a:pt x="82" y="94"/>
                  </a:lnTo>
                  <a:lnTo>
                    <a:pt x="41" y="107"/>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48" name="Freeform 113"/>
            <p:cNvSpPr>
              <a:spLocks/>
            </p:cNvSpPr>
            <p:nvPr/>
          </p:nvSpPr>
          <p:spPr bwMode="auto">
            <a:xfrm>
              <a:off x="3325" y="2085"/>
              <a:ext cx="586" cy="330"/>
            </a:xfrm>
            <a:custGeom>
              <a:avLst/>
              <a:gdLst>
                <a:gd name="T0" fmla="*/ 586 w 586"/>
                <a:gd name="T1" fmla="*/ 0 h 306"/>
                <a:gd name="T2" fmla="*/ 573 w 586"/>
                <a:gd name="T3" fmla="*/ 220 h 306"/>
                <a:gd name="T4" fmla="*/ 505 w 586"/>
                <a:gd name="T5" fmla="*/ 389 h 306"/>
                <a:gd name="T6" fmla="*/ 409 w 586"/>
                <a:gd name="T7" fmla="*/ 514 h 306"/>
                <a:gd name="T8" fmla="*/ 286 w 586"/>
                <a:gd name="T9" fmla="*/ 560 h 306"/>
                <a:gd name="T10" fmla="*/ 109 w 586"/>
                <a:gd name="T11" fmla="*/ 514 h 306"/>
                <a:gd name="T12" fmla="*/ 41 w 586"/>
                <a:gd name="T13" fmla="*/ 439 h 306"/>
                <a:gd name="T14" fmla="*/ 0 w 586"/>
                <a:gd name="T15" fmla="*/ 317 h 3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6" h="306">
                  <a:moveTo>
                    <a:pt x="586" y="0"/>
                  </a:moveTo>
                  <a:lnTo>
                    <a:pt x="573" y="120"/>
                  </a:lnTo>
                  <a:lnTo>
                    <a:pt x="505" y="213"/>
                  </a:lnTo>
                  <a:lnTo>
                    <a:pt x="409" y="280"/>
                  </a:lnTo>
                  <a:lnTo>
                    <a:pt x="286" y="306"/>
                  </a:lnTo>
                  <a:lnTo>
                    <a:pt x="109" y="280"/>
                  </a:lnTo>
                  <a:lnTo>
                    <a:pt x="41" y="240"/>
                  </a:lnTo>
                  <a:lnTo>
                    <a:pt x="0" y="17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49" name="Rectangle 114"/>
            <p:cNvSpPr>
              <a:spLocks noChangeArrowheads="1"/>
            </p:cNvSpPr>
            <p:nvPr/>
          </p:nvSpPr>
          <p:spPr bwMode="auto">
            <a:xfrm>
              <a:off x="1274" y="2145"/>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检查点</a:t>
              </a:r>
              <a:endParaRPr kumimoji="0" lang="zh-CN" altLang="en-GB" sz="2400">
                <a:latin typeface="Times" pitchFamily="18" charset="0"/>
                <a:ea typeface="宋体" pitchFamily="2" charset="-122"/>
              </a:endParaRPr>
            </a:p>
          </p:txBody>
        </p:sp>
        <p:sp>
          <p:nvSpPr>
            <p:cNvPr id="61550" name="Rectangle 115"/>
            <p:cNvSpPr>
              <a:spLocks noChangeArrowheads="1"/>
            </p:cNvSpPr>
            <p:nvPr/>
          </p:nvSpPr>
          <p:spPr bwMode="auto">
            <a:xfrm>
              <a:off x="5380" y="2284"/>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400">
                  <a:solidFill>
                    <a:srgbClr val="000000"/>
                  </a:solidFill>
                  <a:ea typeface="宋体" pitchFamily="2" charset="-122"/>
                </a:rPr>
                <a:t>日志的结尾</a:t>
              </a:r>
              <a:endParaRPr kumimoji="0" lang="zh-CN" altLang="en-GB" sz="2400">
                <a:latin typeface="Times" pitchFamily="18" charset="0"/>
                <a:ea typeface="宋体" pitchFamily="2" charset="-122"/>
              </a:endParaRPr>
            </a:p>
          </p:txBody>
        </p:sp>
        <p:sp>
          <p:nvSpPr>
            <p:cNvPr id="61551" name="Freeform 116"/>
            <p:cNvSpPr>
              <a:spLocks/>
            </p:cNvSpPr>
            <p:nvPr/>
          </p:nvSpPr>
          <p:spPr bwMode="auto">
            <a:xfrm>
              <a:off x="1099" y="2170"/>
              <a:ext cx="95" cy="93"/>
            </a:xfrm>
            <a:custGeom>
              <a:avLst/>
              <a:gdLst>
                <a:gd name="T0" fmla="*/ 81 w 95"/>
                <a:gd name="T1" fmla="*/ 80 h 93"/>
                <a:gd name="T2" fmla="*/ 54 w 95"/>
                <a:gd name="T3" fmla="*/ 93 h 93"/>
                <a:gd name="T4" fmla="*/ 0 w 95"/>
                <a:gd name="T5" fmla="*/ 0 h 93"/>
                <a:gd name="T6" fmla="*/ 95 w 95"/>
                <a:gd name="T7" fmla="*/ 53 h 93"/>
                <a:gd name="T8" fmla="*/ 81 w 95"/>
                <a:gd name="T9" fmla="*/ 80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93">
                  <a:moveTo>
                    <a:pt x="81" y="80"/>
                  </a:moveTo>
                  <a:lnTo>
                    <a:pt x="54" y="93"/>
                  </a:lnTo>
                  <a:lnTo>
                    <a:pt x="0" y="0"/>
                  </a:lnTo>
                  <a:lnTo>
                    <a:pt x="95" y="53"/>
                  </a:lnTo>
                  <a:lnTo>
                    <a:pt x="81" y="8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61552" name="Freeform 117"/>
            <p:cNvSpPr>
              <a:spLocks/>
            </p:cNvSpPr>
            <p:nvPr/>
          </p:nvSpPr>
          <p:spPr bwMode="auto">
            <a:xfrm>
              <a:off x="1180" y="2093"/>
              <a:ext cx="2018" cy="362"/>
            </a:xfrm>
            <a:custGeom>
              <a:avLst/>
              <a:gdLst>
                <a:gd name="T0" fmla="*/ 1110 w 2198"/>
                <a:gd name="T1" fmla="*/ 0 h 306"/>
                <a:gd name="T2" fmla="*/ 1103 w 2198"/>
                <a:gd name="T3" fmla="*/ 206 h 306"/>
                <a:gd name="T4" fmla="*/ 1069 w 2198"/>
                <a:gd name="T5" fmla="*/ 460 h 306"/>
                <a:gd name="T6" fmla="*/ 951 w 2198"/>
                <a:gd name="T7" fmla="*/ 817 h 306"/>
                <a:gd name="T8" fmla="*/ 779 w 2198"/>
                <a:gd name="T9" fmla="*/ 1075 h 306"/>
                <a:gd name="T10" fmla="*/ 559 w 2198"/>
                <a:gd name="T11" fmla="*/ 1175 h 306"/>
                <a:gd name="T12" fmla="*/ 221 w 2198"/>
                <a:gd name="T13" fmla="*/ 1075 h 306"/>
                <a:gd name="T14" fmla="*/ 90 w 2198"/>
                <a:gd name="T15" fmla="*/ 866 h 306"/>
                <a:gd name="T16" fmla="*/ 0 w 2198"/>
                <a:gd name="T17" fmla="*/ 510 h 3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98" h="306">
                  <a:moveTo>
                    <a:pt x="2198" y="0"/>
                  </a:moveTo>
                  <a:lnTo>
                    <a:pt x="2184" y="53"/>
                  </a:lnTo>
                  <a:lnTo>
                    <a:pt x="2116" y="120"/>
                  </a:lnTo>
                  <a:lnTo>
                    <a:pt x="1884" y="213"/>
                  </a:lnTo>
                  <a:lnTo>
                    <a:pt x="1543" y="280"/>
                  </a:lnTo>
                  <a:lnTo>
                    <a:pt x="1106" y="306"/>
                  </a:lnTo>
                  <a:lnTo>
                    <a:pt x="437" y="280"/>
                  </a:lnTo>
                  <a:lnTo>
                    <a:pt x="178" y="226"/>
                  </a:lnTo>
                  <a:lnTo>
                    <a:pt x="0" y="13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53" name="Line 118"/>
            <p:cNvSpPr>
              <a:spLocks noChangeShapeType="1"/>
            </p:cNvSpPr>
            <p:nvPr/>
          </p:nvSpPr>
          <p:spPr bwMode="auto">
            <a:xfrm>
              <a:off x="4192" y="1352"/>
              <a:ext cx="0" cy="7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1+#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63175"/>
                                        </p:tgtEl>
                                        <p:attrNameLst>
                                          <p:attrName>style.visibility</p:attrName>
                                        </p:attrNameLst>
                                      </p:cBhvr>
                                      <p:to>
                                        <p:strVal val="visible"/>
                                      </p:to>
                                    </p:set>
                                    <p:anim calcmode="lin" valueType="num">
                                      <p:cBhvr additive="base">
                                        <p:cTn id="13" dur="500" fill="hold"/>
                                        <p:tgtEl>
                                          <p:spTgt spid="263175"/>
                                        </p:tgtEl>
                                        <p:attrNameLst>
                                          <p:attrName>ppt_x</p:attrName>
                                        </p:attrNameLst>
                                      </p:cBhvr>
                                      <p:tavLst>
                                        <p:tav tm="0">
                                          <p:val>
                                            <p:strVal val="1+#ppt_w/2"/>
                                          </p:val>
                                        </p:tav>
                                        <p:tav tm="100000">
                                          <p:val>
                                            <p:strVal val="#ppt_x"/>
                                          </p:val>
                                        </p:tav>
                                      </p:tavLst>
                                    </p:anim>
                                    <p:anim calcmode="lin" valueType="num">
                                      <p:cBhvr additive="base">
                                        <p:cTn id="14" dur="500" fill="hold"/>
                                        <p:tgtEl>
                                          <p:spTgt spid="263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GB">
                <a:ea typeface="宋体" pitchFamily="2" charset="-122"/>
              </a:rPr>
              <a:t>用日志恢复对象</a:t>
            </a:r>
            <a:endParaRPr lang="en-GB" altLang="zh-CN">
              <a:ea typeface="宋体" pitchFamily="2" charset="-122"/>
            </a:endParaRPr>
          </a:p>
        </p:txBody>
      </p:sp>
      <p:sp>
        <p:nvSpPr>
          <p:cNvPr id="62467" name="Rectangle 3"/>
          <p:cNvSpPr>
            <a:spLocks noGrp="1" noChangeArrowheads="1"/>
          </p:cNvSpPr>
          <p:nvPr>
            <p:ph type="body" idx="1"/>
          </p:nvPr>
        </p:nvSpPr>
        <p:spPr>
          <a:xfrm>
            <a:off x="506413" y="1025525"/>
            <a:ext cx="8859837" cy="5765800"/>
          </a:xfrm>
        </p:spPr>
        <p:txBody>
          <a:bodyPr/>
          <a:lstStyle/>
          <a:p>
            <a:pPr>
              <a:lnSpc>
                <a:spcPct val="90000"/>
              </a:lnSpc>
            </a:pPr>
            <a:r>
              <a:rPr lang="zh-CN" altLang="en-US">
                <a:ea typeface="宋体" pitchFamily="2" charset="-122"/>
              </a:rPr>
              <a:t>当服务器进程因崩溃而被替换后</a:t>
            </a:r>
            <a:endParaRPr lang="en-GB" altLang="zh-CN" sz="2000">
              <a:ea typeface="宋体" pitchFamily="2" charset="-122"/>
            </a:endParaRPr>
          </a:p>
          <a:p>
            <a:pPr lvl="1">
              <a:lnSpc>
                <a:spcPct val="90000"/>
              </a:lnSpc>
            </a:pPr>
            <a:r>
              <a:rPr lang="zh-CN" altLang="en-US" sz="2400">
                <a:ea typeface="宋体" pitchFamily="2" charset="-122"/>
              </a:rPr>
              <a:t>它首先将对象置为缺省的初始值</a:t>
            </a:r>
            <a:endParaRPr lang="en-GB" altLang="zh-CN" sz="1800">
              <a:ea typeface="宋体" pitchFamily="2" charset="-122"/>
            </a:endParaRPr>
          </a:p>
          <a:p>
            <a:pPr lvl="1">
              <a:lnSpc>
                <a:spcPct val="90000"/>
              </a:lnSpc>
            </a:pPr>
            <a:r>
              <a:rPr lang="zh-CN" altLang="en-US" sz="2400">
                <a:ea typeface="宋体" pitchFamily="2" charset="-122"/>
              </a:rPr>
              <a:t>然后将控制转给恢复管理器</a:t>
            </a:r>
            <a:endParaRPr lang="en-GB" altLang="zh-CN" sz="1800">
              <a:ea typeface="宋体" pitchFamily="2" charset="-122"/>
            </a:endParaRPr>
          </a:p>
          <a:p>
            <a:pPr>
              <a:lnSpc>
                <a:spcPct val="90000"/>
              </a:lnSpc>
            </a:pPr>
            <a:r>
              <a:rPr lang="zh-CN" altLang="en-US">
                <a:ea typeface="宋体" pitchFamily="2" charset="-122"/>
              </a:rPr>
              <a:t>恢复管理器的任务是恢复所有对象的值</a:t>
            </a:r>
            <a:endParaRPr lang="en-GB" altLang="zh-CN" sz="2000">
              <a:ea typeface="宋体" pitchFamily="2" charset="-122"/>
            </a:endParaRPr>
          </a:p>
          <a:p>
            <a:pPr lvl="1">
              <a:lnSpc>
                <a:spcPct val="90000"/>
              </a:lnSpc>
            </a:pPr>
            <a:r>
              <a:rPr lang="zh-CN" altLang="en-US" sz="2400">
                <a:ea typeface="宋体" pitchFamily="2" charset="-122"/>
              </a:rPr>
              <a:t>使这些值反映所有已提交事务的效果</a:t>
            </a:r>
            <a:endParaRPr lang="en-GB" altLang="zh-CN" sz="2400">
              <a:ea typeface="宋体" pitchFamily="2" charset="-122"/>
            </a:endParaRPr>
          </a:p>
          <a:p>
            <a:pPr lvl="1">
              <a:lnSpc>
                <a:spcPct val="90000"/>
              </a:lnSpc>
            </a:pPr>
            <a:r>
              <a:rPr lang="zh-CN" altLang="en-US" sz="2400">
                <a:ea typeface="宋体" pitchFamily="2" charset="-122"/>
              </a:rPr>
              <a:t>不包含任何未完成或放弃事务的效果</a:t>
            </a:r>
            <a:endParaRPr lang="en-GB" altLang="zh-CN" sz="2400">
              <a:ea typeface="宋体" pitchFamily="2" charset="-122"/>
            </a:endParaRPr>
          </a:p>
          <a:p>
            <a:pPr lvl="1">
              <a:lnSpc>
                <a:spcPct val="90000"/>
              </a:lnSpc>
            </a:pPr>
            <a:r>
              <a:rPr lang="zh-CN" altLang="en-US" sz="2400">
                <a:solidFill>
                  <a:srgbClr val="C00000"/>
                </a:solidFill>
                <a:ea typeface="宋体" pitchFamily="2" charset="-122"/>
              </a:rPr>
              <a:t>通过逆向读取日志文件来恢复对象值</a:t>
            </a:r>
            <a:endParaRPr lang="en-GB" altLang="zh-CN" sz="2400">
              <a:solidFill>
                <a:srgbClr val="C00000"/>
              </a:solidFill>
              <a:ea typeface="宋体" pitchFamily="2" charset="-122"/>
            </a:endParaRPr>
          </a:p>
          <a:p>
            <a:pPr lvl="2">
              <a:lnSpc>
                <a:spcPct val="90000"/>
              </a:lnSpc>
            </a:pPr>
            <a:r>
              <a:rPr lang="zh-CN" altLang="en-GB" sz="2400">
                <a:ea typeface="宋体" pitchFamily="2" charset="-122"/>
              </a:rPr>
              <a:t>使用具有已提交状态的事务恢复对象的值</a:t>
            </a:r>
            <a:endParaRPr lang="en-GB" altLang="zh-CN" sz="2400">
              <a:ea typeface="宋体" pitchFamily="2" charset="-122"/>
            </a:endParaRPr>
          </a:p>
          <a:p>
            <a:pPr lvl="2">
              <a:lnSpc>
                <a:spcPct val="90000"/>
              </a:lnSpc>
            </a:pPr>
            <a:r>
              <a:rPr lang="zh-CN" altLang="en-GB" sz="2400">
                <a:ea typeface="宋体" pitchFamily="2" charset="-122"/>
              </a:rPr>
              <a:t>这个过程一直进行到所有的对象都被恢复</a:t>
            </a:r>
            <a:endParaRPr lang="en-GB" altLang="zh-CN" sz="2400">
              <a:ea typeface="宋体" pitchFamily="2" charset="-122"/>
            </a:endParaRPr>
          </a:p>
          <a:p>
            <a:pPr lvl="1">
              <a:lnSpc>
                <a:spcPct val="90000"/>
              </a:lnSpc>
            </a:pPr>
            <a:r>
              <a:rPr lang="zh-CN" altLang="en-GB" sz="2400">
                <a:ea typeface="宋体" pitchFamily="2" charset="-122"/>
              </a:rPr>
              <a:t>如果从日志的开始进行恢复，通常要做更多的工作</a:t>
            </a:r>
            <a:endParaRPr lang="en-GB" altLang="zh-CN" sz="2400">
              <a:ea typeface="宋体" pitchFamily="2" charset="-122"/>
            </a:endParaRPr>
          </a:p>
          <a:p>
            <a:pPr lvl="1">
              <a:lnSpc>
                <a:spcPct val="90000"/>
              </a:lnSpc>
            </a:pPr>
            <a:r>
              <a:rPr lang="zh-CN" altLang="en-US" sz="2400">
                <a:ea typeface="宋体" pitchFamily="2" charset="-122"/>
              </a:rPr>
              <a:t>为了恢复已提交事务的更新，恢复管理器从日志文件的意图列表中找对象的值</a:t>
            </a:r>
            <a:endParaRPr lang="en-GB" altLang="zh-CN" sz="2400">
              <a:ea typeface="宋体" pitchFamily="2" charset="-122"/>
            </a:endParaRPr>
          </a:p>
          <a:p>
            <a:pPr lvl="2">
              <a:lnSpc>
                <a:spcPct val="90000"/>
              </a:lnSpc>
            </a:pPr>
            <a:r>
              <a:rPr kumimoji="0" lang="zh-CN" altLang="en-GB" sz="2400">
                <a:ea typeface="宋体" pitchFamily="2" charset="-122"/>
              </a:rPr>
              <a:t>见前一页的例子</a:t>
            </a:r>
            <a:r>
              <a:rPr kumimoji="0" lang="en-GB" altLang="zh-CN" sz="2400">
                <a:ea typeface="宋体" pitchFamily="2" charset="-122"/>
              </a:rPr>
              <a:t>(</a:t>
            </a:r>
            <a:r>
              <a:rPr kumimoji="0" lang="zh-CN" altLang="en-GB" sz="2400">
                <a:ea typeface="宋体" pitchFamily="2" charset="-122"/>
              </a:rPr>
              <a:t>假设在</a:t>
            </a:r>
            <a:r>
              <a:rPr kumimoji="0" lang="en-GB" altLang="zh-CN" sz="2400">
                <a:ea typeface="宋体" pitchFamily="2" charset="-122"/>
              </a:rPr>
              <a:t>U</a:t>
            </a:r>
            <a:r>
              <a:rPr kumimoji="0" lang="zh-CN" altLang="en-GB" sz="2400">
                <a:ea typeface="宋体" pitchFamily="2" charset="-122"/>
              </a:rPr>
              <a:t>提交前服务器崩溃了</a:t>
            </a:r>
            <a:r>
              <a:rPr kumimoji="0" lang="en-GB" altLang="zh-CN" sz="2400">
                <a:ea typeface="宋体" pitchFamily="2" charset="-122"/>
              </a:rPr>
              <a:t>)</a:t>
            </a:r>
            <a:endParaRPr lang="en-GB" altLang="zh-CN" sz="2400">
              <a:ea typeface="宋体" pitchFamily="2" charset="-122"/>
            </a:endParaRPr>
          </a:p>
          <a:p>
            <a:pPr lvl="1">
              <a:lnSpc>
                <a:spcPct val="90000"/>
              </a:lnSpc>
            </a:pPr>
            <a:r>
              <a:rPr lang="zh-CN" altLang="en-GB" sz="2400">
                <a:ea typeface="宋体" pitchFamily="2" charset="-122"/>
              </a:rPr>
              <a:t>恢复过程必须是幂等的</a:t>
            </a:r>
            <a:endParaRPr lang="en-GB" altLang="zh-CN" sz="240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39738" y="196850"/>
            <a:ext cx="8888412" cy="557213"/>
          </a:xfrm>
        </p:spPr>
        <p:txBody>
          <a:bodyPr/>
          <a:lstStyle/>
          <a:p>
            <a:r>
              <a:rPr lang="zh-CN" altLang="en-US">
                <a:latin typeface="宋体" pitchFamily="2" charset="-122"/>
                <a:ea typeface="宋体" pitchFamily="2" charset="-122"/>
              </a:rPr>
              <a:t>恢复文件的重组 </a:t>
            </a:r>
            <a:endParaRPr lang="en-GB" altLang="zh-CN">
              <a:latin typeface="宋体" pitchFamily="2" charset="-122"/>
              <a:ea typeface="宋体" pitchFamily="2" charset="-122"/>
            </a:endParaRPr>
          </a:p>
        </p:txBody>
      </p:sp>
      <p:sp>
        <p:nvSpPr>
          <p:cNvPr id="63491" name="Rectangle 3"/>
          <p:cNvSpPr>
            <a:spLocks noGrp="1" noChangeArrowheads="1"/>
          </p:cNvSpPr>
          <p:nvPr>
            <p:ph type="body" idx="1"/>
          </p:nvPr>
        </p:nvSpPr>
        <p:spPr>
          <a:xfrm>
            <a:off x="509588" y="1001713"/>
            <a:ext cx="8859837" cy="5856287"/>
          </a:xfrm>
        </p:spPr>
        <p:txBody>
          <a:bodyPr/>
          <a:lstStyle/>
          <a:p>
            <a:r>
              <a:rPr lang="zh-CN" altLang="en-GB" sz="2400">
                <a:ea typeface="宋体" pitchFamily="2" charset="-122"/>
              </a:rPr>
              <a:t>恢复管理器</a:t>
            </a:r>
            <a:r>
              <a:rPr lang="zh-CN" altLang="en-US" sz="2400">
                <a:ea typeface="宋体" pitchFamily="2" charset="-122"/>
              </a:rPr>
              <a:t>有时需要重组恢复文件</a:t>
            </a:r>
            <a:r>
              <a:rPr lang="zh-CN" altLang="en-US" sz="2000">
                <a:ea typeface="宋体" pitchFamily="2" charset="-122"/>
              </a:rPr>
              <a:t> </a:t>
            </a:r>
            <a:endParaRPr lang="en-GB" altLang="zh-CN" sz="2000">
              <a:ea typeface="宋体" pitchFamily="2" charset="-122"/>
            </a:endParaRPr>
          </a:p>
          <a:p>
            <a:pPr lvl="1"/>
            <a:r>
              <a:rPr lang="zh-CN" altLang="en-US">
                <a:ea typeface="宋体" pitchFamily="2" charset="-122"/>
              </a:rPr>
              <a:t>为了使恢复过程执行得更快</a:t>
            </a:r>
            <a:endParaRPr lang="en-GB" altLang="zh-CN">
              <a:ea typeface="宋体" pitchFamily="2" charset="-122"/>
            </a:endParaRPr>
          </a:p>
          <a:p>
            <a:pPr lvl="1"/>
            <a:r>
              <a:rPr lang="zh-CN" altLang="en-US">
                <a:ea typeface="宋体" pitchFamily="2" charset="-122"/>
              </a:rPr>
              <a:t>为了节省存储空间</a:t>
            </a:r>
            <a:endParaRPr lang="en-GB" altLang="zh-CN">
              <a:ea typeface="宋体" pitchFamily="2" charset="-122"/>
            </a:endParaRPr>
          </a:p>
          <a:p>
            <a:r>
              <a:rPr lang="zh-CN" altLang="en-US" sz="2400">
                <a:ea typeface="宋体" pitchFamily="2" charset="-122"/>
              </a:rPr>
              <a:t>做检查点：</a:t>
            </a:r>
            <a:endParaRPr lang="en-GB" altLang="zh-CN" sz="2400">
              <a:ea typeface="宋体" pitchFamily="2" charset="-122"/>
            </a:endParaRPr>
          </a:p>
          <a:p>
            <a:pPr lvl="1"/>
            <a:r>
              <a:rPr lang="zh-CN" altLang="en-GB">
                <a:ea typeface="宋体" pitchFamily="2" charset="-122"/>
              </a:rPr>
              <a:t>将下列信息写到一个新的恢复文件的过程</a:t>
            </a:r>
            <a:endParaRPr lang="en-GB" altLang="zh-CN">
              <a:ea typeface="宋体" pitchFamily="2" charset="-122"/>
            </a:endParaRPr>
          </a:p>
          <a:p>
            <a:pPr lvl="2"/>
            <a:r>
              <a:rPr lang="zh-CN" altLang="en-US" sz="2000">
                <a:ea typeface="宋体" pitchFamily="2" charset="-122"/>
              </a:rPr>
              <a:t>当前服务器上所有已提交的对象版本</a:t>
            </a:r>
            <a:endParaRPr lang="en-GB" altLang="zh-CN" sz="2000">
              <a:ea typeface="宋体" pitchFamily="2" charset="-122"/>
            </a:endParaRPr>
          </a:p>
          <a:p>
            <a:pPr lvl="2"/>
            <a:r>
              <a:rPr lang="zh-CN" altLang="en-US" sz="2000">
                <a:ea typeface="宋体" pitchFamily="2" charset="-122"/>
              </a:rPr>
              <a:t>事务的状态记录和尚未完全提交事务的意图列表</a:t>
            </a:r>
            <a:endParaRPr lang="en-GB" altLang="zh-CN" sz="2000">
              <a:ea typeface="宋体" pitchFamily="2" charset="-122"/>
            </a:endParaRPr>
          </a:p>
          <a:p>
            <a:pPr lvl="2"/>
            <a:r>
              <a:rPr lang="zh-CN" altLang="en-GB" sz="2000">
                <a:ea typeface="宋体" pitchFamily="2" charset="-122"/>
              </a:rPr>
              <a:t>还包括与</a:t>
            </a:r>
            <a:r>
              <a:rPr lang="en-GB" altLang="zh-CN" sz="2000">
                <a:ea typeface="宋体" pitchFamily="2" charset="-122"/>
              </a:rPr>
              <a:t>2PC</a:t>
            </a:r>
            <a:r>
              <a:rPr lang="zh-CN" altLang="en-GB" sz="2000">
                <a:ea typeface="宋体" pitchFamily="2" charset="-122"/>
              </a:rPr>
              <a:t>有关的信息</a:t>
            </a:r>
          </a:p>
          <a:p>
            <a:pPr lvl="1"/>
            <a:r>
              <a:rPr lang="zh-CN" altLang="en-GB">
                <a:ea typeface="宋体" pitchFamily="2" charset="-122"/>
              </a:rPr>
              <a:t>更换恢复文件的过程</a:t>
            </a:r>
          </a:p>
          <a:p>
            <a:pPr lvl="2"/>
            <a:r>
              <a:rPr lang="zh-CN" altLang="en-GB" sz="2000">
                <a:ea typeface="宋体" pitchFamily="2" charset="-122"/>
              </a:rPr>
              <a:t>在旧的恢复文件中增加一个标记</a:t>
            </a:r>
          </a:p>
          <a:p>
            <a:pPr lvl="2"/>
            <a:r>
              <a:rPr lang="zh-CN" altLang="en-GB" sz="2000">
                <a:ea typeface="宋体" pitchFamily="2" charset="-122"/>
              </a:rPr>
              <a:t>进行上述写动作到一个新的恢复文件，然后将那个标记以后的项，拷贝到这个新的恢复文件</a:t>
            </a:r>
          </a:p>
          <a:p>
            <a:pPr lvl="2"/>
            <a:r>
              <a:rPr lang="zh-CN" altLang="en-GB" sz="2000">
                <a:ea typeface="宋体" pitchFamily="2" charset="-122"/>
              </a:rPr>
              <a:t>用新的恢复文件替换旧的恢复文件</a:t>
            </a:r>
            <a:endParaRPr lang="en-GB" altLang="zh-CN" sz="2000">
              <a:ea typeface="宋体" pitchFamily="2" charset="-122"/>
            </a:endParaRPr>
          </a:p>
          <a:p>
            <a:pPr lvl="1"/>
            <a:r>
              <a:rPr lang="zh-CN" altLang="en-US">
                <a:ea typeface="宋体" pitchFamily="2" charset="-122"/>
              </a:rPr>
              <a:t>检查点的目的是使得恢复更快和回收文件空间</a:t>
            </a:r>
            <a:endParaRPr lang="en-GB" altLang="zh-CN">
              <a:ea typeface="宋体" pitchFamily="2" charset="-122"/>
            </a:endParaRPr>
          </a:p>
          <a:p>
            <a:pPr lvl="2"/>
            <a:r>
              <a:rPr lang="zh-CN" altLang="en-GB" sz="2000">
                <a:ea typeface="宋体" pitchFamily="2" charset="-122"/>
              </a:rPr>
              <a:t>在恢复之后进行，以后，时不时做一下</a:t>
            </a:r>
            <a:endParaRPr lang="en-GB" altLang="zh-CN" sz="200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ea typeface="宋体" pitchFamily="2" charset="-122"/>
              </a:rPr>
              <a:t>影子版本：用于实现恢复文件的技术  </a:t>
            </a:r>
            <a:endParaRPr lang="en-GB" altLang="zh-CN">
              <a:ea typeface="宋体" pitchFamily="2" charset="-122"/>
            </a:endParaRPr>
          </a:p>
        </p:txBody>
      </p:sp>
      <p:grpSp>
        <p:nvGrpSpPr>
          <p:cNvPr id="64515" name="Group 3"/>
          <p:cNvGrpSpPr>
            <a:grpSpLocks/>
          </p:cNvGrpSpPr>
          <p:nvPr/>
        </p:nvGrpSpPr>
        <p:grpSpPr bwMode="auto">
          <a:xfrm>
            <a:off x="720725" y="2308225"/>
            <a:ext cx="8067675" cy="3387725"/>
            <a:chOff x="653" y="1088"/>
            <a:chExt cx="5082" cy="2215"/>
          </a:xfrm>
        </p:grpSpPr>
        <p:sp>
          <p:nvSpPr>
            <p:cNvPr id="64520" name="Rectangle 4"/>
            <p:cNvSpPr>
              <a:spLocks noChangeArrowheads="1"/>
            </p:cNvSpPr>
            <p:nvPr/>
          </p:nvSpPr>
          <p:spPr bwMode="auto">
            <a:xfrm>
              <a:off x="4620" y="2839"/>
              <a:ext cx="563" cy="19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21" name="Rectangle 5"/>
            <p:cNvSpPr>
              <a:spLocks noChangeArrowheads="1"/>
            </p:cNvSpPr>
            <p:nvPr/>
          </p:nvSpPr>
          <p:spPr bwMode="auto">
            <a:xfrm>
              <a:off x="5150" y="2839"/>
              <a:ext cx="563" cy="192"/>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22" name="Rectangle 6"/>
            <p:cNvSpPr>
              <a:spLocks noChangeArrowheads="1"/>
            </p:cNvSpPr>
            <p:nvPr/>
          </p:nvSpPr>
          <p:spPr bwMode="auto">
            <a:xfrm>
              <a:off x="1239" y="1130"/>
              <a:ext cx="12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事务</a:t>
              </a:r>
              <a:r>
                <a:rPr kumimoji="0" lang="en-GB" altLang="zh-CN" sz="1800" i="1">
                  <a:solidFill>
                    <a:srgbClr val="000000"/>
                  </a:solidFill>
                  <a:latin typeface="Times" pitchFamily="18" charset="0"/>
                  <a:ea typeface="宋体" pitchFamily="2" charset="-122"/>
                </a:rPr>
                <a:t>T</a:t>
              </a:r>
              <a:r>
                <a:rPr kumimoji="0" lang="zh-CN" altLang="en-GB" sz="1800" i="1">
                  <a:solidFill>
                    <a:srgbClr val="000000"/>
                  </a:solidFill>
                  <a:latin typeface="Times" pitchFamily="18" charset="0"/>
                  <a:ea typeface="宋体" pitchFamily="2" charset="-122"/>
                </a:rPr>
                <a:t>开始时的映射</a:t>
              </a:r>
              <a:endParaRPr kumimoji="0" lang="zh-CN" altLang="en-GB" sz="1800">
                <a:latin typeface="Times" pitchFamily="18" charset="0"/>
                <a:ea typeface="宋体" pitchFamily="2" charset="-122"/>
              </a:endParaRPr>
            </a:p>
          </p:txBody>
        </p:sp>
        <p:sp>
          <p:nvSpPr>
            <p:cNvPr id="64523" name="Rectangle 7"/>
            <p:cNvSpPr>
              <a:spLocks noChangeArrowheads="1"/>
            </p:cNvSpPr>
            <p:nvPr/>
          </p:nvSpPr>
          <p:spPr bwMode="auto">
            <a:xfrm>
              <a:off x="3270" y="1130"/>
              <a:ext cx="124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事务</a:t>
              </a:r>
              <a:r>
                <a:rPr kumimoji="0" lang="en-GB" altLang="zh-CN" sz="1800" i="1">
                  <a:solidFill>
                    <a:srgbClr val="000000"/>
                  </a:solidFill>
                  <a:latin typeface="Times" pitchFamily="18" charset="0"/>
                  <a:ea typeface="宋体" pitchFamily="2" charset="-122"/>
                </a:rPr>
                <a:t>T</a:t>
              </a:r>
              <a:r>
                <a:rPr kumimoji="0" lang="zh-CN" altLang="en-GB" sz="1800" i="1">
                  <a:solidFill>
                    <a:srgbClr val="000000"/>
                  </a:solidFill>
                  <a:latin typeface="Times" pitchFamily="18" charset="0"/>
                  <a:ea typeface="宋体" pitchFamily="2" charset="-122"/>
                </a:rPr>
                <a:t>提交后的映射</a:t>
              </a:r>
              <a:endParaRPr kumimoji="0" lang="zh-CN" altLang="zh-CN" sz="1800">
                <a:latin typeface="Times" pitchFamily="18" charset="0"/>
                <a:ea typeface="宋体" pitchFamily="2" charset="-122"/>
              </a:endParaRPr>
            </a:p>
          </p:txBody>
        </p:sp>
        <p:sp>
          <p:nvSpPr>
            <p:cNvPr id="64524" name="Rectangle 8"/>
            <p:cNvSpPr>
              <a:spLocks noChangeArrowheads="1"/>
            </p:cNvSpPr>
            <p:nvPr/>
          </p:nvSpPr>
          <p:spPr bwMode="auto">
            <a:xfrm>
              <a:off x="711"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1800">
                <a:latin typeface="Times" pitchFamily="18" charset="0"/>
                <a:ea typeface="宋体" pitchFamily="2" charset="-122"/>
              </a:endParaRPr>
            </a:p>
          </p:txBody>
        </p:sp>
        <p:sp>
          <p:nvSpPr>
            <p:cNvPr id="64525" name="Rectangle 9"/>
            <p:cNvSpPr>
              <a:spLocks noChangeArrowheads="1"/>
            </p:cNvSpPr>
            <p:nvPr/>
          </p:nvSpPr>
          <p:spPr bwMode="auto">
            <a:xfrm>
              <a:off x="912" y="1377"/>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26" name="Rectangle 10"/>
            <p:cNvSpPr>
              <a:spLocks noChangeArrowheads="1"/>
            </p:cNvSpPr>
            <p:nvPr/>
          </p:nvSpPr>
          <p:spPr bwMode="auto">
            <a:xfrm>
              <a:off x="1036"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27" name="Rectangle 11"/>
            <p:cNvSpPr>
              <a:spLocks noChangeArrowheads="1"/>
            </p:cNvSpPr>
            <p:nvPr/>
          </p:nvSpPr>
          <p:spPr bwMode="auto">
            <a:xfrm>
              <a:off x="1160" y="1439"/>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28" name="Rectangle 12"/>
            <p:cNvSpPr>
              <a:spLocks noChangeArrowheads="1"/>
            </p:cNvSpPr>
            <p:nvPr/>
          </p:nvSpPr>
          <p:spPr bwMode="auto">
            <a:xfrm>
              <a:off x="3127"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A</a:t>
              </a:r>
              <a:endParaRPr kumimoji="0" lang="en-GB" altLang="zh-CN" sz="1800">
                <a:latin typeface="Times" pitchFamily="18" charset="0"/>
                <a:ea typeface="宋体" pitchFamily="2" charset="-122"/>
              </a:endParaRPr>
            </a:p>
          </p:txBody>
        </p:sp>
        <p:sp>
          <p:nvSpPr>
            <p:cNvPr id="64529" name="Rectangle 13"/>
            <p:cNvSpPr>
              <a:spLocks noChangeArrowheads="1"/>
            </p:cNvSpPr>
            <p:nvPr/>
          </p:nvSpPr>
          <p:spPr bwMode="auto">
            <a:xfrm>
              <a:off x="3273" y="1377"/>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0" name="Rectangle 14"/>
            <p:cNvSpPr>
              <a:spLocks noChangeArrowheads="1"/>
            </p:cNvSpPr>
            <p:nvPr/>
          </p:nvSpPr>
          <p:spPr bwMode="auto">
            <a:xfrm>
              <a:off x="3451" y="1377"/>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31" name="Rectangle 15"/>
            <p:cNvSpPr>
              <a:spLocks noChangeArrowheads="1"/>
            </p:cNvSpPr>
            <p:nvPr/>
          </p:nvSpPr>
          <p:spPr bwMode="auto">
            <a:xfrm>
              <a:off x="3575" y="1439"/>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1</a:t>
              </a:r>
              <a:endParaRPr kumimoji="0" lang="zh-CN" altLang="en-GB" sz="1800">
                <a:latin typeface="Times" pitchFamily="18" charset="0"/>
                <a:ea typeface="宋体" pitchFamily="2" charset="-122"/>
              </a:endParaRPr>
            </a:p>
          </p:txBody>
        </p:sp>
        <p:sp>
          <p:nvSpPr>
            <p:cNvPr id="64532" name="Rectangle 16"/>
            <p:cNvSpPr>
              <a:spLocks noChangeArrowheads="1"/>
            </p:cNvSpPr>
            <p:nvPr/>
          </p:nvSpPr>
          <p:spPr bwMode="auto">
            <a:xfrm>
              <a:off x="711"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1800">
                <a:latin typeface="Times" pitchFamily="18" charset="0"/>
                <a:ea typeface="宋体" pitchFamily="2" charset="-122"/>
              </a:endParaRPr>
            </a:p>
          </p:txBody>
        </p:sp>
        <p:sp>
          <p:nvSpPr>
            <p:cNvPr id="64533" name="Rectangle 17"/>
            <p:cNvSpPr>
              <a:spLocks noChangeArrowheads="1"/>
            </p:cNvSpPr>
            <p:nvPr/>
          </p:nvSpPr>
          <p:spPr bwMode="auto">
            <a:xfrm>
              <a:off x="835" y="1604"/>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4" name="Rectangle 18"/>
            <p:cNvSpPr>
              <a:spLocks noChangeArrowheads="1"/>
            </p:cNvSpPr>
            <p:nvPr/>
          </p:nvSpPr>
          <p:spPr bwMode="auto">
            <a:xfrm>
              <a:off x="1036"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35" name="Rectangle 19"/>
            <p:cNvSpPr>
              <a:spLocks noChangeArrowheads="1"/>
            </p:cNvSpPr>
            <p:nvPr/>
          </p:nvSpPr>
          <p:spPr bwMode="auto">
            <a:xfrm>
              <a:off x="1160" y="1666"/>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36" name="Rectangle 20"/>
            <p:cNvSpPr>
              <a:spLocks noChangeArrowheads="1"/>
            </p:cNvSpPr>
            <p:nvPr/>
          </p:nvSpPr>
          <p:spPr bwMode="auto">
            <a:xfrm>
              <a:off x="1242" y="1604"/>
              <a:ext cx="3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37" name="Rectangle 21"/>
            <p:cNvSpPr>
              <a:spLocks noChangeArrowheads="1"/>
            </p:cNvSpPr>
            <p:nvPr/>
          </p:nvSpPr>
          <p:spPr bwMode="auto">
            <a:xfrm>
              <a:off x="3127"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B</a:t>
              </a:r>
              <a:endParaRPr kumimoji="0" lang="en-GB" altLang="zh-CN" sz="1800">
                <a:latin typeface="Times" pitchFamily="18" charset="0"/>
                <a:ea typeface="宋体" pitchFamily="2" charset="-122"/>
              </a:endParaRPr>
            </a:p>
          </p:txBody>
        </p:sp>
        <p:sp>
          <p:nvSpPr>
            <p:cNvPr id="64538" name="Rectangle 22"/>
            <p:cNvSpPr>
              <a:spLocks noChangeArrowheads="1"/>
            </p:cNvSpPr>
            <p:nvPr/>
          </p:nvSpPr>
          <p:spPr bwMode="auto">
            <a:xfrm>
              <a:off x="3273" y="1604"/>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39" name="Rectangle 23"/>
            <p:cNvSpPr>
              <a:spLocks noChangeArrowheads="1"/>
            </p:cNvSpPr>
            <p:nvPr/>
          </p:nvSpPr>
          <p:spPr bwMode="auto">
            <a:xfrm>
              <a:off x="3451" y="1604"/>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0" name="Rectangle 24"/>
            <p:cNvSpPr>
              <a:spLocks noChangeArrowheads="1"/>
            </p:cNvSpPr>
            <p:nvPr/>
          </p:nvSpPr>
          <p:spPr bwMode="auto">
            <a:xfrm>
              <a:off x="3575" y="1666"/>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2</a:t>
              </a:r>
              <a:endParaRPr kumimoji="0" lang="zh-CN" altLang="en-GB" sz="1800">
                <a:latin typeface="Times" pitchFamily="18" charset="0"/>
                <a:ea typeface="宋体" pitchFamily="2" charset="-122"/>
              </a:endParaRPr>
            </a:p>
          </p:txBody>
        </p:sp>
        <p:sp>
          <p:nvSpPr>
            <p:cNvPr id="64541" name="Rectangle 25"/>
            <p:cNvSpPr>
              <a:spLocks noChangeArrowheads="1"/>
            </p:cNvSpPr>
            <p:nvPr/>
          </p:nvSpPr>
          <p:spPr bwMode="auto">
            <a:xfrm>
              <a:off x="711" y="1831"/>
              <a:ext cx="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1800">
                <a:latin typeface="Times" pitchFamily="18" charset="0"/>
                <a:ea typeface="宋体" pitchFamily="2" charset="-122"/>
              </a:endParaRPr>
            </a:p>
          </p:txBody>
        </p:sp>
        <p:sp>
          <p:nvSpPr>
            <p:cNvPr id="64542" name="Rectangle 26"/>
            <p:cNvSpPr>
              <a:spLocks noChangeArrowheads="1"/>
            </p:cNvSpPr>
            <p:nvPr/>
          </p:nvSpPr>
          <p:spPr bwMode="auto">
            <a:xfrm>
              <a:off x="856" y="1831"/>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43" name="Rectangle 27"/>
            <p:cNvSpPr>
              <a:spLocks noChangeArrowheads="1"/>
            </p:cNvSpPr>
            <p:nvPr/>
          </p:nvSpPr>
          <p:spPr bwMode="auto">
            <a:xfrm>
              <a:off x="1056" y="1831"/>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4" name="Rectangle 28"/>
            <p:cNvSpPr>
              <a:spLocks noChangeArrowheads="1"/>
            </p:cNvSpPr>
            <p:nvPr/>
          </p:nvSpPr>
          <p:spPr bwMode="auto">
            <a:xfrm>
              <a:off x="1180" y="1893"/>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45" name="Rectangle 29"/>
            <p:cNvSpPr>
              <a:spLocks noChangeArrowheads="1"/>
            </p:cNvSpPr>
            <p:nvPr/>
          </p:nvSpPr>
          <p:spPr bwMode="auto">
            <a:xfrm>
              <a:off x="1263" y="1831"/>
              <a:ext cx="6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46" name="Rectangle 30"/>
            <p:cNvSpPr>
              <a:spLocks noChangeArrowheads="1"/>
            </p:cNvSpPr>
            <p:nvPr/>
          </p:nvSpPr>
          <p:spPr bwMode="auto">
            <a:xfrm>
              <a:off x="3127" y="1831"/>
              <a:ext cx="9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C</a:t>
              </a:r>
              <a:endParaRPr kumimoji="0" lang="en-GB" altLang="zh-CN" sz="1800">
                <a:latin typeface="Times" pitchFamily="18" charset="0"/>
                <a:ea typeface="宋体" pitchFamily="2" charset="-122"/>
              </a:endParaRPr>
            </a:p>
          </p:txBody>
        </p:sp>
        <p:sp>
          <p:nvSpPr>
            <p:cNvPr id="64547" name="Rectangle 31"/>
            <p:cNvSpPr>
              <a:spLocks noChangeArrowheads="1"/>
            </p:cNvSpPr>
            <p:nvPr/>
          </p:nvSpPr>
          <p:spPr bwMode="auto">
            <a:xfrm>
              <a:off x="3273" y="1831"/>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  </a:t>
              </a:r>
              <a:endParaRPr kumimoji="0" lang="zh-CN" altLang="en-GB" sz="1800">
                <a:latin typeface="Times" pitchFamily="18" charset="0"/>
                <a:ea typeface="宋体" pitchFamily="2" charset="-122"/>
              </a:endParaRPr>
            </a:p>
          </p:txBody>
        </p:sp>
        <p:sp>
          <p:nvSpPr>
            <p:cNvPr id="64548" name="Rectangle 32"/>
            <p:cNvSpPr>
              <a:spLocks noChangeArrowheads="1"/>
            </p:cNvSpPr>
            <p:nvPr/>
          </p:nvSpPr>
          <p:spPr bwMode="auto">
            <a:xfrm>
              <a:off x="3472" y="1831"/>
              <a:ext cx="8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800" i="1">
                  <a:solidFill>
                    <a:srgbClr val="000000"/>
                  </a:solidFill>
                  <a:latin typeface="Times" pitchFamily="18" charset="0"/>
                  <a:ea typeface="宋体" pitchFamily="2" charset="-122"/>
                </a:rPr>
                <a:t>P</a:t>
              </a:r>
              <a:endParaRPr kumimoji="0" lang="en-GB" altLang="zh-CN" sz="1800">
                <a:latin typeface="Times" pitchFamily="18" charset="0"/>
                <a:ea typeface="宋体" pitchFamily="2" charset="-122"/>
              </a:endParaRPr>
            </a:p>
          </p:txBody>
        </p:sp>
        <p:sp>
          <p:nvSpPr>
            <p:cNvPr id="64549" name="Rectangle 33"/>
            <p:cNvSpPr>
              <a:spLocks noChangeArrowheads="1"/>
            </p:cNvSpPr>
            <p:nvPr/>
          </p:nvSpPr>
          <p:spPr bwMode="auto">
            <a:xfrm>
              <a:off x="3596" y="1893"/>
              <a:ext cx="7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0</a:t>
              </a:r>
              <a:endParaRPr kumimoji="0" lang="zh-CN" altLang="en-GB" sz="1800">
                <a:latin typeface="Times" pitchFamily="18" charset="0"/>
                <a:ea typeface="宋体" pitchFamily="2" charset="-122"/>
              </a:endParaRPr>
            </a:p>
          </p:txBody>
        </p:sp>
        <p:sp>
          <p:nvSpPr>
            <p:cNvPr id="64550" name="Rectangle 34"/>
            <p:cNvSpPr>
              <a:spLocks noChangeArrowheads="1"/>
            </p:cNvSpPr>
            <p:nvPr/>
          </p:nvSpPr>
          <p:spPr bwMode="auto">
            <a:xfrm>
              <a:off x="3678" y="1831"/>
              <a:ext cx="6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Times" pitchFamily="18" charset="0"/>
                  <a:ea typeface="宋体" pitchFamily="2" charset="-122"/>
                </a:rPr>
                <a:t>"</a:t>
              </a:r>
              <a:endParaRPr kumimoji="0" lang="zh-CN" altLang="en-GB" sz="1800">
                <a:latin typeface="Times" pitchFamily="18" charset="0"/>
                <a:ea typeface="宋体" pitchFamily="2" charset="-122"/>
              </a:endParaRPr>
            </a:p>
          </p:txBody>
        </p:sp>
        <p:sp>
          <p:nvSpPr>
            <p:cNvPr id="64551" name="Rectangle 35"/>
            <p:cNvSpPr>
              <a:spLocks noChangeArrowheads="1"/>
            </p:cNvSpPr>
            <p:nvPr/>
          </p:nvSpPr>
          <p:spPr bwMode="auto">
            <a:xfrm>
              <a:off x="1984"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2" name="Rectangle 36"/>
            <p:cNvSpPr>
              <a:spLocks noChangeArrowheads="1"/>
            </p:cNvSpPr>
            <p:nvPr/>
          </p:nvSpPr>
          <p:spPr bwMode="auto">
            <a:xfrm>
              <a:off x="2083"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3" name="Rectangle 37"/>
            <p:cNvSpPr>
              <a:spLocks noChangeArrowheads="1"/>
            </p:cNvSpPr>
            <p:nvPr/>
          </p:nvSpPr>
          <p:spPr bwMode="auto">
            <a:xfrm>
              <a:off x="2572"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4" name="Rectangle 38"/>
            <p:cNvSpPr>
              <a:spLocks noChangeArrowheads="1"/>
            </p:cNvSpPr>
            <p:nvPr/>
          </p:nvSpPr>
          <p:spPr bwMode="auto">
            <a:xfrm>
              <a:off x="266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5" name="Rectangle 39"/>
            <p:cNvSpPr>
              <a:spLocks noChangeArrowheads="1"/>
            </p:cNvSpPr>
            <p:nvPr/>
          </p:nvSpPr>
          <p:spPr bwMode="auto">
            <a:xfrm>
              <a:off x="2737" y="2549"/>
              <a:ext cx="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i="1">
                  <a:solidFill>
                    <a:srgbClr val="000000"/>
                  </a:solidFill>
                  <a:latin typeface="Times" pitchFamily="18" charset="0"/>
                  <a:ea typeface="宋体" pitchFamily="2" charset="-122"/>
                </a:rPr>
                <a:t>'</a:t>
              </a:r>
              <a:endParaRPr kumimoji="0" lang="zh-CN" altLang="en-GB" sz="2400">
                <a:latin typeface="Times" pitchFamily="18" charset="0"/>
                <a:ea typeface="宋体" pitchFamily="2" charset="-122"/>
              </a:endParaRPr>
            </a:p>
          </p:txBody>
        </p:sp>
        <p:sp>
          <p:nvSpPr>
            <p:cNvPr id="64556" name="Rectangle 40"/>
            <p:cNvSpPr>
              <a:spLocks noChangeArrowheads="1"/>
            </p:cNvSpPr>
            <p:nvPr/>
          </p:nvSpPr>
          <p:spPr bwMode="auto">
            <a:xfrm>
              <a:off x="3093"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57" name="Rectangle 41"/>
            <p:cNvSpPr>
              <a:spLocks noChangeArrowheads="1"/>
            </p:cNvSpPr>
            <p:nvPr/>
          </p:nvSpPr>
          <p:spPr bwMode="auto">
            <a:xfrm>
              <a:off x="3189"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0</a:t>
              </a:r>
              <a:endParaRPr kumimoji="0" lang="zh-CN" altLang="en-GB" sz="2400">
                <a:latin typeface="Times" pitchFamily="18" charset="0"/>
                <a:ea typeface="宋体" pitchFamily="2" charset="-122"/>
              </a:endParaRPr>
            </a:p>
          </p:txBody>
        </p:sp>
        <p:sp>
          <p:nvSpPr>
            <p:cNvPr id="64558" name="Rectangle 42"/>
            <p:cNvSpPr>
              <a:spLocks noChangeArrowheads="1"/>
            </p:cNvSpPr>
            <p:nvPr/>
          </p:nvSpPr>
          <p:spPr bwMode="auto">
            <a:xfrm>
              <a:off x="3258" y="2549"/>
              <a:ext cx="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a:t>
              </a:r>
              <a:endParaRPr kumimoji="0" lang="zh-CN" altLang="en-GB" sz="2400">
                <a:latin typeface="Times" pitchFamily="18" charset="0"/>
                <a:ea typeface="宋体" pitchFamily="2" charset="-122"/>
              </a:endParaRPr>
            </a:p>
          </p:txBody>
        </p:sp>
        <p:sp>
          <p:nvSpPr>
            <p:cNvPr id="64559" name="Rectangle 43"/>
            <p:cNvSpPr>
              <a:spLocks noChangeArrowheads="1"/>
            </p:cNvSpPr>
            <p:nvPr/>
          </p:nvSpPr>
          <p:spPr bwMode="auto">
            <a:xfrm>
              <a:off x="3603"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0" name="Rectangle 44"/>
            <p:cNvSpPr>
              <a:spLocks noChangeArrowheads="1"/>
            </p:cNvSpPr>
            <p:nvPr/>
          </p:nvSpPr>
          <p:spPr bwMode="auto">
            <a:xfrm>
              <a:off x="369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1</a:t>
              </a:r>
              <a:endParaRPr kumimoji="0" lang="zh-CN" altLang="en-GB" sz="2400">
                <a:latin typeface="Times" pitchFamily="18" charset="0"/>
                <a:ea typeface="宋体" pitchFamily="2" charset="-122"/>
              </a:endParaRPr>
            </a:p>
          </p:txBody>
        </p:sp>
        <p:sp>
          <p:nvSpPr>
            <p:cNvPr id="64561" name="Rectangle 45"/>
            <p:cNvSpPr>
              <a:spLocks noChangeArrowheads="1"/>
            </p:cNvSpPr>
            <p:nvPr/>
          </p:nvSpPr>
          <p:spPr bwMode="auto">
            <a:xfrm>
              <a:off x="4187"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2" name="Rectangle 46"/>
            <p:cNvSpPr>
              <a:spLocks noChangeArrowheads="1"/>
            </p:cNvSpPr>
            <p:nvPr/>
          </p:nvSpPr>
          <p:spPr bwMode="auto">
            <a:xfrm>
              <a:off x="4287"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2</a:t>
              </a:r>
              <a:endParaRPr kumimoji="0" lang="zh-CN" altLang="en-GB" sz="2400">
                <a:latin typeface="Times" pitchFamily="18" charset="0"/>
                <a:ea typeface="宋体" pitchFamily="2" charset="-122"/>
              </a:endParaRPr>
            </a:p>
          </p:txBody>
        </p:sp>
        <p:sp>
          <p:nvSpPr>
            <p:cNvPr id="64563" name="Rectangle 47"/>
            <p:cNvSpPr>
              <a:spLocks noChangeArrowheads="1"/>
            </p:cNvSpPr>
            <p:nvPr/>
          </p:nvSpPr>
          <p:spPr bwMode="auto">
            <a:xfrm>
              <a:off x="4708"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4" name="Rectangle 48"/>
            <p:cNvSpPr>
              <a:spLocks noChangeArrowheads="1"/>
            </p:cNvSpPr>
            <p:nvPr/>
          </p:nvSpPr>
          <p:spPr bwMode="auto">
            <a:xfrm>
              <a:off x="4808"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3</a:t>
              </a:r>
              <a:endParaRPr kumimoji="0" lang="zh-CN" altLang="en-GB" sz="2400">
                <a:latin typeface="Times" pitchFamily="18" charset="0"/>
                <a:ea typeface="宋体" pitchFamily="2" charset="-122"/>
              </a:endParaRPr>
            </a:p>
          </p:txBody>
        </p:sp>
        <p:sp>
          <p:nvSpPr>
            <p:cNvPr id="64565" name="Rectangle 49"/>
            <p:cNvSpPr>
              <a:spLocks noChangeArrowheads="1"/>
            </p:cNvSpPr>
            <p:nvPr/>
          </p:nvSpPr>
          <p:spPr bwMode="auto">
            <a:xfrm>
              <a:off x="5230" y="2549"/>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100" i="1">
                  <a:solidFill>
                    <a:srgbClr val="000000"/>
                  </a:solidFill>
                  <a:latin typeface="Times" pitchFamily="18" charset="0"/>
                  <a:ea typeface="宋体" pitchFamily="2" charset="-122"/>
                </a:rPr>
                <a:t>P</a:t>
              </a:r>
              <a:endParaRPr kumimoji="0" lang="en-GB" altLang="zh-CN" sz="2400">
                <a:latin typeface="Times" pitchFamily="18" charset="0"/>
                <a:ea typeface="宋体" pitchFamily="2" charset="-122"/>
              </a:endParaRPr>
            </a:p>
          </p:txBody>
        </p:sp>
        <p:sp>
          <p:nvSpPr>
            <p:cNvPr id="64566" name="Rectangle 50"/>
            <p:cNvSpPr>
              <a:spLocks noChangeArrowheads="1"/>
            </p:cNvSpPr>
            <p:nvPr/>
          </p:nvSpPr>
          <p:spPr bwMode="auto">
            <a:xfrm>
              <a:off x="5330" y="2598"/>
              <a:ext cx="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4</a:t>
              </a:r>
              <a:endParaRPr kumimoji="0" lang="zh-CN" altLang="en-GB" sz="2400">
                <a:latin typeface="Times" pitchFamily="18" charset="0"/>
                <a:ea typeface="宋体" pitchFamily="2" charset="-122"/>
              </a:endParaRPr>
            </a:p>
          </p:txBody>
        </p:sp>
        <p:sp>
          <p:nvSpPr>
            <p:cNvPr id="64567" name="Rectangle 51"/>
            <p:cNvSpPr>
              <a:spLocks noChangeArrowheads="1"/>
            </p:cNvSpPr>
            <p:nvPr/>
          </p:nvSpPr>
          <p:spPr bwMode="auto">
            <a:xfrm>
              <a:off x="792"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68" name="Rectangle 52"/>
            <p:cNvSpPr>
              <a:spLocks noChangeArrowheads="1"/>
            </p:cNvSpPr>
            <p:nvPr/>
          </p:nvSpPr>
          <p:spPr bwMode="auto">
            <a:xfrm>
              <a:off x="1901" y="2480"/>
              <a:ext cx="15"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69" name="Rectangle 53"/>
            <p:cNvSpPr>
              <a:spLocks noChangeArrowheads="1"/>
            </p:cNvSpPr>
            <p:nvPr/>
          </p:nvSpPr>
          <p:spPr bwMode="auto">
            <a:xfrm>
              <a:off x="2488"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0" name="Rectangle 54"/>
            <p:cNvSpPr>
              <a:spLocks noChangeArrowheads="1"/>
            </p:cNvSpPr>
            <p:nvPr/>
          </p:nvSpPr>
          <p:spPr bwMode="auto">
            <a:xfrm>
              <a:off x="3009"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1" name="Rectangle 55"/>
            <p:cNvSpPr>
              <a:spLocks noChangeArrowheads="1"/>
            </p:cNvSpPr>
            <p:nvPr/>
          </p:nvSpPr>
          <p:spPr bwMode="auto">
            <a:xfrm>
              <a:off x="3514" y="2480"/>
              <a:ext cx="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2" name="Rectangle 56"/>
            <p:cNvSpPr>
              <a:spLocks noChangeArrowheads="1"/>
            </p:cNvSpPr>
            <p:nvPr/>
          </p:nvSpPr>
          <p:spPr bwMode="auto">
            <a:xfrm>
              <a:off x="4102" y="2480"/>
              <a:ext cx="1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3" name="Rectangle 57"/>
            <p:cNvSpPr>
              <a:spLocks noChangeArrowheads="1"/>
            </p:cNvSpPr>
            <p:nvPr/>
          </p:nvSpPr>
          <p:spPr bwMode="auto">
            <a:xfrm>
              <a:off x="4627" y="2480"/>
              <a:ext cx="15"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4" name="Rectangle 58"/>
            <p:cNvSpPr>
              <a:spLocks noChangeArrowheads="1"/>
            </p:cNvSpPr>
            <p:nvPr/>
          </p:nvSpPr>
          <p:spPr bwMode="auto">
            <a:xfrm>
              <a:off x="5147"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5" name="Rectangle 59"/>
            <p:cNvSpPr>
              <a:spLocks noChangeArrowheads="1"/>
            </p:cNvSpPr>
            <p:nvPr/>
          </p:nvSpPr>
          <p:spPr bwMode="auto">
            <a:xfrm>
              <a:off x="5719" y="2480"/>
              <a:ext cx="1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76" name="Rectangle 60"/>
            <p:cNvSpPr>
              <a:spLocks noChangeArrowheads="1"/>
            </p:cNvSpPr>
            <p:nvPr/>
          </p:nvSpPr>
          <p:spPr bwMode="auto">
            <a:xfrm>
              <a:off x="1023" y="2857"/>
              <a:ext cx="8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版本存储文件</a:t>
              </a:r>
              <a:endParaRPr kumimoji="0" lang="zh-CN" altLang="en-GB" sz="2400" i="1">
                <a:latin typeface="Times" pitchFamily="18" charset="0"/>
                <a:ea typeface="宋体" pitchFamily="2" charset="-122"/>
              </a:endParaRPr>
            </a:p>
          </p:txBody>
        </p:sp>
        <p:sp>
          <p:nvSpPr>
            <p:cNvPr id="64577" name="Rectangle 61"/>
            <p:cNvSpPr>
              <a:spLocks noChangeArrowheads="1"/>
            </p:cNvSpPr>
            <p:nvPr/>
          </p:nvSpPr>
          <p:spPr bwMode="auto">
            <a:xfrm>
              <a:off x="2027"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100</a:t>
              </a:r>
              <a:endParaRPr kumimoji="0" lang="zh-CN" altLang="en-GB" sz="2400">
                <a:latin typeface="Times" pitchFamily="18" charset="0"/>
                <a:ea typeface="宋体" pitchFamily="2" charset="-122"/>
              </a:endParaRPr>
            </a:p>
          </p:txBody>
        </p:sp>
        <p:sp>
          <p:nvSpPr>
            <p:cNvPr id="64578" name="Rectangle 62"/>
            <p:cNvSpPr>
              <a:spLocks noChangeArrowheads="1"/>
            </p:cNvSpPr>
            <p:nvPr/>
          </p:nvSpPr>
          <p:spPr bwMode="auto">
            <a:xfrm>
              <a:off x="2617"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200</a:t>
              </a:r>
              <a:endParaRPr kumimoji="0" lang="zh-CN" altLang="en-GB" sz="2400">
                <a:latin typeface="Times" pitchFamily="18" charset="0"/>
                <a:ea typeface="宋体" pitchFamily="2" charset="-122"/>
              </a:endParaRPr>
            </a:p>
          </p:txBody>
        </p:sp>
        <p:sp>
          <p:nvSpPr>
            <p:cNvPr id="64579" name="Rectangle 63"/>
            <p:cNvSpPr>
              <a:spLocks noChangeArrowheads="1"/>
            </p:cNvSpPr>
            <p:nvPr/>
          </p:nvSpPr>
          <p:spPr bwMode="auto">
            <a:xfrm>
              <a:off x="3136"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300</a:t>
              </a:r>
              <a:endParaRPr kumimoji="0" lang="zh-CN" altLang="en-GB" sz="2400">
                <a:latin typeface="Times" pitchFamily="18" charset="0"/>
                <a:ea typeface="宋体" pitchFamily="2" charset="-122"/>
              </a:endParaRPr>
            </a:p>
          </p:txBody>
        </p:sp>
        <p:sp>
          <p:nvSpPr>
            <p:cNvPr id="64580" name="Rectangle 64"/>
            <p:cNvSpPr>
              <a:spLocks noChangeArrowheads="1"/>
            </p:cNvSpPr>
            <p:nvPr/>
          </p:nvSpPr>
          <p:spPr bwMode="auto">
            <a:xfrm>
              <a:off x="3724" y="2833"/>
              <a:ext cx="1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80</a:t>
              </a:r>
              <a:endParaRPr kumimoji="0" lang="zh-CN" altLang="en-GB" sz="2400">
                <a:latin typeface="Times" pitchFamily="18" charset="0"/>
                <a:ea typeface="宋体" pitchFamily="2" charset="-122"/>
              </a:endParaRPr>
            </a:p>
          </p:txBody>
        </p:sp>
        <p:sp>
          <p:nvSpPr>
            <p:cNvPr id="64581" name="Rectangle 65"/>
            <p:cNvSpPr>
              <a:spLocks noChangeArrowheads="1"/>
            </p:cNvSpPr>
            <p:nvPr/>
          </p:nvSpPr>
          <p:spPr bwMode="auto">
            <a:xfrm>
              <a:off x="4233" y="2833"/>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220</a:t>
              </a:r>
              <a:endParaRPr kumimoji="0" lang="zh-CN" altLang="en-GB" sz="2400">
                <a:latin typeface="Times" pitchFamily="18" charset="0"/>
                <a:ea typeface="宋体" pitchFamily="2" charset="-122"/>
              </a:endParaRPr>
            </a:p>
          </p:txBody>
        </p:sp>
        <p:sp>
          <p:nvSpPr>
            <p:cNvPr id="64582" name="Rectangle 66"/>
            <p:cNvSpPr>
              <a:spLocks noChangeArrowheads="1"/>
            </p:cNvSpPr>
            <p:nvPr/>
          </p:nvSpPr>
          <p:spPr bwMode="auto">
            <a:xfrm>
              <a:off x="4752" y="2844"/>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278</a:t>
              </a:r>
              <a:endParaRPr kumimoji="0" lang="zh-CN" altLang="en-GB" sz="2400">
                <a:latin typeface="Times" pitchFamily="18" charset="0"/>
                <a:ea typeface="宋体" pitchFamily="2" charset="-122"/>
              </a:endParaRPr>
            </a:p>
          </p:txBody>
        </p:sp>
        <p:sp>
          <p:nvSpPr>
            <p:cNvPr id="64583" name="Rectangle 67"/>
            <p:cNvSpPr>
              <a:spLocks noChangeArrowheads="1"/>
            </p:cNvSpPr>
            <p:nvPr/>
          </p:nvSpPr>
          <p:spPr bwMode="auto">
            <a:xfrm>
              <a:off x="5275" y="2844"/>
              <a:ext cx="25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100">
                  <a:solidFill>
                    <a:srgbClr val="000000"/>
                  </a:solidFill>
                  <a:latin typeface="Times" pitchFamily="18" charset="0"/>
                  <a:ea typeface="宋体" pitchFamily="2" charset="-122"/>
                </a:rPr>
                <a:t>242</a:t>
              </a:r>
              <a:endParaRPr kumimoji="0" lang="zh-CN" altLang="en-GB" sz="2400">
                <a:latin typeface="Times" pitchFamily="18" charset="0"/>
                <a:ea typeface="宋体" pitchFamily="2" charset="-122"/>
              </a:endParaRPr>
            </a:p>
          </p:txBody>
        </p:sp>
        <p:sp>
          <p:nvSpPr>
            <p:cNvPr id="64584" name="Rectangle 68"/>
            <p:cNvSpPr>
              <a:spLocks noChangeArrowheads="1"/>
            </p:cNvSpPr>
            <p:nvPr/>
          </p:nvSpPr>
          <p:spPr bwMode="auto">
            <a:xfrm>
              <a:off x="792" y="2840"/>
              <a:ext cx="1109" cy="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85" name="Freeform 69"/>
            <p:cNvSpPr>
              <a:spLocks/>
            </p:cNvSpPr>
            <p:nvPr/>
          </p:nvSpPr>
          <p:spPr bwMode="auto">
            <a:xfrm>
              <a:off x="1901" y="2840"/>
              <a:ext cx="1" cy="1"/>
            </a:xfrm>
            <a:custGeom>
              <a:avLst/>
              <a:gdLst>
                <a:gd name="T0" fmla="*/ 0 w 1"/>
                <a:gd name="T1" fmla="*/ 0 h 1"/>
                <a:gd name="T2" fmla="*/ 0 w 1"/>
                <a:gd name="T3" fmla="*/ 0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86" name="Line 70"/>
            <p:cNvSpPr>
              <a:spLocks noChangeShapeType="1"/>
            </p:cNvSpPr>
            <p:nvPr/>
          </p:nvSpPr>
          <p:spPr bwMode="auto">
            <a:xfrm>
              <a:off x="1916" y="2840"/>
              <a:ext cx="556"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7" name="Line 71"/>
            <p:cNvSpPr>
              <a:spLocks noChangeShapeType="1"/>
            </p:cNvSpPr>
            <p:nvPr/>
          </p:nvSpPr>
          <p:spPr bwMode="auto">
            <a:xfrm>
              <a:off x="2488"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8" name="Line 72"/>
            <p:cNvSpPr>
              <a:spLocks noChangeShapeType="1"/>
            </p:cNvSpPr>
            <p:nvPr/>
          </p:nvSpPr>
          <p:spPr bwMode="auto">
            <a:xfrm>
              <a:off x="2504" y="2840"/>
              <a:ext cx="48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9" name="Line 73"/>
            <p:cNvSpPr>
              <a:spLocks noChangeShapeType="1"/>
            </p:cNvSpPr>
            <p:nvPr/>
          </p:nvSpPr>
          <p:spPr bwMode="auto">
            <a:xfrm>
              <a:off x="3009"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0" name="Line 74"/>
            <p:cNvSpPr>
              <a:spLocks noChangeShapeType="1"/>
            </p:cNvSpPr>
            <p:nvPr/>
          </p:nvSpPr>
          <p:spPr bwMode="auto">
            <a:xfrm>
              <a:off x="3025" y="2840"/>
              <a:ext cx="47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1" name="Line 75"/>
            <p:cNvSpPr>
              <a:spLocks noChangeShapeType="1"/>
            </p:cNvSpPr>
            <p:nvPr/>
          </p:nvSpPr>
          <p:spPr bwMode="auto">
            <a:xfrm>
              <a:off x="3514"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2" name="Line 76"/>
            <p:cNvSpPr>
              <a:spLocks noChangeShapeType="1"/>
            </p:cNvSpPr>
            <p:nvPr/>
          </p:nvSpPr>
          <p:spPr bwMode="auto">
            <a:xfrm>
              <a:off x="3534" y="2840"/>
              <a:ext cx="552"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3" name="Line 77"/>
            <p:cNvSpPr>
              <a:spLocks noChangeShapeType="1"/>
            </p:cNvSpPr>
            <p:nvPr/>
          </p:nvSpPr>
          <p:spPr bwMode="auto">
            <a:xfrm>
              <a:off x="4102" y="2840"/>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4" name="Line 78"/>
            <p:cNvSpPr>
              <a:spLocks noChangeShapeType="1"/>
            </p:cNvSpPr>
            <p:nvPr/>
          </p:nvSpPr>
          <p:spPr bwMode="auto">
            <a:xfrm>
              <a:off x="4121" y="2840"/>
              <a:ext cx="490"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5" name="Line 79"/>
            <p:cNvSpPr>
              <a:spLocks noChangeShapeType="1"/>
            </p:cNvSpPr>
            <p:nvPr/>
          </p:nvSpPr>
          <p:spPr bwMode="auto">
            <a:xfrm>
              <a:off x="5147" y="2851"/>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6" name="Rectangle 80"/>
            <p:cNvSpPr>
              <a:spLocks noChangeArrowheads="1"/>
            </p:cNvSpPr>
            <p:nvPr/>
          </p:nvSpPr>
          <p:spPr bwMode="auto">
            <a:xfrm>
              <a:off x="792" y="2855"/>
              <a:ext cx="16"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97" name="Rectangle 81"/>
            <p:cNvSpPr>
              <a:spLocks noChangeArrowheads="1"/>
            </p:cNvSpPr>
            <p:nvPr/>
          </p:nvSpPr>
          <p:spPr bwMode="auto">
            <a:xfrm>
              <a:off x="792" y="3035"/>
              <a:ext cx="1109"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4598" name="Line 82"/>
            <p:cNvSpPr>
              <a:spLocks noChangeShapeType="1"/>
            </p:cNvSpPr>
            <p:nvPr/>
          </p:nvSpPr>
          <p:spPr bwMode="auto">
            <a:xfrm>
              <a:off x="1901"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99" name="Freeform 83"/>
            <p:cNvSpPr>
              <a:spLocks/>
            </p:cNvSpPr>
            <p:nvPr/>
          </p:nvSpPr>
          <p:spPr bwMode="auto">
            <a:xfrm>
              <a:off x="1901" y="3035"/>
              <a:ext cx="1" cy="1"/>
            </a:xfrm>
            <a:custGeom>
              <a:avLst/>
              <a:gdLst>
                <a:gd name="T0" fmla="*/ 0 w 1"/>
                <a:gd name="T1" fmla="*/ 0 h 1"/>
                <a:gd name="T2" fmla="*/ 0 w 1"/>
                <a:gd name="T3" fmla="*/ 0 h 1"/>
                <a:gd name="T4" fmla="*/ 0 w 1"/>
                <a:gd name="T5" fmla="*/ 0 h 1"/>
                <a:gd name="T6" fmla="*/ 0 60000 65536"/>
                <a:gd name="T7" fmla="*/ 0 60000 65536"/>
                <a:gd name="T8" fmla="*/ 0 60000 65536"/>
              </a:gdLst>
              <a:ahLst/>
              <a:cxnLst>
                <a:cxn ang="T6">
                  <a:pos x="T0" y="T1"/>
                </a:cxn>
                <a:cxn ang="T7">
                  <a:pos x="T2" y="T3"/>
                </a:cxn>
                <a:cxn ang="T8">
                  <a:pos x="T4" y="T5"/>
                </a:cxn>
              </a:cxnLst>
              <a:rect l="0" t="0" r="r" b="b"/>
              <a:pathLst>
                <a:path w="1" h="1">
                  <a:moveTo>
                    <a:pt x="0" y="0"/>
                  </a:moveTo>
                  <a:lnTo>
                    <a:pt x="0" y="0"/>
                  </a:lnTo>
                  <a:close/>
                </a:path>
              </a:pathLst>
            </a:custGeom>
            <a:noFill/>
            <a:ln w="396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600" name="Line 84"/>
            <p:cNvSpPr>
              <a:spLocks noChangeShapeType="1"/>
            </p:cNvSpPr>
            <p:nvPr/>
          </p:nvSpPr>
          <p:spPr bwMode="auto">
            <a:xfrm>
              <a:off x="1916" y="3035"/>
              <a:ext cx="556"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1" name="Line 85"/>
            <p:cNvSpPr>
              <a:spLocks noChangeShapeType="1"/>
            </p:cNvSpPr>
            <p:nvPr/>
          </p:nvSpPr>
          <p:spPr bwMode="auto">
            <a:xfrm>
              <a:off x="2488"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2" name="Line 86"/>
            <p:cNvSpPr>
              <a:spLocks noChangeShapeType="1"/>
            </p:cNvSpPr>
            <p:nvPr/>
          </p:nvSpPr>
          <p:spPr bwMode="auto">
            <a:xfrm>
              <a:off x="2488"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3" name="Line 87"/>
            <p:cNvSpPr>
              <a:spLocks noChangeShapeType="1"/>
            </p:cNvSpPr>
            <p:nvPr/>
          </p:nvSpPr>
          <p:spPr bwMode="auto">
            <a:xfrm>
              <a:off x="2504" y="3035"/>
              <a:ext cx="489"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4" name="Line 88"/>
            <p:cNvSpPr>
              <a:spLocks noChangeShapeType="1"/>
            </p:cNvSpPr>
            <p:nvPr/>
          </p:nvSpPr>
          <p:spPr bwMode="auto">
            <a:xfrm>
              <a:off x="2987"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5" name="Line 89"/>
            <p:cNvSpPr>
              <a:spLocks noChangeShapeType="1"/>
            </p:cNvSpPr>
            <p:nvPr/>
          </p:nvSpPr>
          <p:spPr bwMode="auto">
            <a:xfrm>
              <a:off x="3009"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6" name="Line 90"/>
            <p:cNvSpPr>
              <a:spLocks noChangeShapeType="1"/>
            </p:cNvSpPr>
            <p:nvPr/>
          </p:nvSpPr>
          <p:spPr bwMode="auto">
            <a:xfrm>
              <a:off x="3025" y="3035"/>
              <a:ext cx="474"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7" name="Line 91"/>
            <p:cNvSpPr>
              <a:spLocks noChangeShapeType="1"/>
            </p:cNvSpPr>
            <p:nvPr/>
          </p:nvSpPr>
          <p:spPr bwMode="auto">
            <a:xfrm>
              <a:off x="3514"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8" name="Line 92"/>
            <p:cNvSpPr>
              <a:spLocks noChangeShapeType="1"/>
            </p:cNvSpPr>
            <p:nvPr/>
          </p:nvSpPr>
          <p:spPr bwMode="auto">
            <a:xfrm>
              <a:off x="3514"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9" name="Line 93"/>
            <p:cNvSpPr>
              <a:spLocks noChangeShapeType="1"/>
            </p:cNvSpPr>
            <p:nvPr/>
          </p:nvSpPr>
          <p:spPr bwMode="auto">
            <a:xfrm>
              <a:off x="3534" y="3035"/>
              <a:ext cx="552"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0" name="Line 94"/>
            <p:cNvSpPr>
              <a:spLocks noChangeShapeType="1"/>
            </p:cNvSpPr>
            <p:nvPr/>
          </p:nvSpPr>
          <p:spPr bwMode="auto">
            <a:xfrm>
              <a:off x="4102"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1" name="Line 95"/>
            <p:cNvSpPr>
              <a:spLocks noChangeShapeType="1"/>
            </p:cNvSpPr>
            <p:nvPr/>
          </p:nvSpPr>
          <p:spPr bwMode="auto">
            <a:xfrm>
              <a:off x="4102" y="3035"/>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2" name="Line 96"/>
            <p:cNvSpPr>
              <a:spLocks noChangeShapeType="1"/>
            </p:cNvSpPr>
            <p:nvPr/>
          </p:nvSpPr>
          <p:spPr bwMode="auto">
            <a:xfrm>
              <a:off x="4121" y="3035"/>
              <a:ext cx="490"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3" name="Line 97"/>
            <p:cNvSpPr>
              <a:spLocks noChangeShapeType="1"/>
            </p:cNvSpPr>
            <p:nvPr/>
          </p:nvSpPr>
          <p:spPr bwMode="auto">
            <a:xfrm>
              <a:off x="5147" y="3046"/>
              <a:ext cx="1"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4" name="Rectangle 98"/>
            <p:cNvSpPr>
              <a:spLocks noChangeArrowheads="1"/>
            </p:cNvSpPr>
            <p:nvPr/>
          </p:nvSpPr>
          <p:spPr bwMode="auto">
            <a:xfrm>
              <a:off x="2351" y="3062"/>
              <a:ext cx="553"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i="1">
                  <a:latin typeface="Times" pitchFamily="18" charset="0"/>
                  <a:ea typeface="宋体" pitchFamily="2" charset="-122"/>
                </a:rPr>
                <a:t>检查点</a:t>
              </a:r>
              <a:endParaRPr kumimoji="0" lang="zh-CN" altLang="en-GB" sz="2400" i="1">
                <a:latin typeface="Times" pitchFamily="18" charset="0"/>
                <a:ea typeface="宋体" pitchFamily="2" charset="-122"/>
              </a:endParaRPr>
            </a:p>
          </p:txBody>
        </p:sp>
        <p:sp>
          <p:nvSpPr>
            <p:cNvPr id="64615" name="Line 99"/>
            <p:cNvSpPr>
              <a:spLocks noChangeShapeType="1"/>
            </p:cNvSpPr>
            <p:nvPr/>
          </p:nvSpPr>
          <p:spPr bwMode="auto">
            <a:xfrm>
              <a:off x="3551" y="2855"/>
              <a:ext cx="1" cy="16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6" name="Rectangle 100"/>
            <p:cNvSpPr>
              <a:spLocks noChangeArrowheads="1"/>
            </p:cNvSpPr>
            <p:nvPr/>
          </p:nvSpPr>
          <p:spPr bwMode="auto">
            <a:xfrm>
              <a:off x="3273" y="1410"/>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7" name="Rectangle 101"/>
            <p:cNvSpPr>
              <a:spLocks noChangeArrowheads="1"/>
            </p:cNvSpPr>
            <p:nvPr/>
          </p:nvSpPr>
          <p:spPr bwMode="auto">
            <a:xfrm>
              <a:off x="863" y="1623"/>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8" name="Rectangle 102"/>
            <p:cNvSpPr>
              <a:spLocks noChangeArrowheads="1"/>
            </p:cNvSpPr>
            <p:nvPr/>
          </p:nvSpPr>
          <p:spPr bwMode="auto">
            <a:xfrm>
              <a:off x="863" y="1850"/>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19" name="Rectangle 103"/>
            <p:cNvSpPr>
              <a:spLocks noChangeArrowheads="1"/>
            </p:cNvSpPr>
            <p:nvPr/>
          </p:nvSpPr>
          <p:spPr bwMode="auto">
            <a:xfrm>
              <a:off x="3273" y="1613"/>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0" name="Rectangle 104"/>
            <p:cNvSpPr>
              <a:spLocks noChangeArrowheads="1"/>
            </p:cNvSpPr>
            <p:nvPr/>
          </p:nvSpPr>
          <p:spPr bwMode="auto">
            <a:xfrm>
              <a:off x="3273" y="1849"/>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1" name="Rectangle 105"/>
            <p:cNvSpPr>
              <a:spLocks noChangeArrowheads="1"/>
            </p:cNvSpPr>
            <p:nvPr/>
          </p:nvSpPr>
          <p:spPr bwMode="auto">
            <a:xfrm>
              <a:off x="863" y="1399"/>
              <a:ext cx="14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800">
                  <a:solidFill>
                    <a:srgbClr val="000000"/>
                  </a:solidFill>
                  <a:latin typeface="Symbol" pitchFamily="18" charset="2"/>
                  <a:ea typeface="宋体" pitchFamily="2" charset="-122"/>
                </a:rPr>
                <a:t>®</a:t>
              </a:r>
              <a:endParaRPr kumimoji="0" lang="zh-CN" altLang="en-GB" sz="1800">
                <a:latin typeface="Times" pitchFamily="18" charset="0"/>
                <a:ea typeface="宋体" pitchFamily="2" charset="-122"/>
              </a:endParaRPr>
            </a:p>
          </p:txBody>
        </p:sp>
        <p:sp>
          <p:nvSpPr>
            <p:cNvPr id="64622" name="Line 106"/>
            <p:cNvSpPr>
              <a:spLocks noChangeShapeType="1"/>
            </p:cNvSpPr>
            <p:nvPr/>
          </p:nvSpPr>
          <p:spPr bwMode="auto">
            <a:xfrm>
              <a:off x="665" y="1088"/>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3" name="Line 107"/>
            <p:cNvSpPr>
              <a:spLocks noChangeShapeType="1"/>
            </p:cNvSpPr>
            <p:nvPr/>
          </p:nvSpPr>
          <p:spPr bwMode="auto">
            <a:xfrm>
              <a:off x="3066" y="1099"/>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4" name="Line 108"/>
            <p:cNvSpPr>
              <a:spLocks noChangeShapeType="1"/>
            </p:cNvSpPr>
            <p:nvPr/>
          </p:nvSpPr>
          <p:spPr bwMode="auto">
            <a:xfrm>
              <a:off x="5510" y="1088"/>
              <a:ext cx="0" cy="9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5" name="Line 109"/>
            <p:cNvSpPr>
              <a:spLocks noChangeShapeType="1"/>
            </p:cNvSpPr>
            <p:nvPr/>
          </p:nvSpPr>
          <p:spPr bwMode="auto">
            <a:xfrm>
              <a:off x="665" y="1088"/>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6" name="Line 110"/>
            <p:cNvSpPr>
              <a:spLocks noChangeShapeType="1"/>
            </p:cNvSpPr>
            <p:nvPr/>
          </p:nvSpPr>
          <p:spPr bwMode="auto">
            <a:xfrm>
              <a:off x="664" y="2068"/>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7" name="Line 111"/>
            <p:cNvSpPr>
              <a:spLocks noChangeShapeType="1"/>
            </p:cNvSpPr>
            <p:nvPr/>
          </p:nvSpPr>
          <p:spPr bwMode="auto">
            <a:xfrm>
              <a:off x="653" y="1370"/>
              <a:ext cx="48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516" name="Rectangle 112"/>
          <p:cNvSpPr>
            <a:spLocks noChangeArrowheads="1"/>
          </p:cNvSpPr>
          <p:nvPr/>
        </p:nvSpPr>
        <p:spPr bwMode="auto">
          <a:xfrm>
            <a:off x="627063" y="5664200"/>
            <a:ext cx="89677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400">
                <a:latin typeface="Times" pitchFamily="18" charset="0"/>
                <a:ea typeface="宋体" pitchFamily="2" charset="-122"/>
              </a:rPr>
              <a:t>当事务准备提交时，被该事务更新的所有对象被追加到版本存储文件中，并保留对象的原始版本不变。对象的这个新的临时版本被称为影子版本</a:t>
            </a:r>
            <a:endParaRPr kumimoji="0" lang="zh-CN" altLang="en-US" sz="2400">
              <a:latin typeface="Times" pitchFamily="18" charset="0"/>
              <a:ea typeface="宋体" pitchFamily="2" charset="-122"/>
            </a:endParaRPr>
          </a:p>
        </p:txBody>
      </p:sp>
      <p:sp>
        <p:nvSpPr>
          <p:cNvPr id="64517" name="Text Box 113"/>
          <p:cNvSpPr txBox="1">
            <a:spLocks noChangeArrowheads="1"/>
          </p:cNvSpPr>
          <p:nvPr/>
        </p:nvSpPr>
        <p:spPr bwMode="auto">
          <a:xfrm>
            <a:off x="515938" y="995363"/>
            <a:ext cx="91932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400">
                <a:latin typeface="Times" pitchFamily="18" charset="0"/>
                <a:ea typeface="宋体" pitchFamily="2" charset="-122"/>
              </a:rPr>
              <a:t>包括映射表、版本存储文件、事务状态文件</a:t>
            </a:r>
            <a:r>
              <a:rPr kumimoji="0" lang="en-US" altLang="zh-CN" sz="2400">
                <a:latin typeface="Times" pitchFamily="18" charset="0"/>
                <a:ea typeface="宋体" pitchFamily="2" charset="-122"/>
              </a:rPr>
              <a:t>(</a:t>
            </a:r>
            <a:r>
              <a:rPr kumimoji="0" lang="zh-CN" altLang="en-US" sz="2400">
                <a:latin typeface="Times" pitchFamily="18" charset="0"/>
                <a:ea typeface="宋体" pitchFamily="2" charset="-122"/>
              </a:rPr>
              <a:t>事务状态，意图列表</a:t>
            </a:r>
            <a:r>
              <a:rPr kumimoji="0" lang="en-US" altLang="zh-CN" sz="2400">
                <a:latin typeface="Times" pitchFamily="18" charset="0"/>
                <a:ea typeface="宋体" pitchFamily="2" charset="-122"/>
              </a:rPr>
              <a:t>)</a:t>
            </a:r>
            <a:r>
              <a:rPr kumimoji="0" lang="zh-CN" altLang="en-US" sz="2400">
                <a:latin typeface="Times" pitchFamily="18" charset="0"/>
                <a:ea typeface="宋体" pitchFamily="2" charset="-122"/>
              </a:rPr>
              <a:t> </a:t>
            </a:r>
          </a:p>
          <a:p>
            <a:pPr>
              <a:spcBef>
                <a:spcPct val="0"/>
              </a:spcBef>
              <a:buClrTx/>
              <a:buFontTx/>
              <a:buChar char="•"/>
            </a:pPr>
            <a:r>
              <a:rPr kumimoji="0" lang="zh-CN" altLang="en-US" sz="2400">
                <a:latin typeface="Times" pitchFamily="18" charset="0"/>
                <a:ea typeface="宋体" pitchFamily="2" charset="-122"/>
              </a:rPr>
              <a:t>映射表：记录对象标识符与对象在版本存储文件中的位置。当事务提交时，系统生成一项新映射，去掉一项旧映射</a:t>
            </a:r>
          </a:p>
        </p:txBody>
      </p:sp>
      <p:sp>
        <p:nvSpPr>
          <p:cNvPr id="64518" name="Text Box 114"/>
          <p:cNvSpPr txBox="1">
            <a:spLocks noChangeArrowheads="1"/>
          </p:cNvSpPr>
          <p:nvPr/>
        </p:nvSpPr>
        <p:spPr bwMode="auto">
          <a:xfrm>
            <a:off x="5475288" y="4060825"/>
            <a:ext cx="989012"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T</a:t>
            </a:r>
          </a:p>
        </p:txBody>
      </p:sp>
      <p:sp>
        <p:nvSpPr>
          <p:cNvPr id="64519" name="Text Box 115"/>
          <p:cNvSpPr txBox="1">
            <a:spLocks noChangeArrowheads="1"/>
          </p:cNvSpPr>
          <p:nvPr/>
        </p:nvSpPr>
        <p:spPr bwMode="auto">
          <a:xfrm>
            <a:off x="7288213" y="4081463"/>
            <a:ext cx="1023937" cy="4619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zh-CN" altLang="en-US" sz="2400">
                <a:latin typeface="Times" pitchFamily="18" charset="0"/>
                <a:ea typeface="宋体" pitchFamily="2" charset="-122"/>
              </a:rPr>
              <a:t>事务</a:t>
            </a:r>
            <a:r>
              <a:rPr kumimoji="0" lang="en-US" altLang="zh-CN" sz="2400">
                <a:latin typeface="Times" pitchFamily="18" charset="0"/>
                <a:ea typeface="宋体" pitchFamily="2" charset="-122"/>
              </a:rPr>
              <a:t>U</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zh-CN">
                <a:ea typeface="宋体" pitchFamily="2" charset="-122"/>
              </a:rPr>
              <a:t>1</a:t>
            </a:r>
            <a:r>
              <a:rPr lang="zh-CN" altLang="en-GB">
                <a:ea typeface="宋体" pitchFamily="2" charset="-122"/>
              </a:rPr>
              <a:t>分布式事务</a:t>
            </a:r>
            <a:endParaRPr lang="en-GB" altLang="zh-CN">
              <a:ea typeface="宋体" pitchFamily="2" charset="-122"/>
            </a:endParaRPr>
          </a:p>
        </p:txBody>
      </p:sp>
      <p:sp>
        <p:nvSpPr>
          <p:cNvPr id="9219" name="Rectangle 3"/>
          <p:cNvSpPr>
            <a:spLocks noGrp="1" noChangeArrowheads="1"/>
          </p:cNvSpPr>
          <p:nvPr>
            <p:ph type="body" idx="1"/>
          </p:nvPr>
        </p:nvSpPr>
        <p:spPr/>
        <p:txBody>
          <a:bodyPr/>
          <a:lstStyle/>
          <a:p>
            <a:r>
              <a:rPr lang="zh-CN" altLang="en-GB" sz="2400" dirty="0">
                <a:latin typeface="Times New Roman" panose="02020603050405020304" pitchFamily="18" charset="0"/>
              </a:rPr>
              <a:t>历史</a:t>
            </a:r>
          </a:p>
          <a:p>
            <a:pPr lvl="1"/>
            <a:r>
              <a:rPr lang="zh-CN" altLang="en-GB" sz="2400" dirty="0">
                <a:latin typeface="Times New Roman" panose="02020603050405020304" pitchFamily="18" charset="0"/>
              </a:rPr>
              <a:t>事务起源于数据库管理系统</a:t>
            </a:r>
          </a:p>
          <a:p>
            <a:pPr lvl="1"/>
            <a:r>
              <a:rPr lang="zh-CN" altLang="en-GB" sz="2400" dirty="0">
                <a:latin typeface="Times New Roman" panose="02020603050405020304" pitchFamily="18" charset="0"/>
              </a:rPr>
              <a:t>在二十世纪八十年代建立事务文件服务器</a:t>
            </a:r>
          </a:p>
          <a:p>
            <a:pPr lvl="1"/>
            <a:r>
              <a:rPr lang="zh-CN" altLang="en-GB" sz="2400" dirty="0">
                <a:latin typeface="Times New Roman" panose="02020603050405020304" pitchFamily="18" charset="0"/>
              </a:rPr>
              <a:t>在二十世纪八十年代末出现分布式对象上的事务：</a:t>
            </a:r>
            <a:r>
              <a:rPr lang="en-GB" altLang="zh-CN" sz="2400" dirty="0">
                <a:latin typeface="Times New Roman" panose="02020603050405020304" pitchFamily="18" charset="0"/>
              </a:rPr>
              <a:t>CORBA OTS</a:t>
            </a:r>
            <a:r>
              <a:rPr lang="zh-CN" altLang="en-GB" sz="2400" dirty="0">
                <a:latin typeface="Times New Roman" panose="02020603050405020304" pitchFamily="18" charset="0"/>
              </a:rPr>
              <a:t>，</a:t>
            </a:r>
            <a:r>
              <a:rPr lang="en-GB" altLang="zh-CN" sz="2400" dirty="0">
                <a:latin typeface="Times New Roman" panose="02020603050405020304" pitchFamily="18" charset="0"/>
              </a:rPr>
              <a:t>J2EE JTA/JTS</a:t>
            </a:r>
          </a:p>
          <a:p>
            <a:pPr lvl="1"/>
            <a:r>
              <a:rPr lang="en-US" altLang="zh-CN" sz="2400" dirty="0">
                <a:latin typeface="Times New Roman" panose="02020603050405020304" pitchFamily="18" charset="0"/>
              </a:rPr>
              <a:t>X/Open DTP</a:t>
            </a:r>
            <a:r>
              <a:rPr lang="zh-CN" altLang="en-US" sz="2400" dirty="0">
                <a:latin typeface="Times New Roman" panose="02020603050405020304" pitchFamily="18" charset="0"/>
              </a:rPr>
              <a:t>模型</a:t>
            </a:r>
          </a:p>
          <a:p>
            <a:r>
              <a:rPr lang="zh-CN" altLang="en-US" sz="2400" dirty="0">
                <a:latin typeface="Times New Roman" panose="02020603050405020304" pitchFamily="18" charset="0"/>
              </a:rPr>
              <a:t>访问由多个服务器管理的对象的事务被称为</a:t>
            </a:r>
            <a:r>
              <a:rPr lang="zh-CN" altLang="en-US" sz="2400" b="1" dirty="0">
                <a:solidFill>
                  <a:srgbClr val="0000CC"/>
                </a:solidFill>
                <a:latin typeface="Times New Roman" panose="02020603050405020304" pitchFamily="18" charset="0"/>
              </a:rPr>
              <a:t>分布式事务</a:t>
            </a:r>
            <a:endParaRPr lang="en-GB" altLang="zh-CN" sz="2400" b="1" dirty="0">
              <a:solidFill>
                <a:srgbClr val="0000CC"/>
              </a:solidFill>
              <a:latin typeface="Times New Roman" panose="02020603050405020304" pitchFamily="18" charset="0"/>
            </a:endParaRPr>
          </a:p>
          <a:p>
            <a:r>
              <a:rPr lang="zh-CN" altLang="en-US" sz="2400" dirty="0">
                <a:latin typeface="Times New Roman" panose="02020603050405020304" pitchFamily="18" charset="0"/>
              </a:rPr>
              <a:t>当一个分布式事务结束时，所有参与该事务的服务器必须全部提交，或全部放弃</a:t>
            </a:r>
            <a:endParaRPr lang="en-GB" altLang="zh-CN" sz="2400" dirty="0">
              <a:latin typeface="Times New Roman" panose="02020603050405020304" pitchFamily="18" charset="0"/>
            </a:endParaRPr>
          </a:p>
          <a:p>
            <a:r>
              <a:rPr lang="zh-CN" altLang="en-US" sz="2400" dirty="0">
                <a:latin typeface="Times New Roman" panose="02020603050405020304" pitchFamily="18" charset="0"/>
              </a:rPr>
              <a:t>一个服务器承担了</a:t>
            </a:r>
            <a:r>
              <a:rPr lang="zh-CN" altLang="en-US" sz="2400" b="1" dirty="0">
                <a:solidFill>
                  <a:srgbClr val="0000CC"/>
                </a:solidFill>
                <a:latin typeface="Times New Roman" panose="02020603050405020304" pitchFamily="18" charset="0"/>
              </a:rPr>
              <a:t>协调者</a:t>
            </a:r>
            <a:r>
              <a:rPr lang="zh-CN" altLang="en-US" sz="2400" dirty="0">
                <a:latin typeface="Times New Roman" panose="02020603050405020304" pitchFamily="18" charset="0"/>
              </a:rPr>
              <a:t>的角色，由它来保证在所有的服务器上获得同一结果</a:t>
            </a:r>
            <a:endParaRPr lang="en-US" altLang="zh-CN" sz="2400" dirty="0">
              <a:latin typeface="Times New Roman" panose="02020603050405020304" pitchFamily="18" charset="0"/>
            </a:endParaRPr>
          </a:p>
          <a:p>
            <a:pPr lvl="1"/>
            <a:r>
              <a:rPr lang="zh-CN" altLang="en-US" sz="2400" dirty="0">
                <a:latin typeface="Times New Roman" panose="02020603050405020304" pitchFamily="18" charset="0"/>
              </a:rPr>
              <a:t>协调者、参与者的动作取决于它所遵循的协议</a:t>
            </a:r>
            <a:endParaRPr lang="en-GB" altLang="zh-CN" sz="2400" dirty="0">
              <a:latin typeface="Times New Roman" panose="02020603050405020304" pitchFamily="18" charset="0"/>
            </a:endParaRPr>
          </a:p>
          <a:p>
            <a:pPr lvl="1"/>
            <a:r>
              <a:rPr lang="zh-CN" altLang="en-US" sz="2400" b="1" dirty="0">
                <a:solidFill>
                  <a:srgbClr val="0000CC"/>
                </a:solidFill>
                <a:latin typeface="Times New Roman" panose="02020603050405020304" pitchFamily="18" charset="0"/>
              </a:rPr>
              <a:t>两阶段提交协议</a:t>
            </a:r>
            <a:r>
              <a:rPr lang="zh-CN" altLang="en-US" sz="2400" dirty="0">
                <a:latin typeface="Times New Roman" panose="02020603050405020304" pitchFamily="18" charset="0"/>
              </a:rPr>
              <a:t>是最常用的协议</a:t>
            </a:r>
            <a:endParaRPr lang="en-GB"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ea typeface="宋体" pitchFamily="2" charset="-122"/>
              </a:rPr>
              <a:t>两阶段提交协议的恢复 </a:t>
            </a:r>
            <a:endParaRPr lang="en-GB" altLang="zh-CN">
              <a:ea typeface="宋体" pitchFamily="2" charset="-122"/>
            </a:endParaRPr>
          </a:p>
        </p:txBody>
      </p:sp>
      <p:sp>
        <p:nvSpPr>
          <p:cNvPr id="65539" name="Rectangle 3"/>
          <p:cNvSpPr>
            <a:spLocks noGrp="1" noChangeArrowheads="1"/>
          </p:cNvSpPr>
          <p:nvPr>
            <p:ph type="body" idx="1"/>
          </p:nvPr>
        </p:nvSpPr>
        <p:spPr>
          <a:xfrm>
            <a:off x="512763" y="966788"/>
            <a:ext cx="8859837" cy="3271837"/>
          </a:xfrm>
        </p:spPr>
        <p:txBody>
          <a:bodyPr/>
          <a:lstStyle/>
          <a:p>
            <a:pPr>
              <a:lnSpc>
                <a:spcPct val="90000"/>
              </a:lnSpc>
            </a:pPr>
            <a:r>
              <a:rPr lang="zh-CN" altLang="en-US">
                <a:latin typeface="宋体" pitchFamily="2" charset="-122"/>
                <a:ea typeface="宋体" pitchFamily="2" charset="-122"/>
              </a:rPr>
              <a:t>恢复管理器会用到两个事务状态：“完成”和“不确定”</a:t>
            </a:r>
            <a:endParaRPr lang="en-GB" altLang="zh-CN" sz="2000">
              <a:latin typeface="宋体" pitchFamily="2" charset="-122"/>
              <a:ea typeface="宋体" pitchFamily="2" charset="-122"/>
            </a:endParaRPr>
          </a:p>
          <a:p>
            <a:pPr lvl="1">
              <a:lnSpc>
                <a:spcPct val="90000"/>
              </a:lnSpc>
            </a:pPr>
            <a:r>
              <a:rPr lang="zh-CN" altLang="en-US" sz="2400">
                <a:latin typeface="宋体" pitchFamily="2" charset="-122"/>
                <a:ea typeface="宋体" pitchFamily="2" charset="-122"/>
              </a:rPr>
              <a:t>参与者用“不确定”状态表示它的投票是</a:t>
            </a:r>
            <a:r>
              <a:rPr lang="en-US" altLang="zh-CN" sz="2400">
                <a:latin typeface="宋体" pitchFamily="2" charset="-122"/>
                <a:ea typeface="宋体" pitchFamily="2" charset="-122"/>
              </a:rPr>
              <a:t>Yes</a:t>
            </a:r>
            <a:r>
              <a:rPr lang="zh-CN" altLang="en-US" sz="2400">
                <a:latin typeface="宋体" pitchFamily="2" charset="-122"/>
                <a:ea typeface="宋体" pitchFamily="2" charset="-122"/>
              </a:rPr>
              <a:t>但尚未收到事务的提交决议</a:t>
            </a:r>
          </a:p>
          <a:p>
            <a:pPr lvl="1">
              <a:lnSpc>
                <a:spcPct val="90000"/>
              </a:lnSpc>
            </a:pPr>
            <a:r>
              <a:rPr lang="zh-CN" altLang="en-US" sz="2400">
                <a:latin typeface="宋体" pitchFamily="2" charset="-122"/>
                <a:ea typeface="宋体" pitchFamily="2" charset="-122"/>
              </a:rPr>
              <a:t>协调者用“已提交”状态来标记投票的结果是</a:t>
            </a:r>
            <a:r>
              <a:rPr lang="en-US" altLang="zh-CN" sz="2400">
                <a:latin typeface="宋体" pitchFamily="2" charset="-122"/>
                <a:ea typeface="宋体" pitchFamily="2" charset="-122"/>
              </a:rPr>
              <a:t>Yes</a:t>
            </a:r>
            <a:endParaRPr lang="zh-CN" altLang="en-US" sz="2400">
              <a:latin typeface="宋体" pitchFamily="2" charset="-122"/>
              <a:ea typeface="宋体" pitchFamily="2" charset="-122"/>
            </a:endParaRPr>
          </a:p>
          <a:p>
            <a:pPr lvl="1">
              <a:lnSpc>
                <a:spcPct val="90000"/>
              </a:lnSpc>
            </a:pPr>
            <a:r>
              <a:rPr lang="zh-CN" altLang="en-US" sz="2400">
                <a:latin typeface="宋体" pitchFamily="2" charset="-122"/>
                <a:ea typeface="宋体" pitchFamily="2" charset="-122"/>
              </a:rPr>
              <a:t>参与者用“已提交”表示已通知投票结果</a:t>
            </a:r>
          </a:p>
          <a:p>
            <a:pPr lvl="1">
              <a:lnSpc>
                <a:spcPct val="90000"/>
              </a:lnSpc>
            </a:pPr>
            <a:r>
              <a:rPr lang="zh-CN" altLang="en-US" sz="2400">
                <a:latin typeface="宋体" pitchFamily="2" charset="-122"/>
                <a:ea typeface="宋体" pitchFamily="2" charset="-122"/>
              </a:rPr>
              <a:t>协调者用“完成”状态表示两阶段提交协议已经完成</a:t>
            </a:r>
            <a:endParaRPr lang="en-GB" altLang="zh-CN" sz="1600" i="1">
              <a:latin typeface="宋体" pitchFamily="2" charset="-122"/>
              <a:ea typeface="宋体" pitchFamily="2" charset="-122"/>
            </a:endParaRPr>
          </a:p>
          <a:p>
            <a:pPr>
              <a:lnSpc>
                <a:spcPct val="90000"/>
              </a:lnSpc>
            </a:pPr>
            <a:r>
              <a:rPr lang="zh-CN" altLang="en-GB">
                <a:latin typeface="宋体" pitchFamily="2" charset="-122"/>
                <a:ea typeface="宋体" pitchFamily="2" charset="-122"/>
              </a:rPr>
              <a:t>恢复文件还要增加</a:t>
            </a:r>
            <a:r>
              <a:rPr lang="zh-CN" altLang="en-GB">
                <a:solidFill>
                  <a:srgbClr val="C00000"/>
                </a:solidFill>
                <a:latin typeface="宋体" pitchFamily="2" charset="-122"/>
                <a:ea typeface="宋体" pitchFamily="2" charset="-122"/>
              </a:rPr>
              <a:t>两类信息</a:t>
            </a:r>
            <a:endParaRPr lang="en-GB" altLang="zh-CN">
              <a:solidFill>
                <a:srgbClr val="C00000"/>
              </a:solidFill>
              <a:latin typeface="宋体" pitchFamily="2" charset="-122"/>
              <a:ea typeface="宋体" pitchFamily="2" charset="-122"/>
            </a:endParaRPr>
          </a:p>
        </p:txBody>
      </p:sp>
      <p:graphicFrame>
        <p:nvGraphicFramePr>
          <p:cNvPr id="269332" name="Group 20"/>
          <p:cNvGraphicFramePr>
            <a:graphicFrameLocks noGrp="1"/>
          </p:cNvGraphicFramePr>
          <p:nvPr>
            <p:extLst>
              <p:ext uri="{D42A27DB-BD31-4B8C-83A1-F6EECF244321}">
                <p14:modId xmlns:p14="http://schemas.microsoft.com/office/powerpoint/2010/main" val="657130158"/>
              </p:ext>
            </p:extLst>
          </p:nvPr>
        </p:nvGraphicFramePr>
        <p:xfrm>
          <a:off x="696913" y="4654550"/>
          <a:ext cx="8770937" cy="2041526"/>
        </p:xfrm>
        <a:graphic>
          <a:graphicData uri="http://schemas.openxmlformats.org/drawingml/2006/table">
            <a:tbl>
              <a:tblPr/>
              <a:tblGrid>
                <a:gridCol w="2238375">
                  <a:extLst>
                    <a:ext uri="{9D8B030D-6E8A-4147-A177-3AD203B41FA5}">
                      <a16:colId xmlns:a16="http://schemas.microsoft.com/office/drawing/2014/main" xmlns="" val="20000"/>
                    </a:ext>
                  </a:extLst>
                </a:gridCol>
                <a:gridCol w="6532562">
                  <a:extLst>
                    <a:ext uri="{9D8B030D-6E8A-4147-A177-3AD203B41FA5}">
                      <a16:colId xmlns:a16="http://schemas.microsoft.com/office/drawing/2014/main" xmlns="" val="20001"/>
                    </a:ext>
                  </a:extLst>
                </a:gridCol>
              </a:tblGrid>
              <a:tr h="488950">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6676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rgbClr val="0000CC"/>
                          </a:solidFill>
                          <a:effectLst/>
                          <a:latin typeface="Arial" charset="0"/>
                          <a:ea typeface="宋体" pitchFamily="2" charset="-122"/>
                        </a:rPr>
                        <a:t>协调者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事务标识，参与者列表</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85813">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rgbClr val="0000CC"/>
                          </a:solidFill>
                          <a:effectLst/>
                          <a:latin typeface="Arial" charset="0"/>
                          <a:ea typeface="宋体" pitchFamily="2" charset="-122"/>
                        </a:rPr>
                        <a:t>参与者</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itchFamily="2" charset="2"/>
                        <a:defRPr kumimoji="1" sz="2400">
                          <a:solidFill>
                            <a:schemeClr val="tx1"/>
                          </a:solidFill>
                          <a:latin typeface="Arial" charset="0"/>
                        </a:defRPr>
                      </a:lvl1pPr>
                      <a:lvl2pPr algn="l">
                        <a:spcBef>
                          <a:spcPct val="20000"/>
                        </a:spcBef>
                        <a:buClr>
                          <a:schemeClr val="tx1"/>
                        </a:buClr>
                        <a:defRPr kumimoji="1">
                          <a:solidFill>
                            <a:schemeClr val="tx1"/>
                          </a:solidFill>
                          <a:latin typeface="Arial" charset="0"/>
                        </a:defRPr>
                      </a:lvl2pPr>
                      <a:lvl3pPr algn="l">
                        <a:spcBef>
                          <a:spcPct val="20000"/>
                        </a:spcBef>
                        <a:buClr>
                          <a:schemeClr val="tx1"/>
                        </a:buClr>
                        <a:buFont typeface="Wingdings" pitchFamily="2" charset="2"/>
                        <a:defRPr kumimoji="1" sz="1600">
                          <a:solidFill>
                            <a:schemeClr val="tx1"/>
                          </a:solidFill>
                          <a:latin typeface="Arial" charset="0"/>
                        </a:defRPr>
                      </a:lvl3pPr>
                      <a:lvl4pPr algn="l">
                        <a:spcBef>
                          <a:spcPct val="20000"/>
                        </a:spcBef>
                        <a:buClr>
                          <a:schemeClr val="tx1"/>
                        </a:buClr>
                        <a:defRPr kumimoji="1" sz="1600">
                          <a:solidFill>
                            <a:schemeClr val="tx1"/>
                          </a:solidFill>
                          <a:latin typeface="Arial" charset="0"/>
                        </a:defRPr>
                      </a:lvl4pPr>
                      <a:lvl5pPr algn="l">
                        <a:spcBef>
                          <a:spcPct val="20000"/>
                        </a:spcBef>
                        <a:buClr>
                          <a:schemeClr val="tx1"/>
                        </a:buClr>
                        <a:defRPr kumimoji="1" sz="1600">
                          <a:solidFill>
                            <a:schemeClr val="tx1"/>
                          </a:solidFill>
                          <a:latin typeface="Arial" charset="0"/>
                        </a:defRPr>
                      </a:lvl5pPr>
                      <a:lvl6pPr eaLnBrk="0" fontAlgn="base" hangingPunct="0">
                        <a:spcBef>
                          <a:spcPct val="20000"/>
                        </a:spcBef>
                        <a:spcAft>
                          <a:spcPct val="0"/>
                        </a:spcAft>
                        <a:buClr>
                          <a:schemeClr val="tx1"/>
                        </a:buClr>
                        <a:defRPr kumimoji="1" sz="1600">
                          <a:solidFill>
                            <a:schemeClr val="tx1"/>
                          </a:solidFill>
                          <a:latin typeface="Arial" charset="0"/>
                        </a:defRPr>
                      </a:lvl6pPr>
                      <a:lvl7pPr eaLnBrk="0" fontAlgn="base" hangingPunct="0">
                        <a:spcBef>
                          <a:spcPct val="20000"/>
                        </a:spcBef>
                        <a:spcAft>
                          <a:spcPct val="0"/>
                        </a:spcAft>
                        <a:buClr>
                          <a:schemeClr val="tx1"/>
                        </a:buClr>
                        <a:defRPr kumimoji="1" sz="1600">
                          <a:solidFill>
                            <a:schemeClr val="tx1"/>
                          </a:solidFill>
                          <a:latin typeface="Arial" charset="0"/>
                        </a:defRPr>
                      </a:lvl7pPr>
                      <a:lvl8pPr eaLnBrk="0" fontAlgn="base" hangingPunct="0">
                        <a:spcBef>
                          <a:spcPct val="20000"/>
                        </a:spcBef>
                        <a:spcAft>
                          <a:spcPct val="0"/>
                        </a:spcAft>
                        <a:buClr>
                          <a:schemeClr val="tx1"/>
                        </a:buClr>
                        <a:defRPr kumimoji="1" sz="1600">
                          <a:solidFill>
                            <a:schemeClr val="tx1"/>
                          </a:solidFill>
                          <a:latin typeface="Arial" charset="0"/>
                        </a:defRPr>
                      </a:lvl8pPr>
                      <a:lvl9pPr eaLnBrk="0" fontAlgn="base" hangingPunct="0">
                        <a:spcBef>
                          <a:spcPct val="20000"/>
                        </a:spcBef>
                        <a:spcAft>
                          <a:spcPct val="0"/>
                        </a:spcAft>
                        <a:buClr>
                          <a:schemeClr val="tx1"/>
                        </a:buClr>
                        <a:defRPr kumimoji="1"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1" lang="zh-CN" altLang="en-GB" sz="2400" b="0" i="0" u="none" strike="noStrike" cap="none" normalizeH="0" baseline="0">
                          <a:ln>
                            <a:noFill/>
                          </a:ln>
                          <a:solidFill>
                            <a:schemeClr val="tx1"/>
                          </a:solidFill>
                          <a:effectLst/>
                          <a:latin typeface="Arial" charset="0"/>
                          <a:ea typeface="宋体" pitchFamily="2" charset="-122"/>
                        </a:rPr>
                        <a:t>事务标识，协调者</a:t>
                      </a:r>
                      <a:endParaRPr kumimoji="1" lang="en-GB"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GB">
                <a:ea typeface="宋体" pitchFamily="2" charset="-122"/>
              </a:rPr>
              <a:t>在恢复文件中记录</a:t>
            </a:r>
            <a:r>
              <a:rPr lang="en-GB" altLang="zh-CN">
                <a:ea typeface="宋体" pitchFamily="2" charset="-122"/>
              </a:rPr>
              <a:t>2PC</a:t>
            </a:r>
            <a:r>
              <a:rPr lang="zh-CN" altLang="en-GB">
                <a:ea typeface="宋体" pitchFamily="2" charset="-122"/>
              </a:rPr>
              <a:t>信息</a:t>
            </a:r>
            <a:endParaRPr lang="zh-CN" altLang="en-US">
              <a:ea typeface="宋体" pitchFamily="2" charset="-122"/>
            </a:endParaRPr>
          </a:p>
        </p:txBody>
      </p:sp>
      <p:sp>
        <p:nvSpPr>
          <p:cNvPr id="66563" name="Rectangle 3"/>
          <p:cNvSpPr>
            <a:spLocks noGrp="1" noChangeArrowheads="1"/>
          </p:cNvSpPr>
          <p:nvPr>
            <p:ph type="body" idx="1"/>
          </p:nvPr>
        </p:nvSpPr>
        <p:spPr>
          <a:xfrm>
            <a:off x="495300" y="942975"/>
            <a:ext cx="8859838" cy="5707063"/>
          </a:xfrm>
        </p:spPr>
        <p:txBody>
          <a:bodyPr/>
          <a:lstStyle/>
          <a:p>
            <a:pPr>
              <a:lnSpc>
                <a:spcPct val="90000"/>
              </a:lnSpc>
              <a:buFont typeface="Wingdings" pitchFamily="2" charset="2"/>
              <a:buNone/>
            </a:pPr>
            <a:r>
              <a:rPr lang="zh-CN" altLang="en-US" sz="2400">
                <a:latin typeface="宋体" pitchFamily="2" charset="-122"/>
                <a:ea typeface="宋体" pitchFamily="2" charset="-122"/>
              </a:rPr>
              <a:t>参与者一方：</a:t>
            </a:r>
          </a:p>
          <a:p>
            <a:pPr>
              <a:lnSpc>
                <a:spcPct val="90000"/>
              </a:lnSpc>
            </a:pPr>
            <a:r>
              <a:rPr lang="zh-CN" altLang="en-US" sz="2400">
                <a:latin typeface="宋体" pitchFamily="2" charset="-122"/>
                <a:ea typeface="宋体" pitchFamily="2" charset="-122"/>
              </a:rPr>
              <a:t>每个参与者在它投票</a:t>
            </a:r>
            <a:r>
              <a:rPr lang="en-US" altLang="zh-CN" sz="2400">
                <a:latin typeface="宋体" pitchFamily="2" charset="-122"/>
                <a:ea typeface="宋体" pitchFamily="2" charset="-122"/>
              </a:rPr>
              <a:t>Yes</a:t>
            </a:r>
            <a:r>
              <a:rPr lang="zh-CN" altLang="en-US" sz="2400">
                <a:latin typeface="宋体" pitchFamily="2" charset="-122"/>
                <a:ea typeface="宋体" pitchFamily="2" charset="-122"/>
              </a:rPr>
              <a:t>之前，必须进入“准备好”状态，即在恢复文件中添加一个</a:t>
            </a:r>
            <a:r>
              <a:rPr lang="zh-CN" altLang="en-US" sz="2400">
                <a:solidFill>
                  <a:srgbClr val="C00000"/>
                </a:solidFill>
                <a:latin typeface="宋体" pitchFamily="2" charset="-122"/>
                <a:ea typeface="宋体" pitchFamily="2" charset="-122"/>
              </a:rPr>
              <a:t>“准备好”记录</a:t>
            </a:r>
          </a:p>
          <a:p>
            <a:pPr>
              <a:lnSpc>
                <a:spcPct val="90000"/>
              </a:lnSpc>
            </a:pPr>
            <a:r>
              <a:rPr lang="zh-CN" altLang="en-US" sz="2400">
                <a:latin typeface="宋体" pitchFamily="2" charset="-122"/>
                <a:ea typeface="宋体" pitchFamily="2" charset="-122"/>
              </a:rPr>
              <a:t>当它投票</a:t>
            </a:r>
            <a:r>
              <a:rPr lang="en-US" altLang="zh-CN" sz="2400">
                <a:latin typeface="宋体" pitchFamily="2" charset="-122"/>
                <a:ea typeface="宋体" pitchFamily="2" charset="-122"/>
              </a:rPr>
              <a:t>Yes</a:t>
            </a:r>
            <a:r>
              <a:rPr lang="zh-CN" altLang="en-US" sz="2400">
                <a:latin typeface="宋体" pitchFamily="2" charset="-122"/>
                <a:ea typeface="宋体" pitchFamily="2" charset="-122"/>
              </a:rPr>
              <a:t>时，它的恢复管理器在恢复文件中增加一个</a:t>
            </a:r>
            <a:r>
              <a:rPr lang="zh-CN" altLang="en-US" sz="2400" i="1">
                <a:solidFill>
                  <a:srgbClr val="0000CC"/>
                </a:solidFill>
                <a:latin typeface="宋体" pitchFamily="2" charset="-122"/>
                <a:ea typeface="宋体" pitchFamily="2" charset="-122"/>
              </a:rPr>
              <a:t>参与者记录</a:t>
            </a:r>
            <a:r>
              <a:rPr lang="zh-CN" altLang="en-US" sz="2400">
                <a:latin typeface="宋体" pitchFamily="2" charset="-122"/>
                <a:ea typeface="宋体" pitchFamily="2" charset="-122"/>
              </a:rPr>
              <a:t>，并写入</a:t>
            </a:r>
            <a:r>
              <a:rPr lang="zh-CN" altLang="en-US" sz="2400">
                <a:solidFill>
                  <a:srgbClr val="C00000"/>
                </a:solidFill>
                <a:latin typeface="宋体" pitchFamily="2" charset="-122"/>
                <a:ea typeface="宋体" pitchFamily="2" charset="-122"/>
              </a:rPr>
              <a:t>“不确定”状态</a:t>
            </a:r>
          </a:p>
          <a:p>
            <a:pPr>
              <a:lnSpc>
                <a:spcPct val="90000"/>
              </a:lnSpc>
            </a:pPr>
            <a:r>
              <a:rPr lang="zh-CN" altLang="en-US" sz="2400">
                <a:latin typeface="宋体" pitchFamily="2" charset="-122"/>
                <a:ea typeface="宋体" pitchFamily="2" charset="-122"/>
              </a:rPr>
              <a:t>当它投票</a:t>
            </a:r>
            <a:r>
              <a:rPr lang="en-US" altLang="zh-CN" sz="2400">
                <a:latin typeface="宋体" pitchFamily="2" charset="-122"/>
                <a:ea typeface="宋体" pitchFamily="2" charset="-122"/>
              </a:rPr>
              <a:t>No</a:t>
            </a:r>
            <a:r>
              <a:rPr lang="zh-CN" altLang="en-US" sz="2400">
                <a:latin typeface="宋体" pitchFamily="2" charset="-122"/>
                <a:ea typeface="宋体" pitchFamily="2" charset="-122"/>
              </a:rPr>
              <a:t>时，则在恢复文件中添加</a:t>
            </a:r>
            <a:r>
              <a:rPr lang="zh-CN" altLang="en-US" sz="2400">
                <a:solidFill>
                  <a:srgbClr val="C00000"/>
                </a:solidFill>
                <a:latin typeface="宋体" pitchFamily="2" charset="-122"/>
                <a:ea typeface="宋体" pitchFamily="2" charset="-122"/>
              </a:rPr>
              <a:t>“已放弃”状态</a:t>
            </a:r>
          </a:p>
          <a:p>
            <a:pPr>
              <a:lnSpc>
                <a:spcPct val="90000"/>
              </a:lnSpc>
              <a:buFont typeface="Wingdings" pitchFamily="2" charset="2"/>
              <a:buNone/>
            </a:pPr>
            <a:r>
              <a:rPr lang="zh-CN" altLang="en-US" sz="2400">
                <a:latin typeface="宋体" pitchFamily="2" charset="-122"/>
                <a:ea typeface="宋体" pitchFamily="2" charset="-122"/>
              </a:rPr>
              <a:t>协调者一方：</a:t>
            </a:r>
          </a:p>
          <a:p>
            <a:pPr>
              <a:lnSpc>
                <a:spcPct val="90000"/>
              </a:lnSpc>
            </a:pPr>
            <a:r>
              <a:rPr lang="zh-CN" altLang="en-US" sz="2400">
                <a:latin typeface="宋体" pitchFamily="2" charset="-122"/>
                <a:ea typeface="宋体" pitchFamily="2" charset="-122"/>
              </a:rPr>
              <a:t>在协议的第一阶段，当协调者准备提交时，它的恢复管理器在恢复文件中添加一个</a:t>
            </a:r>
            <a:r>
              <a:rPr lang="zh-CN" altLang="en-US" sz="2400" i="1">
                <a:solidFill>
                  <a:srgbClr val="0000CC"/>
                </a:solidFill>
                <a:latin typeface="宋体" pitchFamily="2" charset="-122"/>
                <a:ea typeface="宋体" pitchFamily="2" charset="-122"/>
              </a:rPr>
              <a:t>协调者记录</a:t>
            </a:r>
          </a:p>
          <a:p>
            <a:pPr>
              <a:lnSpc>
                <a:spcPct val="90000"/>
              </a:lnSpc>
            </a:pPr>
            <a:r>
              <a:rPr lang="zh-CN" altLang="en-US" sz="2400">
                <a:latin typeface="宋体" pitchFamily="2" charset="-122"/>
                <a:ea typeface="宋体" pitchFamily="2" charset="-122"/>
              </a:rPr>
              <a:t>在协议的第二阶段，协调者的恢复管理器根据提交决议，在恢复文件中添加</a:t>
            </a:r>
            <a:r>
              <a:rPr lang="zh-CN" altLang="en-US" sz="2400">
                <a:solidFill>
                  <a:srgbClr val="C00000"/>
                </a:solidFill>
                <a:latin typeface="宋体" pitchFamily="2" charset="-122"/>
                <a:ea typeface="宋体" pitchFamily="2" charset="-122"/>
              </a:rPr>
              <a:t>“已提交”或“已放弃”状态</a:t>
            </a:r>
            <a:r>
              <a:rPr lang="zh-CN" altLang="en-US" sz="2400">
                <a:latin typeface="宋体" pitchFamily="2" charset="-122"/>
                <a:ea typeface="宋体" pitchFamily="2" charset="-122"/>
              </a:rPr>
              <a:t>。这次添加必须是一次强制写入</a:t>
            </a:r>
          </a:p>
          <a:p>
            <a:pPr>
              <a:lnSpc>
                <a:spcPct val="90000"/>
              </a:lnSpc>
            </a:pPr>
            <a:r>
              <a:rPr lang="zh-CN" altLang="en-US" sz="2400">
                <a:latin typeface="宋体" pitchFamily="2" charset="-122"/>
                <a:ea typeface="宋体" pitchFamily="2" charset="-122"/>
              </a:rPr>
              <a:t>当协调者收到所有参与者的确认消息之后，它的恢复管理器写入</a:t>
            </a:r>
            <a:r>
              <a:rPr lang="zh-CN" altLang="en-US" sz="2400">
                <a:solidFill>
                  <a:srgbClr val="C00000"/>
                </a:solidFill>
                <a:latin typeface="宋体" pitchFamily="2" charset="-122"/>
                <a:ea typeface="宋体" pitchFamily="2" charset="-122"/>
              </a:rPr>
              <a:t>“完成”状态</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514350" y="1385888"/>
            <a:ext cx="8839200" cy="1484312"/>
            <a:chOff x="316" y="1217"/>
            <a:chExt cx="5568" cy="935"/>
          </a:xfrm>
        </p:grpSpPr>
        <p:sp>
          <p:nvSpPr>
            <p:cNvPr id="67600" name="Rectangle 3"/>
            <p:cNvSpPr>
              <a:spLocks noChangeArrowheads="1"/>
            </p:cNvSpPr>
            <p:nvPr/>
          </p:nvSpPr>
          <p:spPr bwMode="auto">
            <a:xfrm>
              <a:off x="345"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1" name="Rectangle 4"/>
            <p:cNvSpPr>
              <a:spLocks noChangeArrowheads="1"/>
            </p:cNvSpPr>
            <p:nvPr/>
          </p:nvSpPr>
          <p:spPr bwMode="auto">
            <a:xfrm>
              <a:off x="691"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2" name="Rectangle 5"/>
            <p:cNvSpPr>
              <a:spLocks noChangeArrowheads="1"/>
            </p:cNvSpPr>
            <p:nvPr/>
          </p:nvSpPr>
          <p:spPr bwMode="auto">
            <a:xfrm>
              <a:off x="997" y="1253"/>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3" name="Rectangle 6"/>
            <p:cNvSpPr>
              <a:spLocks noChangeArrowheads="1"/>
            </p:cNvSpPr>
            <p:nvPr/>
          </p:nvSpPr>
          <p:spPr bwMode="auto">
            <a:xfrm>
              <a:off x="1449"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4" name="Rectangle 7"/>
            <p:cNvSpPr>
              <a:spLocks noChangeArrowheads="1"/>
            </p:cNvSpPr>
            <p:nvPr/>
          </p:nvSpPr>
          <p:spPr bwMode="auto">
            <a:xfrm>
              <a:off x="2103"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5" name="Rectangle 8"/>
            <p:cNvSpPr>
              <a:spLocks noChangeArrowheads="1"/>
            </p:cNvSpPr>
            <p:nvPr/>
          </p:nvSpPr>
          <p:spPr bwMode="auto">
            <a:xfrm>
              <a:off x="2448" y="125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T</a:t>
              </a:r>
              <a:endParaRPr kumimoji="0" lang="en-GB" altLang="zh-CN" sz="2400">
                <a:latin typeface="Times" pitchFamily="18" charset="0"/>
                <a:ea typeface="宋体" pitchFamily="2" charset="-122"/>
              </a:endParaRPr>
            </a:p>
          </p:txBody>
        </p:sp>
        <p:sp>
          <p:nvSpPr>
            <p:cNvPr id="67606" name="Rectangle 9"/>
            <p:cNvSpPr>
              <a:spLocks noChangeArrowheads="1"/>
            </p:cNvSpPr>
            <p:nvPr/>
          </p:nvSpPr>
          <p:spPr bwMode="auto">
            <a:xfrm>
              <a:off x="2754"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7" name="Rectangle 10"/>
            <p:cNvSpPr>
              <a:spLocks noChangeArrowheads="1"/>
            </p:cNvSpPr>
            <p:nvPr/>
          </p:nvSpPr>
          <p:spPr bwMode="auto">
            <a:xfrm>
              <a:off x="3100"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08" name="Rectangle 11"/>
            <p:cNvSpPr>
              <a:spLocks noChangeArrowheads="1"/>
            </p:cNvSpPr>
            <p:nvPr/>
          </p:nvSpPr>
          <p:spPr bwMode="auto">
            <a:xfrm>
              <a:off x="3783" y="1253"/>
              <a:ext cx="4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09" name="Rectangle 12"/>
            <p:cNvSpPr>
              <a:spLocks noChangeArrowheads="1"/>
            </p:cNvSpPr>
            <p:nvPr/>
          </p:nvSpPr>
          <p:spPr bwMode="auto">
            <a:xfrm>
              <a:off x="4313" y="1264"/>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0" name="Rectangle 13"/>
            <p:cNvSpPr>
              <a:spLocks noChangeArrowheads="1"/>
            </p:cNvSpPr>
            <p:nvPr/>
          </p:nvSpPr>
          <p:spPr bwMode="auto">
            <a:xfrm>
              <a:off x="4487"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11" name="Rectangle 14"/>
            <p:cNvSpPr>
              <a:spLocks noChangeArrowheads="1"/>
            </p:cNvSpPr>
            <p:nvPr/>
          </p:nvSpPr>
          <p:spPr bwMode="auto">
            <a:xfrm>
              <a:off x="4833"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2" name="Rectangle 15"/>
            <p:cNvSpPr>
              <a:spLocks noChangeArrowheads="1"/>
            </p:cNvSpPr>
            <p:nvPr/>
          </p:nvSpPr>
          <p:spPr bwMode="auto">
            <a:xfrm>
              <a:off x="5165" y="1253"/>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事务</a:t>
              </a:r>
              <a:r>
                <a:rPr kumimoji="0" lang="en-GB" altLang="zh-CN" sz="1700">
                  <a:solidFill>
                    <a:srgbClr val="000000"/>
                  </a:solidFill>
                  <a:latin typeface="Times" pitchFamily="18" charset="0"/>
                  <a:ea typeface="宋体" pitchFamily="2" charset="-122"/>
                </a:rPr>
                <a:t>:</a:t>
              </a:r>
              <a:endParaRPr kumimoji="0" lang="en-GB" altLang="zh-CN" sz="2400">
                <a:latin typeface="Times" pitchFamily="18" charset="0"/>
                <a:ea typeface="宋体" pitchFamily="2" charset="-122"/>
              </a:endParaRPr>
            </a:p>
          </p:txBody>
        </p:sp>
        <p:sp>
          <p:nvSpPr>
            <p:cNvPr id="67613" name="Rectangle 16"/>
            <p:cNvSpPr>
              <a:spLocks noChangeArrowheads="1"/>
            </p:cNvSpPr>
            <p:nvPr/>
          </p:nvSpPr>
          <p:spPr bwMode="auto">
            <a:xfrm>
              <a:off x="5511" y="1253"/>
              <a:ext cx="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700" i="1">
                  <a:solidFill>
                    <a:srgbClr val="000000"/>
                  </a:solidFill>
                  <a:latin typeface="Times" pitchFamily="18" charset="0"/>
                  <a:ea typeface="宋体" pitchFamily="2" charset="-122"/>
                </a:rPr>
                <a:t>U</a:t>
              </a:r>
              <a:endParaRPr kumimoji="0" lang="en-GB" altLang="zh-CN" sz="2400">
                <a:latin typeface="Times" pitchFamily="18" charset="0"/>
                <a:ea typeface="宋体" pitchFamily="2" charset="-122"/>
              </a:endParaRPr>
            </a:p>
          </p:txBody>
        </p:sp>
        <p:sp>
          <p:nvSpPr>
            <p:cNvPr id="67614" name="Rectangle 17"/>
            <p:cNvSpPr>
              <a:spLocks noChangeArrowheads="1"/>
            </p:cNvSpPr>
            <p:nvPr/>
          </p:nvSpPr>
          <p:spPr bwMode="auto">
            <a:xfrm>
              <a:off x="345"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7615" name="Rectangle 18"/>
            <p:cNvSpPr>
              <a:spLocks noChangeArrowheads="1"/>
            </p:cNvSpPr>
            <p:nvPr/>
          </p:nvSpPr>
          <p:spPr bwMode="auto">
            <a:xfrm>
              <a:off x="997"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7616" name="Rectangle 19"/>
            <p:cNvSpPr>
              <a:spLocks noChangeArrowheads="1"/>
            </p:cNvSpPr>
            <p:nvPr/>
          </p:nvSpPr>
          <p:spPr bwMode="auto">
            <a:xfrm>
              <a:off x="997" y="1692"/>
              <a:ext cx="51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列表</a:t>
              </a:r>
              <a:r>
                <a:rPr kumimoji="0" lang="en-GB" altLang="zh-CN" sz="1700">
                  <a:solidFill>
                    <a:srgbClr val="000000"/>
                  </a:solidFill>
                  <a:latin typeface="Times" pitchFamily="18" charset="0"/>
                  <a:ea typeface="宋体" pitchFamily="2" charset="-122"/>
                </a:rPr>
                <a:t>: . . .</a:t>
              </a:r>
              <a:endParaRPr kumimoji="0" lang="en-GB" altLang="zh-CN" sz="2400">
                <a:latin typeface="Times" pitchFamily="18" charset="0"/>
                <a:ea typeface="宋体" pitchFamily="2" charset="-122"/>
              </a:endParaRPr>
            </a:p>
          </p:txBody>
        </p:sp>
        <p:sp>
          <p:nvSpPr>
            <p:cNvPr id="67617" name="Rectangle 20"/>
            <p:cNvSpPr>
              <a:spLocks noChangeArrowheads="1"/>
            </p:cNvSpPr>
            <p:nvPr/>
          </p:nvSpPr>
          <p:spPr bwMode="auto">
            <a:xfrm>
              <a:off x="2103"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7618" name="Rectangle 21"/>
            <p:cNvSpPr>
              <a:spLocks noChangeArrowheads="1"/>
            </p:cNvSpPr>
            <p:nvPr/>
          </p:nvSpPr>
          <p:spPr bwMode="auto">
            <a:xfrm>
              <a:off x="2754"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7619" name="Rectangle 22"/>
            <p:cNvSpPr>
              <a:spLocks noChangeArrowheads="1"/>
            </p:cNvSpPr>
            <p:nvPr/>
          </p:nvSpPr>
          <p:spPr bwMode="auto">
            <a:xfrm>
              <a:off x="3761" y="1546"/>
              <a:ext cx="5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r>
                <a:rPr kumimoji="0" lang="en-GB" altLang="zh-CN" sz="1700">
                  <a:solidFill>
                    <a:srgbClr val="000000"/>
                  </a:solidFill>
                  <a:latin typeface="Times" pitchFamily="18" charset="0"/>
                  <a:ea typeface="宋体" pitchFamily="2" charset="-122"/>
                </a:rPr>
                <a:t>: . .</a:t>
              </a:r>
              <a:endParaRPr kumimoji="0" lang="en-GB" altLang="zh-CN" sz="2400">
                <a:latin typeface="Times" pitchFamily="18" charset="0"/>
                <a:ea typeface="宋体" pitchFamily="2" charset="-122"/>
              </a:endParaRPr>
            </a:p>
          </p:txBody>
        </p:sp>
        <p:sp>
          <p:nvSpPr>
            <p:cNvPr id="67620" name="Rectangle 23"/>
            <p:cNvSpPr>
              <a:spLocks noChangeArrowheads="1"/>
            </p:cNvSpPr>
            <p:nvPr/>
          </p:nvSpPr>
          <p:spPr bwMode="auto">
            <a:xfrm>
              <a:off x="4487"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不确定</a:t>
              </a:r>
              <a:endParaRPr kumimoji="0" lang="zh-CN" altLang="en-GB" sz="2400">
                <a:latin typeface="Times" pitchFamily="18" charset="0"/>
                <a:ea typeface="宋体" pitchFamily="2" charset="-122"/>
              </a:endParaRPr>
            </a:p>
          </p:txBody>
        </p:sp>
        <p:sp>
          <p:nvSpPr>
            <p:cNvPr id="67621" name="Rectangle 24"/>
            <p:cNvSpPr>
              <a:spLocks noChangeArrowheads="1"/>
            </p:cNvSpPr>
            <p:nvPr/>
          </p:nvSpPr>
          <p:spPr bwMode="auto">
            <a:xfrm>
              <a:off x="5165" y="154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7622" name="Rectangle 25"/>
            <p:cNvSpPr>
              <a:spLocks noChangeArrowheads="1"/>
            </p:cNvSpPr>
            <p:nvPr/>
          </p:nvSpPr>
          <p:spPr bwMode="auto">
            <a:xfrm>
              <a:off x="345" y="1838"/>
              <a:ext cx="5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67623" name="Rectangle 26"/>
            <p:cNvSpPr>
              <a:spLocks noChangeArrowheads="1"/>
            </p:cNvSpPr>
            <p:nvPr/>
          </p:nvSpPr>
          <p:spPr bwMode="auto">
            <a:xfrm>
              <a:off x="2754" y="1838"/>
              <a:ext cx="5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意图列表</a:t>
              </a:r>
              <a:endParaRPr kumimoji="0" lang="zh-CN" altLang="en-GB" sz="2400">
                <a:latin typeface="Times" pitchFamily="18" charset="0"/>
                <a:ea typeface="宋体" pitchFamily="2" charset="-122"/>
              </a:endParaRPr>
            </a:p>
          </p:txBody>
        </p:sp>
        <p:sp>
          <p:nvSpPr>
            <p:cNvPr id="67624" name="Line 27"/>
            <p:cNvSpPr>
              <a:spLocks noChangeShapeType="1"/>
            </p:cNvSpPr>
            <p:nvPr/>
          </p:nvSpPr>
          <p:spPr bwMode="auto">
            <a:xfrm>
              <a:off x="316" y="2152"/>
              <a:ext cx="1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5" name="Line 28"/>
            <p:cNvSpPr>
              <a:spLocks noChangeShapeType="1"/>
            </p:cNvSpPr>
            <p:nvPr/>
          </p:nvSpPr>
          <p:spPr bwMode="auto">
            <a:xfrm>
              <a:off x="328" y="1229"/>
              <a:ext cx="14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6" name="Line 29"/>
            <p:cNvSpPr>
              <a:spLocks noChangeShapeType="1"/>
            </p:cNvSpPr>
            <p:nvPr/>
          </p:nvSpPr>
          <p:spPr bwMode="auto">
            <a:xfrm>
              <a:off x="3630" y="2140"/>
              <a:ext cx="22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7" name="Line 30"/>
            <p:cNvSpPr>
              <a:spLocks noChangeShapeType="1"/>
            </p:cNvSpPr>
            <p:nvPr/>
          </p:nvSpPr>
          <p:spPr bwMode="auto">
            <a:xfrm>
              <a:off x="1988" y="2140"/>
              <a:ext cx="1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8" name="Line 31"/>
            <p:cNvSpPr>
              <a:spLocks noChangeShapeType="1"/>
            </p:cNvSpPr>
            <p:nvPr/>
          </p:nvSpPr>
          <p:spPr bwMode="auto">
            <a:xfrm>
              <a:off x="1988" y="1228"/>
              <a:ext cx="1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9" name="Line 32"/>
            <p:cNvSpPr>
              <a:spLocks noChangeShapeType="1"/>
            </p:cNvSpPr>
            <p:nvPr/>
          </p:nvSpPr>
          <p:spPr bwMode="auto">
            <a:xfrm>
              <a:off x="3608" y="1228"/>
              <a:ext cx="22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Line 33"/>
            <p:cNvSpPr>
              <a:spLocks noChangeShapeType="1"/>
            </p:cNvSpPr>
            <p:nvPr/>
          </p:nvSpPr>
          <p:spPr bwMode="auto">
            <a:xfrm>
              <a:off x="316" y="1217"/>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1" name="Line 34"/>
            <p:cNvSpPr>
              <a:spLocks noChangeShapeType="1"/>
            </p:cNvSpPr>
            <p:nvPr/>
          </p:nvSpPr>
          <p:spPr bwMode="auto">
            <a:xfrm>
              <a:off x="913" y="1251"/>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2" name="Line 35"/>
            <p:cNvSpPr>
              <a:spLocks noChangeShapeType="1"/>
            </p:cNvSpPr>
            <p:nvPr/>
          </p:nvSpPr>
          <p:spPr bwMode="auto">
            <a:xfrm>
              <a:off x="1566"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3" name="Line 36"/>
            <p:cNvSpPr>
              <a:spLocks noChangeShapeType="1"/>
            </p:cNvSpPr>
            <p:nvPr/>
          </p:nvSpPr>
          <p:spPr bwMode="auto">
            <a:xfrm>
              <a:off x="2056"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4" name="Line 37"/>
            <p:cNvSpPr>
              <a:spLocks noChangeShapeType="1"/>
            </p:cNvSpPr>
            <p:nvPr/>
          </p:nvSpPr>
          <p:spPr bwMode="auto">
            <a:xfrm>
              <a:off x="2709"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5" name="Line 38"/>
            <p:cNvSpPr>
              <a:spLocks noChangeShapeType="1"/>
            </p:cNvSpPr>
            <p:nvPr/>
          </p:nvSpPr>
          <p:spPr bwMode="auto">
            <a:xfrm>
              <a:off x="3317"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6" name="Line 39"/>
            <p:cNvSpPr>
              <a:spLocks noChangeShapeType="1"/>
            </p:cNvSpPr>
            <p:nvPr/>
          </p:nvSpPr>
          <p:spPr bwMode="auto">
            <a:xfrm>
              <a:off x="3722" y="1218"/>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7" name="Line 40"/>
            <p:cNvSpPr>
              <a:spLocks noChangeShapeType="1"/>
            </p:cNvSpPr>
            <p:nvPr/>
          </p:nvSpPr>
          <p:spPr bwMode="auto">
            <a:xfrm>
              <a:off x="4441" y="1229"/>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8" name="Line 41"/>
            <p:cNvSpPr>
              <a:spLocks noChangeShapeType="1"/>
            </p:cNvSpPr>
            <p:nvPr/>
          </p:nvSpPr>
          <p:spPr bwMode="auto">
            <a:xfrm>
              <a:off x="5771" y="1251"/>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9" name="Line 42"/>
            <p:cNvSpPr>
              <a:spLocks noChangeShapeType="1"/>
            </p:cNvSpPr>
            <p:nvPr/>
          </p:nvSpPr>
          <p:spPr bwMode="auto">
            <a:xfrm>
              <a:off x="5073" y="1240"/>
              <a:ext cx="0" cy="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0" name="Oval 43"/>
            <p:cNvSpPr>
              <a:spLocks noChangeArrowheads="1"/>
            </p:cNvSpPr>
            <p:nvPr/>
          </p:nvSpPr>
          <p:spPr bwMode="auto">
            <a:xfrm>
              <a:off x="1634"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1" name="Oval 44"/>
            <p:cNvSpPr>
              <a:spLocks noChangeArrowheads="1"/>
            </p:cNvSpPr>
            <p:nvPr/>
          </p:nvSpPr>
          <p:spPr bwMode="auto">
            <a:xfrm>
              <a:off x="1853"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2" name="Oval 45"/>
            <p:cNvSpPr>
              <a:spLocks noChangeArrowheads="1"/>
            </p:cNvSpPr>
            <p:nvPr/>
          </p:nvSpPr>
          <p:spPr bwMode="auto">
            <a:xfrm>
              <a:off x="3363"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67643" name="Oval 46"/>
            <p:cNvSpPr>
              <a:spLocks noChangeArrowheads="1"/>
            </p:cNvSpPr>
            <p:nvPr/>
          </p:nvSpPr>
          <p:spPr bwMode="auto">
            <a:xfrm>
              <a:off x="3578" y="1295"/>
              <a:ext cx="68" cy="6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grpSp>
      <p:sp>
        <p:nvSpPr>
          <p:cNvPr id="67587" name="Rectangle 4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US">
                <a:ea typeface="宋体" pitchFamily="2" charset="-122"/>
              </a:rPr>
              <a:t>与两阶段提交协议相关的日志记录 </a:t>
            </a:r>
            <a:endParaRPr lang="en-GB" altLang="zh-CN">
              <a:ea typeface="宋体" pitchFamily="2" charset="-122"/>
            </a:endParaRPr>
          </a:p>
        </p:txBody>
      </p:sp>
      <p:sp>
        <p:nvSpPr>
          <p:cNvPr id="67588" name="Rectangle 48"/>
          <p:cNvSpPr>
            <a:spLocks noGrp="1" noChangeArrowheads="1"/>
          </p:cNvSpPr>
          <p:nvPr>
            <p:ph type="body" idx="1"/>
          </p:nvPr>
        </p:nvSpPr>
        <p:spPr>
          <a:xfrm>
            <a:off x="279400" y="3057525"/>
            <a:ext cx="9096375" cy="3800475"/>
          </a:xfrm>
        </p:spPr>
        <p:txBody>
          <a:bodyPr/>
          <a:lstStyle/>
          <a:p>
            <a:r>
              <a:rPr lang="zh-CN" altLang="en-GB" sz="2000">
                <a:ea typeface="宋体" pitchFamily="2" charset="-122"/>
              </a:rPr>
              <a:t>日志中的项</a:t>
            </a:r>
          </a:p>
          <a:p>
            <a:pPr lvl="1"/>
            <a:r>
              <a:rPr lang="zh-CN" altLang="en-US" sz="1800">
                <a:ea typeface="宋体" pitchFamily="2" charset="-122"/>
              </a:rPr>
              <a:t>在事务</a:t>
            </a:r>
            <a:r>
              <a:rPr lang="en-US" altLang="zh-CN" sz="1800">
                <a:ea typeface="宋体" pitchFamily="2" charset="-122"/>
              </a:rPr>
              <a:t>T</a:t>
            </a:r>
            <a:r>
              <a:rPr lang="zh-CN" altLang="en-US" sz="1800">
                <a:ea typeface="宋体" pitchFamily="2" charset="-122"/>
              </a:rPr>
              <a:t>中服务器扮演协调者角色，事务的最初状态是“准备好”。在事务</a:t>
            </a:r>
            <a:r>
              <a:rPr lang="en-US" altLang="zh-CN" sz="1800">
                <a:ea typeface="宋体" pitchFamily="2" charset="-122"/>
              </a:rPr>
              <a:t>T</a:t>
            </a:r>
            <a:r>
              <a:rPr lang="zh-CN" altLang="en-US" sz="1800">
                <a:ea typeface="宋体" pitchFamily="2" charset="-122"/>
              </a:rPr>
              <a:t>中，“准备好”状态记录之后跟着一个协调者记录和一个“已提交”状态记录</a:t>
            </a:r>
          </a:p>
          <a:p>
            <a:pPr lvl="1"/>
            <a:r>
              <a:rPr lang="zh-CN" altLang="en-US" sz="1800">
                <a:ea typeface="宋体" pitchFamily="2" charset="-122"/>
              </a:rPr>
              <a:t>在事务</a:t>
            </a:r>
            <a:r>
              <a:rPr lang="en-US" altLang="zh-CN" sz="1800">
                <a:ea typeface="宋体" pitchFamily="2" charset="-122"/>
              </a:rPr>
              <a:t>U</a:t>
            </a:r>
            <a:r>
              <a:rPr lang="zh-CN" altLang="en-US" sz="1800">
                <a:ea typeface="宋体" pitchFamily="2" charset="-122"/>
              </a:rPr>
              <a:t>中服务器扮演参与者角色，事务的最初状态是“准备好”。在事务</a:t>
            </a:r>
            <a:r>
              <a:rPr lang="en-US" altLang="zh-CN" sz="1800">
                <a:ea typeface="宋体" pitchFamily="2" charset="-122"/>
              </a:rPr>
              <a:t>U</a:t>
            </a:r>
            <a:r>
              <a:rPr lang="zh-CN" altLang="en-US" sz="1800">
                <a:ea typeface="宋体" pitchFamily="2" charset="-122"/>
              </a:rPr>
              <a:t>中，“准备好”状态记录之后跟着一个状态为“不确定”的参与者记录，接着是一个“已提交” </a:t>
            </a:r>
            <a:endParaRPr lang="en-GB" altLang="zh-CN" sz="1800">
              <a:ea typeface="宋体" pitchFamily="2" charset="-122"/>
            </a:endParaRPr>
          </a:p>
          <a:p>
            <a:pPr lvl="1"/>
            <a:r>
              <a:rPr lang="zh-CN" altLang="en-GB" sz="1800">
                <a:ea typeface="宋体" pitchFamily="2" charset="-122"/>
              </a:rPr>
              <a:t>上述这些项是分散着的</a:t>
            </a:r>
            <a:endParaRPr lang="en-GB" altLang="zh-CN" sz="1800">
              <a:ea typeface="宋体" pitchFamily="2" charset="-122"/>
            </a:endParaRPr>
          </a:p>
          <a:p>
            <a:r>
              <a:rPr lang="zh-CN" altLang="en-US" sz="2000">
                <a:ea typeface="宋体" pitchFamily="2" charset="-122"/>
              </a:rPr>
              <a:t>恢复管理器除了需要恢复对象之外，还要处理两阶段提交协议</a:t>
            </a:r>
            <a:endParaRPr lang="en-GB" altLang="zh-CN" sz="1600">
              <a:ea typeface="宋体" pitchFamily="2" charset="-122"/>
            </a:endParaRPr>
          </a:p>
          <a:p>
            <a:pPr lvl="1"/>
            <a:r>
              <a:rPr lang="zh-CN" altLang="en-US" sz="1800">
                <a:ea typeface="宋体" pitchFamily="2" charset="-122"/>
              </a:rPr>
              <a:t>对任何一个服务器扮演协调者角色的事务，恢复管理器寻找协调者记录和事务状态信息。</a:t>
            </a:r>
          </a:p>
          <a:p>
            <a:pPr lvl="1"/>
            <a:r>
              <a:rPr lang="zh-CN" altLang="en-US" sz="1800">
                <a:ea typeface="宋体" pitchFamily="2" charset="-122"/>
              </a:rPr>
              <a:t>对任何一个服务器扮演参与者角色的事务，恢复管理器寻找参与者记录和事务状态信息</a:t>
            </a:r>
            <a:endParaRPr lang="en-GB" altLang="zh-CN" sz="1800">
              <a:ea typeface="宋体" pitchFamily="2" charset="-122"/>
            </a:endParaRPr>
          </a:p>
        </p:txBody>
      </p:sp>
      <p:grpSp>
        <p:nvGrpSpPr>
          <p:cNvPr id="67589" name="Group 50"/>
          <p:cNvGrpSpPr>
            <a:grpSpLocks/>
          </p:cNvGrpSpPr>
          <p:nvPr/>
        </p:nvGrpSpPr>
        <p:grpSpPr bwMode="auto">
          <a:xfrm>
            <a:off x="1895475" y="2540000"/>
            <a:ext cx="2522538" cy="847725"/>
            <a:chOff x="1194" y="1600"/>
            <a:chExt cx="1589" cy="534"/>
          </a:xfrm>
        </p:grpSpPr>
        <p:sp>
          <p:nvSpPr>
            <p:cNvPr id="67598" name="Rectangle 51"/>
            <p:cNvSpPr>
              <a:spLocks noChangeArrowheads="1"/>
            </p:cNvSpPr>
            <p:nvPr/>
          </p:nvSpPr>
          <p:spPr bwMode="auto">
            <a:xfrm>
              <a:off x="1859" y="1882"/>
              <a:ext cx="924"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lang="zh-CN" altLang="en-GB" sz="2000" i="1">
                  <a:ea typeface="宋体" pitchFamily="2" charset="-122"/>
                </a:rPr>
                <a:t>协调者类型</a:t>
              </a:r>
              <a:endParaRPr lang="zh-CN" altLang="en-GB" sz="2000">
                <a:ea typeface="宋体" pitchFamily="2" charset="-122"/>
              </a:endParaRPr>
            </a:p>
          </p:txBody>
        </p:sp>
        <p:sp>
          <p:nvSpPr>
            <p:cNvPr id="67599" name="Line 52"/>
            <p:cNvSpPr>
              <a:spLocks noChangeShapeType="1"/>
            </p:cNvSpPr>
            <p:nvPr/>
          </p:nvSpPr>
          <p:spPr bwMode="auto">
            <a:xfrm flipH="1" flipV="1">
              <a:off x="1194" y="1600"/>
              <a:ext cx="685" cy="41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590" name="Group 53"/>
          <p:cNvGrpSpPr>
            <a:grpSpLocks/>
          </p:cNvGrpSpPr>
          <p:nvPr/>
        </p:nvGrpSpPr>
        <p:grpSpPr bwMode="auto">
          <a:xfrm>
            <a:off x="6202363" y="2590800"/>
            <a:ext cx="2522537" cy="847725"/>
            <a:chOff x="1194" y="1600"/>
            <a:chExt cx="1589" cy="534"/>
          </a:xfrm>
        </p:grpSpPr>
        <p:sp>
          <p:nvSpPr>
            <p:cNvPr id="67596" name="Rectangle 54"/>
            <p:cNvSpPr>
              <a:spLocks noChangeArrowheads="1"/>
            </p:cNvSpPr>
            <p:nvPr/>
          </p:nvSpPr>
          <p:spPr bwMode="auto">
            <a:xfrm>
              <a:off x="1859" y="1882"/>
              <a:ext cx="924"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i="1">
                  <a:ea typeface="宋体" pitchFamily="2" charset="-122"/>
                </a:rPr>
                <a:t>参与者</a:t>
              </a:r>
              <a:r>
                <a:rPr lang="zh-CN" altLang="en-GB" sz="2000" i="1">
                  <a:ea typeface="宋体" pitchFamily="2" charset="-122"/>
                </a:rPr>
                <a:t>类型</a:t>
              </a:r>
              <a:endParaRPr lang="zh-CN" altLang="en-GB" sz="2000">
                <a:ea typeface="宋体" pitchFamily="2" charset="-122"/>
              </a:endParaRPr>
            </a:p>
          </p:txBody>
        </p:sp>
        <p:sp>
          <p:nvSpPr>
            <p:cNvPr id="67597" name="Line 55"/>
            <p:cNvSpPr>
              <a:spLocks noChangeShapeType="1"/>
            </p:cNvSpPr>
            <p:nvPr/>
          </p:nvSpPr>
          <p:spPr bwMode="auto">
            <a:xfrm flipH="1" flipV="1">
              <a:off x="1194" y="1600"/>
              <a:ext cx="685" cy="419"/>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0392" name="Text Box 56"/>
          <p:cNvSpPr txBox="1">
            <a:spLocks noChangeArrowheads="1"/>
          </p:cNvSpPr>
          <p:nvPr/>
        </p:nvSpPr>
        <p:spPr bwMode="auto">
          <a:xfrm>
            <a:off x="0" y="0"/>
            <a:ext cx="4987925"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对事务</a:t>
            </a:r>
            <a:r>
              <a:rPr kumimoji="0" lang="en-GB" altLang="zh-CN" sz="2000">
                <a:latin typeface="Helvetica" pitchFamily="34" charset="0"/>
                <a:ea typeface="宋体" pitchFamily="2" charset="-122"/>
              </a:rPr>
              <a:t>U</a:t>
            </a:r>
            <a:r>
              <a:rPr kumimoji="0" lang="zh-CN" altLang="en-GB" sz="2000">
                <a:latin typeface="Helvetica" pitchFamily="34" charset="0"/>
                <a:ea typeface="宋体" pitchFamily="2" charset="-122"/>
              </a:rPr>
              <a:t>，发现它是已提交并是一个参与者</a:t>
            </a:r>
            <a:endParaRPr kumimoji="0" lang="en-GB" altLang="zh-CN" sz="2000">
              <a:latin typeface="Helvetica" pitchFamily="34" charset="0"/>
              <a:ea typeface="宋体" pitchFamily="2" charset="-122"/>
            </a:endParaRPr>
          </a:p>
        </p:txBody>
      </p:sp>
      <p:sp>
        <p:nvSpPr>
          <p:cNvPr id="270393" name="Text Box 57"/>
          <p:cNvSpPr txBox="1">
            <a:spLocks noChangeArrowheads="1"/>
          </p:cNvSpPr>
          <p:nvPr/>
        </p:nvSpPr>
        <p:spPr bwMode="auto">
          <a:xfrm>
            <a:off x="4968875" y="0"/>
            <a:ext cx="30670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a:latin typeface="Helvetica" pitchFamily="34" charset="0"/>
                <a:ea typeface="宋体" pitchFamily="2" charset="-122"/>
              </a:rPr>
              <a:t>T </a:t>
            </a:r>
            <a:r>
              <a:rPr kumimoji="0" lang="zh-CN" altLang="en-GB" sz="2000">
                <a:latin typeface="Helvetica" pitchFamily="34" charset="0"/>
                <a:ea typeface="宋体" pitchFamily="2" charset="-122"/>
              </a:rPr>
              <a:t>是提交的</a:t>
            </a:r>
            <a:r>
              <a:rPr kumimoji="0" lang="zh-CN" altLang="en-US" sz="2000">
                <a:latin typeface="Helvetica" pitchFamily="34" charset="0"/>
                <a:ea typeface="宋体" pitchFamily="2" charset="-122"/>
              </a:rPr>
              <a:t>，</a:t>
            </a:r>
            <a:r>
              <a:rPr kumimoji="0" lang="zh-CN" altLang="en-GB" sz="2000">
                <a:latin typeface="Helvetica" pitchFamily="34" charset="0"/>
                <a:ea typeface="宋体" pitchFamily="2" charset="-122"/>
              </a:rPr>
              <a:t>是协调者</a:t>
            </a:r>
            <a:endParaRPr kumimoji="0" lang="en-GB" altLang="zh-CN" sz="2000">
              <a:latin typeface="Helvetica" pitchFamily="34" charset="0"/>
              <a:ea typeface="宋体" pitchFamily="2" charset="-122"/>
            </a:endParaRPr>
          </a:p>
        </p:txBody>
      </p:sp>
      <p:sp>
        <p:nvSpPr>
          <p:cNvPr id="270394" name="Text Box 58"/>
          <p:cNvSpPr txBox="1">
            <a:spLocks noChangeArrowheads="1"/>
          </p:cNvSpPr>
          <p:nvPr/>
        </p:nvSpPr>
        <p:spPr bwMode="auto">
          <a:xfrm>
            <a:off x="0" y="406400"/>
            <a:ext cx="8577263"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如果最后项是：</a:t>
            </a:r>
            <a:r>
              <a:rPr kumimoji="0" lang="en-GB" altLang="zh-CN" sz="2000">
                <a:latin typeface="Helvetica" pitchFamily="34" charset="0"/>
                <a:ea typeface="宋体" pitchFamily="2" charset="-122"/>
              </a:rPr>
              <a:t>U</a:t>
            </a:r>
            <a:r>
              <a:rPr kumimoji="0" lang="zh-CN" altLang="en-GB" sz="2000">
                <a:latin typeface="Helvetica" pitchFamily="34" charset="0"/>
                <a:ea typeface="宋体" pitchFamily="2" charset="-122"/>
              </a:rPr>
              <a:t>是不确定的，是一个参与者，而服务器崩溃了，会怎样？</a:t>
            </a:r>
            <a:endParaRPr kumimoji="0" lang="en-GB" altLang="zh-CN" sz="2000">
              <a:latin typeface="Helvetica" pitchFamily="34" charset="0"/>
              <a:ea typeface="宋体" pitchFamily="2" charset="-122"/>
            </a:endParaRPr>
          </a:p>
        </p:txBody>
      </p:sp>
      <p:sp>
        <p:nvSpPr>
          <p:cNvPr id="270395" name="Text Box 59"/>
          <p:cNvSpPr txBox="1">
            <a:spLocks noChangeArrowheads="1"/>
          </p:cNvSpPr>
          <p:nvPr/>
        </p:nvSpPr>
        <p:spPr bwMode="auto">
          <a:xfrm>
            <a:off x="0" y="812800"/>
            <a:ext cx="8466138"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或者服务器更早一些崩溃，会怎样？这时</a:t>
            </a:r>
            <a:r>
              <a:rPr kumimoji="0" lang="en-GB" altLang="zh-CN" sz="2000">
                <a:latin typeface="Helvetica" pitchFamily="34" charset="0"/>
                <a:ea typeface="宋体" pitchFamily="2" charset="-122"/>
              </a:rPr>
              <a:t> U </a:t>
            </a:r>
            <a:r>
              <a:rPr kumimoji="0" lang="zh-CN" altLang="en-GB" sz="2000">
                <a:latin typeface="Helvetica" pitchFamily="34" charset="0"/>
                <a:ea typeface="宋体" pitchFamily="2" charset="-122"/>
              </a:rPr>
              <a:t>为准备好，是一个参与者</a:t>
            </a:r>
            <a:endParaRPr kumimoji="0" lang="en-GB" altLang="zh-CN" sz="2000">
              <a:latin typeface="Helvetica" pitchFamily="34" charset="0"/>
              <a:ea typeface="宋体" pitchFamily="2" charset="-122"/>
            </a:endParaRPr>
          </a:p>
        </p:txBody>
      </p:sp>
      <p:sp>
        <p:nvSpPr>
          <p:cNvPr id="59" name="Text Box 57"/>
          <p:cNvSpPr txBox="1">
            <a:spLocks noChangeArrowheads="1"/>
          </p:cNvSpPr>
          <p:nvPr/>
        </p:nvSpPr>
        <p:spPr bwMode="auto">
          <a:xfrm>
            <a:off x="7666038" y="-6350"/>
            <a:ext cx="2308225"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说明</a:t>
            </a:r>
            <a:r>
              <a:rPr kumimoji="0" lang="en-US" altLang="zh-CN" sz="2000">
                <a:latin typeface="Helvetica" pitchFamily="34" charset="0"/>
                <a:ea typeface="宋体" pitchFamily="2" charset="-122"/>
              </a:rPr>
              <a:t>2PC</a:t>
            </a:r>
            <a:r>
              <a:rPr kumimoji="0" lang="zh-CN" altLang="en-US" sz="2000">
                <a:latin typeface="Helvetica" pitchFamily="34" charset="0"/>
                <a:ea typeface="宋体" pitchFamily="2" charset="-122"/>
              </a:rPr>
              <a:t>执行完毕</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0392"/>
                                        </p:tgtEl>
                                        <p:attrNameLst>
                                          <p:attrName>style.visibility</p:attrName>
                                        </p:attrNameLst>
                                      </p:cBhvr>
                                      <p:to>
                                        <p:strVal val="visible"/>
                                      </p:to>
                                    </p:set>
                                    <p:anim calcmode="lin" valueType="num">
                                      <p:cBhvr additive="base">
                                        <p:cTn id="7" dur="500" fill="hold"/>
                                        <p:tgtEl>
                                          <p:spTgt spid="270392"/>
                                        </p:tgtEl>
                                        <p:attrNameLst>
                                          <p:attrName>ppt_x</p:attrName>
                                        </p:attrNameLst>
                                      </p:cBhvr>
                                      <p:tavLst>
                                        <p:tav tm="0">
                                          <p:val>
                                            <p:strVal val="1+#ppt_w/2"/>
                                          </p:val>
                                        </p:tav>
                                        <p:tav tm="100000">
                                          <p:val>
                                            <p:strVal val="#ppt_x"/>
                                          </p:val>
                                        </p:tav>
                                      </p:tavLst>
                                    </p:anim>
                                    <p:anim calcmode="lin" valueType="num">
                                      <p:cBhvr additive="base">
                                        <p:cTn id="8" dur="500" fill="hold"/>
                                        <p:tgtEl>
                                          <p:spTgt spid="2703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0393"/>
                                        </p:tgtEl>
                                        <p:attrNameLst>
                                          <p:attrName>style.visibility</p:attrName>
                                        </p:attrNameLst>
                                      </p:cBhvr>
                                      <p:to>
                                        <p:strVal val="visible"/>
                                      </p:to>
                                    </p:set>
                                    <p:anim calcmode="lin" valueType="num">
                                      <p:cBhvr additive="base">
                                        <p:cTn id="13" dur="500" fill="hold"/>
                                        <p:tgtEl>
                                          <p:spTgt spid="270393"/>
                                        </p:tgtEl>
                                        <p:attrNameLst>
                                          <p:attrName>ppt_x</p:attrName>
                                        </p:attrNameLst>
                                      </p:cBhvr>
                                      <p:tavLst>
                                        <p:tav tm="0">
                                          <p:val>
                                            <p:strVal val="1+#ppt_w/2"/>
                                          </p:val>
                                        </p:tav>
                                        <p:tav tm="100000">
                                          <p:val>
                                            <p:strVal val="#ppt_x"/>
                                          </p:val>
                                        </p:tav>
                                      </p:tavLst>
                                    </p:anim>
                                    <p:anim calcmode="lin" valueType="num">
                                      <p:cBhvr additive="base">
                                        <p:cTn id="14" dur="500" fill="hold"/>
                                        <p:tgtEl>
                                          <p:spTgt spid="2703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1+#ppt_w/2"/>
                                          </p:val>
                                        </p:tav>
                                        <p:tav tm="100000">
                                          <p:val>
                                            <p:strVal val="#ppt_x"/>
                                          </p:val>
                                        </p:tav>
                                      </p:tavLst>
                                    </p:anim>
                                    <p:anim calcmode="lin" valueType="num">
                                      <p:cBhvr additive="base">
                                        <p:cTn id="20"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0394"/>
                                        </p:tgtEl>
                                        <p:attrNameLst>
                                          <p:attrName>style.visibility</p:attrName>
                                        </p:attrNameLst>
                                      </p:cBhvr>
                                      <p:to>
                                        <p:strVal val="visible"/>
                                      </p:to>
                                    </p:set>
                                    <p:anim calcmode="lin" valueType="num">
                                      <p:cBhvr additive="base">
                                        <p:cTn id="25" dur="500" fill="hold"/>
                                        <p:tgtEl>
                                          <p:spTgt spid="270394"/>
                                        </p:tgtEl>
                                        <p:attrNameLst>
                                          <p:attrName>ppt_x</p:attrName>
                                        </p:attrNameLst>
                                      </p:cBhvr>
                                      <p:tavLst>
                                        <p:tav tm="0">
                                          <p:val>
                                            <p:strVal val="1+#ppt_w/2"/>
                                          </p:val>
                                        </p:tav>
                                        <p:tav tm="100000">
                                          <p:val>
                                            <p:strVal val="#ppt_x"/>
                                          </p:val>
                                        </p:tav>
                                      </p:tavLst>
                                    </p:anim>
                                    <p:anim calcmode="lin" valueType="num">
                                      <p:cBhvr additive="base">
                                        <p:cTn id="26" dur="500" fill="hold"/>
                                        <p:tgtEl>
                                          <p:spTgt spid="2703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0395"/>
                                        </p:tgtEl>
                                        <p:attrNameLst>
                                          <p:attrName>style.visibility</p:attrName>
                                        </p:attrNameLst>
                                      </p:cBhvr>
                                      <p:to>
                                        <p:strVal val="visible"/>
                                      </p:to>
                                    </p:set>
                                    <p:anim calcmode="lin" valueType="num">
                                      <p:cBhvr additive="base">
                                        <p:cTn id="31" dur="500" fill="hold"/>
                                        <p:tgtEl>
                                          <p:spTgt spid="270395"/>
                                        </p:tgtEl>
                                        <p:attrNameLst>
                                          <p:attrName>ppt_x</p:attrName>
                                        </p:attrNameLst>
                                      </p:cBhvr>
                                      <p:tavLst>
                                        <p:tav tm="0">
                                          <p:val>
                                            <p:strVal val="1+#ppt_w/2"/>
                                          </p:val>
                                        </p:tav>
                                        <p:tav tm="100000">
                                          <p:val>
                                            <p:strVal val="#ppt_x"/>
                                          </p:val>
                                        </p:tav>
                                      </p:tavLst>
                                    </p:anim>
                                    <p:anim calcmode="lin" valueType="num">
                                      <p:cBhvr additive="base">
                                        <p:cTn id="32" dur="500" fill="hold"/>
                                        <p:tgtEl>
                                          <p:spTgt spid="270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92" grpId="0" animBg="1" autoUpdateAnimBg="0"/>
      <p:bldP spid="270393" grpId="0" animBg="1" autoUpdateAnimBg="0"/>
      <p:bldP spid="270394" grpId="0" animBg="1" autoUpdateAnimBg="0"/>
      <p:bldP spid="270395" grpId="0" animBg="1" autoUpdateAnimBg="0"/>
      <p:bldP spid="59"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a:grpSpLocks/>
          </p:cNvGrpSpPr>
          <p:nvPr/>
        </p:nvGrpSpPr>
        <p:grpSpPr bwMode="auto">
          <a:xfrm>
            <a:off x="541338" y="1258888"/>
            <a:ext cx="8877300" cy="5067300"/>
            <a:chOff x="341" y="793"/>
            <a:chExt cx="5592" cy="3192"/>
          </a:xfrm>
        </p:grpSpPr>
        <p:grpSp>
          <p:nvGrpSpPr>
            <p:cNvPr id="68614" name="Group 3"/>
            <p:cNvGrpSpPr>
              <a:grpSpLocks/>
            </p:cNvGrpSpPr>
            <p:nvPr/>
          </p:nvGrpSpPr>
          <p:grpSpPr bwMode="auto">
            <a:xfrm>
              <a:off x="341" y="793"/>
              <a:ext cx="5592" cy="3192"/>
              <a:chOff x="341" y="793"/>
              <a:chExt cx="5592" cy="3192"/>
            </a:xfrm>
          </p:grpSpPr>
          <p:sp>
            <p:nvSpPr>
              <p:cNvPr id="68621" name="Rectangle 4"/>
              <p:cNvSpPr>
                <a:spLocks noChangeArrowheads="1"/>
              </p:cNvSpPr>
              <p:nvPr/>
            </p:nvSpPr>
            <p:spPr bwMode="auto">
              <a:xfrm>
                <a:off x="369" y="817"/>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角色</a:t>
                </a:r>
                <a:endParaRPr kumimoji="0" lang="zh-CN" altLang="en-GB" sz="2400">
                  <a:latin typeface="Times" pitchFamily="18" charset="0"/>
                  <a:ea typeface="宋体" pitchFamily="2" charset="-122"/>
                </a:endParaRPr>
              </a:p>
            </p:txBody>
          </p:sp>
          <p:sp>
            <p:nvSpPr>
              <p:cNvPr id="68622" name="Rectangle 5"/>
              <p:cNvSpPr>
                <a:spLocks noChangeArrowheads="1"/>
              </p:cNvSpPr>
              <p:nvPr/>
            </p:nvSpPr>
            <p:spPr bwMode="auto">
              <a:xfrm>
                <a:off x="1176" y="817"/>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状态</a:t>
                </a:r>
                <a:endParaRPr kumimoji="0" lang="zh-CN" altLang="en-GB" sz="2400">
                  <a:latin typeface="Times" pitchFamily="18" charset="0"/>
                  <a:ea typeface="宋体" pitchFamily="2" charset="-122"/>
                </a:endParaRPr>
              </a:p>
            </p:txBody>
          </p:sp>
          <p:sp>
            <p:nvSpPr>
              <p:cNvPr id="68623" name="Rectangle 6"/>
              <p:cNvSpPr>
                <a:spLocks noChangeArrowheads="1"/>
              </p:cNvSpPr>
              <p:nvPr/>
            </p:nvSpPr>
            <p:spPr bwMode="auto">
              <a:xfrm>
                <a:off x="1902" y="817"/>
                <a:ext cx="10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恢复管理器的动作</a:t>
                </a:r>
                <a:endParaRPr kumimoji="0" lang="zh-CN" altLang="en-GB" sz="2400">
                  <a:latin typeface="Times" pitchFamily="18" charset="0"/>
                  <a:ea typeface="宋体" pitchFamily="2" charset="-122"/>
                </a:endParaRPr>
              </a:p>
            </p:txBody>
          </p:sp>
          <p:sp>
            <p:nvSpPr>
              <p:cNvPr id="68624" name="Rectangle 7"/>
              <p:cNvSpPr>
                <a:spLocks noChangeArrowheads="1"/>
              </p:cNvSpPr>
              <p:nvPr/>
            </p:nvSpPr>
            <p:spPr bwMode="auto">
              <a:xfrm>
                <a:off x="369" y="102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25" name="Rectangle 8"/>
              <p:cNvSpPr>
                <a:spLocks noChangeArrowheads="1"/>
              </p:cNvSpPr>
              <p:nvPr/>
            </p:nvSpPr>
            <p:spPr bwMode="auto">
              <a:xfrm>
                <a:off x="1176" y="102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8626" name="Rectangle 9"/>
              <p:cNvSpPr>
                <a:spLocks noChangeArrowheads="1"/>
              </p:cNvSpPr>
              <p:nvPr/>
            </p:nvSpPr>
            <p:spPr bwMode="auto">
              <a:xfrm>
                <a:off x="1902" y="102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7" name="Rectangle 10"/>
              <p:cNvSpPr>
                <a:spLocks noChangeArrowheads="1"/>
              </p:cNvSpPr>
              <p:nvPr/>
            </p:nvSpPr>
            <p:spPr bwMode="auto">
              <a:xfrm>
                <a:off x="1902" y="117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8" name="Rectangle 11"/>
              <p:cNvSpPr>
                <a:spLocks noChangeArrowheads="1"/>
              </p:cNvSpPr>
              <p:nvPr/>
            </p:nvSpPr>
            <p:spPr bwMode="auto">
              <a:xfrm>
                <a:off x="2871" y="117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29" name="Rectangle 12"/>
              <p:cNvSpPr>
                <a:spLocks noChangeArrowheads="1"/>
              </p:cNvSpPr>
              <p:nvPr/>
            </p:nvSpPr>
            <p:spPr bwMode="auto">
              <a:xfrm>
                <a:off x="1902"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0" name="Rectangle 13"/>
              <p:cNvSpPr>
                <a:spLocks noChangeArrowheads="1"/>
              </p:cNvSpPr>
              <p:nvPr/>
            </p:nvSpPr>
            <p:spPr bwMode="auto">
              <a:xfrm>
                <a:off x="2925"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1" name="Rectangle 14"/>
              <p:cNvSpPr>
                <a:spLocks noChangeArrowheads="1"/>
              </p:cNvSpPr>
              <p:nvPr/>
            </p:nvSpPr>
            <p:spPr bwMode="auto">
              <a:xfrm>
                <a:off x="3355" y="1322"/>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2" name="Rectangle 15"/>
              <p:cNvSpPr>
                <a:spLocks noChangeArrowheads="1"/>
              </p:cNvSpPr>
              <p:nvPr/>
            </p:nvSpPr>
            <p:spPr bwMode="auto">
              <a:xfrm>
                <a:off x="1902" y="147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3" name="Rectangle 16"/>
              <p:cNvSpPr>
                <a:spLocks noChangeArrowheads="1"/>
              </p:cNvSpPr>
              <p:nvPr/>
            </p:nvSpPr>
            <p:spPr bwMode="auto">
              <a:xfrm>
                <a:off x="2333" y="1470"/>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4" name="Rectangle 17"/>
              <p:cNvSpPr>
                <a:spLocks noChangeArrowheads="1"/>
              </p:cNvSpPr>
              <p:nvPr/>
            </p:nvSpPr>
            <p:spPr bwMode="auto">
              <a:xfrm>
                <a:off x="1902" y="1618"/>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5" name="Rectangle 18"/>
              <p:cNvSpPr>
                <a:spLocks noChangeArrowheads="1"/>
              </p:cNvSpPr>
              <p:nvPr/>
            </p:nvSpPr>
            <p:spPr bwMode="auto">
              <a:xfrm>
                <a:off x="369" y="176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36" name="Rectangle 19"/>
              <p:cNvSpPr>
                <a:spLocks noChangeArrowheads="1"/>
              </p:cNvSpPr>
              <p:nvPr/>
            </p:nvSpPr>
            <p:spPr bwMode="auto">
              <a:xfrm>
                <a:off x="1176" y="1766"/>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8637" name="Rectangle 20"/>
              <p:cNvSpPr>
                <a:spLocks noChangeArrowheads="1"/>
              </p:cNvSpPr>
              <p:nvPr/>
            </p:nvSpPr>
            <p:spPr bwMode="auto">
              <a:xfrm>
                <a:off x="1902" y="1766"/>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8" name="Rectangle 21"/>
              <p:cNvSpPr>
                <a:spLocks noChangeArrowheads="1"/>
              </p:cNvSpPr>
              <p:nvPr/>
            </p:nvSpPr>
            <p:spPr bwMode="auto">
              <a:xfrm>
                <a:off x="1902"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39" name="Rectangle 22"/>
              <p:cNvSpPr>
                <a:spLocks noChangeArrowheads="1"/>
              </p:cNvSpPr>
              <p:nvPr/>
            </p:nvSpPr>
            <p:spPr bwMode="auto">
              <a:xfrm>
                <a:off x="2360"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0" name="Rectangle 23"/>
              <p:cNvSpPr>
                <a:spLocks noChangeArrowheads="1"/>
              </p:cNvSpPr>
              <p:nvPr/>
            </p:nvSpPr>
            <p:spPr bwMode="auto">
              <a:xfrm>
                <a:off x="2925" y="191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1" name="Rectangle 24"/>
              <p:cNvSpPr>
                <a:spLocks noChangeArrowheads="1"/>
              </p:cNvSpPr>
              <p:nvPr/>
            </p:nvSpPr>
            <p:spPr bwMode="auto">
              <a:xfrm>
                <a:off x="1902" y="206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2" name="Rectangle 25"/>
              <p:cNvSpPr>
                <a:spLocks noChangeArrowheads="1"/>
              </p:cNvSpPr>
              <p:nvPr/>
            </p:nvSpPr>
            <p:spPr bwMode="auto">
              <a:xfrm>
                <a:off x="1902" y="220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3" name="Rectangle 26"/>
              <p:cNvSpPr>
                <a:spLocks noChangeArrowheads="1"/>
              </p:cNvSpPr>
              <p:nvPr/>
            </p:nvSpPr>
            <p:spPr bwMode="auto">
              <a:xfrm>
                <a:off x="369" y="2357"/>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44" name="Rectangle 27"/>
              <p:cNvSpPr>
                <a:spLocks noChangeArrowheads="1"/>
              </p:cNvSpPr>
              <p:nvPr/>
            </p:nvSpPr>
            <p:spPr bwMode="auto">
              <a:xfrm>
                <a:off x="1176" y="2357"/>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已提交</a:t>
                </a:r>
                <a:endParaRPr kumimoji="0" lang="zh-CN" altLang="en-GB" sz="2400">
                  <a:latin typeface="Times" pitchFamily="18" charset="0"/>
                  <a:ea typeface="宋体" pitchFamily="2" charset="-122"/>
                </a:endParaRPr>
              </a:p>
            </p:txBody>
          </p:sp>
          <p:sp>
            <p:nvSpPr>
              <p:cNvPr id="68645" name="Rectangle 28"/>
              <p:cNvSpPr>
                <a:spLocks noChangeArrowheads="1"/>
              </p:cNvSpPr>
              <p:nvPr/>
            </p:nvSpPr>
            <p:spPr bwMode="auto">
              <a:xfrm>
                <a:off x="1902"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6" name="Rectangle 29"/>
              <p:cNvSpPr>
                <a:spLocks noChangeArrowheads="1"/>
              </p:cNvSpPr>
              <p:nvPr/>
            </p:nvSpPr>
            <p:spPr bwMode="auto">
              <a:xfrm>
                <a:off x="3261"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7" name="Rectangle 30"/>
              <p:cNvSpPr>
                <a:spLocks noChangeArrowheads="1"/>
              </p:cNvSpPr>
              <p:nvPr/>
            </p:nvSpPr>
            <p:spPr bwMode="auto">
              <a:xfrm>
                <a:off x="4135" y="235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8" name="Rectangle 31"/>
              <p:cNvSpPr>
                <a:spLocks noChangeArrowheads="1"/>
              </p:cNvSpPr>
              <p:nvPr/>
            </p:nvSpPr>
            <p:spPr bwMode="auto">
              <a:xfrm>
                <a:off x="1902" y="250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49" name="Rectangle 32"/>
              <p:cNvSpPr>
                <a:spLocks noChangeArrowheads="1"/>
              </p:cNvSpPr>
              <p:nvPr/>
            </p:nvSpPr>
            <p:spPr bwMode="auto">
              <a:xfrm>
                <a:off x="1902" y="265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0" name="Rectangle 33"/>
              <p:cNvSpPr>
                <a:spLocks noChangeArrowheads="1"/>
              </p:cNvSpPr>
              <p:nvPr/>
            </p:nvSpPr>
            <p:spPr bwMode="auto">
              <a:xfrm>
                <a:off x="369" y="2801"/>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51" name="Rectangle 34"/>
              <p:cNvSpPr>
                <a:spLocks noChangeArrowheads="1"/>
              </p:cNvSpPr>
              <p:nvPr/>
            </p:nvSpPr>
            <p:spPr bwMode="auto">
              <a:xfrm>
                <a:off x="1176" y="2801"/>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不确定</a:t>
                </a:r>
                <a:endParaRPr kumimoji="0" lang="zh-CN" altLang="en-GB" sz="2400">
                  <a:latin typeface="Times" pitchFamily="18" charset="0"/>
                  <a:ea typeface="宋体" pitchFamily="2" charset="-122"/>
                </a:endParaRPr>
              </a:p>
            </p:txBody>
          </p:sp>
          <p:sp>
            <p:nvSpPr>
              <p:cNvPr id="68652" name="Rectangle 35"/>
              <p:cNvSpPr>
                <a:spLocks noChangeArrowheads="1"/>
              </p:cNvSpPr>
              <p:nvPr/>
            </p:nvSpPr>
            <p:spPr bwMode="auto">
              <a:xfrm>
                <a:off x="1902" y="280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3" name="Rectangle 36"/>
              <p:cNvSpPr>
                <a:spLocks noChangeArrowheads="1"/>
              </p:cNvSpPr>
              <p:nvPr/>
            </p:nvSpPr>
            <p:spPr bwMode="auto">
              <a:xfrm>
                <a:off x="1902" y="2949"/>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4" name="Rectangle 37"/>
              <p:cNvSpPr>
                <a:spLocks noChangeArrowheads="1"/>
              </p:cNvSpPr>
              <p:nvPr/>
            </p:nvSpPr>
            <p:spPr bwMode="auto">
              <a:xfrm>
                <a:off x="1902"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5" name="Rectangle 38"/>
              <p:cNvSpPr>
                <a:spLocks noChangeArrowheads="1"/>
              </p:cNvSpPr>
              <p:nvPr/>
            </p:nvSpPr>
            <p:spPr bwMode="auto">
              <a:xfrm>
                <a:off x="4162"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6" name="Rectangle 39"/>
              <p:cNvSpPr>
                <a:spLocks noChangeArrowheads="1"/>
              </p:cNvSpPr>
              <p:nvPr/>
            </p:nvSpPr>
            <p:spPr bwMode="auto">
              <a:xfrm>
                <a:off x="4835" y="309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7" name="Rectangle 40"/>
              <p:cNvSpPr>
                <a:spLocks noChangeArrowheads="1"/>
              </p:cNvSpPr>
              <p:nvPr/>
            </p:nvSpPr>
            <p:spPr bwMode="auto">
              <a:xfrm>
                <a:off x="1902" y="324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8" name="Rectangle 41"/>
              <p:cNvSpPr>
                <a:spLocks noChangeArrowheads="1"/>
              </p:cNvSpPr>
              <p:nvPr/>
            </p:nvSpPr>
            <p:spPr bwMode="auto">
              <a:xfrm>
                <a:off x="1902" y="3393"/>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59" name="Rectangle 42"/>
              <p:cNvSpPr>
                <a:spLocks noChangeArrowheads="1"/>
              </p:cNvSpPr>
              <p:nvPr/>
            </p:nvSpPr>
            <p:spPr bwMode="auto">
              <a:xfrm>
                <a:off x="369" y="3595"/>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参与者</a:t>
                </a:r>
                <a:endParaRPr kumimoji="0" lang="zh-CN" altLang="en-GB" sz="2400">
                  <a:latin typeface="Times" pitchFamily="18" charset="0"/>
                  <a:ea typeface="宋体" pitchFamily="2" charset="-122"/>
                </a:endParaRPr>
              </a:p>
            </p:txBody>
          </p:sp>
          <p:sp>
            <p:nvSpPr>
              <p:cNvPr id="68660" name="Rectangle 43"/>
              <p:cNvSpPr>
                <a:spLocks noChangeArrowheads="1"/>
              </p:cNvSpPr>
              <p:nvPr/>
            </p:nvSpPr>
            <p:spPr bwMode="auto">
              <a:xfrm>
                <a:off x="1176" y="3595"/>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准备好</a:t>
                </a:r>
                <a:endParaRPr kumimoji="0" lang="zh-CN" altLang="en-GB" sz="2400">
                  <a:latin typeface="Times" pitchFamily="18" charset="0"/>
                  <a:ea typeface="宋体" pitchFamily="2" charset="-122"/>
                </a:endParaRPr>
              </a:p>
            </p:txBody>
          </p:sp>
          <p:sp>
            <p:nvSpPr>
              <p:cNvPr id="68661" name="Rectangle 44"/>
              <p:cNvSpPr>
                <a:spLocks noChangeArrowheads="1"/>
              </p:cNvSpPr>
              <p:nvPr/>
            </p:nvSpPr>
            <p:spPr bwMode="auto">
              <a:xfrm>
                <a:off x="1902" y="3595"/>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endParaRPr kumimoji="0" lang="zh-CN" altLang="zh-CN" sz="2400">
                  <a:latin typeface="Times" pitchFamily="18" charset="0"/>
                  <a:ea typeface="宋体" pitchFamily="2" charset="-122"/>
                </a:endParaRPr>
              </a:p>
            </p:txBody>
          </p:sp>
          <p:sp>
            <p:nvSpPr>
              <p:cNvPr id="68662" name="Rectangle 45"/>
              <p:cNvSpPr>
                <a:spLocks noChangeArrowheads="1"/>
              </p:cNvSpPr>
              <p:nvPr/>
            </p:nvSpPr>
            <p:spPr bwMode="auto">
              <a:xfrm>
                <a:off x="369" y="3798"/>
                <a:ext cx="4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协调者</a:t>
                </a:r>
                <a:endParaRPr kumimoji="0" lang="zh-CN" altLang="en-GB" sz="2400">
                  <a:latin typeface="Times" pitchFamily="18" charset="0"/>
                  <a:ea typeface="宋体" pitchFamily="2" charset="-122"/>
                </a:endParaRPr>
              </a:p>
            </p:txBody>
          </p:sp>
          <p:sp>
            <p:nvSpPr>
              <p:cNvPr id="68663" name="Rectangle 46"/>
              <p:cNvSpPr>
                <a:spLocks noChangeArrowheads="1"/>
              </p:cNvSpPr>
              <p:nvPr/>
            </p:nvSpPr>
            <p:spPr bwMode="auto">
              <a:xfrm>
                <a:off x="1176" y="3798"/>
                <a:ext cx="2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完成</a:t>
                </a:r>
                <a:endParaRPr kumimoji="0" lang="zh-CN" altLang="en-GB" sz="2400">
                  <a:latin typeface="Times" pitchFamily="18" charset="0"/>
                  <a:ea typeface="宋体" pitchFamily="2" charset="-122"/>
                </a:endParaRPr>
              </a:p>
            </p:txBody>
          </p:sp>
          <p:sp>
            <p:nvSpPr>
              <p:cNvPr id="68664" name="Rectangle 47"/>
              <p:cNvSpPr>
                <a:spLocks noChangeArrowheads="1"/>
              </p:cNvSpPr>
              <p:nvPr/>
            </p:nvSpPr>
            <p:spPr bwMode="auto">
              <a:xfrm>
                <a:off x="1445" y="3798"/>
                <a:ext cx="3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i="1">
                    <a:solidFill>
                      <a:srgbClr val="000000"/>
                    </a:solidFill>
                    <a:latin typeface="Times" pitchFamily="18" charset="0"/>
                    <a:ea typeface="宋体" pitchFamily="2" charset="-122"/>
                  </a:rPr>
                  <a:t> </a:t>
                </a:r>
                <a:endParaRPr kumimoji="0" lang="zh-CN" altLang="en-GB" sz="2400">
                  <a:latin typeface="Times" pitchFamily="18" charset="0"/>
                  <a:ea typeface="宋体" pitchFamily="2" charset="-122"/>
                </a:endParaRPr>
              </a:p>
            </p:txBody>
          </p:sp>
          <p:sp>
            <p:nvSpPr>
              <p:cNvPr id="68665" name="Rectangle 48"/>
              <p:cNvSpPr>
                <a:spLocks noChangeArrowheads="1"/>
              </p:cNvSpPr>
              <p:nvPr/>
            </p:nvSpPr>
            <p:spPr bwMode="auto">
              <a:xfrm>
                <a:off x="1902" y="3798"/>
                <a:ext cx="10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700">
                    <a:solidFill>
                      <a:srgbClr val="000000"/>
                    </a:solidFill>
                    <a:latin typeface="Times" pitchFamily="18" charset="0"/>
                    <a:ea typeface="宋体" pitchFamily="2" charset="-122"/>
                  </a:rPr>
                  <a:t>不需要任何操作。</a:t>
                </a:r>
                <a:endParaRPr kumimoji="0" lang="zh-CN" altLang="en-GB" sz="2400">
                  <a:latin typeface="Times" pitchFamily="18" charset="0"/>
                  <a:ea typeface="宋体" pitchFamily="2" charset="-122"/>
                </a:endParaRPr>
              </a:p>
            </p:txBody>
          </p:sp>
          <p:sp>
            <p:nvSpPr>
              <p:cNvPr id="68666" name="Line 49"/>
              <p:cNvSpPr>
                <a:spLocks noChangeShapeType="1"/>
              </p:cNvSpPr>
              <p:nvPr/>
            </p:nvSpPr>
            <p:spPr bwMode="auto">
              <a:xfrm>
                <a:off x="341" y="793"/>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7" name="Line 50"/>
              <p:cNvSpPr>
                <a:spLocks noChangeShapeType="1"/>
              </p:cNvSpPr>
              <p:nvPr/>
            </p:nvSpPr>
            <p:spPr bwMode="auto">
              <a:xfrm>
                <a:off x="341" y="999"/>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8" name="Line 51"/>
              <p:cNvSpPr>
                <a:spLocks noChangeShapeType="1"/>
              </p:cNvSpPr>
              <p:nvPr/>
            </p:nvSpPr>
            <p:spPr bwMode="auto">
              <a:xfrm>
                <a:off x="341" y="3985"/>
                <a:ext cx="55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15" name="Text Box 52"/>
            <p:cNvSpPr txBox="1">
              <a:spLocks noChangeArrowheads="1"/>
            </p:cNvSpPr>
            <p:nvPr/>
          </p:nvSpPr>
          <p:spPr bwMode="auto">
            <a:xfrm>
              <a:off x="2109" y="2733"/>
              <a:ext cx="33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endParaRPr kumimoji="0" lang="zh-CN" altLang="en-US" sz="2400">
                <a:latin typeface="Times" pitchFamily="18" charset="0"/>
                <a:ea typeface="宋体" pitchFamily="2" charset="-122"/>
              </a:endParaRPr>
            </a:p>
          </p:txBody>
        </p:sp>
        <p:sp>
          <p:nvSpPr>
            <p:cNvPr id="68616" name="Text Box 53"/>
            <p:cNvSpPr txBox="1">
              <a:spLocks noChangeArrowheads="1"/>
            </p:cNvSpPr>
            <p:nvPr/>
          </p:nvSpPr>
          <p:spPr bwMode="auto">
            <a:xfrm>
              <a:off x="1850" y="1046"/>
              <a:ext cx="404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由于在服务器故障发生时尚未作出任何决定，因此它根据参与者列表向它们发送</a:t>
              </a:r>
              <a:r>
                <a:rPr kumimoji="0" lang="en-US" altLang="zh-CN" sz="1600">
                  <a:latin typeface="Times" pitchFamily="18" charset="0"/>
                  <a:ea typeface="宋体" pitchFamily="2" charset="-122"/>
                </a:rPr>
                <a:t>abortTransaction</a:t>
              </a:r>
              <a:r>
                <a:rPr kumimoji="0" lang="zh-CN" altLang="en-US" sz="1600">
                  <a:latin typeface="Times" pitchFamily="18" charset="0"/>
                  <a:ea typeface="宋体" pitchFamily="2" charset="-122"/>
                </a:rPr>
                <a:t>命令，并在恢复文件中记录一个已放弃记录。在已放弃状态下的操作也是这样。如果目前还没有参与者列表，那么参与者将由于超时最终放弃事务。</a:t>
              </a:r>
            </a:p>
          </p:txBody>
        </p:sp>
        <p:sp>
          <p:nvSpPr>
            <p:cNvPr id="68617" name="Text Box 54"/>
            <p:cNvSpPr txBox="1">
              <a:spLocks noChangeArrowheads="1"/>
            </p:cNvSpPr>
            <p:nvPr/>
          </p:nvSpPr>
          <p:spPr bwMode="auto">
            <a:xfrm>
              <a:off x="1866" y="1776"/>
              <a:ext cx="40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在服务器故障发生时，协调者已经作出决定要提交事务。因此它根据参与者列表向它们发送</a:t>
              </a:r>
              <a:r>
                <a:rPr kumimoji="0" lang="en-US" altLang="zh-CN" sz="1600">
                  <a:latin typeface="Times" pitchFamily="18" charset="0"/>
                  <a:ea typeface="宋体" pitchFamily="2" charset="-122"/>
                </a:rPr>
                <a:t>doCommit</a:t>
              </a:r>
              <a:r>
                <a:rPr kumimoji="0" lang="zh-CN" altLang="en-US" sz="1600">
                  <a:latin typeface="Times" pitchFamily="18" charset="0"/>
                  <a:ea typeface="宋体" pitchFamily="2" charset="-122"/>
                </a:rPr>
                <a:t>命令，继续执行两阶段提交协议。</a:t>
              </a:r>
            </a:p>
          </p:txBody>
        </p:sp>
        <p:sp>
          <p:nvSpPr>
            <p:cNvPr id="68618" name="Text Box 55"/>
            <p:cNvSpPr txBox="1">
              <a:spLocks noChangeArrowheads="1"/>
            </p:cNvSpPr>
            <p:nvPr/>
          </p:nvSpPr>
          <p:spPr bwMode="auto">
            <a:xfrm>
              <a:off x="1850" y="2352"/>
              <a:ext cx="404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latin typeface="Times" pitchFamily="18" charset="0"/>
                  <a:ea typeface="宋体" pitchFamily="2" charset="-122"/>
                </a:rPr>
                <a:t>参与者向协调者发送</a:t>
              </a:r>
              <a:r>
                <a:rPr kumimoji="0" lang="en-US" altLang="zh-CN" sz="1600">
                  <a:latin typeface="Times" pitchFamily="18" charset="0"/>
                  <a:ea typeface="宋体" pitchFamily="2" charset="-122"/>
                </a:rPr>
                <a:t>haveCommitted</a:t>
              </a:r>
              <a:r>
                <a:rPr kumimoji="0" lang="zh-CN" altLang="en-US" sz="1600">
                  <a:latin typeface="Times" pitchFamily="18" charset="0"/>
                  <a:ea typeface="宋体" pitchFamily="2" charset="-122"/>
                </a:rPr>
                <a:t>消息。这允许协调者在下一个检查点处丢弃该事务的信息。</a:t>
              </a:r>
            </a:p>
          </p:txBody>
        </p:sp>
        <p:sp>
          <p:nvSpPr>
            <p:cNvPr id="68619" name="Text Box 56"/>
            <p:cNvSpPr txBox="1">
              <a:spLocks noChangeArrowheads="1"/>
            </p:cNvSpPr>
            <p:nvPr/>
          </p:nvSpPr>
          <p:spPr bwMode="auto">
            <a:xfrm>
              <a:off x="1834" y="2783"/>
              <a:ext cx="404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solidFill>
                    <a:srgbClr val="332B9B"/>
                  </a:solidFill>
                  <a:latin typeface="Times" pitchFamily="18" charset="0"/>
                  <a:ea typeface="宋体" pitchFamily="2" charset="-122"/>
                </a:rPr>
                <a:t>参与者在获得事务提交决议之前发生故障，那么它在协调者通知它前不能确定事务的状态。因此参与者将向协调者发送</a:t>
              </a:r>
              <a:r>
                <a:rPr kumimoji="0" lang="en-US" altLang="zh-CN" sz="1600" i="1">
                  <a:solidFill>
                    <a:srgbClr val="332B9B"/>
                  </a:solidFill>
                  <a:latin typeface="Times" pitchFamily="18" charset="0"/>
                  <a:ea typeface="宋体" pitchFamily="2" charset="-122"/>
                </a:rPr>
                <a:t>getDecision</a:t>
              </a:r>
              <a:r>
                <a:rPr kumimoji="0" lang="zh-CN" altLang="en-US" sz="1600">
                  <a:solidFill>
                    <a:srgbClr val="332B9B"/>
                  </a:solidFill>
                  <a:latin typeface="Times" pitchFamily="18" charset="0"/>
                  <a:ea typeface="宋体" pitchFamily="2" charset="-122"/>
                </a:rPr>
                <a:t>请求来询问事务状态。当它获得回复后再提交或放弃事务。</a:t>
              </a:r>
            </a:p>
          </p:txBody>
        </p:sp>
        <p:sp>
          <p:nvSpPr>
            <p:cNvPr id="68620" name="Text Box 57"/>
            <p:cNvSpPr txBox="1">
              <a:spLocks noChangeArrowheads="1"/>
            </p:cNvSpPr>
            <p:nvPr/>
          </p:nvSpPr>
          <p:spPr bwMode="auto">
            <a:xfrm>
              <a:off x="1834" y="3577"/>
              <a:ext cx="40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50000"/>
                </a:spcBef>
                <a:buClrTx/>
                <a:buFontTx/>
                <a:buNone/>
              </a:pPr>
              <a:r>
                <a:rPr kumimoji="0" lang="zh-CN" altLang="en-US" sz="1600">
                  <a:solidFill>
                    <a:srgbClr val="332B9B"/>
                  </a:solidFill>
                  <a:latin typeface="Times" pitchFamily="18" charset="0"/>
                  <a:ea typeface="宋体" pitchFamily="2" charset="-122"/>
                </a:rPr>
                <a:t>参与者尚未投票，它可以单方面放弃事务。</a:t>
              </a:r>
            </a:p>
          </p:txBody>
        </p:sp>
      </p:grpSp>
      <p:sp>
        <p:nvSpPr>
          <p:cNvPr id="68611" name="Rectangle 58"/>
          <p:cNvSpPr>
            <a:spLocks noGrp="1" noChangeArrowheads="1"/>
          </p:cNvSpPr>
          <p:nvPr>
            <p:ph type="title"/>
          </p:nvPr>
        </p:nvSpPr>
        <p:spPr/>
        <p:txBody>
          <a:bodyPr/>
          <a:lstStyle/>
          <a:p>
            <a:r>
              <a:rPr lang="zh-CN" altLang="en-GB">
                <a:ea typeface="宋体" pitchFamily="2" charset="-122"/>
              </a:rPr>
              <a:t>两阶段提交协议的恢复</a:t>
            </a:r>
            <a:endParaRPr lang="en-GB" altLang="zh-CN">
              <a:ea typeface="宋体" pitchFamily="2" charset="-122"/>
            </a:endParaRPr>
          </a:p>
        </p:txBody>
      </p:sp>
      <p:sp>
        <p:nvSpPr>
          <p:cNvPr id="271420" name="Rectangle 60"/>
          <p:cNvSpPr>
            <a:spLocks noChangeArrowheads="1"/>
          </p:cNvSpPr>
          <p:nvPr/>
        </p:nvSpPr>
        <p:spPr bwMode="auto">
          <a:xfrm>
            <a:off x="2830513" y="0"/>
            <a:ext cx="7075487" cy="4000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Helvetica" pitchFamily="34" charset="0"/>
                <a:ea typeface="宋体" pitchFamily="2" charset="-122"/>
              </a:rPr>
              <a:t>在恢复文件中</a:t>
            </a:r>
            <a:r>
              <a:rPr kumimoji="0" lang="zh-CN" altLang="en-US" sz="2000">
                <a:latin typeface="Helvetica" pitchFamily="34" charset="0"/>
                <a:ea typeface="宋体" pitchFamily="2" charset="-122"/>
              </a:rPr>
              <a:t>最新的事务状态信息决定了故障时的事务状态</a:t>
            </a:r>
            <a:endParaRPr kumimoji="0" lang="en-GB" altLang="zh-CN" sz="2000">
              <a:latin typeface="Helvetica" pitchFamily="34" charset="0"/>
              <a:ea typeface="宋体" pitchFamily="2" charset="-122"/>
            </a:endParaRPr>
          </a:p>
        </p:txBody>
      </p:sp>
      <p:sp>
        <p:nvSpPr>
          <p:cNvPr id="271421" name="Rectangle 61"/>
          <p:cNvSpPr>
            <a:spLocks noChangeArrowheads="1"/>
          </p:cNvSpPr>
          <p:nvPr/>
        </p:nvSpPr>
        <p:spPr bwMode="auto">
          <a:xfrm>
            <a:off x="4168775" y="406400"/>
            <a:ext cx="5737225"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恢复管理器需要根据服务器是协调者或参与者以及状态不同，进行事务恢复</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1420"/>
                                        </p:tgtEl>
                                        <p:attrNameLst>
                                          <p:attrName>style.visibility</p:attrName>
                                        </p:attrNameLst>
                                      </p:cBhvr>
                                      <p:to>
                                        <p:strVal val="visible"/>
                                      </p:to>
                                    </p:set>
                                    <p:anim calcmode="lin" valueType="num">
                                      <p:cBhvr additive="base">
                                        <p:cTn id="7" dur="500" fill="hold"/>
                                        <p:tgtEl>
                                          <p:spTgt spid="271420"/>
                                        </p:tgtEl>
                                        <p:attrNameLst>
                                          <p:attrName>ppt_x</p:attrName>
                                        </p:attrNameLst>
                                      </p:cBhvr>
                                      <p:tavLst>
                                        <p:tav tm="0">
                                          <p:val>
                                            <p:strVal val="1+#ppt_w/2"/>
                                          </p:val>
                                        </p:tav>
                                        <p:tav tm="100000">
                                          <p:val>
                                            <p:strVal val="#ppt_x"/>
                                          </p:val>
                                        </p:tav>
                                      </p:tavLst>
                                    </p:anim>
                                    <p:anim calcmode="lin" valueType="num">
                                      <p:cBhvr additive="base">
                                        <p:cTn id="8" dur="500" fill="hold"/>
                                        <p:tgtEl>
                                          <p:spTgt spid="271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1421"/>
                                        </p:tgtEl>
                                        <p:attrNameLst>
                                          <p:attrName>style.visibility</p:attrName>
                                        </p:attrNameLst>
                                      </p:cBhvr>
                                      <p:to>
                                        <p:strVal val="visible"/>
                                      </p:to>
                                    </p:set>
                                    <p:anim calcmode="lin" valueType="num">
                                      <p:cBhvr additive="base">
                                        <p:cTn id="13" dur="500" fill="hold"/>
                                        <p:tgtEl>
                                          <p:spTgt spid="271421"/>
                                        </p:tgtEl>
                                        <p:attrNameLst>
                                          <p:attrName>ppt_x</p:attrName>
                                        </p:attrNameLst>
                                      </p:cBhvr>
                                      <p:tavLst>
                                        <p:tav tm="0">
                                          <p:val>
                                            <p:strVal val="1+#ppt_w/2"/>
                                          </p:val>
                                        </p:tav>
                                        <p:tav tm="100000">
                                          <p:val>
                                            <p:strVal val="#ppt_x"/>
                                          </p:val>
                                        </p:tav>
                                      </p:tavLst>
                                    </p:anim>
                                    <p:anim calcmode="lin" valueType="num">
                                      <p:cBhvr additive="base">
                                        <p:cTn id="14" dur="500" fill="hold"/>
                                        <p:tgtEl>
                                          <p:spTgt spid="271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20" grpId="0" animBg="1" autoUpdateAnimBg="0"/>
      <p:bldP spid="271421"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GB">
                <a:ea typeface="宋体" pitchFamily="2" charset="-122"/>
              </a:rPr>
              <a:t>事务恢复小结</a:t>
            </a:r>
            <a:endParaRPr lang="en-GB" altLang="zh-CN">
              <a:ea typeface="宋体" pitchFamily="2" charset="-122"/>
            </a:endParaRPr>
          </a:p>
        </p:txBody>
      </p:sp>
      <p:sp>
        <p:nvSpPr>
          <p:cNvPr id="69635" name="Rectangle 3"/>
          <p:cNvSpPr>
            <a:spLocks noGrp="1" noChangeArrowheads="1"/>
          </p:cNvSpPr>
          <p:nvPr>
            <p:ph type="body" idx="1"/>
          </p:nvPr>
        </p:nvSpPr>
        <p:spPr/>
        <p:txBody>
          <a:bodyPr/>
          <a:lstStyle/>
          <a:p>
            <a:r>
              <a:rPr lang="zh-CN" altLang="en-GB">
                <a:ea typeface="宋体" pitchFamily="2" charset="-122"/>
              </a:rPr>
              <a:t>基于事务的应用通常具有长生命周期并要求所存储信息的完整性</a:t>
            </a:r>
            <a:endParaRPr lang="en-GB" altLang="zh-CN">
              <a:ea typeface="宋体" pitchFamily="2" charset="-122"/>
            </a:endParaRPr>
          </a:p>
          <a:p>
            <a:r>
              <a:rPr lang="zh-CN" altLang="en-GB">
                <a:ea typeface="宋体" pitchFamily="2" charset="-122"/>
              </a:rPr>
              <a:t>通过记录检查点和在恢复文件中记录日志，来实现事务的持久性</a:t>
            </a:r>
            <a:endParaRPr lang="en-GB" altLang="zh-CN">
              <a:ea typeface="宋体" pitchFamily="2" charset="-122"/>
            </a:endParaRPr>
          </a:p>
          <a:p>
            <a:r>
              <a:rPr lang="zh-CN" altLang="en-GB">
                <a:ea typeface="宋体" pitchFamily="2" charset="-122"/>
              </a:rPr>
              <a:t>在恢复时，事务服务的用户会有一些延迟</a:t>
            </a:r>
            <a:endParaRPr lang="en-GB" altLang="zh-CN">
              <a:ea typeface="宋体" pitchFamily="2" charset="-122"/>
            </a:endParaRPr>
          </a:p>
          <a:p>
            <a:r>
              <a:rPr lang="zh-CN" altLang="en-GB">
                <a:ea typeface="宋体" pitchFamily="2" charset="-122"/>
              </a:rPr>
              <a:t>分布式事务的服务器在异步系统中运行，并会出现崩溃故障，但它们能就事务的结果达成共识，因为崩溃的服务器被新的服务器替换了，而新的服务器能从持久存储或其他服务器中获得有关信息</a:t>
            </a:r>
            <a:endParaRPr lang="en-GB" altLang="zh-CN">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138" y="0"/>
            <a:ext cx="1439862"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3" name="Rectangle 3"/>
          <p:cNvSpPr>
            <a:spLocks noGrp="1" noChangeArrowheads="1"/>
          </p:cNvSpPr>
          <p:nvPr>
            <p:ph type="title"/>
          </p:nvPr>
        </p:nvSpPr>
        <p:spPr/>
        <p:txBody>
          <a:bodyPr/>
          <a:lstStyle/>
          <a:p>
            <a:r>
              <a:rPr lang="en-US" altLang="zh-CN">
                <a:ea typeface="宋体" pitchFamily="2" charset="-122"/>
              </a:rPr>
              <a:t>Jim Gray(1944-2007)</a:t>
            </a:r>
          </a:p>
        </p:txBody>
      </p:sp>
      <p:sp>
        <p:nvSpPr>
          <p:cNvPr id="71684" name="Rectangle 4"/>
          <p:cNvSpPr>
            <a:spLocks noGrp="1" noChangeArrowheads="1"/>
          </p:cNvSpPr>
          <p:nvPr>
            <p:ph type="body" idx="1"/>
          </p:nvPr>
        </p:nvSpPr>
        <p:spPr>
          <a:xfrm>
            <a:off x="165100" y="1295400"/>
            <a:ext cx="8626475" cy="5410200"/>
          </a:xfrm>
        </p:spPr>
        <p:txBody>
          <a:bodyPr/>
          <a:lstStyle/>
          <a:p>
            <a:r>
              <a:rPr lang="en-US" altLang="zh-CN">
                <a:ea typeface="宋体" pitchFamily="2" charset="-122"/>
              </a:rPr>
              <a:t>25</a:t>
            </a:r>
            <a:r>
              <a:rPr lang="zh-CN" altLang="en-US">
                <a:ea typeface="宋体" pitchFamily="2" charset="-122"/>
              </a:rPr>
              <a:t>岁成为加州大学伯克利分校计算机科学学院第一位博士。在</a:t>
            </a:r>
            <a:r>
              <a:rPr lang="en-US" altLang="zh-CN">
                <a:ea typeface="宋体" pitchFamily="2" charset="-122"/>
              </a:rPr>
              <a:t>IBM</a:t>
            </a:r>
            <a:r>
              <a:rPr lang="zh-CN" altLang="en-US">
                <a:ea typeface="宋体" pitchFamily="2" charset="-122"/>
              </a:rPr>
              <a:t>工作期间参与和主持了</a:t>
            </a:r>
            <a:r>
              <a:rPr lang="en-US" altLang="zh-CN">
                <a:ea typeface="宋体" pitchFamily="2" charset="-122"/>
              </a:rPr>
              <a:t>IMS</a:t>
            </a:r>
            <a:r>
              <a:rPr lang="zh-CN" altLang="en-US">
                <a:ea typeface="宋体" pitchFamily="2" charset="-122"/>
              </a:rPr>
              <a:t>、</a:t>
            </a:r>
            <a:r>
              <a:rPr lang="en-US" altLang="zh-CN">
                <a:ea typeface="宋体" pitchFamily="2" charset="-122"/>
              </a:rPr>
              <a:t>System R</a:t>
            </a:r>
            <a:r>
              <a:rPr lang="zh-CN" altLang="en-US">
                <a:ea typeface="宋体" pitchFamily="2" charset="-122"/>
              </a:rPr>
              <a:t>、</a:t>
            </a:r>
            <a:r>
              <a:rPr lang="en-US" altLang="zh-CN">
                <a:ea typeface="宋体" pitchFamily="2" charset="-122"/>
              </a:rPr>
              <a:t>SQL</a:t>
            </a:r>
            <a:r>
              <a:rPr lang="zh-CN" altLang="en-US">
                <a:ea typeface="宋体" pitchFamily="2" charset="-122"/>
              </a:rPr>
              <a:t>／</a:t>
            </a:r>
            <a:r>
              <a:rPr lang="en-US" altLang="zh-CN">
                <a:ea typeface="宋体" pitchFamily="2" charset="-122"/>
              </a:rPr>
              <a:t>DS</a:t>
            </a:r>
            <a:r>
              <a:rPr lang="zh-CN" altLang="en-US">
                <a:ea typeface="宋体" pitchFamily="2" charset="-122"/>
              </a:rPr>
              <a:t>、</a:t>
            </a:r>
            <a:r>
              <a:rPr lang="en-US" altLang="zh-CN">
                <a:ea typeface="宋体" pitchFamily="2" charset="-122"/>
              </a:rPr>
              <a:t>DB2</a:t>
            </a:r>
            <a:r>
              <a:rPr lang="zh-CN" altLang="en-US">
                <a:ea typeface="宋体" pitchFamily="2" charset="-122"/>
              </a:rPr>
              <a:t>等项目的开发。后任职于微软研究院，主要关注应用数据库技术来处理各学科的海量信息，</a:t>
            </a:r>
            <a:r>
              <a:rPr lang="en-US" altLang="zh-CN">
                <a:ea typeface="宋体" pitchFamily="2" charset="-122"/>
              </a:rPr>
              <a:t>2007</a:t>
            </a:r>
            <a:r>
              <a:rPr lang="zh-CN" altLang="en-US">
                <a:ea typeface="宋体" pitchFamily="2" charset="-122"/>
              </a:rPr>
              <a:t>年</a:t>
            </a:r>
            <a:r>
              <a:rPr lang="en-US" altLang="zh-CN">
                <a:ea typeface="宋体" pitchFamily="2" charset="-122"/>
              </a:rPr>
              <a:t>1</a:t>
            </a:r>
            <a:r>
              <a:rPr lang="zh-CN" altLang="en-US">
                <a:ea typeface="宋体" pitchFamily="2" charset="-122"/>
              </a:rPr>
              <a:t>月独自驾船出海后失踪</a:t>
            </a:r>
          </a:p>
          <a:p>
            <a:r>
              <a:rPr lang="zh-CN" altLang="en-US">
                <a:ea typeface="宋体" pitchFamily="2" charset="-122"/>
              </a:rPr>
              <a:t>美国科学院、工程院两院院士，</a:t>
            </a:r>
            <a:r>
              <a:rPr lang="en-US" altLang="zh-CN">
                <a:ea typeface="宋体" pitchFamily="2" charset="-122"/>
              </a:rPr>
              <a:t>ACM</a:t>
            </a:r>
            <a:r>
              <a:rPr lang="zh-CN" altLang="en-US">
                <a:ea typeface="宋体" pitchFamily="2" charset="-122"/>
              </a:rPr>
              <a:t>和</a:t>
            </a:r>
            <a:r>
              <a:rPr lang="en-US" altLang="zh-CN">
                <a:ea typeface="宋体" pitchFamily="2" charset="-122"/>
              </a:rPr>
              <a:t>IEEE</a:t>
            </a:r>
            <a:r>
              <a:rPr lang="zh-CN" altLang="en-US">
                <a:ea typeface="宋体" pitchFamily="2" charset="-122"/>
              </a:rPr>
              <a:t>两会会士</a:t>
            </a:r>
          </a:p>
          <a:p>
            <a:r>
              <a:rPr lang="zh-CN" altLang="en-US">
                <a:ea typeface="宋体" pitchFamily="2" charset="-122"/>
              </a:rPr>
              <a:t>因在数据库和事务处理研究和实现方面的开创性贡献而获得</a:t>
            </a:r>
            <a:r>
              <a:rPr lang="en-US" altLang="zh-CN">
                <a:ea typeface="宋体" pitchFamily="2" charset="-122"/>
              </a:rPr>
              <a:t>1998</a:t>
            </a:r>
            <a:r>
              <a:rPr lang="zh-CN" altLang="en-US">
                <a:ea typeface="宋体" pitchFamily="2" charset="-122"/>
              </a:rPr>
              <a:t>年图灵奖</a:t>
            </a:r>
          </a:p>
          <a:p>
            <a:pPr lvl="1"/>
            <a:r>
              <a:rPr lang="en-US" altLang="zh-CN" sz="2400">
                <a:ea typeface="宋体" pitchFamily="2" charset="-122"/>
              </a:rPr>
              <a:t>Transaction Processing: Concepts and Techniques, Jim Gray, Andreas Reuter, Morgan Kaufmann, 2004</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a:solidFill>
                  <a:srgbClr val="7030A0"/>
                </a:solidFill>
              </a:rPr>
              <a:t>Knowledge is Power</a:t>
            </a:r>
            <a:endParaRPr lang="en-US" altLang="en-US">
              <a:solidFill>
                <a:srgbClr val="7030A0"/>
              </a:solidFill>
            </a:endParaRPr>
          </a:p>
        </p:txBody>
      </p:sp>
      <p:sp>
        <p:nvSpPr>
          <p:cNvPr id="72707" name="Rectangle 3"/>
          <p:cNvSpPr>
            <a:spLocks noGrp="1" noChangeArrowheads="1"/>
          </p:cNvSpPr>
          <p:nvPr>
            <p:ph idx="1"/>
          </p:nvPr>
        </p:nvSpPr>
        <p:spPr/>
        <p:txBody>
          <a:bodyPr/>
          <a:lstStyle/>
          <a:p>
            <a:pPr eaLnBrk="1" hangingPunct="1">
              <a:buFontTx/>
              <a:buNone/>
            </a:pPr>
            <a:endParaRPr lang="en-US" altLang="en-US"/>
          </a:p>
        </p:txBody>
      </p:sp>
      <p:sp>
        <p:nvSpPr>
          <p:cNvPr id="41988" name="WordArt 4"/>
          <p:cNvSpPr>
            <a:spLocks noChangeArrowheads="1" noChangeShapeType="1" noTextEdit="1"/>
          </p:cNvSpPr>
          <p:nvPr/>
        </p:nvSpPr>
        <p:spPr bwMode="auto">
          <a:xfrm>
            <a:off x="660400" y="2133600"/>
            <a:ext cx="8667750" cy="27432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eaLnBrk="1" hangingPunct="1">
              <a:defRPr/>
            </a:pPr>
            <a:r>
              <a:rPr lang="zh-CN" altLang="en-US" sz="3600" b="1" kern="10">
                <a:ln w="9525">
                  <a:solidFill>
                    <a:srgbClr val="000000"/>
                  </a:solidFill>
                  <a:round/>
                  <a:headEnd/>
                  <a:tailEnd/>
                </a:ln>
                <a:solidFill>
                  <a:srgbClr val="7030A0"/>
                </a:solidFill>
                <a:latin typeface="宋体"/>
              </a:rPr>
              <a:t>祝各位</a:t>
            </a:r>
            <a:r>
              <a:rPr lang="zh-CN" altLang="en-US" sz="3600" b="1" kern="10">
                <a:ln w="9525">
                  <a:solidFill>
                    <a:srgbClr val="000000"/>
                  </a:solidFill>
                  <a:round/>
                  <a:headEnd/>
                  <a:tailEnd/>
                </a:ln>
                <a:solidFill>
                  <a:srgbClr val="0000CC"/>
                </a:solidFill>
                <a:latin typeface="宋体"/>
              </a:rPr>
              <a:t>学业进步</a:t>
            </a:r>
            <a:r>
              <a:rPr lang="zh-CN" altLang="en-US" sz="3600" b="1" kern="10">
                <a:ln w="9525">
                  <a:solidFill>
                    <a:srgbClr val="000000"/>
                  </a:solidFill>
                  <a:round/>
                  <a:headEnd/>
                  <a:tailEnd/>
                </a:ln>
                <a:solidFill>
                  <a:srgbClr val="7030A0"/>
                </a:solidFill>
                <a:latin typeface="宋体"/>
              </a:rPr>
              <a:t>学有所成</a:t>
            </a:r>
            <a:endParaRPr lang="en-US" sz="3600" b="1" kern="10">
              <a:ln w="9525">
                <a:solidFill>
                  <a:srgbClr val="000000"/>
                </a:solidFill>
                <a:round/>
                <a:headEnd/>
                <a:tailEnd/>
              </a:ln>
              <a:solidFill>
                <a:srgbClr val="7030A0"/>
              </a:solidFill>
              <a:latin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1"/>
          <p:cNvSpPr>
            <a:spLocks noChangeArrowheads="1"/>
          </p:cNvSpPr>
          <p:nvPr/>
        </p:nvSpPr>
        <p:spPr bwMode="auto">
          <a:xfrm>
            <a:off x="5999163" y="3317875"/>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7" name="Rectangle 22"/>
          <p:cNvSpPr>
            <a:spLocks noChangeArrowheads="1"/>
          </p:cNvSpPr>
          <p:nvPr/>
        </p:nvSpPr>
        <p:spPr bwMode="auto">
          <a:xfrm>
            <a:off x="5853113" y="3457575"/>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8" name="Rectangle 4"/>
          <p:cNvSpPr>
            <a:spLocks noChangeArrowheads="1"/>
          </p:cNvSpPr>
          <p:nvPr/>
        </p:nvSpPr>
        <p:spPr bwMode="auto">
          <a:xfrm>
            <a:off x="2359025" y="1511300"/>
            <a:ext cx="4240213" cy="1247775"/>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89" name="Rectangle 2"/>
          <p:cNvSpPr>
            <a:spLocks noGrp="1" noChangeArrowheads="1"/>
          </p:cNvSpPr>
          <p:nvPr>
            <p:ph type="title"/>
          </p:nvPr>
        </p:nvSpPr>
        <p:spPr/>
        <p:txBody>
          <a:bodyPr/>
          <a:lstStyle/>
          <a:p>
            <a:r>
              <a:rPr lang="en-US" altLang="zh-CN">
                <a:ea typeface="宋体" pitchFamily="2" charset="-122"/>
              </a:rPr>
              <a:t>X/Open DTP</a:t>
            </a:r>
            <a:r>
              <a:rPr lang="zh-CN" altLang="en-US">
                <a:ea typeface="宋体" pitchFamily="2" charset="-122"/>
              </a:rPr>
              <a:t>事务模型</a:t>
            </a:r>
          </a:p>
        </p:txBody>
      </p:sp>
      <p:sp>
        <p:nvSpPr>
          <p:cNvPr id="16390" name="Rectangle 5"/>
          <p:cNvSpPr>
            <a:spLocks noChangeArrowheads="1"/>
          </p:cNvSpPr>
          <p:nvPr/>
        </p:nvSpPr>
        <p:spPr bwMode="auto">
          <a:xfrm>
            <a:off x="654050" y="3367088"/>
            <a:ext cx="1663700"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1" name="Rectangle 6"/>
          <p:cNvSpPr>
            <a:spLocks noChangeArrowheads="1"/>
          </p:cNvSpPr>
          <p:nvPr/>
        </p:nvSpPr>
        <p:spPr bwMode="auto">
          <a:xfrm>
            <a:off x="933450" y="4794250"/>
            <a:ext cx="7635875" cy="523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2" name="Rectangle 9"/>
          <p:cNvSpPr>
            <a:spLocks noChangeArrowheads="1"/>
          </p:cNvSpPr>
          <p:nvPr/>
        </p:nvSpPr>
        <p:spPr bwMode="auto">
          <a:xfrm>
            <a:off x="3425825" y="3487738"/>
            <a:ext cx="1663700" cy="706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3" name="Rectangle 11"/>
          <p:cNvSpPr>
            <a:spLocks noChangeArrowheads="1"/>
          </p:cNvSpPr>
          <p:nvPr/>
        </p:nvSpPr>
        <p:spPr bwMode="auto">
          <a:xfrm>
            <a:off x="4398963" y="2011363"/>
            <a:ext cx="1985962"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4" name="Rectangle 12"/>
          <p:cNvSpPr>
            <a:spLocks noChangeArrowheads="1"/>
          </p:cNvSpPr>
          <p:nvPr/>
        </p:nvSpPr>
        <p:spPr bwMode="auto">
          <a:xfrm>
            <a:off x="2443163" y="2006600"/>
            <a:ext cx="1663700"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5" name="Rectangle 14"/>
          <p:cNvSpPr>
            <a:spLocks noChangeArrowheads="1"/>
          </p:cNvSpPr>
          <p:nvPr/>
        </p:nvSpPr>
        <p:spPr bwMode="auto">
          <a:xfrm>
            <a:off x="5688013" y="3556000"/>
            <a:ext cx="2790825"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6" name="Rectangle 15"/>
          <p:cNvSpPr>
            <a:spLocks noChangeArrowheads="1"/>
          </p:cNvSpPr>
          <p:nvPr/>
        </p:nvSpPr>
        <p:spPr bwMode="auto">
          <a:xfrm>
            <a:off x="898525" y="3425825"/>
            <a:ext cx="1663700" cy="7064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7" name="Rectangle 16"/>
          <p:cNvSpPr>
            <a:spLocks noChangeArrowheads="1"/>
          </p:cNvSpPr>
          <p:nvPr/>
        </p:nvSpPr>
        <p:spPr bwMode="auto">
          <a:xfrm>
            <a:off x="1114425" y="3513138"/>
            <a:ext cx="1663700" cy="7064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398" name="Text Box 17"/>
          <p:cNvSpPr txBox="1">
            <a:spLocks noChangeArrowheads="1"/>
          </p:cNvSpPr>
          <p:nvPr/>
        </p:nvSpPr>
        <p:spPr bwMode="auto">
          <a:xfrm>
            <a:off x="1076325" y="3525838"/>
            <a:ext cx="1728788"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Resource</a:t>
            </a:r>
          </a:p>
          <a:p>
            <a:pPr algn="ctr">
              <a:spcBef>
                <a:spcPct val="0"/>
              </a:spcBef>
              <a:buClrTx/>
              <a:buFontTx/>
              <a:buNone/>
            </a:pPr>
            <a:r>
              <a:rPr kumimoji="0" lang="en-US" altLang="zh-CN" sz="2000">
                <a:latin typeface="Times" pitchFamily="18" charset="0"/>
                <a:ea typeface="宋体" pitchFamily="2" charset="-122"/>
              </a:rPr>
              <a:t>Manager (RM)</a:t>
            </a:r>
            <a:endParaRPr kumimoji="0" lang="zh-CN" altLang="en-US" sz="2000">
              <a:latin typeface="Times" pitchFamily="18" charset="0"/>
              <a:ea typeface="宋体" pitchFamily="2" charset="-122"/>
            </a:endParaRPr>
          </a:p>
        </p:txBody>
      </p:sp>
      <p:sp>
        <p:nvSpPr>
          <p:cNvPr id="16399" name="Text Box 18"/>
          <p:cNvSpPr txBox="1">
            <a:spLocks noChangeArrowheads="1"/>
          </p:cNvSpPr>
          <p:nvPr/>
        </p:nvSpPr>
        <p:spPr bwMode="auto">
          <a:xfrm>
            <a:off x="3375025" y="3509963"/>
            <a:ext cx="1714500"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Transaction </a:t>
            </a:r>
          </a:p>
          <a:p>
            <a:pPr algn="ctr">
              <a:spcBef>
                <a:spcPct val="0"/>
              </a:spcBef>
              <a:buClrTx/>
              <a:buFontTx/>
              <a:buNone/>
            </a:pPr>
            <a:r>
              <a:rPr kumimoji="0" lang="en-US" altLang="zh-CN" sz="2000">
                <a:latin typeface="Times" pitchFamily="18" charset="0"/>
                <a:ea typeface="宋体" pitchFamily="2" charset="-122"/>
              </a:rPr>
              <a:t>Manager (TM)</a:t>
            </a:r>
          </a:p>
        </p:txBody>
      </p:sp>
      <p:sp>
        <p:nvSpPr>
          <p:cNvPr id="16400" name="Text Box 19"/>
          <p:cNvSpPr txBox="1">
            <a:spLocks noChangeArrowheads="1"/>
          </p:cNvSpPr>
          <p:nvPr/>
        </p:nvSpPr>
        <p:spPr bwMode="auto">
          <a:xfrm>
            <a:off x="5618163" y="3586163"/>
            <a:ext cx="2901950"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Communications</a:t>
            </a:r>
          </a:p>
          <a:p>
            <a:pPr algn="ctr">
              <a:spcBef>
                <a:spcPct val="0"/>
              </a:spcBef>
              <a:buClrTx/>
              <a:buFontTx/>
              <a:buNone/>
            </a:pPr>
            <a:r>
              <a:rPr kumimoji="0" lang="en-US" altLang="zh-CN" sz="2000">
                <a:latin typeface="Times" pitchFamily="18" charset="0"/>
                <a:ea typeface="宋体" pitchFamily="2" charset="-122"/>
              </a:rPr>
              <a:t>Resource Manager (CRM)</a:t>
            </a:r>
          </a:p>
        </p:txBody>
      </p:sp>
      <p:sp>
        <p:nvSpPr>
          <p:cNvPr id="16401" name="Text Box 23"/>
          <p:cNvSpPr txBox="1">
            <a:spLocks noChangeArrowheads="1"/>
          </p:cNvSpPr>
          <p:nvPr/>
        </p:nvSpPr>
        <p:spPr bwMode="auto">
          <a:xfrm>
            <a:off x="4040188" y="4781550"/>
            <a:ext cx="1111250"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400">
                <a:latin typeface="Times" pitchFamily="18" charset="0"/>
                <a:ea typeface="宋体" pitchFamily="2" charset="-122"/>
              </a:rPr>
              <a:t>OSI TP</a:t>
            </a:r>
          </a:p>
        </p:txBody>
      </p:sp>
      <p:sp>
        <p:nvSpPr>
          <p:cNvPr id="16402" name="AutoShape 24"/>
          <p:cNvSpPr>
            <a:spLocks noChangeArrowheads="1"/>
          </p:cNvSpPr>
          <p:nvPr/>
        </p:nvSpPr>
        <p:spPr bwMode="auto">
          <a:xfrm>
            <a:off x="3990975" y="2860675"/>
            <a:ext cx="473075" cy="612775"/>
          </a:xfrm>
          <a:prstGeom prst="upDownArrow">
            <a:avLst>
              <a:gd name="adj1" fmla="val 50000"/>
              <a:gd name="adj2" fmla="val 25906"/>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3" name="AutoShape 25"/>
          <p:cNvSpPr>
            <a:spLocks noChangeArrowheads="1"/>
          </p:cNvSpPr>
          <p:nvPr/>
        </p:nvSpPr>
        <p:spPr bwMode="auto">
          <a:xfrm>
            <a:off x="1711325" y="4248150"/>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4" name="AutoShape 26"/>
          <p:cNvSpPr>
            <a:spLocks noChangeArrowheads="1"/>
          </p:cNvSpPr>
          <p:nvPr/>
        </p:nvSpPr>
        <p:spPr bwMode="auto">
          <a:xfrm>
            <a:off x="6681788" y="4283075"/>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5" name="AutoShape 27"/>
          <p:cNvSpPr>
            <a:spLocks noChangeArrowheads="1"/>
          </p:cNvSpPr>
          <p:nvPr/>
        </p:nvSpPr>
        <p:spPr bwMode="auto">
          <a:xfrm>
            <a:off x="4292600" y="5314950"/>
            <a:ext cx="473075" cy="495300"/>
          </a:xfrm>
          <a:prstGeom prst="upDownArrow">
            <a:avLst>
              <a:gd name="adj1" fmla="val 50000"/>
              <a:gd name="adj2" fmla="val 2094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6" name="AutoShape 28"/>
          <p:cNvSpPr>
            <a:spLocks noChangeArrowheads="1"/>
          </p:cNvSpPr>
          <p:nvPr/>
        </p:nvSpPr>
        <p:spPr bwMode="auto">
          <a:xfrm rot="-2932974">
            <a:off x="5965031" y="2807494"/>
            <a:ext cx="204788"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7" name="Text Box 29"/>
          <p:cNvSpPr txBox="1">
            <a:spLocks noChangeArrowheads="1"/>
          </p:cNvSpPr>
          <p:nvPr/>
        </p:nvSpPr>
        <p:spPr bwMode="auto">
          <a:xfrm>
            <a:off x="3560763" y="5761038"/>
            <a:ext cx="2490787" cy="46196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400">
                <a:latin typeface="Times" pitchFamily="18" charset="0"/>
                <a:ea typeface="宋体" pitchFamily="2" charset="-122"/>
              </a:rPr>
              <a:t>Other TP Domains</a:t>
            </a:r>
          </a:p>
        </p:txBody>
      </p:sp>
      <p:sp>
        <p:nvSpPr>
          <p:cNvPr id="16408" name="AutoShape 30"/>
          <p:cNvSpPr>
            <a:spLocks noChangeArrowheads="1"/>
          </p:cNvSpPr>
          <p:nvPr/>
        </p:nvSpPr>
        <p:spPr bwMode="auto">
          <a:xfrm rot="-2932974">
            <a:off x="6268244" y="2807494"/>
            <a:ext cx="204788"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09" name="AutoShape 31"/>
          <p:cNvSpPr>
            <a:spLocks noChangeArrowheads="1"/>
          </p:cNvSpPr>
          <p:nvPr/>
        </p:nvSpPr>
        <p:spPr bwMode="auto">
          <a:xfrm rot="-2932974">
            <a:off x="6620669" y="2786857"/>
            <a:ext cx="204787" cy="571500"/>
          </a:xfrm>
          <a:prstGeom prst="upDownArrow">
            <a:avLst>
              <a:gd name="adj1" fmla="val 50000"/>
              <a:gd name="adj2" fmla="val 55814"/>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0" name="AutoShape 32"/>
          <p:cNvSpPr>
            <a:spLocks noChangeArrowheads="1"/>
          </p:cNvSpPr>
          <p:nvPr/>
        </p:nvSpPr>
        <p:spPr bwMode="auto">
          <a:xfrm>
            <a:off x="2816225" y="3709988"/>
            <a:ext cx="549275" cy="354012"/>
          </a:xfrm>
          <a:prstGeom prst="leftRightArrow">
            <a:avLst>
              <a:gd name="adj1" fmla="val 50000"/>
              <a:gd name="adj2" fmla="val 31031"/>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1" name="AutoShape 33"/>
          <p:cNvSpPr>
            <a:spLocks noChangeArrowheads="1"/>
          </p:cNvSpPr>
          <p:nvPr/>
        </p:nvSpPr>
        <p:spPr bwMode="auto">
          <a:xfrm>
            <a:off x="5133975" y="3725863"/>
            <a:ext cx="506413" cy="354012"/>
          </a:xfrm>
          <a:prstGeom prst="leftRightArrow">
            <a:avLst>
              <a:gd name="adj1" fmla="val 50000"/>
              <a:gd name="adj2" fmla="val 28610"/>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2" name="Text Box 34"/>
          <p:cNvSpPr txBox="1">
            <a:spLocks noChangeArrowheads="1"/>
          </p:cNvSpPr>
          <p:nvPr/>
        </p:nvSpPr>
        <p:spPr bwMode="auto">
          <a:xfrm>
            <a:off x="6985000" y="4318000"/>
            <a:ext cx="1084263"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XAP-TP</a:t>
            </a:r>
          </a:p>
        </p:txBody>
      </p:sp>
      <p:sp>
        <p:nvSpPr>
          <p:cNvPr id="16413" name="Text Box 35"/>
          <p:cNvSpPr txBox="1">
            <a:spLocks noChangeArrowheads="1"/>
          </p:cNvSpPr>
          <p:nvPr/>
        </p:nvSpPr>
        <p:spPr bwMode="auto">
          <a:xfrm>
            <a:off x="2827338" y="3995738"/>
            <a:ext cx="555625"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a:t>
            </a:r>
          </a:p>
        </p:txBody>
      </p:sp>
      <p:sp>
        <p:nvSpPr>
          <p:cNvPr id="16414" name="Text Box 36"/>
          <p:cNvSpPr txBox="1">
            <a:spLocks noChangeArrowheads="1"/>
          </p:cNvSpPr>
          <p:nvPr/>
        </p:nvSpPr>
        <p:spPr bwMode="auto">
          <a:xfrm>
            <a:off x="5046663" y="4003675"/>
            <a:ext cx="701675"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XA+</a:t>
            </a:r>
          </a:p>
        </p:txBody>
      </p:sp>
      <p:sp>
        <p:nvSpPr>
          <p:cNvPr id="16415" name="Text Box 37"/>
          <p:cNvSpPr txBox="1">
            <a:spLocks noChangeArrowheads="1"/>
          </p:cNvSpPr>
          <p:nvPr/>
        </p:nvSpPr>
        <p:spPr bwMode="auto">
          <a:xfrm>
            <a:off x="4298950" y="2963863"/>
            <a:ext cx="527050"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TX</a:t>
            </a:r>
          </a:p>
        </p:txBody>
      </p:sp>
      <p:sp>
        <p:nvSpPr>
          <p:cNvPr id="16416" name="AutoShape 38"/>
          <p:cNvSpPr>
            <a:spLocks noChangeArrowheads="1"/>
          </p:cNvSpPr>
          <p:nvPr/>
        </p:nvSpPr>
        <p:spPr bwMode="auto">
          <a:xfrm rot="-3463461">
            <a:off x="2036763" y="2951163"/>
            <a:ext cx="500062" cy="284162"/>
          </a:xfrm>
          <a:prstGeom prst="leftRightArrow">
            <a:avLst>
              <a:gd name="adj1" fmla="val 50000"/>
              <a:gd name="adj2" fmla="val 35196"/>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zh-CN" altLang="en-US" sz="2400">
              <a:latin typeface="Times" pitchFamily="18" charset="0"/>
              <a:ea typeface="宋体" pitchFamily="2" charset="-122"/>
            </a:endParaRPr>
          </a:p>
        </p:txBody>
      </p:sp>
      <p:sp>
        <p:nvSpPr>
          <p:cNvPr id="16417" name="Text Box 40"/>
          <p:cNvSpPr txBox="1">
            <a:spLocks noChangeArrowheads="1"/>
          </p:cNvSpPr>
          <p:nvPr/>
        </p:nvSpPr>
        <p:spPr bwMode="auto">
          <a:xfrm>
            <a:off x="1512888" y="2540000"/>
            <a:ext cx="698500" cy="8302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1600">
                <a:latin typeface="Times" pitchFamily="18" charset="0"/>
                <a:ea typeface="宋体" pitchFamily="2" charset="-122"/>
              </a:rPr>
              <a:t>SQL </a:t>
            </a:r>
          </a:p>
          <a:p>
            <a:pPr algn="ctr">
              <a:spcBef>
                <a:spcPct val="0"/>
              </a:spcBef>
              <a:buClrTx/>
              <a:buFontTx/>
              <a:buNone/>
            </a:pPr>
            <a:r>
              <a:rPr kumimoji="0" lang="en-US" altLang="zh-CN" sz="1600">
                <a:latin typeface="Times" pitchFamily="18" charset="0"/>
                <a:ea typeface="宋体" pitchFamily="2" charset="-122"/>
              </a:rPr>
              <a:t>ISAM</a:t>
            </a:r>
          </a:p>
          <a:p>
            <a:pPr algn="ctr">
              <a:spcBef>
                <a:spcPct val="0"/>
              </a:spcBef>
              <a:buClrTx/>
              <a:buFontTx/>
              <a:buNone/>
            </a:pPr>
            <a:r>
              <a:rPr kumimoji="0" lang="en-US" altLang="zh-CN" sz="1600">
                <a:latin typeface="Times" pitchFamily="18" charset="0"/>
                <a:ea typeface="宋体" pitchFamily="2" charset="-122"/>
              </a:rPr>
              <a:t> etc.</a:t>
            </a:r>
          </a:p>
        </p:txBody>
      </p:sp>
      <p:sp>
        <p:nvSpPr>
          <p:cNvPr id="16418" name="Text Box 41"/>
          <p:cNvSpPr txBox="1">
            <a:spLocks noChangeArrowheads="1"/>
          </p:cNvSpPr>
          <p:nvPr/>
        </p:nvSpPr>
        <p:spPr bwMode="auto">
          <a:xfrm>
            <a:off x="6667500" y="2390775"/>
            <a:ext cx="833438" cy="8302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1600">
                <a:latin typeface="Times" pitchFamily="18" charset="0"/>
                <a:ea typeface="宋体" pitchFamily="2" charset="-122"/>
              </a:rPr>
              <a:t>TxRPC</a:t>
            </a:r>
          </a:p>
          <a:p>
            <a:pPr algn="ctr">
              <a:spcBef>
                <a:spcPct val="0"/>
              </a:spcBef>
              <a:buClrTx/>
              <a:buFontTx/>
              <a:buNone/>
            </a:pPr>
            <a:r>
              <a:rPr kumimoji="0" lang="en-US" altLang="zh-CN" sz="1600">
                <a:latin typeface="Times" pitchFamily="18" charset="0"/>
                <a:ea typeface="宋体" pitchFamily="2" charset="-122"/>
              </a:rPr>
              <a:t>XATMI</a:t>
            </a:r>
          </a:p>
          <a:p>
            <a:pPr algn="ctr">
              <a:spcBef>
                <a:spcPct val="0"/>
              </a:spcBef>
              <a:buClrTx/>
              <a:buFontTx/>
              <a:buNone/>
            </a:pPr>
            <a:r>
              <a:rPr kumimoji="0" lang="en-US" altLang="zh-CN" sz="1600">
                <a:latin typeface="Times" pitchFamily="18" charset="0"/>
                <a:ea typeface="宋体" pitchFamily="2" charset="-122"/>
              </a:rPr>
              <a:t> CPI-C</a:t>
            </a:r>
          </a:p>
        </p:txBody>
      </p:sp>
      <p:sp>
        <p:nvSpPr>
          <p:cNvPr id="16419" name="Text Box 42"/>
          <p:cNvSpPr txBox="1">
            <a:spLocks noChangeArrowheads="1"/>
          </p:cNvSpPr>
          <p:nvPr/>
        </p:nvSpPr>
        <p:spPr bwMode="auto">
          <a:xfrm>
            <a:off x="2786063" y="1533525"/>
            <a:ext cx="2901950" cy="400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Application Program (AP)</a:t>
            </a:r>
          </a:p>
        </p:txBody>
      </p:sp>
      <p:sp>
        <p:nvSpPr>
          <p:cNvPr id="16420" name="Text Box 44"/>
          <p:cNvSpPr txBox="1">
            <a:spLocks noChangeArrowheads="1"/>
          </p:cNvSpPr>
          <p:nvPr/>
        </p:nvSpPr>
        <p:spPr bwMode="auto">
          <a:xfrm>
            <a:off x="2517775" y="2046288"/>
            <a:ext cx="1446213"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 written </a:t>
            </a:r>
          </a:p>
          <a:p>
            <a:pPr algn="ctr">
              <a:spcBef>
                <a:spcPct val="0"/>
              </a:spcBef>
              <a:buClrTx/>
              <a:buFontTx/>
              <a:buNone/>
            </a:pPr>
            <a:r>
              <a:rPr kumimoji="0" lang="en-US" altLang="zh-CN" sz="2000">
                <a:latin typeface="Times" pitchFamily="18" charset="0"/>
                <a:ea typeface="宋体" pitchFamily="2" charset="-122"/>
              </a:rPr>
              <a:t>using STDL</a:t>
            </a:r>
          </a:p>
        </p:txBody>
      </p:sp>
      <p:sp>
        <p:nvSpPr>
          <p:cNvPr id="16421" name="Text Box 45"/>
          <p:cNvSpPr txBox="1">
            <a:spLocks noChangeArrowheads="1"/>
          </p:cNvSpPr>
          <p:nvPr/>
        </p:nvSpPr>
        <p:spPr bwMode="auto">
          <a:xfrm>
            <a:off x="4462463" y="2047875"/>
            <a:ext cx="1909762" cy="7080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r>
              <a:rPr kumimoji="0" lang="en-US" altLang="zh-CN" sz="2000">
                <a:latin typeface="Times" pitchFamily="18" charset="0"/>
                <a:ea typeface="宋体" pitchFamily="2" charset="-122"/>
              </a:rPr>
              <a:t>AP written using</a:t>
            </a:r>
          </a:p>
          <a:p>
            <a:pPr algn="ctr">
              <a:spcBef>
                <a:spcPct val="0"/>
              </a:spcBef>
              <a:buClrTx/>
              <a:buFontTx/>
              <a:buNone/>
            </a:pPr>
            <a:r>
              <a:rPr kumimoji="0" lang="en-US" altLang="zh-CN" sz="2000">
                <a:latin typeface="Times" pitchFamily="18" charset="0"/>
                <a:ea typeface="宋体" pitchFamily="2" charset="-122"/>
              </a:rPr>
              <a:t>Other languages</a:t>
            </a:r>
          </a:p>
        </p:txBody>
      </p:sp>
      <p:sp>
        <p:nvSpPr>
          <p:cNvPr id="524336" name="Freeform 48"/>
          <p:cNvSpPr>
            <a:spLocks/>
          </p:cNvSpPr>
          <p:nvPr/>
        </p:nvSpPr>
        <p:spPr bwMode="auto">
          <a:xfrm>
            <a:off x="2592388" y="2468563"/>
            <a:ext cx="5440362" cy="1693862"/>
          </a:xfrm>
          <a:custGeom>
            <a:avLst/>
            <a:gdLst>
              <a:gd name="T0" fmla="*/ 2147483647 w 3427"/>
              <a:gd name="T1" fmla="*/ 2147483647 h 1067"/>
              <a:gd name="T2" fmla="*/ 2147483647 w 3427"/>
              <a:gd name="T3" fmla="*/ 2147483647 h 1067"/>
              <a:gd name="T4" fmla="*/ 2147483647 w 3427"/>
              <a:gd name="T5" fmla="*/ 2147483647 h 1067"/>
              <a:gd name="T6" fmla="*/ 2147483647 w 3427"/>
              <a:gd name="T7" fmla="*/ 2147483647 h 1067"/>
              <a:gd name="T8" fmla="*/ 2147483647 w 3427"/>
              <a:gd name="T9" fmla="*/ 2147483647 h 1067"/>
              <a:gd name="T10" fmla="*/ 0 w 3427"/>
              <a:gd name="T11" fmla="*/ 2147483647 h 10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27" h="1067">
                <a:moveTo>
                  <a:pt x="2413" y="78"/>
                </a:moveTo>
                <a:cubicBezTo>
                  <a:pt x="2764" y="39"/>
                  <a:pt x="3116" y="0"/>
                  <a:pt x="3266" y="71"/>
                </a:cubicBezTo>
                <a:cubicBezTo>
                  <a:pt x="3416" y="142"/>
                  <a:pt x="3427" y="357"/>
                  <a:pt x="3314" y="505"/>
                </a:cubicBezTo>
                <a:cubicBezTo>
                  <a:pt x="3201" y="653"/>
                  <a:pt x="2986" y="868"/>
                  <a:pt x="2589" y="959"/>
                </a:cubicBezTo>
                <a:cubicBezTo>
                  <a:pt x="2192" y="1050"/>
                  <a:pt x="1360" y="1067"/>
                  <a:pt x="929" y="1054"/>
                </a:cubicBezTo>
                <a:cubicBezTo>
                  <a:pt x="498" y="1041"/>
                  <a:pt x="249" y="959"/>
                  <a:pt x="0" y="878"/>
                </a:cubicBezTo>
              </a:path>
            </a:pathLst>
          </a:custGeom>
          <a:noFill/>
          <a:ln w="25400" cap="flat" cmpd="sng">
            <a:solidFill>
              <a:schemeClr val="tx1"/>
            </a:solidFill>
            <a:prstDash val="solid"/>
            <a:round/>
            <a:headEnd/>
            <a:tailEnd type="stealth" w="lg" len="lg"/>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77092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4336"/>
                                        </p:tgtEl>
                                        <p:attrNameLst>
                                          <p:attrName>style.visibility</p:attrName>
                                        </p:attrNameLst>
                                      </p:cBhvr>
                                      <p:to>
                                        <p:strVal val="visible"/>
                                      </p:to>
                                    </p:set>
                                    <p:animEffect transition="in" filter="wipe(up)">
                                      <p:cBhvr>
                                        <p:cTn id="7" dur="500"/>
                                        <p:tgtEl>
                                          <p:spTgt spid="52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t>J2EE/EJB</a:t>
            </a:r>
            <a:r>
              <a:rPr lang="zh-CN" altLang="en-US"/>
              <a:t>事务模型</a:t>
            </a:r>
          </a:p>
        </p:txBody>
      </p:sp>
      <p:sp>
        <p:nvSpPr>
          <p:cNvPr id="17411" name="Rectangle 3"/>
          <p:cNvSpPr>
            <a:spLocks noGrp="1" noChangeArrowheads="1"/>
          </p:cNvSpPr>
          <p:nvPr>
            <p:ph idx="1"/>
          </p:nvPr>
        </p:nvSpPr>
        <p:spPr/>
        <p:txBody>
          <a:bodyPr/>
          <a:lstStyle/>
          <a:p>
            <a:r>
              <a:rPr lang="zh-CN" altLang="en-US" dirty="0"/>
              <a:t>由</a:t>
            </a:r>
            <a:r>
              <a:rPr lang="en-US" altLang="zh-CN" dirty="0"/>
              <a:t>Bean</a:t>
            </a:r>
            <a:r>
              <a:rPr lang="zh-CN" altLang="en-US" dirty="0"/>
              <a:t>自己管理事务：</a:t>
            </a:r>
            <a:endParaRPr lang="en-US" altLang="zh-CN" dirty="0"/>
          </a:p>
          <a:p>
            <a:r>
              <a:rPr lang="en-US" altLang="zh-CN" dirty="0" err="1"/>
              <a:t>TX_Bean_Managed</a:t>
            </a:r>
            <a:r>
              <a:rPr lang="en-US" altLang="zh-CN" dirty="0"/>
              <a:t>: </a:t>
            </a:r>
            <a:r>
              <a:rPr lang="zh-CN" altLang="en-US" dirty="0"/>
              <a:t>由</a:t>
            </a:r>
            <a:r>
              <a:rPr lang="en-US" altLang="zh-CN" dirty="0"/>
              <a:t>bean</a:t>
            </a:r>
            <a:r>
              <a:rPr lang="zh-CN" altLang="en-US" dirty="0"/>
              <a:t>完全控制事务的定界</a:t>
            </a:r>
          </a:p>
          <a:p>
            <a:endParaRPr lang="en-US" altLang="zh-CN" dirty="0"/>
          </a:p>
          <a:p>
            <a:r>
              <a:rPr lang="zh-CN" altLang="en-US" dirty="0"/>
              <a:t>由容器管理事务：</a:t>
            </a:r>
          </a:p>
          <a:p>
            <a:r>
              <a:rPr lang="en-US" altLang="zh-CN" dirty="0" err="1"/>
              <a:t>TX_Not_Supported</a:t>
            </a:r>
            <a:r>
              <a:rPr lang="en-US" altLang="zh-CN" dirty="0"/>
              <a:t>: bean</a:t>
            </a:r>
            <a:r>
              <a:rPr lang="zh-CN" altLang="en-US" dirty="0"/>
              <a:t>根本就不能参与事务</a:t>
            </a:r>
          </a:p>
          <a:p>
            <a:r>
              <a:rPr lang="en-US" altLang="zh-CN" dirty="0" err="1"/>
              <a:t>TX_Required</a:t>
            </a:r>
            <a:r>
              <a:rPr lang="en-US" altLang="zh-CN" dirty="0"/>
              <a:t>: bean</a:t>
            </a:r>
            <a:r>
              <a:rPr lang="zh-CN" altLang="en-US" dirty="0"/>
              <a:t>始终运行在事务中。触发一个新的事务或者加入到一个已存在的事务中</a:t>
            </a:r>
          </a:p>
          <a:p>
            <a:r>
              <a:rPr lang="en-US" altLang="zh-CN" dirty="0" err="1"/>
              <a:t>TX_Supports</a:t>
            </a:r>
            <a:r>
              <a:rPr lang="en-US" altLang="zh-CN" dirty="0"/>
              <a:t>: </a:t>
            </a:r>
            <a:r>
              <a:rPr lang="zh-CN" altLang="en-US" dirty="0"/>
              <a:t>加入已有事务，或者不运行在事务中</a:t>
            </a:r>
          </a:p>
          <a:p>
            <a:r>
              <a:rPr lang="en-US" altLang="zh-CN" dirty="0" err="1"/>
              <a:t>TX_Requires_New</a:t>
            </a:r>
            <a:r>
              <a:rPr lang="en-US" altLang="zh-CN" dirty="0"/>
              <a:t>: </a:t>
            </a:r>
            <a:r>
              <a:rPr lang="zh-CN" altLang="en-US" dirty="0"/>
              <a:t>总是开始一个新的事务</a:t>
            </a:r>
          </a:p>
          <a:p>
            <a:r>
              <a:rPr lang="en-US" altLang="zh-CN" dirty="0" err="1"/>
              <a:t>TX_Mandatory</a:t>
            </a:r>
            <a:r>
              <a:rPr lang="en-US" altLang="zh-CN" dirty="0"/>
              <a:t>: </a:t>
            </a:r>
            <a:r>
              <a:rPr lang="zh-CN" altLang="en-US" dirty="0"/>
              <a:t>只能在事务环境中运行，如果事务没有被运行，那么返回一个异常状态</a:t>
            </a:r>
          </a:p>
        </p:txBody>
      </p:sp>
    </p:spTree>
    <p:extLst>
      <p:ext uri="{BB962C8B-B14F-4D97-AF65-F5344CB8AC3E}">
        <p14:creationId xmlns:p14="http://schemas.microsoft.com/office/powerpoint/2010/main" val="1625365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547688" y="1176338"/>
            <a:ext cx="7918450" cy="4468812"/>
            <a:chOff x="345" y="825"/>
            <a:chExt cx="4988" cy="2815"/>
          </a:xfrm>
        </p:grpSpPr>
        <p:sp>
          <p:nvSpPr>
            <p:cNvPr id="11271" name="Rectangle 3"/>
            <p:cNvSpPr>
              <a:spLocks noChangeArrowheads="1"/>
            </p:cNvSpPr>
            <p:nvPr/>
          </p:nvSpPr>
          <p:spPr bwMode="auto">
            <a:xfrm>
              <a:off x="3015" y="2032"/>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2" name="Rectangle 4"/>
            <p:cNvSpPr>
              <a:spLocks noChangeArrowheads="1"/>
            </p:cNvSpPr>
            <p:nvPr/>
          </p:nvSpPr>
          <p:spPr bwMode="auto">
            <a:xfrm>
              <a:off x="3015" y="2032"/>
              <a:ext cx="525" cy="581"/>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3" name="Rectangle 5"/>
            <p:cNvSpPr>
              <a:spLocks noChangeArrowheads="1"/>
            </p:cNvSpPr>
            <p:nvPr/>
          </p:nvSpPr>
          <p:spPr bwMode="auto">
            <a:xfrm>
              <a:off x="3120" y="2209"/>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4" name="Rectangle 6"/>
            <p:cNvSpPr>
              <a:spLocks noChangeArrowheads="1"/>
            </p:cNvSpPr>
            <p:nvPr/>
          </p:nvSpPr>
          <p:spPr bwMode="auto">
            <a:xfrm>
              <a:off x="4823" y="1173"/>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5" name="Rectangle 7"/>
            <p:cNvSpPr>
              <a:spLocks noChangeArrowheads="1"/>
            </p:cNvSpPr>
            <p:nvPr/>
          </p:nvSpPr>
          <p:spPr bwMode="auto">
            <a:xfrm>
              <a:off x="4823" y="3054"/>
              <a:ext cx="510" cy="567"/>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6" name="Rectangle 8"/>
            <p:cNvSpPr>
              <a:spLocks noChangeArrowheads="1"/>
            </p:cNvSpPr>
            <p:nvPr/>
          </p:nvSpPr>
          <p:spPr bwMode="auto">
            <a:xfrm>
              <a:off x="4823" y="2086"/>
              <a:ext cx="510" cy="582"/>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7" name="Rectangle 9"/>
            <p:cNvSpPr>
              <a:spLocks noChangeArrowheads="1"/>
            </p:cNvSpPr>
            <p:nvPr/>
          </p:nvSpPr>
          <p:spPr bwMode="auto">
            <a:xfrm>
              <a:off x="3891" y="2429"/>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8" name="Rectangle 10"/>
            <p:cNvSpPr>
              <a:spLocks noChangeArrowheads="1"/>
            </p:cNvSpPr>
            <p:nvPr/>
          </p:nvSpPr>
          <p:spPr bwMode="auto">
            <a:xfrm>
              <a:off x="3903" y="1700"/>
              <a:ext cx="510" cy="58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79" name="Rectangle 11"/>
            <p:cNvSpPr>
              <a:spLocks noChangeArrowheads="1"/>
            </p:cNvSpPr>
            <p:nvPr/>
          </p:nvSpPr>
          <p:spPr bwMode="auto">
            <a:xfrm>
              <a:off x="4587" y="2084"/>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0" name="Rectangle 12"/>
            <p:cNvSpPr>
              <a:spLocks noChangeArrowheads="1"/>
            </p:cNvSpPr>
            <p:nvPr/>
          </p:nvSpPr>
          <p:spPr bwMode="auto">
            <a:xfrm>
              <a:off x="4587" y="3244"/>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1" name="Rectangle 13"/>
            <p:cNvSpPr>
              <a:spLocks noChangeArrowheads="1"/>
            </p:cNvSpPr>
            <p:nvPr/>
          </p:nvSpPr>
          <p:spPr bwMode="auto">
            <a:xfrm>
              <a:off x="4587" y="1340"/>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2" name="Rectangle 14"/>
            <p:cNvSpPr>
              <a:spLocks noChangeArrowheads="1"/>
            </p:cNvSpPr>
            <p:nvPr/>
          </p:nvSpPr>
          <p:spPr bwMode="auto">
            <a:xfrm>
              <a:off x="4587" y="2433"/>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3" name="Rectangle 15"/>
            <p:cNvSpPr>
              <a:spLocks noChangeArrowheads="1"/>
            </p:cNvSpPr>
            <p:nvPr/>
          </p:nvSpPr>
          <p:spPr bwMode="auto">
            <a:xfrm>
              <a:off x="3629" y="1871"/>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4" name="Rectangle 16"/>
            <p:cNvSpPr>
              <a:spLocks noChangeArrowheads="1"/>
            </p:cNvSpPr>
            <p:nvPr/>
          </p:nvSpPr>
          <p:spPr bwMode="auto">
            <a:xfrm>
              <a:off x="3629" y="2570"/>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5" name="Rectangle 17"/>
            <p:cNvSpPr>
              <a:spLocks noChangeArrowheads="1"/>
            </p:cNvSpPr>
            <p:nvPr/>
          </p:nvSpPr>
          <p:spPr bwMode="auto">
            <a:xfrm>
              <a:off x="1113" y="2122"/>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6" name="Rectangle 18"/>
            <p:cNvSpPr>
              <a:spLocks noChangeArrowheads="1"/>
            </p:cNvSpPr>
            <p:nvPr/>
          </p:nvSpPr>
          <p:spPr bwMode="auto">
            <a:xfrm>
              <a:off x="1105" y="2114"/>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7" name="Rectangle 19"/>
            <p:cNvSpPr>
              <a:spLocks noChangeArrowheads="1"/>
            </p:cNvSpPr>
            <p:nvPr/>
          </p:nvSpPr>
          <p:spPr bwMode="auto">
            <a:xfrm>
              <a:off x="1862" y="3054"/>
              <a:ext cx="509" cy="58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8" name="Rectangle 20"/>
            <p:cNvSpPr>
              <a:spLocks noChangeArrowheads="1"/>
            </p:cNvSpPr>
            <p:nvPr/>
          </p:nvSpPr>
          <p:spPr bwMode="auto">
            <a:xfrm>
              <a:off x="1854" y="3046"/>
              <a:ext cx="523" cy="59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89" name="AutoShape 21"/>
            <p:cNvSpPr>
              <a:spLocks noChangeArrowheads="1"/>
            </p:cNvSpPr>
            <p:nvPr/>
          </p:nvSpPr>
          <p:spPr bwMode="auto">
            <a:xfrm>
              <a:off x="2066" y="3287"/>
              <a:ext cx="127" cy="183"/>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0" name="AutoShape 22"/>
            <p:cNvSpPr>
              <a:spLocks noChangeArrowheads="1"/>
            </p:cNvSpPr>
            <p:nvPr/>
          </p:nvSpPr>
          <p:spPr bwMode="auto">
            <a:xfrm>
              <a:off x="2066" y="3287"/>
              <a:ext cx="141" cy="198"/>
            </a:xfrm>
            <a:prstGeom prst="roundRect">
              <a:avLst>
                <a:gd name="adj" fmla="val 42551"/>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1" name="Rectangle 23"/>
            <p:cNvSpPr>
              <a:spLocks noChangeArrowheads="1"/>
            </p:cNvSpPr>
            <p:nvPr/>
          </p:nvSpPr>
          <p:spPr bwMode="auto">
            <a:xfrm>
              <a:off x="2066" y="3386"/>
              <a:ext cx="127" cy="84"/>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2" name="Rectangle 24"/>
            <p:cNvSpPr>
              <a:spLocks noChangeArrowheads="1"/>
            </p:cNvSpPr>
            <p:nvPr/>
          </p:nvSpPr>
          <p:spPr bwMode="auto">
            <a:xfrm>
              <a:off x="2066" y="3386"/>
              <a:ext cx="141"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3" name="AutoShape 25"/>
            <p:cNvSpPr>
              <a:spLocks noChangeArrowheads="1"/>
            </p:cNvSpPr>
            <p:nvPr/>
          </p:nvSpPr>
          <p:spPr bwMode="auto">
            <a:xfrm>
              <a:off x="2066" y="3287"/>
              <a:ext cx="141" cy="198"/>
            </a:xfrm>
            <a:prstGeom prst="roundRect">
              <a:avLst>
                <a:gd name="adj" fmla="val 42551"/>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4" name="Line 26"/>
            <p:cNvSpPr>
              <a:spLocks noChangeShapeType="1"/>
            </p:cNvSpPr>
            <p:nvPr/>
          </p:nvSpPr>
          <p:spPr bwMode="auto">
            <a:xfrm>
              <a:off x="2066" y="3371"/>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5" name="Rectangle 27"/>
            <p:cNvSpPr>
              <a:spLocks noChangeArrowheads="1"/>
            </p:cNvSpPr>
            <p:nvPr/>
          </p:nvSpPr>
          <p:spPr bwMode="auto">
            <a:xfrm>
              <a:off x="1862" y="2136"/>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6" name="Rectangle 28"/>
            <p:cNvSpPr>
              <a:spLocks noChangeArrowheads="1"/>
            </p:cNvSpPr>
            <p:nvPr/>
          </p:nvSpPr>
          <p:spPr bwMode="auto">
            <a:xfrm>
              <a:off x="1854" y="2128"/>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7" name="AutoShape 29"/>
            <p:cNvSpPr>
              <a:spLocks noChangeArrowheads="1"/>
            </p:cNvSpPr>
            <p:nvPr/>
          </p:nvSpPr>
          <p:spPr bwMode="auto">
            <a:xfrm>
              <a:off x="2080" y="2297"/>
              <a:ext cx="127" cy="184"/>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8" name="AutoShape 30"/>
            <p:cNvSpPr>
              <a:spLocks noChangeArrowheads="1"/>
            </p:cNvSpPr>
            <p:nvPr/>
          </p:nvSpPr>
          <p:spPr bwMode="auto">
            <a:xfrm>
              <a:off x="2080" y="2297"/>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299" name="Rectangle 31"/>
            <p:cNvSpPr>
              <a:spLocks noChangeArrowheads="1"/>
            </p:cNvSpPr>
            <p:nvPr/>
          </p:nvSpPr>
          <p:spPr bwMode="auto">
            <a:xfrm>
              <a:off x="2080" y="2396"/>
              <a:ext cx="127"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0" name="Rectangle 32"/>
            <p:cNvSpPr>
              <a:spLocks noChangeArrowheads="1"/>
            </p:cNvSpPr>
            <p:nvPr/>
          </p:nvSpPr>
          <p:spPr bwMode="auto">
            <a:xfrm>
              <a:off x="2080" y="2396"/>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1" name="AutoShape 33"/>
            <p:cNvSpPr>
              <a:spLocks noChangeArrowheads="1"/>
            </p:cNvSpPr>
            <p:nvPr/>
          </p:nvSpPr>
          <p:spPr bwMode="auto">
            <a:xfrm>
              <a:off x="2080" y="2297"/>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2" name="Line 34"/>
            <p:cNvSpPr>
              <a:spLocks noChangeShapeType="1"/>
            </p:cNvSpPr>
            <p:nvPr/>
          </p:nvSpPr>
          <p:spPr bwMode="auto">
            <a:xfrm>
              <a:off x="2080" y="2382"/>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Rectangle 35"/>
            <p:cNvSpPr>
              <a:spLocks noChangeArrowheads="1"/>
            </p:cNvSpPr>
            <p:nvPr/>
          </p:nvSpPr>
          <p:spPr bwMode="auto">
            <a:xfrm>
              <a:off x="1862" y="1203"/>
              <a:ext cx="509" cy="56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4" name="Rectangle 36"/>
            <p:cNvSpPr>
              <a:spLocks noChangeArrowheads="1"/>
            </p:cNvSpPr>
            <p:nvPr/>
          </p:nvSpPr>
          <p:spPr bwMode="auto">
            <a:xfrm>
              <a:off x="1854" y="1195"/>
              <a:ext cx="523" cy="57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5" name="AutoShape 37"/>
            <p:cNvSpPr>
              <a:spLocks noChangeArrowheads="1"/>
            </p:cNvSpPr>
            <p:nvPr/>
          </p:nvSpPr>
          <p:spPr bwMode="auto">
            <a:xfrm>
              <a:off x="2080" y="1379"/>
              <a:ext cx="127" cy="198"/>
            </a:xfrm>
            <a:prstGeom prst="roundRect">
              <a:avLst>
                <a:gd name="adj" fmla="val 4724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6" name="AutoShape 38"/>
            <p:cNvSpPr>
              <a:spLocks noChangeArrowheads="1"/>
            </p:cNvSpPr>
            <p:nvPr/>
          </p:nvSpPr>
          <p:spPr bwMode="auto">
            <a:xfrm>
              <a:off x="2080" y="1379"/>
              <a:ext cx="142" cy="212"/>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7" name="Rectangle 39"/>
            <p:cNvSpPr>
              <a:spLocks noChangeArrowheads="1"/>
            </p:cNvSpPr>
            <p:nvPr/>
          </p:nvSpPr>
          <p:spPr bwMode="auto">
            <a:xfrm>
              <a:off x="2080" y="1478"/>
              <a:ext cx="127"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8" name="Rectangle 40"/>
            <p:cNvSpPr>
              <a:spLocks noChangeArrowheads="1"/>
            </p:cNvSpPr>
            <p:nvPr/>
          </p:nvSpPr>
          <p:spPr bwMode="auto">
            <a:xfrm>
              <a:off x="2080" y="1478"/>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09" name="AutoShape 41"/>
            <p:cNvSpPr>
              <a:spLocks noChangeArrowheads="1"/>
            </p:cNvSpPr>
            <p:nvPr/>
          </p:nvSpPr>
          <p:spPr bwMode="auto">
            <a:xfrm>
              <a:off x="2080" y="1379"/>
              <a:ext cx="142" cy="212"/>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10" name="Line 42"/>
            <p:cNvSpPr>
              <a:spLocks noChangeShapeType="1"/>
            </p:cNvSpPr>
            <p:nvPr/>
          </p:nvSpPr>
          <p:spPr bwMode="auto">
            <a:xfrm>
              <a:off x="2080" y="1478"/>
              <a:ext cx="127"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1" name="Rectangle 43"/>
            <p:cNvSpPr>
              <a:spLocks noChangeArrowheads="1"/>
            </p:cNvSpPr>
            <p:nvPr/>
          </p:nvSpPr>
          <p:spPr bwMode="auto">
            <a:xfrm>
              <a:off x="1119" y="2714"/>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1312" name="Rectangle 44"/>
            <p:cNvSpPr>
              <a:spLocks noChangeArrowheads="1"/>
            </p:cNvSpPr>
            <p:nvPr/>
          </p:nvSpPr>
          <p:spPr bwMode="auto">
            <a:xfrm>
              <a:off x="2248" y="1286"/>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X</a:t>
              </a:r>
              <a:endParaRPr kumimoji="0" lang="en-GB" altLang="zh-CN" sz="2400">
                <a:latin typeface="Times" pitchFamily="18" charset="0"/>
                <a:ea typeface="宋体" pitchFamily="2" charset="-122"/>
              </a:endParaRPr>
            </a:p>
          </p:txBody>
        </p:sp>
        <p:sp>
          <p:nvSpPr>
            <p:cNvPr id="11313" name="Rectangle 45"/>
            <p:cNvSpPr>
              <a:spLocks noChangeArrowheads="1"/>
            </p:cNvSpPr>
            <p:nvPr/>
          </p:nvSpPr>
          <p:spPr bwMode="auto">
            <a:xfrm>
              <a:off x="2234" y="2191"/>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1314" name="Rectangle 46"/>
            <p:cNvSpPr>
              <a:spLocks noChangeArrowheads="1"/>
            </p:cNvSpPr>
            <p:nvPr/>
          </p:nvSpPr>
          <p:spPr bwMode="auto">
            <a:xfrm>
              <a:off x="2234" y="313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Z</a:t>
              </a:r>
              <a:endParaRPr kumimoji="0" lang="en-GB" altLang="zh-CN" sz="2400">
                <a:latin typeface="Times" pitchFamily="18" charset="0"/>
                <a:ea typeface="宋体" pitchFamily="2" charset="-122"/>
              </a:endParaRPr>
            </a:p>
          </p:txBody>
        </p:sp>
        <p:sp>
          <p:nvSpPr>
            <p:cNvPr id="11315" name="Freeform 47"/>
            <p:cNvSpPr>
              <a:spLocks/>
            </p:cNvSpPr>
            <p:nvPr/>
          </p:nvSpPr>
          <p:spPr bwMode="auto">
            <a:xfrm>
              <a:off x="2010" y="2368"/>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16" name="Freeform 48"/>
            <p:cNvSpPr>
              <a:spLocks/>
            </p:cNvSpPr>
            <p:nvPr/>
          </p:nvSpPr>
          <p:spPr bwMode="auto">
            <a:xfrm>
              <a:off x="2010" y="1492"/>
              <a:ext cx="56" cy="56"/>
            </a:xfrm>
            <a:custGeom>
              <a:avLst/>
              <a:gdLst>
                <a:gd name="T0" fmla="*/ 14 w 56"/>
                <a:gd name="T1" fmla="*/ 42 h 56"/>
                <a:gd name="T2" fmla="*/ 0 w 56"/>
                <a:gd name="T3" fmla="*/ 14 h 56"/>
                <a:gd name="T4" fmla="*/ 56 w 56"/>
                <a:gd name="T5" fmla="*/ 0 h 56"/>
                <a:gd name="T6" fmla="*/ 42 w 56"/>
                <a:gd name="T7" fmla="*/ 56 h 56"/>
                <a:gd name="T8" fmla="*/ 14 w 56"/>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14" y="42"/>
                  </a:moveTo>
                  <a:lnTo>
                    <a:pt x="0" y="14"/>
                  </a:lnTo>
                  <a:lnTo>
                    <a:pt x="56" y="0"/>
                  </a:lnTo>
                  <a:lnTo>
                    <a:pt x="42" y="56"/>
                  </a:lnTo>
                  <a:lnTo>
                    <a:pt x="14" y="42"/>
                  </a:lnTo>
                  <a:close/>
                </a:path>
              </a:pathLst>
            </a:custGeom>
            <a:solidFill>
              <a:srgbClr val="000000"/>
            </a:solidFill>
            <a:ln w="33338">
              <a:solidFill>
                <a:srgbClr val="000000"/>
              </a:solidFill>
              <a:prstDash val="solid"/>
              <a:round/>
              <a:headEnd/>
              <a:tailEnd/>
            </a:ln>
          </p:spPr>
          <p:txBody>
            <a:bodyPr/>
            <a:lstStyle/>
            <a:p>
              <a:endParaRPr lang="en-US"/>
            </a:p>
          </p:txBody>
        </p:sp>
        <p:sp>
          <p:nvSpPr>
            <p:cNvPr id="11317" name="Freeform 49"/>
            <p:cNvSpPr>
              <a:spLocks/>
            </p:cNvSpPr>
            <p:nvPr/>
          </p:nvSpPr>
          <p:spPr bwMode="auto">
            <a:xfrm>
              <a:off x="2010" y="3315"/>
              <a:ext cx="56" cy="56"/>
            </a:xfrm>
            <a:custGeom>
              <a:avLst/>
              <a:gdLst>
                <a:gd name="T0" fmla="*/ 14 w 56"/>
                <a:gd name="T1" fmla="*/ 14 h 56"/>
                <a:gd name="T2" fmla="*/ 42 w 56"/>
                <a:gd name="T3" fmla="*/ 0 h 56"/>
                <a:gd name="T4" fmla="*/ 56 w 56"/>
                <a:gd name="T5" fmla="*/ 56 h 56"/>
                <a:gd name="T6" fmla="*/ 0 w 56"/>
                <a:gd name="T7" fmla="*/ 28 h 56"/>
                <a:gd name="T8" fmla="*/ 14 w 56"/>
                <a:gd name="T9" fmla="*/ 14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14" y="14"/>
                  </a:moveTo>
                  <a:lnTo>
                    <a:pt x="42" y="0"/>
                  </a:lnTo>
                  <a:lnTo>
                    <a:pt x="56" y="56"/>
                  </a:lnTo>
                  <a:lnTo>
                    <a:pt x="0" y="28"/>
                  </a:lnTo>
                  <a:lnTo>
                    <a:pt x="14" y="14"/>
                  </a:lnTo>
                  <a:close/>
                </a:path>
              </a:pathLst>
            </a:custGeom>
            <a:solidFill>
              <a:srgbClr val="000000"/>
            </a:solidFill>
            <a:ln w="33338">
              <a:solidFill>
                <a:srgbClr val="000000"/>
              </a:solidFill>
              <a:prstDash val="solid"/>
              <a:round/>
              <a:headEnd/>
              <a:tailEnd/>
            </a:ln>
          </p:spPr>
          <p:txBody>
            <a:bodyPr/>
            <a:lstStyle/>
            <a:p>
              <a:endParaRPr lang="en-US"/>
            </a:p>
          </p:txBody>
        </p:sp>
        <p:sp>
          <p:nvSpPr>
            <p:cNvPr id="11318" name="AutoShape 50"/>
            <p:cNvSpPr>
              <a:spLocks noChangeArrowheads="1"/>
            </p:cNvSpPr>
            <p:nvPr/>
          </p:nvSpPr>
          <p:spPr bwMode="auto">
            <a:xfrm>
              <a:off x="5155" y="3237"/>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19" name="AutoShape 51"/>
            <p:cNvSpPr>
              <a:spLocks noChangeArrowheads="1"/>
            </p:cNvSpPr>
            <p:nvPr/>
          </p:nvSpPr>
          <p:spPr bwMode="auto">
            <a:xfrm>
              <a:off x="5155" y="3237"/>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0" name="Rectangle 52"/>
            <p:cNvSpPr>
              <a:spLocks noChangeArrowheads="1"/>
            </p:cNvSpPr>
            <p:nvPr/>
          </p:nvSpPr>
          <p:spPr bwMode="auto">
            <a:xfrm>
              <a:off x="5155" y="3336"/>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1" name="Rectangle 53"/>
            <p:cNvSpPr>
              <a:spLocks noChangeArrowheads="1"/>
            </p:cNvSpPr>
            <p:nvPr/>
          </p:nvSpPr>
          <p:spPr bwMode="auto">
            <a:xfrm>
              <a:off x="5155" y="3336"/>
              <a:ext cx="142" cy="113"/>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2" name="AutoShape 54"/>
            <p:cNvSpPr>
              <a:spLocks noChangeArrowheads="1"/>
            </p:cNvSpPr>
            <p:nvPr/>
          </p:nvSpPr>
          <p:spPr bwMode="auto">
            <a:xfrm>
              <a:off x="5155" y="3237"/>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3" name="Line 55"/>
            <p:cNvSpPr>
              <a:spLocks noChangeShapeType="1"/>
            </p:cNvSpPr>
            <p:nvPr/>
          </p:nvSpPr>
          <p:spPr bwMode="auto">
            <a:xfrm>
              <a:off x="5155" y="3336"/>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4" name="AutoShape 56"/>
            <p:cNvSpPr>
              <a:spLocks noChangeArrowheads="1"/>
            </p:cNvSpPr>
            <p:nvPr/>
          </p:nvSpPr>
          <p:spPr bwMode="auto">
            <a:xfrm>
              <a:off x="5169" y="2429"/>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5" name="AutoShape 57"/>
            <p:cNvSpPr>
              <a:spLocks noChangeArrowheads="1"/>
            </p:cNvSpPr>
            <p:nvPr/>
          </p:nvSpPr>
          <p:spPr bwMode="auto">
            <a:xfrm>
              <a:off x="5169" y="2429"/>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6" name="Rectangle 58"/>
            <p:cNvSpPr>
              <a:spLocks noChangeArrowheads="1"/>
            </p:cNvSpPr>
            <p:nvPr/>
          </p:nvSpPr>
          <p:spPr bwMode="auto">
            <a:xfrm>
              <a:off x="5169" y="2528"/>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7" name="Rectangle 59"/>
            <p:cNvSpPr>
              <a:spLocks noChangeArrowheads="1"/>
            </p:cNvSpPr>
            <p:nvPr/>
          </p:nvSpPr>
          <p:spPr bwMode="auto">
            <a:xfrm>
              <a:off x="5169" y="2528"/>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8" name="AutoShape 60"/>
            <p:cNvSpPr>
              <a:spLocks noChangeArrowheads="1"/>
            </p:cNvSpPr>
            <p:nvPr/>
          </p:nvSpPr>
          <p:spPr bwMode="auto">
            <a:xfrm>
              <a:off x="5169" y="2429"/>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29" name="Line 61"/>
            <p:cNvSpPr>
              <a:spLocks noChangeShapeType="1"/>
            </p:cNvSpPr>
            <p:nvPr/>
          </p:nvSpPr>
          <p:spPr bwMode="auto">
            <a:xfrm>
              <a:off x="5169" y="2514"/>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0" name="AutoShape 62"/>
            <p:cNvSpPr>
              <a:spLocks noChangeArrowheads="1"/>
            </p:cNvSpPr>
            <p:nvPr/>
          </p:nvSpPr>
          <p:spPr bwMode="auto">
            <a:xfrm>
              <a:off x="5169" y="2145"/>
              <a:ext cx="128" cy="185"/>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1" name="AutoShape 63"/>
            <p:cNvSpPr>
              <a:spLocks noChangeArrowheads="1"/>
            </p:cNvSpPr>
            <p:nvPr/>
          </p:nvSpPr>
          <p:spPr bwMode="auto">
            <a:xfrm>
              <a:off x="5169" y="2145"/>
              <a:ext cx="142" cy="199"/>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2" name="Rectangle 64"/>
            <p:cNvSpPr>
              <a:spLocks noChangeArrowheads="1"/>
            </p:cNvSpPr>
            <p:nvPr/>
          </p:nvSpPr>
          <p:spPr bwMode="auto">
            <a:xfrm>
              <a:off x="5169" y="2245"/>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3" name="Rectangle 65"/>
            <p:cNvSpPr>
              <a:spLocks noChangeArrowheads="1"/>
            </p:cNvSpPr>
            <p:nvPr/>
          </p:nvSpPr>
          <p:spPr bwMode="auto">
            <a:xfrm>
              <a:off x="5169" y="2245"/>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4" name="AutoShape 66"/>
            <p:cNvSpPr>
              <a:spLocks noChangeArrowheads="1"/>
            </p:cNvSpPr>
            <p:nvPr/>
          </p:nvSpPr>
          <p:spPr bwMode="auto">
            <a:xfrm>
              <a:off x="5169" y="2145"/>
              <a:ext cx="142" cy="199"/>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5" name="Line 67"/>
            <p:cNvSpPr>
              <a:spLocks noChangeShapeType="1"/>
            </p:cNvSpPr>
            <p:nvPr/>
          </p:nvSpPr>
          <p:spPr bwMode="auto">
            <a:xfrm>
              <a:off x="5169" y="2230"/>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36" name="AutoShape 68"/>
            <p:cNvSpPr>
              <a:spLocks noChangeArrowheads="1"/>
            </p:cNvSpPr>
            <p:nvPr/>
          </p:nvSpPr>
          <p:spPr bwMode="auto">
            <a:xfrm>
              <a:off x="5169" y="1366"/>
              <a:ext cx="128" cy="184"/>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7" name="AutoShape 69"/>
            <p:cNvSpPr>
              <a:spLocks noChangeArrowheads="1"/>
            </p:cNvSpPr>
            <p:nvPr/>
          </p:nvSpPr>
          <p:spPr bwMode="auto">
            <a:xfrm>
              <a:off x="5169" y="1366"/>
              <a:ext cx="142" cy="198"/>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8" name="Rectangle 70"/>
            <p:cNvSpPr>
              <a:spLocks noChangeArrowheads="1"/>
            </p:cNvSpPr>
            <p:nvPr/>
          </p:nvSpPr>
          <p:spPr bwMode="auto">
            <a:xfrm>
              <a:off x="5169" y="1465"/>
              <a:ext cx="128" cy="8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39" name="Rectangle 71"/>
            <p:cNvSpPr>
              <a:spLocks noChangeArrowheads="1"/>
            </p:cNvSpPr>
            <p:nvPr/>
          </p:nvSpPr>
          <p:spPr bwMode="auto">
            <a:xfrm>
              <a:off x="5169" y="1465"/>
              <a:ext cx="142" cy="99"/>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0" name="AutoShape 72"/>
            <p:cNvSpPr>
              <a:spLocks noChangeArrowheads="1"/>
            </p:cNvSpPr>
            <p:nvPr/>
          </p:nvSpPr>
          <p:spPr bwMode="auto">
            <a:xfrm>
              <a:off x="5169" y="1366"/>
              <a:ext cx="142" cy="198"/>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1" name="Line 73"/>
            <p:cNvSpPr>
              <a:spLocks noChangeShapeType="1"/>
            </p:cNvSpPr>
            <p:nvPr/>
          </p:nvSpPr>
          <p:spPr bwMode="auto">
            <a:xfrm>
              <a:off x="5169" y="1451"/>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2" name="AutoShape 74"/>
            <p:cNvSpPr>
              <a:spLocks noChangeArrowheads="1"/>
            </p:cNvSpPr>
            <p:nvPr/>
          </p:nvSpPr>
          <p:spPr bwMode="auto">
            <a:xfrm>
              <a:off x="4220" y="2627"/>
              <a:ext cx="142" cy="184"/>
            </a:xfrm>
            <a:prstGeom prst="roundRect">
              <a:avLst>
                <a:gd name="adj" fmla="val 4225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3" name="AutoShape 75"/>
            <p:cNvSpPr>
              <a:spLocks noChangeArrowheads="1"/>
            </p:cNvSpPr>
            <p:nvPr/>
          </p:nvSpPr>
          <p:spPr bwMode="auto">
            <a:xfrm>
              <a:off x="4220" y="2627"/>
              <a:ext cx="156" cy="199"/>
            </a:xfrm>
            <a:prstGeom prst="roundRect">
              <a:avLst>
                <a:gd name="adj" fmla="val 38463"/>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4" name="Rectangle 76"/>
            <p:cNvSpPr>
              <a:spLocks noChangeArrowheads="1"/>
            </p:cNvSpPr>
            <p:nvPr/>
          </p:nvSpPr>
          <p:spPr bwMode="auto">
            <a:xfrm>
              <a:off x="4234" y="2726"/>
              <a:ext cx="128" cy="100"/>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5" name="Rectangle 77"/>
            <p:cNvSpPr>
              <a:spLocks noChangeArrowheads="1"/>
            </p:cNvSpPr>
            <p:nvPr/>
          </p:nvSpPr>
          <p:spPr bwMode="auto">
            <a:xfrm>
              <a:off x="4234" y="2726"/>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6" name="AutoShape 78"/>
            <p:cNvSpPr>
              <a:spLocks noChangeArrowheads="1"/>
            </p:cNvSpPr>
            <p:nvPr/>
          </p:nvSpPr>
          <p:spPr bwMode="auto">
            <a:xfrm>
              <a:off x="4220" y="2627"/>
              <a:ext cx="156" cy="199"/>
            </a:xfrm>
            <a:prstGeom prst="roundRect">
              <a:avLst>
                <a:gd name="adj" fmla="val 38463"/>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7" name="Line 79"/>
            <p:cNvSpPr>
              <a:spLocks noChangeShapeType="1"/>
            </p:cNvSpPr>
            <p:nvPr/>
          </p:nvSpPr>
          <p:spPr bwMode="auto">
            <a:xfrm>
              <a:off x="4220" y="2726"/>
              <a:ext cx="142"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48" name="AutoShape 80"/>
            <p:cNvSpPr>
              <a:spLocks noChangeArrowheads="1"/>
            </p:cNvSpPr>
            <p:nvPr/>
          </p:nvSpPr>
          <p:spPr bwMode="auto">
            <a:xfrm>
              <a:off x="4234" y="1876"/>
              <a:ext cx="128" cy="198"/>
            </a:xfrm>
            <a:prstGeom prst="roundRect">
              <a:avLst>
                <a:gd name="adj" fmla="val 46875"/>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49" name="AutoShape 81"/>
            <p:cNvSpPr>
              <a:spLocks noChangeArrowheads="1"/>
            </p:cNvSpPr>
            <p:nvPr/>
          </p:nvSpPr>
          <p:spPr bwMode="auto">
            <a:xfrm>
              <a:off x="4234" y="1876"/>
              <a:ext cx="142" cy="213"/>
            </a:xfrm>
            <a:prstGeom prst="roundRect">
              <a:avLst>
                <a:gd name="adj" fmla="val 42255"/>
              </a:avLst>
            </a:prstGeom>
            <a:noFill/>
            <a:ln w="333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0" name="Rectangle 82"/>
            <p:cNvSpPr>
              <a:spLocks noChangeArrowheads="1"/>
            </p:cNvSpPr>
            <p:nvPr/>
          </p:nvSpPr>
          <p:spPr bwMode="auto">
            <a:xfrm>
              <a:off x="4234" y="1975"/>
              <a:ext cx="128" cy="99"/>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1" name="Rectangle 83"/>
            <p:cNvSpPr>
              <a:spLocks noChangeArrowheads="1"/>
            </p:cNvSpPr>
            <p:nvPr/>
          </p:nvSpPr>
          <p:spPr bwMode="auto">
            <a:xfrm>
              <a:off x="4234" y="1975"/>
              <a:ext cx="142" cy="114"/>
            </a:xfrm>
            <a:prstGeom prst="rect">
              <a:avLst/>
            </a:prstGeom>
            <a:noFill/>
            <a:ln w="33338">
              <a:solidFill>
                <a:srgbClr val="FFDC9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2" name="AutoShape 84"/>
            <p:cNvSpPr>
              <a:spLocks noChangeArrowheads="1"/>
            </p:cNvSpPr>
            <p:nvPr/>
          </p:nvSpPr>
          <p:spPr bwMode="auto">
            <a:xfrm>
              <a:off x="4234" y="1876"/>
              <a:ext cx="142" cy="213"/>
            </a:xfrm>
            <a:prstGeom prst="roundRect">
              <a:avLst>
                <a:gd name="adj" fmla="val 42255"/>
              </a:avLst>
            </a:prstGeom>
            <a:noFill/>
            <a:ln w="33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353" name="Line 85"/>
            <p:cNvSpPr>
              <a:spLocks noChangeShapeType="1"/>
            </p:cNvSpPr>
            <p:nvPr/>
          </p:nvSpPr>
          <p:spPr bwMode="auto">
            <a:xfrm>
              <a:off x="4234" y="1975"/>
              <a:ext cx="128"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54" name="Rectangle 86"/>
            <p:cNvSpPr>
              <a:spLocks noChangeArrowheads="1"/>
            </p:cNvSpPr>
            <p:nvPr/>
          </p:nvSpPr>
          <p:spPr bwMode="auto">
            <a:xfrm>
              <a:off x="3933" y="1713"/>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X</a:t>
              </a:r>
              <a:endParaRPr kumimoji="0" lang="en-GB" altLang="zh-CN" sz="2400" i="1">
                <a:latin typeface="Times" pitchFamily="18" charset="0"/>
                <a:ea typeface="宋体" pitchFamily="2" charset="-122"/>
              </a:endParaRPr>
            </a:p>
          </p:txBody>
        </p:sp>
        <p:sp>
          <p:nvSpPr>
            <p:cNvPr id="11355" name="Rectangle 87"/>
            <p:cNvSpPr>
              <a:spLocks noChangeArrowheads="1"/>
            </p:cNvSpPr>
            <p:nvPr/>
          </p:nvSpPr>
          <p:spPr bwMode="auto">
            <a:xfrm>
              <a:off x="3923" y="2875"/>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Y</a:t>
              </a:r>
              <a:endParaRPr kumimoji="0" lang="en-GB" altLang="zh-CN" sz="2400">
                <a:latin typeface="Times" pitchFamily="18" charset="0"/>
                <a:ea typeface="宋体" pitchFamily="2" charset="-122"/>
              </a:endParaRPr>
            </a:p>
          </p:txBody>
        </p:sp>
        <p:sp>
          <p:nvSpPr>
            <p:cNvPr id="11356" name="Rectangle 88"/>
            <p:cNvSpPr>
              <a:spLocks noChangeArrowheads="1"/>
            </p:cNvSpPr>
            <p:nvPr/>
          </p:nvSpPr>
          <p:spPr bwMode="auto">
            <a:xfrm>
              <a:off x="4907" y="1188"/>
              <a:ext cx="10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M</a:t>
              </a:r>
              <a:endParaRPr kumimoji="0" lang="en-GB" altLang="zh-CN" sz="2400" i="1">
                <a:latin typeface="Times" pitchFamily="18" charset="0"/>
                <a:ea typeface="宋体" pitchFamily="2" charset="-122"/>
              </a:endParaRPr>
            </a:p>
          </p:txBody>
        </p:sp>
        <p:sp>
          <p:nvSpPr>
            <p:cNvPr id="11357" name="Rectangle 89"/>
            <p:cNvSpPr>
              <a:spLocks noChangeArrowheads="1"/>
            </p:cNvSpPr>
            <p:nvPr/>
          </p:nvSpPr>
          <p:spPr bwMode="auto">
            <a:xfrm>
              <a:off x="5099" y="1925"/>
              <a:ext cx="8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N</a:t>
              </a:r>
              <a:endParaRPr kumimoji="0" lang="en-GB" altLang="zh-CN" sz="2400">
                <a:latin typeface="Times" pitchFamily="18" charset="0"/>
                <a:ea typeface="宋体" pitchFamily="2" charset="-122"/>
              </a:endParaRPr>
            </a:p>
          </p:txBody>
        </p:sp>
        <p:sp>
          <p:nvSpPr>
            <p:cNvPr id="11358" name="Rectangle 90"/>
            <p:cNvSpPr>
              <a:spLocks noChangeArrowheads="1"/>
            </p:cNvSpPr>
            <p:nvPr/>
          </p:nvSpPr>
          <p:spPr bwMode="auto">
            <a:xfrm>
              <a:off x="3712" y="190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59" name="Rectangle 91"/>
            <p:cNvSpPr>
              <a:spLocks noChangeArrowheads="1"/>
            </p:cNvSpPr>
            <p:nvPr/>
          </p:nvSpPr>
          <p:spPr bwMode="auto">
            <a:xfrm>
              <a:off x="3773" y="1987"/>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a:t>
              </a:r>
              <a:endParaRPr kumimoji="0" lang="zh-CN" altLang="en-GB" sz="2400">
                <a:latin typeface="Times" pitchFamily="18" charset="0"/>
                <a:ea typeface="宋体" pitchFamily="2" charset="-122"/>
              </a:endParaRPr>
            </a:p>
          </p:txBody>
        </p:sp>
        <p:sp>
          <p:nvSpPr>
            <p:cNvPr id="11360" name="Rectangle 92"/>
            <p:cNvSpPr>
              <a:spLocks noChangeArrowheads="1"/>
            </p:cNvSpPr>
            <p:nvPr/>
          </p:nvSpPr>
          <p:spPr bwMode="auto">
            <a:xfrm>
              <a:off x="3712" y="2595"/>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61" name="Rectangle 93"/>
            <p:cNvSpPr>
              <a:spLocks noChangeArrowheads="1"/>
            </p:cNvSpPr>
            <p:nvPr/>
          </p:nvSpPr>
          <p:spPr bwMode="auto">
            <a:xfrm>
              <a:off x="3792" y="267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a:t>
              </a:r>
              <a:endParaRPr kumimoji="0" lang="zh-CN" altLang="en-GB" sz="2400">
                <a:latin typeface="Times" pitchFamily="18" charset="0"/>
                <a:ea typeface="宋体" pitchFamily="2" charset="-122"/>
              </a:endParaRPr>
            </a:p>
          </p:txBody>
        </p:sp>
        <p:sp>
          <p:nvSpPr>
            <p:cNvPr id="11362" name="Rectangle 94"/>
            <p:cNvSpPr>
              <a:spLocks noChangeArrowheads="1"/>
            </p:cNvSpPr>
            <p:nvPr/>
          </p:nvSpPr>
          <p:spPr bwMode="auto">
            <a:xfrm>
              <a:off x="4678" y="1387"/>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63" name="Rectangle 95"/>
            <p:cNvSpPr>
              <a:spLocks noChangeArrowheads="1"/>
            </p:cNvSpPr>
            <p:nvPr/>
          </p:nvSpPr>
          <p:spPr bwMode="auto">
            <a:xfrm>
              <a:off x="4749" y="1459"/>
              <a:ext cx="10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11</a:t>
              </a:r>
              <a:endParaRPr kumimoji="0" lang="zh-CN" altLang="en-GB" sz="2400">
                <a:latin typeface="Times" pitchFamily="18" charset="0"/>
                <a:ea typeface="宋体" pitchFamily="2" charset="-122"/>
              </a:endParaRPr>
            </a:p>
          </p:txBody>
        </p:sp>
        <p:sp>
          <p:nvSpPr>
            <p:cNvPr id="11364" name="Rectangle 96"/>
            <p:cNvSpPr>
              <a:spLocks noChangeArrowheads="1"/>
            </p:cNvSpPr>
            <p:nvPr/>
          </p:nvSpPr>
          <p:spPr bwMode="auto">
            <a:xfrm>
              <a:off x="3014" y="1911"/>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500">
                  <a:solidFill>
                    <a:srgbClr val="000000"/>
                  </a:solidFill>
                  <a:ea typeface="宋体" pitchFamily="2" charset="-122"/>
                </a:rPr>
                <a:t>客户</a:t>
              </a:r>
              <a:endParaRPr kumimoji="0" lang="zh-CN" altLang="en-GB" sz="2400">
                <a:latin typeface="Times" pitchFamily="18" charset="0"/>
                <a:ea typeface="宋体" pitchFamily="2" charset="-122"/>
              </a:endParaRPr>
            </a:p>
          </p:txBody>
        </p:sp>
        <p:sp>
          <p:nvSpPr>
            <p:cNvPr id="11365" name="Rectangle 97"/>
            <p:cNvSpPr>
              <a:spLocks noChangeArrowheads="1"/>
            </p:cNvSpPr>
            <p:nvPr/>
          </p:nvSpPr>
          <p:spPr bwMode="auto">
            <a:xfrm>
              <a:off x="4895" y="3059"/>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P</a:t>
              </a:r>
              <a:endParaRPr kumimoji="0" lang="en-GB" altLang="zh-CN" sz="2400">
                <a:latin typeface="Times" pitchFamily="18" charset="0"/>
                <a:ea typeface="宋体" pitchFamily="2" charset="-122"/>
              </a:endParaRPr>
            </a:p>
          </p:txBody>
        </p:sp>
        <p:sp>
          <p:nvSpPr>
            <p:cNvPr id="11366" name="Freeform 98"/>
            <p:cNvSpPr>
              <a:spLocks/>
            </p:cNvSpPr>
            <p:nvPr/>
          </p:nvSpPr>
          <p:spPr bwMode="auto">
            <a:xfrm>
              <a:off x="3554" y="1975"/>
              <a:ext cx="56" cy="43"/>
            </a:xfrm>
            <a:custGeom>
              <a:avLst/>
              <a:gdLst>
                <a:gd name="T0" fmla="*/ 14 w 56"/>
                <a:gd name="T1" fmla="*/ 29 h 43"/>
                <a:gd name="T2" fmla="*/ 0 w 56"/>
                <a:gd name="T3" fmla="*/ 0 h 43"/>
                <a:gd name="T4" fmla="*/ 56 w 56"/>
                <a:gd name="T5" fmla="*/ 0 h 43"/>
                <a:gd name="T6" fmla="*/ 42 w 56"/>
                <a:gd name="T7" fmla="*/ 43 h 43"/>
                <a:gd name="T8" fmla="*/ 14 w 56"/>
                <a:gd name="T9" fmla="*/ 29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43">
                  <a:moveTo>
                    <a:pt x="14" y="29"/>
                  </a:moveTo>
                  <a:lnTo>
                    <a:pt x="0" y="0"/>
                  </a:lnTo>
                  <a:lnTo>
                    <a:pt x="56" y="0"/>
                  </a:lnTo>
                  <a:lnTo>
                    <a:pt x="42" y="43"/>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11367" name="Line 99"/>
            <p:cNvSpPr>
              <a:spLocks noChangeShapeType="1"/>
            </p:cNvSpPr>
            <p:nvPr/>
          </p:nvSpPr>
          <p:spPr bwMode="auto">
            <a:xfrm flipV="1">
              <a:off x="3256" y="2004"/>
              <a:ext cx="312" cy="19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 name="Freeform 100"/>
            <p:cNvSpPr>
              <a:spLocks/>
            </p:cNvSpPr>
            <p:nvPr/>
          </p:nvSpPr>
          <p:spPr bwMode="auto">
            <a:xfrm>
              <a:off x="3568" y="2641"/>
              <a:ext cx="57" cy="57"/>
            </a:xfrm>
            <a:custGeom>
              <a:avLst/>
              <a:gdLst>
                <a:gd name="T0" fmla="*/ 14 w 57"/>
                <a:gd name="T1" fmla="*/ 29 h 57"/>
                <a:gd name="T2" fmla="*/ 28 w 57"/>
                <a:gd name="T3" fmla="*/ 0 h 57"/>
                <a:gd name="T4" fmla="*/ 57 w 57"/>
                <a:gd name="T5" fmla="*/ 57 h 57"/>
                <a:gd name="T6" fmla="*/ 0 w 57"/>
                <a:gd name="T7" fmla="*/ 57 h 57"/>
                <a:gd name="T8" fmla="*/ 14 w 57"/>
                <a:gd name="T9" fmla="*/ 2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4" y="29"/>
                  </a:moveTo>
                  <a:lnTo>
                    <a:pt x="28" y="0"/>
                  </a:lnTo>
                  <a:lnTo>
                    <a:pt x="57" y="57"/>
                  </a:lnTo>
                  <a:lnTo>
                    <a:pt x="0" y="57"/>
                  </a:lnTo>
                  <a:lnTo>
                    <a:pt x="14" y="29"/>
                  </a:lnTo>
                  <a:close/>
                </a:path>
              </a:pathLst>
            </a:custGeom>
            <a:solidFill>
              <a:srgbClr val="000000"/>
            </a:solidFill>
            <a:ln w="33338">
              <a:solidFill>
                <a:srgbClr val="000000"/>
              </a:solidFill>
              <a:prstDash val="solid"/>
              <a:round/>
              <a:headEnd/>
              <a:tailEnd/>
            </a:ln>
          </p:spPr>
          <p:txBody>
            <a:bodyPr/>
            <a:lstStyle/>
            <a:p>
              <a:endParaRPr lang="en-US"/>
            </a:p>
          </p:txBody>
        </p:sp>
        <p:sp>
          <p:nvSpPr>
            <p:cNvPr id="11369" name="Line 101"/>
            <p:cNvSpPr>
              <a:spLocks noChangeShapeType="1"/>
            </p:cNvSpPr>
            <p:nvPr/>
          </p:nvSpPr>
          <p:spPr bwMode="auto">
            <a:xfrm>
              <a:off x="3256" y="2429"/>
              <a:ext cx="326" cy="24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 name="Freeform 102"/>
            <p:cNvSpPr>
              <a:spLocks/>
            </p:cNvSpPr>
            <p:nvPr/>
          </p:nvSpPr>
          <p:spPr bwMode="auto">
            <a:xfrm>
              <a:off x="4517" y="1465"/>
              <a:ext cx="57" cy="57"/>
            </a:xfrm>
            <a:custGeom>
              <a:avLst/>
              <a:gdLst>
                <a:gd name="T0" fmla="*/ 15 w 57"/>
                <a:gd name="T1" fmla="*/ 28 h 57"/>
                <a:gd name="T2" fmla="*/ 0 w 57"/>
                <a:gd name="T3" fmla="*/ 0 h 57"/>
                <a:gd name="T4" fmla="*/ 57 w 57"/>
                <a:gd name="T5" fmla="*/ 0 h 57"/>
                <a:gd name="T6" fmla="*/ 29 w 57"/>
                <a:gd name="T7" fmla="*/ 57 h 57"/>
                <a:gd name="T8" fmla="*/ 15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5" y="28"/>
                  </a:moveTo>
                  <a:lnTo>
                    <a:pt x="0" y="0"/>
                  </a:lnTo>
                  <a:lnTo>
                    <a:pt x="57" y="0"/>
                  </a:lnTo>
                  <a:lnTo>
                    <a:pt x="29" y="57"/>
                  </a:lnTo>
                  <a:lnTo>
                    <a:pt x="15"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1" name="Line 103"/>
            <p:cNvSpPr>
              <a:spLocks noChangeShapeType="1"/>
            </p:cNvSpPr>
            <p:nvPr/>
          </p:nvSpPr>
          <p:spPr bwMode="auto">
            <a:xfrm flipV="1">
              <a:off x="3922" y="1493"/>
              <a:ext cx="610" cy="41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2" name="Freeform 104"/>
            <p:cNvSpPr>
              <a:spLocks/>
            </p:cNvSpPr>
            <p:nvPr/>
          </p:nvSpPr>
          <p:spPr bwMode="auto">
            <a:xfrm>
              <a:off x="4532" y="2174"/>
              <a:ext cx="56" cy="56"/>
            </a:xfrm>
            <a:custGeom>
              <a:avLst/>
              <a:gdLst>
                <a:gd name="T0" fmla="*/ 0 w 56"/>
                <a:gd name="T1" fmla="*/ 28 h 56"/>
                <a:gd name="T2" fmla="*/ 14 w 56"/>
                <a:gd name="T3" fmla="*/ 0 h 56"/>
                <a:gd name="T4" fmla="*/ 56 w 56"/>
                <a:gd name="T5" fmla="*/ 28 h 56"/>
                <a:gd name="T6" fmla="*/ 0 w 56"/>
                <a:gd name="T7" fmla="*/ 56 h 56"/>
                <a:gd name="T8" fmla="*/ 0 w 56"/>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6">
                  <a:moveTo>
                    <a:pt x="0" y="28"/>
                  </a:moveTo>
                  <a:lnTo>
                    <a:pt x="14" y="0"/>
                  </a:lnTo>
                  <a:lnTo>
                    <a:pt x="56" y="28"/>
                  </a:lnTo>
                  <a:lnTo>
                    <a:pt x="0"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3" name="Line 105"/>
            <p:cNvSpPr>
              <a:spLocks noChangeShapeType="1"/>
            </p:cNvSpPr>
            <p:nvPr/>
          </p:nvSpPr>
          <p:spPr bwMode="auto">
            <a:xfrm>
              <a:off x="3922" y="2089"/>
              <a:ext cx="610" cy="11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4" name="Freeform 106"/>
            <p:cNvSpPr>
              <a:spLocks/>
            </p:cNvSpPr>
            <p:nvPr/>
          </p:nvSpPr>
          <p:spPr bwMode="auto">
            <a:xfrm>
              <a:off x="4546" y="2500"/>
              <a:ext cx="57" cy="56"/>
            </a:xfrm>
            <a:custGeom>
              <a:avLst/>
              <a:gdLst>
                <a:gd name="T0" fmla="*/ 0 w 57"/>
                <a:gd name="T1" fmla="*/ 28 h 56"/>
                <a:gd name="T2" fmla="*/ 0 w 57"/>
                <a:gd name="T3" fmla="*/ 0 h 56"/>
                <a:gd name="T4" fmla="*/ 57 w 57"/>
                <a:gd name="T5" fmla="*/ 14 h 56"/>
                <a:gd name="T6" fmla="*/ 14 w 57"/>
                <a:gd name="T7" fmla="*/ 56 h 56"/>
                <a:gd name="T8" fmla="*/ 0 w 57"/>
                <a:gd name="T9" fmla="*/ 28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6">
                  <a:moveTo>
                    <a:pt x="0" y="28"/>
                  </a:moveTo>
                  <a:lnTo>
                    <a:pt x="0" y="0"/>
                  </a:lnTo>
                  <a:lnTo>
                    <a:pt x="57" y="14"/>
                  </a:lnTo>
                  <a:lnTo>
                    <a:pt x="14" y="56"/>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5" name="Line 107"/>
            <p:cNvSpPr>
              <a:spLocks noChangeShapeType="1"/>
            </p:cNvSpPr>
            <p:nvPr/>
          </p:nvSpPr>
          <p:spPr bwMode="auto">
            <a:xfrm flipV="1">
              <a:off x="3936" y="2528"/>
              <a:ext cx="610" cy="85"/>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6" name="Freeform 108"/>
            <p:cNvSpPr>
              <a:spLocks/>
            </p:cNvSpPr>
            <p:nvPr/>
          </p:nvSpPr>
          <p:spPr bwMode="auto">
            <a:xfrm>
              <a:off x="4546" y="3251"/>
              <a:ext cx="57" cy="57"/>
            </a:xfrm>
            <a:custGeom>
              <a:avLst/>
              <a:gdLst>
                <a:gd name="T0" fmla="*/ 14 w 57"/>
                <a:gd name="T1" fmla="*/ 28 h 57"/>
                <a:gd name="T2" fmla="*/ 28 w 57"/>
                <a:gd name="T3" fmla="*/ 0 h 57"/>
                <a:gd name="T4" fmla="*/ 57 w 57"/>
                <a:gd name="T5" fmla="*/ 57 h 57"/>
                <a:gd name="T6" fmla="*/ 0 w 57"/>
                <a:gd name="T7" fmla="*/ 57 h 57"/>
                <a:gd name="T8" fmla="*/ 14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14" y="28"/>
                  </a:moveTo>
                  <a:lnTo>
                    <a:pt x="28" y="0"/>
                  </a:lnTo>
                  <a:lnTo>
                    <a:pt x="57" y="57"/>
                  </a:lnTo>
                  <a:lnTo>
                    <a:pt x="0" y="57"/>
                  </a:lnTo>
                  <a:lnTo>
                    <a:pt x="14"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7" name="Line 109"/>
            <p:cNvSpPr>
              <a:spLocks noChangeShapeType="1"/>
            </p:cNvSpPr>
            <p:nvPr/>
          </p:nvSpPr>
          <p:spPr bwMode="auto">
            <a:xfrm>
              <a:off x="3951" y="2797"/>
              <a:ext cx="595" cy="48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8" name="Freeform 110"/>
            <p:cNvSpPr>
              <a:spLocks/>
            </p:cNvSpPr>
            <p:nvPr/>
          </p:nvSpPr>
          <p:spPr bwMode="auto">
            <a:xfrm>
              <a:off x="4163" y="1947"/>
              <a:ext cx="57" cy="71"/>
            </a:xfrm>
            <a:custGeom>
              <a:avLst/>
              <a:gdLst>
                <a:gd name="T0" fmla="*/ 0 w 57"/>
                <a:gd name="T1" fmla="*/ 28 h 71"/>
                <a:gd name="T2" fmla="*/ 0 w 57"/>
                <a:gd name="T3" fmla="*/ 0 h 71"/>
                <a:gd name="T4" fmla="*/ 57 w 57"/>
                <a:gd name="T5" fmla="*/ 28 h 71"/>
                <a:gd name="T6" fmla="*/ 0 w 57"/>
                <a:gd name="T7" fmla="*/ 71 h 71"/>
                <a:gd name="T8" fmla="*/ 0 w 57"/>
                <a:gd name="T9" fmla="*/ 28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71">
                  <a:moveTo>
                    <a:pt x="0" y="28"/>
                  </a:moveTo>
                  <a:lnTo>
                    <a:pt x="0" y="0"/>
                  </a:lnTo>
                  <a:lnTo>
                    <a:pt x="57" y="28"/>
                  </a:lnTo>
                  <a:lnTo>
                    <a:pt x="0" y="71"/>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79" name="Line 111"/>
            <p:cNvSpPr>
              <a:spLocks noChangeShapeType="1"/>
            </p:cNvSpPr>
            <p:nvPr/>
          </p:nvSpPr>
          <p:spPr bwMode="auto">
            <a:xfrm>
              <a:off x="3922" y="1975"/>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0" name="Freeform 112"/>
            <p:cNvSpPr>
              <a:spLocks/>
            </p:cNvSpPr>
            <p:nvPr/>
          </p:nvSpPr>
          <p:spPr bwMode="auto">
            <a:xfrm>
              <a:off x="4163" y="2684"/>
              <a:ext cx="57" cy="57"/>
            </a:xfrm>
            <a:custGeom>
              <a:avLst/>
              <a:gdLst>
                <a:gd name="T0" fmla="*/ 0 w 57"/>
                <a:gd name="T1" fmla="*/ 28 h 57"/>
                <a:gd name="T2" fmla="*/ 0 w 57"/>
                <a:gd name="T3" fmla="*/ 0 h 57"/>
                <a:gd name="T4" fmla="*/ 57 w 57"/>
                <a:gd name="T5" fmla="*/ 28 h 57"/>
                <a:gd name="T6" fmla="*/ 0 w 57"/>
                <a:gd name="T7" fmla="*/ 57 h 57"/>
                <a:gd name="T8" fmla="*/ 0 w 57"/>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7">
                  <a:moveTo>
                    <a:pt x="0" y="28"/>
                  </a:moveTo>
                  <a:lnTo>
                    <a:pt x="0" y="0"/>
                  </a:lnTo>
                  <a:lnTo>
                    <a:pt x="57"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81" name="Line 113"/>
            <p:cNvSpPr>
              <a:spLocks noChangeShapeType="1"/>
            </p:cNvSpPr>
            <p:nvPr/>
          </p:nvSpPr>
          <p:spPr bwMode="auto">
            <a:xfrm>
              <a:off x="3922" y="2712"/>
              <a:ext cx="24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82" name="Rectangle 114"/>
            <p:cNvSpPr>
              <a:spLocks noChangeArrowheads="1"/>
            </p:cNvSpPr>
            <p:nvPr/>
          </p:nvSpPr>
          <p:spPr bwMode="auto">
            <a:xfrm>
              <a:off x="3224" y="2272"/>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3" name="Rectangle 115"/>
            <p:cNvSpPr>
              <a:spLocks noChangeArrowheads="1"/>
            </p:cNvSpPr>
            <p:nvPr/>
          </p:nvSpPr>
          <p:spPr bwMode="auto">
            <a:xfrm>
              <a:off x="4642" y="2119"/>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4" name="Rectangle 116"/>
            <p:cNvSpPr>
              <a:spLocks noChangeArrowheads="1"/>
            </p:cNvSpPr>
            <p:nvPr/>
          </p:nvSpPr>
          <p:spPr bwMode="auto">
            <a:xfrm>
              <a:off x="4735" y="2202"/>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12</a:t>
              </a:r>
              <a:endParaRPr kumimoji="0" lang="zh-CN" altLang="en-GB" sz="2400">
                <a:latin typeface="Times" pitchFamily="18" charset="0"/>
                <a:ea typeface="宋体" pitchFamily="2" charset="-122"/>
              </a:endParaRPr>
            </a:p>
          </p:txBody>
        </p:sp>
        <p:sp>
          <p:nvSpPr>
            <p:cNvPr id="11385" name="Rectangle 117"/>
            <p:cNvSpPr>
              <a:spLocks noChangeArrowheads="1"/>
            </p:cNvSpPr>
            <p:nvPr/>
          </p:nvSpPr>
          <p:spPr bwMode="auto">
            <a:xfrm>
              <a:off x="4670" y="2450"/>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6" name="Rectangle 118"/>
            <p:cNvSpPr>
              <a:spLocks noChangeArrowheads="1"/>
            </p:cNvSpPr>
            <p:nvPr/>
          </p:nvSpPr>
          <p:spPr bwMode="auto">
            <a:xfrm>
              <a:off x="4741" y="2544"/>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21</a:t>
              </a:r>
              <a:endParaRPr kumimoji="0" lang="zh-CN" altLang="en-GB" sz="2400">
                <a:latin typeface="Times" pitchFamily="18" charset="0"/>
                <a:ea typeface="宋体" pitchFamily="2" charset="-122"/>
              </a:endParaRPr>
            </a:p>
          </p:txBody>
        </p:sp>
        <p:sp>
          <p:nvSpPr>
            <p:cNvPr id="11387" name="Rectangle 119"/>
            <p:cNvSpPr>
              <a:spLocks noChangeArrowheads="1"/>
            </p:cNvSpPr>
            <p:nvPr/>
          </p:nvSpPr>
          <p:spPr bwMode="auto">
            <a:xfrm>
              <a:off x="4660" y="325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388" name="Rectangle 120"/>
            <p:cNvSpPr>
              <a:spLocks noChangeArrowheads="1"/>
            </p:cNvSpPr>
            <p:nvPr/>
          </p:nvSpPr>
          <p:spPr bwMode="auto">
            <a:xfrm>
              <a:off x="4731" y="3352"/>
              <a:ext cx="1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1200">
                  <a:solidFill>
                    <a:srgbClr val="000000"/>
                  </a:solidFill>
                  <a:ea typeface="宋体" pitchFamily="2" charset="-122"/>
                </a:rPr>
                <a:t>22</a:t>
              </a:r>
              <a:endParaRPr kumimoji="0" lang="zh-CN" altLang="en-GB" sz="2400">
                <a:latin typeface="Times" pitchFamily="18" charset="0"/>
                <a:ea typeface="宋体" pitchFamily="2" charset="-122"/>
              </a:endParaRPr>
            </a:p>
          </p:txBody>
        </p:sp>
        <p:sp>
          <p:nvSpPr>
            <p:cNvPr id="11389" name="Freeform 121"/>
            <p:cNvSpPr>
              <a:spLocks/>
            </p:cNvSpPr>
            <p:nvPr/>
          </p:nvSpPr>
          <p:spPr bwMode="auto">
            <a:xfrm>
              <a:off x="5099" y="1422"/>
              <a:ext cx="56" cy="71"/>
            </a:xfrm>
            <a:custGeom>
              <a:avLst/>
              <a:gdLst>
                <a:gd name="T0" fmla="*/ 0 w 56"/>
                <a:gd name="T1" fmla="*/ 29 h 71"/>
                <a:gd name="T2" fmla="*/ 0 w 56"/>
                <a:gd name="T3" fmla="*/ 0 h 71"/>
                <a:gd name="T4" fmla="*/ 56 w 56"/>
                <a:gd name="T5" fmla="*/ 29 h 71"/>
                <a:gd name="T6" fmla="*/ 0 w 56"/>
                <a:gd name="T7" fmla="*/ 71 h 71"/>
                <a:gd name="T8" fmla="*/ 0 w 56"/>
                <a:gd name="T9" fmla="*/ 2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1">
                  <a:moveTo>
                    <a:pt x="0" y="29"/>
                  </a:moveTo>
                  <a:lnTo>
                    <a:pt x="0" y="0"/>
                  </a:lnTo>
                  <a:lnTo>
                    <a:pt x="56" y="29"/>
                  </a:lnTo>
                  <a:lnTo>
                    <a:pt x="0" y="71"/>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11390" name="Line 122"/>
            <p:cNvSpPr>
              <a:spLocks noChangeShapeType="1"/>
            </p:cNvSpPr>
            <p:nvPr/>
          </p:nvSpPr>
          <p:spPr bwMode="auto">
            <a:xfrm>
              <a:off x="4900" y="1451"/>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1" name="Freeform 123"/>
            <p:cNvSpPr>
              <a:spLocks/>
            </p:cNvSpPr>
            <p:nvPr/>
          </p:nvSpPr>
          <p:spPr bwMode="auto">
            <a:xfrm>
              <a:off x="5099" y="2202"/>
              <a:ext cx="56" cy="57"/>
            </a:xfrm>
            <a:custGeom>
              <a:avLst/>
              <a:gdLst>
                <a:gd name="T0" fmla="*/ 0 w 56"/>
                <a:gd name="T1" fmla="*/ 28 h 57"/>
                <a:gd name="T2" fmla="*/ 0 w 56"/>
                <a:gd name="T3" fmla="*/ 0 h 57"/>
                <a:gd name="T4" fmla="*/ 56 w 56"/>
                <a:gd name="T5" fmla="*/ 28 h 57"/>
                <a:gd name="T6" fmla="*/ 0 w 56"/>
                <a:gd name="T7" fmla="*/ 57 h 57"/>
                <a:gd name="T8" fmla="*/ 0 w 56"/>
                <a:gd name="T9" fmla="*/ 28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8"/>
                  </a:moveTo>
                  <a:lnTo>
                    <a:pt x="0" y="0"/>
                  </a:lnTo>
                  <a:lnTo>
                    <a:pt x="56" y="28"/>
                  </a:lnTo>
                  <a:lnTo>
                    <a:pt x="0" y="57"/>
                  </a:lnTo>
                  <a:lnTo>
                    <a:pt x="0" y="28"/>
                  </a:lnTo>
                  <a:close/>
                </a:path>
              </a:pathLst>
            </a:custGeom>
            <a:solidFill>
              <a:srgbClr val="000000"/>
            </a:solidFill>
            <a:ln w="33338">
              <a:solidFill>
                <a:srgbClr val="000000"/>
              </a:solidFill>
              <a:prstDash val="solid"/>
              <a:round/>
              <a:headEnd/>
              <a:tailEnd/>
            </a:ln>
          </p:spPr>
          <p:txBody>
            <a:bodyPr/>
            <a:lstStyle/>
            <a:p>
              <a:endParaRPr lang="en-US"/>
            </a:p>
          </p:txBody>
        </p:sp>
        <p:sp>
          <p:nvSpPr>
            <p:cNvPr id="11392" name="Line 124"/>
            <p:cNvSpPr>
              <a:spLocks noChangeShapeType="1"/>
            </p:cNvSpPr>
            <p:nvPr/>
          </p:nvSpPr>
          <p:spPr bwMode="auto">
            <a:xfrm>
              <a:off x="4900" y="2230"/>
              <a:ext cx="184"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3" name="Freeform 125"/>
            <p:cNvSpPr>
              <a:spLocks/>
            </p:cNvSpPr>
            <p:nvPr/>
          </p:nvSpPr>
          <p:spPr bwMode="auto">
            <a:xfrm>
              <a:off x="5099" y="2485"/>
              <a:ext cx="56" cy="57"/>
            </a:xfrm>
            <a:custGeom>
              <a:avLst/>
              <a:gdLst>
                <a:gd name="T0" fmla="*/ 0 w 56"/>
                <a:gd name="T1" fmla="*/ 29 h 57"/>
                <a:gd name="T2" fmla="*/ 0 w 56"/>
                <a:gd name="T3" fmla="*/ 0 h 57"/>
                <a:gd name="T4" fmla="*/ 56 w 56"/>
                <a:gd name="T5" fmla="*/ 29 h 57"/>
                <a:gd name="T6" fmla="*/ 0 w 56"/>
                <a:gd name="T7" fmla="*/ 57 h 57"/>
                <a:gd name="T8" fmla="*/ 0 w 56"/>
                <a:gd name="T9" fmla="*/ 29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7">
                  <a:moveTo>
                    <a:pt x="0" y="29"/>
                  </a:moveTo>
                  <a:lnTo>
                    <a:pt x="0" y="0"/>
                  </a:lnTo>
                  <a:lnTo>
                    <a:pt x="56" y="29"/>
                  </a:lnTo>
                  <a:lnTo>
                    <a:pt x="0" y="57"/>
                  </a:lnTo>
                  <a:lnTo>
                    <a:pt x="0" y="29"/>
                  </a:lnTo>
                  <a:close/>
                </a:path>
              </a:pathLst>
            </a:custGeom>
            <a:solidFill>
              <a:srgbClr val="000000"/>
            </a:solidFill>
            <a:ln w="33338">
              <a:solidFill>
                <a:srgbClr val="000000"/>
              </a:solidFill>
              <a:prstDash val="solid"/>
              <a:round/>
              <a:headEnd/>
              <a:tailEnd/>
            </a:ln>
          </p:spPr>
          <p:txBody>
            <a:bodyPr/>
            <a:lstStyle/>
            <a:p>
              <a:endParaRPr lang="en-US"/>
            </a:p>
          </p:txBody>
        </p:sp>
        <p:sp>
          <p:nvSpPr>
            <p:cNvPr id="11394" name="Line 126"/>
            <p:cNvSpPr>
              <a:spLocks noChangeShapeType="1"/>
            </p:cNvSpPr>
            <p:nvPr/>
          </p:nvSpPr>
          <p:spPr bwMode="auto">
            <a:xfrm>
              <a:off x="4886" y="2514"/>
              <a:ext cx="213"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5" name="Freeform 127"/>
            <p:cNvSpPr>
              <a:spLocks/>
            </p:cNvSpPr>
            <p:nvPr/>
          </p:nvSpPr>
          <p:spPr bwMode="auto">
            <a:xfrm>
              <a:off x="5099" y="3279"/>
              <a:ext cx="56" cy="71"/>
            </a:xfrm>
            <a:custGeom>
              <a:avLst/>
              <a:gdLst>
                <a:gd name="T0" fmla="*/ 0 w 56"/>
                <a:gd name="T1" fmla="*/ 43 h 71"/>
                <a:gd name="T2" fmla="*/ 0 w 56"/>
                <a:gd name="T3" fmla="*/ 0 h 71"/>
                <a:gd name="T4" fmla="*/ 56 w 56"/>
                <a:gd name="T5" fmla="*/ 43 h 71"/>
                <a:gd name="T6" fmla="*/ 0 w 56"/>
                <a:gd name="T7" fmla="*/ 71 h 71"/>
                <a:gd name="T8" fmla="*/ 0 w 56"/>
                <a:gd name="T9" fmla="*/ 43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71">
                  <a:moveTo>
                    <a:pt x="0" y="43"/>
                  </a:moveTo>
                  <a:lnTo>
                    <a:pt x="0" y="0"/>
                  </a:lnTo>
                  <a:lnTo>
                    <a:pt x="56" y="43"/>
                  </a:lnTo>
                  <a:lnTo>
                    <a:pt x="0" y="71"/>
                  </a:lnTo>
                  <a:lnTo>
                    <a:pt x="0" y="43"/>
                  </a:lnTo>
                  <a:close/>
                </a:path>
              </a:pathLst>
            </a:custGeom>
            <a:solidFill>
              <a:srgbClr val="000000"/>
            </a:solidFill>
            <a:ln w="33338">
              <a:solidFill>
                <a:srgbClr val="000000"/>
              </a:solidFill>
              <a:prstDash val="solid"/>
              <a:round/>
              <a:headEnd/>
              <a:tailEnd/>
            </a:ln>
          </p:spPr>
          <p:txBody>
            <a:bodyPr/>
            <a:lstStyle/>
            <a:p>
              <a:endParaRPr lang="en-US"/>
            </a:p>
          </p:txBody>
        </p:sp>
        <p:sp>
          <p:nvSpPr>
            <p:cNvPr id="11396" name="Line 128"/>
            <p:cNvSpPr>
              <a:spLocks noChangeShapeType="1"/>
            </p:cNvSpPr>
            <p:nvPr/>
          </p:nvSpPr>
          <p:spPr bwMode="auto">
            <a:xfrm>
              <a:off x="4900" y="3322"/>
              <a:ext cx="199"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97" name="Rectangle 129"/>
            <p:cNvSpPr>
              <a:spLocks noChangeArrowheads="1"/>
            </p:cNvSpPr>
            <p:nvPr/>
          </p:nvSpPr>
          <p:spPr bwMode="auto">
            <a:xfrm>
              <a:off x="345" y="825"/>
              <a:ext cx="205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a) </a:t>
              </a:r>
              <a:r>
                <a:rPr kumimoji="0" lang="zh-CN" altLang="en-GB" sz="2000">
                  <a:latin typeface="Times" pitchFamily="18" charset="0"/>
                  <a:ea typeface="宋体" pitchFamily="2" charset="-122"/>
                </a:rPr>
                <a:t>平面事务</a:t>
              </a:r>
              <a:r>
                <a:rPr kumimoji="0" lang="en-US" altLang="zh-CN" sz="2000">
                  <a:latin typeface="Times" pitchFamily="18" charset="0"/>
                  <a:ea typeface="宋体" pitchFamily="2" charset="-122"/>
                </a:rPr>
                <a:t>(flat transaction)</a:t>
              </a:r>
              <a:endParaRPr kumimoji="0" lang="zh-CN" altLang="en-GB" sz="2000">
                <a:latin typeface="Times" pitchFamily="18" charset="0"/>
                <a:ea typeface="宋体" pitchFamily="2" charset="-122"/>
              </a:endParaRPr>
            </a:p>
          </p:txBody>
        </p:sp>
        <p:sp>
          <p:nvSpPr>
            <p:cNvPr id="11398" name="Rectangle 130"/>
            <p:cNvSpPr>
              <a:spLocks noChangeArrowheads="1"/>
            </p:cNvSpPr>
            <p:nvPr/>
          </p:nvSpPr>
          <p:spPr bwMode="auto">
            <a:xfrm>
              <a:off x="2948" y="825"/>
              <a:ext cx="2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GB" sz="2000">
                  <a:latin typeface="Times" pitchFamily="18" charset="0"/>
                  <a:ea typeface="宋体" pitchFamily="2" charset="-122"/>
                </a:rPr>
                <a:t>(</a:t>
              </a:r>
              <a:r>
                <a:rPr kumimoji="0" lang="en-GB" altLang="zh-CN" sz="2000">
                  <a:latin typeface="Times" pitchFamily="18" charset="0"/>
                  <a:ea typeface="宋体" pitchFamily="2" charset="-122"/>
                </a:rPr>
                <a:t>b) </a:t>
              </a:r>
              <a:r>
                <a:rPr kumimoji="0" lang="zh-CN" altLang="en-GB" sz="2000">
                  <a:latin typeface="Times" pitchFamily="18" charset="0"/>
                  <a:ea typeface="宋体" pitchFamily="2" charset="-122"/>
                </a:rPr>
                <a:t>嵌套事务</a:t>
              </a:r>
              <a:r>
                <a:rPr kumimoji="0" lang="en-US" altLang="zh-CN" sz="2000">
                  <a:latin typeface="Times" pitchFamily="18" charset="0"/>
                  <a:ea typeface="宋体" pitchFamily="2" charset="-122"/>
                </a:rPr>
                <a:t>(nested transaction)</a:t>
              </a:r>
              <a:endParaRPr kumimoji="0" lang="zh-CN" altLang="en-GB" sz="2000">
                <a:latin typeface="Times" pitchFamily="18" charset="0"/>
                <a:ea typeface="宋体" pitchFamily="2" charset="-122"/>
              </a:endParaRPr>
            </a:p>
          </p:txBody>
        </p:sp>
        <p:sp>
          <p:nvSpPr>
            <p:cNvPr id="11399" name="Rectangle 131"/>
            <p:cNvSpPr>
              <a:spLocks noChangeArrowheads="1"/>
            </p:cNvSpPr>
            <p:nvPr/>
          </p:nvSpPr>
          <p:spPr bwMode="auto">
            <a:xfrm>
              <a:off x="853" y="2020"/>
              <a:ext cx="2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2000" i="1">
                  <a:ea typeface="宋体" pitchFamily="2" charset="-122"/>
                </a:rPr>
                <a:t>T</a:t>
              </a:r>
              <a:endParaRPr kumimoji="0" lang="en-GB" altLang="zh-CN" sz="2000" i="1">
                <a:latin typeface="Times" pitchFamily="18" charset="0"/>
                <a:ea typeface="宋体" pitchFamily="2" charset="-122"/>
              </a:endParaRPr>
            </a:p>
          </p:txBody>
        </p:sp>
        <p:sp>
          <p:nvSpPr>
            <p:cNvPr id="11400" name="Line 132"/>
            <p:cNvSpPr>
              <a:spLocks noChangeShapeType="1"/>
            </p:cNvSpPr>
            <p:nvPr/>
          </p:nvSpPr>
          <p:spPr bwMode="auto">
            <a:xfrm flipV="1">
              <a:off x="1359" y="1534"/>
              <a:ext cx="665" cy="76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1" name="Line 133"/>
            <p:cNvSpPr>
              <a:spLocks noChangeShapeType="1"/>
            </p:cNvSpPr>
            <p:nvPr/>
          </p:nvSpPr>
          <p:spPr bwMode="auto">
            <a:xfrm>
              <a:off x="1359" y="2396"/>
              <a:ext cx="651" cy="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02" name="Rectangle 134"/>
            <p:cNvSpPr>
              <a:spLocks noChangeArrowheads="1"/>
            </p:cNvSpPr>
            <p:nvPr/>
          </p:nvSpPr>
          <p:spPr bwMode="auto">
            <a:xfrm>
              <a:off x="1217" y="2288"/>
              <a:ext cx="293" cy="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lgn="ctr">
                <a:spcBef>
                  <a:spcPct val="0"/>
                </a:spcBef>
                <a:buClrTx/>
                <a:buFontTx/>
                <a:buNone/>
              </a:pPr>
              <a:endParaRPr kumimoji="0" lang="en-US" altLang="en-US" sz="2400">
                <a:latin typeface="Times" pitchFamily="18" charset="0"/>
              </a:endParaRPr>
            </a:p>
          </p:txBody>
        </p:sp>
        <p:sp>
          <p:nvSpPr>
            <p:cNvPr id="11403" name="Rectangle 135"/>
            <p:cNvSpPr>
              <a:spLocks noChangeArrowheads="1"/>
            </p:cNvSpPr>
            <p:nvPr/>
          </p:nvSpPr>
          <p:spPr bwMode="auto">
            <a:xfrm>
              <a:off x="1314" y="2348"/>
              <a:ext cx="7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en-GB" altLang="zh-CN" sz="1500" i="1">
                  <a:solidFill>
                    <a:srgbClr val="000000"/>
                  </a:solidFill>
                  <a:ea typeface="宋体" pitchFamily="2" charset="-122"/>
                </a:rPr>
                <a:t>T</a:t>
              </a:r>
              <a:endParaRPr kumimoji="0" lang="en-GB" altLang="zh-CN" sz="2400">
                <a:latin typeface="Times" pitchFamily="18" charset="0"/>
                <a:ea typeface="宋体" pitchFamily="2" charset="-122"/>
              </a:endParaRPr>
            </a:p>
          </p:txBody>
        </p:sp>
        <p:sp>
          <p:nvSpPr>
            <p:cNvPr id="11404" name="Line 136"/>
            <p:cNvSpPr>
              <a:spLocks noChangeShapeType="1"/>
            </p:cNvSpPr>
            <p:nvPr/>
          </p:nvSpPr>
          <p:spPr bwMode="auto">
            <a:xfrm>
              <a:off x="1359" y="2509"/>
              <a:ext cx="665" cy="820"/>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137"/>
          <p:cNvSpPr>
            <a:spLocks noGrp="1" noChangeArrowheads="1"/>
          </p:cNvSpPr>
          <p:nvPr>
            <p:ph type="title"/>
          </p:nvPr>
        </p:nvSpPr>
        <p:spPr/>
        <p:txBody>
          <a:bodyPr/>
          <a:lstStyle/>
          <a:p>
            <a:r>
              <a:rPr lang="zh-CN" altLang="en-GB">
                <a:ea typeface="宋体" pitchFamily="2" charset="-122"/>
              </a:rPr>
              <a:t/>
            </a:r>
            <a:br>
              <a:rPr lang="zh-CN" altLang="en-GB">
                <a:ea typeface="宋体" pitchFamily="2" charset="-122"/>
              </a:rPr>
            </a:br>
            <a:r>
              <a:rPr lang="zh-CN" altLang="en-GB">
                <a:ea typeface="宋体" pitchFamily="2" charset="-122"/>
              </a:rPr>
              <a:t>两种分布式事务</a:t>
            </a:r>
          </a:p>
        </p:txBody>
      </p:sp>
      <p:sp>
        <p:nvSpPr>
          <p:cNvPr id="514186" name="Rectangle 138"/>
          <p:cNvSpPr>
            <a:spLocks noChangeArrowheads="1"/>
          </p:cNvSpPr>
          <p:nvPr/>
        </p:nvSpPr>
        <p:spPr bwMode="auto">
          <a:xfrm>
            <a:off x="0" y="5851525"/>
            <a:ext cx="4422775"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一个平面客户事务完成一个请求之后才发起下一个请求。因此，每个事务是顺序访问服务器上的对象</a:t>
            </a:r>
            <a:endParaRPr kumimoji="0" lang="en-GB" altLang="zh-CN" sz="2000">
              <a:latin typeface="Helvetica" pitchFamily="34" charset="0"/>
              <a:ea typeface="宋体" pitchFamily="2" charset="-122"/>
            </a:endParaRPr>
          </a:p>
        </p:txBody>
      </p:sp>
      <p:sp>
        <p:nvSpPr>
          <p:cNvPr id="514187" name="Rectangle 139"/>
          <p:cNvSpPr>
            <a:spLocks noChangeArrowheads="1"/>
          </p:cNvSpPr>
          <p:nvPr/>
        </p:nvSpPr>
        <p:spPr bwMode="auto">
          <a:xfrm>
            <a:off x="5983288" y="0"/>
            <a:ext cx="3922712" cy="1006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在嵌套事务中，顶层事务可以创建子事务，子事务进一步地可以嵌套任意深度的子事务</a:t>
            </a:r>
            <a:endParaRPr kumimoji="0" lang="en-GB" altLang="zh-CN" sz="2000">
              <a:latin typeface="Helvetica" pitchFamily="34" charset="0"/>
              <a:ea typeface="宋体" pitchFamily="2" charset="-122"/>
            </a:endParaRPr>
          </a:p>
        </p:txBody>
      </p:sp>
      <p:sp>
        <p:nvSpPr>
          <p:cNvPr id="514188" name="Rectangle 140"/>
          <p:cNvSpPr>
            <a:spLocks noChangeArrowheads="1"/>
          </p:cNvSpPr>
          <p:nvPr/>
        </p:nvSpPr>
        <p:spPr bwMode="auto">
          <a:xfrm>
            <a:off x="4641850" y="5857875"/>
            <a:ext cx="5264150" cy="101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itchFamily="2" charset="2"/>
              <a:buChar char=""/>
              <a:defRPr kumimoji="1" sz="2800">
                <a:solidFill>
                  <a:schemeClr val="tx1"/>
                </a:solidFill>
                <a:latin typeface="Arial" charset="0"/>
              </a:defRPr>
            </a:lvl1pPr>
            <a:lvl2pPr marL="742950" indent="-285750">
              <a:spcBef>
                <a:spcPct val="20000"/>
              </a:spcBef>
              <a:buClr>
                <a:schemeClr val="tx1"/>
              </a:buClr>
              <a:buChar char="–"/>
              <a:defRPr kumimoji="1" sz="2000">
                <a:solidFill>
                  <a:schemeClr val="tx1"/>
                </a:solidFill>
                <a:latin typeface="Arial" charset="0"/>
              </a:defRPr>
            </a:lvl2pPr>
            <a:lvl3pPr marL="1143000" indent="-228600">
              <a:spcBef>
                <a:spcPct val="20000"/>
              </a:spcBef>
              <a:buClr>
                <a:schemeClr val="tx1"/>
              </a:buClr>
              <a:buFont typeface="Wingdings" pitchFamily="2" charset="2"/>
              <a:buChar char="w"/>
              <a:defRPr kumimoji="1">
                <a:solidFill>
                  <a:schemeClr val="tx1"/>
                </a:solidFill>
                <a:latin typeface="Arial" charset="0"/>
              </a:defRPr>
            </a:lvl3pPr>
            <a:lvl4pPr marL="1600200" indent="-228600">
              <a:spcBef>
                <a:spcPct val="20000"/>
              </a:spcBef>
              <a:buClr>
                <a:schemeClr val="tx1"/>
              </a:buClr>
              <a:buChar char="•"/>
              <a:defRPr kumimoji="1">
                <a:solidFill>
                  <a:schemeClr val="tx1"/>
                </a:solidFill>
                <a:latin typeface="Arial" charset="0"/>
              </a:defRPr>
            </a:lvl4pPr>
            <a:lvl5pPr marL="2057400" indent="-228600">
              <a:spcBef>
                <a:spcPct val="20000"/>
              </a:spcBef>
              <a:buClr>
                <a:schemeClr val="tx1"/>
              </a:buClr>
              <a:buChar char="–"/>
              <a:defRPr kumimoji="1">
                <a:solidFill>
                  <a:schemeClr val="tx1"/>
                </a:solidFill>
                <a:latin typeface="Arial" charset="0"/>
              </a:defRPr>
            </a:lvl5pPr>
            <a:lvl6pPr marL="2514600" indent="-228600" eaLnBrk="0" fontAlgn="base" hangingPunct="0">
              <a:spcBef>
                <a:spcPct val="20000"/>
              </a:spcBef>
              <a:spcAft>
                <a:spcPct val="0"/>
              </a:spcAft>
              <a:buClr>
                <a:schemeClr val="tx1"/>
              </a:buClr>
              <a:buChar char="–"/>
              <a:defRPr kumimoji="1">
                <a:solidFill>
                  <a:schemeClr val="tx1"/>
                </a:solidFill>
                <a:latin typeface="Arial" charset="0"/>
              </a:defRPr>
            </a:lvl6pPr>
            <a:lvl7pPr marL="2971800" indent="-228600" eaLnBrk="0" fontAlgn="base" hangingPunct="0">
              <a:spcBef>
                <a:spcPct val="20000"/>
              </a:spcBef>
              <a:spcAft>
                <a:spcPct val="0"/>
              </a:spcAft>
              <a:buClr>
                <a:schemeClr val="tx1"/>
              </a:buClr>
              <a:buChar char="–"/>
              <a:defRPr kumimoji="1">
                <a:solidFill>
                  <a:schemeClr val="tx1"/>
                </a:solidFill>
                <a:latin typeface="Arial" charset="0"/>
              </a:defRPr>
            </a:lvl7pPr>
            <a:lvl8pPr marL="3429000" indent="-228600" eaLnBrk="0" fontAlgn="base" hangingPunct="0">
              <a:spcBef>
                <a:spcPct val="20000"/>
              </a:spcBef>
              <a:spcAft>
                <a:spcPct val="0"/>
              </a:spcAft>
              <a:buClr>
                <a:schemeClr val="tx1"/>
              </a:buClr>
              <a:buChar char="–"/>
              <a:defRPr kumimoji="1">
                <a:solidFill>
                  <a:schemeClr val="tx1"/>
                </a:solidFill>
                <a:latin typeface="Arial" charset="0"/>
              </a:defRPr>
            </a:lvl8pPr>
            <a:lvl9pPr marL="3886200" indent="-228600" eaLnBrk="0" fontAlgn="base" hangingPunct="0">
              <a:spcBef>
                <a:spcPct val="20000"/>
              </a:spcBef>
              <a:spcAft>
                <a:spcPct val="0"/>
              </a:spcAft>
              <a:buClr>
                <a:schemeClr val="tx1"/>
              </a:buClr>
              <a:buChar char="–"/>
              <a:defRPr kumimoji="1">
                <a:solidFill>
                  <a:schemeClr val="tx1"/>
                </a:solidFill>
                <a:latin typeface="Arial" charset="0"/>
              </a:defRPr>
            </a:lvl9pPr>
          </a:lstStyle>
          <a:p>
            <a:pPr>
              <a:spcBef>
                <a:spcPct val="0"/>
              </a:spcBef>
              <a:buClrTx/>
              <a:buFontTx/>
              <a:buNone/>
            </a:pPr>
            <a:r>
              <a:rPr kumimoji="0" lang="zh-CN" altLang="en-US" sz="2000">
                <a:latin typeface="Helvetica" pitchFamily="34" charset="0"/>
                <a:ea typeface="宋体" pitchFamily="2" charset="-122"/>
              </a:rPr>
              <a:t>在嵌套事务中，同一层次的子事务可并发执行，所以</a:t>
            </a:r>
            <a:r>
              <a:rPr kumimoji="0" lang="en-US" altLang="zh-CN" sz="2000">
                <a:latin typeface="Helvetica" pitchFamily="34" charset="0"/>
                <a:ea typeface="宋体" pitchFamily="2" charset="-122"/>
              </a:rPr>
              <a:t>T1</a:t>
            </a:r>
            <a:r>
              <a:rPr kumimoji="0" lang="zh-CN" altLang="en-US" sz="2000">
                <a:latin typeface="Helvetica" pitchFamily="34" charset="0"/>
                <a:ea typeface="宋体" pitchFamily="2" charset="-122"/>
              </a:rPr>
              <a:t>和</a:t>
            </a:r>
            <a:r>
              <a:rPr kumimoji="0" lang="en-US" altLang="zh-CN" sz="2000">
                <a:latin typeface="Helvetica" pitchFamily="34" charset="0"/>
                <a:ea typeface="宋体" pitchFamily="2" charset="-122"/>
              </a:rPr>
              <a:t>T2</a:t>
            </a:r>
            <a:r>
              <a:rPr kumimoji="0" lang="zh-CN" altLang="en-US" sz="2000">
                <a:latin typeface="Helvetica" pitchFamily="34" charset="0"/>
                <a:ea typeface="宋体" pitchFamily="2" charset="-122"/>
              </a:rPr>
              <a:t>是并发执行的，由于它们访问不同服务器上的对象，所以它们能并行执行</a:t>
            </a:r>
            <a:endParaRPr kumimoji="0" lang="en-GB" altLang="zh-CN" sz="2000">
              <a:latin typeface="Helvetic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4186"/>
                                        </p:tgtEl>
                                        <p:attrNameLst>
                                          <p:attrName>style.visibility</p:attrName>
                                        </p:attrNameLst>
                                      </p:cBhvr>
                                      <p:to>
                                        <p:strVal val="visible"/>
                                      </p:to>
                                    </p:set>
                                    <p:anim calcmode="lin" valueType="num">
                                      <p:cBhvr additive="base">
                                        <p:cTn id="7" dur="500" fill="hold"/>
                                        <p:tgtEl>
                                          <p:spTgt spid="514186"/>
                                        </p:tgtEl>
                                        <p:attrNameLst>
                                          <p:attrName>ppt_x</p:attrName>
                                        </p:attrNameLst>
                                      </p:cBhvr>
                                      <p:tavLst>
                                        <p:tav tm="0">
                                          <p:val>
                                            <p:strVal val="0-#ppt_w/2"/>
                                          </p:val>
                                        </p:tav>
                                        <p:tav tm="100000">
                                          <p:val>
                                            <p:strVal val="#ppt_x"/>
                                          </p:val>
                                        </p:tav>
                                      </p:tavLst>
                                    </p:anim>
                                    <p:anim calcmode="lin" valueType="num">
                                      <p:cBhvr additive="base">
                                        <p:cTn id="8" dur="500" fill="hold"/>
                                        <p:tgtEl>
                                          <p:spTgt spid="514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4187"/>
                                        </p:tgtEl>
                                        <p:attrNameLst>
                                          <p:attrName>style.visibility</p:attrName>
                                        </p:attrNameLst>
                                      </p:cBhvr>
                                      <p:to>
                                        <p:strVal val="visible"/>
                                      </p:to>
                                    </p:set>
                                    <p:anim calcmode="lin" valueType="num">
                                      <p:cBhvr additive="base">
                                        <p:cTn id="13" dur="500" fill="hold"/>
                                        <p:tgtEl>
                                          <p:spTgt spid="514187"/>
                                        </p:tgtEl>
                                        <p:attrNameLst>
                                          <p:attrName>ppt_x</p:attrName>
                                        </p:attrNameLst>
                                      </p:cBhvr>
                                      <p:tavLst>
                                        <p:tav tm="0">
                                          <p:val>
                                            <p:strVal val="1+#ppt_w/2"/>
                                          </p:val>
                                        </p:tav>
                                        <p:tav tm="100000">
                                          <p:val>
                                            <p:strVal val="#ppt_x"/>
                                          </p:val>
                                        </p:tav>
                                      </p:tavLst>
                                    </p:anim>
                                    <p:anim calcmode="lin" valueType="num">
                                      <p:cBhvr additive="base">
                                        <p:cTn id="14" dur="500" fill="hold"/>
                                        <p:tgtEl>
                                          <p:spTgt spid="5141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4188"/>
                                        </p:tgtEl>
                                        <p:attrNameLst>
                                          <p:attrName>style.visibility</p:attrName>
                                        </p:attrNameLst>
                                      </p:cBhvr>
                                      <p:to>
                                        <p:strVal val="visible"/>
                                      </p:to>
                                    </p:set>
                                    <p:anim calcmode="lin" valueType="num">
                                      <p:cBhvr additive="base">
                                        <p:cTn id="19" dur="500" fill="hold"/>
                                        <p:tgtEl>
                                          <p:spTgt spid="514188"/>
                                        </p:tgtEl>
                                        <p:attrNameLst>
                                          <p:attrName>ppt_x</p:attrName>
                                        </p:attrNameLst>
                                      </p:cBhvr>
                                      <p:tavLst>
                                        <p:tav tm="0">
                                          <p:val>
                                            <p:strVal val="1+#ppt_w/2"/>
                                          </p:val>
                                        </p:tav>
                                        <p:tav tm="100000">
                                          <p:val>
                                            <p:strVal val="#ppt_x"/>
                                          </p:val>
                                        </p:tav>
                                      </p:tavLst>
                                    </p:anim>
                                    <p:anim calcmode="lin" valueType="num">
                                      <p:cBhvr additive="base">
                                        <p:cTn id="20" dur="500" fill="hold"/>
                                        <p:tgtEl>
                                          <p:spTgt spid="514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86" grpId="0" animBg="1" autoUpdateAnimBg="0"/>
      <p:bldP spid="514187" grpId="0" animBg="1" autoUpdateAnimBg="0"/>
      <p:bldP spid="514188" grpId="0" animBg="1" autoUpdateAnimBg="0"/>
    </p:bldLst>
  </p:timing>
</p:sld>
</file>

<file path=ppt/theme/theme1.xml><?xml version="1.0" encoding="utf-8"?>
<a:theme xmlns:a="http://schemas.openxmlformats.org/drawingml/2006/main" name="CORBA 1">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ORBA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ORBA 1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RBA 1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RBA 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 1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RBA 1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RBA 1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RBA 1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15491</TotalTime>
  <Words>8441</Words>
  <Application>Microsoft Office PowerPoint</Application>
  <PresentationFormat>A4 纸张(210x297 毫米)</PresentationFormat>
  <Paragraphs>1264</Paragraphs>
  <Slides>66</Slides>
  <Notes>66</Notes>
  <HiddenSlides>9</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66</vt:i4>
      </vt:variant>
    </vt:vector>
  </HeadingPairs>
  <TitlesOfParts>
    <vt:vector size="79" baseType="lpstr">
      <vt:lpstr>C Helvetica Condensed</vt:lpstr>
      <vt:lpstr>New York</vt:lpstr>
      <vt:lpstr>宋体</vt:lpstr>
      <vt:lpstr>新细明体</vt:lpstr>
      <vt:lpstr>Arial</vt:lpstr>
      <vt:lpstr>Arial Black</vt:lpstr>
      <vt:lpstr>Courier New</vt:lpstr>
      <vt:lpstr>Helvetica</vt:lpstr>
      <vt:lpstr>Symbol</vt:lpstr>
      <vt:lpstr>Times</vt:lpstr>
      <vt:lpstr>Times New Roman</vt:lpstr>
      <vt:lpstr>Wingdings</vt:lpstr>
      <vt:lpstr>CORBA 1</vt:lpstr>
      <vt:lpstr>PowerPoint 演示文稿</vt:lpstr>
      <vt:lpstr>事务的基本特性：ACID </vt:lpstr>
      <vt:lpstr>事务的故障模型/Lampson</vt:lpstr>
      <vt:lpstr>Butler Wright Lampson(1943-)</vt:lpstr>
      <vt:lpstr>PowerPoint 演示文稿</vt:lpstr>
      <vt:lpstr>1分布式事务</vt:lpstr>
      <vt:lpstr>X/Open DTP事务模型</vt:lpstr>
      <vt:lpstr>J2EE/EJB事务模型</vt:lpstr>
      <vt:lpstr> 两种分布式事务</vt:lpstr>
      <vt:lpstr>嵌套的银行事务</vt:lpstr>
      <vt:lpstr>平面分布事务的协调者和参与者 </vt:lpstr>
      <vt:lpstr>Coordinator 接口</vt:lpstr>
      <vt:lpstr> 一个平面分布式银行事务</vt:lpstr>
      <vt:lpstr>2 原子提交协议</vt:lpstr>
      <vt:lpstr>两阶段原子提交协议</vt:lpstr>
      <vt:lpstr>提交协议的故障模型</vt:lpstr>
      <vt:lpstr> 两阶段提交协议中的操作</vt:lpstr>
      <vt:lpstr> 两阶段提交协议</vt:lpstr>
      <vt:lpstr> 两阶段提交协议中的通信</vt:lpstr>
      <vt:lpstr>两阶段提交协议的性能 </vt:lpstr>
      <vt:lpstr>嵌套事务的两阶段提交协议</vt:lpstr>
      <vt:lpstr> 嵌套事务中协调者的操作 </vt:lpstr>
      <vt:lpstr>事务T决定是否提交</vt:lpstr>
      <vt:lpstr> 嵌套事务各协调者持有的信息（1） </vt:lpstr>
      <vt:lpstr>嵌套事务各协调者持有的信息（2）</vt:lpstr>
      <vt:lpstr> 层次两阶段提交协议 </vt:lpstr>
      <vt:lpstr>平面两阶段提交协议</vt:lpstr>
      <vt:lpstr>比较平面协议和层次协议</vt:lpstr>
      <vt:lpstr>用于嵌套事务的2PC中的超时动作</vt:lpstr>
      <vt:lpstr>2PC小结</vt:lpstr>
      <vt:lpstr>两阶段提交协议的优化</vt:lpstr>
      <vt:lpstr>3 分布式事务的并发控制</vt:lpstr>
      <vt:lpstr>锁</vt:lpstr>
      <vt:lpstr>在服务器X和Y上的事务T和U的交错执行</vt:lpstr>
      <vt:lpstr>时间戳排序并发控制</vt:lpstr>
      <vt:lpstr>时间戳排序并发控制</vt:lpstr>
      <vt:lpstr>乐观并发控制 </vt:lpstr>
      <vt:lpstr>乐观并发控制中的提交死锁</vt:lpstr>
      <vt:lpstr>4 分布式死锁</vt:lpstr>
      <vt:lpstr>分布式死锁举例：事务U，V和W的交错执行</vt:lpstr>
      <vt:lpstr>分布式死锁举例：全局等待图</vt:lpstr>
      <vt:lpstr>死锁检测</vt:lpstr>
      <vt:lpstr>假死锁</vt:lpstr>
      <vt:lpstr>边追逐方法：一种分布式死锁检测方法</vt:lpstr>
      <vt:lpstr>边追逐算法</vt:lpstr>
      <vt:lpstr>Probes传递</vt:lpstr>
      <vt:lpstr>边追逐小结</vt:lpstr>
      <vt:lpstr>两个probe消息被同时启动</vt:lpstr>
      <vt:lpstr>向下传递的probe消息</vt:lpstr>
      <vt:lpstr>分布式事务的并发控制总结</vt:lpstr>
      <vt:lpstr>5 事务放弃时的恢复</vt:lpstr>
      <vt:lpstr>服务器崩溃后的恢复</vt:lpstr>
      <vt:lpstr>意图列表 </vt:lpstr>
      <vt:lpstr>恢复文件中的内容 </vt:lpstr>
      <vt:lpstr>日志：用于实现恢复文件的技术</vt:lpstr>
      <vt:lpstr> 银行服务的日志</vt:lpstr>
      <vt:lpstr>用日志恢复对象</vt:lpstr>
      <vt:lpstr>恢复文件的重组 </vt:lpstr>
      <vt:lpstr>影子版本：用于实现恢复文件的技术  </vt:lpstr>
      <vt:lpstr>两阶段提交协议的恢复 </vt:lpstr>
      <vt:lpstr>在恢复文件中记录2PC信息</vt:lpstr>
      <vt:lpstr> 与两阶段提交协议相关的日志记录 </vt:lpstr>
      <vt:lpstr>两阶段提交协议的恢复</vt:lpstr>
      <vt:lpstr>事务恢复小结</vt:lpstr>
      <vt:lpstr>Jim Gray(1944-2007)</vt:lpstr>
      <vt:lpstr>Knowledge is Power</vt:lpstr>
    </vt:vector>
  </TitlesOfParts>
  <Company>G&amp;J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中间件和分布式系统</dc:title>
  <dc:creator>Beihong Jin</dc:creator>
  <cp:lastModifiedBy>BH Jin</cp:lastModifiedBy>
  <cp:revision>779</cp:revision>
  <cp:lastPrinted>2019-12-13T13:53:56Z</cp:lastPrinted>
  <dcterms:created xsi:type="dcterms:W3CDTF">2000-06-18T21:59:47Z</dcterms:created>
  <dcterms:modified xsi:type="dcterms:W3CDTF">2020-11-14T03:26:38Z</dcterms:modified>
</cp:coreProperties>
</file>