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27" r:id="rId2"/>
    <p:sldId id="328" r:id="rId3"/>
    <p:sldId id="329" r:id="rId4"/>
    <p:sldId id="310" r:id="rId5"/>
    <p:sldId id="260" r:id="rId6"/>
    <p:sldId id="261" r:id="rId7"/>
    <p:sldId id="262" r:id="rId8"/>
    <p:sldId id="263" r:id="rId9"/>
    <p:sldId id="314" r:id="rId10"/>
    <p:sldId id="264" r:id="rId11"/>
    <p:sldId id="315" r:id="rId12"/>
    <p:sldId id="330" r:id="rId13"/>
    <p:sldId id="331" r:id="rId14"/>
    <p:sldId id="316" r:id="rId15"/>
    <p:sldId id="313" r:id="rId16"/>
    <p:sldId id="319" r:id="rId17"/>
    <p:sldId id="265" r:id="rId18"/>
    <p:sldId id="266" r:id="rId19"/>
    <p:sldId id="267" r:id="rId20"/>
    <p:sldId id="268" r:id="rId21"/>
    <p:sldId id="269" r:id="rId22"/>
    <p:sldId id="311" r:id="rId23"/>
    <p:sldId id="271" r:id="rId24"/>
    <p:sldId id="317" r:id="rId25"/>
    <p:sldId id="270" r:id="rId26"/>
    <p:sldId id="321" r:id="rId27"/>
    <p:sldId id="318" r:id="rId28"/>
    <p:sldId id="334" r:id="rId29"/>
    <p:sldId id="272" r:id="rId30"/>
    <p:sldId id="326" r:id="rId31"/>
    <p:sldId id="275" r:id="rId32"/>
    <p:sldId id="320" r:id="rId33"/>
    <p:sldId id="322" r:id="rId34"/>
    <p:sldId id="323" r:id="rId35"/>
    <p:sldId id="324" r:id="rId36"/>
    <p:sldId id="325" r:id="rId37"/>
    <p:sldId id="273" r:id="rId38"/>
    <p:sldId id="332" r:id="rId39"/>
    <p:sldId id="274" r:id="rId40"/>
    <p:sldId id="276" r:id="rId41"/>
    <p:sldId id="277" r:id="rId42"/>
    <p:sldId id="338" r:id="rId43"/>
    <p:sldId id="337" r:id="rId44"/>
    <p:sldId id="278" r:id="rId45"/>
    <p:sldId id="279" r:id="rId46"/>
    <p:sldId id="280" r:id="rId47"/>
    <p:sldId id="298" r:id="rId48"/>
    <p:sldId id="299" r:id="rId49"/>
    <p:sldId id="303" r:id="rId50"/>
    <p:sldId id="336" r:id="rId51"/>
    <p:sldId id="304" r:id="rId52"/>
    <p:sldId id="305" r:id="rId53"/>
    <p:sldId id="306" r:id="rId54"/>
    <p:sldId id="307" r:id="rId55"/>
    <p:sldId id="308" r:id="rId56"/>
    <p:sldId id="309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257" r:id="rId66"/>
    <p:sldId id="258" r:id="rId67"/>
    <p:sldId id="259" r:id="rId68"/>
    <p:sldId id="347" r:id="rId69"/>
    <p:sldId id="348" r:id="rId70"/>
    <p:sldId id="349" r:id="rId71"/>
    <p:sldId id="350" r:id="rId72"/>
    <p:sldId id="351" r:id="rId73"/>
    <p:sldId id="352" r:id="rId74"/>
    <p:sldId id="353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F2F2"/>
    <a:srgbClr val="000000"/>
    <a:srgbClr val="94B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044" autoAdjust="0"/>
  </p:normalViewPr>
  <p:slideViewPr>
    <p:cSldViewPr snapToGrid="0">
      <p:cViewPr varScale="1">
        <p:scale>
          <a:sx n="63" d="100"/>
          <a:sy n="63" d="100"/>
        </p:scale>
        <p:origin x="6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981FC-F98B-45CE-82F5-6CDD5A94CCC4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6006-9144-42A7-BF7A-3B5C425D8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8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013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692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4968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091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2453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55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1385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112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517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728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914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1876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5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87784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5516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9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54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638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collapse,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可以只包括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， 没有的话，需要包括</a:t>
            </a:r>
            <a:r>
              <a:rPr lang="en-US" altLang="zh-CN" baseline="0" dirty="0"/>
              <a:t>j.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7685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4913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029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76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2286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57007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96586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39294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2940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55262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7854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8909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33119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0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8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92272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30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42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06006-9144-42A7-BF7A-3B5C425D859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91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9872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0852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333785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65403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0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9191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603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945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274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0692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11872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69333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659002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38103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可与并行</a:t>
            </a:r>
            <a:r>
              <a:rPr lang="en-US" altLang="zh-CN" dirty="0"/>
              <a:t>Floyd</a:t>
            </a:r>
            <a:r>
              <a:rPr lang="zh-CN" altLang="en-US" dirty="0"/>
              <a:t>算法相比较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1808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821162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5648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56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2104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334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074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2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/>
              <a:pPr>
                <a:defRPr/>
              </a:pPr>
              <a:t>2021/1/2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2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3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84C6-07F2-4542-A9E7-8D1F645A5C9B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CFE6-5F27-44E4-9F5E-78FF414F2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uting.llnl.gov/tutorials/pthreads/man/pthread_mutex_trylock.tx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mputing.llnl.gov/tutorials/pthreads/man/pthread_mutex_lock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puting.llnl.gov/tutorials/pthreads/man/pthread_mutex_destroy.txt" TargetMode="External"/><Relationship Id="rId5" Type="http://schemas.openxmlformats.org/officeDocument/2006/relationships/hyperlink" Target="https://computing.llnl.gov/tutorials/pthreads/man/pthread_mutex_init.txt" TargetMode="External"/><Relationship Id="rId4" Type="http://schemas.openxmlformats.org/officeDocument/2006/relationships/hyperlink" Target="https://computing.llnl.gov/tutorials/pthreads/#MutexOverview" TargetMode="External"/><Relationship Id="rId9" Type="http://schemas.openxmlformats.org/officeDocument/2006/relationships/hyperlink" Target="https://computing.llnl.gov/tutorials/pthreads/man/pthread_mutex_unlock.t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puting.llnl.gov/tutorials/pthreads/man/pthread_cond_broadcast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puting.llnl.gov/tutorials/pthreads/man/pthread_cond_signal.txt" TargetMode="External"/><Relationship Id="rId5" Type="http://schemas.openxmlformats.org/officeDocument/2006/relationships/hyperlink" Target="https://computing.llnl.gov/tutorials/pthreads/man/pthread_cond_wait.txt" TargetMode="External"/><Relationship Id="rId4" Type="http://schemas.openxmlformats.org/officeDocument/2006/relationships/hyperlink" Target="https://computing.llnl.gov/tutorials/pthreads/#ConVarOver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nblogs.com/lonelycatcher/archive/2011/12/20/2294161.html" TargetMode="External"/><Relationship Id="rId5" Type="http://schemas.openxmlformats.org/officeDocument/2006/relationships/hyperlink" Target="https://blog.csdn.net/star871016/article/details/109688578" TargetMode="External"/><Relationship Id="rId4" Type="http://schemas.openxmlformats.org/officeDocument/2006/relationships/hyperlink" Target="https://linux.die.net/man/3/sem_wai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printfwater/article/details/3920304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pages.tacc.utexas.edu/~eijkhout/pcse/html/index.html" TargetMode="External"/><Relationship Id="rId4" Type="http://schemas.openxmlformats.org/officeDocument/2006/relationships/hyperlink" Target="http://www.openmp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engshenghong/article/details/6985431" TargetMode="External"/><Relationship Id="rId2" Type="http://schemas.openxmlformats.org/officeDocument/2006/relationships/hyperlink" Target="https://blog.csdn.net/zhuitong/article/details/825188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puting.llnl.gov/tutorials/pthreads/#Designing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eeksforgeeks.org/quick-sor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content/www/us/en/develop/article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puting.llnl.gov/tutorials/pthreads/samples/hello_arg2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3071675" y="57154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对上次课的补充说明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20133" y="0"/>
            <a:ext cx="3245029" cy="2328415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3196347" y="1389936"/>
            <a:ext cx="818024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MPI_Alltoallv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65220" y="1882825"/>
            <a:ext cx="8050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https://www.mpich.org/static/docs/v3.1/www3/MPI_Alltoallv.html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77517"/>
            <a:ext cx="120129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MPI_Alltoallv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void *</a:t>
            </a:r>
            <a:r>
              <a:rPr lang="en-US" altLang="zh-CN" sz="2000" b="1" dirty="0" err="1"/>
              <a:t>sendbuf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</a:rPr>
              <a:t>sendcounts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</a:rPr>
              <a:t>sdispls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MPI_Datatype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sendtype</a:t>
            </a:r>
            <a:r>
              <a:rPr lang="en-US" altLang="zh-CN" sz="2000" b="1" dirty="0"/>
              <a:t>, void *</a:t>
            </a:r>
            <a:r>
              <a:rPr lang="en-US" altLang="zh-CN" sz="2000" b="1" dirty="0" err="1"/>
              <a:t>recvbuf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recvcounts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rdispls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MPI_Datatype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recvtype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MPI_Comm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comm</a:t>
            </a:r>
            <a:r>
              <a:rPr lang="en-US" altLang="zh-CN" sz="2000" b="1" dirty="0"/>
              <a:t>)</a:t>
            </a:r>
          </a:p>
          <a:p>
            <a:endParaRPr lang="en-US" altLang="zh-CN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sendcounts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integer array equal to the group size specifying the number of elements to send to each processor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sdispls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integer array (of length group size). Entry j specifies the displacement (relative to </a:t>
            </a:r>
            <a:r>
              <a:rPr lang="en-US" altLang="zh-CN" sz="2000" b="1" dirty="0" err="1"/>
              <a:t>sendbuf</a:t>
            </a:r>
            <a:r>
              <a:rPr lang="en-US" altLang="zh-CN" sz="2000" b="1" dirty="0"/>
              <a:t> from which to take the outgoing data destined for process j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recvcounts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integer array equal to the group size specifying the maximum number of elements that can be received from each processor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rdispls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integer array (of length group size). Entry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specifies the displacement (relative to </a:t>
            </a:r>
            <a:r>
              <a:rPr lang="en-US" altLang="zh-CN" sz="2000" b="1" dirty="0" err="1"/>
              <a:t>recvbuf</a:t>
            </a:r>
            <a:r>
              <a:rPr lang="en-US" altLang="zh-CN" sz="2000" b="1" dirty="0"/>
              <a:t> at which to place the incoming data from process </a:t>
            </a:r>
            <a:r>
              <a:rPr lang="en-US" altLang="zh-CN" sz="2000" b="1" dirty="0" err="1"/>
              <a:t>i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6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5" y="54868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 barrier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4403" y="0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31637" y="1892829"/>
            <a:ext cx="8640960" cy="370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pthread_barrier_init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*restrict barrier,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pthread_barrier_attr_t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*restrict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attr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 unsigned count);</a:t>
            </a: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pthread_barrier_wait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*barrier); 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调用此函数并使用同一个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对象的线程，要进行同步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pthread_barrier_destroy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pthread_barrier_t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*barrier);</a:t>
            </a:r>
          </a:p>
          <a:p>
            <a:endParaRPr lang="zh-CN" altLang="en-US" sz="18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518670" y="168619"/>
            <a:ext cx="40322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Pthread_barrier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相关函数使用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2580593" cy="1851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2595" y="1280160"/>
            <a:ext cx="57894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main(void){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policy,inher</a:t>
            </a:r>
            <a:r>
              <a:rPr lang="en-US" altLang="zh-CN" b="1" dirty="0"/>
              <a:t>;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pthread_t</a:t>
            </a:r>
            <a:r>
              <a:rPr lang="en-US" altLang="zh-CN" b="1" dirty="0"/>
              <a:t> </a:t>
            </a:r>
            <a:r>
              <a:rPr lang="en-US" altLang="zh-CN" b="1" dirty="0" err="1"/>
              <a:t>tid</a:t>
            </a:r>
            <a:r>
              <a:rPr lang="en-US" altLang="zh-CN" b="1" dirty="0"/>
              <a:t>;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pthread_attr_t</a:t>
            </a:r>
            <a:r>
              <a:rPr lang="en-US" altLang="zh-CN" b="1" dirty="0"/>
              <a:t> </a:t>
            </a:r>
            <a:r>
              <a:rPr lang="en-US" altLang="zh-CN" b="1" dirty="0" err="1"/>
              <a:t>attr</a:t>
            </a:r>
            <a:r>
              <a:rPr lang="en-US" altLang="zh-CN" b="1" dirty="0"/>
              <a:t>;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sched_param</a:t>
            </a:r>
            <a:r>
              <a:rPr lang="en-US" altLang="zh-CN" b="1" dirty="0"/>
              <a:t> </a:t>
            </a:r>
            <a:r>
              <a:rPr lang="en-US" altLang="zh-CN" b="1" dirty="0" err="1"/>
              <a:t>param</a:t>
            </a:r>
            <a:r>
              <a:rPr lang="en-US" altLang="zh-CN" b="1" dirty="0"/>
              <a:t>;    </a:t>
            </a:r>
          </a:p>
          <a:p>
            <a:r>
              <a:rPr lang="en-US" altLang="zh-CN" b="1" dirty="0"/>
              <a:t>  //</a:t>
            </a:r>
            <a:r>
              <a:rPr lang="zh-CN" altLang="en-US" b="1" dirty="0"/>
              <a:t>初始化线程属性    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pthread_attr_init</a:t>
            </a:r>
            <a:r>
              <a:rPr lang="en-US" altLang="zh-CN" b="1" dirty="0"/>
              <a:t>(&amp;</a:t>
            </a:r>
            <a:r>
              <a:rPr lang="en-US" altLang="zh-CN" b="1" dirty="0" err="1"/>
              <a:t>attr</a:t>
            </a:r>
            <a:r>
              <a:rPr lang="en-US" altLang="zh-CN" b="1" dirty="0"/>
              <a:t>);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pthread_barrier_init</a:t>
            </a:r>
            <a:r>
              <a:rPr lang="en-US" altLang="zh-CN" b="1" dirty="0"/>
              <a:t>(&amp;barrier,NULL,2 + 1); //2+1</a:t>
            </a:r>
            <a:r>
              <a:rPr lang="zh-CN" altLang="en-US" b="1" dirty="0"/>
              <a:t>个等待    </a:t>
            </a:r>
            <a:endParaRPr lang="en-US" altLang="zh-CN" b="1" dirty="0"/>
          </a:p>
          <a:p>
            <a:r>
              <a:rPr lang="en-US" altLang="zh-CN" b="1" dirty="0"/>
              <a:t>  //</a:t>
            </a:r>
            <a:r>
              <a:rPr lang="zh-CN" altLang="en-US" b="1" dirty="0"/>
              <a:t>创建线程</a:t>
            </a:r>
            <a:r>
              <a:rPr lang="en-US" altLang="zh-CN" b="1" dirty="0"/>
              <a:t>1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</a:t>
            </a:r>
            <a:r>
              <a:rPr lang="en-US" altLang="zh-CN" b="1" dirty="0" err="1"/>
              <a:t>tid</a:t>
            </a:r>
            <a:r>
              <a:rPr lang="en-US" altLang="zh-CN" b="1" dirty="0"/>
              <a:t>, &amp;attr,Task1,NULL);    </a:t>
            </a:r>
          </a:p>
          <a:p>
            <a:r>
              <a:rPr lang="en-US" altLang="zh-CN" b="1" dirty="0"/>
              <a:t>  //</a:t>
            </a:r>
            <a:r>
              <a:rPr lang="zh-CN" altLang="en-US" b="1" dirty="0"/>
              <a:t>创建线程</a:t>
            </a:r>
            <a:r>
              <a:rPr lang="en-US" altLang="zh-CN" b="1" dirty="0"/>
              <a:t>2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</a:t>
            </a:r>
            <a:r>
              <a:rPr lang="en-US" altLang="zh-CN" b="1" dirty="0" err="1"/>
              <a:t>tid</a:t>
            </a:r>
            <a:r>
              <a:rPr lang="en-US" altLang="zh-CN" b="1" dirty="0"/>
              <a:t>, &amp;attr,Task2,NULL);    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("main process will sleep 6s.\r\n");    </a:t>
            </a:r>
          </a:p>
          <a:p>
            <a:r>
              <a:rPr lang="en-US" altLang="zh-CN" b="1" dirty="0"/>
              <a:t>  sleep(6); /*</a:t>
            </a:r>
            <a:r>
              <a:rPr lang="zh-CN" altLang="en-US" b="1" dirty="0"/>
              <a:t>等待</a:t>
            </a:r>
            <a:r>
              <a:rPr lang="en-US" altLang="zh-CN" b="1" dirty="0"/>
              <a:t>6s</a:t>
            </a:r>
            <a:r>
              <a:rPr lang="zh-CN" altLang="en-US" b="1" dirty="0"/>
              <a:t>后</a:t>
            </a:r>
            <a:r>
              <a:rPr lang="en-US" altLang="zh-CN" b="1" dirty="0"/>
              <a:t>,</a:t>
            </a:r>
            <a:r>
              <a:rPr lang="zh-CN" altLang="en-US" b="1" dirty="0"/>
              <a:t>才让线程运行*</a:t>
            </a:r>
            <a:r>
              <a:rPr lang="en-US" altLang="zh-CN" b="1" dirty="0"/>
              <a:t>/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pthread_barrier_wait</a:t>
            </a:r>
            <a:r>
              <a:rPr lang="en-US" altLang="zh-CN" b="1" dirty="0"/>
              <a:t>(&amp;barrier); //</a:t>
            </a:r>
            <a:r>
              <a:rPr lang="zh-CN" altLang="en-US" b="1" dirty="0"/>
              <a:t>起跑枪“砰</a:t>
            </a:r>
            <a:r>
              <a:rPr lang="en-US" altLang="zh-CN" b="1" dirty="0"/>
              <a:t>!”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pthread_join</a:t>
            </a:r>
            <a:r>
              <a:rPr lang="en-US" altLang="zh-CN" b="1" dirty="0"/>
              <a:t>(</a:t>
            </a:r>
            <a:r>
              <a:rPr lang="en-US" altLang="zh-CN" b="1" dirty="0" err="1"/>
              <a:t>tid</a:t>
            </a:r>
            <a:r>
              <a:rPr lang="en-US" altLang="zh-CN" b="1" dirty="0"/>
              <a:t>, NULL);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pthread_barrier_destroy</a:t>
            </a:r>
            <a:r>
              <a:rPr lang="en-US" altLang="zh-CN" b="1" dirty="0"/>
              <a:t>(&amp;barrier);</a:t>
            </a:r>
          </a:p>
          <a:p>
            <a:r>
              <a:rPr lang="en-US" altLang="zh-CN" b="1" dirty="0"/>
              <a:t>}</a:t>
            </a:r>
            <a:endParaRPr lang="zh-CN" altLang="en-US" sz="1467" dirty="0"/>
          </a:p>
        </p:txBody>
      </p:sp>
      <p:sp>
        <p:nvSpPr>
          <p:cNvPr id="3" name="矩形 2"/>
          <p:cNvSpPr/>
          <p:nvPr/>
        </p:nvSpPr>
        <p:spPr>
          <a:xfrm>
            <a:off x="0" y="1825675"/>
            <a:ext cx="533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http://www.only2fire.com/archives/59.html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" y="252835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pthread_barrier_t</a:t>
            </a:r>
            <a:r>
              <a:rPr lang="en-US" altLang="zh-CN" b="1" dirty="0"/>
              <a:t> barrier;</a:t>
            </a:r>
          </a:p>
          <a:p>
            <a:r>
              <a:rPr lang="en-US" altLang="zh-CN" b="1" dirty="0"/>
              <a:t>void *Task1(void *</a:t>
            </a:r>
            <a:r>
              <a:rPr lang="en-US" altLang="zh-CN" b="1" dirty="0" err="1"/>
              <a:t>arg</a:t>
            </a:r>
            <a:r>
              <a:rPr lang="en-US" altLang="zh-CN" b="1" dirty="0"/>
              <a:t>){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("Task1 will be blocked.\r\n");  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pthread_barrier_wait</a:t>
            </a:r>
            <a:r>
              <a:rPr lang="en-US" altLang="zh-CN" b="1" dirty="0"/>
              <a:t>(&amp;barrier);//</a:t>
            </a:r>
            <a:r>
              <a:rPr lang="zh-CN" altLang="en-US" b="1" dirty="0"/>
              <a:t>所有线程都被阻塞在这里   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("Task1 is running.\r\n");    </a:t>
            </a:r>
          </a:p>
          <a:p>
            <a:r>
              <a:rPr lang="en-US" altLang="zh-CN" b="1" dirty="0"/>
              <a:t>  sleep(3);//</a:t>
            </a:r>
            <a:r>
              <a:rPr lang="zh-CN" altLang="en-US" b="1" dirty="0"/>
              <a:t>延时</a:t>
            </a:r>
            <a:r>
              <a:rPr lang="en-US" altLang="zh-CN" b="1" dirty="0"/>
              <a:t>3s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(NULL);}</a:t>
            </a:r>
          </a:p>
          <a:p>
            <a:r>
              <a:rPr lang="en-US" altLang="zh-CN" b="1" dirty="0"/>
              <a:t>void *Task2(void *</a:t>
            </a:r>
            <a:r>
              <a:rPr lang="en-US" altLang="zh-CN" b="1" dirty="0" err="1"/>
              <a:t>arg</a:t>
            </a:r>
            <a:r>
              <a:rPr lang="en-US" altLang="zh-CN" b="1" dirty="0"/>
              <a:t>){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("Task2 will be blocked.\r\n");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pthread_barrier_wait</a:t>
            </a:r>
            <a:r>
              <a:rPr lang="en-US" altLang="zh-CN" b="1" dirty="0"/>
              <a:t>(&amp;barrier);//</a:t>
            </a:r>
            <a:r>
              <a:rPr lang="zh-CN" altLang="en-US" b="1" dirty="0"/>
              <a:t>所有线程都被阻塞在这里    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("Task2 is running.\r\n");    </a:t>
            </a:r>
          </a:p>
          <a:p>
            <a:r>
              <a:rPr lang="en-US" altLang="zh-CN" b="1" dirty="0"/>
              <a:t>  sleep(3);//</a:t>
            </a:r>
            <a:r>
              <a:rPr lang="zh-CN" altLang="en-US" b="1" dirty="0"/>
              <a:t>延时</a:t>
            </a:r>
            <a:r>
              <a:rPr lang="en-US" altLang="zh-CN" b="1" dirty="0"/>
              <a:t>3s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3414575" y="36580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 </a:t>
            </a:r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mutex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4403" y="0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31637" y="189282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https://computing.llnl.gov/tutorials/pthreads/#MutexOverview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25790"/>
              </p:ext>
            </p:extLst>
          </p:nvPr>
        </p:nvGraphicFramePr>
        <p:xfrm>
          <a:off x="3249930" y="2674620"/>
          <a:ext cx="9464040" cy="1412240"/>
        </p:xfrm>
        <a:graphic>
          <a:graphicData uri="http://schemas.openxmlformats.org/drawingml/2006/table">
            <a:tbl>
              <a:tblPr/>
              <a:tblGrid>
                <a:gridCol w="946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2240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8501"/>
              </p:ext>
            </p:extLst>
          </p:nvPr>
        </p:nvGraphicFramePr>
        <p:xfrm>
          <a:off x="2472690" y="2495074"/>
          <a:ext cx="9464040" cy="337820"/>
        </p:xfrm>
        <a:graphic>
          <a:graphicData uri="http://schemas.openxmlformats.org/drawingml/2006/table">
            <a:tbl>
              <a:tblPr/>
              <a:tblGrid>
                <a:gridCol w="946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05707" y="2910099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解决线程间竞争问题：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hlinkClick r:id="rId5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hlinkClick r:id="rId5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pthread_mutex_init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mutex,attr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hlinkClick r:id="rId6"/>
              </a:rPr>
              <a:t>pthread_mutex_destroy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mutex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hlinkClick r:id="rId7"/>
              </a:rPr>
              <a:t>pthread_mutex_lock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mutex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hlinkClick r:id="rId8"/>
              </a:rPr>
              <a:t>pthread_mutex_trylock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mutex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hlinkClick r:id="rId9"/>
              </a:rPr>
              <a:t>pthread_mutex_unlock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mutex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7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80010"/>
            <a:ext cx="58674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  {</a:t>
            </a:r>
          </a:p>
          <a:p>
            <a:r>
              <a:rPr lang="en-US" altLang="zh-CN" b="1" dirty="0"/>
              <a:t>    double      *a;    double      *b;</a:t>
            </a:r>
          </a:p>
          <a:p>
            <a:r>
              <a:rPr lang="en-US" altLang="zh-CN" b="1" dirty="0"/>
              <a:t>    double     sum;     </a:t>
            </a:r>
            <a:r>
              <a:rPr lang="en-US" altLang="zh-CN" b="1" dirty="0" err="1"/>
              <a:t>int</a:t>
            </a:r>
            <a:r>
              <a:rPr lang="en-US" altLang="zh-CN" b="1" dirty="0"/>
              <a:t>     </a:t>
            </a:r>
            <a:r>
              <a:rPr lang="en-US" altLang="zh-CN" b="1" dirty="0" err="1"/>
              <a:t>veclen</a:t>
            </a:r>
            <a:r>
              <a:rPr lang="en-US" altLang="zh-CN" b="1" dirty="0"/>
              <a:t>; </a:t>
            </a:r>
          </a:p>
          <a:p>
            <a:r>
              <a:rPr lang="en-US" altLang="zh-CN" b="1" dirty="0"/>
              <a:t>  } DOTDATA;</a:t>
            </a:r>
          </a:p>
          <a:p>
            <a:r>
              <a:rPr lang="en-US" altLang="zh-CN" b="1" dirty="0"/>
              <a:t>#define NUMTHRDS 4</a:t>
            </a:r>
          </a:p>
          <a:p>
            <a:r>
              <a:rPr lang="en-US" altLang="zh-CN" b="1" dirty="0"/>
              <a:t>#define VECLEN 100</a:t>
            </a:r>
          </a:p>
          <a:p>
            <a:r>
              <a:rPr lang="en-US" altLang="zh-CN" b="1" dirty="0"/>
              <a:t>    DOTDATA </a:t>
            </a:r>
            <a:r>
              <a:rPr lang="en-US" altLang="zh-CN" b="1" dirty="0" err="1"/>
              <a:t>dotstr</a:t>
            </a:r>
            <a:r>
              <a:rPr lang="en-US" altLang="zh-CN" b="1" dirty="0"/>
              <a:t>; 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pthread_t</a:t>
            </a:r>
            <a:r>
              <a:rPr lang="en-US" altLang="zh-CN" b="1" dirty="0"/>
              <a:t> </a:t>
            </a:r>
            <a:r>
              <a:rPr lang="en-US" altLang="zh-CN" b="1" dirty="0" err="1"/>
              <a:t>callThd</a:t>
            </a:r>
            <a:r>
              <a:rPr lang="en-US" altLang="zh-CN" b="1" dirty="0"/>
              <a:t>[NUMTHRDS];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pthread_mutex_t</a:t>
            </a:r>
            <a:r>
              <a:rPr lang="en-US" altLang="zh-CN" b="1" dirty="0"/>
              <a:t> </a:t>
            </a:r>
            <a:r>
              <a:rPr lang="en-US" altLang="zh-CN" b="1" dirty="0" err="1"/>
              <a:t>mutexsum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void *</a:t>
            </a:r>
            <a:r>
              <a:rPr lang="en-US" altLang="zh-CN" b="1" dirty="0" err="1"/>
              <a:t>dotprod</a:t>
            </a:r>
            <a:r>
              <a:rPr lang="en-US" altLang="zh-CN" b="1" dirty="0"/>
              <a:t>(void *</a:t>
            </a:r>
            <a:r>
              <a:rPr lang="en-US" altLang="zh-CN" b="1" dirty="0" err="1"/>
              <a:t>arg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{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start, end, </a:t>
            </a:r>
            <a:r>
              <a:rPr lang="en-US" altLang="zh-CN" b="1" dirty="0" err="1"/>
              <a:t>len</a:t>
            </a:r>
            <a:r>
              <a:rPr lang="en-US" altLang="zh-CN" b="1" dirty="0"/>
              <a:t> ;    long offset;</a:t>
            </a:r>
          </a:p>
          <a:p>
            <a:r>
              <a:rPr lang="en-US" altLang="zh-CN" b="1" dirty="0"/>
              <a:t>    double </a:t>
            </a:r>
            <a:r>
              <a:rPr lang="en-US" altLang="zh-CN" b="1" dirty="0" err="1"/>
              <a:t>mysum</a:t>
            </a:r>
            <a:r>
              <a:rPr lang="en-US" altLang="zh-CN" b="1" dirty="0"/>
              <a:t>, *x, *y;</a:t>
            </a:r>
          </a:p>
          <a:p>
            <a:r>
              <a:rPr lang="en-US" altLang="zh-CN" b="1" dirty="0"/>
              <a:t>    offset = (long)</a:t>
            </a:r>
            <a:r>
              <a:rPr lang="en-US" altLang="zh-CN" b="1" dirty="0" err="1"/>
              <a:t>arg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len</a:t>
            </a:r>
            <a:r>
              <a:rPr lang="en-US" altLang="zh-CN" b="1" dirty="0"/>
              <a:t> = </a:t>
            </a:r>
            <a:r>
              <a:rPr lang="en-US" altLang="zh-CN" b="1" dirty="0" err="1"/>
              <a:t>dotstr.veclen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start = offset*</a:t>
            </a:r>
            <a:r>
              <a:rPr lang="en-US" altLang="zh-CN" b="1" dirty="0" err="1"/>
              <a:t>len</a:t>
            </a:r>
            <a:r>
              <a:rPr lang="en-US" altLang="zh-CN" b="1" dirty="0"/>
              <a:t>;    end   = start + </a:t>
            </a:r>
            <a:r>
              <a:rPr lang="en-US" altLang="zh-CN" b="1" dirty="0" err="1"/>
              <a:t>len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x = </a:t>
            </a:r>
            <a:r>
              <a:rPr lang="en-US" altLang="zh-CN" b="1" dirty="0" err="1"/>
              <a:t>dotstr.a</a:t>
            </a:r>
            <a:r>
              <a:rPr lang="en-US" altLang="zh-CN" b="1" dirty="0"/>
              <a:t>;    y = </a:t>
            </a:r>
            <a:r>
              <a:rPr lang="en-US" altLang="zh-CN" b="1" dirty="0" err="1"/>
              <a:t>dotstr.b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mysum</a:t>
            </a:r>
            <a:r>
              <a:rPr lang="en-US" altLang="zh-CN" b="1" dirty="0"/>
              <a:t> = 0;</a:t>
            </a:r>
          </a:p>
          <a:p>
            <a:r>
              <a:rPr lang="en-US" altLang="zh-CN" b="1" dirty="0"/>
              <a:t> 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=start; </a:t>
            </a:r>
            <a:r>
              <a:rPr lang="en-US" altLang="zh-CN" b="1" dirty="0" err="1"/>
              <a:t>i</a:t>
            </a:r>
            <a:r>
              <a:rPr lang="en-US" altLang="zh-CN" b="1" dirty="0"/>
              <a:t>&lt;end ; </a:t>
            </a:r>
            <a:r>
              <a:rPr lang="en-US" altLang="zh-CN" b="1" dirty="0" err="1"/>
              <a:t>i</a:t>
            </a:r>
            <a:r>
              <a:rPr lang="en-US" altLang="zh-CN" b="1" dirty="0"/>
              <a:t>++) 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mysum</a:t>
            </a:r>
            <a:r>
              <a:rPr lang="en-US" altLang="zh-CN" b="1" dirty="0"/>
              <a:t> += (x[</a:t>
            </a:r>
            <a:r>
              <a:rPr lang="en-US" altLang="zh-CN" b="1" dirty="0" err="1"/>
              <a:t>i</a:t>
            </a:r>
            <a:r>
              <a:rPr lang="en-US" altLang="zh-CN" b="1" dirty="0"/>
              <a:t>] * y[</a:t>
            </a:r>
            <a:r>
              <a:rPr lang="en-US" altLang="zh-CN" b="1" dirty="0" err="1"/>
              <a:t>i</a:t>
            </a:r>
            <a:r>
              <a:rPr lang="en-US" altLang="zh-CN" b="1" dirty="0"/>
              <a:t>]);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pthread_mutex_lock</a:t>
            </a:r>
            <a:r>
              <a:rPr lang="en-US" altLang="zh-CN" b="1" dirty="0">
                <a:solidFill>
                  <a:srgbClr val="FF0000"/>
                </a:solidFill>
              </a:rPr>
              <a:t>(&amp;</a:t>
            </a:r>
            <a:r>
              <a:rPr lang="en-US" altLang="zh-CN" b="1" dirty="0" err="1">
                <a:solidFill>
                  <a:srgbClr val="FF0000"/>
                </a:solidFill>
              </a:rPr>
              <a:t>mutexsum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dotstr.sum</a:t>
            </a:r>
            <a:r>
              <a:rPr lang="en-US" altLang="zh-CN" b="1" dirty="0"/>
              <a:t> += </a:t>
            </a:r>
            <a:r>
              <a:rPr lang="en-US" altLang="zh-CN" b="1" dirty="0" err="1"/>
              <a:t>mysum</a:t>
            </a:r>
            <a:r>
              <a:rPr lang="en-US" altLang="zh-CN" b="1" dirty="0"/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pthread_mutex_unlock</a:t>
            </a:r>
            <a:r>
              <a:rPr lang="en-US" altLang="zh-CN" b="1" dirty="0">
                <a:solidFill>
                  <a:srgbClr val="FF0000"/>
                </a:solidFill>
              </a:rPr>
              <a:t> (&amp;</a:t>
            </a:r>
            <a:r>
              <a:rPr lang="en-US" altLang="zh-CN" b="1" dirty="0" err="1">
                <a:solidFill>
                  <a:srgbClr val="FF0000"/>
                </a:solidFill>
              </a:rPr>
              <a:t>mutexsum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((void*) 0);</a:t>
            </a:r>
          </a:p>
          <a:p>
            <a:r>
              <a:rPr lang="en-US" altLang="zh-CN" b="1" dirty="0"/>
              <a:t> }</a:t>
            </a:r>
          </a:p>
        </p:txBody>
      </p:sp>
      <p:sp>
        <p:nvSpPr>
          <p:cNvPr id="8" name="矩形 7"/>
          <p:cNvSpPr/>
          <p:nvPr/>
        </p:nvSpPr>
        <p:spPr>
          <a:xfrm>
            <a:off x="5711190" y="-207645"/>
            <a:ext cx="648081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main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</a:t>
            </a:r>
            <a:r>
              <a:rPr lang="en-US" altLang="zh-CN" b="1" dirty="0" err="1"/>
              <a:t>argv</a:t>
            </a:r>
            <a:r>
              <a:rPr lang="en-US" altLang="zh-CN" b="1" dirty="0"/>
              <a:t>[])</a:t>
            </a:r>
          </a:p>
          <a:p>
            <a:r>
              <a:rPr lang="en-US" altLang="zh-CN" b="1" dirty="0"/>
              <a:t> {</a:t>
            </a:r>
          </a:p>
          <a:p>
            <a:r>
              <a:rPr lang="en-US" altLang="zh-CN" b="1" dirty="0"/>
              <a:t>    long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double *a, *b;</a:t>
            </a:r>
          </a:p>
          <a:p>
            <a:r>
              <a:rPr lang="en-US" altLang="zh-CN" b="1" dirty="0"/>
              <a:t>    void *status;</a:t>
            </a:r>
          </a:p>
          <a:p>
            <a:r>
              <a:rPr lang="en-US" altLang="zh-CN" b="1" dirty="0"/>
              <a:t>    a = (double*) </a:t>
            </a:r>
            <a:r>
              <a:rPr lang="en-US" altLang="zh-CN" b="1" dirty="0" err="1"/>
              <a:t>malloc</a:t>
            </a:r>
            <a:r>
              <a:rPr lang="en-US" altLang="zh-CN" b="1" dirty="0"/>
              <a:t> (NUMTHRDS*VECLEN*</a:t>
            </a:r>
            <a:r>
              <a:rPr lang="en-US" altLang="zh-CN" b="1" dirty="0" err="1"/>
              <a:t>sizeof</a:t>
            </a:r>
            <a:r>
              <a:rPr lang="en-US" altLang="zh-CN" b="1" dirty="0"/>
              <a:t>(double));</a:t>
            </a:r>
          </a:p>
          <a:p>
            <a:r>
              <a:rPr lang="en-US" altLang="zh-CN" b="1" dirty="0"/>
              <a:t>    b = (double*) </a:t>
            </a:r>
            <a:r>
              <a:rPr lang="en-US" altLang="zh-CN" b="1" dirty="0" err="1"/>
              <a:t>malloc</a:t>
            </a:r>
            <a:r>
              <a:rPr lang="en-US" altLang="zh-CN" b="1" dirty="0"/>
              <a:t> (NUMTHRDS*VECLEN*</a:t>
            </a:r>
            <a:r>
              <a:rPr lang="en-US" altLang="zh-CN" b="1" dirty="0" err="1"/>
              <a:t>sizeof</a:t>
            </a:r>
            <a:r>
              <a:rPr lang="en-US" altLang="zh-CN" b="1" dirty="0"/>
              <a:t>(double));</a:t>
            </a:r>
          </a:p>
          <a:p>
            <a:r>
              <a:rPr lang="en-US" altLang="zh-CN" b="1" dirty="0"/>
              <a:t> 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&lt;VECLEN*NUMTHRDS; </a:t>
            </a:r>
            <a:r>
              <a:rPr lang="en-US" altLang="zh-CN" b="1" dirty="0" err="1"/>
              <a:t>i</a:t>
            </a:r>
            <a:r>
              <a:rPr lang="en-US" altLang="zh-CN" b="1" dirty="0"/>
              <a:t>++)  {</a:t>
            </a:r>
          </a:p>
          <a:p>
            <a:r>
              <a:rPr lang="en-US" altLang="zh-CN" b="1" dirty="0"/>
              <a:t>      a[</a:t>
            </a:r>
            <a:r>
              <a:rPr lang="en-US" altLang="zh-CN" b="1" dirty="0" err="1"/>
              <a:t>i</a:t>
            </a:r>
            <a:r>
              <a:rPr lang="en-US" altLang="zh-CN" b="1" dirty="0"/>
              <a:t>]=1.0;      b[</a:t>
            </a:r>
            <a:r>
              <a:rPr lang="en-US" altLang="zh-CN" b="1" dirty="0" err="1"/>
              <a:t>i</a:t>
            </a:r>
            <a:r>
              <a:rPr lang="en-US" altLang="zh-CN" b="1" dirty="0"/>
              <a:t>]=a[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dotstr.veclen</a:t>
            </a:r>
            <a:r>
              <a:rPr lang="en-US" altLang="zh-CN" b="1" dirty="0"/>
              <a:t> = VECLEN; 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dotstr.a</a:t>
            </a:r>
            <a:r>
              <a:rPr lang="en-US" altLang="zh-CN" b="1" dirty="0"/>
              <a:t> = a; 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dotstr.b</a:t>
            </a:r>
            <a:r>
              <a:rPr lang="en-US" altLang="zh-CN" b="1" dirty="0"/>
              <a:t> = b; 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dotstr.sum</a:t>
            </a:r>
            <a:r>
              <a:rPr lang="en-US" altLang="zh-CN" b="1" dirty="0"/>
              <a:t>=0;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pthread_mutex_init</a:t>
            </a:r>
            <a:r>
              <a:rPr lang="en-US" altLang="zh-CN" b="1" dirty="0"/>
              <a:t>(&amp;</a:t>
            </a:r>
            <a:r>
              <a:rPr lang="en-US" altLang="zh-CN" b="1" dirty="0" err="1"/>
              <a:t>mutexsum</a:t>
            </a:r>
            <a:r>
              <a:rPr lang="en-US" altLang="zh-CN" b="1" dirty="0"/>
              <a:t>, NULL);</a:t>
            </a:r>
          </a:p>
          <a:p>
            <a:r>
              <a:rPr lang="en-US" altLang="zh-CN" b="1" dirty="0"/>
              <a:t>    for(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&lt;NUMTHRDS;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	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</a:t>
            </a:r>
            <a:r>
              <a:rPr lang="en-US" altLang="zh-CN" b="1" dirty="0" err="1"/>
              <a:t>callThd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], &amp;</a:t>
            </a:r>
            <a:r>
              <a:rPr lang="en-US" altLang="zh-CN" b="1" dirty="0" err="1"/>
              <a:t>attr</a:t>
            </a:r>
            <a:r>
              <a:rPr lang="en-US" altLang="zh-CN" b="1" dirty="0"/>
              <a:t>, </a:t>
            </a:r>
            <a:r>
              <a:rPr lang="en-US" altLang="zh-CN" b="1" dirty="0" err="1"/>
              <a:t>dotprod</a:t>
            </a:r>
            <a:r>
              <a:rPr lang="en-US" altLang="zh-CN" b="1" dirty="0"/>
              <a:t>, (void *)</a:t>
            </a:r>
            <a:r>
              <a:rPr lang="en-US" altLang="zh-CN" b="1" dirty="0" err="1"/>
              <a:t>i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for(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&lt;NUMTHRDS;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pthread_join</a:t>
            </a:r>
            <a:r>
              <a:rPr lang="en-US" altLang="zh-CN" b="1" dirty="0"/>
              <a:t>(</a:t>
            </a:r>
            <a:r>
              <a:rPr lang="en-US" altLang="zh-CN" b="1" dirty="0" err="1"/>
              <a:t>callThd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], &amp;status);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 ("Sum =  %f \n", </a:t>
            </a:r>
            <a:r>
              <a:rPr lang="en-US" altLang="zh-CN" b="1" dirty="0" err="1"/>
              <a:t>dotstr.sum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free (a);    free (b);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pthread_mutex_destroy</a:t>
            </a:r>
            <a:r>
              <a:rPr lang="en-US" altLang="zh-CN" b="1" dirty="0"/>
              <a:t>(&amp;</a:t>
            </a:r>
            <a:r>
              <a:rPr lang="en-US" altLang="zh-CN" b="1" dirty="0" err="1"/>
              <a:t>mutexsum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 }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539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3414575" y="36580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 condition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4403" y="0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31637" y="1892829"/>
            <a:ext cx="8640960" cy="148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https://computing.llnl.gov/tutorials/pthreads/#ConVarOverview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867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17300"/>
              </p:ext>
            </p:extLst>
          </p:nvPr>
        </p:nvGraphicFramePr>
        <p:xfrm>
          <a:off x="1329690" y="3158014"/>
          <a:ext cx="9464040" cy="2258060"/>
        </p:xfrm>
        <a:graphic>
          <a:graphicData uri="http://schemas.openxmlformats.org/drawingml/2006/table">
            <a:tbl>
              <a:tblPr/>
              <a:tblGrid>
                <a:gridCol w="946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  <a:hlinkClick r:id="rId5"/>
                        </a:rPr>
                        <a:t>pthread_cond_wait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 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condition,mutex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  <a:hlinkClick r:id="rId6"/>
                        </a:rPr>
                        <a:t>pthread_cond_signal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 (condition)</a:t>
                      </a: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  <a:hlinkClick r:id="rId7"/>
                        </a:rPr>
                        <a:t>pthread_cond_broadcast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 (condition)</a:t>
                      </a:r>
                    </a:p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需要使用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mutex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lock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访问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避免了轮询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510" y="0"/>
            <a:ext cx="557022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#define NUM_THREADS  3</a:t>
            </a:r>
          </a:p>
          <a:p>
            <a:r>
              <a:rPr lang="en-US" altLang="zh-CN" b="1" dirty="0"/>
              <a:t> #define TCOUNT 10</a:t>
            </a:r>
          </a:p>
          <a:p>
            <a:r>
              <a:rPr lang="en-US" altLang="zh-CN" b="1" dirty="0"/>
              <a:t> #define COUNT_LIMIT 12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    count = 0;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    </a:t>
            </a:r>
            <a:r>
              <a:rPr lang="en-US" altLang="zh-CN" b="1" dirty="0" err="1"/>
              <a:t>thread_ids</a:t>
            </a:r>
            <a:r>
              <a:rPr lang="en-US" altLang="zh-CN" b="1" dirty="0"/>
              <a:t>[3] = {0,1,2};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pthread_mutex_t</a:t>
            </a:r>
            <a:r>
              <a:rPr lang="en-US" altLang="zh-CN" b="1" dirty="0"/>
              <a:t> 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pthread_cond_t</a:t>
            </a:r>
            <a:r>
              <a:rPr lang="en-US" altLang="zh-CN" b="1" dirty="0"/>
              <a:t> </a:t>
            </a:r>
            <a:r>
              <a:rPr lang="en-US" altLang="zh-CN" b="1" dirty="0" err="1"/>
              <a:t>count_threshold_cv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void *</a:t>
            </a:r>
            <a:r>
              <a:rPr lang="en-US" altLang="zh-CN" b="1" dirty="0" err="1"/>
              <a:t>inc_count</a:t>
            </a:r>
            <a:r>
              <a:rPr lang="en-US" altLang="zh-CN" b="1" dirty="0"/>
              <a:t>(void *t) </a:t>
            </a:r>
          </a:p>
          <a:p>
            <a:r>
              <a:rPr lang="en-US" altLang="zh-CN" b="1" dirty="0"/>
              <a:t> {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   long </a:t>
            </a:r>
            <a:r>
              <a:rPr lang="en-US" altLang="zh-CN" b="1" dirty="0" err="1"/>
              <a:t>my_id</a:t>
            </a:r>
            <a:r>
              <a:rPr lang="en-US" altLang="zh-CN" b="1" dirty="0"/>
              <a:t> = (long)t;</a:t>
            </a:r>
          </a:p>
          <a:p>
            <a:r>
              <a:rPr lang="en-US" altLang="zh-CN" b="1" dirty="0"/>
              <a:t>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&lt;TCOUNT;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>
                <a:solidFill>
                  <a:srgbClr val="7030A0"/>
                </a:solidFill>
              </a:rPr>
              <a:t>pthread_mutex_lock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 count++;</a:t>
            </a:r>
          </a:p>
          <a:p>
            <a:r>
              <a:rPr lang="en-US" altLang="zh-CN" b="1" dirty="0"/>
              <a:t>     if (count == COUNT_LIMIT) {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>
                <a:solidFill>
                  <a:srgbClr val="FF0000"/>
                </a:solidFill>
              </a:rPr>
              <a:t>pthread_cond_signal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count_threshold_cv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inc_count</a:t>
            </a:r>
            <a:r>
              <a:rPr lang="en-US" altLang="zh-CN" b="1" dirty="0"/>
              <a:t>(): thread %</a:t>
            </a:r>
            <a:r>
              <a:rPr lang="en-US" altLang="zh-CN" b="1" dirty="0" err="1"/>
              <a:t>ld</a:t>
            </a:r>
            <a:r>
              <a:rPr lang="en-US" altLang="zh-CN" b="1" dirty="0"/>
              <a:t>, count = %d  Threshold reached.\n",  </a:t>
            </a:r>
            <a:r>
              <a:rPr lang="en-US" altLang="zh-CN" b="1" dirty="0" err="1"/>
              <a:t>my_id</a:t>
            </a:r>
            <a:r>
              <a:rPr lang="en-US" altLang="zh-CN" b="1" dirty="0"/>
              <a:t>, count);</a:t>
            </a:r>
          </a:p>
          <a:p>
            <a:r>
              <a:rPr lang="en-US" altLang="zh-CN" b="1" dirty="0"/>
              <a:t>     }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inc_count</a:t>
            </a:r>
            <a:r>
              <a:rPr lang="en-US" altLang="zh-CN" b="1" dirty="0"/>
              <a:t>(): thread %</a:t>
            </a:r>
            <a:r>
              <a:rPr lang="en-US" altLang="zh-CN" b="1" dirty="0" err="1"/>
              <a:t>ld</a:t>
            </a:r>
            <a:r>
              <a:rPr lang="en-US" altLang="zh-CN" b="1" dirty="0"/>
              <a:t>, count = %d, unlocking      </a:t>
            </a:r>
            <a:r>
              <a:rPr lang="en-US" altLang="zh-CN" b="1" dirty="0" err="1"/>
              <a:t>mutex</a:t>
            </a:r>
            <a:r>
              <a:rPr lang="en-US" altLang="zh-CN" b="1" dirty="0"/>
              <a:t>\n",   </a:t>
            </a:r>
            <a:r>
              <a:rPr lang="en-US" altLang="zh-CN" b="1" dirty="0" err="1"/>
              <a:t>my_id</a:t>
            </a:r>
            <a:r>
              <a:rPr lang="en-US" altLang="zh-CN" b="1" dirty="0"/>
              <a:t>, count);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>
                <a:solidFill>
                  <a:srgbClr val="7030A0"/>
                </a:solidFill>
              </a:rPr>
              <a:t>pthread_mutex_unlock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 }</a:t>
            </a:r>
          </a:p>
          <a:p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5871210" y="-305931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void *</a:t>
            </a:r>
            <a:r>
              <a:rPr lang="en-US" altLang="zh-CN" b="1" dirty="0" err="1"/>
              <a:t>watch_count</a:t>
            </a:r>
            <a:r>
              <a:rPr lang="en-US" altLang="zh-CN" b="1" dirty="0"/>
              <a:t>(void *t) </a:t>
            </a:r>
          </a:p>
          <a:p>
            <a:r>
              <a:rPr lang="en-US" altLang="zh-CN" b="1" dirty="0"/>
              <a:t> {</a:t>
            </a:r>
          </a:p>
          <a:p>
            <a:r>
              <a:rPr lang="en-US" altLang="zh-CN" b="1" dirty="0"/>
              <a:t>   long </a:t>
            </a:r>
            <a:r>
              <a:rPr lang="en-US" altLang="zh-CN" b="1" dirty="0" err="1"/>
              <a:t>my_id</a:t>
            </a:r>
            <a:r>
              <a:rPr lang="en-US" altLang="zh-CN" b="1" dirty="0"/>
              <a:t> = (long)t;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   </a:t>
            </a:r>
            <a:r>
              <a:rPr lang="en-US" altLang="zh-CN" b="1" dirty="0" err="1">
                <a:solidFill>
                  <a:srgbClr val="7030A0"/>
                </a:solidFill>
              </a:rPr>
              <a:t>pthread_mutex_lock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);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while(count&lt;COUNT_LIMIT) </a:t>
            </a:r>
            <a:r>
              <a:rPr lang="en-US" altLang="zh-CN" b="1" dirty="0"/>
              <a:t>{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</a:rPr>
              <a:t>pthread_cond_wait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count_threshold_cv</a:t>
            </a:r>
            <a:r>
              <a:rPr lang="en-US" altLang="zh-CN" b="1" dirty="0"/>
              <a:t>, 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("thread %</a:t>
            </a:r>
            <a:r>
              <a:rPr lang="en-US" altLang="zh-CN" b="1" dirty="0" err="1"/>
              <a:t>ld</a:t>
            </a:r>
            <a:r>
              <a:rPr lang="en-US" altLang="zh-CN" b="1" dirty="0"/>
              <a:t> Condition signal received.\n", </a:t>
            </a:r>
            <a:r>
              <a:rPr lang="en-US" altLang="zh-CN" b="1" dirty="0" err="1"/>
              <a:t>my_id</a:t>
            </a:r>
            <a:r>
              <a:rPr lang="en-US" altLang="zh-CN" b="1" dirty="0"/>
              <a:t>);  </a:t>
            </a:r>
          </a:p>
          <a:p>
            <a:r>
              <a:rPr lang="en-US" altLang="zh-CN" b="1" dirty="0"/>
              <a:t>    count += 100;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("thread %</a:t>
            </a:r>
            <a:r>
              <a:rPr lang="en-US" altLang="zh-CN" b="1" dirty="0" err="1"/>
              <a:t>ld</a:t>
            </a:r>
            <a:r>
              <a:rPr lang="en-US" altLang="zh-CN" b="1" dirty="0"/>
              <a:t> count now = %d.\n", </a:t>
            </a:r>
            <a:r>
              <a:rPr lang="en-US" altLang="zh-CN" b="1" dirty="0" err="1"/>
              <a:t>my_id</a:t>
            </a:r>
            <a:r>
              <a:rPr lang="en-US" altLang="zh-CN" b="1" dirty="0"/>
              <a:t>, count);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    </a:t>
            </a:r>
            <a:r>
              <a:rPr lang="en-US" altLang="zh-CN" b="1" dirty="0" err="1">
                <a:solidFill>
                  <a:srgbClr val="7030A0"/>
                </a:solidFill>
              </a:rPr>
              <a:t>pthread_mutex_unlock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 }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main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</a:t>
            </a:r>
            <a:r>
              <a:rPr lang="en-US" altLang="zh-CN" b="1" dirty="0" err="1"/>
              <a:t>argv</a:t>
            </a:r>
            <a:r>
              <a:rPr lang="en-US" altLang="zh-CN" b="1" dirty="0"/>
              <a:t>[])</a:t>
            </a:r>
          </a:p>
          <a:p>
            <a:r>
              <a:rPr lang="en-US" altLang="zh-CN" b="1" dirty="0"/>
              <a:t> {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</a:t>
            </a:r>
            <a:r>
              <a:rPr lang="en-US" altLang="zh-CN" b="1" dirty="0" err="1"/>
              <a:t>rc</a:t>
            </a:r>
            <a:r>
              <a:rPr lang="en-US" altLang="zh-CN" b="1" dirty="0"/>
              <a:t>;    long t1=1, t2=2, t3=3;   </a:t>
            </a:r>
            <a:r>
              <a:rPr lang="en-US" altLang="zh-CN" b="1" dirty="0" err="1"/>
              <a:t>pthread_t</a:t>
            </a:r>
            <a:r>
              <a:rPr lang="en-US" altLang="zh-CN" b="1" dirty="0"/>
              <a:t> threads[3];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pthread_mutex_init</a:t>
            </a:r>
            <a:r>
              <a:rPr lang="en-US" altLang="zh-CN" b="1" dirty="0"/>
              <a:t>(&amp;</a:t>
            </a:r>
            <a:r>
              <a:rPr lang="en-US" altLang="zh-CN" b="1" dirty="0" err="1"/>
              <a:t>count_mutex</a:t>
            </a:r>
            <a:r>
              <a:rPr lang="en-US" altLang="zh-CN" b="1" dirty="0"/>
              <a:t>, NULL);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pthread_cond_init</a:t>
            </a:r>
            <a:r>
              <a:rPr lang="en-US" altLang="zh-CN" b="1" dirty="0"/>
              <a:t> (&amp;</a:t>
            </a:r>
            <a:r>
              <a:rPr lang="en-US" altLang="zh-CN" b="1" dirty="0" err="1"/>
              <a:t>count_threshold_cv</a:t>
            </a:r>
            <a:r>
              <a:rPr lang="en-US" altLang="zh-CN" b="1" dirty="0"/>
              <a:t>, NULL);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(&amp;threads[0], NULL, </a:t>
            </a:r>
            <a:r>
              <a:rPr lang="en-US" altLang="zh-CN" b="1" dirty="0" err="1"/>
              <a:t>watch_count</a:t>
            </a:r>
            <a:r>
              <a:rPr lang="en-US" altLang="zh-CN" b="1" dirty="0"/>
              <a:t>, (void *)t1);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(&amp;threads[1], NULL, </a:t>
            </a:r>
            <a:r>
              <a:rPr lang="en-US" altLang="zh-CN" b="1" dirty="0" err="1"/>
              <a:t>inc_count</a:t>
            </a:r>
            <a:r>
              <a:rPr lang="en-US" altLang="zh-CN" b="1" dirty="0"/>
              <a:t>, (void *)t2);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(&amp;threads[2], NULL, </a:t>
            </a:r>
            <a:r>
              <a:rPr lang="en-US" altLang="zh-CN" b="1" dirty="0" err="1"/>
              <a:t>inc_count</a:t>
            </a:r>
            <a:r>
              <a:rPr lang="en-US" altLang="zh-CN" b="1" dirty="0"/>
              <a:t>, (void *)t3);</a:t>
            </a:r>
          </a:p>
          <a:p>
            <a:r>
              <a:rPr lang="en-US" altLang="zh-CN" b="1" dirty="0"/>
              <a:t>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&lt;NUM_THREADS;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pthread_join</a:t>
            </a:r>
            <a:r>
              <a:rPr lang="en-US" altLang="zh-CN" b="1" dirty="0"/>
              <a:t>(threads[</a:t>
            </a:r>
            <a:r>
              <a:rPr lang="en-US" altLang="zh-CN" b="1" dirty="0" err="1"/>
              <a:t>i</a:t>
            </a:r>
            <a:r>
              <a:rPr lang="en-US" altLang="zh-CN" b="1" dirty="0"/>
              <a:t>], NULL);   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}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49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7348" y="-5417"/>
            <a:ext cx="53019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$ ./test_pthread_cond.exe</a:t>
            </a:r>
          </a:p>
          <a:p>
            <a:r>
              <a:rPr lang="en-US" altLang="zh-CN" sz="2000" b="1" dirty="0"/>
              <a:t>Watching thread: starting waiting for the condition</a:t>
            </a:r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1,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2,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3,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4,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5,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6,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7,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8, unlocking      </a:t>
            </a:r>
            <a:r>
              <a:rPr lang="en-US" altLang="zh-CN" sz="2000" b="1" dirty="0" err="1"/>
              <a:t>mutex</a:t>
            </a:r>
          </a:p>
          <a:p>
            <a:r>
              <a:rPr lang="en-US" altLang="zh-CN" sz="2000" b="1" dirty="0" err="1"/>
              <a:t>inc_count</a:t>
            </a:r>
            <a:r>
              <a:rPr lang="en-US" altLang="zh-CN" sz="2000" b="1" dirty="0"/>
              <a:t>(): thread 2, count = 9, unlocking      </a:t>
            </a:r>
            <a:r>
              <a:rPr lang="en-US" altLang="zh-CN" sz="2000" b="1" dirty="0" err="1"/>
              <a:t>mutex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6096000" y="5589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2, count = 10,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12  Threshold reached.</a:t>
            </a:r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12,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/>
              <a:t>thread 1 Condition signal received.</a:t>
            </a:r>
          </a:p>
          <a:p>
            <a:r>
              <a:rPr lang="en-US" altLang="zh-CN" b="1" dirty="0"/>
              <a:t>thread 1 count now = 112.</a:t>
            </a:r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113,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114,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115,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116,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117,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118,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119,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  <a:p>
            <a:r>
              <a:rPr lang="en-US" altLang="zh-CN" b="1" dirty="0" err="1"/>
              <a:t>inc_count</a:t>
            </a:r>
            <a:r>
              <a:rPr lang="en-US" altLang="zh-CN" b="1" dirty="0"/>
              <a:t>(): thread 3, count = 120, unlocking      </a:t>
            </a:r>
            <a:r>
              <a:rPr lang="en-US" altLang="zh-CN" b="1" dirty="0" err="1"/>
              <a:t>mutex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959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3483155" y="377230"/>
            <a:ext cx="40322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</a:rPr>
              <a:t>使用信号量实现线程间通信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04026" y="-480060"/>
            <a:ext cx="3245029" cy="2328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038" y="1637169"/>
            <a:ext cx="6033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semaphore.h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sem_t</a:t>
            </a:r>
            <a:r>
              <a:rPr lang="en-US" altLang="zh-CN" sz="2000" b="1" dirty="0"/>
              <a:t> start, end;</a:t>
            </a:r>
          </a:p>
          <a:p>
            <a:r>
              <a:rPr lang="en-US" altLang="zh-CN" sz="2000" b="1" dirty="0" err="1"/>
              <a:t>pthread_t</a:t>
            </a:r>
            <a:r>
              <a:rPr lang="en-US" altLang="zh-CN" sz="2000" b="1" dirty="0"/>
              <a:t> server, worker;</a:t>
            </a:r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worker_thread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b="1" dirty="0"/>
              <a:t>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sem_wait</a:t>
            </a:r>
            <a:r>
              <a:rPr lang="en-US" altLang="zh-CN" sz="2000" b="1" dirty="0"/>
              <a:t>(&amp;start); //</a:t>
            </a:r>
            <a:r>
              <a:rPr lang="zh-CN" altLang="en-US" sz="2000" b="1" dirty="0"/>
              <a:t>等待</a:t>
            </a:r>
            <a:r>
              <a:rPr lang="en-US" altLang="zh-CN" sz="2000" b="1" dirty="0"/>
              <a:t>start &gt; 0,</a:t>
            </a:r>
            <a:r>
              <a:rPr lang="zh-CN" altLang="en-US" sz="2000" b="1" dirty="0"/>
              <a:t>然后</a:t>
            </a:r>
            <a:r>
              <a:rPr lang="en-US" altLang="zh-CN" sz="2000" b="1" dirty="0"/>
              <a:t>start = start - 1</a:t>
            </a:r>
          </a:p>
          <a:p>
            <a:r>
              <a:rPr lang="en-US" altLang="zh-CN" sz="2000" b="1" dirty="0"/>
              <a:t>   number = 2;</a:t>
            </a:r>
          </a:p>
          <a:p>
            <a:r>
              <a:rPr lang="en-US" altLang="zh-CN" sz="2000" b="1" dirty="0"/>
              <a:t>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sem_post</a:t>
            </a:r>
            <a:r>
              <a:rPr lang="en-US" altLang="zh-CN" sz="2000" b="1" dirty="0"/>
              <a:t>(&amp;end); //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end = end + 1</a:t>
            </a:r>
          </a:p>
          <a:p>
            <a:r>
              <a:rPr lang="en-US" altLang="zh-CN" sz="2000" b="1" dirty="0"/>
              <a:t>}</a:t>
            </a:r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7928443" y="546854"/>
            <a:ext cx="390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linkClick r:id="rId4"/>
              </a:rPr>
              <a:t>https://linux.die.net/man/3/sem_wait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20840" y="1212592"/>
            <a:ext cx="5471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server_thread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b="1" dirty="0"/>
              <a:t>  number = 1;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sem_post</a:t>
            </a:r>
            <a:r>
              <a:rPr lang="en-US" altLang="zh-CN" sz="2000" b="1" dirty="0"/>
              <a:t>(&amp;start); //start = start + 1;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sem_wait</a:t>
            </a:r>
            <a:r>
              <a:rPr lang="en-US" altLang="zh-CN" sz="2000" b="1" dirty="0"/>
              <a:t>(&amp;end); //</a:t>
            </a:r>
            <a:r>
              <a:rPr lang="zh-CN" altLang="en-US" sz="2000" b="1" dirty="0"/>
              <a:t>等待</a:t>
            </a:r>
            <a:r>
              <a:rPr lang="en-US" altLang="zh-CN" sz="2000" b="1" dirty="0"/>
              <a:t>end &gt; 0,</a:t>
            </a:r>
            <a:r>
              <a:rPr lang="zh-CN" altLang="en-US" sz="2000" b="1" dirty="0"/>
              <a:t>然后</a:t>
            </a:r>
            <a:r>
              <a:rPr lang="en-US" altLang="zh-CN" sz="2000" b="1" dirty="0"/>
              <a:t>end=end-1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main(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argc</a:t>
            </a:r>
            <a:r>
              <a:rPr lang="en-US" altLang="zh-CN" sz="2000" b="1" dirty="0"/>
              <a:t>, char *</a:t>
            </a:r>
            <a:r>
              <a:rPr lang="en-US" altLang="zh-CN" sz="2000" b="1" dirty="0" err="1"/>
              <a:t>argv</a:t>
            </a:r>
            <a:r>
              <a:rPr lang="en-US" altLang="zh-CN" sz="2000" b="1" dirty="0"/>
              <a:t>[]) {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number = 0;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sem_init</a:t>
            </a:r>
            <a:r>
              <a:rPr lang="en-US" altLang="zh-CN" sz="2000" b="1" dirty="0"/>
              <a:t>(&amp;start, 0, 0); //start = 0;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</a:rPr>
              <a:t>sem_init</a:t>
            </a:r>
            <a:r>
              <a:rPr lang="en-US" altLang="zh-CN" sz="2000" b="1" dirty="0"/>
              <a:t>(&amp;end, 0, 0); //end = 0;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err="1"/>
              <a:t>pthread_create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server_thread</a:t>
            </a:r>
            <a:r>
              <a:rPr lang="en-US" altLang="zh-CN" sz="2000" b="1" dirty="0"/>
              <a:t>, NULL, NULL);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err="1"/>
              <a:t>pthread_create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worker_thread</a:t>
            </a:r>
            <a:r>
              <a:rPr lang="en-US" altLang="zh-CN" sz="2000" b="1" dirty="0"/>
              <a:t>, NULL, NULL);</a:t>
            </a:r>
          </a:p>
          <a:p>
            <a:r>
              <a:rPr lang="en-US" altLang="zh-CN" sz="2000" b="1" dirty="0"/>
              <a:t>}</a:t>
            </a:r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84580" y="5349061"/>
            <a:ext cx="75180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5"/>
              </a:rPr>
              <a:t>https://blog.csdn.net/star871016/article/details/109688578</a:t>
            </a:r>
            <a:endParaRPr lang="en-US" altLang="zh-CN" b="1" dirty="0"/>
          </a:p>
          <a:p>
            <a:r>
              <a:rPr lang="zh-CN" altLang="en-US" b="1" dirty="0"/>
              <a:t>提到在</a:t>
            </a:r>
            <a:r>
              <a:rPr lang="en-US" altLang="zh-CN" b="1" dirty="0"/>
              <a:t>Mac</a:t>
            </a:r>
            <a:r>
              <a:rPr lang="zh-CN" altLang="en-US" b="1" dirty="0"/>
              <a:t>平台上的使用</a:t>
            </a:r>
            <a:endParaRPr lang="en-US" altLang="zh-CN" b="1" dirty="0"/>
          </a:p>
          <a:p>
            <a:r>
              <a:rPr lang="en-US" altLang="zh-CN" b="1" dirty="0">
                <a:hlinkClick r:id="rId6"/>
              </a:rPr>
              <a:t>https://www.cnblogs.com/lonelycatcher/archive/2011/12/20/2294161.html</a:t>
            </a:r>
            <a:endParaRPr lang="en-US" altLang="zh-CN" b="1" dirty="0"/>
          </a:p>
          <a:p>
            <a:r>
              <a:rPr lang="zh-CN" altLang="en-US" b="1" dirty="0"/>
              <a:t>更详细介绍</a:t>
            </a:r>
          </a:p>
        </p:txBody>
      </p:sp>
    </p:spTree>
    <p:extLst>
      <p:ext uri="{BB962C8B-B14F-4D97-AF65-F5344CB8AC3E}">
        <p14:creationId xmlns:p14="http://schemas.microsoft.com/office/powerpoint/2010/main" val="6537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0"/>
            <a:ext cx="4608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线程与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CPU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核的绑定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48233" y="1675660"/>
            <a:ext cx="10032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pthread_setaffinity_np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pthread_t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thread,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size_t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cpusetsize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</a:rPr>
              <a:t>，</a:t>
            </a:r>
          </a:p>
          <a:p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cpu_set_t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*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cpuset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);</a:t>
            </a:r>
          </a:p>
          <a:p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pthread_getaffinity_np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pthread_t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thread,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size_t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cpusetsize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,</a:t>
            </a:r>
          </a:p>
          <a:p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cpu_set_t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 *</a:t>
            </a:r>
            <a:r>
              <a:rPr lang="en-US" altLang="zh-CN" sz="2400" dirty="0" err="1">
                <a:solidFill>
                  <a:schemeClr val="accent4">
                    <a:lumMod val="10000"/>
                  </a:schemeClr>
                </a:solidFill>
              </a:rPr>
              <a:t>cpuset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</a:rPr>
              <a:t>);</a:t>
            </a:r>
            <a:endParaRPr lang="zh-CN" alt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314" y="3496556"/>
            <a:ext cx="105713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cpu_set_t</a:t>
            </a:r>
            <a:r>
              <a:rPr lang="en-US" altLang="zh-CN" sz="2000" b="1" dirty="0"/>
              <a:t> mask;</a:t>
            </a:r>
          </a:p>
          <a:p>
            <a:r>
              <a:rPr lang="en-US" altLang="zh-CN" sz="2000" b="1" dirty="0"/>
              <a:t>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</a:t>
            </a:r>
            <a:r>
              <a:rPr lang="en-US" altLang="zh-CN" sz="2000" b="1" dirty="0" err="1"/>
              <a:t>num_cores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{</a:t>
            </a:r>
          </a:p>
          <a:p>
            <a:r>
              <a:rPr lang="en-US" altLang="zh-CN" sz="2000" b="1" dirty="0"/>
              <a:t>    CPU_ZERO(&amp;mask);</a:t>
            </a:r>
          </a:p>
          <a:p>
            <a:r>
              <a:rPr lang="en-US" altLang="zh-CN" sz="2000" b="1" dirty="0"/>
              <a:t>    CPU_SET(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&amp;mask);</a:t>
            </a:r>
          </a:p>
          <a:p>
            <a:r>
              <a:rPr lang="en-US" altLang="zh-CN" sz="2000" b="1" dirty="0"/>
              <a:t>    if (</a:t>
            </a:r>
            <a:r>
              <a:rPr lang="en-US" altLang="zh-CN" sz="2000" b="1" dirty="0" err="1"/>
              <a:t>pthread_setaffinity_np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pthread_self</a:t>
            </a:r>
            <a:r>
              <a:rPr lang="en-US" altLang="zh-CN" sz="2000" b="1" dirty="0"/>
              <a:t>(), 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(mask), &amp;mask) &lt; 0) {</a:t>
            </a:r>
          </a:p>
          <a:p>
            <a:r>
              <a:rPr lang="en-US" altLang="zh-CN" sz="2000" b="1" dirty="0"/>
              <a:t>            </a:t>
            </a:r>
            <a:r>
              <a:rPr lang="en-US" altLang="zh-CN" sz="2000" b="1" dirty="0" err="1"/>
              <a:t>fprintf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stderr</a:t>
            </a:r>
            <a:r>
              <a:rPr lang="en-US" altLang="zh-CN" sz="2000" b="1" dirty="0"/>
              <a:t>, "set thread affinity failed\n");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754880" y="605790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当前线程可以运行在所有的核上</a:t>
            </a:r>
          </a:p>
        </p:txBody>
      </p:sp>
    </p:spTree>
    <p:extLst>
      <p:ext uri="{BB962C8B-B14F-4D97-AF65-F5344CB8AC3E}">
        <p14:creationId xmlns:p14="http://schemas.microsoft.com/office/powerpoint/2010/main" val="2185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-83006" y="91480"/>
            <a:ext cx="4608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线程与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CPU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核的绑定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331" y="930736"/>
            <a:ext cx="5314949" cy="5927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 dirty="0"/>
              <a:t>inline 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set_cpu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i</a:t>
            </a:r>
            <a:r>
              <a:rPr lang="en-US" altLang="zh-CN" b="1" dirty="0"/>
              <a:t>)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{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cpu_set_t</a:t>
            </a:r>
            <a:r>
              <a:rPr lang="en-US" altLang="zh-CN" b="1" dirty="0"/>
              <a:t> mask;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CPU_ZERO(&amp;mask);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CPU_SET(</a:t>
            </a:r>
            <a:r>
              <a:rPr lang="en-US" altLang="zh-CN" b="1" dirty="0" err="1"/>
              <a:t>i</a:t>
            </a:r>
            <a:r>
              <a:rPr lang="en-US" altLang="zh-CN" b="1" dirty="0"/>
              <a:t>,&amp;mask);  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printf</a:t>
            </a:r>
            <a:r>
              <a:rPr lang="en-US" altLang="zh-CN" b="1" dirty="0"/>
              <a:t>("thread %u, </a:t>
            </a:r>
            <a:r>
              <a:rPr lang="en-US" altLang="zh-CN" b="1" dirty="0" err="1"/>
              <a:t>i</a:t>
            </a:r>
            <a:r>
              <a:rPr lang="en-US" altLang="zh-CN" b="1" dirty="0"/>
              <a:t> = %d\n", </a:t>
            </a:r>
            <a:r>
              <a:rPr lang="en-US" altLang="zh-CN" b="1" dirty="0" err="1"/>
              <a:t>pthread_self</a:t>
            </a:r>
            <a:r>
              <a:rPr lang="en-US" altLang="zh-CN" b="1" dirty="0"/>
              <a:t>(), </a:t>
            </a:r>
            <a:r>
              <a:rPr lang="en-US" altLang="zh-CN" b="1" dirty="0" err="1"/>
              <a:t>i</a:t>
            </a:r>
            <a:r>
              <a:rPr lang="en-US" altLang="zh-CN" b="1" dirty="0"/>
              <a:t>);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if(-1 == </a:t>
            </a:r>
            <a:r>
              <a:rPr lang="en-US" altLang="zh-CN" b="1" dirty="0" err="1"/>
              <a:t>pthread_setaffinity_np</a:t>
            </a:r>
            <a:r>
              <a:rPr lang="en-US" altLang="zh-CN" b="1" dirty="0"/>
              <a:t>(</a:t>
            </a:r>
            <a:r>
              <a:rPr lang="en-US" altLang="zh-CN" b="1" dirty="0" err="1"/>
              <a:t>pthread_self</a:t>
            </a:r>
            <a:r>
              <a:rPr lang="en-US" altLang="zh-CN" b="1" dirty="0"/>
              <a:t>(), </a:t>
            </a:r>
            <a:r>
              <a:rPr lang="en-US" altLang="zh-CN" b="1" dirty="0" err="1"/>
              <a:t>sizeof</a:t>
            </a:r>
            <a:r>
              <a:rPr lang="en-US" altLang="zh-CN" b="1" dirty="0"/>
              <a:t>(mask),&amp;mask))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{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    return -1;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}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return 0;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}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void *fun(void *</a:t>
            </a:r>
            <a:r>
              <a:rPr lang="en-US" altLang="zh-CN" b="1" dirty="0" err="1"/>
              <a:t>i</a:t>
            </a:r>
            <a:r>
              <a:rPr lang="en-US" altLang="zh-CN" b="1" dirty="0"/>
              <a:t>)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{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if(</a:t>
            </a:r>
            <a:r>
              <a:rPr lang="en-US" altLang="zh-CN" b="1" dirty="0" err="1"/>
              <a:t>set_cpu</a:t>
            </a:r>
            <a:r>
              <a:rPr lang="en-US" altLang="zh-CN" b="1" dirty="0"/>
              <a:t>(*(</a:t>
            </a:r>
            <a:r>
              <a:rPr lang="en-US" altLang="zh-CN" b="1" dirty="0" err="1"/>
              <a:t>int</a:t>
            </a:r>
            <a:r>
              <a:rPr lang="en-US" altLang="zh-CN" b="1" dirty="0"/>
              <a:t> *)</a:t>
            </a:r>
            <a:r>
              <a:rPr lang="en-US" altLang="zh-CN" b="1" dirty="0" err="1"/>
              <a:t>i</a:t>
            </a:r>
            <a:r>
              <a:rPr lang="en-US" altLang="zh-CN" b="1" dirty="0"/>
              <a:t>))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{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    </a:t>
            </a:r>
            <a:r>
              <a:rPr lang="en-US" altLang="zh-CN" b="1" dirty="0" err="1"/>
              <a:t>printf</a:t>
            </a:r>
            <a:r>
              <a:rPr lang="en-US" altLang="zh-CN" b="1" dirty="0"/>
              <a:t>("set </a:t>
            </a:r>
            <a:r>
              <a:rPr lang="en-US" altLang="zh-CN" b="1" dirty="0" err="1"/>
              <a:t>cpu</a:t>
            </a:r>
            <a:r>
              <a:rPr lang="en-US" altLang="zh-CN" b="1" dirty="0"/>
              <a:t> </a:t>
            </a:r>
            <a:r>
              <a:rPr lang="en-US" altLang="zh-CN" b="1" dirty="0" err="1"/>
              <a:t>erro</a:t>
            </a:r>
            <a:r>
              <a:rPr lang="en-US" altLang="zh-CN" b="1" dirty="0"/>
              <a:t>\n");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}  </a:t>
            </a:r>
          </a:p>
          <a:p>
            <a:pPr>
              <a:lnSpc>
                <a:spcPts val="1800"/>
              </a:lnSpc>
            </a:pPr>
            <a:r>
              <a:rPr lang="en-US" altLang="zh-CN" b="1" dirty="0"/>
              <a:t>    long </a:t>
            </a:r>
            <a:r>
              <a:rPr lang="en-US" altLang="zh-CN" b="1" dirty="0" err="1"/>
              <a:t>long</a:t>
            </a:r>
            <a:r>
              <a:rPr lang="en-US" altLang="zh-CN" b="1" dirty="0"/>
              <a:t> a = 0; 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    </a:t>
            </a:r>
            <a:r>
              <a:rPr lang="en-US" altLang="zh-CN" b="1" dirty="0"/>
              <a:t>while(a&lt; 10000000)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{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    a += rand();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}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return NULL; </a:t>
            </a:r>
          </a:p>
        </p:txBody>
      </p:sp>
      <p:sp>
        <p:nvSpPr>
          <p:cNvPr id="3" name="矩形 2"/>
          <p:cNvSpPr/>
          <p:nvPr/>
        </p:nvSpPr>
        <p:spPr>
          <a:xfrm>
            <a:off x="5394046" y="101084"/>
            <a:ext cx="5815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https://blog.csdn.net/sprintfwater/article/details/39203049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0240" y="737678"/>
            <a:ext cx="6096000" cy="5452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endParaRPr lang="en-US" altLang="zh-CN" b="1" dirty="0"/>
          </a:p>
          <a:p>
            <a:pPr>
              <a:lnSpc>
                <a:spcPts val="1900"/>
              </a:lnSpc>
            </a:pPr>
            <a:r>
              <a:rPr lang="en-US" altLang="zh-CN" b="1" dirty="0"/>
              <a:t>} </a:t>
            </a:r>
          </a:p>
          <a:p>
            <a:pPr>
              <a:lnSpc>
                <a:spcPts val="19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 main (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argc</a:t>
            </a:r>
            <a:r>
              <a:rPr lang="en-US" altLang="zh-CN" b="1" dirty="0"/>
              <a:t>, </a:t>
            </a:r>
            <a:r>
              <a:rPr lang="en-US" altLang="zh-CN" b="1" dirty="0" err="1"/>
              <a:t>const</a:t>
            </a:r>
            <a:r>
              <a:rPr lang="en-US" altLang="zh-CN" b="1" dirty="0"/>
              <a:t> char * </a:t>
            </a:r>
            <a:r>
              <a:rPr lang="en-US" altLang="zh-CN" b="1" dirty="0" err="1"/>
              <a:t>argv</a:t>
            </a:r>
            <a:r>
              <a:rPr lang="en-US" altLang="zh-CN" b="1" dirty="0"/>
              <a:t>[]) {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i</a:t>
            </a:r>
            <a:r>
              <a:rPr lang="en-US" altLang="zh-CN" b="1" dirty="0"/>
              <a:t>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cpu_nums</a:t>
            </a:r>
            <a:r>
              <a:rPr lang="en-US" altLang="zh-CN" b="1" dirty="0"/>
              <a:t> = </a:t>
            </a:r>
            <a:r>
              <a:rPr lang="en-US" altLang="zh-CN" b="1" dirty="0" err="1"/>
              <a:t>sysconf</a:t>
            </a:r>
            <a:r>
              <a:rPr lang="en-US" altLang="zh-CN" b="1" dirty="0"/>
              <a:t>(_SC_NPROCESSORS_CONF);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cpu_numbs</a:t>
            </a:r>
            <a:r>
              <a:rPr lang="en-US" altLang="zh-CN" b="1" dirty="0"/>
              <a:t> = %d\n", </a:t>
            </a:r>
            <a:r>
              <a:rPr lang="en-US" altLang="zh-CN" b="1" dirty="0" err="1"/>
              <a:t>cpu_nums</a:t>
            </a:r>
            <a:r>
              <a:rPr lang="en-US" altLang="zh-CN" b="1" dirty="0"/>
              <a:t>);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pthread_t</a:t>
            </a:r>
            <a:r>
              <a:rPr lang="en-US" altLang="zh-CN" b="1" dirty="0"/>
              <a:t> Thread[10];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</a:t>
            </a:r>
            <a:r>
              <a:rPr lang="en-US" altLang="zh-CN" b="1" dirty="0" err="1"/>
              <a:t>int</a:t>
            </a:r>
            <a:r>
              <a:rPr lang="en-US" altLang="zh-CN" b="1" dirty="0"/>
              <a:t> </a:t>
            </a:r>
            <a:r>
              <a:rPr lang="en-US" altLang="zh-CN" b="1" dirty="0" err="1"/>
              <a:t>tmp</a:t>
            </a:r>
            <a:r>
              <a:rPr lang="en-US" altLang="zh-CN" b="1" dirty="0"/>
              <a:t>[10];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for(</a:t>
            </a:r>
            <a:r>
              <a:rPr lang="en-US" altLang="zh-CN" b="1" dirty="0" err="1"/>
              <a:t>i</a:t>
            </a:r>
            <a:r>
              <a:rPr lang="en-US" altLang="zh-CN" b="1" dirty="0"/>
              <a:t> = 0; </a:t>
            </a:r>
            <a:r>
              <a:rPr lang="en-US" altLang="zh-CN" b="1" dirty="0" err="1"/>
              <a:t>i</a:t>
            </a:r>
            <a:r>
              <a:rPr lang="en-US" altLang="zh-CN" b="1" dirty="0"/>
              <a:t> &lt; 10; ++</a:t>
            </a:r>
            <a:r>
              <a:rPr lang="en-US" altLang="zh-CN" b="1" dirty="0" err="1"/>
              <a:t>i</a:t>
            </a:r>
            <a:r>
              <a:rPr lang="en-US" altLang="zh-CN" b="1" dirty="0"/>
              <a:t>)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{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    </a:t>
            </a:r>
            <a:r>
              <a:rPr lang="en-US" altLang="zh-CN" b="1" dirty="0" err="1"/>
              <a:t>tmp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 = </a:t>
            </a:r>
            <a:r>
              <a:rPr lang="en-US" altLang="zh-CN" b="1" dirty="0" err="1"/>
              <a:t>i</a:t>
            </a:r>
            <a:r>
              <a:rPr lang="en-US" altLang="zh-CN" b="1" dirty="0"/>
              <a:t>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    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(&amp;Thread[</a:t>
            </a:r>
            <a:r>
              <a:rPr lang="en-US" altLang="zh-CN" b="1" dirty="0" err="1"/>
              <a:t>i</a:t>
            </a:r>
            <a:r>
              <a:rPr lang="en-US" altLang="zh-CN" b="1" dirty="0"/>
              <a:t>], NULL, fun, &amp;</a:t>
            </a:r>
            <a:r>
              <a:rPr lang="en-US" altLang="zh-CN" b="1" dirty="0" err="1"/>
              <a:t>tmp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]);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}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for(</a:t>
            </a:r>
            <a:r>
              <a:rPr lang="en-US" altLang="zh-CN" b="1" dirty="0" err="1"/>
              <a:t>i</a:t>
            </a:r>
            <a:r>
              <a:rPr lang="en-US" altLang="zh-CN" b="1" dirty="0"/>
              <a:t> = 0; </a:t>
            </a:r>
            <a:r>
              <a:rPr lang="en-US" altLang="zh-CN" b="1" dirty="0" err="1"/>
              <a:t>i</a:t>
            </a:r>
            <a:r>
              <a:rPr lang="en-US" altLang="zh-CN" b="1" dirty="0"/>
              <a:t> &lt; 10; ++</a:t>
            </a:r>
            <a:r>
              <a:rPr lang="en-US" altLang="zh-CN" b="1" dirty="0" err="1"/>
              <a:t>i</a:t>
            </a:r>
            <a:r>
              <a:rPr lang="en-US" altLang="zh-CN" b="1" dirty="0"/>
              <a:t>)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{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    </a:t>
            </a:r>
            <a:r>
              <a:rPr lang="en-US" altLang="zh-CN" b="1" dirty="0" err="1"/>
              <a:t>pthread_join</a:t>
            </a:r>
            <a:r>
              <a:rPr lang="en-US" altLang="zh-CN" b="1" dirty="0"/>
              <a:t>(Thread[</a:t>
            </a:r>
            <a:r>
              <a:rPr lang="en-US" altLang="zh-CN" b="1" dirty="0" err="1"/>
              <a:t>i</a:t>
            </a:r>
            <a:r>
              <a:rPr lang="en-US" altLang="zh-CN" b="1" dirty="0"/>
              <a:t>],NULL);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}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    return 0;  </a:t>
            </a:r>
          </a:p>
          <a:p>
            <a:pPr>
              <a:lnSpc>
                <a:spcPts val="1900"/>
              </a:lnSpc>
            </a:pPr>
            <a:r>
              <a:rPr lang="en-US" altLang="zh-CN" b="1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372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5" y="-407550"/>
            <a:ext cx="12361582" cy="3251112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300256" y="92629"/>
            <a:ext cx="60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Eratosthene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筛法计算素数的个数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5284" y="85322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优化三：改变循环顺序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8896" y="2988528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0" y="1257286"/>
            <a:ext cx="523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假设</a:t>
            </a:r>
            <a:r>
              <a:rPr lang="en-US" altLang="zh-CN" b="1" dirty="0">
                <a:solidFill>
                  <a:srgbClr val="FF0000"/>
                </a:solidFill>
              </a:rPr>
              <a:t>cache line</a:t>
            </a:r>
            <a:r>
              <a:rPr lang="zh-CN" altLang="en-US" b="1" dirty="0">
                <a:solidFill>
                  <a:srgbClr val="FF0000"/>
                </a:solidFill>
              </a:rPr>
              <a:t>大小为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字节（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char)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1-way association: </a:t>
            </a:r>
            <a:r>
              <a:rPr lang="zh-CN" altLang="en-US" b="1" dirty="0">
                <a:solidFill>
                  <a:srgbClr val="FF0000"/>
                </a:solidFill>
              </a:rPr>
              <a:t>一旦有冲突，肯定会被换出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4-way association: </a:t>
            </a:r>
            <a:r>
              <a:rPr lang="zh-CN" altLang="en-US" b="1" dirty="0">
                <a:solidFill>
                  <a:srgbClr val="FF0000"/>
                </a:solidFill>
              </a:rPr>
              <a:t>每个</a:t>
            </a:r>
            <a:r>
              <a:rPr lang="en-US" altLang="zh-CN" b="1" dirty="0">
                <a:solidFill>
                  <a:srgbClr val="FF0000"/>
                </a:solidFill>
              </a:rPr>
              <a:t>set</a:t>
            </a:r>
            <a:r>
              <a:rPr lang="zh-CN" altLang="en-US" b="1" dirty="0">
                <a:solidFill>
                  <a:srgbClr val="FF0000"/>
                </a:solidFill>
              </a:rPr>
              <a:t>可以容纳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个有冲突的</a:t>
            </a:r>
            <a:r>
              <a:rPr lang="en-US" altLang="zh-CN" b="1" dirty="0">
                <a:solidFill>
                  <a:srgbClr val="FF0000"/>
                </a:solidFill>
              </a:rPr>
              <a:t>cache line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24225" y="1706137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33464" y="1702420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57571" y="1702420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70527" y="1702420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20507" y="2248830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29746" y="2256264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53853" y="2256264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15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377960" y="2256264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17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10560762" y="4691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838535" y="3323715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27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47774" y="33199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29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871881" y="33199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31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95988" y="33199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33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99286" y="2995962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15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01091" y="3007113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02896" y="300711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93549" y="2995963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95354" y="2995963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93442" y="3014548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217549" y="3014548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741657" y="3025699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262046" y="3021982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763851" y="3033133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284241" y="3029416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295285" y="3036850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82330" y="3048002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815675" y="3055435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328631" y="3066587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1376" y="1929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3-99</a:t>
            </a:r>
            <a:r>
              <a:rPr lang="zh-CN" altLang="en-US" b="1" dirty="0"/>
              <a:t>：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10323" y="24384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的倍数：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7396" y="373937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的倍数：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3679" y="505150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52" name="椭圆 51"/>
          <p:cNvSpPr/>
          <p:nvPr/>
        </p:nvSpPr>
        <p:spPr>
          <a:xfrm>
            <a:off x="738369" y="4296939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236457" y="431552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760564" y="431552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284672" y="4326675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805061" y="4322958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25451" y="434154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834690" y="4348977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332778" y="4356411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16066" y="5579328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36456" y="5586763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745695" y="5594196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243783" y="5601630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01883" y="473926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红：</a:t>
            </a:r>
            <a:r>
              <a:rPr lang="en-US" altLang="zh-CN" sz="2400" b="1" dirty="0"/>
              <a:t>hit</a:t>
            </a:r>
          </a:p>
          <a:p>
            <a:r>
              <a:rPr lang="zh-CN" altLang="en-US" sz="2400" b="1" dirty="0"/>
              <a:t>黄：</a:t>
            </a:r>
            <a:r>
              <a:rPr lang="en-US" altLang="zh-CN" sz="2400" b="1" dirty="0"/>
              <a:t>miss</a:t>
            </a:r>
            <a:endParaRPr lang="zh-CN" altLang="en-US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9830915" y="2790315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340154" y="27865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21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864261" y="27865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388368" y="278659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25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853775" y="3853305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363014" y="384958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887121" y="384958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39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411228" y="3849588"/>
            <a:ext cx="512956" cy="535259"/>
          </a:xfrm>
          <a:prstGeom prst="rect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</a:rPr>
              <a:t>41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4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637334" y="457240"/>
            <a:ext cx="73928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简介（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《MPI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与</a:t>
            </a:r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并行程序设计：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C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语言版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》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第</a:t>
            </a:r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17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章）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5771" y="1960602"/>
            <a:ext cx="11198284" cy="4401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Fortran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程序中使用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线程自动并行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共享内存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使用编译制导语句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已上传参考资料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523973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OpenMP-API-Specification-5.0</a:t>
            </a:r>
          </a:p>
          <a:p>
            <a:pPr marL="1523973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OpenMP-examples-5.0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参考网站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http://www.openmp.org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5"/>
              </a:rPr>
              <a:t>http://pages.tacc.utexas.edu/~eijkhout/pcse/html/index.html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67" dirty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05864" y="195918"/>
            <a:ext cx="5280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简介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3322077" y="721764"/>
            <a:ext cx="8564283" cy="649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OpenMP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基本制导语句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sections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parallel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parallel for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critical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运行时函数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omp_get_thread_num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omp_set_thread_num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omp_get_num_threads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环境变量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OMP_NUM_THREADS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61958" indent="-457189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《MPI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OPENMP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并行程序设计：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语言版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76358" lvl="2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67" dirty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265" y="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基本制导语句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8445" y="1289685"/>
            <a:ext cx="9872871" cy="42195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000" b="1" dirty="0">
                <a:latin typeface="+mn-ea"/>
              </a:rPr>
              <a:t>#pragma </a:t>
            </a:r>
            <a:r>
              <a:rPr lang="en-US" altLang="zh-CN" sz="2000" b="1" dirty="0" err="1">
                <a:latin typeface="+mn-ea"/>
              </a:rPr>
              <a:t>omp</a:t>
            </a:r>
            <a:r>
              <a:rPr lang="en-US" altLang="zh-CN" sz="2000" b="1" dirty="0">
                <a:latin typeface="+mn-ea"/>
              </a:rPr>
              <a:t> parallel </a:t>
            </a:r>
            <a:r>
              <a:rPr lang="en-US" altLang="zh-CN" sz="2000" i="1" dirty="0"/>
              <a:t>[clause[ [</a:t>
            </a:r>
            <a:r>
              <a:rPr lang="en-US" altLang="zh-CN" sz="2000" b="1" dirty="0"/>
              <a:t>,</a:t>
            </a:r>
            <a:r>
              <a:rPr lang="en-US" altLang="zh-CN" sz="2000" i="1" dirty="0"/>
              <a:t>] clause] ... ] new-line</a:t>
            </a:r>
            <a:endParaRPr lang="en-US" altLang="zh-CN" sz="2000" b="1" dirty="0">
              <a:latin typeface="+mn-ea"/>
            </a:endParaRPr>
          </a:p>
          <a:p>
            <a:pPr marL="45720" indent="0">
              <a:buNone/>
            </a:pPr>
            <a:r>
              <a:rPr lang="zh-CN" altLang="en-US" sz="2000" b="1" dirty="0">
                <a:latin typeface="+mn-ea"/>
              </a:rPr>
              <a:t>｛</a:t>
            </a:r>
            <a:endParaRPr lang="en-US" altLang="zh-CN" sz="2000" b="1" dirty="0">
              <a:latin typeface="+mn-ea"/>
            </a:endParaRPr>
          </a:p>
          <a:p>
            <a:pPr marL="45720" indent="0">
              <a:buNone/>
            </a:pPr>
            <a:r>
              <a:rPr lang="en-US" altLang="zh-CN" sz="2000" b="1" dirty="0">
                <a:latin typeface="+mn-ea"/>
              </a:rPr>
              <a:t>	</a:t>
            </a:r>
            <a:r>
              <a:rPr lang="zh-CN" altLang="en-US" sz="2000" b="1" dirty="0">
                <a:latin typeface="+mn-ea"/>
              </a:rPr>
              <a:t>每个线程执行同样代码</a:t>
            </a:r>
            <a:endParaRPr lang="en-US" altLang="zh-CN" sz="2000" b="1" dirty="0">
              <a:latin typeface="+mn-ea"/>
            </a:endParaRPr>
          </a:p>
          <a:p>
            <a:pPr marL="45720" indent="0">
              <a:buNone/>
            </a:pPr>
            <a:r>
              <a:rPr lang="zh-CN" altLang="en-US" sz="2000" b="1" dirty="0">
                <a:latin typeface="+mn-ea"/>
              </a:rPr>
              <a:t>｝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4424" y="2983290"/>
            <a:ext cx="108204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NimbusMonL-Bold"/>
              </a:rPr>
              <a:t> if(</a:t>
            </a:r>
            <a:r>
              <a:rPr lang="en-US" altLang="zh-CN" sz="2000" b="1" i="1" dirty="0">
                <a:latin typeface="TeXGyreTermes-Italic"/>
              </a:rPr>
              <a:t>[</a:t>
            </a:r>
            <a:r>
              <a:rPr lang="en-US" altLang="zh-CN" sz="2000" b="1" dirty="0">
                <a:latin typeface="NimbusMonL-Bold"/>
              </a:rPr>
              <a:t>parallel :</a:t>
            </a:r>
            <a:r>
              <a:rPr lang="en-US" altLang="zh-CN" sz="2000" b="1" i="1" dirty="0">
                <a:latin typeface="TeXGyreTermes-Italic"/>
              </a:rPr>
              <a:t>] scalar-expression</a:t>
            </a:r>
            <a:r>
              <a:rPr lang="en-US" altLang="zh-CN" sz="2000" b="1" dirty="0">
                <a:latin typeface="NimbusMonL-Bold"/>
              </a:rPr>
              <a:t>)</a:t>
            </a:r>
            <a:r>
              <a:rPr lang="zh-CN" altLang="en-US" sz="2000" b="1" dirty="0">
                <a:latin typeface="NimbusMonL-Bold"/>
              </a:rPr>
              <a:t>：表达式为真，才会作用于此段代码</a:t>
            </a:r>
            <a:r>
              <a:rPr lang="en-US" altLang="zh-CN" sz="2000" b="1" dirty="0">
                <a:latin typeface="NimbusMonL-Bold"/>
              </a:rPr>
              <a:t>;if</a:t>
            </a:r>
            <a:r>
              <a:rPr lang="zh-CN" altLang="en-US" sz="2000" b="1" dirty="0">
                <a:latin typeface="NimbusMonL-Bold"/>
              </a:rPr>
              <a:t>作用于</a:t>
            </a:r>
            <a:r>
              <a:rPr lang="en-US" altLang="zh-CN" sz="2000" b="1" dirty="0">
                <a:latin typeface="NimbusMonL-Bold"/>
              </a:rPr>
              <a:t>parallel</a:t>
            </a:r>
            <a:r>
              <a:rPr lang="zh-CN" altLang="en-US" sz="2000" b="1" dirty="0">
                <a:latin typeface="NimbusMonL-Bold"/>
              </a:rPr>
              <a:t>语句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NimbusMonL-Bold"/>
              </a:rPr>
              <a:t>num_threads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eXGyreTermes-Italic"/>
              </a:rPr>
              <a:t>integer-expression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NimbusMonL-Bold"/>
              </a:rPr>
              <a:t>：线程数</a:t>
            </a:r>
            <a:endParaRPr lang="en-US" altLang="zh-CN" sz="2000" b="1" dirty="0">
              <a:solidFill>
                <a:srgbClr val="000000"/>
              </a:solidFill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>
                <a:latin typeface="NimbusMonL-Bold"/>
              </a:rPr>
              <a:t>default(shared | none)</a:t>
            </a:r>
            <a:r>
              <a:rPr lang="zh-CN" altLang="en-US" sz="2000" b="1" dirty="0">
                <a:latin typeface="NimbusMonL-Bold"/>
              </a:rPr>
              <a:t>：缺省情况下数据都是</a:t>
            </a:r>
            <a:r>
              <a:rPr lang="en-US" altLang="zh-CN" sz="2000" b="1" dirty="0">
                <a:latin typeface="NimbusMonL-Bold"/>
              </a:rPr>
              <a:t>shared</a:t>
            </a:r>
            <a:r>
              <a:rPr lang="zh-CN" altLang="en-US" sz="2000" b="1" dirty="0">
                <a:latin typeface="NimbusMonL-Bold"/>
              </a:rPr>
              <a:t>，</a:t>
            </a:r>
            <a:r>
              <a:rPr lang="en-US" altLang="zh-CN" sz="2000" b="1" dirty="0">
                <a:latin typeface="NimbusMonL-Bold"/>
              </a:rPr>
              <a:t>none</a:t>
            </a:r>
            <a:r>
              <a:rPr lang="zh-CN" altLang="en-US" sz="2000" b="1" dirty="0">
                <a:latin typeface="NimbusMonL-Bold"/>
              </a:rPr>
              <a:t>表示必须指定数据是否</a:t>
            </a:r>
            <a:r>
              <a:rPr lang="en-US" altLang="zh-CN" sz="2000" b="1" dirty="0">
                <a:latin typeface="NimbusMonL-Bold"/>
              </a:rPr>
              <a:t>shared.</a:t>
            </a: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>
                <a:latin typeface="NimbusMonL-Bold"/>
              </a:rPr>
              <a:t>private(</a:t>
            </a:r>
            <a:r>
              <a:rPr lang="en-US" altLang="zh-CN" sz="2000" b="1" i="1" dirty="0">
                <a:latin typeface="TeXGyreTermes-Italic"/>
              </a:rPr>
              <a:t>list</a:t>
            </a:r>
            <a:r>
              <a:rPr lang="en-US" altLang="zh-CN" sz="2000" b="1" dirty="0">
                <a:latin typeface="NimbusMonL-Bold"/>
              </a:rPr>
              <a:t>)</a:t>
            </a:r>
            <a:r>
              <a:rPr lang="zh-CN" altLang="en-US" sz="2000" b="1" dirty="0">
                <a:latin typeface="NimbusMonL-Bold"/>
              </a:rPr>
              <a:t>：私有数据列表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 err="1">
                <a:latin typeface="NimbusMonL-Bold"/>
              </a:rPr>
              <a:t>firstprivate</a:t>
            </a:r>
            <a:r>
              <a:rPr lang="en-US" altLang="zh-CN" sz="2000" b="1" dirty="0">
                <a:latin typeface="NimbusMonL-Bold"/>
              </a:rPr>
              <a:t>(</a:t>
            </a:r>
            <a:r>
              <a:rPr lang="en-US" altLang="zh-CN" sz="2000" b="1" i="1" dirty="0">
                <a:latin typeface="TeXGyreTermes-Italic"/>
              </a:rPr>
              <a:t>list</a:t>
            </a:r>
            <a:r>
              <a:rPr lang="en-US" altLang="zh-CN" sz="2000" b="1" dirty="0">
                <a:latin typeface="NimbusMonL-Bold"/>
              </a:rPr>
              <a:t>)</a:t>
            </a:r>
            <a:r>
              <a:rPr lang="zh-CN" altLang="en-US" sz="2000" b="1" dirty="0">
                <a:latin typeface="NimbusMonL-Bold"/>
              </a:rPr>
              <a:t>：私有数据继承前面的值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>
                <a:latin typeface="NimbusMonL-Bold"/>
              </a:rPr>
              <a:t>shared(</a:t>
            </a:r>
            <a:r>
              <a:rPr lang="en-US" altLang="zh-CN" sz="2000" b="1" i="1" dirty="0">
                <a:latin typeface="TeXGyreTermes-Italic"/>
              </a:rPr>
              <a:t>list</a:t>
            </a:r>
            <a:r>
              <a:rPr lang="en-US" altLang="zh-CN" sz="2000" b="1" dirty="0">
                <a:latin typeface="NimbusMonL-Bold"/>
              </a:rPr>
              <a:t>)</a:t>
            </a:r>
            <a:r>
              <a:rPr lang="zh-CN" altLang="en-US" sz="2000" b="1" dirty="0">
                <a:latin typeface="NimbusMonL-Bold"/>
              </a:rPr>
              <a:t>：共享数据列表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 err="1">
                <a:latin typeface="NimbusMonL-Bold"/>
              </a:rPr>
              <a:t>copyin</a:t>
            </a:r>
            <a:r>
              <a:rPr lang="en-US" altLang="zh-CN" sz="2000" b="1" dirty="0">
                <a:latin typeface="NimbusMonL-Bold"/>
              </a:rPr>
              <a:t>(list)</a:t>
            </a:r>
            <a:r>
              <a:rPr lang="zh-CN" altLang="en-US" sz="2000" b="1" dirty="0">
                <a:latin typeface="NimbusMonL-Bold"/>
              </a:rPr>
              <a:t>：见后面的例子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>
                <a:latin typeface="NimbusMonL-Bold"/>
              </a:rPr>
              <a:t>reduction(</a:t>
            </a:r>
            <a:r>
              <a:rPr lang="en-US" altLang="zh-CN" sz="2000" b="1" i="1" dirty="0">
                <a:latin typeface="TeXGyreTermes-Italic"/>
              </a:rPr>
              <a:t>[reduction-modifier </a:t>
            </a:r>
            <a:r>
              <a:rPr lang="en-US" altLang="zh-CN" sz="2000" b="1" dirty="0">
                <a:latin typeface="NimbusMonL-Bold"/>
              </a:rPr>
              <a:t>,</a:t>
            </a:r>
            <a:r>
              <a:rPr lang="en-US" altLang="zh-CN" sz="2000" b="1" i="1" dirty="0">
                <a:latin typeface="TeXGyreTermes-Italic"/>
              </a:rPr>
              <a:t>] reduction-identifier </a:t>
            </a:r>
            <a:r>
              <a:rPr lang="en-US" altLang="zh-CN" sz="2000" b="1" dirty="0">
                <a:latin typeface="NimbusMonL-Bold"/>
              </a:rPr>
              <a:t>: </a:t>
            </a:r>
            <a:r>
              <a:rPr lang="en-US" altLang="zh-CN" sz="2000" b="1" i="1" dirty="0">
                <a:latin typeface="TeXGyreTermes-Italic"/>
              </a:rPr>
              <a:t>list</a:t>
            </a:r>
            <a:r>
              <a:rPr lang="en-US" altLang="zh-CN" sz="2000" b="1" dirty="0">
                <a:latin typeface="NimbusMonL-Bold"/>
              </a:rPr>
              <a:t>)</a:t>
            </a:r>
            <a:r>
              <a:rPr lang="zh-CN" altLang="en-US" sz="2000" b="1" dirty="0">
                <a:latin typeface="NimbusMonL-Bold"/>
              </a:rPr>
              <a:t>：对此数据做规约操作</a:t>
            </a:r>
            <a:endParaRPr lang="en-US" altLang="zh-CN" sz="2000" b="1" dirty="0">
              <a:latin typeface="NimbusMonL-Bold"/>
            </a:endParaRPr>
          </a:p>
          <a:p>
            <a:r>
              <a:rPr lang="en-US" altLang="zh-CN" sz="2000" b="1" dirty="0">
                <a:latin typeface="NimbusSanL-Regu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NimbusMonL-Bold"/>
              </a:rPr>
              <a:t>proc_bind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(master | close | spread)</a:t>
            </a:r>
            <a:r>
              <a:rPr lang="zh-CN" altLang="en-US" sz="2000" b="1" dirty="0">
                <a:solidFill>
                  <a:srgbClr val="000000"/>
                </a:solidFill>
                <a:latin typeface="NimbusMonL-Bold"/>
              </a:rPr>
              <a:t>：与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NimbusMonL-Bold"/>
              </a:rPr>
              <a:t>核的绑定方式</a:t>
            </a:r>
            <a:endParaRPr lang="en-US" altLang="zh-CN" sz="2000" b="1" dirty="0">
              <a:solidFill>
                <a:srgbClr val="000000"/>
              </a:solidFill>
              <a:latin typeface="NimbusMonL-Bold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allocate(</a:t>
            </a:r>
            <a:r>
              <a:rPr lang="en-US" altLang="zh-CN" sz="2000" b="1" i="1" dirty="0">
                <a:solidFill>
                  <a:srgbClr val="000000"/>
                </a:solidFill>
                <a:latin typeface="TeXGyreTermes-Italic"/>
              </a:rPr>
              <a:t>[allocator 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:</a:t>
            </a:r>
            <a:r>
              <a:rPr lang="en-US" altLang="zh-CN" sz="2000" b="1" i="1" dirty="0">
                <a:solidFill>
                  <a:srgbClr val="000000"/>
                </a:solidFill>
                <a:latin typeface="TeXGyreTermes-Italic"/>
              </a:rPr>
              <a:t>] list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NimbusMonL-Bold"/>
              </a:rPr>
              <a:t>：选择</a:t>
            </a:r>
            <a:r>
              <a:rPr lang="en-US" altLang="zh-CN" sz="2000" b="1" dirty="0">
                <a:solidFill>
                  <a:srgbClr val="000000"/>
                </a:solidFill>
                <a:latin typeface="NimbusMonL-Bold"/>
              </a:rPr>
              <a:t>allocate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311573" y="0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基本制导语句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3036" y="1547738"/>
            <a:ext cx="8640960" cy="35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#pragma </a:t>
            </a:r>
            <a:r>
              <a:rPr lang="en-US" altLang="zh-CN" sz="2400" b="1" dirty="0" err="1"/>
              <a:t>omp</a:t>
            </a:r>
            <a:r>
              <a:rPr lang="en-US" altLang="zh-CN" sz="2400" b="1" dirty="0"/>
              <a:t> parallel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tid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omp_get_thread_num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 = </a:t>
            </a:r>
            <a:r>
              <a:rPr lang="en-US" altLang="zh-CN" sz="2400" b="1" dirty="0" err="1"/>
              <a:t>omp_get_num_threads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 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tid</a:t>
            </a:r>
            <a:r>
              <a:rPr lang="en-US" altLang="zh-CN" sz="2400" b="1" dirty="0"/>
              <a:t>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+=t)  </a:t>
            </a:r>
          </a:p>
          <a:p>
            <a:r>
              <a:rPr lang="en-US" altLang="zh-CN" sz="2400" b="1" dirty="0"/>
              <a:t>	b[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= 1.0;</a:t>
            </a:r>
          </a:p>
          <a:p>
            <a:r>
              <a:rPr lang="en-US" altLang="zh-CN" sz="2400" b="1" dirty="0"/>
              <a:t>}</a:t>
            </a:r>
          </a:p>
          <a:p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pPr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花括号内的程序每个线程复制一份，都要执行同样的代码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354331" y="1896013"/>
            <a:ext cx="2468880" cy="710027"/>
          </a:xfrm>
          <a:prstGeom prst="wedgeEllipseCallout">
            <a:avLst>
              <a:gd name="adj1" fmla="val 73019"/>
              <a:gd name="adj2" fmla="val -81297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制导语句</a:t>
            </a:r>
          </a:p>
        </p:txBody>
      </p:sp>
    </p:spTree>
    <p:extLst>
      <p:ext uri="{BB962C8B-B14F-4D97-AF65-F5344CB8AC3E}">
        <p14:creationId xmlns:p14="http://schemas.microsoft.com/office/powerpoint/2010/main" val="23616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215" y="15621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Work sharing constructs</a:t>
            </a:r>
            <a:endParaRPr lang="zh-CN" altLang="en-US" sz="3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060" y="1148745"/>
            <a:ext cx="92964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worksharing</a:t>
            </a:r>
            <a:r>
              <a:rPr lang="en-US" altLang="zh-CN" sz="2400" b="1" dirty="0"/>
              <a:t> construct: </a:t>
            </a:r>
            <a:r>
              <a:rPr lang="en-US" altLang="zh-CN" sz="2400" dirty="0"/>
              <a:t>A </a:t>
            </a:r>
            <a:r>
              <a:rPr lang="en-US" altLang="zh-CN" sz="2400" i="1" dirty="0"/>
              <a:t>construct </a:t>
            </a:r>
            <a:r>
              <a:rPr lang="en-US" altLang="zh-CN" sz="2400" dirty="0"/>
              <a:t>that defines units of work, each of which is executed exactly once by one of the </a:t>
            </a:r>
            <a:r>
              <a:rPr lang="en-US" altLang="zh-CN" sz="2400" i="1" dirty="0"/>
              <a:t>threads </a:t>
            </a:r>
            <a:r>
              <a:rPr lang="en-US" altLang="zh-CN" sz="2400" dirty="0"/>
              <a:t>in the </a:t>
            </a:r>
            <a:r>
              <a:rPr lang="en-US" altLang="zh-CN" sz="2400" i="1" dirty="0"/>
              <a:t>team </a:t>
            </a:r>
            <a:r>
              <a:rPr lang="en-US" altLang="zh-CN" sz="2400" dirty="0"/>
              <a:t>executing the </a:t>
            </a:r>
            <a:r>
              <a:rPr lang="en-US" altLang="zh-CN" sz="2400" i="1" dirty="0"/>
              <a:t>construct</a:t>
            </a:r>
            <a:r>
              <a:rPr lang="en-US" altLang="zh-CN" sz="2400" dirty="0"/>
              <a:t>. For C/C++, </a:t>
            </a:r>
            <a:r>
              <a:rPr lang="en-US" altLang="zh-CN" sz="2400" i="1" dirty="0" err="1"/>
              <a:t>worksharing</a:t>
            </a:r>
            <a:r>
              <a:rPr lang="en-US" altLang="zh-CN" sz="2400" i="1" dirty="0"/>
              <a:t> constructs </a:t>
            </a:r>
            <a:r>
              <a:rPr lang="en-US" altLang="zh-CN" sz="2400" dirty="0"/>
              <a:t>are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, </a:t>
            </a:r>
            <a:r>
              <a:rPr lang="en-US" altLang="zh-CN" sz="2400" b="1" dirty="0"/>
              <a:t>sections</a:t>
            </a:r>
            <a:r>
              <a:rPr lang="en-US" altLang="zh-CN" sz="2400" dirty="0"/>
              <a:t>, and </a:t>
            </a:r>
            <a:r>
              <a:rPr lang="en-US" altLang="zh-CN" sz="2400" b="1" dirty="0"/>
              <a:t>single</a:t>
            </a:r>
            <a:r>
              <a:rPr lang="en-US" altLang="zh-CN" sz="2400" dirty="0"/>
              <a:t>.</a:t>
            </a:r>
          </a:p>
          <a:p>
            <a:endParaRPr lang="en-US" altLang="zh-CN" sz="2000" dirty="0">
              <a:solidFill>
                <a:srgbClr val="0F6FC6"/>
              </a:solidFill>
            </a:endParaRPr>
          </a:p>
          <a:p>
            <a:pPr marL="45720" lvl="0" defTabSz="914400">
              <a:lnSpc>
                <a:spcPct val="90000"/>
              </a:lnSpc>
              <a:spcBef>
                <a:spcPts val="1400"/>
              </a:spcBef>
              <a:buClr>
                <a:srgbClr val="0F6FC6"/>
              </a:buClr>
              <a:buSzPct val="80000"/>
            </a:pPr>
            <a:r>
              <a:rPr lang="en-US" altLang="zh-CN" sz="2000" dirty="0">
                <a:solidFill>
                  <a:srgbClr val="0F6FC6"/>
                </a:solidFill>
              </a:rPr>
              <a:t>Sections</a:t>
            </a:r>
          </a:p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sections </a:t>
            </a:r>
            <a:r>
              <a:rPr lang="en-US" altLang="zh-CN" sz="2000" i="1" dirty="0"/>
              <a:t>[clause[ [</a:t>
            </a:r>
            <a:r>
              <a:rPr lang="en-US" altLang="zh-CN" sz="2000" b="1" dirty="0"/>
              <a:t>,</a:t>
            </a:r>
            <a:r>
              <a:rPr lang="en-US" altLang="zh-CN" sz="2000" i="1" dirty="0"/>
              <a:t>] clause] ... ] new-line</a:t>
            </a:r>
          </a:p>
          <a:p>
            <a:r>
              <a:rPr lang="en-US" altLang="zh-CN" sz="2000" dirty="0"/>
              <a:t> </a:t>
            </a:r>
            <a:r>
              <a:rPr lang="zh-CN" altLang="en-US" sz="2000" b="1" dirty="0"/>
              <a:t>｛</a:t>
            </a:r>
            <a:endParaRPr lang="en-US" altLang="zh-CN" sz="2000" b="1" dirty="0"/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[</a:t>
            </a:r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section </a:t>
            </a:r>
            <a:r>
              <a:rPr lang="en-US" altLang="zh-CN" sz="2000" i="1" dirty="0"/>
              <a:t>new-line]</a:t>
            </a:r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structured-block</a:t>
            </a:r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[</a:t>
            </a:r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section </a:t>
            </a:r>
            <a:r>
              <a:rPr lang="en-US" altLang="zh-CN" sz="2000" i="1" dirty="0"/>
              <a:t>new-line</a:t>
            </a:r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structured-block]</a:t>
            </a:r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...</a:t>
            </a:r>
          </a:p>
          <a:p>
            <a:r>
              <a:rPr lang="en-US" altLang="zh-CN" sz="2000" dirty="0"/>
              <a:t> </a:t>
            </a:r>
            <a:r>
              <a:rPr lang="zh-CN" altLang="en-US" sz="2000" b="1" dirty="0"/>
              <a:t>｝</a:t>
            </a:r>
            <a:endParaRPr lang="en-US" altLang="zh-CN" sz="2000" dirty="0">
              <a:solidFill>
                <a:srgbClr val="0F6FC6"/>
              </a:solidFill>
            </a:endParaRPr>
          </a:p>
          <a:p>
            <a:pPr marL="45720" lvl="0" defTabSz="914400">
              <a:lnSpc>
                <a:spcPct val="90000"/>
              </a:lnSpc>
              <a:spcBef>
                <a:spcPts val="1400"/>
              </a:spcBef>
              <a:buClr>
                <a:srgbClr val="0F6FC6"/>
              </a:buClr>
              <a:buSzPct val="80000"/>
            </a:pPr>
            <a:r>
              <a:rPr lang="en-US" altLang="zh-CN" sz="2000" dirty="0">
                <a:solidFill>
                  <a:srgbClr val="0F6FC6"/>
                </a:solidFill>
              </a:rPr>
              <a:t>Single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F6FC6"/>
              </a:buClr>
              <a:buSzPct val="80000"/>
            </a:pPr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single</a:t>
            </a:r>
          </a:p>
        </p:txBody>
      </p:sp>
    </p:spTree>
    <p:extLst>
      <p:ext uri="{BB962C8B-B14F-4D97-AF65-F5344CB8AC3E}">
        <p14:creationId xmlns:p14="http://schemas.microsoft.com/office/powerpoint/2010/main" val="175217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</a:rPr>
              <a:t>Work sharing constructs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57326" y="187920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#pragma </a:t>
            </a:r>
            <a:r>
              <a:rPr lang="en-US" altLang="zh-CN" sz="2400" dirty="0" err="1"/>
              <a:t>omp</a:t>
            </a:r>
            <a:r>
              <a:rPr lang="en-US" altLang="zh-CN" sz="2400" dirty="0"/>
              <a:t> sections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#pragma </a:t>
            </a:r>
            <a:r>
              <a:rPr lang="en-US" altLang="zh-CN" sz="2400" dirty="0" err="1"/>
              <a:t>omp</a:t>
            </a:r>
            <a:r>
              <a:rPr lang="en-US" altLang="zh-CN" sz="2400" dirty="0"/>
              <a:t> section</a:t>
            </a:r>
          </a:p>
          <a:p>
            <a:r>
              <a:rPr lang="en-US" altLang="zh-CN" sz="2400" dirty="0"/>
              <a:t>// one calculation</a:t>
            </a:r>
          </a:p>
          <a:p>
            <a:r>
              <a:rPr lang="en-US" altLang="zh-CN" sz="2400" dirty="0"/>
              <a:t>#pragma </a:t>
            </a:r>
            <a:r>
              <a:rPr lang="en-US" altLang="zh-CN" sz="2400" dirty="0" err="1"/>
              <a:t>omp</a:t>
            </a:r>
            <a:r>
              <a:rPr lang="en-US" altLang="zh-CN" sz="2400" dirty="0"/>
              <a:t> section</a:t>
            </a:r>
          </a:p>
          <a:p>
            <a:r>
              <a:rPr lang="en-US" altLang="zh-CN" sz="2400" dirty="0"/>
              <a:t>// another calculation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每个</a:t>
            </a:r>
            <a:r>
              <a:rPr lang="en-US" altLang="zh-CN" sz="2400" b="1" dirty="0"/>
              <a:t>section</a:t>
            </a:r>
            <a:r>
              <a:rPr lang="zh-CN" altLang="en-US" sz="2400" b="1" dirty="0"/>
              <a:t>被一个线程执行</a:t>
            </a:r>
            <a:endParaRPr lang="en-US" altLang="zh-CN" sz="2400" b="1" dirty="0"/>
          </a:p>
          <a:p>
            <a:r>
              <a:rPr lang="zh-CN" altLang="en-US" sz="2400" b="1" dirty="0"/>
              <a:t>一个线程可以执行多个</a:t>
            </a:r>
            <a:r>
              <a:rPr lang="en-US" altLang="zh-CN" sz="2400" b="1" dirty="0"/>
              <a:t>section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7418071" y="2193193"/>
            <a:ext cx="2468880" cy="710027"/>
          </a:xfrm>
          <a:prstGeom prst="wedgeEllipseCallout">
            <a:avLst>
              <a:gd name="adj1" fmla="val -98740"/>
              <a:gd name="adj2" fmla="val -53930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制导语句</a:t>
            </a:r>
          </a:p>
        </p:txBody>
      </p:sp>
    </p:spTree>
    <p:extLst>
      <p:ext uri="{BB962C8B-B14F-4D97-AF65-F5344CB8AC3E}">
        <p14:creationId xmlns:p14="http://schemas.microsoft.com/office/powerpoint/2010/main" val="40195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680" y="4549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循环的并行化</a:t>
            </a:r>
          </a:p>
        </p:txBody>
      </p:sp>
      <p:sp>
        <p:nvSpPr>
          <p:cNvPr id="4" name="矩形 3"/>
          <p:cNvSpPr/>
          <p:nvPr/>
        </p:nvSpPr>
        <p:spPr>
          <a:xfrm>
            <a:off x="2596515" y="2131338"/>
            <a:ext cx="10020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for </a:t>
            </a:r>
            <a:r>
              <a:rPr lang="en-US" altLang="zh-CN" i="1" dirty="0">
                <a:latin typeface="TeXGyreTermes-Italic"/>
              </a:rPr>
              <a:t>[clause[ 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for-loops</a:t>
            </a:r>
          </a:p>
          <a:p>
            <a:endParaRPr lang="en-US" altLang="zh-CN" i="1" dirty="0">
              <a:latin typeface="TeXGyreTermes-Italic"/>
            </a:endParaRPr>
          </a:p>
          <a:p>
            <a:r>
              <a:rPr lang="en-US" altLang="zh-CN" dirty="0">
                <a:latin typeface="TeXGyreTermes-Regular"/>
              </a:rPr>
              <a:t>clause is one of the following:</a:t>
            </a:r>
          </a:p>
          <a:p>
            <a:r>
              <a:rPr lang="en-US" altLang="zh-CN" b="1" dirty="0">
                <a:latin typeface="NimbusMonL-Bold"/>
              </a:rPr>
              <a:t>private(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lastprivate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i="1" dirty="0" err="1">
                <a:latin typeface="TeXGyreTermes-Italic"/>
              </a:rPr>
              <a:t>lastprivate</a:t>
            </a:r>
            <a:r>
              <a:rPr lang="en-US" altLang="zh-CN" i="1" dirty="0">
                <a:latin typeface="TeXGyreTermes-Italic"/>
              </a:rPr>
              <a:t>-modifier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linear(</a:t>
            </a:r>
            <a:r>
              <a:rPr lang="en-US" altLang="zh-CN" i="1" dirty="0">
                <a:latin typeface="TeXGyreTermes-Italic"/>
              </a:rPr>
              <a:t>list[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linear-step]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reduction(</a:t>
            </a:r>
            <a:r>
              <a:rPr lang="en-US" altLang="zh-CN" i="1" dirty="0">
                <a:latin typeface="TeXGyreTermes-Italic"/>
              </a:rPr>
              <a:t>[ reduction-modifier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schedule(</a:t>
            </a:r>
            <a:r>
              <a:rPr lang="en-US" altLang="zh-CN" i="1" dirty="0">
                <a:latin typeface="TeXGyreTermes-Italic"/>
              </a:rPr>
              <a:t>[modifier 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>
                <a:latin typeface="TeXGyreTermes-Italic"/>
              </a:rPr>
              <a:t>modifier]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]kind[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 err="1">
                <a:latin typeface="TeXGyreTermes-Italic"/>
              </a:rPr>
              <a:t>chunk_size</a:t>
            </a:r>
            <a:r>
              <a:rPr lang="en-US" altLang="zh-CN" i="1" dirty="0">
                <a:latin typeface="TeXGyreTermes-Italic"/>
              </a:rPr>
              <a:t>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collapse(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ordered</a:t>
            </a:r>
            <a:r>
              <a:rPr lang="en-US" altLang="zh-CN" i="1" dirty="0">
                <a:latin typeface="TeXGyreTermes-Italic"/>
              </a:rPr>
              <a:t>[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  <a:r>
              <a:rPr lang="en-US" altLang="zh-CN" i="1" dirty="0">
                <a:latin typeface="TeXGyreTermes-Italic"/>
              </a:rPr>
              <a:t>]</a:t>
            </a:r>
          </a:p>
          <a:p>
            <a:r>
              <a:rPr lang="en-US" altLang="zh-CN" b="1" dirty="0" err="1">
                <a:latin typeface="NimbusMonL-Bold"/>
              </a:rPr>
              <a:t>nowait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zh-CN" altLang="en-US" b="1" dirty="0">
                <a:latin typeface="NimbusMonL-Bold"/>
              </a:rPr>
              <a:t>循环末尾不用等待其他线程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:]list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order(concurrent)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274320"/>
            <a:ext cx="1554480" cy="56769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例子</a:t>
            </a:r>
          </a:p>
        </p:txBody>
      </p:sp>
      <p:sp>
        <p:nvSpPr>
          <p:cNvPr id="3" name="矩形 2"/>
          <p:cNvSpPr/>
          <p:nvPr/>
        </p:nvSpPr>
        <p:spPr>
          <a:xfrm>
            <a:off x="2727960" y="44566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void simple(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n, float *a, float *b)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#pragma </a:t>
            </a:r>
            <a:r>
              <a:rPr lang="en-US" altLang="zh-CN" sz="2000" b="1" dirty="0" err="1">
                <a:solidFill>
                  <a:srgbClr val="FF0000"/>
                </a:solidFill>
              </a:rPr>
              <a:t>omp</a:t>
            </a:r>
            <a:r>
              <a:rPr lang="en-US" altLang="zh-CN" sz="2000" b="1" dirty="0">
                <a:solidFill>
                  <a:srgbClr val="FF0000"/>
                </a:solidFill>
              </a:rPr>
              <a:t> parallel for</a:t>
            </a:r>
          </a:p>
          <a:p>
            <a:r>
              <a:rPr lang="en-US" altLang="zh-CN" sz="2000" b="1" dirty="0"/>
              <a:t>    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/*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is private by default */</a:t>
            </a:r>
          </a:p>
          <a:p>
            <a:r>
              <a:rPr lang="en-US" altLang="zh-CN" sz="2000" b="1" dirty="0"/>
              <a:t>               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(a[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+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– 1]) / 2.0;</a:t>
            </a:r>
          </a:p>
          <a:p>
            <a:r>
              <a:rPr lang="en-US" altLang="zh-CN" sz="2000" b="1" dirty="0"/>
              <a:t> 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1022985"/>
            <a:ext cx="1691640" cy="16848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97480" y="116859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void simple(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n, float *a, float *b)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</a:p>
          <a:p>
            <a:r>
              <a:rPr lang="en-US" altLang="zh-CN" sz="2000" b="1" dirty="0"/>
              <a:t>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 </a:t>
            </a:r>
          </a:p>
          <a:p>
            <a:r>
              <a:rPr lang="en-US" altLang="zh-CN" sz="2000" b="1" dirty="0"/>
              <a:t>    {</a:t>
            </a:r>
          </a:p>
          <a:p>
            <a:r>
              <a:rPr lang="en-US" altLang="zh-CN" sz="2000" b="1" dirty="0"/>
              <a:t>    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for </a:t>
            </a:r>
          </a:p>
          <a:p>
            <a:r>
              <a:rPr lang="en-US" altLang="zh-CN" sz="2000" b="1" dirty="0"/>
              <a:t>      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/*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is private by default */</a:t>
            </a:r>
          </a:p>
          <a:p>
            <a:r>
              <a:rPr lang="en-US" altLang="zh-CN" sz="2000" b="1" dirty="0"/>
              <a:t>               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(a[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+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– 1]) / 2.0;</a:t>
            </a:r>
          </a:p>
          <a:p>
            <a:r>
              <a:rPr lang="en-US" altLang="zh-CN" sz="2000" b="1" dirty="0"/>
              <a:t>     }</a:t>
            </a:r>
          </a:p>
          <a:p>
            <a:r>
              <a:rPr lang="en-US" altLang="zh-CN" sz="2000" b="1" dirty="0"/>
              <a:t> }</a:t>
            </a:r>
          </a:p>
        </p:txBody>
      </p:sp>
      <p:sp>
        <p:nvSpPr>
          <p:cNvPr id="7" name="上下箭头 6"/>
          <p:cNvSpPr/>
          <p:nvPr/>
        </p:nvSpPr>
        <p:spPr>
          <a:xfrm>
            <a:off x="4469130" y="3863340"/>
            <a:ext cx="137160" cy="43434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9380" y="178415"/>
            <a:ext cx="7147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7030A0"/>
                </a:solidFill>
              </a:rPr>
              <a:t>n</a:t>
            </a:r>
            <a:r>
              <a:rPr lang="zh-CN" altLang="en-US" sz="2000" b="1" dirty="0">
                <a:solidFill>
                  <a:srgbClr val="7030A0"/>
                </a:solidFill>
              </a:rPr>
              <a:t>个任务被分到所有线程中，每个线程处理循环中不同的迭代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0"/>
            <a:r>
              <a:rPr lang="zh-CN" altLang="en-US" sz="2000" b="1" dirty="0">
                <a:solidFill>
                  <a:srgbClr val="7030A0"/>
                </a:solidFill>
              </a:rPr>
              <a:t>一般</a:t>
            </a:r>
            <a:r>
              <a:rPr lang="en-US" altLang="zh-CN" sz="2000" b="1" dirty="0">
                <a:solidFill>
                  <a:srgbClr val="7030A0"/>
                </a:solidFill>
              </a:rPr>
              <a:t>parallel </a:t>
            </a:r>
            <a:r>
              <a:rPr lang="zh-CN" altLang="en-US" sz="2000" b="1" dirty="0">
                <a:solidFill>
                  <a:srgbClr val="7030A0"/>
                </a:solidFill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</a:rPr>
              <a:t>for</a:t>
            </a:r>
            <a:r>
              <a:rPr lang="zh-CN" altLang="en-US" sz="2000" b="1" dirty="0">
                <a:solidFill>
                  <a:srgbClr val="7030A0"/>
                </a:solidFill>
              </a:rPr>
              <a:t>可以合用</a:t>
            </a:r>
          </a:p>
        </p:txBody>
      </p:sp>
    </p:spTree>
    <p:extLst>
      <p:ext uri="{BB962C8B-B14F-4D97-AF65-F5344CB8AC3E}">
        <p14:creationId xmlns:p14="http://schemas.microsoft.com/office/powerpoint/2010/main" val="422051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6110" y="1120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循环的并行化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13710" y="1640562"/>
            <a:ext cx="805053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</a:rPr>
              <a:t>派生</a:t>
            </a:r>
            <a:r>
              <a:rPr lang="en-US" altLang="zh-CN" sz="2800" b="1" dirty="0">
                <a:solidFill>
                  <a:srgbClr val="7030A0"/>
                </a:solidFill>
              </a:rPr>
              <a:t>N</a:t>
            </a:r>
            <a:r>
              <a:rPr lang="zh-CN" altLang="en-US" sz="2800" b="1" dirty="0">
                <a:solidFill>
                  <a:srgbClr val="7030A0"/>
                </a:solidFill>
              </a:rPr>
              <a:t>个线程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</a:rPr>
              <a:t>每个线程有自己的上下文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</a:rPr>
              <a:t>私有数据和共享数据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</a:rPr>
              <a:t>循环变量是私有数据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</a:rPr>
              <a:t>其他数据缺省均为共享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lvl="0"/>
            <a:endParaRPr lang="en-US" altLang="zh-CN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7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76819" y="2923383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 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tid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omp_get_thread_num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t = </a:t>
            </a:r>
            <a:r>
              <a:rPr lang="en-US" altLang="zh-CN" sz="2000" b="1" dirty="0" err="1"/>
              <a:t>omp_get_num_threads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 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tid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+=t)  </a:t>
            </a:r>
          </a:p>
          <a:p>
            <a:r>
              <a:rPr lang="en-US" altLang="zh-CN" sz="2000" b="1" dirty="0"/>
              <a:t>	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1.0;</a:t>
            </a:r>
          </a:p>
          <a:p>
            <a:r>
              <a:rPr lang="en-US" altLang="zh-CN" sz="2000" b="1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65389" y="1173005"/>
            <a:ext cx="86409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 for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 </a:t>
            </a:r>
          </a:p>
          <a:p>
            <a:r>
              <a:rPr lang="en-US" altLang="zh-CN" sz="2000" b="1" dirty="0"/>
              <a:t>	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1.0;</a:t>
            </a:r>
          </a:p>
          <a:p>
            <a:r>
              <a:rPr lang="en-US" altLang="zh-CN" sz="2000" b="1" dirty="0"/>
              <a:t>}</a:t>
            </a:r>
          </a:p>
          <a:p>
            <a:endParaRPr lang="en-US" altLang="zh-CN" b="1" dirty="0"/>
          </a:p>
        </p:txBody>
      </p:sp>
      <p:sp>
        <p:nvSpPr>
          <p:cNvPr id="8" name="椭圆形标注 7"/>
          <p:cNvSpPr/>
          <p:nvPr/>
        </p:nvSpPr>
        <p:spPr bwMode="auto">
          <a:xfrm>
            <a:off x="8391161" y="687279"/>
            <a:ext cx="3061699" cy="1248139"/>
          </a:xfrm>
          <a:prstGeom prst="wedgeEllipseCallout">
            <a:avLst>
              <a:gd name="adj1" fmla="val -161308"/>
              <a:gd name="adj2" fmla="val 51030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循环分配到各个线程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9702" y="235229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循环变量是私有数据</a:t>
            </a:r>
          </a:p>
        </p:txBody>
      </p:sp>
      <p:sp>
        <p:nvSpPr>
          <p:cNvPr id="2" name="上下箭头 1"/>
          <p:cNvSpPr/>
          <p:nvPr/>
        </p:nvSpPr>
        <p:spPr>
          <a:xfrm>
            <a:off x="4446270" y="2617470"/>
            <a:ext cx="137160" cy="43434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1510" y="5474970"/>
            <a:ext cx="11418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注意：使用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parallel for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进行并行化的循环，不能有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break, return,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exit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会影响迭代次数的语句</a:t>
            </a:r>
          </a:p>
        </p:txBody>
      </p:sp>
    </p:spTree>
    <p:extLst>
      <p:ext uri="{BB962C8B-B14F-4D97-AF65-F5344CB8AC3E}">
        <p14:creationId xmlns:p14="http://schemas.microsoft.com/office/powerpoint/2010/main" val="33658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68" y="-1078149"/>
            <a:ext cx="12361582" cy="3251112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300256" y="92629"/>
            <a:ext cx="60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Eratosthene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筛法计算素数的个数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5284" y="85322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优化三：改变循环顺序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45671" y="190685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3-17</a:t>
            </a:r>
            <a:r>
              <a:rPr lang="zh-CN" altLang="en-US" b="1" dirty="0"/>
              <a:t>：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133692" y="191429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的倍数：</a:t>
            </a:r>
          </a:p>
        </p:txBody>
      </p:sp>
      <p:sp>
        <p:nvSpPr>
          <p:cNvPr id="52" name="椭圆 51"/>
          <p:cNvSpPr/>
          <p:nvPr/>
        </p:nvSpPr>
        <p:spPr>
          <a:xfrm>
            <a:off x="4236225" y="1877130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734313" y="1895715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191618" y="6036533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3310" y="541653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红：</a:t>
            </a:r>
            <a:r>
              <a:rPr lang="en-US" altLang="zh-CN" sz="2400" b="1" dirty="0"/>
              <a:t>hit</a:t>
            </a:r>
          </a:p>
          <a:p>
            <a:r>
              <a:rPr lang="zh-CN" altLang="en-US" sz="2400" b="1" dirty="0"/>
              <a:t>黄：</a:t>
            </a:r>
            <a:r>
              <a:rPr lang="en-US" altLang="zh-CN" sz="2400" b="1" dirty="0"/>
              <a:t>miss</a:t>
            </a:r>
            <a:endParaRPr lang="zh-CN" altLang="en-US" sz="2400" b="1" dirty="0"/>
          </a:p>
        </p:txBody>
      </p:sp>
      <p:sp>
        <p:nvSpPr>
          <p:cNvPr id="60" name="椭圆 59"/>
          <p:cNvSpPr/>
          <p:nvPr/>
        </p:nvSpPr>
        <p:spPr>
          <a:xfrm>
            <a:off x="4221357" y="2631696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719445" y="2650281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243552" y="2650281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767660" y="2661432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10205" y="3311920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708293" y="3330505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232400" y="3330505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56508" y="3341656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276897" y="3337939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210206" y="4025599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708294" y="4044184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232401" y="404418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756509" y="4055335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276898" y="4051618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797288" y="4070204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184187" y="4724409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682275" y="474299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206382" y="474299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730490" y="4754145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250879" y="4750428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771269" y="4769014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206489" y="5371179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704577" y="5389764"/>
            <a:ext cx="500742" cy="52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228684" y="5389764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52792" y="5400915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73181" y="5397198"/>
            <a:ext cx="500742" cy="522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12217" y="2680011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19-33: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的倍数：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1297348" y="338997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35-49: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327086" y="406648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51-65: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334521" y="476529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67-81: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330803" y="543064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83-97: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1338237" y="60960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99: 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  <a:r>
              <a:rPr lang="zh-CN" altLang="en-US" b="1" dirty="0"/>
              <a:t>的倍数：</a:t>
            </a:r>
          </a:p>
        </p:txBody>
      </p:sp>
      <p:sp>
        <p:nvSpPr>
          <p:cNvPr id="5" name="矩形 4"/>
          <p:cNvSpPr/>
          <p:nvPr/>
        </p:nvSpPr>
        <p:spPr>
          <a:xfrm>
            <a:off x="7179248" y="1856618"/>
            <a:ext cx="5426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将数据块分段，每段内部运行现有循环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Cache </a:t>
            </a:r>
            <a:r>
              <a:rPr lang="zh-CN" altLang="en-US" sz="2400" b="1" dirty="0">
                <a:solidFill>
                  <a:srgbClr val="FF0000"/>
                </a:solidFill>
              </a:rPr>
              <a:t>命中率大幅提高！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思考：“段”应该分多大？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3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680" y="4549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循环的并行化</a:t>
            </a:r>
          </a:p>
        </p:txBody>
      </p:sp>
      <p:sp>
        <p:nvSpPr>
          <p:cNvPr id="4" name="矩形 3"/>
          <p:cNvSpPr/>
          <p:nvPr/>
        </p:nvSpPr>
        <p:spPr>
          <a:xfrm>
            <a:off x="3099435" y="2131338"/>
            <a:ext cx="10020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for </a:t>
            </a:r>
            <a:r>
              <a:rPr lang="en-US" altLang="zh-CN" i="1" dirty="0">
                <a:latin typeface="TeXGyreTermes-Italic"/>
              </a:rPr>
              <a:t>[clause[ 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for-loops</a:t>
            </a:r>
          </a:p>
          <a:p>
            <a:endParaRPr lang="en-US" altLang="zh-CN" i="1" dirty="0">
              <a:latin typeface="TeXGyreTermes-Italic"/>
            </a:endParaRPr>
          </a:p>
          <a:p>
            <a:r>
              <a:rPr lang="en-US" altLang="zh-CN" dirty="0">
                <a:latin typeface="TeXGyreTermes-Regular"/>
              </a:rPr>
              <a:t>clause is one of the following: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private(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list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lastprivate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i="1" dirty="0" err="1">
                <a:latin typeface="TeXGyreTermes-Italic"/>
              </a:rPr>
              <a:t>lastprivate</a:t>
            </a:r>
            <a:r>
              <a:rPr lang="en-US" altLang="zh-CN" i="1" dirty="0">
                <a:latin typeface="TeXGyreTermes-Italic"/>
              </a:rPr>
              <a:t>-modifier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linear(</a:t>
            </a:r>
            <a:r>
              <a:rPr lang="en-US" altLang="zh-CN" i="1" dirty="0">
                <a:latin typeface="TeXGyreTermes-Italic"/>
              </a:rPr>
              <a:t>list[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linear-step]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reduction(</a:t>
            </a:r>
            <a:r>
              <a:rPr lang="en-US" altLang="zh-CN" i="1" dirty="0">
                <a:latin typeface="TeXGyreTermes-Italic"/>
              </a:rPr>
              <a:t>[ reduction-modifier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schedule(</a:t>
            </a:r>
            <a:r>
              <a:rPr lang="en-US" altLang="zh-CN" i="1" dirty="0">
                <a:latin typeface="TeXGyreTermes-Italic"/>
              </a:rPr>
              <a:t>[modifier 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>
                <a:latin typeface="TeXGyreTermes-Italic"/>
              </a:rPr>
              <a:t>modifier]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]kind[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 err="1">
                <a:latin typeface="TeXGyreTermes-Italic"/>
              </a:rPr>
              <a:t>chunk_size</a:t>
            </a:r>
            <a:r>
              <a:rPr lang="en-US" altLang="zh-CN" i="1" dirty="0">
                <a:latin typeface="TeXGyreTermes-Italic"/>
              </a:rPr>
              <a:t>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collapse(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ordered</a:t>
            </a:r>
            <a:r>
              <a:rPr lang="en-US" altLang="zh-CN" i="1" dirty="0">
                <a:latin typeface="TeXGyreTermes-Italic"/>
              </a:rPr>
              <a:t>[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  <a:r>
              <a:rPr lang="en-US" altLang="zh-CN" i="1" dirty="0">
                <a:latin typeface="TeXGyreTermes-Italic"/>
              </a:rPr>
              <a:t>]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NimbusMonL-Bold"/>
              </a:rPr>
              <a:t>nowait</a:t>
            </a:r>
            <a:r>
              <a:rPr lang="en-US" altLang="zh-CN" b="1" dirty="0">
                <a:solidFill>
                  <a:srgbClr val="000000"/>
                </a:solidFill>
                <a:latin typeface="NimbusMonL-Bold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NimbusMonL-Bold"/>
              </a:rPr>
              <a:t>循环末尾不用等待其他线程</a:t>
            </a:r>
            <a:endParaRPr lang="en-US" altLang="zh-CN" b="1" dirty="0">
              <a:solidFill>
                <a:srgbClr val="000000"/>
              </a:solidFill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:]list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order(concurrent)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9669" y="1127284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//parallel for</a:t>
            </a:r>
            <a:r>
              <a:rPr lang="zh-CN" altLang="en-US" sz="2000" b="1" dirty="0"/>
              <a:t>的末尾自动加一个</a:t>
            </a:r>
            <a:r>
              <a:rPr lang="en-US" altLang="zh-CN" sz="2000" b="1" dirty="0"/>
              <a:t>barrier</a:t>
            </a:r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可使用</a:t>
            </a:r>
            <a:r>
              <a:rPr lang="en-US" altLang="zh-CN" sz="2000" b="1" dirty="0" err="1"/>
              <a:t>nowait</a:t>
            </a:r>
            <a:r>
              <a:rPr lang="zh-CN" altLang="en-US" sz="2000" b="1" dirty="0"/>
              <a:t>子句取消</a:t>
            </a:r>
            <a:r>
              <a:rPr lang="en-US" altLang="zh-CN" sz="2000" b="1" dirty="0"/>
              <a:t>barrier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教科书</a:t>
            </a:r>
            <a:r>
              <a:rPr lang="en-US" altLang="zh-CN" sz="2000" b="1" dirty="0"/>
              <a:t>17.8.6</a:t>
            </a:r>
            <a:r>
              <a:rPr lang="zh-CN" altLang="en-US" sz="2000" b="1" dirty="0"/>
              <a:t>的例子</a:t>
            </a:r>
            <a:endParaRPr lang="en-US" altLang="zh-CN" sz="2000" b="1" dirty="0"/>
          </a:p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 </a:t>
            </a:r>
            <a:r>
              <a:rPr lang="en-US" altLang="zh-CN" sz="2000" b="1" dirty="0">
                <a:solidFill>
                  <a:srgbClr val="FF0000"/>
                </a:solidFill>
              </a:rPr>
              <a:t>private(</a:t>
            </a:r>
            <a:r>
              <a:rPr lang="en-US" altLang="zh-CN" sz="2000" b="1" dirty="0" err="1">
                <a:solidFill>
                  <a:srgbClr val="FF0000"/>
                </a:solidFill>
              </a:rPr>
              <a:t>i,j,low</a:t>
            </a:r>
            <a:r>
              <a:rPr lang="en-US" altLang="zh-CN" sz="2000" b="1" dirty="0">
                <a:solidFill>
                  <a:srgbClr val="FF0000"/>
                </a:solidFill>
              </a:rPr>
              <a:t>, high)</a:t>
            </a:r>
          </a:p>
          <a:p>
            <a:r>
              <a:rPr lang="en-US" altLang="zh-CN" sz="2000" b="1" dirty="0"/>
              <a:t>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m;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{</a:t>
            </a:r>
          </a:p>
          <a:p>
            <a:r>
              <a:rPr lang="en-US" altLang="zh-CN" sz="2000" b="1" dirty="0"/>
              <a:t>    low =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r>
              <a:rPr lang="en-US" altLang="zh-CN" sz="2000" b="1" dirty="0"/>
              <a:t>    high = 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r>
              <a:rPr lang="en-US" altLang="zh-CN" sz="2000" b="1" dirty="0"/>
              <a:t>    if (low &gt; high) {</a:t>
            </a:r>
          </a:p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single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(“Exiting during iteration %d\n”,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break;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#pragma </a:t>
            </a:r>
            <a:r>
              <a:rPr lang="en-US" altLang="zh-CN" sz="2000" b="1" dirty="0" err="1">
                <a:solidFill>
                  <a:srgbClr val="FF0000"/>
                </a:solidFill>
              </a:rPr>
              <a:t>omp</a:t>
            </a:r>
            <a:r>
              <a:rPr lang="en-US" altLang="zh-CN" sz="2000" b="1" dirty="0">
                <a:solidFill>
                  <a:srgbClr val="FF0000"/>
                </a:solidFill>
              </a:rPr>
              <a:t> for </a:t>
            </a:r>
            <a:r>
              <a:rPr lang="en-US" altLang="zh-CN" sz="2000" b="1" dirty="0" err="1">
                <a:solidFill>
                  <a:srgbClr val="FF0000"/>
                </a:solidFill>
              </a:rPr>
              <a:t>nowait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for (j = low; j &lt; high;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/>
              <a:t>        c[j] = (c[j] –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])/b[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r>
              <a:rPr lang="en-US" altLang="zh-CN" sz="2000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997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680" y="4549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循环的并行化</a:t>
            </a:r>
          </a:p>
        </p:txBody>
      </p:sp>
      <p:sp>
        <p:nvSpPr>
          <p:cNvPr id="4" name="矩形 3"/>
          <p:cNvSpPr/>
          <p:nvPr/>
        </p:nvSpPr>
        <p:spPr>
          <a:xfrm>
            <a:off x="3099435" y="2131338"/>
            <a:ext cx="10020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for </a:t>
            </a:r>
            <a:r>
              <a:rPr lang="en-US" altLang="zh-CN" i="1" dirty="0">
                <a:latin typeface="TeXGyreTermes-Italic"/>
              </a:rPr>
              <a:t>[clause[ 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for-loops</a:t>
            </a:r>
          </a:p>
          <a:p>
            <a:endParaRPr lang="en-US" altLang="zh-CN" i="1" dirty="0">
              <a:latin typeface="TeXGyreTermes-Italic"/>
            </a:endParaRPr>
          </a:p>
          <a:p>
            <a:r>
              <a:rPr lang="en-US" altLang="zh-CN" dirty="0">
                <a:latin typeface="TeXGyreTermes-Regular"/>
              </a:rPr>
              <a:t>clause is one of the following:</a:t>
            </a:r>
          </a:p>
          <a:p>
            <a:r>
              <a:rPr lang="en-US" altLang="zh-CN" b="1" dirty="0">
                <a:latin typeface="NimbusMonL-Bold"/>
              </a:rPr>
              <a:t>private(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lastprivate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i="1" dirty="0" err="1">
                <a:latin typeface="TeXGyreTermes-Italic"/>
              </a:rPr>
              <a:t>lastprivate</a:t>
            </a:r>
            <a:r>
              <a:rPr lang="en-US" altLang="zh-CN" i="1" dirty="0">
                <a:latin typeface="TeXGyreTermes-Italic"/>
              </a:rPr>
              <a:t>-modifier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linear(</a:t>
            </a:r>
            <a:r>
              <a:rPr lang="en-US" altLang="zh-CN" i="1" dirty="0">
                <a:latin typeface="TeXGyreTermes-Italic"/>
              </a:rPr>
              <a:t>list[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linear-step]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reduction(</a:t>
            </a:r>
            <a:r>
              <a:rPr lang="en-US" altLang="zh-CN" i="1" dirty="0">
                <a:latin typeface="TeXGyreTermes-Italic"/>
              </a:rPr>
              <a:t>[ reduction-modifier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schedule(</a:t>
            </a:r>
            <a:r>
              <a:rPr lang="en-US" altLang="zh-CN" i="1" dirty="0">
                <a:latin typeface="TeXGyreTermes-Italic"/>
              </a:rPr>
              <a:t>[modifier 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>
                <a:latin typeface="TeXGyreTermes-Italic"/>
              </a:rPr>
              <a:t>modifier]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]kind[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 err="1">
                <a:latin typeface="TeXGyreTermes-Italic"/>
              </a:rPr>
              <a:t>chunk_size</a:t>
            </a:r>
            <a:r>
              <a:rPr lang="en-US" altLang="zh-CN" i="1" dirty="0">
                <a:latin typeface="TeXGyreTermes-Italic"/>
              </a:rPr>
              <a:t>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collapse(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ordered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]</a:t>
            </a:r>
          </a:p>
          <a:p>
            <a:r>
              <a:rPr lang="en-US" altLang="zh-CN" b="1" dirty="0" err="1">
                <a:latin typeface="NimbusMonL-Bold"/>
              </a:rPr>
              <a:t>nowait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zh-CN" altLang="en-US" b="1" dirty="0">
                <a:latin typeface="NimbusMonL-Bold"/>
              </a:rPr>
              <a:t>循环末尾不用等待其他线程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:]list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order(concurrent)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1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2529" y="1333025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bar(float *a,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 j, </a:t>
            </a:r>
            <a:r>
              <a:rPr lang="en-US" altLang="zh-CN" b="1" dirty="0" err="1"/>
              <a:t>int</a:t>
            </a:r>
            <a:r>
              <a:rPr lang="en-US" altLang="zh-CN" b="1" dirty="0"/>
              <a:t> k);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kl, </a:t>
            </a:r>
            <a:r>
              <a:rPr lang="en-US" altLang="zh-CN" b="1" dirty="0" err="1"/>
              <a:t>ku</a:t>
            </a:r>
            <a:r>
              <a:rPr lang="en-US" altLang="zh-CN" b="1" dirty="0"/>
              <a:t>, </a:t>
            </a:r>
            <a:r>
              <a:rPr lang="en-US" altLang="zh-CN" b="1" dirty="0" err="1"/>
              <a:t>ks</a:t>
            </a:r>
            <a:r>
              <a:rPr lang="en-US" altLang="zh-CN" b="1" dirty="0"/>
              <a:t>, </a:t>
            </a:r>
            <a:r>
              <a:rPr lang="en-US" altLang="zh-CN" b="1" dirty="0" err="1"/>
              <a:t>jl</a:t>
            </a:r>
            <a:r>
              <a:rPr lang="en-US" altLang="zh-CN" b="1" dirty="0"/>
              <a:t>, </a:t>
            </a:r>
            <a:r>
              <a:rPr lang="en-US" altLang="zh-CN" b="1" dirty="0" err="1"/>
              <a:t>ju</a:t>
            </a:r>
            <a:r>
              <a:rPr lang="en-US" altLang="zh-CN" b="1" dirty="0"/>
              <a:t>, </a:t>
            </a:r>
            <a:r>
              <a:rPr lang="en-US" altLang="zh-CN" b="1" dirty="0" err="1"/>
              <a:t>js</a:t>
            </a:r>
            <a:r>
              <a:rPr lang="en-US" altLang="zh-CN" b="1" dirty="0"/>
              <a:t>, </a:t>
            </a:r>
            <a:r>
              <a:rPr lang="en-US" altLang="zh-CN" b="1" dirty="0" err="1"/>
              <a:t>il</a:t>
            </a:r>
            <a:r>
              <a:rPr lang="en-US" altLang="zh-CN" b="1" dirty="0"/>
              <a:t>, </a:t>
            </a:r>
            <a:r>
              <a:rPr lang="en-US" altLang="zh-CN" b="1" dirty="0" err="1"/>
              <a:t>iu,is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   void sub(float *a)</a:t>
            </a:r>
          </a:p>
          <a:p>
            <a:r>
              <a:rPr lang="en-US" altLang="zh-CN" b="1" dirty="0"/>
              <a:t>    {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j, k;</a:t>
            </a:r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 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for collapse(2) private(</a:t>
            </a:r>
            <a:r>
              <a:rPr lang="en-US" altLang="zh-CN" b="1" dirty="0" err="1"/>
              <a:t>i</a:t>
            </a:r>
            <a:r>
              <a:rPr lang="en-US" altLang="zh-CN" b="1" dirty="0"/>
              <a:t>, k, j)</a:t>
            </a:r>
          </a:p>
          <a:p>
            <a:r>
              <a:rPr lang="en-US" altLang="zh-CN" b="1" dirty="0"/>
              <a:t>          for (k=kl; k&lt;=</a:t>
            </a:r>
            <a:r>
              <a:rPr lang="en-US" altLang="zh-CN" b="1" dirty="0" err="1"/>
              <a:t>ku</a:t>
            </a:r>
            <a:r>
              <a:rPr lang="en-US" altLang="zh-CN" b="1" dirty="0"/>
              <a:t>; k+=</a:t>
            </a:r>
            <a:r>
              <a:rPr lang="en-US" altLang="zh-CN" b="1" dirty="0" err="1"/>
              <a:t>ks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           for (j=</a:t>
            </a:r>
            <a:r>
              <a:rPr lang="en-US" altLang="zh-CN" b="1" dirty="0" err="1"/>
              <a:t>jl</a:t>
            </a:r>
            <a:r>
              <a:rPr lang="en-US" altLang="zh-CN" b="1" dirty="0"/>
              <a:t>; j&lt;=</a:t>
            </a:r>
            <a:r>
              <a:rPr lang="en-US" altLang="zh-CN" b="1" dirty="0" err="1"/>
              <a:t>ju</a:t>
            </a:r>
            <a:r>
              <a:rPr lang="en-US" altLang="zh-CN" b="1" dirty="0"/>
              <a:t>; j+=</a:t>
            </a:r>
            <a:r>
              <a:rPr lang="en-US" altLang="zh-CN" b="1" dirty="0" err="1"/>
              <a:t>js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           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</a:t>
            </a:r>
            <a:r>
              <a:rPr lang="en-US" altLang="zh-CN" b="1" dirty="0" err="1"/>
              <a:t>il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&lt;=</a:t>
            </a:r>
            <a:r>
              <a:rPr lang="en-US" altLang="zh-CN" b="1" dirty="0" err="1"/>
              <a:t>iu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+=is)</a:t>
            </a:r>
          </a:p>
          <a:p>
            <a:r>
              <a:rPr lang="en-US" altLang="zh-CN" b="1" dirty="0"/>
              <a:t>                    bar(</a:t>
            </a:r>
            <a:r>
              <a:rPr lang="en-US" altLang="zh-CN" b="1" dirty="0" err="1"/>
              <a:t>a,i,j,k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}</a:t>
            </a:r>
          </a:p>
        </p:txBody>
      </p:sp>
      <p:sp>
        <p:nvSpPr>
          <p:cNvPr id="8" name="椭圆形标注 7"/>
          <p:cNvSpPr/>
          <p:nvPr/>
        </p:nvSpPr>
        <p:spPr bwMode="auto">
          <a:xfrm>
            <a:off x="8391161" y="687279"/>
            <a:ext cx="3656059" cy="1941621"/>
          </a:xfrm>
          <a:prstGeom prst="wedgeEllipseCallout">
            <a:avLst>
              <a:gd name="adj1" fmla="val -118930"/>
              <a:gd name="adj2" fmla="val 87803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Collapse(2):k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两个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循环被合并，再将任务分配到各个线程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2" y="3529582"/>
            <a:ext cx="333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在有</a:t>
            </a:r>
            <a:r>
              <a:rPr lang="en-US" altLang="zh-CN" sz="2400" dirty="0">
                <a:solidFill>
                  <a:srgbClr val="FF0000"/>
                </a:solidFill>
              </a:rPr>
              <a:t>collapse</a:t>
            </a:r>
            <a:r>
              <a:rPr lang="zh-CN" altLang="en-US" sz="2400" dirty="0">
                <a:solidFill>
                  <a:srgbClr val="FF0000"/>
                </a:solidFill>
              </a:rPr>
              <a:t>和没有</a:t>
            </a:r>
            <a:r>
              <a:rPr lang="en-US" altLang="zh-CN" sz="2400" dirty="0">
                <a:solidFill>
                  <a:srgbClr val="FF0000"/>
                </a:solidFill>
              </a:rPr>
              <a:t>collapse</a:t>
            </a:r>
            <a:r>
              <a:rPr lang="zh-CN" altLang="en-US" sz="2400" dirty="0">
                <a:solidFill>
                  <a:srgbClr val="FF0000"/>
                </a:solidFill>
              </a:rPr>
              <a:t>的情况下，</a:t>
            </a:r>
            <a:r>
              <a:rPr lang="en-US" altLang="zh-CN" sz="2400" dirty="0">
                <a:solidFill>
                  <a:srgbClr val="FF0000"/>
                </a:solidFill>
              </a:rPr>
              <a:t>private()</a:t>
            </a:r>
            <a:r>
              <a:rPr lang="zh-CN" altLang="en-US" sz="2400" dirty="0">
                <a:solidFill>
                  <a:srgbClr val="FF0000"/>
                </a:solidFill>
              </a:rPr>
              <a:t>应分别包括哪些变量？</a:t>
            </a:r>
          </a:p>
        </p:txBody>
      </p:sp>
    </p:spTree>
    <p:extLst>
      <p:ext uri="{BB962C8B-B14F-4D97-AF65-F5344CB8AC3E}">
        <p14:creationId xmlns:p14="http://schemas.microsoft.com/office/powerpoint/2010/main" val="27046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08239" y="1333025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omp.h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void work(</a:t>
            </a:r>
            <a:r>
              <a:rPr lang="en-US" altLang="zh-CN" b="1" dirty="0" err="1"/>
              <a:t>int</a:t>
            </a:r>
            <a:r>
              <a:rPr lang="en-US" altLang="zh-CN" b="1" dirty="0"/>
              <a:t> a, </a:t>
            </a:r>
            <a:r>
              <a:rPr lang="en-US" altLang="zh-CN" b="1" dirty="0" err="1"/>
              <a:t>int</a:t>
            </a:r>
            <a:r>
              <a:rPr lang="en-US" altLang="zh-CN" b="1" dirty="0"/>
              <a:t> j, </a:t>
            </a:r>
            <a:r>
              <a:rPr lang="en-US" altLang="zh-CN" b="1" dirty="0" err="1"/>
              <a:t>int</a:t>
            </a:r>
            <a:r>
              <a:rPr lang="en-US" altLang="zh-CN" b="1" dirty="0"/>
              <a:t> k);</a:t>
            </a:r>
          </a:p>
          <a:p>
            <a:r>
              <a:rPr lang="en-US" altLang="zh-CN" b="1" dirty="0"/>
              <a:t>void sub()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j, k, a;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</a:t>
            </a:r>
            <a:r>
              <a:rPr lang="en-US" altLang="zh-CN" b="1" dirty="0" err="1"/>
              <a:t>num_threads</a:t>
            </a:r>
            <a:r>
              <a:rPr lang="en-US" altLang="zh-CN" b="1" dirty="0"/>
              <a:t>(2)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for </a:t>
            </a:r>
            <a:r>
              <a:rPr lang="en-US" altLang="zh-CN" b="1" dirty="0">
                <a:solidFill>
                  <a:srgbClr val="FF0000"/>
                </a:solidFill>
              </a:rPr>
              <a:t>collapse(2) ordered </a:t>
            </a:r>
            <a:r>
              <a:rPr lang="en-US" altLang="zh-CN" b="1" dirty="0"/>
              <a:t>private(</a:t>
            </a:r>
            <a:r>
              <a:rPr lang="en-US" altLang="zh-CN" b="1" dirty="0" err="1"/>
              <a:t>j,k</a:t>
            </a:r>
            <a:r>
              <a:rPr lang="en-US" altLang="zh-CN" b="1" dirty="0"/>
              <a:t>) schedule(static,3)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for (k=1; k&lt;=3; k++)</a:t>
            </a:r>
          </a:p>
          <a:p>
            <a:r>
              <a:rPr lang="en-US" altLang="zh-CN" dirty="0"/>
              <a:t>           </a:t>
            </a:r>
            <a:r>
              <a:rPr lang="en-US" altLang="zh-CN" b="1" dirty="0"/>
              <a:t>for (j=1; j&lt;=2; </a:t>
            </a:r>
            <a:r>
              <a:rPr lang="en-US" altLang="zh-CN" b="1" dirty="0" err="1"/>
              <a:t>j++</a:t>
            </a:r>
            <a:r>
              <a:rPr lang="en-US" altLang="zh-CN" b="1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 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ordered</a:t>
            </a:r>
          </a:p>
          <a:p>
            <a:r>
              <a:rPr lang="en-US" altLang="zh-CN" dirty="0"/>
              <a:t>     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 %d %d\n", </a:t>
            </a:r>
            <a:r>
              <a:rPr lang="en-US" altLang="zh-CN" b="1" dirty="0" err="1"/>
              <a:t>omp_get_thread_num</a:t>
            </a:r>
            <a:r>
              <a:rPr lang="en-US" altLang="zh-CN" b="1" dirty="0"/>
              <a:t>(), k, j);</a:t>
            </a:r>
          </a:p>
          <a:p>
            <a:r>
              <a:rPr lang="en-US" altLang="zh-CN" dirty="0"/>
              <a:t>                 </a:t>
            </a:r>
            <a:r>
              <a:rPr lang="en-US" altLang="zh-CN" b="1" dirty="0"/>
              <a:t>/* end ordered */</a:t>
            </a:r>
          </a:p>
          <a:p>
            <a:r>
              <a:rPr lang="en-US" altLang="zh-CN" dirty="0"/>
              <a:t>                </a:t>
            </a:r>
            <a:r>
              <a:rPr lang="en-US" altLang="zh-CN" b="1" dirty="0"/>
              <a:t>work(</a:t>
            </a:r>
            <a:r>
              <a:rPr lang="en-US" altLang="zh-CN" b="1" dirty="0" err="1"/>
              <a:t>a,j,k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91312" y="420622"/>
            <a:ext cx="3336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0 1 1</a:t>
            </a:r>
          </a:p>
          <a:p>
            <a:r>
              <a:rPr lang="en-US" altLang="zh-CN" sz="2400" b="1" dirty="0"/>
              <a:t>0 1 2</a:t>
            </a:r>
          </a:p>
          <a:p>
            <a:r>
              <a:rPr lang="en-US" altLang="zh-CN" sz="2400" b="1" dirty="0"/>
              <a:t>0 2 1</a:t>
            </a:r>
          </a:p>
          <a:p>
            <a:r>
              <a:rPr lang="en-US" altLang="zh-CN" sz="2400" b="1" dirty="0"/>
              <a:t>1 2 2</a:t>
            </a:r>
          </a:p>
          <a:p>
            <a:r>
              <a:rPr lang="en-US" altLang="zh-CN" sz="2400" b="1" dirty="0"/>
              <a:t>1 3 1</a:t>
            </a:r>
          </a:p>
          <a:p>
            <a:r>
              <a:rPr lang="en-US" altLang="zh-CN" sz="2400" b="1" dirty="0"/>
              <a:t>1 3 2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1211" y="472059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680" y="4549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循环的并行化</a:t>
            </a:r>
          </a:p>
        </p:txBody>
      </p:sp>
      <p:sp>
        <p:nvSpPr>
          <p:cNvPr id="4" name="矩形 3"/>
          <p:cNvSpPr/>
          <p:nvPr/>
        </p:nvSpPr>
        <p:spPr>
          <a:xfrm>
            <a:off x="2596515" y="2131338"/>
            <a:ext cx="10020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for </a:t>
            </a:r>
            <a:r>
              <a:rPr lang="en-US" altLang="zh-CN" i="1" dirty="0">
                <a:latin typeface="TeXGyreTermes-Italic"/>
              </a:rPr>
              <a:t>[clause[ 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for-loops</a:t>
            </a:r>
          </a:p>
          <a:p>
            <a:endParaRPr lang="en-US" altLang="zh-CN" i="1" dirty="0">
              <a:latin typeface="TeXGyreTermes-Italic"/>
            </a:endParaRPr>
          </a:p>
          <a:p>
            <a:r>
              <a:rPr lang="en-US" altLang="zh-CN" dirty="0">
                <a:latin typeface="TeXGyreTermes-Regular"/>
              </a:rPr>
              <a:t>clause is one of the following:</a:t>
            </a:r>
          </a:p>
          <a:p>
            <a:r>
              <a:rPr lang="en-US" altLang="zh-CN" b="1" dirty="0">
                <a:latin typeface="NimbusMonL-Bold"/>
              </a:rPr>
              <a:t>private(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lastprivate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i="1" dirty="0" err="1">
                <a:latin typeface="TeXGyreTermes-Italic"/>
              </a:rPr>
              <a:t>lastprivate</a:t>
            </a:r>
            <a:r>
              <a:rPr lang="en-US" altLang="zh-CN" i="1" dirty="0">
                <a:latin typeface="TeXGyreTermes-Italic"/>
              </a:rPr>
              <a:t>-modifier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linear(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list[ 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latin typeface="TeXGyreTermes-Italic"/>
              </a:rPr>
              <a:t>linear-step]</a:t>
            </a:r>
            <a:r>
              <a:rPr lang="en-US" altLang="zh-CN" b="1" dirty="0">
                <a:solidFill>
                  <a:srgbClr val="FF0000"/>
                </a:solidFill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reduction(</a:t>
            </a:r>
            <a:r>
              <a:rPr lang="en-US" altLang="zh-CN" i="1" dirty="0">
                <a:latin typeface="TeXGyreTermes-Italic"/>
              </a:rPr>
              <a:t>[ reduction-modifier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schedule(</a:t>
            </a:r>
            <a:r>
              <a:rPr lang="en-US" altLang="zh-CN" i="1" dirty="0">
                <a:latin typeface="TeXGyreTermes-Italic"/>
              </a:rPr>
              <a:t>[modifier 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>
                <a:latin typeface="TeXGyreTermes-Italic"/>
              </a:rPr>
              <a:t>modifier]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]kind[</a:t>
            </a:r>
            <a:r>
              <a:rPr lang="en-US" altLang="zh-CN" b="1" dirty="0">
                <a:latin typeface="NimbusMonL-Bold"/>
              </a:rPr>
              <a:t>, </a:t>
            </a:r>
            <a:r>
              <a:rPr lang="en-US" altLang="zh-CN" i="1" dirty="0" err="1">
                <a:latin typeface="TeXGyreTermes-Italic"/>
              </a:rPr>
              <a:t>chunk_size</a:t>
            </a:r>
            <a:r>
              <a:rPr lang="en-US" altLang="zh-CN" i="1" dirty="0">
                <a:latin typeface="TeXGyreTermes-Italic"/>
              </a:rPr>
              <a:t>]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collapse(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ordered</a:t>
            </a:r>
            <a:r>
              <a:rPr lang="en-US" altLang="zh-CN" i="1" dirty="0">
                <a:latin typeface="TeXGyreTermes-Italic"/>
              </a:rPr>
              <a:t>[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  <a:r>
              <a:rPr lang="en-US" altLang="zh-CN" i="1" dirty="0">
                <a:latin typeface="TeXGyreTermes-Italic"/>
              </a:rPr>
              <a:t>]</a:t>
            </a:r>
          </a:p>
          <a:p>
            <a:r>
              <a:rPr lang="en-US" altLang="zh-CN" b="1" dirty="0" err="1">
                <a:latin typeface="NimbusMonL-Bold"/>
              </a:rPr>
              <a:t>nowait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zh-CN" altLang="en-US" b="1" dirty="0">
                <a:latin typeface="NimbusMonL-Bold"/>
              </a:rPr>
              <a:t>循环末尾不用等待其他线程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:]list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order(concurrent)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37160" y="2160270"/>
            <a:ext cx="2068830" cy="1977390"/>
          </a:xfrm>
          <a:prstGeom prst="wedgeRoundRectCallout">
            <a:avLst>
              <a:gd name="adj1" fmla="val 74925"/>
              <a:gd name="adj2" fmla="val 60278"/>
              <a:gd name="adj3" fmla="val 16667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Linear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短语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List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中的变量，随迭代次数线性增加</a:t>
            </a:r>
          </a:p>
        </p:txBody>
      </p:sp>
    </p:spTree>
    <p:extLst>
      <p:ext uri="{BB962C8B-B14F-4D97-AF65-F5344CB8AC3E}">
        <p14:creationId xmlns:p14="http://schemas.microsoft.com/office/powerpoint/2010/main" val="218881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2529" y="1333025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#define N 100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main(void)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float a[N], b[N/2];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1" dirty="0"/>
              <a:t>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++ )</a:t>
            </a:r>
          </a:p>
          <a:p>
            <a:r>
              <a:rPr lang="en-US" altLang="zh-CN" b="1" dirty="0"/>
              <a:t>      a[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i</a:t>
            </a:r>
            <a:r>
              <a:rPr lang="en-US" altLang="zh-CN" b="1" dirty="0"/>
              <a:t> + 1;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j = 0;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for </a:t>
            </a:r>
            <a:r>
              <a:rPr lang="en-US" altLang="zh-CN" b="1" dirty="0">
                <a:solidFill>
                  <a:srgbClr val="FF0000"/>
                </a:solidFill>
              </a:rPr>
              <a:t>linear(j:1)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 += 2 ) {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b[j] = a[</a:t>
            </a:r>
            <a:r>
              <a:rPr lang="en-US" altLang="zh-CN" b="1" dirty="0" err="1"/>
              <a:t>i</a:t>
            </a:r>
            <a:r>
              <a:rPr lang="en-US" altLang="zh-CN" b="1" dirty="0"/>
              <a:t>] * 2.0f;</a:t>
            </a:r>
          </a:p>
          <a:p>
            <a:r>
              <a:rPr lang="en-US" altLang="zh-CN" dirty="0"/>
              <a:t>         </a:t>
            </a:r>
            <a:r>
              <a:rPr lang="en-US" altLang="zh-CN" b="1" dirty="0" err="1"/>
              <a:t>j++</a:t>
            </a:r>
            <a:r>
              <a:rPr lang="en-US" altLang="zh-CN" b="1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}</a:t>
            </a:r>
          </a:p>
          <a:p>
            <a:r>
              <a:rPr lang="pt-BR" altLang="zh-CN" dirty="0"/>
              <a:t>    </a:t>
            </a:r>
            <a:r>
              <a:rPr lang="pt-BR" altLang="zh-CN" b="1" dirty="0"/>
              <a:t>printf( "%d %f %f\n", j, b[0], b[j-1] );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/* print out: 50 2.0 198.0 */</a:t>
            </a:r>
          </a:p>
          <a:p>
            <a:endParaRPr lang="en-US" altLang="zh-CN" dirty="0"/>
          </a:p>
          <a:p>
            <a:r>
              <a:rPr lang="en-US" altLang="zh-CN" b="1" dirty="0"/>
              <a:t>  return 0;</a:t>
            </a:r>
          </a:p>
          <a:p>
            <a:r>
              <a:rPr lang="en-US" altLang="zh-CN" dirty="0"/>
              <a:t>}</a:t>
            </a:r>
            <a:endParaRPr lang="en-US" altLang="zh-CN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7543800" y="2034540"/>
            <a:ext cx="1885950" cy="1028700"/>
          </a:xfrm>
          <a:prstGeom prst="wedgeRoundRectCallout">
            <a:avLst>
              <a:gd name="adj1" fmla="val -128105"/>
              <a:gd name="adj2" fmla="val 129167"/>
              <a:gd name="adj3" fmla="val 16667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最后的值是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N/2</a:t>
            </a:r>
            <a:endParaRPr lang="zh-CN" altLang="en-US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6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3345994" y="450381"/>
            <a:ext cx="672074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7030A0"/>
                </a:solidFill>
                <a:sym typeface="微软雅黑" pitchFamily="34" charset="-122"/>
              </a:rPr>
              <a:t>循环的调度方式</a:t>
            </a:r>
            <a:endParaRPr lang="zh-CN" altLang="zh-CN" sz="36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7648" y="1508339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for </a:t>
            </a:r>
            <a:r>
              <a:rPr lang="en-US" altLang="zh-CN" b="1" dirty="0">
                <a:solidFill>
                  <a:srgbClr val="FF0000"/>
                </a:solidFill>
              </a:rPr>
              <a:t>schedule(static)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for(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++) </a:t>
            </a:r>
            <a:r>
              <a:rPr lang="zh-CN" altLang="en-US" b="1" dirty="0"/>
              <a:t>｛</a:t>
            </a:r>
            <a:r>
              <a:rPr lang="en-US" altLang="zh-CN" b="1" dirty="0"/>
              <a:t>  </a:t>
            </a:r>
          </a:p>
          <a:p>
            <a:r>
              <a:rPr lang="en-US" altLang="zh-CN" b="1" dirty="0"/>
              <a:t>       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m = </a:t>
            </a:r>
            <a:r>
              <a:rPr lang="en-US" altLang="zh-CN" b="1" dirty="0" err="1"/>
              <a:t>i</a:t>
            </a:r>
            <a:r>
              <a:rPr lang="en-US" altLang="zh-CN" b="1" dirty="0"/>
              <a:t>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	b[</a:t>
            </a:r>
            <a:r>
              <a:rPr lang="en-US" altLang="zh-CN" b="1" dirty="0" err="1"/>
              <a:t>i</a:t>
            </a:r>
            <a:r>
              <a:rPr lang="en-US" altLang="zh-CN" b="1" dirty="0"/>
              <a:t>] = m;</a:t>
            </a:r>
          </a:p>
          <a:p>
            <a:r>
              <a:rPr lang="en-US" altLang="zh-CN" b="1" dirty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7" y="3437072"/>
            <a:ext cx="7176459" cy="32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循环的调度方式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4881" y="0"/>
            <a:ext cx="3245029" cy="232841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8050744" y="434340"/>
            <a:ext cx="3057904" cy="1930036"/>
          </a:xfrm>
          <a:prstGeom prst="wedgeEllipseCallout">
            <a:avLst>
              <a:gd name="adj1" fmla="val -93602"/>
              <a:gd name="adj2" fmla="val 78341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使用缺省的静态调度，会导致严重的负载不均衡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27648" y="1508340"/>
            <a:ext cx="5472608" cy="436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j;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**b;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x[4];</a:t>
            </a:r>
          </a:p>
          <a:p>
            <a:r>
              <a:rPr lang="en-US" altLang="zh-CN" sz="2400" b="1" dirty="0"/>
              <a:t>#pragma </a:t>
            </a:r>
            <a:r>
              <a:rPr lang="en-US" altLang="zh-CN" sz="2400" b="1" dirty="0" err="1"/>
              <a:t>omp</a:t>
            </a:r>
            <a:r>
              <a:rPr lang="en-US" altLang="zh-CN" sz="2400" b="1" dirty="0"/>
              <a:t> parallel for private(j)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</a:t>
            </a:r>
            <a:r>
              <a:rPr lang="zh-CN" altLang="en-US" sz="2400" b="1" dirty="0"/>
              <a:t>｛</a:t>
            </a:r>
            <a:r>
              <a:rPr lang="en-US" altLang="zh-CN" sz="2400" b="1" dirty="0"/>
              <a:t>  </a:t>
            </a:r>
          </a:p>
          <a:p>
            <a:r>
              <a:rPr lang="en-US" altLang="zh-CN" sz="2400" b="1" dirty="0"/>
              <a:t>          for(j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/>
              <a:t>; j &lt; N; </a:t>
            </a:r>
            <a:r>
              <a:rPr lang="en-US" altLang="zh-CN" sz="2400" b="1" dirty="0" err="1"/>
              <a:t>j++</a:t>
            </a:r>
            <a:r>
              <a:rPr lang="en-US" altLang="zh-CN" sz="2400" b="1" dirty="0"/>
              <a:t>) </a:t>
            </a:r>
          </a:p>
          <a:p>
            <a:r>
              <a:rPr lang="en-US" altLang="zh-CN" sz="2400" b="1" dirty="0"/>
              <a:t>	     b[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 = omega(</a:t>
            </a:r>
            <a:r>
              <a:rPr lang="en-US" altLang="zh-CN" sz="2400" b="1" dirty="0" err="1"/>
              <a:t>i,j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}</a:t>
            </a:r>
          </a:p>
          <a:p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并行粒度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0581" y="1193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1948" y="1336890"/>
            <a:ext cx="5472608" cy="579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并行粒度：内层循环 </a:t>
            </a:r>
            <a:r>
              <a:rPr lang="en-US" altLang="zh-CN" sz="2200" b="1" dirty="0"/>
              <a:t>vs </a:t>
            </a:r>
            <a:r>
              <a:rPr lang="zh-CN" altLang="en-US" sz="2200" b="1" dirty="0"/>
              <a:t>外层循环</a:t>
            </a:r>
            <a:endParaRPr lang="en-US" altLang="zh-CN" sz="2200" b="1" dirty="0"/>
          </a:p>
          <a:p>
            <a:r>
              <a:rPr lang="en-US" altLang="zh-CN" sz="2200" b="1" dirty="0"/>
              <a:t>	</a:t>
            </a:r>
            <a:r>
              <a:rPr lang="zh-CN" altLang="en-US" sz="2200" b="1" dirty="0"/>
              <a:t>外层循环并行能减少线程开销</a:t>
            </a:r>
            <a:endParaRPr lang="en-US" altLang="zh-CN" sz="2200" b="1" dirty="0"/>
          </a:p>
          <a:p>
            <a:endParaRPr lang="en-US" altLang="zh-CN" sz="2200" b="1" dirty="0"/>
          </a:p>
          <a:p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, j;</a:t>
            </a:r>
          </a:p>
          <a:p>
            <a:r>
              <a:rPr lang="en-US" altLang="zh-CN" sz="2200" b="1" dirty="0" err="1"/>
              <a:t>int</a:t>
            </a:r>
            <a:r>
              <a:rPr lang="en-US" altLang="zh-CN" sz="2200" b="1" dirty="0"/>
              <a:t> **b;</a:t>
            </a:r>
          </a:p>
          <a:p>
            <a:r>
              <a:rPr lang="en-US" altLang="zh-CN" sz="2200" b="1" dirty="0" err="1"/>
              <a:t>int</a:t>
            </a:r>
            <a:r>
              <a:rPr lang="en-US" altLang="zh-CN" sz="2200" b="1" dirty="0"/>
              <a:t> x[4];</a:t>
            </a:r>
          </a:p>
          <a:p>
            <a:r>
              <a:rPr lang="en-US" altLang="zh-CN" sz="2200" b="1" dirty="0"/>
              <a:t>#pragma </a:t>
            </a:r>
            <a:r>
              <a:rPr lang="en-US" altLang="zh-CN" sz="2200" b="1" dirty="0" err="1"/>
              <a:t>omp</a:t>
            </a:r>
            <a:r>
              <a:rPr lang="en-US" altLang="zh-CN" sz="2200" b="1" dirty="0"/>
              <a:t> parallel for private(j)</a:t>
            </a:r>
          </a:p>
          <a:p>
            <a:r>
              <a:rPr lang="en-US" altLang="zh-CN" sz="2200" b="1" dirty="0"/>
              <a:t>{</a:t>
            </a:r>
          </a:p>
          <a:p>
            <a:r>
              <a:rPr lang="en-US" altLang="zh-CN" sz="2200" b="1" dirty="0"/>
              <a:t>    for(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0;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</a:t>
            </a:r>
            <a:r>
              <a:rPr lang="zh-CN" altLang="en-US" sz="2200" b="1" dirty="0"/>
              <a:t>｛</a:t>
            </a:r>
            <a:r>
              <a:rPr lang="en-US" altLang="zh-CN" sz="2200" b="1" dirty="0"/>
              <a:t>  </a:t>
            </a:r>
          </a:p>
          <a:p>
            <a:r>
              <a:rPr lang="en-US" altLang="zh-CN" sz="2200" b="1" dirty="0"/>
              <a:t>             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m =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*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</a:p>
          <a:p>
            <a:r>
              <a:rPr lang="en-US" altLang="zh-CN" sz="2200" b="1" dirty="0"/>
              <a:t>	for(j = 0; j &lt; M, </a:t>
            </a:r>
            <a:r>
              <a:rPr lang="en-US" altLang="zh-CN" sz="2200" b="1" dirty="0" err="1"/>
              <a:t>j++</a:t>
            </a:r>
            <a:r>
              <a:rPr lang="en-US" altLang="zh-CN" sz="2200" b="1" dirty="0"/>
              <a:t>) </a:t>
            </a:r>
          </a:p>
          <a:p>
            <a:r>
              <a:rPr lang="en-US" altLang="zh-CN" sz="2200" b="1" dirty="0"/>
              <a:t>	     b[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][j] = m*j;</a:t>
            </a:r>
          </a:p>
          <a:p>
            <a:r>
              <a:rPr lang="en-US" altLang="zh-CN" sz="2200" b="1" dirty="0"/>
              <a:t>}</a:t>
            </a:r>
          </a:p>
          <a:p>
            <a:endParaRPr lang="en-US" altLang="zh-CN" sz="2200" b="1" dirty="0"/>
          </a:p>
          <a:p>
            <a:r>
              <a:rPr lang="en-US" altLang="zh-CN" sz="2200" b="1" dirty="0" err="1"/>
              <a:t>firstprivate</a:t>
            </a:r>
            <a:r>
              <a:rPr lang="en-US" altLang="zh-CN" sz="2200" b="1" dirty="0"/>
              <a:t>: </a:t>
            </a:r>
            <a:r>
              <a:rPr lang="zh-CN" altLang="en-US" sz="2200" b="1" dirty="0"/>
              <a:t>延用循环之前的值</a:t>
            </a:r>
            <a:endParaRPr lang="en-US" altLang="zh-CN" sz="2200" b="1" dirty="0"/>
          </a:p>
          <a:p>
            <a:r>
              <a:rPr lang="en-US" altLang="zh-CN" sz="2200" b="1" dirty="0" err="1"/>
              <a:t>lastprivate</a:t>
            </a:r>
            <a:r>
              <a:rPr lang="en-US" altLang="zh-CN" sz="2200" b="1" dirty="0"/>
              <a:t>: </a:t>
            </a:r>
            <a:r>
              <a:rPr lang="zh-CN" altLang="en-US" sz="2200" b="1" dirty="0"/>
              <a:t>将最后一次循环的值保留</a:t>
            </a:r>
            <a:endParaRPr lang="en-US" altLang="zh-CN" sz="2200" b="1" dirty="0"/>
          </a:p>
          <a:p>
            <a:endParaRPr lang="en-US" altLang="zh-CN" sz="18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947874" y="1064630"/>
            <a:ext cx="3756446" cy="2147199"/>
          </a:xfrm>
          <a:prstGeom prst="wedgeEllipseCallout">
            <a:avLst>
              <a:gd name="adj1" fmla="val -75650"/>
              <a:gd name="adj2" fmla="val 60774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不是循环变量，因此是共享数据；需要将它设为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private</a:t>
            </a:r>
            <a:endParaRPr lang="zh-CN" altLang="en-US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62125" y="2745254"/>
            <a:ext cx="8658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进程内并行与多线程编程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9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临界区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7648" y="1508339"/>
            <a:ext cx="5472608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**b;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x;</a:t>
            </a:r>
          </a:p>
          <a:p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for private(j)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for(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++) </a:t>
            </a:r>
            <a:r>
              <a:rPr lang="zh-CN" altLang="en-US" b="1" dirty="0"/>
              <a:t>｛</a:t>
            </a:r>
            <a:r>
              <a:rPr lang="en-US" altLang="zh-CN" b="1" dirty="0"/>
              <a:t>  </a:t>
            </a:r>
          </a:p>
          <a:p>
            <a:r>
              <a:rPr lang="en-US" altLang="zh-CN" b="1" dirty="0"/>
              <a:t>       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m = </a:t>
            </a:r>
            <a:r>
              <a:rPr lang="en-US" altLang="zh-CN" b="1" dirty="0" err="1"/>
              <a:t>i</a:t>
            </a:r>
            <a:r>
              <a:rPr lang="en-US" altLang="zh-CN" b="1" dirty="0"/>
              <a:t>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	for(j = 0; j &lt; M, </a:t>
            </a:r>
            <a:r>
              <a:rPr lang="en-US" altLang="zh-CN" b="1" dirty="0" err="1"/>
              <a:t>j++</a:t>
            </a:r>
            <a:r>
              <a:rPr lang="en-US" altLang="zh-CN" b="1" dirty="0"/>
              <a:t>) </a:t>
            </a:r>
          </a:p>
          <a:p>
            <a:r>
              <a:rPr lang="en-US" altLang="zh-CN" b="1" dirty="0"/>
              <a:t>	     b[</a:t>
            </a:r>
            <a:r>
              <a:rPr lang="en-US" altLang="zh-CN" b="1" dirty="0" err="1"/>
              <a:t>i</a:t>
            </a:r>
            <a:r>
              <a:rPr lang="en-US" altLang="zh-CN" b="1" dirty="0"/>
              <a:t>][j] = m*j;</a:t>
            </a:r>
          </a:p>
          <a:p>
            <a:r>
              <a:rPr lang="en-US" altLang="zh-CN" b="1" dirty="0"/>
              <a:t>            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critical </a:t>
            </a:r>
          </a:p>
          <a:p>
            <a:r>
              <a:rPr lang="en-US" altLang="zh-CN" b="1" dirty="0"/>
              <a:t> 	{</a:t>
            </a:r>
          </a:p>
          <a:p>
            <a:r>
              <a:rPr lang="en-US" altLang="zh-CN" b="1" dirty="0"/>
              <a:t>	    x += b[</a:t>
            </a:r>
            <a:r>
              <a:rPr lang="en-US" altLang="zh-CN" b="1" dirty="0" err="1"/>
              <a:t>i</a:t>
            </a:r>
            <a:r>
              <a:rPr lang="en-US" altLang="zh-CN" b="1" dirty="0"/>
              <a:t>][j];</a:t>
            </a:r>
          </a:p>
          <a:p>
            <a:r>
              <a:rPr lang="en-US" altLang="zh-CN" b="1" dirty="0"/>
              <a:t>	}</a:t>
            </a:r>
          </a:p>
          <a:p>
            <a:r>
              <a:rPr lang="en-US" altLang="zh-CN" b="1" dirty="0"/>
              <a:t>}</a:t>
            </a:r>
          </a:p>
          <a:p>
            <a:endParaRPr lang="en-US" altLang="zh-CN" sz="1867" dirty="0">
              <a:solidFill>
                <a:srgbClr val="6D903F"/>
              </a:solidFill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255347" y="2852936"/>
            <a:ext cx="3449165" cy="1728192"/>
          </a:xfrm>
          <a:prstGeom prst="wedgeEllipseCallout">
            <a:avLst>
              <a:gd name="adj1" fmla="val -87773"/>
              <a:gd name="adj2" fmla="val 25080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临界区：</a:t>
            </a:r>
            <a:endParaRPr lang="en-US" altLang="zh-CN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保证原子操作</a:t>
            </a:r>
            <a:endParaRPr lang="en-US" altLang="zh-CN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无竞争</a:t>
            </a:r>
          </a:p>
        </p:txBody>
      </p:sp>
    </p:spTree>
    <p:extLst>
      <p:ext uri="{BB962C8B-B14F-4D97-AF65-F5344CB8AC3E}">
        <p14:creationId xmlns:p14="http://schemas.microsoft.com/office/powerpoint/2010/main" val="4817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归约操作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7648" y="1508339"/>
            <a:ext cx="8448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j;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**b;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x;</a:t>
            </a:r>
          </a:p>
          <a:p>
            <a:r>
              <a:rPr lang="en-US" altLang="zh-CN" sz="2400" b="1" dirty="0"/>
              <a:t>#pragma </a:t>
            </a:r>
            <a:r>
              <a:rPr lang="en-US" altLang="zh-CN" sz="2400" b="1" dirty="0" err="1"/>
              <a:t>omp</a:t>
            </a:r>
            <a:r>
              <a:rPr lang="en-US" altLang="zh-CN" sz="2400" b="1" dirty="0"/>
              <a:t> parallel for private(j) reduction(+: x)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</a:t>
            </a:r>
            <a:r>
              <a:rPr lang="zh-CN" altLang="en-US" sz="2400" b="1" dirty="0"/>
              <a:t>｛</a:t>
            </a:r>
            <a:r>
              <a:rPr lang="en-US" altLang="zh-CN" sz="2400" b="1" dirty="0"/>
              <a:t>  </a:t>
            </a:r>
          </a:p>
          <a:p>
            <a:r>
              <a:rPr lang="en-US" altLang="zh-CN" sz="2400" b="1" dirty="0"/>
              <a:t>  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 =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	for(j = 0; j &lt; M, </a:t>
            </a:r>
            <a:r>
              <a:rPr lang="en-US" altLang="zh-CN" sz="2400" b="1" dirty="0" err="1"/>
              <a:t>j++</a:t>
            </a:r>
            <a:r>
              <a:rPr lang="en-US" altLang="zh-CN" sz="2400" b="1" dirty="0"/>
              <a:t>) </a:t>
            </a:r>
          </a:p>
          <a:p>
            <a:r>
              <a:rPr lang="en-US" altLang="zh-CN" sz="2400" b="1" dirty="0"/>
              <a:t>	     x+= m*j;</a:t>
            </a:r>
          </a:p>
          <a:p>
            <a:r>
              <a:rPr lang="en-US" altLang="zh-CN" sz="2400" b="1" dirty="0"/>
              <a:t>}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比用</a:t>
            </a:r>
            <a:r>
              <a:rPr lang="en-US" altLang="zh-CN" sz="2400" b="1" dirty="0"/>
              <a:t>critical</a:t>
            </a:r>
            <a:r>
              <a:rPr lang="zh-CN" altLang="en-US" sz="2400" b="1" dirty="0"/>
              <a:t>性能好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169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4680" y="45493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原子操作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2596515" y="2131338"/>
            <a:ext cx="10020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atomic </a:t>
            </a:r>
            <a:r>
              <a:rPr lang="en-US" altLang="zh-CN" i="1" dirty="0">
                <a:latin typeface="TeXGyreTermes-Italic"/>
              </a:rPr>
              <a:t>[clause[[[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 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]] atomic-clause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[[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 [[[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 ]]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expression-</a:t>
            </a:r>
            <a:r>
              <a:rPr lang="en-US" altLang="zh-CN" i="1" dirty="0" err="1">
                <a:latin typeface="TeXGyreTermes-Italic"/>
              </a:rPr>
              <a:t>stmt</a:t>
            </a:r>
            <a:endParaRPr lang="en-US" altLang="zh-CN" i="1" dirty="0">
              <a:latin typeface="TeXGyreTermes-Italic"/>
            </a:endParaRPr>
          </a:p>
          <a:p>
            <a:endParaRPr lang="en-US" altLang="zh-CN" i="1" dirty="0">
              <a:latin typeface="TeXGyreTermes-Italic"/>
            </a:endParaRPr>
          </a:p>
          <a:p>
            <a:r>
              <a:rPr lang="en-US" altLang="zh-CN" i="1" dirty="0">
                <a:latin typeface="TeXGyreTermes-Italic"/>
              </a:rPr>
              <a:t>Atomic-clause</a:t>
            </a:r>
            <a:r>
              <a:rPr lang="zh-CN" altLang="en-US" b="1" dirty="0">
                <a:latin typeface="TeXGyreTermes-Italic"/>
              </a:rPr>
              <a:t>可以是</a:t>
            </a:r>
            <a:endParaRPr lang="en-US" altLang="zh-CN" b="1" dirty="0">
              <a:latin typeface="TeXGyreTermes-Italic"/>
            </a:endParaRPr>
          </a:p>
          <a:p>
            <a:r>
              <a:rPr lang="en-US" altLang="zh-CN" b="1" dirty="0"/>
              <a:t>read</a:t>
            </a:r>
          </a:p>
          <a:p>
            <a:r>
              <a:rPr lang="en-US" altLang="zh-CN" b="1" dirty="0"/>
              <a:t>write</a:t>
            </a:r>
          </a:p>
          <a:p>
            <a:r>
              <a:rPr lang="en-US" altLang="zh-CN" b="1" dirty="0"/>
              <a:t>update</a:t>
            </a:r>
          </a:p>
          <a:p>
            <a:r>
              <a:rPr lang="en-US" altLang="zh-CN" b="1" dirty="0"/>
              <a:t>capture</a:t>
            </a:r>
          </a:p>
          <a:p>
            <a:endParaRPr lang="en-US" altLang="zh-CN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Atomic</a:t>
            </a:r>
            <a:r>
              <a:rPr lang="zh-CN" altLang="en-US" sz="2000" b="1" dirty="0">
                <a:solidFill>
                  <a:srgbClr val="FF0000"/>
                </a:solidFill>
              </a:rPr>
              <a:t>仅作用于制导语句下面的语句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与临界区相比，不要求仅有一个线程进入，只需保证所修饰语句操作的原子性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0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111554" y="274361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原子操作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759" y="1622639"/>
            <a:ext cx="55762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float work1(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return 1.0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float work2(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return 2.0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atomic_example</a:t>
            </a:r>
            <a:r>
              <a:rPr lang="en-US" altLang="zh-CN" b="1" dirty="0"/>
              <a:t>(float *x, float *y, </a:t>
            </a:r>
            <a:r>
              <a:rPr lang="en-US" altLang="zh-CN" b="1" dirty="0" err="1"/>
              <a:t>int</a:t>
            </a:r>
            <a:r>
              <a:rPr lang="en-US" altLang="zh-CN" b="1" dirty="0"/>
              <a:t> *index, </a:t>
            </a:r>
            <a:r>
              <a:rPr lang="en-US" altLang="zh-CN" b="1" dirty="0" err="1"/>
              <a:t>int</a:t>
            </a:r>
            <a:r>
              <a:rPr lang="en-US" altLang="zh-CN" b="1" dirty="0"/>
              <a:t> n)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for shared(x, y, index, n)</a:t>
            </a:r>
          </a:p>
          <a:p>
            <a:r>
              <a:rPr lang="en-US" altLang="zh-CN" b="1" dirty="0"/>
              <a:t>  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&lt;n;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#pragma </a:t>
            </a:r>
            <a:r>
              <a:rPr lang="en-US" altLang="zh-CN" b="1" dirty="0" err="1">
                <a:solidFill>
                  <a:srgbClr val="FF0000"/>
                </a:solidFill>
              </a:rPr>
              <a:t>omp</a:t>
            </a:r>
            <a:r>
              <a:rPr lang="en-US" altLang="zh-CN" b="1" dirty="0">
                <a:solidFill>
                  <a:srgbClr val="FF0000"/>
                </a:solidFill>
              </a:rPr>
              <a:t> atomic update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x[index[</a:t>
            </a:r>
            <a:r>
              <a:rPr lang="en-US" altLang="zh-CN" b="1" dirty="0" err="1"/>
              <a:t>i</a:t>
            </a:r>
            <a:r>
              <a:rPr lang="en-US" altLang="zh-CN" b="1" dirty="0"/>
              <a:t>]] += work1(</a:t>
            </a:r>
            <a:r>
              <a:rPr lang="en-US" altLang="zh-CN" b="1" dirty="0" err="1"/>
              <a:t>i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    </a:t>
            </a:r>
            <a:r>
              <a:rPr lang="en-US" altLang="zh-CN" dirty="0"/>
              <a:t> </a:t>
            </a:r>
            <a:r>
              <a:rPr lang="en-US" altLang="zh-CN" b="1" dirty="0"/>
              <a:t>y[</a:t>
            </a:r>
            <a:r>
              <a:rPr lang="en-US" altLang="zh-CN" b="1" dirty="0" err="1"/>
              <a:t>i</a:t>
            </a:r>
            <a:r>
              <a:rPr lang="en-US" altLang="zh-CN" b="1" dirty="0"/>
              <a:t>] += work2(</a:t>
            </a:r>
            <a:r>
              <a:rPr lang="en-US" altLang="zh-CN" b="1" dirty="0" err="1"/>
              <a:t>i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32848" y="837779"/>
            <a:ext cx="5576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float x[1000];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float y[10000];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index[10000];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nn-NO" altLang="zh-CN" b="1" dirty="0"/>
              <a:t>    for (i = 0; i &lt; 10000; i++) {</a:t>
            </a:r>
          </a:p>
          <a:p>
            <a:r>
              <a:rPr lang="en-US" altLang="zh-CN" b="1" dirty="0"/>
              <a:t>       index[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i</a:t>
            </a:r>
            <a:r>
              <a:rPr lang="en-US" altLang="zh-CN" b="1" dirty="0"/>
              <a:t> % 1000;</a:t>
            </a:r>
          </a:p>
          <a:p>
            <a:r>
              <a:rPr lang="en-US" altLang="zh-CN" b="1" dirty="0"/>
              <a:t>       y[</a:t>
            </a:r>
            <a:r>
              <a:rPr lang="en-US" altLang="zh-CN" b="1" dirty="0" err="1"/>
              <a:t>i</a:t>
            </a:r>
            <a:r>
              <a:rPr lang="en-US" altLang="zh-CN" b="1" dirty="0"/>
              <a:t>]=0.0;</a:t>
            </a:r>
          </a:p>
          <a:p>
            <a:r>
              <a:rPr lang="en-US" altLang="zh-CN" b="1" dirty="0"/>
              <a:t>    }</a:t>
            </a:r>
          </a:p>
          <a:p>
            <a:r>
              <a:rPr lang="nn-NO" altLang="zh-CN" dirty="0"/>
              <a:t>    </a:t>
            </a:r>
            <a:r>
              <a:rPr lang="nn-NO" altLang="zh-CN" b="1" dirty="0"/>
              <a:t>for (i = 0; i &lt; 1000; i++)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x[</a:t>
            </a:r>
            <a:r>
              <a:rPr lang="en-US" altLang="zh-CN" b="1" dirty="0" err="1"/>
              <a:t>i</a:t>
            </a:r>
            <a:r>
              <a:rPr lang="en-US" altLang="zh-CN" b="1" dirty="0"/>
              <a:t>] = 0.0;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atomic_example</a:t>
            </a:r>
            <a:r>
              <a:rPr lang="en-US" altLang="zh-CN" b="1" dirty="0"/>
              <a:t>(x, y, index, 10000);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return 0;</a:t>
            </a:r>
          </a:p>
          <a:p>
            <a:r>
              <a:rPr lang="en-US" altLang="zh-CN" b="1" dirty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5920740" y="5292090"/>
            <a:ext cx="5440680" cy="1085850"/>
          </a:xfrm>
          <a:prstGeom prst="wedgeRectCallout">
            <a:avLst>
              <a:gd name="adj1" fmla="val -91028"/>
              <a:gd name="adj2" fmla="val -432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如果用</a:t>
            </a:r>
            <a:r>
              <a:rPr lang="en-US" altLang="zh-CN" sz="2000" b="1" dirty="0"/>
              <a:t>critical section</a:t>
            </a:r>
            <a:r>
              <a:rPr lang="zh-CN" altLang="en-US" sz="2000" b="1" dirty="0"/>
              <a:t>，每次只有一个线程能进入；用</a:t>
            </a:r>
            <a:r>
              <a:rPr lang="en-US" altLang="zh-CN" sz="2000" b="1" dirty="0"/>
              <a:t>atomic update</a:t>
            </a:r>
            <a:r>
              <a:rPr lang="zh-CN" altLang="en-US" sz="2000" b="1" dirty="0"/>
              <a:t>，多个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可以被同时更新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4285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159563" y="108115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嵌套循环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805747" y="2084852"/>
            <a:ext cx="10858872" cy="260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用</a:t>
            </a:r>
            <a:r>
              <a:rPr lang="en-US" altLang="zh-CN" sz="2800" b="1" dirty="0" err="1"/>
              <a:t>omp_set_nested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设置或设置</a:t>
            </a:r>
            <a:r>
              <a:rPr lang="en-US" altLang="zh-CN" sz="2800" b="1" dirty="0"/>
              <a:t>OMP_NESTED</a:t>
            </a:r>
            <a:r>
              <a:rPr lang="zh-CN" altLang="en-US" sz="2800" b="1" dirty="0"/>
              <a:t>环境变量</a:t>
            </a:r>
            <a:endParaRPr lang="en-US" altLang="zh-CN" sz="2800" b="1" dirty="0"/>
          </a:p>
          <a:p>
            <a:pPr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OMP_MAX_ACTIVE_LEVELS=n</a:t>
            </a:r>
            <a:r>
              <a:rPr lang="zh-CN" altLang="en-US" sz="2800" b="1" dirty="0"/>
              <a:t>或</a:t>
            </a:r>
            <a:r>
              <a:rPr lang="en-US" altLang="zh-CN" sz="2800" b="1" dirty="0" err="1"/>
              <a:t>omp_set_max_active_levels</a:t>
            </a:r>
            <a:r>
              <a:rPr lang="en-US" altLang="zh-CN" sz="2800" b="1" dirty="0"/>
              <a:t>( n )</a:t>
            </a:r>
            <a:r>
              <a:rPr lang="zh-CN" altLang="en-US" sz="2800" b="1" dirty="0"/>
              <a:t>设置允许嵌套的最大层次</a:t>
            </a:r>
            <a:endParaRPr lang="en-US" altLang="zh-CN" sz="2800" b="1" dirty="0"/>
          </a:p>
          <a:p>
            <a:pPr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如果嵌套，则所有子句都要多线程处理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22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159563" y="108115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嵌套循环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05833" y="0"/>
            <a:ext cx="3245029" cy="23284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59068" y="6118152"/>
            <a:ext cx="844893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>
                <a:solidFill>
                  <a:srgbClr val="002060"/>
                </a:solidFill>
              </a:rPr>
              <a:t>https://docs.oracle.com/cd/E19205-01/819-5270/aewbc/index.html</a:t>
            </a:r>
          </a:p>
        </p:txBody>
      </p:sp>
      <p:sp>
        <p:nvSpPr>
          <p:cNvPr id="3" name="矩形 2"/>
          <p:cNvSpPr/>
          <p:nvPr/>
        </p:nvSpPr>
        <p:spPr>
          <a:xfrm>
            <a:off x="3023659" y="740702"/>
            <a:ext cx="9168341" cy="523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omp.h</a:t>
            </a:r>
            <a:r>
              <a:rPr lang="en-US" altLang="zh-CN" b="1" dirty="0"/>
              <a:t>&gt;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void </a:t>
            </a:r>
            <a:r>
              <a:rPr lang="en-US" altLang="zh-CN" b="1" dirty="0" err="1"/>
              <a:t>report_num_threads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level)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single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("Level %d: number of threads in the team - %d\n", level, </a:t>
            </a:r>
            <a:r>
              <a:rPr lang="en-US" altLang="zh-CN" b="1" dirty="0" err="1"/>
              <a:t>omp_get_num_threads</a:t>
            </a:r>
            <a:r>
              <a:rPr lang="en-US" altLang="zh-CN" b="1" dirty="0"/>
              <a:t>());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}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}</a:t>
            </a:r>
          </a:p>
          <a:p>
            <a:pPr>
              <a:lnSpc>
                <a:spcPts val="16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</a:t>
            </a:r>
            <a:r>
              <a:rPr lang="en-US" altLang="zh-CN" b="1" dirty="0" err="1"/>
              <a:t>num_threads</a:t>
            </a:r>
            <a:r>
              <a:rPr lang="en-US" altLang="zh-CN" b="1" dirty="0"/>
              <a:t>(2)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report_num_threads</a:t>
            </a:r>
            <a:r>
              <a:rPr lang="en-US" altLang="zh-CN" b="1" dirty="0"/>
              <a:t>(1);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</a:t>
            </a:r>
            <a:r>
              <a:rPr lang="en-US" altLang="zh-CN" b="1" dirty="0" err="1"/>
              <a:t>num_threads</a:t>
            </a:r>
            <a:r>
              <a:rPr lang="en-US" altLang="zh-CN" b="1" dirty="0"/>
              <a:t>(2)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    </a:t>
            </a:r>
            <a:r>
              <a:rPr lang="en-US" altLang="zh-CN" b="1" dirty="0" err="1"/>
              <a:t>report_num_threads</a:t>
            </a:r>
            <a:r>
              <a:rPr lang="en-US" altLang="zh-CN" b="1" dirty="0"/>
              <a:t>(2);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</a:t>
            </a:r>
            <a:r>
              <a:rPr lang="en-US" altLang="zh-CN" b="1" dirty="0" err="1"/>
              <a:t>num_threads</a:t>
            </a:r>
            <a:r>
              <a:rPr lang="en-US" altLang="zh-CN" b="1" dirty="0"/>
              <a:t>(2)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    {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report_num_threads</a:t>
            </a:r>
            <a:r>
              <a:rPr lang="en-US" altLang="zh-CN" b="1" dirty="0"/>
              <a:t>(3);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    }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    }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}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    return(0);</a:t>
            </a:r>
          </a:p>
          <a:p>
            <a:pPr>
              <a:lnSpc>
                <a:spcPts val="1600"/>
              </a:lnSpc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66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159563" y="108115"/>
            <a:ext cx="6432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嵌套循环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23659" y="740701"/>
            <a:ext cx="9168341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 b="1" dirty="0">
                <a:solidFill>
                  <a:srgbClr val="002060"/>
                </a:solidFill>
              </a:rPr>
              <a:t>% </a:t>
            </a:r>
            <a:r>
              <a:rPr lang="en-US" altLang="zh-CN" sz="1867" b="1" dirty="0" err="1">
                <a:solidFill>
                  <a:srgbClr val="002060"/>
                </a:solidFill>
              </a:rPr>
              <a:t>setenv</a:t>
            </a:r>
            <a:r>
              <a:rPr lang="en-US" altLang="zh-CN" sz="1867" b="1" dirty="0">
                <a:solidFill>
                  <a:srgbClr val="002060"/>
                </a:solidFill>
              </a:rPr>
              <a:t> OMP_NESTED TRUE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% ./</a:t>
            </a:r>
            <a:r>
              <a:rPr lang="en-US" altLang="zh-CN" sz="1867" b="1" dirty="0" err="1">
                <a:solidFill>
                  <a:srgbClr val="002060"/>
                </a:solidFill>
              </a:rPr>
              <a:t>a.out</a:t>
            </a:r>
            <a:r>
              <a:rPr lang="en-US" altLang="zh-CN" sz="1867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1: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2: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2: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- 2 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- 2</a:t>
            </a:r>
            <a:endParaRPr lang="zh-CN" altLang="en-US" sz="1867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3659" y="3813044"/>
            <a:ext cx="6096000" cy="21035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67" b="1" dirty="0">
                <a:solidFill>
                  <a:srgbClr val="002060"/>
                </a:solidFill>
              </a:rPr>
              <a:t>% </a:t>
            </a:r>
            <a:r>
              <a:rPr lang="en-US" altLang="zh-CN" sz="1867" b="1" dirty="0" err="1">
                <a:solidFill>
                  <a:srgbClr val="002060"/>
                </a:solidFill>
              </a:rPr>
              <a:t>setenv</a:t>
            </a:r>
            <a:r>
              <a:rPr lang="en-US" altLang="zh-CN" sz="1867" b="1" dirty="0">
                <a:solidFill>
                  <a:srgbClr val="002060"/>
                </a:solidFill>
              </a:rPr>
              <a:t> OMP_NESTED FALSE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% ./</a:t>
            </a:r>
            <a:r>
              <a:rPr lang="en-US" altLang="zh-CN" sz="1867" b="1" dirty="0" err="1">
                <a:solidFill>
                  <a:srgbClr val="002060"/>
                </a:solidFill>
              </a:rPr>
              <a:t>a.out</a:t>
            </a:r>
            <a:endParaRPr lang="en-US" altLang="zh-CN" sz="1867" b="1" dirty="0">
              <a:solidFill>
                <a:srgbClr val="002060"/>
              </a:solidFill>
            </a:endParaRP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1: number of threads in the team - 2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2: number of threads in the team - 1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- 1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2: number of threads in the team - 1</a:t>
            </a:r>
          </a:p>
          <a:p>
            <a:r>
              <a:rPr lang="en-US" altLang="zh-CN" sz="1867" b="1" dirty="0">
                <a:solidFill>
                  <a:srgbClr val="002060"/>
                </a:solidFill>
              </a:rPr>
              <a:t>Level 3: number of threads in the team - 1</a:t>
            </a:r>
            <a:endParaRPr lang="zh-CN" altLang="en-US" sz="18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7220" y="538131"/>
            <a:ext cx="1051560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private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threadprivate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threadprivate</a:t>
            </a:r>
            <a:r>
              <a:rPr lang="en-US" altLang="zh-CN" dirty="0"/>
              <a:t>(list)</a:t>
            </a:r>
            <a:r>
              <a:rPr lang="zh-CN" altLang="en-US" dirty="0"/>
              <a:t>是全程序有效的，是永久量，即多个并行域有效，当</a:t>
            </a:r>
            <a:r>
              <a:rPr lang="en-US" altLang="zh-CN" dirty="0"/>
              <a:t>thread </a:t>
            </a:r>
            <a:r>
              <a:rPr lang="en-US" altLang="zh-CN" dirty="0" err="1"/>
              <a:t>num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时，因为和主线程同线程，所以对</a:t>
            </a:r>
            <a:r>
              <a:rPr lang="en-US" altLang="zh-CN" dirty="0"/>
              <a:t>list</a:t>
            </a:r>
            <a:r>
              <a:rPr lang="zh-CN" altLang="en-US" dirty="0"/>
              <a:t>里面变量的修改会影响到全局变量。</a:t>
            </a:r>
          </a:p>
          <a:p>
            <a:r>
              <a:rPr lang="en-US" altLang="zh-CN" dirty="0"/>
              <a:t>private(list)</a:t>
            </a:r>
            <a:r>
              <a:rPr lang="zh-CN" altLang="en-US" dirty="0"/>
              <a:t>只对当前并行域有效，是临时量，对</a:t>
            </a:r>
            <a:r>
              <a:rPr lang="en-US" altLang="zh-CN" dirty="0"/>
              <a:t>list</a:t>
            </a:r>
            <a:r>
              <a:rPr lang="zh-CN" altLang="en-US" dirty="0"/>
              <a:t>里面变量的修改不会影响到全局变量。</a:t>
            </a:r>
          </a:p>
          <a:p>
            <a:r>
              <a:rPr lang="en-US" altLang="zh-CN" dirty="0">
                <a:hlinkClick r:id="rId2"/>
              </a:rPr>
              <a:t>https://blog.csdn.net/zhuitong/article/details/8251886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https://blog.csdn.net/gengshenghong/article/details/6985431</a:t>
            </a:r>
            <a:endParaRPr lang="en-US" altLang="zh-CN" dirty="0"/>
          </a:p>
          <a:p>
            <a:r>
              <a:rPr lang="zh-CN" altLang="en-US" dirty="0"/>
              <a:t>见后面的例子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7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7785" y="432244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Threadprivate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copyin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3179445" y="1312932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float* work;</a:t>
            </a:r>
          </a:p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size;</a:t>
            </a:r>
          </a:p>
          <a:p>
            <a:r>
              <a:rPr lang="en-US" altLang="zh-CN" sz="2000" b="1" dirty="0"/>
              <a:t>float </a:t>
            </a:r>
            <a:r>
              <a:rPr lang="en-US" altLang="zh-CN" sz="2000" b="1" dirty="0" err="1"/>
              <a:t>tol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threadprivate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work,size,tol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b="1" dirty="0"/>
              <a:t>void build() {</a:t>
            </a:r>
          </a:p>
          <a:p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work = (float*)</a:t>
            </a:r>
            <a:r>
              <a:rPr lang="en-US" altLang="zh-CN" sz="2000" b="1" dirty="0" err="1"/>
              <a:t>malloc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(float)*size );</a:t>
            </a:r>
          </a:p>
          <a:p>
            <a:r>
              <a:rPr lang="en-US" altLang="zh-CN" sz="2000" b="1" dirty="0"/>
              <a:t>   for(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size; ++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) work[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</a:t>
            </a:r>
            <a:r>
              <a:rPr lang="en-US" altLang="zh-CN" sz="2000" b="1" dirty="0" err="1"/>
              <a:t>tol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copyin_example</a:t>
            </a:r>
            <a:r>
              <a:rPr lang="en-US" altLang="zh-CN" sz="2000" b="1" dirty="0"/>
              <a:t>(float t,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 {</a:t>
            </a:r>
          </a:p>
          <a:p>
            <a:r>
              <a:rPr lang="en-US" altLang="zh-CN" sz="2000" b="1" dirty="0"/>
              <a:t>   </a:t>
            </a:r>
            <a:r>
              <a:rPr lang="en-US" altLang="zh-CN" sz="2000" b="1" dirty="0" err="1"/>
              <a:t>tol</a:t>
            </a:r>
            <a:r>
              <a:rPr lang="en-US" altLang="zh-CN" sz="2000" b="1" dirty="0"/>
              <a:t> = t;</a:t>
            </a:r>
          </a:p>
          <a:p>
            <a:r>
              <a:rPr lang="en-US" altLang="zh-CN" sz="2000" b="1" dirty="0"/>
              <a:t>   size = n;</a:t>
            </a:r>
          </a:p>
          <a:p>
            <a:r>
              <a:rPr lang="en-US" altLang="zh-CN" sz="2000" b="1" dirty="0"/>
              <a:t>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 </a:t>
            </a:r>
            <a:r>
              <a:rPr lang="en-US" altLang="zh-CN" sz="2000" b="1" dirty="0" err="1">
                <a:solidFill>
                  <a:srgbClr val="FF0000"/>
                </a:solidFill>
              </a:rPr>
              <a:t>copyin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tol,size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b="1" dirty="0"/>
              <a:t>   {</a:t>
            </a:r>
          </a:p>
          <a:p>
            <a:r>
              <a:rPr lang="en-US" altLang="zh-CN" sz="2000" b="1" dirty="0"/>
              <a:t>         build();</a:t>
            </a:r>
          </a:p>
          <a:p>
            <a:r>
              <a:rPr lang="en-US" altLang="zh-CN" sz="2000" b="1" dirty="0"/>
              <a:t>   }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115300" y="1714500"/>
            <a:ext cx="370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Openmp-examples-5.0.0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324</a:t>
            </a:r>
            <a:r>
              <a:rPr lang="zh-CN" altLang="en-US" sz="2000" b="1" dirty="0"/>
              <a:t>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5860" y="721011"/>
            <a:ext cx="1051560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制导语句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定义任务，实现更加灵活的并行方式</a:t>
            </a:r>
            <a:endParaRPr lang="en-US" altLang="zh-CN" dirty="0"/>
          </a:p>
          <a:p>
            <a:r>
              <a:rPr lang="zh-CN" altLang="en-US" dirty="0"/>
              <a:t>任务中可以再派生出任务</a:t>
            </a:r>
            <a:endParaRPr lang="en-US" altLang="zh-CN" dirty="0"/>
          </a:p>
          <a:p>
            <a:r>
              <a:rPr lang="zh-CN" altLang="en-US" dirty="0"/>
              <a:t>可以自定义任务调度方式、优先级、任务间依赖关系等</a:t>
            </a:r>
            <a:endParaRPr lang="en-US" altLang="zh-CN" dirty="0"/>
          </a:p>
          <a:p>
            <a:r>
              <a:rPr lang="en-US" altLang="zh-CN" i="1" dirty="0"/>
              <a:t>Included task/undeterred task</a:t>
            </a:r>
            <a:r>
              <a:rPr lang="en-US" altLang="zh-CN" dirty="0"/>
              <a:t>: </a:t>
            </a:r>
            <a:r>
              <a:rPr lang="zh-CN" altLang="en-US" dirty="0"/>
              <a:t>串行化</a:t>
            </a:r>
            <a:r>
              <a:rPr lang="zh-CN" altLang="en-US"/>
              <a:t>的任务</a:t>
            </a:r>
            <a:endParaRPr lang="en-US" altLang="zh-CN" dirty="0"/>
          </a:p>
          <a:p>
            <a:r>
              <a:rPr lang="zh-CN" altLang="en-US" dirty="0"/>
              <a:t>可以对任务加更多限制</a:t>
            </a:r>
            <a:endParaRPr lang="en-US" altLang="zh-CN" dirty="0"/>
          </a:p>
          <a:p>
            <a:pPr lvl="1"/>
            <a:r>
              <a:rPr lang="en-US" altLang="zh-CN" dirty="0" err="1"/>
              <a:t>mergeable</a:t>
            </a:r>
            <a:endParaRPr lang="en-US" altLang="zh-CN" dirty="0"/>
          </a:p>
          <a:p>
            <a:pPr lvl="1"/>
            <a:r>
              <a:rPr lang="en-US" altLang="zh-CN" dirty="0"/>
              <a:t>untied</a:t>
            </a:r>
          </a:p>
          <a:p>
            <a:pPr lvl="1"/>
            <a:r>
              <a:rPr lang="en-US" altLang="zh-CN" dirty="0"/>
              <a:t>final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5" y="548681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进程内并行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3196346" y="1389937"/>
            <a:ext cx="646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多线程编程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：手动创建线程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OpenMP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：使用制导语句，自动并行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TBB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Intel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提供的一套线程调度框架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Cilk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：适用于任务并行的多线程编程框架，递归地给线程分配任务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。。。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6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5860" y="721011"/>
            <a:ext cx="1051560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制导语句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task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3999" y="2400717"/>
            <a:ext cx="86772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if(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b="1" dirty="0">
                <a:latin typeface="NimbusMonL-Bold"/>
              </a:rPr>
              <a:t>task :</a:t>
            </a:r>
            <a:r>
              <a:rPr lang="en-US" altLang="zh-CN" i="1" dirty="0">
                <a:latin typeface="TeXGyreTermes-Italic"/>
              </a:rPr>
              <a:t>] scalar-expression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final(</a:t>
            </a:r>
            <a:r>
              <a:rPr lang="en-US" altLang="zh-CN" i="1" dirty="0">
                <a:latin typeface="TeXGyreTermes-Italic"/>
              </a:rPr>
              <a:t>scalar-expression</a:t>
            </a:r>
            <a:r>
              <a:rPr lang="en-US" altLang="zh-CN" b="1" dirty="0">
                <a:latin typeface="NimbusMonL-Bold"/>
              </a:rPr>
              <a:t>)</a:t>
            </a:r>
            <a:r>
              <a:rPr lang="zh-CN" altLang="en-US" b="1" dirty="0">
                <a:latin typeface="NimbusMonL-Bold"/>
              </a:rPr>
              <a:t>：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untied</a:t>
            </a:r>
            <a:r>
              <a:rPr lang="zh-CN" altLang="en-US" b="1" dirty="0">
                <a:latin typeface="NimbusMonL-Bold"/>
              </a:rPr>
              <a:t>：如果此任务被挂起，重新执行时可改由其他线程执行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default(shared | none)</a:t>
            </a:r>
          </a:p>
          <a:p>
            <a:r>
              <a:rPr lang="en-US" altLang="zh-CN" b="1" dirty="0" err="1">
                <a:latin typeface="NimbusMonL-Bold"/>
              </a:rPr>
              <a:t>mergeable</a:t>
            </a:r>
            <a:r>
              <a:rPr lang="zh-CN" altLang="en-US" b="1" dirty="0">
                <a:latin typeface="NimbusMonL-Bold"/>
              </a:rPr>
              <a:t>：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private(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shared(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in_reduction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  <a:r>
              <a:rPr lang="zh-CN" altLang="en-US" b="1" dirty="0">
                <a:latin typeface="NimbusMonL-Bold"/>
              </a:rPr>
              <a:t>：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depend(</a:t>
            </a:r>
            <a:r>
              <a:rPr lang="en-US" altLang="zh-CN" i="1" dirty="0">
                <a:latin typeface="TeXGyreTermes-Italic"/>
              </a:rPr>
              <a:t>[depend-modifier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dependence-type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locator-list</a:t>
            </a:r>
            <a:r>
              <a:rPr lang="en-US" altLang="zh-CN" b="1" dirty="0">
                <a:latin typeface="NimbusMonL-Bold"/>
              </a:rPr>
              <a:t>)</a:t>
            </a:r>
            <a:r>
              <a:rPr lang="zh-CN" altLang="en-US" b="1" dirty="0">
                <a:latin typeface="NimbusMonL-Bold"/>
              </a:rPr>
              <a:t>：依赖关系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priority(</a:t>
            </a:r>
            <a:r>
              <a:rPr lang="en-US" altLang="zh-CN" i="1" dirty="0">
                <a:latin typeface="TeXGyreTermes-Italic"/>
              </a:rPr>
              <a:t>priority-value</a:t>
            </a:r>
            <a:r>
              <a:rPr lang="en-US" altLang="zh-CN" b="1" dirty="0">
                <a:latin typeface="NimbusMonL-Bold"/>
              </a:rPr>
              <a:t>)</a:t>
            </a:r>
            <a:r>
              <a:rPr lang="zh-CN" altLang="en-US" b="1" dirty="0">
                <a:latin typeface="NimbusMonL-Bold"/>
              </a:rPr>
              <a:t>：数越大，优先级越高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affinity(</a:t>
            </a:r>
            <a:r>
              <a:rPr lang="en-US" altLang="zh-CN" i="1" dirty="0">
                <a:latin typeface="TeXGyreTermes-Italic"/>
              </a:rPr>
              <a:t>[</a:t>
            </a:r>
            <a:r>
              <a:rPr lang="en-US" altLang="zh-CN" i="1" dirty="0" err="1">
                <a:latin typeface="TeXGyreTermes-Italic"/>
              </a:rPr>
              <a:t>aff</a:t>
            </a:r>
            <a:r>
              <a:rPr lang="en-US" altLang="zh-CN" i="1" dirty="0">
                <a:latin typeface="TeXGyreTermes-Italic"/>
              </a:rPr>
              <a:t>-modifier 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locator-list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detach(</a:t>
            </a:r>
            <a:r>
              <a:rPr lang="en-US" altLang="zh-CN" i="1" dirty="0">
                <a:latin typeface="TeXGyreTermes-Italic"/>
              </a:rPr>
              <a:t>event-handle</a:t>
            </a:r>
            <a:r>
              <a:rPr lang="en-US" altLang="zh-CN" b="1" dirty="0">
                <a:latin typeface="NimbusMonL-Bold"/>
              </a:rPr>
              <a:t>)</a:t>
            </a:r>
            <a:r>
              <a:rPr lang="zh-CN" altLang="en-US" b="1" dirty="0">
                <a:latin typeface="NimbusMonL-Bold"/>
              </a:rPr>
              <a:t>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8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25" y="382714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使用举例</a:t>
            </a: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基本使用</a:t>
            </a: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zh-CN" altLang="en-US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8250" y="1172766"/>
            <a:ext cx="5257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fib(</a:t>
            </a:r>
            <a:r>
              <a:rPr lang="en-US" altLang="zh-CN" b="1" dirty="0" err="1"/>
              <a:t>int</a:t>
            </a:r>
            <a:r>
              <a:rPr lang="en-US" altLang="zh-CN" b="1" dirty="0"/>
              <a:t> n) {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j;</a:t>
            </a:r>
          </a:p>
          <a:p>
            <a:r>
              <a:rPr lang="en-US" altLang="zh-CN" b="1" dirty="0"/>
              <a:t>  if (n&lt;2)</a:t>
            </a:r>
          </a:p>
          <a:p>
            <a:r>
              <a:rPr lang="en-US" altLang="zh-CN" b="1" dirty="0"/>
              <a:t>     return n;</a:t>
            </a:r>
          </a:p>
          <a:p>
            <a:r>
              <a:rPr lang="en-US" altLang="zh-CN" b="1" dirty="0"/>
              <a:t>  else {</a:t>
            </a:r>
          </a:p>
          <a:p>
            <a:r>
              <a:rPr lang="en-US" altLang="zh-CN" b="1" dirty="0"/>
              <a:t>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 shared(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i</a:t>
            </a:r>
            <a:r>
              <a:rPr lang="en-US" altLang="zh-CN" b="1" dirty="0"/>
              <a:t>=fib(n-1);</a:t>
            </a:r>
          </a:p>
          <a:p>
            <a:r>
              <a:rPr lang="en-US" altLang="zh-CN" b="1" dirty="0"/>
              <a:t>   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 shared(j)</a:t>
            </a:r>
          </a:p>
          <a:p>
            <a:r>
              <a:rPr lang="en-US" altLang="zh-CN" b="1" dirty="0"/>
              <a:t>     j=fib(n-2);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#pragma </a:t>
            </a:r>
            <a:r>
              <a:rPr lang="en-US" altLang="zh-CN" b="1" dirty="0" err="1">
                <a:solidFill>
                  <a:srgbClr val="FF0000"/>
                </a:solidFill>
              </a:rPr>
              <a:t>omp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taskwait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     return </a:t>
            </a:r>
            <a:r>
              <a:rPr lang="en-US" altLang="zh-CN" b="1" dirty="0" err="1"/>
              <a:t>i+j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}</a:t>
            </a:r>
          </a:p>
          <a:p>
            <a:r>
              <a:rPr lang="en-US" altLang="zh-CN" b="1" dirty="0"/>
              <a:t>}</a:t>
            </a:r>
          </a:p>
          <a:p>
            <a:endParaRPr lang="en-US" altLang="zh-CN" b="1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 {</a:t>
            </a:r>
          </a:p>
          <a:p>
            <a:r>
              <a:rPr lang="en-US" altLang="zh-CN" b="1" dirty="0"/>
              <a:t> 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 </a:t>
            </a:r>
          </a:p>
          <a:p>
            <a:r>
              <a:rPr lang="en-US" altLang="zh-CN" b="1" dirty="0"/>
              <a:t>  #</a:t>
            </a:r>
            <a:r>
              <a:rPr lang="en-US" altLang="zh-CN" b="1" dirty="0">
                <a:solidFill>
                  <a:srgbClr val="C00000"/>
                </a:solidFill>
              </a:rPr>
              <a:t>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master</a:t>
            </a:r>
          </a:p>
          <a:p>
            <a:r>
              <a:rPr lang="en-US" altLang="zh-CN" b="1" dirty="0"/>
              <a:t>    fib(n);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200775" y="13409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24</a:t>
            </a:r>
            <a:r>
              <a:rPr lang="zh-CN" altLang="en-US" b="1" dirty="0"/>
              <a:t>个线程时的运行结果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fib(1) executed by task 1</a:t>
            </a:r>
          </a:p>
          <a:p>
            <a:r>
              <a:rPr lang="en-US" altLang="zh-CN" b="1" dirty="0"/>
              <a:t>fib(1) executed by task 23</a:t>
            </a:r>
          </a:p>
          <a:p>
            <a:r>
              <a:rPr lang="en-US" altLang="zh-CN" b="1" dirty="0"/>
              <a:t>fib(1) executed by thread 21</a:t>
            </a:r>
          </a:p>
          <a:p>
            <a:r>
              <a:rPr lang="en-US" altLang="zh-CN" b="1" dirty="0"/>
              <a:t>fib(0) executed by task 2</a:t>
            </a:r>
          </a:p>
          <a:p>
            <a:r>
              <a:rPr lang="en-US" altLang="zh-CN" b="1" dirty="0"/>
              <a:t>fib(2) executed by thread 19</a:t>
            </a:r>
          </a:p>
          <a:p>
            <a:r>
              <a:rPr lang="en-US" altLang="zh-CN" b="1" dirty="0"/>
              <a:t>fib(1) executed by thread 4</a:t>
            </a:r>
          </a:p>
          <a:p>
            <a:r>
              <a:rPr lang="en-US" altLang="zh-CN" b="1" dirty="0"/>
              <a:t>fib(1) executed by thread 18</a:t>
            </a:r>
          </a:p>
          <a:p>
            <a:r>
              <a:rPr lang="en-US" altLang="zh-CN" b="1" dirty="0"/>
              <a:t>fib(0) executed by task 22</a:t>
            </a:r>
          </a:p>
          <a:p>
            <a:r>
              <a:rPr lang="en-US" altLang="zh-CN" b="1" dirty="0"/>
              <a:t>fib(2) executed by thread 5</a:t>
            </a:r>
          </a:p>
          <a:p>
            <a:r>
              <a:rPr lang="en-US" altLang="zh-CN" b="1" dirty="0"/>
              <a:t>fib(3) executed by thread 7</a:t>
            </a:r>
          </a:p>
          <a:p>
            <a:r>
              <a:rPr lang="en-US" altLang="zh-CN" b="1" dirty="0"/>
              <a:t>fib(0) executed by task 9</a:t>
            </a:r>
          </a:p>
          <a:p>
            <a:r>
              <a:rPr lang="en-US" altLang="zh-CN" b="1" dirty="0"/>
              <a:t>fib(2) executed by task 3</a:t>
            </a:r>
          </a:p>
          <a:p>
            <a:r>
              <a:rPr lang="en-US" altLang="zh-CN" b="1" dirty="0"/>
              <a:t>fib(3) executed by task 17</a:t>
            </a:r>
          </a:p>
          <a:p>
            <a:r>
              <a:rPr lang="en-US" altLang="zh-CN" b="1" dirty="0"/>
              <a:t>fib(4) executed by thread 20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4194810" y="6115050"/>
            <a:ext cx="3268980" cy="560070"/>
          </a:xfrm>
          <a:prstGeom prst="wedgeRectCallout">
            <a:avLst>
              <a:gd name="adj1" fmla="val -71183"/>
              <a:gd name="adj2" fmla="val -946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只能由一个线程生成任务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17" y="300989"/>
            <a:ext cx="1886903" cy="11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8035" y="1433781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#define LARGE_NUMBER 10000000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double item[LARGE_NUMBER];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extern void process(double);</a:t>
            </a:r>
          </a:p>
          <a:p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main() {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#pragma </a:t>
            </a:r>
            <a:r>
              <a:rPr lang="en-US" altLang="zh-CN" sz="2000" b="1" dirty="0" err="1">
                <a:solidFill>
                  <a:srgbClr val="000000"/>
                </a:solidFill>
              </a:rPr>
              <a:t>omp</a:t>
            </a:r>
            <a:r>
              <a:rPr lang="en-US" altLang="zh-CN" sz="2000" b="1" dirty="0">
                <a:solidFill>
                  <a:srgbClr val="000000"/>
                </a:solidFill>
              </a:rPr>
              <a:t> parallel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{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#</a:t>
            </a:r>
            <a:r>
              <a:rPr lang="en-US" altLang="zh-CN" sz="2000" b="1" dirty="0">
                <a:solidFill>
                  <a:srgbClr val="C00000"/>
                </a:solidFill>
              </a:rPr>
              <a:t>pragma </a:t>
            </a:r>
            <a:r>
              <a:rPr lang="en-US" altLang="zh-CN" sz="2000" b="1" dirty="0" err="1">
                <a:solidFill>
                  <a:srgbClr val="C00000"/>
                </a:solidFill>
              </a:rPr>
              <a:t>omp</a:t>
            </a:r>
            <a:r>
              <a:rPr lang="en-US" altLang="zh-CN" sz="2000" b="1" dirty="0">
                <a:solidFill>
                  <a:srgbClr val="C00000"/>
                </a:solidFill>
              </a:rPr>
              <a:t> single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{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for (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=0;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&lt;LARGE_NUMBER;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++)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  #pragma </a:t>
            </a:r>
            <a:r>
              <a:rPr lang="en-US" altLang="zh-CN" sz="2000" b="1" dirty="0" err="1">
                <a:solidFill>
                  <a:srgbClr val="000000"/>
                </a:solidFill>
              </a:rPr>
              <a:t>omp</a:t>
            </a:r>
            <a:r>
              <a:rPr lang="en-US" altLang="zh-CN" sz="2000" b="1" dirty="0">
                <a:solidFill>
                  <a:srgbClr val="000000"/>
                </a:solidFill>
              </a:rPr>
              <a:t> task //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 is </a:t>
            </a:r>
            <a:r>
              <a:rPr lang="en-US" altLang="zh-CN" sz="2000" b="1" dirty="0" err="1">
                <a:solidFill>
                  <a:srgbClr val="000000"/>
                </a:solidFill>
              </a:rPr>
              <a:t>firstprivate</a:t>
            </a:r>
            <a:r>
              <a:rPr lang="en-US" altLang="zh-CN" sz="2000" b="1" dirty="0">
                <a:solidFill>
                  <a:srgbClr val="000000"/>
                </a:solidFill>
              </a:rPr>
              <a:t>, item is shared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   process(item[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]);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}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}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54880" y="464629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使用举例</a:t>
            </a: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大量任务）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6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0" y="732441"/>
            <a:ext cx="1051560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任务优先级</a:t>
            </a:r>
          </a:p>
        </p:txBody>
      </p:sp>
      <p:sp>
        <p:nvSpPr>
          <p:cNvPr id="4" name="矩形 3"/>
          <p:cNvSpPr/>
          <p:nvPr/>
        </p:nvSpPr>
        <p:spPr>
          <a:xfrm>
            <a:off x="1381125" y="1811655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compute_array</a:t>
            </a:r>
            <a:r>
              <a:rPr lang="en-US" altLang="zh-CN" sz="2000" b="1" dirty="0"/>
              <a:t> (float *node,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M);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compute_matrix</a:t>
            </a:r>
            <a:r>
              <a:rPr lang="en-US" altLang="zh-CN" sz="2000" b="1" dirty="0"/>
              <a:t> (float *array,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r>
              <a:rPr lang="nb-NO" altLang="zh-CN" sz="2000" dirty="0"/>
              <a:t>     </a:t>
            </a:r>
            <a:r>
              <a:rPr lang="nb-NO" altLang="zh-CN" sz="2000" b="1" dirty="0"/>
              <a:t>#pragma omp parallel private(i)</a:t>
            </a:r>
          </a:p>
          <a:p>
            <a:r>
              <a:rPr lang="en-US" altLang="zh-CN" sz="2000" dirty="0"/>
              <a:t>     </a:t>
            </a:r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single</a:t>
            </a:r>
          </a:p>
          <a:p>
            <a:r>
              <a:rPr lang="en-US" altLang="zh-CN" sz="2000" dirty="0"/>
              <a:t>    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       </a:t>
            </a:r>
            <a:r>
              <a:rPr lang="en-US" altLang="zh-CN" sz="2000" b="1" dirty="0"/>
              <a:t>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{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b="1" dirty="0"/>
              <a:t>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task priority(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</a:p>
          <a:p>
            <a:r>
              <a:rPr lang="en-US" altLang="zh-CN" sz="2000" dirty="0"/>
              <a:t>          </a:t>
            </a:r>
            <a:r>
              <a:rPr lang="en-US" altLang="zh-CN" sz="2000" b="1" dirty="0" err="1"/>
              <a:t>compute_array</a:t>
            </a:r>
            <a:r>
              <a:rPr lang="en-US" altLang="zh-CN" sz="2000" b="1" dirty="0"/>
              <a:t>(&amp;array[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*M], M);</a:t>
            </a:r>
          </a:p>
          <a:p>
            <a:r>
              <a:rPr lang="en-US" altLang="zh-CN" sz="2000" dirty="0"/>
              <a:t>       </a:t>
            </a:r>
            <a:r>
              <a:rPr lang="en-US" altLang="zh-CN" sz="2000" b="1" dirty="0"/>
              <a:t>}</a:t>
            </a:r>
          </a:p>
          <a:p>
            <a:r>
              <a:rPr lang="en-US" altLang="zh-CN" sz="2000" dirty="0"/>
              <a:t>     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倒序处理</a:t>
            </a:r>
            <a:r>
              <a:rPr lang="en-US" altLang="zh-CN" sz="2000" b="1" dirty="0"/>
              <a:t>array</a:t>
            </a:r>
            <a:r>
              <a:rPr lang="zh-CN" altLang="en-US" sz="2000" b="1" dirty="0"/>
              <a:t>，因为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越大，优先级越高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05833" y="0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3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0651" y="918019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任务间的依赖关系 </a:t>
            </a:r>
          </a:p>
        </p:txBody>
      </p:sp>
      <p:sp>
        <p:nvSpPr>
          <p:cNvPr id="4" name="矩形 3"/>
          <p:cNvSpPr/>
          <p:nvPr/>
        </p:nvSpPr>
        <p:spPr>
          <a:xfrm>
            <a:off x="1809750" y="205740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main()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 = 1;</a:t>
            </a:r>
          </a:p>
          <a:p>
            <a:r>
              <a:rPr lang="en-US" altLang="zh-CN" sz="2000" b="1" dirty="0"/>
              <a:t>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parallel</a:t>
            </a:r>
          </a:p>
          <a:p>
            <a:r>
              <a:rPr lang="en-US" altLang="zh-CN" sz="2000" b="1" dirty="0"/>
              <a:t>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single</a:t>
            </a:r>
          </a:p>
          <a:p>
            <a:r>
              <a:rPr lang="en-US" altLang="zh-CN" sz="2000" b="1" dirty="0"/>
              <a:t>    {</a:t>
            </a:r>
          </a:p>
          <a:p>
            <a:r>
              <a:rPr lang="en-US" altLang="zh-CN" sz="2000" b="1" dirty="0"/>
              <a:t>   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task shared(x) depend(out: x)</a:t>
            </a:r>
          </a:p>
          <a:p>
            <a:r>
              <a:rPr lang="en-US" altLang="zh-CN" sz="2000" b="1" dirty="0"/>
              <a:t>       x = 2;</a:t>
            </a:r>
          </a:p>
          <a:p>
            <a:r>
              <a:rPr lang="en-US" altLang="zh-CN" sz="2000" b="1" dirty="0"/>
              <a:t>       #pragma </a:t>
            </a:r>
            <a:r>
              <a:rPr lang="en-US" altLang="zh-CN" sz="2000" b="1" dirty="0" err="1"/>
              <a:t>omp</a:t>
            </a:r>
            <a:r>
              <a:rPr lang="en-US" altLang="zh-CN" sz="2000" b="1" dirty="0"/>
              <a:t> task shared(x) depend(in: x)</a:t>
            </a:r>
          </a:p>
          <a:p>
            <a:r>
              <a:rPr lang="pt-BR" altLang="zh-CN" sz="2000" b="1" dirty="0"/>
              <a:t>       printf("x = %d\n", x);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return 0;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5" name="矩形标注 4"/>
          <p:cNvSpPr/>
          <p:nvPr/>
        </p:nvSpPr>
        <p:spPr>
          <a:xfrm>
            <a:off x="5812155" y="2811780"/>
            <a:ext cx="2063115" cy="651510"/>
          </a:xfrm>
          <a:prstGeom prst="wedgeRectCallout">
            <a:avLst>
              <a:gd name="adj1" fmla="val -19690"/>
              <a:gd name="adj2" fmla="val 1394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下面要给</a:t>
            </a:r>
            <a:r>
              <a:rPr lang="en-US" altLang="zh-CN" b="1" dirty="0"/>
              <a:t>x</a:t>
            </a:r>
            <a:r>
              <a:rPr lang="zh-CN" altLang="en-US" b="1" dirty="0"/>
              <a:t>赋值，所以</a:t>
            </a:r>
            <a:r>
              <a:rPr lang="en-US" altLang="zh-CN" b="1" dirty="0"/>
              <a:t>x</a:t>
            </a:r>
            <a:r>
              <a:rPr lang="zh-CN" altLang="en-US" b="1" dirty="0"/>
              <a:t>是</a:t>
            </a:r>
            <a:r>
              <a:rPr lang="en-US" altLang="zh-CN" b="1" dirty="0"/>
              <a:t>out</a:t>
            </a:r>
            <a:endParaRPr lang="zh-CN" altLang="en-US" b="1" dirty="0"/>
          </a:p>
        </p:txBody>
      </p:sp>
      <p:sp>
        <p:nvSpPr>
          <p:cNvPr id="6" name="矩形标注 5"/>
          <p:cNvSpPr/>
          <p:nvPr/>
        </p:nvSpPr>
        <p:spPr>
          <a:xfrm>
            <a:off x="6874192" y="5083254"/>
            <a:ext cx="1984058" cy="448866"/>
          </a:xfrm>
          <a:prstGeom prst="wedgeRectCallout">
            <a:avLst>
              <a:gd name="adj1" fmla="val -77975"/>
              <a:gd name="adj2" fmla="val -1041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下面要读取</a:t>
            </a:r>
            <a:r>
              <a:rPr lang="en-US" altLang="zh-CN" b="1" dirty="0"/>
              <a:t>x</a:t>
            </a:r>
            <a:r>
              <a:rPr lang="zh-CN" altLang="en-US" b="1" dirty="0"/>
              <a:t>的值，所以是</a:t>
            </a:r>
            <a:r>
              <a:rPr lang="en-US" altLang="zh-CN" b="1" dirty="0"/>
              <a:t>in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6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349" y="733425"/>
            <a:ext cx="79678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MonL-Bold"/>
              </a:rPr>
              <a:t>#pragma </a:t>
            </a:r>
            <a:r>
              <a:rPr lang="en-US" altLang="zh-CN" b="1" dirty="0" err="1">
                <a:latin typeface="NimbusMonL-Bold"/>
              </a:rPr>
              <a:t>omp</a:t>
            </a:r>
            <a:r>
              <a:rPr lang="en-US" altLang="zh-CN" b="1" dirty="0">
                <a:latin typeface="NimbusMonL-Bold"/>
              </a:rPr>
              <a:t> </a:t>
            </a:r>
            <a:r>
              <a:rPr lang="en-US" altLang="zh-CN" b="1" dirty="0" err="1">
                <a:latin typeface="NimbusMonL-Bold"/>
              </a:rPr>
              <a:t>taskloop</a:t>
            </a:r>
            <a:r>
              <a:rPr lang="en-US" altLang="zh-CN" b="1" dirty="0">
                <a:latin typeface="NimbusMonL-Bold"/>
              </a:rPr>
              <a:t> </a:t>
            </a:r>
            <a:r>
              <a:rPr lang="en-US" altLang="zh-CN" i="1" dirty="0">
                <a:latin typeface="TeXGyreTermes-Italic"/>
              </a:rPr>
              <a:t>[clause[[</a:t>
            </a:r>
            <a:r>
              <a:rPr lang="en-US" altLang="zh-CN" b="1" dirty="0">
                <a:latin typeface="NimbusMonL-Bold"/>
              </a:rPr>
              <a:t>,</a:t>
            </a:r>
            <a:r>
              <a:rPr lang="en-US" altLang="zh-CN" i="1" dirty="0">
                <a:latin typeface="TeXGyreTermes-Italic"/>
              </a:rPr>
              <a:t>] clause] ...] new-line</a:t>
            </a:r>
          </a:p>
          <a:p>
            <a:r>
              <a:rPr lang="en-US" altLang="zh-CN" sz="1600" dirty="0">
                <a:latin typeface="NimbusSanL-Regu"/>
              </a:rPr>
              <a:t> </a:t>
            </a:r>
            <a:r>
              <a:rPr lang="en-US" altLang="zh-CN" i="1" dirty="0">
                <a:latin typeface="TeXGyreTermes-Italic"/>
              </a:rPr>
              <a:t>for-loops</a:t>
            </a:r>
            <a:endParaRPr lang="en-US" altLang="zh-CN" sz="1600" dirty="0">
              <a:latin typeface="NimbusSanL-Regu"/>
            </a:endParaRPr>
          </a:p>
          <a:p>
            <a:r>
              <a:rPr lang="en-US" altLang="zh-CN" b="1" dirty="0">
                <a:latin typeface="NimbusMonL-Bold"/>
              </a:rPr>
              <a:t>if(</a:t>
            </a:r>
            <a:r>
              <a:rPr lang="en-US" altLang="zh-CN" i="1" dirty="0">
                <a:latin typeface="TeXGyreTermes-Italic"/>
              </a:rPr>
              <a:t>[ </a:t>
            </a:r>
            <a:r>
              <a:rPr lang="en-US" altLang="zh-CN" b="1" dirty="0" err="1">
                <a:latin typeface="NimbusMonL-Bold"/>
              </a:rPr>
              <a:t>taskloop</a:t>
            </a:r>
            <a:r>
              <a:rPr lang="en-US" altLang="zh-CN" b="1" dirty="0">
                <a:latin typeface="NimbusMonL-Bold"/>
              </a:rPr>
              <a:t> :</a:t>
            </a:r>
            <a:r>
              <a:rPr lang="en-US" altLang="zh-CN" i="1" dirty="0">
                <a:latin typeface="TeXGyreTermes-Italic"/>
              </a:rPr>
              <a:t>] scalar-expression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shared(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private(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firstprivate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lastprivate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reduction(</a:t>
            </a:r>
            <a:r>
              <a:rPr lang="en-US" altLang="zh-CN" i="1" dirty="0">
                <a:latin typeface="TeXGyreTermes-Italic"/>
              </a:rPr>
              <a:t>[</a:t>
            </a:r>
            <a:r>
              <a:rPr lang="en-US" altLang="zh-CN" b="1" dirty="0">
                <a:latin typeface="NimbusMonL-Bold"/>
              </a:rPr>
              <a:t>default ,</a:t>
            </a:r>
            <a:r>
              <a:rPr lang="en-US" altLang="zh-CN" i="1" dirty="0">
                <a:latin typeface="TeXGyreTermes-Italic"/>
              </a:rPr>
              <a:t>]reduction-identifier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in_reduction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>
                <a:latin typeface="TeXGyreTermes-Italic"/>
              </a:rPr>
              <a:t>reduction-identifier </a:t>
            </a:r>
            <a:r>
              <a:rPr lang="en-US" altLang="zh-CN" b="1" dirty="0">
                <a:latin typeface="NimbusMonL-Bold"/>
              </a:rPr>
              <a:t>: </a:t>
            </a:r>
            <a:r>
              <a:rPr lang="en-US" altLang="zh-CN" i="1" dirty="0">
                <a:latin typeface="TeXGyreTermes-Italic"/>
              </a:rPr>
              <a:t>list</a:t>
            </a:r>
            <a:r>
              <a:rPr lang="en-US" altLang="zh-CN" b="1" dirty="0">
                <a:latin typeface="NimbusMonL-Bold"/>
              </a:rPr>
              <a:t>)</a:t>
            </a:r>
            <a:endParaRPr lang="en-US" altLang="zh-CN" dirty="0">
              <a:latin typeface="TeXGyreTermes-Regular"/>
            </a:endParaRPr>
          </a:p>
          <a:p>
            <a:r>
              <a:rPr lang="en-US" altLang="zh-CN" b="1" dirty="0">
                <a:latin typeface="NimbusMonL-Bold"/>
              </a:rPr>
              <a:t>default(shared | none)</a:t>
            </a:r>
          </a:p>
          <a:p>
            <a:r>
              <a:rPr lang="en-US" altLang="zh-CN" b="1" dirty="0">
                <a:latin typeface="NimbusMonL-Bold"/>
              </a:rPr>
              <a:t>grainsize(</a:t>
            </a:r>
            <a:r>
              <a:rPr lang="en-US" altLang="zh-CN" i="1" dirty="0">
                <a:latin typeface="TeXGyreTermes-Italic"/>
              </a:rPr>
              <a:t>grain-size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 err="1">
                <a:latin typeface="NimbusMonL-Bold"/>
              </a:rPr>
              <a:t>num_tasks</a:t>
            </a:r>
            <a:r>
              <a:rPr lang="en-US" altLang="zh-CN" b="1" dirty="0">
                <a:latin typeface="NimbusMonL-Bold"/>
              </a:rPr>
              <a:t>(</a:t>
            </a:r>
            <a:r>
              <a:rPr lang="en-US" altLang="zh-CN" i="1" dirty="0" err="1">
                <a:latin typeface="TeXGyreTermes-Italic"/>
              </a:rPr>
              <a:t>num</a:t>
            </a:r>
            <a:r>
              <a:rPr lang="en-US" altLang="zh-CN" i="1" dirty="0">
                <a:latin typeface="TeXGyreTermes-Italic"/>
              </a:rPr>
              <a:t>-tasks</a:t>
            </a:r>
            <a:r>
              <a:rPr lang="en-US" altLang="zh-CN" b="1" dirty="0">
                <a:latin typeface="NimbusMonL-Bold"/>
              </a:rPr>
              <a:t>): </a:t>
            </a:r>
            <a:r>
              <a:rPr lang="zh-CN" altLang="en-US" b="1" dirty="0">
                <a:latin typeface="NimbusMonL-Bold"/>
              </a:rPr>
              <a:t>一个</a:t>
            </a:r>
            <a:r>
              <a:rPr lang="en-US" altLang="zh-CN" b="1" dirty="0">
                <a:latin typeface="NimbusMonL-Bold"/>
              </a:rPr>
              <a:t>loop</a:t>
            </a:r>
            <a:r>
              <a:rPr lang="zh-CN" altLang="en-US" b="1" dirty="0">
                <a:latin typeface="NimbusMonL-Bold"/>
              </a:rPr>
              <a:t>分成多少个任务执行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collapse(</a:t>
            </a:r>
            <a:r>
              <a:rPr lang="en-US" altLang="zh-CN" i="1" dirty="0">
                <a:latin typeface="TeXGyreTermes-Italic"/>
              </a:rPr>
              <a:t>n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final(</a:t>
            </a:r>
            <a:r>
              <a:rPr lang="en-US" altLang="zh-CN" i="1" dirty="0">
                <a:latin typeface="TeXGyreTermes-Italic"/>
              </a:rPr>
              <a:t>scalar-expr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priority(</a:t>
            </a:r>
            <a:r>
              <a:rPr lang="en-US" altLang="zh-CN" i="1" dirty="0">
                <a:latin typeface="TeXGyreTermes-Italic"/>
              </a:rPr>
              <a:t>priority-value</a:t>
            </a:r>
            <a:r>
              <a:rPr lang="en-US" altLang="zh-CN" b="1" dirty="0">
                <a:latin typeface="NimbusMonL-Bold"/>
              </a:rPr>
              <a:t>)</a:t>
            </a:r>
          </a:p>
          <a:p>
            <a:r>
              <a:rPr lang="en-US" altLang="zh-CN" b="1" dirty="0">
                <a:latin typeface="NimbusMonL-Bold"/>
              </a:rPr>
              <a:t>untied</a:t>
            </a:r>
          </a:p>
          <a:p>
            <a:r>
              <a:rPr lang="en-US" altLang="zh-CN" b="1" dirty="0" err="1">
                <a:latin typeface="NimbusMonL-Bold"/>
              </a:rPr>
              <a:t>mergeable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 err="1">
                <a:latin typeface="NimbusMonL-Bold"/>
              </a:rPr>
              <a:t>nogroup</a:t>
            </a:r>
            <a:endParaRPr lang="en-US" altLang="zh-CN" b="1" dirty="0">
              <a:latin typeface="NimbusMonL-Bold"/>
            </a:endParaRPr>
          </a:p>
          <a:p>
            <a:r>
              <a:rPr lang="en-US" altLang="zh-CN" b="1" dirty="0">
                <a:latin typeface="NimbusMonL-Bold"/>
              </a:rPr>
              <a:t>allocate(</a:t>
            </a:r>
            <a:r>
              <a:rPr lang="en-US" altLang="zh-CN" i="1" dirty="0">
                <a:latin typeface="TeXGyreTermes-Italic"/>
              </a:rPr>
              <a:t>[allocator </a:t>
            </a:r>
            <a:r>
              <a:rPr lang="en-US" altLang="zh-CN" b="1" dirty="0">
                <a:latin typeface="NimbusMonL-Bold"/>
              </a:rPr>
              <a:t>:</a:t>
            </a:r>
            <a:r>
              <a:rPr lang="en-US" altLang="zh-CN" i="1" dirty="0">
                <a:latin typeface="TeXGyreTermes-Italic"/>
              </a:rPr>
              <a:t>] list</a:t>
            </a:r>
            <a:r>
              <a:rPr lang="en-US" altLang="zh-CN" b="1" dirty="0">
                <a:latin typeface="NimbusMonL-Bold"/>
              </a:rPr>
              <a:t>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7735" y="120777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taskloop</a:t>
            </a:r>
            <a:endParaRPr lang="zh-CN" altLang="en-US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278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250" y="867073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#define T 16</a:t>
            </a:r>
          </a:p>
          <a:p>
            <a:r>
              <a:rPr lang="en-US" altLang="zh-CN" b="1" dirty="0"/>
              <a:t>#define N 1024</a:t>
            </a:r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parallel_work</a:t>
            </a:r>
            <a:r>
              <a:rPr lang="en-US" altLang="zh-CN" b="1" dirty="0"/>
              <a:t>() {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x1 = 0, x2 = 0;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parallel shared(x1,x2) </a:t>
            </a:r>
            <a:r>
              <a:rPr lang="en-US" altLang="zh-CN" b="1" dirty="0" err="1">
                <a:solidFill>
                  <a:srgbClr val="C00000"/>
                </a:solidFill>
              </a:rPr>
              <a:t>num_threads</a:t>
            </a:r>
            <a:r>
              <a:rPr lang="en-US" altLang="zh-CN" b="1" dirty="0">
                <a:solidFill>
                  <a:srgbClr val="C00000"/>
                </a:solidFill>
              </a:rPr>
              <a:t>(T)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taskloop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nn-NO" altLang="zh-CN" dirty="0"/>
              <a:t>  </a:t>
            </a:r>
            <a:r>
              <a:rPr lang="nn-NO" altLang="zh-CN" b="1" dirty="0"/>
              <a:t>for (int i = 0; i &lt; N; ++i) {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atomic</a:t>
            </a:r>
          </a:p>
          <a:p>
            <a:r>
              <a:rPr lang="en-US" altLang="zh-CN" dirty="0"/>
              <a:t>     </a:t>
            </a:r>
            <a:r>
              <a:rPr lang="en-US" altLang="zh-CN" b="1" dirty="0"/>
              <a:t>x1++; // executed T*N times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single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taskloop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nn-NO" altLang="zh-CN" dirty="0"/>
              <a:t> </a:t>
            </a:r>
            <a:r>
              <a:rPr lang="nn-NO" altLang="zh-CN" b="1" dirty="0"/>
              <a:t>for (int i = 0; i &lt; N; ++i) {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#pragma </a:t>
            </a:r>
            <a:r>
              <a:rPr lang="en-US" altLang="zh-CN" b="1" dirty="0" err="1">
                <a:solidFill>
                  <a:srgbClr val="C00000"/>
                </a:solidFill>
              </a:rPr>
              <a:t>omp</a:t>
            </a:r>
            <a:r>
              <a:rPr lang="en-US" altLang="zh-CN" b="1" dirty="0">
                <a:solidFill>
                  <a:srgbClr val="C00000"/>
                </a:solidFill>
              </a:rPr>
              <a:t> atomic</a:t>
            </a:r>
          </a:p>
          <a:p>
            <a:r>
              <a:rPr lang="en-US" altLang="zh-CN" dirty="0"/>
              <a:t>     </a:t>
            </a:r>
            <a:r>
              <a:rPr lang="en-US" altLang="zh-CN" b="1" dirty="0"/>
              <a:t>x2++; // executed N times</a:t>
            </a:r>
          </a:p>
          <a:p>
            <a:r>
              <a:rPr lang="en-US" altLang="zh-CN" dirty="0"/>
              <a:t>  </a:t>
            </a:r>
            <a:r>
              <a:rPr lang="en-US" altLang="zh-CN" b="1" dirty="0"/>
              <a:t>}</a:t>
            </a:r>
          </a:p>
          <a:p>
            <a:r>
              <a:rPr lang="en-US" altLang="zh-CN" b="1" dirty="0"/>
              <a:t>}</a:t>
            </a:r>
          </a:p>
          <a:p>
            <a:r>
              <a:rPr lang="pt-BR" altLang="zh-CN" b="1" dirty="0"/>
              <a:t>printf("x1 = %d, x2 = %d\n", x1, x2);</a:t>
            </a:r>
          </a:p>
          <a:p>
            <a:r>
              <a:rPr lang="en-US" altLang="zh-CN" b="1" dirty="0"/>
              <a:t>}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62025" y="337947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Taskloop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使用举例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6737985" y="2581275"/>
            <a:ext cx="3137535" cy="1562100"/>
          </a:xfrm>
          <a:prstGeom prst="wedgeRectCallout">
            <a:avLst>
              <a:gd name="adj1" fmla="val -137002"/>
              <a:gd name="adj2" fmla="val -380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for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的区别是，</a:t>
            </a:r>
            <a:r>
              <a:rPr lang="en-US" altLang="zh-CN" sz="20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taskloop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要求每个线程都执行循环的所有迭代，所以此处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x1++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执行了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T*N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772274" y="4791075"/>
            <a:ext cx="3240406" cy="1562100"/>
          </a:xfrm>
          <a:prstGeom prst="wedgeRectCallout">
            <a:avLst>
              <a:gd name="adj1" fmla="val -146922"/>
              <a:gd name="adj2" fmla="val -930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此处用了</a:t>
            </a:r>
            <a:r>
              <a:rPr lang="en-US" altLang="zh-CN" sz="20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single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，所以只有一个线程执行，因此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x2++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执行了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2372617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1619" y="824865"/>
            <a:ext cx="7967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NimbusMonL-Bold"/>
              </a:rPr>
              <a:t>#pragma </a:t>
            </a:r>
            <a:r>
              <a:rPr lang="en-US" altLang="zh-CN" sz="2000" b="1" dirty="0" err="1">
                <a:latin typeface="NimbusMonL-Bold"/>
              </a:rPr>
              <a:t>omp</a:t>
            </a:r>
            <a:r>
              <a:rPr lang="en-US" altLang="zh-CN" sz="2000" b="1" dirty="0">
                <a:latin typeface="NimbusMonL-Bold"/>
              </a:rPr>
              <a:t> </a:t>
            </a:r>
            <a:r>
              <a:rPr lang="en-US" altLang="zh-CN" sz="2000" b="1" dirty="0" err="1">
                <a:latin typeface="NimbusMonL-Bold"/>
              </a:rPr>
              <a:t>taskgroup</a:t>
            </a:r>
            <a:r>
              <a:rPr lang="en-US" altLang="zh-CN" sz="2000" b="1" dirty="0">
                <a:latin typeface="NimbusMonL-Bold"/>
              </a:rPr>
              <a:t> </a:t>
            </a:r>
            <a:r>
              <a:rPr lang="en-US" altLang="zh-CN" sz="2000" i="1" dirty="0"/>
              <a:t>[clause[[</a:t>
            </a:r>
            <a:r>
              <a:rPr lang="en-US" altLang="zh-CN" sz="2000" b="1" dirty="0"/>
              <a:t>,</a:t>
            </a:r>
            <a:r>
              <a:rPr lang="en-US" altLang="zh-CN" sz="2000" i="1" dirty="0"/>
              <a:t>] clause] ...] new-line</a:t>
            </a:r>
          </a:p>
          <a:p>
            <a:r>
              <a:rPr lang="en-US" altLang="zh-CN" sz="2000" dirty="0"/>
              <a:t> </a:t>
            </a:r>
            <a:r>
              <a:rPr lang="en-US" altLang="zh-CN" sz="2000" i="1" dirty="0"/>
              <a:t>structured-block</a:t>
            </a:r>
          </a:p>
          <a:p>
            <a:r>
              <a:rPr lang="en-US" altLang="zh-CN" sz="2000" b="1" dirty="0" err="1">
                <a:latin typeface="NimbusMonL-Bold"/>
              </a:rPr>
              <a:t>task_reduction</a:t>
            </a:r>
            <a:r>
              <a:rPr lang="en-US" altLang="zh-CN" sz="2000" b="1" dirty="0">
                <a:latin typeface="NimbusMonL-Bold"/>
              </a:rPr>
              <a:t>(</a:t>
            </a:r>
            <a:r>
              <a:rPr lang="en-US" altLang="zh-CN" sz="2000" i="1" dirty="0">
                <a:latin typeface="TeXGyreTermes-Italic"/>
              </a:rPr>
              <a:t>reduction-identifier : list</a:t>
            </a:r>
            <a:r>
              <a:rPr lang="en-US" altLang="zh-CN" sz="2000" b="1" dirty="0">
                <a:latin typeface="NimbusMonL-Bold"/>
              </a:rPr>
              <a:t>)</a:t>
            </a:r>
          </a:p>
          <a:p>
            <a:r>
              <a:rPr lang="en-US" altLang="zh-CN" sz="2000" b="1" dirty="0">
                <a:latin typeface="NimbusMonL-Bold"/>
              </a:rPr>
              <a:t>allocate(</a:t>
            </a:r>
            <a:r>
              <a:rPr lang="en-US" altLang="zh-CN" sz="2000" i="1" dirty="0">
                <a:latin typeface="TeXGyreTermes-Italic"/>
              </a:rPr>
              <a:t>[allocator </a:t>
            </a:r>
            <a:r>
              <a:rPr lang="en-US" altLang="zh-CN" sz="2000" b="1" dirty="0">
                <a:latin typeface="NimbusMonL-Bold"/>
              </a:rPr>
              <a:t>:</a:t>
            </a:r>
            <a:r>
              <a:rPr lang="en-US" altLang="zh-CN" sz="2000" i="1" dirty="0">
                <a:latin typeface="TeXGyreTermes-Italic"/>
              </a:rPr>
              <a:t>] list</a:t>
            </a:r>
            <a:r>
              <a:rPr lang="en-US" altLang="zh-CN" sz="2000" b="1" dirty="0">
                <a:latin typeface="NimbusMonL-Bold"/>
              </a:rPr>
              <a:t>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7735" y="120777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taskgroup</a:t>
            </a:r>
            <a:endParaRPr lang="zh-CN" altLang="en-US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1589" y="2541567"/>
            <a:ext cx="11115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产生一组任务，在此结构末尾，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要等待一组内所有任务完成</a:t>
            </a:r>
          </a:p>
        </p:txBody>
      </p:sp>
    </p:spTree>
    <p:extLst>
      <p:ext uri="{BB962C8B-B14F-4D97-AF65-F5344CB8AC3E}">
        <p14:creationId xmlns:p14="http://schemas.microsoft.com/office/powerpoint/2010/main" val="209175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110" y="474702"/>
            <a:ext cx="792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tree_node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tree_node</a:t>
            </a:r>
            <a:r>
              <a:rPr lang="en-US" altLang="zh-CN" b="1" dirty="0"/>
              <a:t> *left;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tree_node</a:t>
            </a:r>
            <a:r>
              <a:rPr lang="en-US" altLang="zh-CN" b="1" dirty="0"/>
              <a:t> *right;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tree_node</a:t>
            </a:r>
            <a:r>
              <a:rPr lang="en-US" altLang="zh-CN" b="1" dirty="0"/>
              <a:t>* </a:t>
            </a:r>
            <a:r>
              <a:rPr lang="en-US" altLang="zh-CN" b="1" dirty="0" err="1"/>
              <a:t>tree_type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extern void </a:t>
            </a:r>
            <a:r>
              <a:rPr lang="en-US" altLang="zh-CN" b="1" dirty="0" err="1"/>
              <a:t>init_tree</a:t>
            </a:r>
            <a:r>
              <a:rPr lang="en-US" altLang="zh-CN" b="1" dirty="0"/>
              <a:t>(</a:t>
            </a:r>
            <a:r>
              <a:rPr lang="en-US" altLang="zh-CN" b="1" dirty="0" err="1"/>
              <a:t>tree_type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#define </a:t>
            </a:r>
            <a:r>
              <a:rPr lang="en-US" altLang="zh-CN" b="1" dirty="0" err="1"/>
              <a:t>max_steps</a:t>
            </a:r>
            <a:r>
              <a:rPr lang="en-US" altLang="zh-CN" b="1" dirty="0"/>
              <a:t> 100</a:t>
            </a:r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compute_something</a:t>
            </a:r>
            <a:r>
              <a:rPr lang="en-US" altLang="zh-CN" b="1" dirty="0"/>
              <a:t>(</a:t>
            </a:r>
            <a:r>
              <a:rPr lang="en-US" altLang="zh-CN" b="1" dirty="0" err="1"/>
              <a:t>tree_type</a:t>
            </a:r>
            <a:r>
              <a:rPr lang="en-US" altLang="zh-CN" b="1" dirty="0"/>
              <a:t> tree)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{   // some computation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compute_tree</a:t>
            </a:r>
            <a:r>
              <a:rPr lang="en-US" altLang="zh-CN" b="1" dirty="0"/>
              <a:t>(</a:t>
            </a:r>
            <a:r>
              <a:rPr lang="en-US" altLang="zh-CN" b="1" dirty="0" err="1"/>
              <a:t>tree_type</a:t>
            </a:r>
            <a:r>
              <a:rPr lang="en-US" altLang="zh-CN" b="1" dirty="0"/>
              <a:t> tree)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if (tree-&gt;left)</a:t>
            </a:r>
            <a:r>
              <a:rPr lang="en-US" altLang="zh-CN" dirty="0"/>
              <a:t>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</a:t>
            </a:r>
          </a:p>
          <a:p>
            <a:r>
              <a:rPr lang="en-US" altLang="zh-CN" dirty="0"/>
              <a:t>         </a:t>
            </a:r>
            <a:r>
              <a:rPr lang="en-US" altLang="zh-CN" b="1" dirty="0" err="1"/>
              <a:t>compute_tree</a:t>
            </a:r>
            <a:r>
              <a:rPr lang="en-US" altLang="zh-CN" b="1" dirty="0"/>
              <a:t>(tree-&gt;left);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if (tree-&gt;right)</a:t>
            </a:r>
            <a:r>
              <a:rPr lang="en-US" altLang="zh-CN" dirty="0"/>
              <a:t>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compute_tree</a:t>
            </a:r>
            <a:r>
              <a:rPr lang="en-US" altLang="zh-CN" b="1" dirty="0"/>
              <a:t>(tree-&gt;right);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}</a:t>
            </a:r>
          </a:p>
          <a:p>
            <a:r>
              <a:rPr lang="en-US" altLang="zh-CN" b="1" dirty="0"/>
              <a:t> 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compute_something</a:t>
            </a:r>
            <a:r>
              <a:rPr lang="en-US" altLang="zh-CN" b="1" dirty="0"/>
              <a:t>(tree);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21995" y="0"/>
            <a:ext cx="9875520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taskgroup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993130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}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tree_type</a:t>
            </a:r>
            <a:r>
              <a:rPr lang="en-US" altLang="zh-CN" b="1" dirty="0"/>
              <a:t> tree;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init_tree</a:t>
            </a:r>
            <a:r>
              <a:rPr lang="en-US" altLang="zh-CN" b="1" dirty="0"/>
              <a:t>(tree);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</a:t>
            </a:r>
          </a:p>
          <a:p>
            <a:r>
              <a:rPr lang="en-US" altLang="zh-CN" dirty="0"/>
              <a:t>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single</a:t>
            </a:r>
          </a:p>
          <a:p>
            <a:r>
              <a:rPr lang="en-US" altLang="zh-CN" dirty="0"/>
              <a:t>  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</a:t>
            </a:r>
          </a:p>
          <a:p>
            <a:r>
              <a:rPr lang="en-US" altLang="zh-CN" dirty="0"/>
              <a:t>         </a:t>
            </a:r>
            <a:r>
              <a:rPr lang="en-US" altLang="zh-CN" b="1" dirty="0" err="1"/>
              <a:t>start_background_work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for 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max_steps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#pragma </a:t>
            </a:r>
            <a:r>
              <a:rPr lang="en-US" altLang="zh-CN" b="1" dirty="0" err="1">
                <a:solidFill>
                  <a:srgbClr val="FF0000"/>
                </a:solidFill>
              </a:rPr>
              <a:t>omp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taskgroup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     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task</a:t>
            </a:r>
          </a:p>
          <a:p>
            <a:r>
              <a:rPr lang="en-US" altLang="zh-CN" dirty="0"/>
              <a:t>              </a:t>
            </a:r>
            <a:r>
              <a:rPr lang="en-US" altLang="zh-CN" b="1" dirty="0" err="1"/>
              <a:t>compute_tree</a:t>
            </a:r>
            <a:r>
              <a:rPr lang="en-US" altLang="zh-CN" b="1" dirty="0"/>
              <a:t>(tree);</a:t>
            </a:r>
          </a:p>
          <a:p>
            <a:r>
              <a:rPr lang="en-US" altLang="zh-CN" dirty="0"/>
              <a:t>           </a:t>
            </a:r>
            <a:r>
              <a:rPr lang="en-US" altLang="zh-CN" b="1" dirty="0"/>
              <a:t>} // wait on tree traversal in this step</a:t>
            </a:r>
          </a:p>
          <a:p>
            <a:r>
              <a:rPr lang="en-US" altLang="zh-CN" dirty="0"/>
              <a:t>           </a:t>
            </a:r>
            <a:r>
              <a:rPr lang="en-US" altLang="zh-CN" b="1" dirty="0" err="1"/>
              <a:t>check_step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}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} // only now is background work required to be complete</a:t>
            </a:r>
          </a:p>
          <a:p>
            <a:r>
              <a:rPr lang="en-US" altLang="zh-CN" dirty="0"/>
              <a:t>      </a:t>
            </a:r>
            <a:r>
              <a:rPr lang="en-US" altLang="zh-CN" b="1" dirty="0" err="1"/>
              <a:t>print_results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return;</a:t>
            </a:r>
          </a:p>
          <a:p>
            <a:r>
              <a:rPr lang="en-US" altLang="zh-CN" b="1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52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4" y="548681"/>
            <a:ext cx="6048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7030A0"/>
                </a:solidFill>
                <a:sym typeface="微软雅黑" pitchFamily="34" charset="-122"/>
              </a:rPr>
              <a:t>For</a:t>
            </a:r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循环的并行化</a:t>
            </a:r>
            <a:endParaRPr lang="zh-CN" altLang="zh-CN" sz="1467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2529" y="1333025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#define N 100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main(void)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float a[N], b[N/2];</a:t>
            </a:r>
          </a:p>
          <a:p>
            <a:r>
              <a:rPr lang="en-US" altLang="zh-CN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1" dirty="0"/>
              <a:t>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++ )</a:t>
            </a:r>
          </a:p>
          <a:p>
            <a:r>
              <a:rPr lang="en-US" altLang="zh-CN" b="1" dirty="0"/>
              <a:t>      a[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i</a:t>
            </a:r>
            <a:r>
              <a:rPr lang="en-US" altLang="zh-CN" b="1" dirty="0"/>
              <a:t> + 1;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j = 0;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parallel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#pragma </a:t>
            </a:r>
            <a:r>
              <a:rPr lang="en-US" altLang="zh-CN" b="1" dirty="0" err="1"/>
              <a:t>omp</a:t>
            </a:r>
            <a:r>
              <a:rPr lang="en-US" altLang="zh-CN" b="1" dirty="0"/>
              <a:t> for </a:t>
            </a:r>
            <a:r>
              <a:rPr lang="en-US" altLang="zh-CN" b="1" dirty="0">
                <a:solidFill>
                  <a:srgbClr val="FF0000"/>
                </a:solidFill>
              </a:rPr>
              <a:t>linear(j:1)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N; </a:t>
            </a:r>
            <a:r>
              <a:rPr lang="en-US" altLang="zh-CN" b="1" dirty="0" err="1"/>
              <a:t>i</a:t>
            </a:r>
            <a:r>
              <a:rPr lang="en-US" altLang="zh-CN" b="1" dirty="0"/>
              <a:t> += 2 ) {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b[j] = a[</a:t>
            </a:r>
            <a:r>
              <a:rPr lang="en-US" altLang="zh-CN" b="1" dirty="0" err="1"/>
              <a:t>i</a:t>
            </a:r>
            <a:r>
              <a:rPr lang="en-US" altLang="zh-CN" b="1" dirty="0"/>
              <a:t>] * 2.0f;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j+=2;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}</a:t>
            </a:r>
          </a:p>
          <a:p>
            <a:r>
              <a:rPr lang="pt-BR" altLang="zh-CN" dirty="0"/>
              <a:t>    </a:t>
            </a:r>
            <a:r>
              <a:rPr lang="pt-BR" altLang="zh-CN" b="1" dirty="0"/>
              <a:t>printf( "%d %f %f\n", j, b[0], b[j-1] );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/* print out: 50 2.0 198.0 */</a:t>
            </a:r>
          </a:p>
          <a:p>
            <a:endParaRPr lang="en-US" altLang="zh-CN" dirty="0"/>
          </a:p>
          <a:p>
            <a:r>
              <a:rPr lang="en-US" altLang="zh-CN" b="1" dirty="0"/>
              <a:t>  return 0;</a:t>
            </a:r>
          </a:p>
          <a:p>
            <a:r>
              <a:rPr lang="en-US" altLang="zh-CN" dirty="0"/>
              <a:t>}</a:t>
            </a:r>
            <a:endParaRPr lang="en-US" altLang="zh-CN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6734175" y="1381125"/>
            <a:ext cx="4829175" cy="2076450"/>
          </a:xfrm>
          <a:prstGeom prst="wedgeRoundRectCallout">
            <a:avLst>
              <a:gd name="adj1" fmla="val -27543"/>
              <a:gd name="adj2" fmla="val 44459"/>
              <a:gd name="adj3" fmla="val 16667"/>
            </a:avLst>
          </a:prstGeom>
          <a:solidFill>
            <a:srgbClr val="C6F2F2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最后的值是最后一次迭代之后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的值：</a:t>
            </a:r>
            <a:endParaRPr lang="en-US" altLang="zh-CN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最后一个线程在进入循环时所分配的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j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的值为初值，经过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N/2/p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次迭代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N/2 – N/2/</a:t>
            </a:r>
            <a:r>
              <a:rPr lang="en-US" altLang="zh-CN" sz="2400" b="1" dirty="0" err="1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p+N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宋体" pitchFamily="2" charset="-122"/>
              </a:rPr>
              <a:t>/p/2*2</a:t>
            </a:r>
            <a:endParaRPr lang="zh-CN" altLang="en-US" sz="2400" b="1" dirty="0">
              <a:solidFill>
                <a:schemeClr val="accent4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1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871532" y="575390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01986" y="5653630"/>
            <a:ext cx="8904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https://computing.llnl.gov/tutorials/pthreads/#Designing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351584" y="1793716"/>
            <a:ext cx="60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线程的定义：进程内的调度单元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共享内存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有独立的寄存器和栈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可被独立调度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可以并发执行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标准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线程编程接口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84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523034" y="375069"/>
            <a:ext cx="644951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MPI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应用举例</a:t>
            </a:r>
            <a:endParaRPr lang="zh-CN" altLang="zh-CN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751634" y="1015405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用</a:t>
            </a:r>
            <a:r>
              <a:rPr lang="en-US" altLang="zh-CN" sz="3200" dirty="0" err="1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优化快速排序算法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325" y="188825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原始快速排序算法：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767" y="279170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/* low  --&gt; Starting index,  high  --&gt; Ending index */</a:t>
            </a:r>
          </a:p>
          <a:p>
            <a:r>
              <a:rPr lang="en-US" altLang="zh-CN" dirty="0" err="1"/>
              <a:t>quickSort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[], low, high)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(low &lt; high)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/* pi is partitioning index, </a:t>
            </a:r>
            <a:r>
              <a:rPr lang="en-US" altLang="zh-CN" dirty="0" err="1"/>
              <a:t>arr</a:t>
            </a:r>
            <a:r>
              <a:rPr lang="en-US" altLang="zh-CN" dirty="0"/>
              <a:t>[pi] is now</a:t>
            </a:r>
          </a:p>
          <a:p>
            <a:r>
              <a:rPr lang="en-US" altLang="zh-CN" dirty="0"/>
              <a:t>           at right place */</a:t>
            </a:r>
          </a:p>
          <a:p>
            <a:r>
              <a:rPr lang="en-US" altLang="zh-CN" dirty="0"/>
              <a:t>        pi = partition(</a:t>
            </a:r>
            <a:r>
              <a:rPr lang="en-US" altLang="zh-CN" dirty="0" err="1"/>
              <a:t>arr</a:t>
            </a:r>
            <a:r>
              <a:rPr lang="en-US" altLang="zh-CN" dirty="0"/>
              <a:t>, low, high);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quickSort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low, pi - 1);  // Before pi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quickSort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pi + 1, high); // After pi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218009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void partition (</a:t>
            </a:r>
            <a:r>
              <a:rPr lang="en-US" altLang="zh-CN" dirty="0" err="1"/>
              <a:t>arr</a:t>
            </a:r>
            <a:r>
              <a:rPr lang="en-US" altLang="zh-CN" dirty="0"/>
              <a:t>[], low, high)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// pivot (Element to be placed at right position)</a:t>
            </a:r>
          </a:p>
          <a:p>
            <a:r>
              <a:rPr lang="en-US" altLang="zh-CN" dirty="0"/>
              <a:t>    pivot = </a:t>
            </a:r>
            <a:r>
              <a:rPr lang="en-US" altLang="zh-CN" dirty="0" err="1"/>
              <a:t>arr</a:t>
            </a:r>
            <a:r>
              <a:rPr lang="en-US" altLang="zh-CN" dirty="0"/>
              <a:t>[high];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(low - 1);  // Index of smaller element</a:t>
            </a:r>
          </a:p>
          <a:p>
            <a:r>
              <a:rPr lang="en-US" altLang="zh-CN" dirty="0"/>
              <a:t>    for (j = low; j &lt;= high- 1; </a:t>
            </a:r>
            <a:r>
              <a:rPr lang="en-US" altLang="zh-CN" dirty="0" err="1"/>
              <a:t>j++</a:t>
            </a:r>
            <a:r>
              <a:rPr lang="en-US" altLang="zh-CN" dirty="0"/>
              <a:t>)     {</a:t>
            </a:r>
          </a:p>
          <a:p>
            <a:r>
              <a:rPr lang="en-US" altLang="zh-CN" dirty="0"/>
              <a:t>        // If current element is smaller than the pivot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arr</a:t>
            </a:r>
            <a:r>
              <a:rPr lang="en-US" altLang="zh-CN" dirty="0"/>
              <a:t>[j] &lt; pivot)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++;    // increment index of smaller element</a:t>
            </a:r>
          </a:p>
          <a:p>
            <a:r>
              <a:rPr lang="en-US" altLang="zh-CN" dirty="0"/>
              <a:t>            swap(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arr</a:t>
            </a:r>
            <a:r>
              <a:rPr lang="en-US" altLang="zh-CN" dirty="0"/>
              <a:t>[j]);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swap(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+ 1], </a:t>
            </a:r>
            <a:r>
              <a:rPr lang="en-US" altLang="zh-CN" dirty="0" err="1"/>
              <a:t>arr</a:t>
            </a:r>
            <a:r>
              <a:rPr lang="en-US" altLang="zh-CN" dirty="0"/>
              <a:t>[high]);</a:t>
            </a:r>
          </a:p>
          <a:p>
            <a:r>
              <a:rPr lang="en-US" altLang="zh-CN" dirty="0"/>
              <a:t>    return (</a:t>
            </a:r>
            <a:r>
              <a:rPr lang="en-US" altLang="zh-CN" dirty="0" err="1"/>
              <a:t>i</a:t>
            </a:r>
            <a:r>
              <a:rPr lang="en-US" altLang="zh-CN" dirty="0"/>
              <a:t> + 1);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55204" y="0"/>
            <a:ext cx="2808625" cy="201528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69537" y="1644134"/>
            <a:ext cx="426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https://www.geeksforgeeks.org/quick-sort/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8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523034" y="375069"/>
            <a:ext cx="644951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MPI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应用举例</a:t>
            </a:r>
            <a:endParaRPr lang="zh-CN" altLang="zh-CN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751634" y="1015405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用</a:t>
            </a:r>
            <a:r>
              <a:rPr lang="en-US" altLang="zh-CN" sz="3200" dirty="0" err="1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优化快速排序算法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550" y="1621550"/>
            <a:ext cx="906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hlinkClick r:id="rId3"/>
              </a:rPr>
              <a:t>https://software.intel.com/content/www/us/en/develop/articles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/an-efficient-parallel-three-way-quicksort-using-intel-c-compiler-and-openmp-45-library.html   </a:t>
            </a:r>
          </a:p>
        </p:txBody>
      </p:sp>
      <p:sp>
        <p:nvSpPr>
          <p:cNvPr id="7" name="矩形 6"/>
          <p:cNvSpPr/>
          <p:nvPr/>
        </p:nvSpPr>
        <p:spPr>
          <a:xfrm>
            <a:off x="2228543" y="5419725"/>
            <a:ext cx="635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将两个虚线框中的数据再分别切分。如此递归，直到所有数据都处理完。</a:t>
            </a:r>
          </a:p>
        </p:txBody>
      </p:sp>
      <p:sp>
        <p:nvSpPr>
          <p:cNvPr id="2" name="矩形 1"/>
          <p:cNvSpPr/>
          <p:nvPr/>
        </p:nvSpPr>
        <p:spPr>
          <a:xfrm>
            <a:off x="3886200" y="30575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33875" y="30575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91201" y="306705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9650" y="30575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05425" y="30575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29351" y="306705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67501" y="30765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05651" y="30765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43801" y="30765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38525" y="30480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90850" y="30480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43175" y="303847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95500" y="303847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72426" y="30765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410576" y="30765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24300" y="425767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71975" y="425767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829301" y="42672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57750" y="425767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43525" y="425767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267451" y="42672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15126" y="427672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53276" y="427672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591426" y="427672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76625" y="424815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28950" y="424815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581275" y="42386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33600" y="42386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020051" y="427672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458201" y="427672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200" y="4086224"/>
            <a:ext cx="2428875" cy="1000125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81675" y="4124325"/>
            <a:ext cx="3171825" cy="952499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975" y="0"/>
            <a:ext cx="20575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523034" y="375069"/>
            <a:ext cx="644951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MPI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应用举例</a:t>
            </a:r>
            <a:endParaRPr lang="zh-CN" altLang="zh-CN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751634" y="1015405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用</a:t>
            </a:r>
            <a:r>
              <a:rPr lang="en-US" altLang="zh-CN" sz="3200" dirty="0" err="1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优化快速排序算法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767" y="2791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53124" y="1865769"/>
            <a:ext cx="6124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6.       For each </a:t>
            </a:r>
            <a:r>
              <a:rPr lang="en-US" altLang="zh-CN" dirty="0" err="1"/>
              <a:t>i-th</a:t>
            </a:r>
            <a:r>
              <a:rPr lang="en-US" altLang="zh-CN" dirty="0"/>
              <a:t> element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in the array (</a:t>
            </a:r>
            <a:r>
              <a:rPr lang="en-US" altLang="zh-CN" dirty="0" err="1"/>
              <a:t>i</a:t>
            </a:r>
            <a:r>
              <a:rPr lang="en-US" altLang="zh-CN" dirty="0"/>
              <a:t> &lt;= high), do the following:</a:t>
            </a:r>
          </a:p>
          <a:p>
            <a:r>
              <a:rPr lang="en-US" altLang="zh-CN" dirty="0"/>
              <a:t>Compare </a:t>
            </a:r>
            <a:r>
              <a:rPr lang="en-US" altLang="zh-CN" dirty="0" err="1"/>
              <a:t>i-th</a:t>
            </a:r>
            <a:r>
              <a:rPr lang="en-US" altLang="zh-CN" dirty="0"/>
              <a:t> element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with the value of pivot:</a:t>
            </a:r>
          </a:p>
          <a:p>
            <a:r>
              <a:rPr lang="en-US" altLang="zh-CN" dirty="0"/>
              <a:t>(a)  If the </a:t>
            </a:r>
            <a:r>
              <a:rPr lang="en-US" altLang="zh-CN" dirty="0" err="1"/>
              <a:t>i-th</a:t>
            </a:r>
            <a:r>
              <a:rPr lang="en-US" altLang="zh-CN" dirty="0"/>
              <a:t> element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is less than the pivot value, then exchange it with the element at left index and increment left  and </a:t>
            </a:r>
            <a:r>
              <a:rPr lang="en-US" altLang="zh-CN" dirty="0" err="1"/>
              <a:t>i</a:t>
            </a:r>
            <a:r>
              <a:rPr lang="en-US" altLang="zh-CN" dirty="0"/>
              <a:t> indices by 1;</a:t>
            </a:r>
          </a:p>
          <a:p>
            <a:r>
              <a:rPr lang="en-US" altLang="zh-CN" dirty="0"/>
              <a:t>(b)  If the </a:t>
            </a:r>
            <a:r>
              <a:rPr lang="en-US" altLang="zh-CN" dirty="0" err="1"/>
              <a:t>i-th</a:t>
            </a:r>
            <a:r>
              <a:rPr lang="en-US" altLang="zh-CN" dirty="0"/>
              <a:t> element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is greater than the pivot value, then exchange it with the element at right index and decrement the right index by 1;</a:t>
            </a:r>
          </a:p>
          <a:p>
            <a:r>
              <a:rPr lang="en-US" altLang="zh-CN" dirty="0"/>
              <a:t>(c)  Otherwise, do not perform any exchange and increment the index </a:t>
            </a:r>
            <a:r>
              <a:rPr lang="en-US" altLang="zh-CN" dirty="0" err="1"/>
              <a:t>i</a:t>
            </a:r>
            <a:r>
              <a:rPr lang="en-US" altLang="zh-CN" dirty="0"/>
              <a:t> by 1; </a:t>
            </a:r>
          </a:p>
          <a:p>
            <a:r>
              <a:rPr lang="en-US" altLang="zh-CN" dirty="0"/>
              <a:t>7.       Recursively sort the left partition of the array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low..left</a:t>
            </a:r>
            <a:r>
              <a:rPr lang="en-US" altLang="zh-CN" dirty="0"/>
              <a:t> - 1];</a:t>
            </a:r>
          </a:p>
          <a:p>
            <a:r>
              <a:rPr lang="en-US" altLang="zh-CN" dirty="0"/>
              <a:t>8.       Recursively sort the right partition of the array </a:t>
            </a:r>
            <a:r>
              <a:rPr lang="en-US" altLang="zh-CN" dirty="0" err="1"/>
              <a:t>arr</a:t>
            </a:r>
            <a:r>
              <a:rPr lang="en-US" altLang="zh-CN" dirty="0"/>
              <a:t>[right + 1..high];</a:t>
            </a:r>
          </a:p>
        </p:txBody>
      </p:sp>
      <p:sp>
        <p:nvSpPr>
          <p:cNvPr id="8" name="矩形 7"/>
          <p:cNvSpPr/>
          <p:nvPr/>
        </p:nvSpPr>
        <p:spPr>
          <a:xfrm>
            <a:off x="314325" y="2056269"/>
            <a:ext cx="556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       Let </a:t>
            </a:r>
            <a:r>
              <a:rPr lang="en-US" altLang="zh-CN" dirty="0" err="1"/>
              <a:t>arr</a:t>
            </a:r>
            <a:r>
              <a:rPr lang="en-US" altLang="zh-CN" dirty="0"/>
              <a:t>[0..N] be an array of elements, low, high are the indices of the first and last elements;</a:t>
            </a:r>
          </a:p>
          <a:p>
            <a:r>
              <a:rPr lang="en-US" altLang="zh-CN" dirty="0"/>
              <a:t>2.       Select a pivot as the value of the first element (pivot = </a:t>
            </a:r>
            <a:r>
              <a:rPr lang="en-US" altLang="zh-CN" dirty="0" err="1"/>
              <a:t>arr</a:t>
            </a:r>
            <a:r>
              <a:rPr lang="en-US" altLang="zh-CN" dirty="0"/>
              <a:t>[low]);</a:t>
            </a:r>
          </a:p>
          <a:p>
            <a:r>
              <a:rPr lang="en-US" altLang="zh-CN" dirty="0"/>
              <a:t>3.       Initialize the left variable as the index of the first element (left = low);</a:t>
            </a:r>
          </a:p>
          <a:p>
            <a:r>
              <a:rPr lang="en-US" altLang="zh-CN" dirty="0"/>
              <a:t>4.       Initialize the right variable as the index of the last element (right = high);</a:t>
            </a:r>
          </a:p>
          <a:p>
            <a:r>
              <a:rPr lang="en-US" altLang="zh-CN" dirty="0"/>
              <a:t>5.       Initialize the variable </a:t>
            </a:r>
            <a:r>
              <a:rPr lang="en-US" altLang="zh-CN" dirty="0" err="1"/>
              <a:t>i</a:t>
            </a:r>
            <a:r>
              <a:rPr lang="en-US" altLang="zh-CN" dirty="0"/>
              <a:t> as the index of the second element (</a:t>
            </a:r>
            <a:r>
              <a:rPr lang="en-US" altLang="zh-CN" dirty="0" err="1"/>
              <a:t>i</a:t>
            </a:r>
            <a:r>
              <a:rPr lang="en-US" altLang="zh-CN" dirty="0"/>
              <a:t> = low + 1);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975" y="0"/>
            <a:ext cx="20575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303959" y="0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用</a:t>
            </a:r>
            <a:r>
              <a:rPr lang="en-US" altLang="zh-CN" sz="3200" dirty="0" err="1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优化快速排序算法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4642" y="68705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g_depth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cutoff = 1000000;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void swap(double *array,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left,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right) 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double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array[left];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array[left] = array[right];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array[right] =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void qsort3w(double *array, long low, long high)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if(low &gt;= high) return;</a:t>
            </a:r>
          </a:p>
          <a:p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_Size = high - low;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g_depth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if(_Size &gt; 0) 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long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low,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high;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0,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double _Pivot = array[low];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long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low + 1;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while (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if(array[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_Pivot) {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is_swapped_left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swap(array,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zh-CN" alt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else if(array[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 _Pivot) {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is_swapped_right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swap(array,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--;</a:t>
            </a:r>
            <a:endParaRPr lang="zh-CN" alt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else </a:t>
            </a:r>
            <a:r>
              <a:rPr lang="en-US" altLang="zh-CN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FwdIt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zh-CN" alt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3274" y="671691"/>
            <a:ext cx="47148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if (_Size &gt;= cutoff)  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taskgroup</a:t>
            </a:r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 untied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mergeable</a:t>
            </a:r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if ((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- low &gt; 0) &amp;&amp; 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qsort3w(array, low,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- 1);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 untied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mergeable</a:t>
            </a:r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if ((high -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&gt; 0) &amp;&amp; 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qsort3w(array,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+ 1, high);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else 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 untied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mergeable</a:t>
            </a:r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if ((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- low &gt; 0) &amp;&amp; 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qsort3w(array, low,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cur_left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- 1);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if ((high -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&gt; 0) &amp;&amp; 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is_swapped_right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qsort3w(array,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cur_right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+ 1, high);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parallel_sort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(double * array, long low, long high) 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num_threads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master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qsort3w(array, low, high - 1);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162550" y="3829050"/>
            <a:ext cx="1600200" cy="571500"/>
          </a:xfrm>
          <a:prstGeom prst="wedgeRectCallout">
            <a:avLst>
              <a:gd name="adj1" fmla="val -74404"/>
              <a:gd name="adj2" fmla="val 12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PARTITION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0250" y="4029075"/>
            <a:ext cx="2943225" cy="2619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177880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161084" y="253405"/>
            <a:ext cx="7040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用</a:t>
            </a:r>
            <a:r>
              <a:rPr lang="en-US" altLang="zh-CN" sz="3200" dirty="0" err="1">
                <a:solidFill>
                  <a:srgbClr val="00B050"/>
                </a:solidFill>
                <a:sym typeface="微软雅黑" pitchFamily="34" charset="-122"/>
              </a:rPr>
              <a:t>OpenMP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优化快速排序算法</a:t>
            </a:r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95750" y="146685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43425" y="1466850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000751" y="1476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29200" y="1466850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514975" y="1466850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38901" y="1476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886576" y="14859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324726" y="14859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762876" y="14859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648075" y="14573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200400" y="14573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752725" y="14478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305050" y="14478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191501" y="14859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629651" y="148590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52650" y="1295399"/>
            <a:ext cx="2428875" cy="1000125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3125" y="1333500"/>
            <a:ext cx="3171825" cy="952499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91300" y="240220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714625" y="237363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14800" y="336232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62475" y="33623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019801" y="337185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48250" y="33623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34025" y="3362325"/>
            <a:ext cx="466725" cy="6667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457951" y="3371850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905626" y="3381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343776" y="3381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781926" y="3381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667125" y="33528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219450" y="3352800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771775" y="334327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324100" y="3343275"/>
            <a:ext cx="428625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210551" y="3381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648701" y="3381375"/>
            <a:ext cx="419100" cy="66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62175" y="3133724"/>
            <a:ext cx="619126" cy="1047751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019801" y="3133725"/>
            <a:ext cx="1333500" cy="1009649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991225" y="425005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952625" y="427863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048125" y="3124200"/>
            <a:ext cx="552450" cy="1038226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733800" y="422148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781926" y="3171825"/>
            <a:ext cx="1333500" cy="1009649"/>
          </a:xfrm>
          <a:prstGeom prst="rect">
            <a:avLst/>
          </a:prstGeom>
          <a:solidFill>
            <a:srgbClr val="5B9BD5">
              <a:alpha val="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867650" y="421195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3</a:t>
            </a:r>
            <a:endParaRPr lang="zh-CN" altLang="en-US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975" y="0"/>
            <a:ext cx="20575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2693095" cy="1932384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523034" y="375069"/>
            <a:ext cx="644951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MPI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6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OpenMP</a:t>
            </a:r>
            <a:r>
              <a:rPr lang="zh-CN" altLang="en-US" sz="3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应用举例</a:t>
            </a:r>
            <a:endParaRPr lang="zh-CN" altLang="zh-CN" sz="3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32609" y="125353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6402" y="1964143"/>
            <a:ext cx="84273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高斯消去法适用于稠密矩阵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稀疏方程组求解可使用迭代法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用一组近似值来逼近真实解：减少存储；减少计算量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共轭梯度法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en-US" altLang="zh-CN" sz="2400" b="1" dirty="0">
                <a:solidFill>
                  <a:srgbClr val="7030A0"/>
                </a:solidFill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</a:rPr>
              <a:t>迭代公式：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en-US" altLang="zh-CN" sz="2400" b="1" dirty="0">
                <a:solidFill>
                  <a:srgbClr val="7030A0"/>
                </a:solidFill>
              </a:rPr>
              <a:t>     x(t)  = x(t-1) + s(t)d(t)</a:t>
            </a:r>
          </a:p>
          <a:p>
            <a:r>
              <a:rPr lang="zh-CN" altLang="en-US" sz="2400" b="1" dirty="0">
                <a:solidFill>
                  <a:srgbClr val="7030A0"/>
                </a:solidFill>
              </a:rPr>
              <a:t>每次迭代中向量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的新值是原向量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、步长</a:t>
            </a:r>
            <a:r>
              <a:rPr lang="en-US" altLang="zh-CN" sz="2400" b="1" dirty="0">
                <a:solidFill>
                  <a:srgbClr val="7030A0"/>
                </a:solidFill>
              </a:rPr>
              <a:t>s</a:t>
            </a:r>
            <a:r>
              <a:rPr lang="zh-CN" altLang="en-US" sz="2400" b="1" dirty="0">
                <a:solidFill>
                  <a:srgbClr val="7030A0"/>
                </a:solidFill>
              </a:rPr>
              <a:t>和方向向量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</a:rPr>
              <a:t>的函数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80" y="220980"/>
            <a:ext cx="1544320" cy="20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6"/>
            <a:ext cx="2696633" cy="1934923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2227" y="10055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计算步骤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252" y="1678393"/>
            <a:ext cx="65054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rgbClr val="7030A0"/>
                </a:solidFill>
              </a:rPr>
              <a:t>计算梯度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2. </a:t>
            </a:r>
            <a:r>
              <a:rPr lang="zh-CN" altLang="en-US" sz="2400" b="1" dirty="0">
                <a:solidFill>
                  <a:srgbClr val="7030A0"/>
                </a:solidFill>
              </a:rPr>
              <a:t>计算方向向量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</a:rPr>
              <a:t>DotProduct</a:t>
            </a:r>
            <a:r>
              <a:rPr lang="zh-CN" altLang="en-US" sz="2400" b="1" dirty="0">
                <a:solidFill>
                  <a:srgbClr val="7030A0"/>
                </a:solidFill>
              </a:rPr>
              <a:t>，</a:t>
            </a:r>
            <a:r>
              <a:rPr lang="en-US" altLang="zh-CN" sz="2400" b="1" dirty="0" err="1">
                <a:solidFill>
                  <a:srgbClr val="7030A0"/>
                </a:solidFill>
              </a:rPr>
              <a:t>MatrixVectorMul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en-US" altLang="zh-CN" sz="2400" b="1" dirty="0">
                <a:solidFill>
                  <a:srgbClr val="7030A0"/>
                </a:solidFill>
              </a:rPr>
              <a:t>3. </a:t>
            </a:r>
            <a:r>
              <a:rPr lang="zh-CN" altLang="en-US" sz="2400" b="1" dirty="0">
                <a:solidFill>
                  <a:srgbClr val="7030A0"/>
                </a:solidFill>
              </a:rPr>
              <a:t>计算步长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</a:rPr>
              <a:t>DotProduct</a:t>
            </a:r>
            <a:r>
              <a:rPr lang="zh-CN" altLang="en-US" sz="2400" b="1" dirty="0">
                <a:solidFill>
                  <a:srgbClr val="7030A0"/>
                </a:solidFill>
              </a:rPr>
              <a:t>，</a:t>
            </a:r>
            <a:r>
              <a:rPr lang="en-US" altLang="zh-CN" sz="2400" b="1" dirty="0" err="1">
                <a:solidFill>
                  <a:srgbClr val="7030A0"/>
                </a:solidFill>
              </a:rPr>
              <a:t>MatrixVectorMul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en-US" altLang="zh-CN" sz="2400" b="1" dirty="0">
                <a:solidFill>
                  <a:srgbClr val="7030A0"/>
                </a:solidFill>
              </a:rPr>
              <a:t>4. </a:t>
            </a:r>
            <a:r>
              <a:rPr lang="zh-CN" altLang="en-US" sz="2400" b="1" dirty="0">
                <a:solidFill>
                  <a:srgbClr val="7030A0"/>
                </a:solidFill>
              </a:rPr>
              <a:t>计算新的近似值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向量加法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74" y="2978150"/>
            <a:ext cx="4366651" cy="90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803" y="4575937"/>
            <a:ext cx="2386425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849" y="5913282"/>
            <a:ext cx="2640300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836" y="1985030"/>
            <a:ext cx="264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3"/>
            <a:ext cx="392447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共轭梯度法解</a:t>
            </a:r>
            <a:r>
              <a:rPr lang="en-US" altLang="zh-CN" sz="2400" b="1" dirty="0">
                <a:solidFill>
                  <a:srgbClr val="7030A0"/>
                </a:solidFill>
              </a:rPr>
              <a:t>Ax=b</a:t>
            </a:r>
            <a:r>
              <a:rPr lang="zh-CN" altLang="en-US" sz="2400" b="1" dirty="0">
                <a:solidFill>
                  <a:srgbClr val="7030A0"/>
                </a:solidFill>
              </a:rPr>
              <a:t>并行方案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矩阵</a:t>
            </a:r>
            <a:r>
              <a:rPr lang="en-US" altLang="zh-CN" sz="2400" b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按行分布在各个进程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每个进程读入整个向量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涉及到的数据：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右端项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方向向量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0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58233" y="-27385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86796" y="145305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4509" y="1370707"/>
            <a:ext cx="8954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MPI_Init</a:t>
            </a:r>
            <a:r>
              <a:rPr lang="en-US" altLang="zh-CN" b="1" dirty="0"/>
              <a:t>(&amp;</a:t>
            </a:r>
            <a:r>
              <a:rPr lang="en-US" altLang="zh-CN" b="1" dirty="0" err="1"/>
              <a:t>argc</a:t>
            </a:r>
            <a:r>
              <a:rPr lang="en-US" altLang="zh-CN" b="1" dirty="0"/>
              <a:t>, &amp;</a:t>
            </a:r>
            <a:r>
              <a:rPr lang="en-US" altLang="zh-CN" b="1" dirty="0" err="1"/>
              <a:t>argv</a:t>
            </a:r>
            <a:r>
              <a:rPr lang="en-US" altLang="zh-CN" b="1" dirty="0"/>
              <a:t>);</a:t>
            </a:r>
          </a:p>
          <a:p>
            <a:r>
              <a:rPr lang="en-US" altLang="zh-CN" b="1" dirty="0" err="1"/>
              <a:t>MPI_Comm_size</a:t>
            </a:r>
            <a:r>
              <a:rPr lang="en-US" altLang="zh-CN" b="1" dirty="0"/>
              <a:t>(MPI_COMM_WORLD, &amp;p);</a:t>
            </a:r>
          </a:p>
          <a:p>
            <a:r>
              <a:rPr lang="en-US" altLang="zh-CN" b="1" dirty="0" err="1"/>
              <a:t>MPI_Comm_rank</a:t>
            </a:r>
            <a:r>
              <a:rPr lang="en-US" altLang="zh-CN" b="1" dirty="0"/>
              <a:t>(MPI_COMM_WORLD, &amp;id);</a:t>
            </a:r>
          </a:p>
          <a:p>
            <a:r>
              <a:rPr lang="en-US" altLang="zh-CN" b="1" dirty="0" err="1"/>
              <a:t>read_block_row_matrix</a:t>
            </a:r>
            <a:r>
              <a:rPr lang="en-US" altLang="zh-CN" b="1" dirty="0"/>
              <a:t>(id, p, </a:t>
            </a:r>
            <a:r>
              <a:rPr lang="en-US" altLang="zh-CN" b="1" dirty="0" err="1"/>
              <a:t>argv</a:t>
            </a:r>
            <a:r>
              <a:rPr lang="en-US" altLang="zh-CN" b="1" dirty="0"/>
              <a:t>[1], (void*)&amp;a, (void*)&amp;</a:t>
            </a:r>
            <a:r>
              <a:rPr lang="en-US" altLang="zh-CN" b="1" dirty="0" err="1"/>
              <a:t>astorage</a:t>
            </a:r>
            <a:r>
              <a:rPr lang="en-US" altLang="zh-CN" b="1" dirty="0"/>
              <a:t>, MPI_DOUBLE, &amp;m, &amp;n); //</a:t>
            </a:r>
            <a:r>
              <a:rPr lang="zh-CN" altLang="en-US" b="1" dirty="0"/>
              <a:t>与之前</a:t>
            </a:r>
            <a:r>
              <a:rPr lang="en-US" altLang="zh-CN" b="1" dirty="0"/>
              <a:t>Floyd</a:t>
            </a:r>
            <a:r>
              <a:rPr lang="zh-CN" altLang="en-US" b="1" dirty="0"/>
              <a:t>算法相同</a:t>
            </a:r>
            <a:endParaRPr lang="en-US" altLang="zh-CN" b="1" dirty="0"/>
          </a:p>
          <a:p>
            <a:r>
              <a:rPr lang="en-US" altLang="zh-CN" b="1" dirty="0"/>
              <a:t>n1 = </a:t>
            </a:r>
            <a:r>
              <a:rPr lang="en-US" altLang="zh-CN" b="1" dirty="0" err="1"/>
              <a:t>read_replicated_vector</a:t>
            </a:r>
            <a:r>
              <a:rPr lang="en-US" altLang="zh-CN" b="1" dirty="0"/>
              <a:t>(id, p, </a:t>
            </a:r>
            <a:r>
              <a:rPr lang="en-US" altLang="zh-CN" b="1" dirty="0" err="1"/>
              <a:t>argv</a:t>
            </a:r>
            <a:r>
              <a:rPr lang="en-US" altLang="zh-CN" b="1" dirty="0"/>
              <a:t>[2], (void**)&amp;b, MPI_DOUBLE);</a:t>
            </a:r>
          </a:p>
          <a:p>
            <a:r>
              <a:rPr lang="en-US" altLang="zh-CN" b="1" dirty="0"/>
              <a:t>If((m!=n) || (n!=n1)) {</a:t>
            </a:r>
          </a:p>
          <a:p>
            <a:r>
              <a:rPr lang="en-US" altLang="zh-CN" b="1" dirty="0"/>
              <a:t>    if(!id)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(“Incompatible dimensions (%</a:t>
            </a:r>
            <a:r>
              <a:rPr lang="en-US" altLang="zh-CN" b="1" dirty="0" err="1"/>
              <a:t>dx%d</a:t>
            </a:r>
            <a:r>
              <a:rPr lang="en-US" altLang="zh-CN" b="1" dirty="0"/>
              <a:t>) x(%d) \n”, m, n, n1);</a:t>
            </a:r>
          </a:p>
          <a:p>
            <a:r>
              <a:rPr lang="en-US" altLang="zh-CN" b="1" dirty="0"/>
              <a:t>} else {</a:t>
            </a:r>
          </a:p>
          <a:p>
            <a:r>
              <a:rPr lang="en-US" altLang="zh-CN" b="1" dirty="0"/>
              <a:t>    x = (double*) </a:t>
            </a:r>
            <a:r>
              <a:rPr lang="en-US" altLang="zh-CN" b="1" dirty="0" err="1"/>
              <a:t>malloc</a:t>
            </a:r>
            <a:r>
              <a:rPr lang="en-US" altLang="zh-CN" b="1" dirty="0"/>
              <a:t>(n * </a:t>
            </a:r>
            <a:r>
              <a:rPr lang="en-US" altLang="zh-CN" b="1" dirty="0" err="1"/>
              <a:t>sizeof</a:t>
            </a:r>
            <a:r>
              <a:rPr lang="en-US" altLang="zh-CN" b="1" dirty="0"/>
              <a:t>(double));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cg(p, id, a, b, x, n);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print_replicated_vector</a:t>
            </a:r>
            <a:r>
              <a:rPr lang="en-US" altLang="zh-CN" b="1" dirty="0"/>
              <a:t>(id, p, x, MPI_DOUBLE, n);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 err="1"/>
              <a:t>MPI_Finalize</a:t>
            </a:r>
            <a:r>
              <a:rPr lang="en-US" altLang="zh-CN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224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80974" y="0"/>
            <a:ext cx="1866900" cy="1339562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797610" y="122869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900" y="1142865"/>
            <a:ext cx="557941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#define BLOCK_LOW(</a:t>
            </a:r>
            <a:r>
              <a:rPr lang="en-US" altLang="zh-CN" sz="1600" b="1" dirty="0" err="1"/>
              <a:t>id,p,n</a:t>
            </a:r>
            <a:r>
              <a:rPr lang="en-US" altLang="zh-CN" sz="1600" b="1" dirty="0"/>
              <a:t>) ((id)*(n)/(p))</a:t>
            </a:r>
          </a:p>
          <a:p>
            <a:r>
              <a:rPr lang="en-US" altLang="zh-CN" sz="1600" b="1" dirty="0"/>
              <a:t>#define BLOCK_HIGH(</a:t>
            </a:r>
            <a:r>
              <a:rPr lang="en-US" altLang="zh-CN" sz="1600" b="1" dirty="0" err="1"/>
              <a:t>id,p,n</a:t>
            </a:r>
            <a:r>
              <a:rPr lang="en-US" altLang="zh-CN" sz="1600" b="1" dirty="0"/>
              <a:t>) (BLOCK_LOW((id+1),</a:t>
            </a:r>
            <a:r>
              <a:rPr lang="en-US" altLang="zh-CN" sz="1600" b="1" dirty="0" err="1"/>
              <a:t>p,n</a:t>
            </a:r>
            <a:r>
              <a:rPr lang="en-US" altLang="zh-CN" sz="1600" b="1" dirty="0"/>
              <a:t>)-1)</a:t>
            </a:r>
          </a:p>
          <a:p>
            <a:r>
              <a:rPr lang="en-US" altLang="zh-CN" sz="1600" b="1" dirty="0"/>
              <a:t>#define BLOCK_SIZE(id, p, n) \</a:t>
            </a:r>
          </a:p>
          <a:p>
            <a:r>
              <a:rPr lang="en-US" altLang="zh-CN" sz="1600" b="1" dirty="0"/>
              <a:t>(BLOCK_HIGH(id, </a:t>
            </a:r>
            <a:r>
              <a:rPr lang="en-US" altLang="zh-CN" sz="1600" b="1" dirty="0" err="1"/>
              <a:t>p,n</a:t>
            </a:r>
            <a:r>
              <a:rPr lang="en-US" altLang="zh-CN" sz="1600" b="1" dirty="0"/>
              <a:t>)-BLOCK_LOW(</a:t>
            </a:r>
            <a:r>
              <a:rPr lang="en-US" altLang="zh-CN" sz="1600" b="1" dirty="0" err="1"/>
              <a:t>id,p,n</a:t>
            </a:r>
            <a:r>
              <a:rPr lang="en-US" altLang="zh-CN" sz="1600" b="1" dirty="0"/>
              <a:t>)+1)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Cg(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p,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id, double **a, double *b, double *x,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 {</a:t>
            </a:r>
          </a:p>
          <a:p>
            <a:r>
              <a:rPr lang="en-US" altLang="zh-CN" sz="1600" b="1" dirty="0"/>
              <a:t> d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</a:t>
            </a:r>
          </a:p>
          <a:p>
            <a:r>
              <a:rPr lang="en-US" altLang="zh-CN" sz="1600" b="1" dirty="0"/>
              <a:t> g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 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</a:t>
            </a:r>
          </a:p>
          <a:p>
            <a:r>
              <a:rPr lang="en-US" altLang="zh-CN" sz="1600" b="1" dirty="0"/>
              <a:t> piece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(BLOCK_SIZE(id, p, n)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</a:t>
            </a:r>
          </a:p>
          <a:p>
            <a:r>
              <a:rPr lang="en-US" altLang="zh-CN" sz="1600" b="1" dirty="0"/>
              <a:t> 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r>
              <a:rPr lang="en-US" altLang="zh-CN" sz="1600" b="1" dirty="0"/>
              <a:t>     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-b[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}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memset</a:t>
            </a:r>
            <a:r>
              <a:rPr lang="en-US" altLang="zh-CN" sz="1600" b="1" dirty="0"/>
              <a:t>(d, 0, n *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(double);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memset</a:t>
            </a:r>
            <a:r>
              <a:rPr lang="en-US" altLang="zh-CN" sz="1600" b="1" dirty="0"/>
              <a:t>(g, 0, n *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(double);</a:t>
            </a:r>
          </a:p>
          <a:p>
            <a:r>
              <a:rPr lang="en-US" altLang="zh-CN" sz="1600" b="1" dirty="0"/>
              <a:t> for (it = 0; it &lt; n; it++) {</a:t>
            </a:r>
          </a:p>
          <a:p>
            <a:r>
              <a:rPr lang="en-US" altLang="zh-CN" sz="1600" b="1" dirty="0"/>
              <a:t>    demon1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(g, g, n);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matrix_vector_product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/>
              <a:t>id, p, n, a, x, g, piece);</a:t>
            </a:r>
          </a:p>
          <a:p>
            <a:r>
              <a:rPr lang="en-US" altLang="zh-CN" sz="1600" b="1" dirty="0"/>
              <a:t>   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</a:t>
            </a:r>
          </a:p>
          <a:p>
            <a:r>
              <a:rPr lang="en-US" altLang="zh-CN" sz="1600" b="1" dirty="0"/>
              <a:t>         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-= 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   num1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(g, g, n);</a:t>
            </a:r>
          </a:p>
          <a:p>
            <a:r>
              <a:rPr lang="en-US" altLang="zh-CN" sz="1600" b="1" dirty="0"/>
              <a:t>    /* When g is sufficiently close to 0, time to halt */</a:t>
            </a:r>
          </a:p>
          <a:p>
            <a:r>
              <a:rPr lang="en-US" altLang="zh-CN" sz="1600" b="1" dirty="0"/>
              <a:t>    if(num1 &lt; EPSILON) break;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11029950" y="933450"/>
            <a:ext cx="1010630" cy="466725"/>
          </a:xfrm>
          <a:prstGeom prst="wedgeEllipseCallout">
            <a:avLst>
              <a:gd name="adj1" fmla="val -33281"/>
              <a:gd name="adj2" fmla="val 191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热点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438150" y="6000750"/>
            <a:ext cx="1010630" cy="466725"/>
          </a:xfrm>
          <a:prstGeom prst="wedgeEllipseCallout">
            <a:avLst>
              <a:gd name="adj1" fmla="val 59084"/>
              <a:gd name="adj2" fmla="val -162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热点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99045" y="4000410"/>
            <a:ext cx="312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matrix_vector_product</a:t>
            </a:r>
            <a:r>
              <a:rPr lang="zh-CN" altLang="en-US" sz="2400" b="1" dirty="0"/>
              <a:t>是唯一一个计算复杂度为</a:t>
            </a:r>
            <a:r>
              <a:rPr lang="en-US" altLang="zh-CN" sz="2400" b="1" dirty="0"/>
              <a:t>O(n2)</a:t>
            </a:r>
            <a:r>
              <a:rPr lang="zh-CN" altLang="en-US" sz="2400" b="1" dirty="0"/>
              <a:t>的函数，因此是</a:t>
            </a:r>
            <a:r>
              <a:rPr lang="zh-CN" altLang="en-US" sz="2400" b="1" dirty="0">
                <a:solidFill>
                  <a:srgbClr val="FF0000"/>
                </a:solidFill>
              </a:rPr>
              <a:t>计算热点</a:t>
            </a:r>
          </a:p>
        </p:txBody>
      </p:sp>
      <p:sp>
        <p:nvSpPr>
          <p:cNvPr id="5" name="矩形 4"/>
          <p:cNvSpPr/>
          <p:nvPr/>
        </p:nvSpPr>
        <p:spPr>
          <a:xfrm>
            <a:off x="7505700" y="1221939"/>
            <a:ext cx="42481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</a:t>
            </a:r>
          </a:p>
          <a:p>
            <a:r>
              <a:rPr lang="en-US" altLang="zh-CN" sz="1600" b="1" dirty="0"/>
              <a:t>       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-g[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+ (num1/denom1) *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   num2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(d, g, n);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matrix_vector_product</a:t>
            </a:r>
            <a:r>
              <a:rPr lang="en-US" altLang="zh-CN" sz="1600" b="1" dirty="0"/>
              <a:t>(id, p, n, a, d,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, piece);</a:t>
            </a:r>
          </a:p>
          <a:p>
            <a:r>
              <a:rPr lang="en-US" altLang="zh-CN" sz="1600" b="1" dirty="0"/>
              <a:t>    denom2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(d,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, n);</a:t>
            </a:r>
          </a:p>
          <a:p>
            <a:r>
              <a:rPr lang="en-US" altLang="zh-CN" sz="1600" b="1" dirty="0"/>
              <a:t>    s = -num2/denom2;</a:t>
            </a:r>
          </a:p>
          <a:p>
            <a:r>
              <a:rPr lang="en-US" altLang="zh-CN" sz="1600" b="1" dirty="0"/>
              <a:t>   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x[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+= s*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}</a:t>
            </a:r>
          </a:p>
          <a:p>
            <a:r>
              <a:rPr lang="en-US" altLang="zh-CN" sz="1600" b="1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3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2351585" y="548681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2936789" y="1560553"/>
            <a:ext cx="8160907" cy="403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线程创建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Pthread_create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：主线程创建一个子线程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584" lvl="1">
              <a:lnSpc>
                <a:spcPct val="15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线程合并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pthread_join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：合并（收回）某一个线程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2390" y="2750165"/>
            <a:ext cx="7387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pthread_create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pthread_t</a:t>
            </a:r>
            <a:r>
              <a:rPr lang="en-US" altLang="zh-CN" sz="2000" b="1" dirty="0"/>
              <a:t> *restrict thread,</a:t>
            </a:r>
          </a:p>
          <a:p>
            <a:r>
              <a:rPr lang="en-US" altLang="zh-CN" sz="2000" b="1" dirty="0"/>
              <a:t>             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pthread_attr_t</a:t>
            </a:r>
            <a:r>
              <a:rPr lang="en-US" altLang="zh-CN" sz="2000" b="1" dirty="0"/>
              <a:t> *restrict 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          void *(*</a:t>
            </a:r>
            <a:r>
              <a:rPr lang="en-US" altLang="zh-CN" sz="2000" b="1" dirty="0" err="1"/>
              <a:t>start_routine</a:t>
            </a:r>
            <a:r>
              <a:rPr lang="en-US" altLang="zh-CN" sz="2000" b="1" dirty="0"/>
              <a:t>)(void*), void *restrict </a:t>
            </a:r>
            <a:r>
              <a:rPr lang="en-US" altLang="zh-CN" sz="2000" b="1" dirty="0" err="1"/>
              <a:t>arg</a:t>
            </a:r>
            <a:r>
              <a:rPr lang="en-US" altLang="zh-CN" sz="2000" b="1" dirty="0"/>
              <a:t>);</a:t>
            </a:r>
            <a:endParaRPr lang="zh-CN" altLang="en-US" sz="2000" b="1" dirty="0"/>
          </a:p>
        </p:txBody>
      </p:sp>
      <p:sp>
        <p:nvSpPr>
          <p:cNvPr id="7" name="矩形标注 6"/>
          <p:cNvSpPr/>
          <p:nvPr/>
        </p:nvSpPr>
        <p:spPr>
          <a:xfrm>
            <a:off x="10184130" y="3703320"/>
            <a:ext cx="1497330" cy="605790"/>
          </a:xfrm>
          <a:prstGeom prst="wedgeRectCallout">
            <a:avLst>
              <a:gd name="adj1" fmla="val -273505"/>
              <a:gd name="adj2" fmla="val -52594"/>
            </a:avLst>
          </a:prstGeom>
          <a:solidFill>
            <a:srgbClr val="000000">
              <a:alpha val="1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函数指针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10370820" y="2769870"/>
            <a:ext cx="1497330" cy="605790"/>
          </a:xfrm>
          <a:prstGeom prst="wedgeRectCallout">
            <a:avLst>
              <a:gd name="adj1" fmla="val -133047"/>
              <a:gd name="adj2" fmla="val 68161"/>
            </a:avLst>
          </a:prstGeom>
          <a:solidFill>
            <a:srgbClr val="000000">
              <a:alpha val="1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函数参数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10458450" y="1943100"/>
            <a:ext cx="1314450" cy="632460"/>
          </a:xfrm>
          <a:prstGeom prst="wedgeRectCallout">
            <a:avLst>
              <a:gd name="adj1" fmla="val -175480"/>
              <a:gd name="adj2" fmla="val 104248"/>
            </a:avLst>
          </a:prstGeom>
          <a:solidFill>
            <a:srgbClr val="000000">
              <a:alpha val="1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线程指针</a:t>
            </a:r>
          </a:p>
        </p:txBody>
      </p:sp>
    </p:spTree>
    <p:extLst>
      <p:ext uri="{BB962C8B-B14F-4D97-AF65-F5344CB8AC3E}">
        <p14:creationId xmlns:p14="http://schemas.microsoft.com/office/powerpoint/2010/main" val="32812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86783" y="50973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6796" y="1381693"/>
            <a:ext cx="67382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matrix_vector_product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id, </a:t>
            </a:r>
            <a:r>
              <a:rPr lang="en-US" altLang="zh-CN" b="1" dirty="0" err="1"/>
              <a:t>int</a:t>
            </a:r>
            <a:r>
              <a:rPr lang="en-US" altLang="zh-CN" b="1" dirty="0"/>
              <a:t> p, </a:t>
            </a:r>
            <a:r>
              <a:rPr lang="en-US" altLang="zh-CN" b="1" dirty="0" err="1"/>
              <a:t>int</a:t>
            </a:r>
            <a:r>
              <a:rPr lang="en-US" altLang="zh-CN" b="1" dirty="0"/>
              <a:t> n, double **a, double *b, double *c, double *piece){</a:t>
            </a:r>
          </a:p>
          <a:p>
            <a:r>
              <a:rPr lang="en-US" altLang="zh-CN" b="1" dirty="0"/>
              <a:t>  for(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BLOCK_SIZE(id, p, n);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tmp</a:t>
            </a:r>
            <a:r>
              <a:rPr lang="en-US" altLang="zh-CN" b="1" dirty="0"/>
              <a:t> = 0.0;</a:t>
            </a:r>
          </a:p>
          <a:p>
            <a:r>
              <a:rPr lang="en-US" altLang="zh-CN" b="1" dirty="0"/>
              <a:t>    for (j = 0; j &lt; n; </a:t>
            </a:r>
            <a:r>
              <a:rPr lang="en-US" altLang="zh-CN" b="1" dirty="0" err="1"/>
              <a:t>j++</a:t>
            </a:r>
            <a:r>
              <a:rPr lang="en-US" altLang="zh-CN" b="1" dirty="0"/>
              <a:t>) </a:t>
            </a:r>
            <a:r>
              <a:rPr lang="en-US" altLang="zh-CN" b="1" dirty="0" err="1"/>
              <a:t>tmp</a:t>
            </a:r>
            <a:r>
              <a:rPr lang="en-US" altLang="zh-CN" b="1" dirty="0"/>
              <a:t> += a[</a:t>
            </a:r>
            <a:r>
              <a:rPr lang="en-US" altLang="zh-CN" b="1" dirty="0" err="1"/>
              <a:t>i</a:t>
            </a:r>
            <a:r>
              <a:rPr lang="en-US" altLang="zh-CN" b="1" dirty="0"/>
              <a:t>][j] * b[j];</a:t>
            </a:r>
          </a:p>
          <a:p>
            <a:r>
              <a:rPr lang="en-US" altLang="zh-CN" b="1" dirty="0"/>
              <a:t>    piece[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}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replicate_block_vector</a:t>
            </a:r>
            <a:r>
              <a:rPr lang="en-US" altLang="zh-CN" b="1" dirty="0"/>
              <a:t>(id, p, piece, n, (void*)c, MPI_DOUBLE);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325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6307" y="0"/>
            <a:ext cx="2572808" cy="1846074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2" y="1136823"/>
            <a:ext cx="535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使用</a:t>
            </a:r>
            <a:r>
              <a:rPr lang="en-US" altLang="zh-CN" sz="2400" b="1" dirty="0" err="1">
                <a:solidFill>
                  <a:srgbClr val="7030A0"/>
                </a:solidFill>
              </a:rPr>
              <a:t>OpenMP</a:t>
            </a:r>
            <a:r>
              <a:rPr lang="zh-CN" altLang="en-US" sz="2400" b="1" dirty="0">
                <a:solidFill>
                  <a:srgbClr val="7030A0"/>
                </a:solidFill>
              </a:rPr>
              <a:t>对</a:t>
            </a:r>
            <a:r>
              <a:rPr lang="en-US" altLang="zh-CN" sz="2400" b="1" dirty="0" err="1">
                <a:solidFill>
                  <a:srgbClr val="7030A0"/>
                </a:solidFill>
              </a:rPr>
              <a:t>MatrixVectorMul</a:t>
            </a:r>
            <a:r>
              <a:rPr lang="zh-CN" altLang="en-US" sz="2400" b="1" dirty="0">
                <a:solidFill>
                  <a:srgbClr val="7030A0"/>
                </a:solidFill>
              </a:rPr>
              <a:t>并行化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0" y="1814380"/>
            <a:ext cx="7048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matrix_vector_product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id, </a:t>
            </a:r>
            <a:r>
              <a:rPr lang="en-US" altLang="zh-CN" b="1" dirty="0" err="1"/>
              <a:t>int</a:t>
            </a:r>
            <a:r>
              <a:rPr lang="en-US" altLang="zh-CN" b="1" dirty="0"/>
              <a:t> p, </a:t>
            </a:r>
            <a:r>
              <a:rPr lang="en-US" altLang="zh-CN" b="1" dirty="0" err="1"/>
              <a:t>int</a:t>
            </a:r>
            <a:r>
              <a:rPr lang="en-US" altLang="zh-CN" b="1" dirty="0"/>
              <a:t> n, double **a, double *b, double *c, double *piece){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#pragma </a:t>
            </a:r>
            <a:r>
              <a:rPr lang="en-US" altLang="zh-CN" b="1" dirty="0" err="1">
                <a:solidFill>
                  <a:srgbClr val="FF0000"/>
                </a:solidFill>
              </a:rPr>
              <a:t>omp</a:t>
            </a:r>
            <a:r>
              <a:rPr lang="en-US" altLang="zh-CN" b="1" dirty="0">
                <a:solidFill>
                  <a:srgbClr val="FF0000"/>
                </a:solidFill>
              </a:rPr>
              <a:t> parallel for private(j, </a:t>
            </a:r>
            <a:r>
              <a:rPr lang="en-US" altLang="zh-CN" b="1" dirty="0" err="1">
                <a:solidFill>
                  <a:srgbClr val="FF0000"/>
                </a:solidFill>
              </a:rPr>
              <a:t>tmp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/>
              <a:t>  for(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BLOCK_SIZE(id, p, n);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tmp</a:t>
            </a:r>
            <a:r>
              <a:rPr lang="en-US" altLang="zh-CN" b="1" dirty="0"/>
              <a:t> = 0.0;</a:t>
            </a:r>
          </a:p>
          <a:p>
            <a:r>
              <a:rPr lang="en-US" altLang="zh-CN" b="1" dirty="0"/>
              <a:t>    for (j = 0; j &lt; n; </a:t>
            </a:r>
            <a:r>
              <a:rPr lang="en-US" altLang="zh-CN" b="1" dirty="0" err="1"/>
              <a:t>j++</a:t>
            </a:r>
            <a:r>
              <a:rPr lang="en-US" altLang="zh-CN" b="1" dirty="0"/>
              <a:t>) </a:t>
            </a:r>
            <a:r>
              <a:rPr lang="en-US" altLang="zh-CN" b="1" dirty="0" err="1"/>
              <a:t>tmp</a:t>
            </a:r>
            <a:r>
              <a:rPr lang="en-US" altLang="zh-CN" b="1" dirty="0"/>
              <a:t> += a[</a:t>
            </a:r>
            <a:r>
              <a:rPr lang="en-US" altLang="zh-CN" b="1" dirty="0" err="1"/>
              <a:t>i</a:t>
            </a:r>
            <a:r>
              <a:rPr lang="en-US" altLang="zh-CN" b="1" dirty="0"/>
              <a:t>][j] * b[j];</a:t>
            </a:r>
          </a:p>
          <a:p>
            <a:r>
              <a:rPr lang="en-US" altLang="zh-CN" b="1" dirty="0"/>
              <a:t>    piece[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}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replicate_block_vector</a:t>
            </a:r>
            <a:r>
              <a:rPr lang="en-US" altLang="zh-CN" b="1" dirty="0"/>
              <a:t>(id, p, piece, n,      (void*)c, MPI_DOUBLE);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253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86783" y="0"/>
            <a:ext cx="2719645" cy="195143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800" y="1538155"/>
            <a:ext cx="8524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/>
              <a:t>void </a:t>
            </a:r>
            <a:r>
              <a:rPr lang="en-US" altLang="zh-CN" sz="1700" b="1" dirty="0" err="1"/>
              <a:t>replicate_block_vector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id,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p, void *</a:t>
            </a:r>
            <a:r>
              <a:rPr lang="en-US" altLang="zh-CN" sz="1700" b="1" dirty="0" err="1"/>
              <a:t>ablock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n, void *</a:t>
            </a:r>
            <a:r>
              <a:rPr lang="en-US" altLang="zh-CN" sz="1700" b="1" dirty="0" err="1"/>
              <a:t>arep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MPI_Datatype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) {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*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*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;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create_mixed_xfer_arrays</a:t>
            </a:r>
            <a:r>
              <a:rPr lang="en-US" altLang="zh-CN" sz="1700" b="1" dirty="0"/>
              <a:t>(id, p, n, &amp;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&amp;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MPI_Allgatherv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ablock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[id],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arep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comm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free(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free(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0029825" y="1998344"/>
            <a:ext cx="2162175" cy="1095375"/>
          </a:xfrm>
          <a:prstGeom prst="wedgeRoundRectCallout">
            <a:avLst>
              <a:gd name="adj1" fmla="val -161756"/>
              <a:gd name="adj2" fmla="val -86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计算各进程包含的向量段在整个向量中所处的位置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9505951" y="3317457"/>
            <a:ext cx="2438400" cy="1464093"/>
          </a:xfrm>
          <a:prstGeom prst="wedgeRoundRectCallout">
            <a:avLst>
              <a:gd name="adj1" fmla="val -46145"/>
              <a:gd name="adj2" fmla="val -219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Free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 err="1">
                <a:solidFill>
                  <a:schemeClr val="tx1"/>
                </a:solidFill>
              </a:rPr>
              <a:t>create_mixed_xfer_arrays</a:t>
            </a:r>
            <a:r>
              <a:rPr lang="zh-CN" altLang="en-US" b="1" dirty="0">
                <a:solidFill>
                  <a:schemeClr val="tx1"/>
                </a:solidFill>
              </a:rPr>
              <a:t>可以挪到循环外面，减少调用次数。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24100" y="3852730"/>
            <a:ext cx="908685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/>
              <a:t>void </a:t>
            </a:r>
            <a:r>
              <a:rPr lang="en-US" altLang="zh-CN" sz="1700" b="1" dirty="0" err="1"/>
              <a:t>create_mixed_xfer_array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id,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p,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n,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**count,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** </a:t>
            </a:r>
            <a:r>
              <a:rPr lang="en-US" altLang="zh-CN" sz="1700" b="1" dirty="0" err="1"/>
              <a:t>displ</a:t>
            </a:r>
            <a:r>
              <a:rPr lang="en-US" altLang="zh-CN" sz="1700" b="1" dirty="0"/>
              <a:t>) {</a:t>
            </a:r>
          </a:p>
          <a:p>
            <a:r>
              <a:rPr lang="en-US" altLang="zh-CN" sz="1700" b="1" dirty="0"/>
              <a:t>     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;</a:t>
            </a:r>
          </a:p>
          <a:p>
            <a:r>
              <a:rPr lang="en-US" altLang="zh-CN" sz="1700" b="1" dirty="0"/>
              <a:t>      *count = 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*)</a:t>
            </a:r>
            <a:r>
              <a:rPr lang="en-US" altLang="zh-CN" sz="1700" b="1" dirty="0" err="1"/>
              <a:t>malloc</a:t>
            </a:r>
            <a:r>
              <a:rPr lang="en-US" altLang="zh-CN" sz="1700" b="1" dirty="0"/>
              <a:t>(p*</a:t>
            </a:r>
            <a:r>
              <a:rPr lang="en-US" altLang="zh-CN" sz="1700" b="1" dirty="0" err="1"/>
              <a:t>sizeof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));</a:t>
            </a:r>
          </a:p>
          <a:p>
            <a:r>
              <a:rPr lang="en-US" altLang="zh-CN" sz="1700" b="1" dirty="0"/>
              <a:t>      *</a:t>
            </a:r>
            <a:r>
              <a:rPr lang="en-US" altLang="zh-CN" sz="1700" b="1" dirty="0" err="1"/>
              <a:t>displ</a:t>
            </a:r>
            <a:r>
              <a:rPr lang="en-US" altLang="zh-CN" sz="1700" b="1" dirty="0"/>
              <a:t> = 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*)</a:t>
            </a:r>
            <a:r>
              <a:rPr lang="en-US" altLang="zh-CN" sz="1700" b="1" dirty="0" err="1"/>
              <a:t>malloc</a:t>
            </a:r>
            <a:r>
              <a:rPr lang="en-US" altLang="zh-CN" sz="1700" b="1" dirty="0"/>
              <a:t>(p*</a:t>
            </a:r>
            <a:r>
              <a:rPr lang="en-US" altLang="zh-CN" sz="1700" b="1" dirty="0" err="1"/>
              <a:t>sizeof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));</a:t>
            </a:r>
          </a:p>
          <a:p>
            <a:r>
              <a:rPr lang="en-US" altLang="zh-CN" sz="1700" b="1" dirty="0"/>
              <a:t>       (*count)[0]=BLOCK_SIZE(0, p, n);</a:t>
            </a:r>
          </a:p>
          <a:p>
            <a:r>
              <a:rPr lang="en-US" altLang="zh-CN" sz="1700" b="1" dirty="0"/>
              <a:t>       (*</a:t>
            </a:r>
            <a:r>
              <a:rPr lang="en-US" altLang="zh-CN" sz="1700" b="1" dirty="0" err="1"/>
              <a:t>displ</a:t>
            </a:r>
            <a:r>
              <a:rPr lang="en-US" altLang="zh-CN" sz="1700" b="1" dirty="0"/>
              <a:t>)[0] = 0;</a:t>
            </a:r>
          </a:p>
          <a:p>
            <a:r>
              <a:rPr lang="en-US" altLang="zh-CN" sz="1700" b="1" dirty="0"/>
              <a:t>        for(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= 1;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&lt; p;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++) {</a:t>
            </a:r>
          </a:p>
          <a:p>
            <a:r>
              <a:rPr lang="en-US" altLang="zh-CN" sz="1700" b="1" dirty="0"/>
              <a:t>              (*count)[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 = BLOCK_SIZE(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, p, n);</a:t>
            </a:r>
          </a:p>
          <a:p>
            <a:r>
              <a:rPr lang="en-US" altLang="zh-CN" sz="1700" b="1" dirty="0"/>
              <a:t>              (*</a:t>
            </a:r>
            <a:r>
              <a:rPr lang="en-US" altLang="zh-CN" sz="1700" b="1" dirty="0" err="1"/>
              <a:t>displ</a:t>
            </a:r>
            <a:r>
              <a:rPr lang="en-US" altLang="zh-CN" sz="1700" b="1" dirty="0"/>
              <a:t>)[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 = </a:t>
            </a:r>
            <a:r>
              <a:rPr lang="en-US" altLang="zh-CN" sz="1700" b="1" dirty="0" err="1"/>
              <a:t>displ</a:t>
            </a:r>
            <a:r>
              <a:rPr lang="en-US" altLang="zh-CN" sz="1700" b="1" dirty="0"/>
              <a:t>[i-1] + (*count)[i-1];</a:t>
            </a:r>
          </a:p>
          <a:p>
            <a:r>
              <a:rPr lang="en-US" altLang="zh-CN" sz="1700" b="1" dirty="0"/>
              <a:t>        }</a:t>
            </a:r>
          </a:p>
          <a:p>
            <a:r>
              <a:rPr lang="en-US" altLang="zh-CN" sz="1700" b="1" dirty="0"/>
              <a:t> }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455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67668" y="0"/>
            <a:ext cx="2522186" cy="1809751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8849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975" y="1752465"/>
            <a:ext cx="57557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Cg(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p,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id, double **a, double *b, double *x,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 {</a:t>
            </a:r>
          </a:p>
          <a:p>
            <a:r>
              <a:rPr lang="en-US" altLang="zh-CN" sz="1600" b="1" dirty="0"/>
              <a:t> d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</a:t>
            </a:r>
          </a:p>
          <a:p>
            <a:r>
              <a:rPr lang="en-US" altLang="zh-CN" sz="1600" b="1" dirty="0"/>
              <a:t> g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 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 = (double*)</a:t>
            </a:r>
            <a:r>
              <a:rPr lang="en-US" altLang="zh-CN" sz="1600" b="1" dirty="0" err="1"/>
              <a:t>malloc</a:t>
            </a:r>
            <a:r>
              <a:rPr lang="en-US" altLang="zh-CN" sz="1600" b="1" dirty="0"/>
              <a:t>(n * 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(double));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//piece = (double*)</a:t>
            </a:r>
            <a:r>
              <a:rPr lang="en-US" altLang="zh-CN" sz="1600" b="1" dirty="0" err="1">
                <a:solidFill>
                  <a:srgbClr val="FF0000"/>
                </a:solidFill>
              </a:rPr>
              <a:t>malloc</a:t>
            </a:r>
            <a:r>
              <a:rPr lang="en-US" altLang="zh-CN" sz="1600" b="1" dirty="0">
                <a:solidFill>
                  <a:srgbClr val="FF0000"/>
                </a:solidFill>
              </a:rPr>
              <a:t>(BLOCK_SIZE(id, p, n) * </a:t>
            </a:r>
            <a:r>
              <a:rPr lang="en-US" altLang="zh-CN" sz="1600" b="1" dirty="0" err="1">
                <a:solidFill>
                  <a:srgbClr val="FF0000"/>
                </a:solidFill>
              </a:rPr>
              <a:t>sizeof</a:t>
            </a:r>
            <a:r>
              <a:rPr lang="en-US" altLang="zh-CN" sz="1600" b="1" dirty="0">
                <a:solidFill>
                  <a:srgbClr val="FF0000"/>
                </a:solidFill>
              </a:rPr>
              <a:t>(double));</a:t>
            </a:r>
          </a:p>
          <a:p>
            <a:r>
              <a:rPr lang="en-US" altLang="zh-CN" sz="1600" b="1" dirty="0"/>
              <a:t> for(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r>
              <a:rPr lang="en-US" altLang="zh-CN" sz="1600" b="1" dirty="0"/>
              <a:t>     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-b[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}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memset</a:t>
            </a:r>
            <a:r>
              <a:rPr lang="en-US" altLang="zh-CN" sz="1600" b="1" dirty="0"/>
              <a:t>(d, 0, n *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(double);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err="1"/>
              <a:t>memset</a:t>
            </a:r>
            <a:r>
              <a:rPr lang="en-US" altLang="zh-CN" sz="1600" b="1" dirty="0"/>
              <a:t>(g, 0, n *</a:t>
            </a:r>
            <a:r>
              <a:rPr lang="en-US" altLang="zh-CN" sz="1600" b="1" dirty="0" err="1"/>
              <a:t>sizeof</a:t>
            </a:r>
            <a:r>
              <a:rPr lang="en-US" altLang="zh-CN" sz="1600" b="1" dirty="0"/>
              <a:t>(double);</a:t>
            </a:r>
          </a:p>
          <a:p>
            <a:r>
              <a:rPr lang="en-US" altLang="zh-CN" sz="1600" b="1" dirty="0"/>
              <a:t> for (it = 0; it &lt; n; it++) {</a:t>
            </a:r>
          </a:p>
          <a:p>
            <a:r>
              <a:rPr lang="en-US" altLang="zh-CN" sz="1600" b="1" dirty="0"/>
              <a:t>    demon1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(g, g, n);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matrix_vector_product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/>
              <a:t>id, p, n, a, x, g);</a:t>
            </a:r>
          </a:p>
          <a:p>
            <a:r>
              <a:rPr lang="en-US" altLang="zh-CN" sz="1600" b="1" dirty="0"/>
              <a:t>   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</a:t>
            </a:r>
          </a:p>
          <a:p>
            <a:r>
              <a:rPr lang="en-US" altLang="zh-CN" sz="1600" b="1" dirty="0"/>
              <a:t>         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-= 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   num1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(g, g, n);</a:t>
            </a:r>
          </a:p>
          <a:p>
            <a:r>
              <a:rPr lang="en-US" altLang="zh-CN" sz="1600" b="1" dirty="0"/>
              <a:t>    /* When g is sufficiently close to 0, time to halt */</a:t>
            </a:r>
          </a:p>
          <a:p>
            <a:r>
              <a:rPr lang="en-US" altLang="zh-CN" sz="1600" b="1" dirty="0"/>
              <a:t>    if(num1 &lt; EPSILON) break;</a:t>
            </a:r>
          </a:p>
        </p:txBody>
      </p:sp>
      <p:sp>
        <p:nvSpPr>
          <p:cNvPr id="7" name="矩形 6"/>
          <p:cNvSpPr/>
          <p:nvPr/>
        </p:nvSpPr>
        <p:spPr>
          <a:xfrm>
            <a:off x="7343775" y="1831539"/>
            <a:ext cx="424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</a:t>
            </a:r>
          </a:p>
          <a:p>
            <a:r>
              <a:rPr lang="en-US" altLang="zh-CN" sz="1600" b="1" dirty="0"/>
              <a:t>       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-g[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+ (num1/denom1) *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   num2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(d, g, n);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matrix_vector_product</a:t>
            </a:r>
            <a:r>
              <a:rPr lang="en-US" altLang="zh-CN" sz="1600" b="1" dirty="0"/>
              <a:t>(id, p, n, a, d,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);</a:t>
            </a:r>
          </a:p>
          <a:p>
            <a:r>
              <a:rPr lang="en-US" altLang="zh-CN" sz="1600" b="1" dirty="0"/>
              <a:t>    denom2 = </a:t>
            </a:r>
            <a:r>
              <a:rPr lang="en-US" altLang="zh-CN" sz="1600" b="1" dirty="0" err="1"/>
              <a:t>dot_product</a:t>
            </a:r>
            <a:r>
              <a:rPr lang="en-US" altLang="zh-CN" sz="1600" b="1" dirty="0"/>
              <a:t>(d, </a:t>
            </a:r>
            <a:r>
              <a:rPr lang="en-US" altLang="zh-CN" sz="1600" b="1" dirty="0" err="1"/>
              <a:t>tmpvec</a:t>
            </a:r>
            <a:r>
              <a:rPr lang="en-US" altLang="zh-CN" sz="1600" b="1" dirty="0"/>
              <a:t>, n);</a:t>
            </a:r>
          </a:p>
          <a:p>
            <a:r>
              <a:rPr lang="en-US" altLang="zh-CN" sz="1600" b="1" dirty="0"/>
              <a:t>    s = -num2/denom2;</a:t>
            </a:r>
          </a:p>
          <a:p>
            <a:r>
              <a:rPr lang="en-US" altLang="zh-CN" sz="1600" b="1" dirty="0"/>
              <a:t>    for 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x[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+= s* 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}</a:t>
            </a:r>
          </a:p>
          <a:p>
            <a:r>
              <a:rPr lang="en-US" altLang="zh-CN" sz="1600" b="1" dirty="0"/>
              <a:t>}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276002" y="113682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减少一次拷贝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96307" y="0"/>
            <a:ext cx="2220382" cy="1593197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3075484" y="145305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共轭梯度法的多进程并行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1700" y="995230"/>
            <a:ext cx="70485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/>
              <a:t>void </a:t>
            </a:r>
            <a:r>
              <a:rPr lang="en-US" altLang="zh-CN" sz="1700" b="1" dirty="0" err="1"/>
              <a:t>matrix_vector_product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id,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p,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n, double **a, double *b, double *c){</a:t>
            </a:r>
          </a:p>
          <a:p>
            <a:r>
              <a:rPr lang="en-US" altLang="zh-CN" sz="1700" b="1" dirty="0"/>
              <a:t>  double * piece = c + BLOCK_LOW(id, p, n);</a:t>
            </a:r>
          </a:p>
          <a:p>
            <a:r>
              <a:rPr lang="en-US" altLang="zh-CN" sz="1700" b="1" dirty="0"/>
              <a:t>#pragma </a:t>
            </a:r>
            <a:r>
              <a:rPr lang="en-US" altLang="zh-CN" sz="1700" b="1" dirty="0" err="1"/>
              <a:t>omp</a:t>
            </a:r>
            <a:r>
              <a:rPr lang="en-US" altLang="zh-CN" sz="1700" b="1" dirty="0"/>
              <a:t> parallel for private(j, </a:t>
            </a:r>
            <a:r>
              <a:rPr lang="en-US" altLang="zh-CN" sz="1700" b="1" dirty="0" err="1"/>
              <a:t>tmp</a:t>
            </a:r>
            <a:r>
              <a:rPr lang="en-US" altLang="zh-CN" sz="1700" b="1" dirty="0"/>
              <a:t>)</a:t>
            </a:r>
          </a:p>
          <a:p>
            <a:r>
              <a:rPr lang="en-US" altLang="zh-CN" sz="1700" b="1" dirty="0"/>
              <a:t>  for(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= 0;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&lt; BLOCK_SIZE(id, p, n);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++) {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tmp</a:t>
            </a:r>
            <a:r>
              <a:rPr lang="en-US" altLang="zh-CN" sz="1700" b="1" dirty="0"/>
              <a:t> = 0.0;</a:t>
            </a:r>
          </a:p>
          <a:p>
            <a:r>
              <a:rPr lang="en-US" altLang="zh-CN" sz="1700" b="1" dirty="0"/>
              <a:t>    for (j = 0; j &lt; n; </a:t>
            </a:r>
            <a:r>
              <a:rPr lang="en-US" altLang="zh-CN" sz="1700" b="1" dirty="0" err="1"/>
              <a:t>j++</a:t>
            </a:r>
            <a:r>
              <a:rPr lang="en-US" altLang="zh-CN" sz="1700" b="1" dirty="0"/>
              <a:t>) </a:t>
            </a:r>
            <a:r>
              <a:rPr lang="en-US" altLang="zh-CN" sz="1700" b="1" dirty="0" err="1"/>
              <a:t>tmp</a:t>
            </a:r>
            <a:r>
              <a:rPr lang="en-US" altLang="zh-CN" sz="1700" b="1" dirty="0"/>
              <a:t> += a[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][j] * b[j];</a:t>
            </a:r>
          </a:p>
          <a:p>
            <a:r>
              <a:rPr lang="en-US" altLang="zh-CN" sz="1700" b="1" dirty="0"/>
              <a:t>    piece[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 = </a:t>
            </a:r>
            <a:r>
              <a:rPr lang="en-US" altLang="zh-CN" sz="1700" b="1" dirty="0" err="1"/>
              <a:t>tmp</a:t>
            </a:r>
            <a:r>
              <a:rPr lang="en-US" altLang="zh-CN" sz="1700" b="1" dirty="0"/>
              <a:t>;</a:t>
            </a:r>
          </a:p>
          <a:p>
            <a:r>
              <a:rPr lang="en-US" altLang="zh-CN" sz="1700" b="1" dirty="0"/>
              <a:t>  }</a:t>
            </a:r>
          </a:p>
          <a:p>
            <a:r>
              <a:rPr lang="en-US" altLang="zh-CN" sz="1700" b="1" dirty="0"/>
              <a:t>  </a:t>
            </a:r>
            <a:r>
              <a:rPr lang="en-US" altLang="zh-CN" sz="1700" b="1" dirty="0" err="1">
                <a:solidFill>
                  <a:srgbClr val="FF0000"/>
                </a:solidFill>
              </a:rPr>
              <a:t>new_replicate_block_vector</a:t>
            </a:r>
            <a:r>
              <a:rPr lang="en-US" altLang="zh-CN" sz="1700" b="1" dirty="0"/>
              <a:t>(id, p, n, (void*)c, MPI_DOUBLE);</a:t>
            </a:r>
          </a:p>
          <a:p>
            <a:r>
              <a:rPr lang="en-US" altLang="zh-CN" sz="1700" b="1" dirty="0"/>
              <a:t>}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62150" y="4300405"/>
            <a:ext cx="852487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/>
              <a:t>void </a:t>
            </a:r>
            <a:r>
              <a:rPr lang="en-US" altLang="zh-CN" sz="1700" b="1" dirty="0" err="1"/>
              <a:t>new_replicate_block_vector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id,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p,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n, void *</a:t>
            </a:r>
            <a:r>
              <a:rPr lang="en-US" altLang="zh-CN" sz="1700" b="1" dirty="0" err="1"/>
              <a:t>arep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MPI_Datatype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) {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*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*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;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create_mixed_xfer_arrays</a:t>
            </a:r>
            <a:r>
              <a:rPr lang="en-US" altLang="zh-CN" sz="1700" b="1" dirty="0"/>
              <a:t>(id, p, n, &amp;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&amp;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</a:t>
            </a:r>
            <a:r>
              <a:rPr lang="en-US" altLang="zh-CN" sz="1700" b="1" dirty="0" err="1"/>
              <a:t>MPI_Allgatherv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olidFill>
                  <a:srgbClr val="FF0000"/>
                </a:solidFill>
              </a:rPr>
              <a:t>MPI_IN_PLACE</a:t>
            </a:r>
            <a:r>
              <a:rPr lang="en-US" altLang="zh-CN" sz="1700" b="1" dirty="0"/>
              <a:t>, 0,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arep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dtype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comm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free(</a:t>
            </a:r>
            <a:r>
              <a:rPr lang="en-US" altLang="zh-CN" sz="1700" b="1" dirty="0" err="1"/>
              <a:t>cnt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    free(</a:t>
            </a:r>
            <a:r>
              <a:rPr lang="en-US" altLang="zh-CN" sz="1700" b="1" dirty="0" err="1"/>
              <a:t>disp</a:t>
            </a:r>
            <a:r>
              <a:rPr lang="en-US" altLang="zh-CN" sz="1700" b="1" dirty="0"/>
              <a:t>);</a:t>
            </a:r>
          </a:p>
          <a:p>
            <a:r>
              <a:rPr lang="en-US" altLang="zh-CN" sz="1700" b="1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9099" y="1619248"/>
            <a:ext cx="4019551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In-place </a:t>
            </a:r>
            <a:r>
              <a:rPr lang="en-US" altLang="zh-CN" sz="2000" b="1" dirty="0" err="1">
                <a:solidFill>
                  <a:srgbClr val="7030A0"/>
                </a:solidFill>
              </a:rPr>
              <a:t>MPI_Allgatherv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000" b="1" dirty="0">
                <a:solidFill>
                  <a:srgbClr val="7030A0"/>
                </a:solidFill>
              </a:rPr>
              <a:t>接收缓冲区即为发送缓冲区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000" b="1" dirty="0">
                <a:solidFill>
                  <a:srgbClr val="7030A0"/>
                </a:solidFill>
              </a:rPr>
              <a:t>发送缓冲区将本进程对应位置的数据发送给其他进程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000" b="1" dirty="0">
                <a:solidFill>
                  <a:srgbClr val="7030A0"/>
                </a:solidFill>
              </a:rPr>
              <a:t>减少了一次将本地发送数据拷贝到本地接收缓冲区的操作</a:t>
            </a: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958600" y="111469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err="1">
                <a:solidFill>
                  <a:srgbClr val="7030A0"/>
                </a:solidFill>
                <a:sym typeface="微软雅黑" pitchFamily="34" charset="-122"/>
              </a:rPr>
              <a:t>pthread_join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0"/>
            <a:ext cx="2560320" cy="18371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590" y="1581681"/>
            <a:ext cx="556861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</a:t>
            </a:r>
            <a:r>
              <a:rPr lang="en-US" altLang="zh-CN" sz="2000" b="1" dirty="0"/>
              <a:t>include &lt;</a:t>
            </a:r>
            <a:r>
              <a:rPr lang="en-US" altLang="zh-CN" sz="2000" b="1" dirty="0" err="1"/>
              <a:t>pthread.h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#define NUM_THREADS	4</a:t>
            </a:r>
          </a:p>
          <a:p>
            <a:r>
              <a:rPr lang="en-US" altLang="zh-CN" sz="2000" b="1" dirty="0"/>
              <a:t> void *</a:t>
            </a:r>
            <a:r>
              <a:rPr lang="en-US" altLang="zh-CN" sz="2000" b="1" dirty="0" err="1"/>
              <a:t>BusyWork</a:t>
            </a:r>
            <a:r>
              <a:rPr lang="en-US" altLang="zh-CN" sz="2000" b="1" dirty="0"/>
              <a:t>(void *t)</a:t>
            </a:r>
          </a:p>
          <a:p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double result=0.0;</a:t>
            </a:r>
          </a:p>
          <a:p>
            <a:r>
              <a:rPr lang="en-US" altLang="zh-CN" sz="2000" b="1" dirty="0"/>
              <a:t>    long </a:t>
            </a:r>
            <a:r>
              <a:rPr lang="en-US" altLang="zh-CN" sz="2000" b="1" dirty="0" err="1"/>
              <a:t>tid</a:t>
            </a:r>
            <a:r>
              <a:rPr lang="en-US" altLang="zh-CN" sz="2000" b="1" dirty="0"/>
              <a:t> = (long)t;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("Thread %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starting...\n",</a:t>
            </a:r>
            <a:r>
              <a:rPr lang="en-US" altLang="zh-CN" sz="2000" b="1" dirty="0" err="1"/>
              <a:t>tid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&lt;1000000;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   {</a:t>
            </a:r>
          </a:p>
          <a:p>
            <a:r>
              <a:rPr lang="en-US" altLang="zh-CN" sz="2000" b="1" dirty="0"/>
              <a:t>       result = result + sin(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* tan(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("Thread %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done. Result = %e\n",</a:t>
            </a:r>
            <a:r>
              <a:rPr lang="en-US" altLang="zh-CN" sz="2000" b="1" dirty="0" err="1"/>
              <a:t>tid</a:t>
            </a:r>
            <a:r>
              <a:rPr lang="en-US" altLang="zh-CN" sz="2000" b="1" dirty="0"/>
              <a:t>, result);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pthread_exit</a:t>
            </a:r>
            <a:r>
              <a:rPr lang="en-US" altLang="zh-CN" sz="2000" b="1" dirty="0"/>
              <a:t>((void*) t);</a:t>
            </a:r>
          </a:p>
          <a:p>
            <a:r>
              <a:rPr lang="en-US" altLang="zh-CN" sz="2000" b="1" dirty="0"/>
              <a:t> }</a:t>
            </a:r>
          </a:p>
          <a:p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234940" y="91440"/>
            <a:ext cx="704148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main 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argc</a:t>
            </a:r>
            <a:r>
              <a:rPr lang="en-US" altLang="zh-CN" sz="2000" b="1" dirty="0"/>
              <a:t>, char *</a:t>
            </a:r>
            <a:r>
              <a:rPr lang="en-US" altLang="zh-CN" sz="2000" b="1" dirty="0" err="1"/>
              <a:t>argv</a:t>
            </a:r>
            <a:r>
              <a:rPr lang="en-US" altLang="zh-CN" sz="2000" b="1" dirty="0"/>
              <a:t>[])</a:t>
            </a:r>
          </a:p>
          <a:p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pthread_t</a:t>
            </a:r>
            <a:r>
              <a:rPr lang="en-US" altLang="zh-CN" sz="2000" b="1" dirty="0"/>
              <a:t> thread[NUM_THREADS];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rc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long t;</a:t>
            </a:r>
          </a:p>
          <a:p>
            <a:r>
              <a:rPr lang="en-US" altLang="zh-CN" sz="2000" b="1" dirty="0"/>
              <a:t>    void *status;</a:t>
            </a:r>
          </a:p>
          <a:p>
            <a:r>
              <a:rPr lang="en-US" altLang="zh-CN" sz="2000" b="1" dirty="0"/>
              <a:t>    for(t=0; t&lt;NUM_THREADS; t++) {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rc</a:t>
            </a:r>
            <a:r>
              <a:rPr lang="en-US" altLang="zh-CN" sz="2000" b="1" dirty="0"/>
              <a:t> = </a:t>
            </a:r>
            <a:r>
              <a:rPr lang="en-US" altLang="zh-CN" sz="2000" b="1" dirty="0" err="1">
                <a:solidFill>
                  <a:srgbClr val="FF0000"/>
                </a:solidFill>
              </a:rPr>
              <a:t>pthread_create</a:t>
            </a:r>
            <a:r>
              <a:rPr lang="en-US" altLang="zh-CN" sz="2000" b="1" dirty="0"/>
              <a:t>(&amp;thread[t], NULL, </a:t>
            </a:r>
            <a:r>
              <a:rPr lang="en-US" altLang="zh-CN" sz="2000" b="1" dirty="0" err="1"/>
              <a:t>BusyWork</a:t>
            </a:r>
            <a:r>
              <a:rPr lang="en-US" altLang="zh-CN" sz="2000" b="1" dirty="0"/>
              <a:t>, (void *)t);  </a:t>
            </a:r>
          </a:p>
          <a:p>
            <a:r>
              <a:rPr lang="en-US" altLang="zh-CN" sz="2000" b="1" dirty="0"/>
              <a:t>       if (</a:t>
            </a:r>
            <a:r>
              <a:rPr lang="en-US" altLang="zh-CN" sz="2000" b="1" dirty="0" err="1"/>
              <a:t>rc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exit(-1);</a:t>
            </a:r>
          </a:p>
          <a:p>
            <a:r>
              <a:rPr lang="en-US" altLang="zh-CN" sz="2000" b="1" dirty="0"/>
              <a:t>          }</a:t>
            </a:r>
          </a:p>
          <a:p>
            <a:r>
              <a:rPr lang="en-US" altLang="zh-CN" sz="2000" b="1" dirty="0"/>
              <a:t>       }</a:t>
            </a:r>
          </a:p>
          <a:p>
            <a:r>
              <a:rPr lang="en-US" altLang="zh-CN" sz="2000" b="1" dirty="0"/>
              <a:t>     for(t=0; t&lt;NUM_THREADS; t++) {</a:t>
            </a:r>
          </a:p>
          <a:p>
            <a:r>
              <a:rPr lang="en-US" altLang="zh-CN" sz="2000" b="1" dirty="0"/>
              <a:t>       </a:t>
            </a:r>
            <a:r>
              <a:rPr lang="en-US" altLang="zh-CN" sz="2000" b="1" dirty="0" err="1"/>
              <a:t>rc</a:t>
            </a:r>
            <a:r>
              <a:rPr lang="en-US" altLang="zh-CN" sz="2000" b="1" dirty="0"/>
              <a:t> = </a:t>
            </a:r>
            <a:r>
              <a:rPr lang="en-US" altLang="zh-CN" sz="2000" b="1" dirty="0" err="1">
                <a:solidFill>
                  <a:srgbClr val="FF0000"/>
                </a:solidFill>
              </a:rPr>
              <a:t>pthread_join</a:t>
            </a:r>
            <a:r>
              <a:rPr lang="en-US" altLang="zh-CN" sz="2000" b="1" dirty="0"/>
              <a:t>(thread[t], &amp;status);</a:t>
            </a:r>
          </a:p>
          <a:p>
            <a:r>
              <a:rPr lang="en-US" altLang="zh-CN" sz="2000" b="1" dirty="0"/>
              <a:t>       if (</a:t>
            </a:r>
            <a:r>
              <a:rPr lang="en-US" altLang="zh-CN" sz="2000" b="1" dirty="0" err="1"/>
              <a:t>rc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exit(-1);</a:t>
            </a:r>
          </a:p>
          <a:p>
            <a:r>
              <a:rPr lang="en-US" altLang="zh-CN" sz="2000" b="1" dirty="0"/>
              <a:t>          }</a:t>
            </a:r>
          </a:p>
          <a:p>
            <a:r>
              <a:rPr lang="en-US" altLang="zh-CN" sz="2000" b="1" dirty="0"/>
              <a:t>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("Main: completed join with thread %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having a status   </a:t>
            </a:r>
          </a:p>
          <a:p>
            <a:r>
              <a:rPr lang="en-US" altLang="zh-CN" sz="2000" b="1" dirty="0"/>
              <a:t>             of %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\</a:t>
            </a:r>
            <a:r>
              <a:rPr lang="en-US" altLang="zh-CN" sz="2000" b="1" dirty="0" err="1"/>
              <a:t>n",t</a:t>
            </a:r>
            <a:r>
              <a:rPr lang="en-US" altLang="zh-CN" sz="2000" b="1" dirty="0"/>
              <a:t>,(long)status);</a:t>
            </a:r>
          </a:p>
          <a:p>
            <a:r>
              <a:rPr lang="en-US" altLang="zh-CN" sz="2000" b="1" dirty="0"/>
              <a:t>       }</a:t>
            </a:r>
          </a:p>
          <a:p>
            <a:r>
              <a:rPr lang="en-US" altLang="zh-CN" sz="2000" b="1" dirty="0"/>
              <a:t>  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81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775720" y="408649"/>
            <a:ext cx="403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030A0"/>
                </a:solidFill>
                <a:sym typeface="微软雅黑" pitchFamily="34" charset="-122"/>
              </a:rPr>
              <a:t>参数传递方式</a:t>
            </a:r>
            <a:endParaRPr lang="zh-CN" altLang="zh-CN" sz="3200" dirty="0">
              <a:solidFill>
                <a:srgbClr val="7030A0"/>
              </a:solidFill>
              <a:sym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15213"/>
            <a:ext cx="3245029" cy="232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69695" y="-34290"/>
            <a:ext cx="6129883" cy="724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   </a:t>
            </a:r>
            <a:r>
              <a:rPr lang="en-US" altLang="zh-CN" b="1" dirty="0" err="1"/>
              <a:t>my_data</a:t>
            </a:r>
            <a:r>
              <a:rPr lang="en-US" altLang="zh-CN" b="1" dirty="0"/>
              <a:t> = (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thread_data</a:t>
            </a:r>
            <a:r>
              <a:rPr lang="en-US" altLang="zh-CN" b="1" dirty="0"/>
              <a:t> *) </a:t>
            </a:r>
            <a:r>
              <a:rPr lang="en-US" altLang="zh-CN" b="1" dirty="0" err="1"/>
              <a:t>threadarg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taskid</a:t>
            </a:r>
            <a:r>
              <a:rPr lang="en-US" altLang="zh-CN" b="1" dirty="0"/>
              <a:t> = </a:t>
            </a:r>
            <a:r>
              <a:rPr lang="en-US" altLang="zh-CN" b="1" dirty="0" err="1"/>
              <a:t>my_data</a:t>
            </a:r>
            <a:r>
              <a:rPr lang="en-US" altLang="zh-CN" b="1" dirty="0"/>
              <a:t>-&gt;</a:t>
            </a:r>
            <a:r>
              <a:rPr lang="en-US" altLang="zh-CN" b="1" dirty="0" err="1"/>
              <a:t>thread_id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sum = </a:t>
            </a:r>
            <a:r>
              <a:rPr lang="en-US" altLang="zh-CN" b="1" dirty="0" err="1"/>
              <a:t>my_data</a:t>
            </a:r>
            <a:r>
              <a:rPr lang="en-US" altLang="zh-CN" b="1" dirty="0"/>
              <a:t>-&gt;sum;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hello_msg</a:t>
            </a:r>
            <a:r>
              <a:rPr lang="en-US" altLang="zh-CN" b="1" dirty="0"/>
              <a:t> = </a:t>
            </a:r>
            <a:r>
              <a:rPr lang="en-US" altLang="zh-CN" b="1" dirty="0" err="1"/>
              <a:t>my_data</a:t>
            </a:r>
            <a:r>
              <a:rPr lang="en-US" altLang="zh-CN" b="1" dirty="0"/>
              <a:t>-&gt;message;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("Thread %d: %s  Sum=%d\n", </a:t>
            </a:r>
            <a:r>
              <a:rPr lang="en-US" altLang="zh-CN" b="1" dirty="0" err="1"/>
              <a:t>taskid</a:t>
            </a:r>
            <a:r>
              <a:rPr lang="en-US" altLang="zh-CN" b="1" dirty="0"/>
              <a:t>, </a:t>
            </a:r>
            <a:r>
              <a:rPr lang="en-US" altLang="zh-CN" b="1" dirty="0" err="1"/>
              <a:t>hello_msg</a:t>
            </a:r>
            <a:r>
              <a:rPr lang="en-US" altLang="zh-CN" b="1" dirty="0"/>
              <a:t>, sum);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</a:t>
            </a:r>
            <a:r>
              <a:rPr lang="en-US" altLang="zh-CN" b="1" dirty="0" err="1"/>
              <a:t>argv</a:t>
            </a:r>
            <a:r>
              <a:rPr lang="en-US" altLang="zh-CN" b="1" dirty="0"/>
              <a:t>[])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pthread_t</a:t>
            </a:r>
            <a:r>
              <a:rPr lang="en-US" altLang="zh-CN" b="1" dirty="0"/>
              <a:t> threads[NUM_THREADS];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*</a:t>
            </a:r>
            <a:r>
              <a:rPr lang="en-US" altLang="zh-CN" b="1" dirty="0" err="1"/>
              <a:t>taskids</a:t>
            </a:r>
            <a:r>
              <a:rPr lang="en-US" altLang="zh-CN" b="1" dirty="0"/>
              <a:t>[NUM_THREADS];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rc</a:t>
            </a:r>
            <a:r>
              <a:rPr lang="en-US" altLang="zh-CN" b="1" dirty="0"/>
              <a:t>, t, sum;</a:t>
            </a:r>
          </a:p>
          <a:p>
            <a:r>
              <a:rPr lang="en-US" altLang="zh-CN" b="1" dirty="0"/>
              <a:t>  sum=0;</a:t>
            </a:r>
          </a:p>
          <a:p>
            <a:r>
              <a:rPr lang="en-US" altLang="zh-CN" b="1" dirty="0"/>
              <a:t>  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NUM_THREADS;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 messages[</a:t>
            </a:r>
            <a:r>
              <a:rPr lang="en-US" altLang="zh-CN" b="1" dirty="0" err="1"/>
              <a:t>i</a:t>
            </a:r>
            <a:r>
              <a:rPr lang="en-US" altLang="zh-CN" b="1" dirty="0"/>
              <a:t>] = "Hello World!";</a:t>
            </a:r>
          </a:p>
          <a:p>
            <a:r>
              <a:rPr lang="en-US" altLang="zh-CN" b="1" dirty="0"/>
              <a:t>  for(t=0;t&lt;</a:t>
            </a:r>
            <a:r>
              <a:rPr lang="en-US" altLang="zh-CN" b="1" dirty="0" err="1"/>
              <a:t>NUM_THREADS;t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     sum = sum + t;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thread_data_array</a:t>
            </a:r>
            <a:r>
              <a:rPr lang="en-US" altLang="zh-CN" b="1" dirty="0"/>
              <a:t>[t].</a:t>
            </a:r>
            <a:r>
              <a:rPr lang="en-US" altLang="zh-CN" b="1" dirty="0" err="1"/>
              <a:t>thread_id</a:t>
            </a:r>
            <a:r>
              <a:rPr lang="en-US" altLang="zh-CN" b="1" dirty="0"/>
              <a:t> = t;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thread_data_array</a:t>
            </a:r>
            <a:r>
              <a:rPr lang="en-US" altLang="zh-CN" b="1" dirty="0"/>
              <a:t>[t].sum = sum;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thread_data_array</a:t>
            </a:r>
            <a:r>
              <a:rPr lang="en-US" altLang="zh-CN" b="1" dirty="0"/>
              <a:t>[t].message = messages[t];</a:t>
            </a:r>
          </a:p>
          <a:p>
            <a:r>
              <a:rPr lang="en-US" altLang="zh-CN" b="1" dirty="0"/>
              <a:t>     </a:t>
            </a:r>
            <a:r>
              <a:rPr lang="en-US" altLang="zh-CN" b="1" dirty="0" err="1"/>
              <a:t>rc</a:t>
            </a:r>
            <a:r>
              <a:rPr lang="en-US" altLang="zh-CN" b="1" dirty="0"/>
              <a:t> = </a:t>
            </a:r>
            <a:r>
              <a:rPr lang="en-US" altLang="zh-CN" b="1" dirty="0" err="1"/>
              <a:t>pthread_create</a:t>
            </a:r>
            <a:r>
              <a:rPr lang="en-US" altLang="zh-CN" b="1" dirty="0"/>
              <a:t>(&amp;threads[t], NULL, </a:t>
            </a:r>
            <a:r>
              <a:rPr lang="en-US" altLang="zh-CN" b="1" dirty="0" err="1"/>
              <a:t>PrintHello</a:t>
            </a:r>
            <a:r>
              <a:rPr lang="en-US" altLang="zh-CN" b="1" dirty="0"/>
              <a:t>, (void *) </a:t>
            </a:r>
          </a:p>
          <a:p>
            <a:r>
              <a:rPr lang="en-US" altLang="zh-CN" b="1" dirty="0"/>
              <a:t>       &amp;</a:t>
            </a:r>
            <a:r>
              <a:rPr lang="en-US" altLang="zh-CN" b="1" dirty="0" err="1"/>
              <a:t>thread_data_array</a:t>
            </a:r>
            <a:r>
              <a:rPr lang="en-US" altLang="zh-CN" b="1" dirty="0"/>
              <a:t>[t]);</a:t>
            </a:r>
          </a:p>
          <a:p>
            <a:r>
              <a:rPr lang="en-US" altLang="zh-CN" b="1" dirty="0"/>
              <a:t>  }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pthread_exit</a:t>
            </a:r>
            <a:r>
              <a:rPr lang="en-US" altLang="zh-CN" b="1" dirty="0"/>
              <a:t>(NULL);</a:t>
            </a:r>
          </a:p>
          <a:p>
            <a:r>
              <a:rPr lang="en-US" altLang="zh-CN" b="1" dirty="0"/>
              <a:t>}</a:t>
            </a:r>
          </a:p>
          <a:p>
            <a:endParaRPr lang="zh-CN" altLang="en-US" sz="1467" dirty="0"/>
          </a:p>
        </p:txBody>
      </p:sp>
      <p:sp>
        <p:nvSpPr>
          <p:cNvPr id="3" name="矩形 2"/>
          <p:cNvSpPr/>
          <p:nvPr/>
        </p:nvSpPr>
        <p:spPr>
          <a:xfrm>
            <a:off x="167640" y="1837105"/>
            <a:ext cx="5330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hlinkClick r:id="rId4"/>
              </a:rPr>
              <a:t>https://computing.llnl.gov/tutorials/pthreads/samples/hello_arg2.c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" y="252835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#define NUM_THREADS	4</a:t>
            </a:r>
          </a:p>
          <a:p>
            <a:r>
              <a:rPr lang="en-US" altLang="zh-CN" b="1" dirty="0"/>
              <a:t>char *messages[NUM_THREADS];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thread_data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thread_id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 sum;</a:t>
            </a:r>
          </a:p>
          <a:p>
            <a:r>
              <a:rPr lang="en-US" altLang="zh-CN" b="1" dirty="0"/>
              <a:t>   char *message;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thread_data</a:t>
            </a:r>
            <a:r>
              <a:rPr lang="en-US" altLang="zh-CN" b="1" dirty="0"/>
              <a:t> </a:t>
            </a:r>
            <a:r>
              <a:rPr lang="en-US" altLang="zh-CN" b="1" dirty="0" err="1"/>
              <a:t>thread_data_array</a:t>
            </a:r>
            <a:r>
              <a:rPr lang="en-US" altLang="zh-CN" b="1" dirty="0"/>
              <a:t>[NUM_THREADS];</a:t>
            </a:r>
          </a:p>
          <a:p>
            <a:r>
              <a:rPr lang="en-US" altLang="zh-CN" b="1" dirty="0"/>
              <a:t>void *</a:t>
            </a:r>
            <a:r>
              <a:rPr lang="en-US" altLang="zh-CN" b="1" dirty="0" err="1"/>
              <a:t>PrintHello</a:t>
            </a:r>
            <a:r>
              <a:rPr lang="en-US" altLang="zh-CN" b="1" dirty="0"/>
              <a:t>(void *</a:t>
            </a:r>
            <a:r>
              <a:rPr lang="en-US" altLang="zh-CN" b="1" dirty="0" err="1"/>
              <a:t>threadarg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taskid</a:t>
            </a:r>
            <a:r>
              <a:rPr lang="en-US" altLang="zh-CN" b="1" dirty="0"/>
              <a:t>, sum;</a:t>
            </a:r>
          </a:p>
          <a:p>
            <a:r>
              <a:rPr lang="en-US" altLang="zh-CN" b="1" dirty="0"/>
              <a:t>   char *</a:t>
            </a:r>
            <a:r>
              <a:rPr lang="en-US" altLang="zh-CN" b="1" dirty="0" err="1"/>
              <a:t>hello_msg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thread_data</a:t>
            </a:r>
            <a:r>
              <a:rPr lang="en-US" altLang="zh-CN" b="1" dirty="0"/>
              <a:t> *</a:t>
            </a:r>
            <a:r>
              <a:rPr lang="en-US" altLang="zh-CN" b="1" dirty="0" err="1"/>
              <a:t>my_data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sleep(1);</a:t>
            </a: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07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11772</Words>
  <Application>Microsoft Office PowerPoint</Application>
  <PresentationFormat>宽屏</PresentationFormat>
  <Paragraphs>1614</Paragraphs>
  <Slides>74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NimbusMonL-Bold</vt:lpstr>
      <vt:lpstr>NimbusSanL-Regu</vt:lpstr>
      <vt:lpstr>TeXGyreTermes-Italic</vt:lpstr>
      <vt:lpstr>TeXGyreTermes-Regular</vt:lpstr>
      <vt:lpstr>黑体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OpenMP基本制导语句</vt:lpstr>
      <vt:lpstr>PowerPoint 演示文稿</vt:lpstr>
      <vt:lpstr>Work sharing constructs</vt:lpstr>
      <vt:lpstr>PowerPoint 演示文稿</vt:lpstr>
      <vt:lpstr>For循环的并行化</vt:lpstr>
      <vt:lpstr>例子</vt:lpstr>
      <vt:lpstr>For循环的并行化</vt:lpstr>
      <vt:lpstr>PowerPoint 演示文稿</vt:lpstr>
      <vt:lpstr>For循环的并行化</vt:lpstr>
      <vt:lpstr>PowerPoint 演示文稿</vt:lpstr>
      <vt:lpstr>For循环的并行化</vt:lpstr>
      <vt:lpstr>PowerPoint 演示文稿</vt:lpstr>
      <vt:lpstr>PowerPoint 演示文稿</vt:lpstr>
      <vt:lpstr>For循环的并行化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OpenMP原子操作</vt:lpstr>
      <vt:lpstr>PowerPoint 演示文稿</vt:lpstr>
      <vt:lpstr>PowerPoint 演示文稿</vt:lpstr>
      <vt:lpstr>PowerPoint 演示文稿</vt:lpstr>
      <vt:lpstr>PowerPoint 演示文稿</vt:lpstr>
      <vt:lpstr>private和threadprivate的区别</vt:lpstr>
      <vt:lpstr>Threadprivate和copyin的使用</vt:lpstr>
      <vt:lpstr>OpenMP task制导语句 </vt:lpstr>
      <vt:lpstr>OpenMP task制导语句 </vt:lpstr>
      <vt:lpstr>Task使用举例(基本使用)</vt:lpstr>
      <vt:lpstr>Task使用举例(大量任务）</vt:lpstr>
      <vt:lpstr>任务优先级</vt:lpstr>
      <vt:lpstr>任务间的依赖关系 </vt:lpstr>
      <vt:lpstr>OpenMP taskloop</vt:lpstr>
      <vt:lpstr>Taskloop使用举例</vt:lpstr>
      <vt:lpstr>OpenMP taskgroup</vt:lpstr>
      <vt:lpstr>taskgroup使用举例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ZHONG Y</cp:lastModifiedBy>
  <cp:revision>328</cp:revision>
  <dcterms:created xsi:type="dcterms:W3CDTF">2020-07-28T11:37:41Z</dcterms:created>
  <dcterms:modified xsi:type="dcterms:W3CDTF">2021-01-01T16:58:06Z</dcterms:modified>
</cp:coreProperties>
</file>