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6DA93-8ADF-4E56-810D-8625853443FC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35C13-4A84-4FE7-B1F5-34E39A024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1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第三节课到此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040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78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756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第三节到此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878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不只是三维几何形状的划分，也是对应的（线性系统）矩阵的划分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659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636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15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991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412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200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解释网格与矩阵的对应关系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213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解释网格与矩阵的对应关系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933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245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949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271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E754-FA25-4BAF-A1E9-234CA1E650D2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0221-ECDB-46D6-8768-F890181B5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08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E754-FA25-4BAF-A1E9-234CA1E650D2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0221-ECDB-46D6-8768-F890181B5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44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E754-FA25-4BAF-A1E9-234CA1E650D2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0221-ECDB-46D6-8768-F890181B5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52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E754-FA25-4BAF-A1E9-234CA1E650D2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0221-ECDB-46D6-8768-F890181B5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65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E754-FA25-4BAF-A1E9-234CA1E650D2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0221-ECDB-46D6-8768-F890181B5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19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E754-FA25-4BAF-A1E9-234CA1E650D2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0221-ECDB-46D6-8768-F890181B5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03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E754-FA25-4BAF-A1E9-234CA1E650D2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0221-ECDB-46D6-8768-F890181B5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53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E754-FA25-4BAF-A1E9-234CA1E650D2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0221-ECDB-46D6-8768-F890181B5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10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E754-FA25-4BAF-A1E9-234CA1E650D2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0221-ECDB-46D6-8768-F890181B5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02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E754-FA25-4BAF-A1E9-234CA1E650D2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0221-ECDB-46D6-8768-F890181B5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03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E754-FA25-4BAF-A1E9-234CA1E650D2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0221-ECDB-46D6-8768-F890181B5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81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CE754-FA25-4BAF-A1E9-234CA1E650D2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60221-ECDB-46D6-8768-F890181B5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8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6" Type="http://schemas.openxmlformats.org/officeDocument/2006/relationships/image" Target="../media/image5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6" Type="http://schemas.openxmlformats.org/officeDocument/2006/relationships/hyperlink" Target="mailto:ephillips@nvidia.com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4.emf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5217" y="-95028"/>
            <a:ext cx="2092328" cy="22827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441502" flipH="1">
            <a:off x="1743178" y="1003677"/>
            <a:ext cx="1332160" cy="1383047"/>
          </a:xfrm>
          <a:prstGeom prst="rect">
            <a:avLst/>
          </a:prstGeom>
        </p:spPr>
      </p:pic>
      <p:sp>
        <p:nvSpPr>
          <p:cNvPr id="55" name="Text Box 18"/>
          <p:cNvSpPr txBox="1">
            <a:spLocks noChangeArrowheads="1"/>
          </p:cNvSpPr>
          <p:nvPr/>
        </p:nvSpPr>
        <p:spPr bwMode="gray">
          <a:xfrm>
            <a:off x="5071886" y="594034"/>
            <a:ext cx="5393666" cy="45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HPCG</a:t>
            </a:r>
            <a:endParaRPr lang="zh-CN" altLang="en-US" sz="2370" b="1" dirty="0">
              <a:solidFill>
                <a:srgbClr val="591E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53227" y="1585595"/>
            <a:ext cx="7646716" cy="499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3471" indent="-433471">
              <a:buFont typeface="Arial" panose="020B0604020202020204" pitchFamily="34" charset="0"/>
              <a:buChar char="•"/>
            </a:pPr>
            <a:r>
              <a:rPr lang="en-US" altLang="zh-CN" sz="2655" b="1" dirty="0">
                <a:solidFill>
                  <a:srgbClr val="7030A0"/>
                </a:solidFill>
              </a:rPr>
              <a:t>HPL</a:t>
            </a:r>
            <a:r>
              <a:rPr lang="zh-CN" altLang="en-US" sz="2655" b="1" dirty="0">
                <a:solidFill>
                  <a:srgbClr val="7030A0"/>
                </a:solidFill>
              </a:rPr>
              <a:t>太注重浮点计算性能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pPr marL="433471" indent="-433471">
              <a:buFont typeface="Arial" panose="020B0604020202020204" pitchFamily="34" charset="0"/>
              <a:buChar char="•"/>
            </a:pPr>
            <a:r>
              <a:rPr lang="zh-CN" altLang="en-US" sz="2655" b="1" dirty="0">
                <a:solidFill>
                  <a:srgbClr val="7030A0"/>
                </a:solidFill>
              </a:rPr>
              <a:t>侧重访存和通信性能评测的</a:t>
            </a:r>
            <a:r>
              <a:rPr lang="en-US" altLang="zh-CN" sz="2655" b="1" dirty="0">
                <a:solidFill>
                  <a:srgbClr val="7030A0"/>
                </a:solidFill>
              </a:rPr>
              <a:t>benchmark</a:t>
            </a:r>
          </a:p>
          <a:p>
            <a:pPr marL="1040031" lvl="1" indent="-433471">
              <a:buFont typeface="Arial" panose="020B0604020202020204" pitchFamily="34" charset="0"/>
              <a:buChar char="•"/>
            </a:pPr>
            <a:r>
              <a:rPr lang="zh-CN" altLang="en-US" sz="2655" b="1" dirty="0">
                <a:solidFill>
                  <a:srgbClr val="7030A0"/>
                </a:solidFill>
              </a:rPr>
              <a:t>“另一个</a:t>
            </a:r>
            <a:r>
              <a:rPr lang="en-US" altLang="zh-CN" sz="2655" b="1" dirty="0">
                <a:solidFill>
                  <a:srgbClr val="7030A0"/>
                </a:solidFill>
              </a:rPr>
              <a:t>bookend</a:t>
            </a:r>
            <a:r>
              <a:rPr lang="zh-CN" altLang="en-US" sz="2655" b="1" dirty="0">
                <a:solidFill>
                  <a:srgbClr val="7030A0"/>
                </a:solidFill>
              </a:rPr>
              <a:t>”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pPr marL="433471" indent="-433471">
              <a:buFont typeface="Arial" panose="020B0604020202020204" pitchFamily="34" charset="0"/>
              <a:buChar char="•"/>
            </a:pPr>
            <a:endParaRPr lang="en-US" altLang="zh-CN" sz="2655" b="1" dirty="0">
              <a:solidFill>
                <a:srgbClr val="7030A0"/>
              </a:solidFill>
            </a:endParaRPr>
          </a:p>
          <a:p>
            <a:pPr marL="433471" indent="-433471">
              <a:buFont typeface="Arial" panose="020B0604020202020204" pitchFamily="34" charset="0"/>
              <a:buChar char="•"/>
            </a:pPr>
            <a:endParaRPr lang="en-US" altLang="zh-CN" sz="2655" b="1" dirty="0">
              <a:solidFill>
                <a:srgbClr val="7030A0"/>
              </a:solidFill>
            </a:endParaRPr>
          </a:p>
          <a:p>
            <a:pPr marL="433471" indent="-433471">
              <a:buFont typeface="Arial" panose="020B0604020202020204" pitchFamily="34" charset="0"/>
              <a:buChar char="•"/>
            </a:pPr>
            <a:endParaRPr lang="en-US" altLang="zh-CN" sz="2655" b="1" dirty="0">
              <a:solidFill>
                <a:srgbClr val="7030A0"/>
              </a:solidFill>
            </a:endParaRPr>
          </a:p>
          <a:p>
            <a:pPr marL="433471" indent="-433471">
              <a:buFont typeface="Arial" panose="020B0604020202020204" pitchFamily="34" charset="0"/>
              <a:buChar char="•"/>
            </a:pPr>
            <a:endParaRPr lang="en-US" altLang="zh-CN" sz="2655" b="1" dirty="0">
              <a:solidFill>
                <a:srgbClr val="7030A0"/>
              </a:solidFill>
            </a:endParaRPr>
          </a:p>
          <a:p>
            <a:pPr marL="433471" indent="-433471">
              <a:buFont typeface="Arial" panose="020B0604020202020204" pitchFamily="34" charset="0"/>
              <a:buChar char="•"/>
            </a:pPr>
            <a:endParaRPr lang="en-US" altLang="zh-CN" sz="2655" b="1" dirty="0">
              <a:solidFill>
                <a:srgbClr val="7030A0"/>
              </a:solidFill>
            </a:endParaRPr>
          </a:p>
          <a:p>
            <a:endParaRPr lang="en-US" altLang="zh-CN" sz="2655" b="1" dirty="0">
              <a:solidFill>
                <a:srgbClr val="7030A0"/>
              </a:solidFill>
            </a:endParaRPr>
          </a:p>
          <a:p>
            <a:pPr marL="433471" indent="-433471">
              <a:buFont typeface="Arial" panose="020B0604020202020204" pitchFamily="34" charset="0"/>
              <a:buChar char="•"/>
            </a:pPr>
            <a:endParaRPr lang="en-US" altLang="zh-CN" sz="2655" b="1" dirty="0">
              <a:solidFill>
                <a:srgbClr val="7030A0"/>
              </a:solidFill>
            </a:endParaRPr>
          </a:p>
          <a:p>
            <a:pPr marL="433471" indent="-433471">
              <a:buFont typeface="Arial" panose="020B0604020202020204" pitchFamily="34" charset="0"/>
              <a:buChar char="•"/>
            </a:pPr>
            <a:endParaRPr lang="en-US" altLang="zh-CN" sz="2655" b="1" dirty="0">
              <a:solidFill>
                <a:srgbClr val="7030A0"/>
              </a:solidFill>
            </a:endParaRPr>
          </a:p>
          <a:p>
            <a:pPr marL="433471" indent="-433471">
              <a:buFont typeface="Arial" panose="020B0604020202020204" pitchFamily="34" charset="0"/>
              <a:buChar char="•"/>
            </a:pPr>
            <a:r>
              <a:rPr lang="zh-CN" altLang="en-US" sz="2655" b="1" dirty="0">
                <a:solidFill>
                  <a:srgbClr val="7030A0"/>
                </a:solidFill>
              </a:rPr>
              <a:t>每年</a:t>
            </a:r>
            <a:r>
              <a:rPr lang="en-US" altLang="zh-CN" sz="2655" b="1" dirty="0">
                <a:solidFill>
                  <a:srgbClr val="7030A0"/>
                </a:solidFill>
              </a:rPr>
              <a:t>Top500</a:t>
            </a:r>
            <a:r>
              <a:rPr lang="zh-CN" altLang="en-US" sz="2655" b="1" dirty="0">
                <a:solidFill>
                  <a:srgbClr val="7030A0"/>
                </a:solidFill>
              </a:rPr>
              <a:t>与</a:t>
            </a:r>
            <a:r>
              <a:rPr lang="en-US" altLang="zh-CN" sz="2655" b="1" dirty="0">
                <a:solidFill>
                  <a:srgbClr val="7030A0"/>
                </a:solidFill>
              </a:rPr>
              <a:t>HPL</a:t>
            </a:r>
            <a:r>
              <a:rPr lang="zh-CN" altLang="en-US" sz="2655" b="1" dirty="0">
                <a:solidFill>
                  <a:srgbClr val="7030A0"/>
                </a:solidFill>
              </a:rPr>
              <a:t>排名同时宣布</a:t>
            </a:r>
            <a:endParaRPr lang="en-US" altLang="zh-CN" sz="2655" b="1" dirty="0">
              <a:solidFill>
                <a:srgbClr val="7030A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93" y="2951080"/>
            <a:ext cx="3151858" cy="2908018"/>
          </a:xfrm>
          <a:prstGeom prst="rect">
            <a:avLst/>
          </a:prstGeom>
        </p:spPr>
      </p:pic>
      <p:sp>
        <p:nvSpPr>
          <p:cNvPr id="3" name="椭圆形标注 2"/>
          <p:cNvSpPr/>
          <p:nvPr/>
        </p:nvSpPr>
        <p:spPr>
          <a:xfrm>
            <a:off x="3569853" y="3702097"/>
            <a:ext cx="1248663" cy="819291"/>
          </a:xfrm>
          <a:prstGeom prst="wedgeEllipseCallout">
            <a:avLst>
              <a:gd name="adj1" fmla="val 39544"/>
              <a:gd name="adj2" fmla="val 5674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55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HPL</a:t>
            </a:r>
            <a:endParaRPr lang="en-US" altLang="zh-CN" sz="2655" dirty="0"/>
          </a:p>
        </p:txBody>
      </p:sp>
      <p:sp>
        <p:nvSpPr>
          <p:cNvPr id="8" name="椭圆形标注 7"/>
          <p:cNvSpPr/>
          <p:nvPr/>
        </p:nvSpPr>
        <p:spPr>
          <a:xfrm>
            <a:off x="7768719" y="3670991"/>
            <a:ext cx="1399622" cy="819291"/>
          </a:xfrm>
          <a:prstGeom prst="wedgeEllipseCallout">
            <a:avLst>
              <a:gd name="adj1" fmla="val -88002"/>
              <a:gd name="adj2" fmla="val 4524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55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HPCG</a:t>
            </a:r>
            <a:endParaRPr lang="en-US" altLang="zh-CN" sz="2655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639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24"/>
    </mc:Choice>
    <mc:Fallback xmlns="">
      <p:transition advTm="512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5217" y="-95028"/>
            <a:ext cx="2092328" cy="22827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441502" flipH="1">
            <a:off x="1743178" y="1003677"/>
            <a:ext cx="1332160" cy="1383047"/>
          </a:xfrm>
          <a:prstGeom prst="rect">
            <a:avLst/>
          </a:prstGeom>
        </p:spPr>
      </p:pic>
      <p:sp>
        <p:nvSpPr>
          <p:cNvPr id="55" name="Text Box 18"/>
          <p:cNvSpPr txBox="1">
            <a:spLocks noChangeArrowheads="1"/>
          </p:cNvSpPr>
          <p:nvPr/>
        </p:nvSpPr>
        <p:spPr bwMode="gray">
          <a:xfrm>
            <a:off x="4252595" y="709098"/>
            <a:ext cx="5393666" cy="45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SYMGS</a:t>
            </a:r>
            <a:r>
              <a:rPr lang="zh-CN" altLang="en-US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并行方法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736113" y="1428500"/>
            <a:ext cx="6253635" cy="909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55" b="1" dirty="0">
                <a:solidFill>
                  <a:srgbClr val="7030A0"/>
                </a:solidFill>
              </a:rPr>
              <a:t>Level scheduling</a:t>
            </a:r>
            <a:r>
              <a:rPr lang="zh-CN" altLang="en-US" sz="2655" b="1" dirty="0">
                <a:solidFill>
                  <a:srgbClr val="7030A0"/>
                </a:solidFill>
              </a:rPr>
              <a:t>（保持全部数据依赖）：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endParaRPr lang="en-US" altLang="zh-CN" sz="2655" b="1" dirty="0">
              <a:solidFill>
                <a:srgbClr val="7030A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338" y="1883240"/>
            <a:ext cx="5387010" cy="46577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794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24"/>
    </mc:Choice>
    <mc:Fallback xmlns="">
      <p:transition advTm="5124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5217" y="-95028"/>
            <a:ext cx="2092328" cy="22827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441502" flipH="1">
            <a:off x="1743178" y="1003677"/>
            <a:ext cx="1332160" cy="1383047"/>
          </a:xfrm>
          <a:prstGeom prst="rect">
            <a:avLst/>
          </a:prstGeom>
        </p:spPr>
      </p:pic>
      <p:sp>
        <p:nvSpPr>
          <p:cNvPr id="55" name="Text Box 18"/>
          <p:cNvSpPr txBox="1">
            <a:spLocks noChangeArrowheads="1"/>
          </p:cNvSpPr>
          <p:nvPr/>
        </p:nvSpPr>
        <p:spPr bwMode="gray">
          <a:xfrm>
            <a:off x="4252595" y="709098"/>
            <a:ext cx="5393666" cy="45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SYMGS</a:t>
            </a:r>
            <a:r>
              <a:rPr lang="zh-CN" altLang="en-US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并行方法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736113" y="1428500"/>
            <a:ext cx="6253635" cy="909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55" b="1" dirty="0">
                <a:solidFill>
                  <a:srgbClr val="7030A0"/>
                </a:solidFill>
              </a:rPr>
              <a:t>Level scheduling</a:t>
            </a:r>
            <a:r>
              <a:rPr lang="zh-CN" altLang="en-US" sz="2655" b="1" dirty="0">
                <a:solidFill>
                  <a:srgbClr val="7030A0"/>
                </a:solidFill>
              </a:rPr>
              <a:t>（保持全部数据依赖）：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endParaRPr lang="en-US" altLang="zh-CN" sz="2655" b="1" dirty="0">
              <a:solidFill>
                <a:srgbClr val="7030A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65386" y="2200014"/>
            <a:ext cx="6297409" cy="225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Jongsoo</a:t>
            </a:r>
            <a:r>
              <a:rPr lang="en-US" altLang="zh-CN" dirty="0"/>
              <a:t> Park, Mikhail </a:t>
            </a:r>
            <a:r>
              <a:rPr lang="en-US" altLang="zh-CN" dirty="0" err="1"/>
              <a:t>Smelyanskiy</a:t>
            </a:r>
            <a:r>
              <a:rPr lang="en-US" altLang="zh-CN" dirty="0"/>
              <a:t>, </a:t>
            </a:r>
            <a:r>
              <a:rPr lang="en-US" altLang="zh-CN" dirty="0" err="1"/>
              <a:t>Karthikeyan</a:t>
            </a:r>
            <a:r>
              <a:rPr lang="en-US" altLang="zh-CN" dirty="0"/>
              <a:t> </a:t>
            </a:r>
            <a:r>
              <a:rPr lang="en-US" altLang="zh-CN" dirty="0" err="1"/>
              <a:t>Vaidyanathan</a:t>
            </a:r>
            <a:r>
              <a:rPr lang="en-US" altLang="zh-CN" dirty="0"/>
              <a:t>, Alexander </a:t>
            </a:r>
            <a:r>
              <a:rPr lang="en-US" altLang="zh-CN" dirty="0" err="1"/>
              <a:t>Heinecke</a:t>
            </a:r>
            <a:r>
              <a:rPr lang="en-US" altLang="zh-CN" dirty="0"/>
              <a:t>,</a:t>
            </a:r>
          </a:p>
          <a:p>
            <a:r>
              <a:rPr lang="en-US" altLang="zh-CN" dirty="0" err="1"/>
              <a:t>Dhiraj</a:t>
            </a:r>
            <a:r>
              <a:rPr lang="en-US" altLang="zh-CN" dirty="0"/>
              <a:t> D. </a:t>
            </a:r>
            <a:r>
              <a:rPr lang="en-US" altLang="zh-CN" dirty="0" err="1"/>
              <a:t>Kalamkar</a:t>
            </a:r>
            <a:r>
              <a:rPr lang="en-US" altLang="zh-CN" dirty="0"/>
              <a:t>, Xing </a:t>
            </a:r>
            <a:r>
              <a:rPr lang="en-US" altLang="zh-CN" dirty="0" smtClean="0"/>
              <a:t>Liu, </a:t>
            </a:r>
            <a:r>
              <a:rPr lang="en-US" altLang="zh-CN" dirty="0"/>
              <a:t>Md. </a:t>
            </a:r>
            <a:r>
              <a:rPr lang="en-US" altLang="zh-CN" dirty="0" err="1"/>
              <a:t>Mosotofa</a:t>
            </a:r>
            <a:r>
              <a:rPr lang="en-US" altLang="zh-CN" dirty="0"/>
              <a:t> Ali </a:t>
            </a:r>
            <a:r>
              <a:rPr lang="en-US" altLang="zh-CN" dirty="0" err="1"/>
              <a:t>Patwary</a:t>
            </a:r>
            <a:r>
              <a:rPr lang="en-US" altLang="zh-CN" dirty="0"/>
              <a:t>, </a:t>
            </a:r>
            <a:r>
              <a:rPr lang="en-US" altLang="zh-CN" dirty="0" err="1"/>
              <a:t>Yutong</a:t>
            </a:r>
            <a:r>
              <a:rPr lang="en-US" altLang="zh-CN" dirty="0"/>
              <a:t> </a:t>
            </a:r>
            <a:r>
              <a:rPr lang="en-US" altLang="zh-CN" dirty="0" smtClean="0"/>
              <a:t>Lu, </a:t>
            </a:r>
            <a:r>
              <a:rPr lang="en-US" altLang="zh-CN" dirty="0"/>
              <a:t>Pradeep </a:t>
            </a:r>
            <a:r>
              <a:rPr lang="en-US" altLang="zh-CN" dirty="0" smtClean="0"/>
              <a:t>Dubey</a:t>
            </a:r>
            <a:r>
              <a:rPr lang="en-US" altLang="zh-CN" sz="2000" dirty="0" smtClean="0"/>
              <a:t>. Efficient </a:t>
            </a:r>
            <a:r>
              <a:rPr lang="en-US" altLang="zh-CN" sz="2000" dirty="0"/>
              <a:t>Shared-Memory Implementation of</a:t>
            </a:r>
          </a:p>
          <a:p>
            <a:r>
              <a:rPr lang="en-US" altLang="zh-CN" sz="2000" dirty="0"/>
              <a:t>High-Performance Conjugate Gradient Benchmark</a:t>
            </a:r>
          </a:p>
          <a:p>
            <a:r>
              <a:rPr lang="en-US" altLang="zh-CN" sz="2000" dirty="0"/>
              <a:t>and Its Application to Unstructured </a:t>
            </a:r>
            <a:r>
              <a:rPr lang="en-US" altLang="zh-CN" sz="2000" dirty="0" smtClean="0"/>
              <a:t>Matrices. SC2014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r>
              <a:rPr lang="en-US" altLang="zh-CN" sz="2655" b="1" dirty="0" smtClean="0">
                <a:solidFill>
                  <a:srgbClr val="7030A0"/>
                </a:solidFill>
              </a:rPr>
              <a:t>Section III.A</a:t>
            </a:r>
            <a:endParaRPr lang="en-US" altLang="zh-CN" sz="2655" b="1" dirty="0">
              <a:solidFill>
                <a:srgbClr val="7030A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01459" y="5152927"/>
            <a:ext cx="4078814" cy="655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u="none" strike="noStrike" baseline="0" dirty="0" smtClean="0">
                <a:solidFill>
                  <a:srgbClr val="FF0000"/>
                </a:solidFill>
                <a:latin typeface="CMMI8"/>
              </a:rPr>
              <a:t>x </a:t>
            </a:r>
            <a:r>
              <a:rPr lang="en-US" altLang="zh-CN" b="1" u="none" strike="noStrike" baseline="0" dirty="0" smtClean="0">
                <a:solidFill>
                  <a:srgbClr val="FF0000"/>
                </a:solidFill>
                <a:latin typeface="CMR8"/>
              </a:rPr>
              <a:t>+ 2</a:t>
            </a:r>
            <a:r>
              <a:rPr lang="en-US" altLang="zh-CN" b="1" u="none" strike="noStrike" baseline="0" dirty="0" smtClean="0">
                <a:solidFill>
                  <a:srgbClr val="FF0000"/>
                </a:solidFill>
                <a:latin typeface="CMMI8"/>
              </a:rPr>
              <a:t>y </a:t>
            </a:r>
            <a:r>
              <a:rPr lang="en-US" altLang="zh-CN" b="1" u="none" strike="noStrike" baseline="0" dirty="0" smtClean="0">
                <a:solidFill>
                  <a:srgbClr val="FF0000"/>
                </a:solidFill>
                <a:latin typeface="CMR8"/>
              </a:rPr>
              <a:t>+ 4</a:t>
            </a:r>
            <a:r>
              <a:rPr lang="en-US" altLang="zh-CN" b="1" u="none" strike="noStrike" baseline="0" dirty="0" smtClean="0">
                <a:solidFill>
                  <a:srgbClr val="FF0000"/>
                </a:solidFill>
                <a:latin typeface="CMMI8"/>
              </a:rPr>
              <a:t>z </a:t>
            </a:r>
            <a:r>
              <a:rPr lang="en-US" altLang="zh-CN" b="1" u="none" strike="noStrike" baseline="0" dirty="0" smtClean="0">
                <a:solidFill>
                  <a:srgbClr val="FF0000"/>
                </a:solidFill>
                <a:latin typeface="CMR8"/>
              </a:rPr>
              <a:t>= </a:t>
            </a:r>
            <a:r>
              <a:rPr lang="en-US" altLang="zh-CN" b="1" u="none" strike="noStrike" baseline="0" dirty="0" smtClean="0">
                <a:solidFill>
                  <a:srgbClr val="FF0000"/>
                </a:solidFill>
                <a:latin typeface="CMMI8"/>
              </a:rPr>
              <a:t>k</a:t>
            </a:r>
            <a:r>
              <a:rPr lang="zh-CN" altLang="en-US" b="0" i="0" u="none" strike="noStrike" baseline="0" dirty="0" smtClean="0">
                <a:latin typeface="CMMI8"/>
              </a:rPr>
              <a:t>所定义的平面上的点，在同一个</a:t>
            </a:r>
            <a:r>
              <a:rPr lang="en-US" altLang="zh-CN" b="0" i="0" u="none" strike="noStrike" baseline="0" dirty="0" smtClean="0">
                <a:latin typeface="CMMI8"/>
              </a:rPr>
              <a:t>level</a:t>
            </a:r>
            <a:r>
              <a:rPr lang="zh-CN" altLang="en-US" b="0" i="0" u="none" strike="noStrike" baseline="0" dirty="0" smtClean="0">
                <a:latin typeface="CMMI8"/>
              </a:rPr>
              <a:t>上</a:t>
            </a:r>
            <a:endParaRPr lang="zh-CN" altLang="en-US" dirty="0"/>
          </a:p>
        </p:txBody>
      </p:sp>
      <p:sp>
        <p:nvSpPr>
          <p:cNvPr id="9" name="立方体 8"/>
          <p:cNvSpPr/>
          <p:nvPr/>
        </p:nvSpPr>
        <p:spPr>
          <a:xfrm>
            <a:off x="2793649" y="2692573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立方体 9"/>
          <p:cNvSpPr/>
          <p:nvPr/>
        </p:nvSpPr>
        <p:spPr>
          <a:xfrm>
            <a:off x="3368587" y="2676284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立方体 10"/>
          <p:cNvSpPr/>
          <p:nvPr/>
        </p:nvSpPr>
        <p:spPr>
          <a:xfrm>
            <a:off x="2180128" y="2689070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立方体 11"/>
          <p:cNvSpPr/>
          <p:nvPr/>
        </p:nvSpPr>
        <p:spPr>
          <a:xfrm>
            <a:off x="3960393" y="2672502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立方体 12"/>
          <p:cNvSpPr/>
          <p:nvPr/>
        </p:nvSpPr>
        <p:spPr>
          <a:xfrm>
            <a:off x="2789490" y="3321912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/>
          <p:cNvSpPr/>
          <p:nvPr/>
        </p:nvSpPr>
        <p:spPr>
          <a:xfrm>
            <a:off x="3364428" y="3305623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2175969" y="3318409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立方体 15"/>
          <p:cNvSpPr/>
          <p:nvPr/>
        </p:nvSpPr>
        <p:spPr>
          <a:xfrm>
            <a:off x="3956234" y="3301841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2774874" y="3941884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立方体 17"/>
          <p:cNvSpPr/>
          <p:nvPr/>
        </p:nvSpPr>
        <p:spPr>
          <a:xfrm>
            <a:off x="3349812" y="3925595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立方体 18"/>
          <p:cNvSpPr/>
          <p:nvPr/>
        </p:nvSpPr>
        <p:spPr>
          <a:xfrm>
            <a:off x="2161353" y="3938381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3941618" y="392181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立方体 20"/>
          <p:cNvSpPr/>
          <p:nvPr/>
        </p:nvSpPr>
        <p:spPr>
          <a:xfrm>
            <a:off x="2770715" y="4571223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立方体 21"/>
          <p:cNvSpPr/>
          <p:nvPr/>
        </p:nvSpPr>
        <p:spPr>
          <a:xfrm>
            <a:off x="3345653" y="455493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立方体 22"/>
          <p:cNvSpPr/>
          <p:nvPr/>
        </p:nvSpPr>
        <p:spPr>
          <a:xfrm>
            <a:off x="2157194" y="4567720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/>
          <p:cNvSpPr/>
          <p:nvPr/>
        </p:nvSpPr>
        <p:spPr>
          <a:xfrm>
            <a:off x="3937459" y="455115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立方体 24"/>
          <p:cNvSpPr/>
          <p:nvPr/>
        </p:nvSpPr>
        <p:spPr>
          <a:xfrm>
            <a:off x="2397031" y="3039963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立方体 27"/>
          <p:cNvSpPr/>
          <p:nvPr/>
        </p:nvSpPr>
        <p:spPr>
          <a:xfrm>
            <a:off x="2971969" y="3023674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立方体 28"/>
          <p:cNvSpPr/>
          <p:nvPr/>
        </p:nvSpPr>
        <p:spPr>
          <a:xfrm>
            <a:off x="1783510" y="3036460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/>
          <p:cNvSpPr/>
          <p:nvPr/>
        </p:nvSpPr>
        <p:spPr>
          <a:xfrm>
            <a:off x="3563775" y="3019892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立方体 30"/>
          <p:cNvSpPr/>
          <p:nvPr/>
        </p:nvSpPr>
        <p:spPr>
          <a:xfrm>
            <a:off x="2392872" y="3669302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立方体 31"/>
          <p:cNvSpPr/>
          <p:nvPr/>
        </p:nvSpPr>
        <p:spPr>
          <a:xfrm>
            <a:off x="2967810" y="3653013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立方体 32"/>
          <p:cNvSpPr/>
          <p:nvPr/>
        </p:nvSpPr>
        <p:spPr>
          <a:xfrm>
            <a:off x="1779351" y="3665799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立方体 33"/>
          <p:cNvSpPr/>
          <p:nvPr/>
        </p:nvSpPr>
        <p:spPr>
          <a:xfrm>
            <a:off x="3559616" y="3649231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立方体 34"/>
          <p:cNvSpPr/>
          <p:nvPr/>
        </p:nvSpPr>
        <p:spPr>
          <a:xfrm>
            <a:off x="2378256" y="4289274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立方体 35"/>
          <p:cNvSpPr/>
          <p:nvPr/>
        </p:nvSpPr>
        <p:spPr>
          <a:xfrm>
            <a:off x="2953194" y="4272985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立方体 36"/>
          <p:cNvSpPr/>
          <p:nvPr/>
        </p:nvSpPr>
        <p:spPr>
          <a:xfrm>
            <a:off x="1764735" y="4285771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立方体 37"/>
          <p:cNvSpPr/>
          <p:nvPr/>
        </p:nvSpPr>
        <p:spPr>
          <a:xfrm>
            <a:off x="3545000" y="426920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立方体 38"/>
          <p:cNvSpPr/>
          <p:nvPr/>
        </p:nvSpPr>
        <p:spPr>
          <a:xfrm>
            <a:off x="2374097" y="4918613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立方体 39"/>
          <p:cNvSpPr/>
          <p:nvPr/>
        </p:nvSpPr>
        <p:spPr>
          <a:xfrm>
            <a:off x="2949035" y="4902324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立方体 40"/>
          <p:cNvSpPr/>
          <p:nvPr/>
        </p:nvSpPr>
        <p:spPr>
          <a:xfrm>
            <a:off x="1760576" y="4915110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立方体 41"/>
          <p:cNvSpPr/>
          <p:nvPr/>
        </p:nvSpPr>
        <p:spPr>
          <a:xfrm>
            <a:off x="3540841" y="489854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立方体 42"/>
          <p:cNvSpPr/>
          <p:nvPr/>
        </p:nvSpPr>
        <p:spPr>
          <a:xfrm>
            <a:off x="2104442" y="3360683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立方体 43"/>
          <p:cNvSpPr/>
          <p:nvPr/>
        </p:nvSpPr>
        <p:spPr>
          <a:xfrm>
            <a:off x="2679380" y="3344394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立方体 44"/>
          <p:cNvSpPr/>
          <p:nvPr/>
        </p:nvSpPr>
        <p:spPr>
          <a:xfrm>
            <a:off x="1490921" y="3357180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立方体 45"/>
          <p:cNvSpPr/>
          <p:nvPr/>
        </p:nvSpPr>
        <p:spPr>
          <a:xfrm>
            <a:off x="3271186" y="3340612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立方体 46"/>
          <p:cNvSpPr/>
          <p:nvPr/>
        </p:nvSpPr>
        <p:spPr>
          <a:xfrm>
            <a:off x="2100283" y="3990022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立方体 47"/>
          <p:cNvSpPr/>
          <p:nvPr/>
        </p:nvSpPr>
        <p:spPr>
          <a:xfrm>
            <a:off x="2675221" y="3973733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立方体 48"/>
          <p:cNvSpPr/>
          <p:nvPr/>
        </p:nvSpPr>
        <p:spPr>
          <a:xfrm>
            <a:off x="1486762" y="3986519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立方体 49"/>
          <p:cNvSpPr/>
          <p:nvPr/>
        </p:nvSpPr>
        <p:spPr>
          <a:xfrm>
            <a:off x="3267027" y="3969951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立方体 50"/>
          <p:cNvSpPr/>
          <p:nvPr/>
        </p:nvSpPr>
        <p:spPr>
          <a:xfrm>
            <a:off x="2085667" y="4609994"/>
            <a:ext cx="281287" cy="288032"/>
          </a:xfrm>
          <a:prstGeom prst="cub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立方体 51"/>
          <p:cNvSpPr/>
          <p:nvPr/>
        </p:nvSpPr>
        <p:spPr>
          <a:xfrm>
            <a:off x="2660605" y="4593705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立方体 52"/>
          <p:cNvSpPr/>
          <p:nvPr/>
        </p:nvSpPr>
        <p:spPr>
          <a:xfrm>
            <a:off x="1472146" y="4606491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立方体 53"/>
          <p:cNvSpPr/>
          <p:nvPr/>
        </p:nvSpPr>
        <p:spPr>
          <a:xfrm>
            <a:off x="3252411" y="4589923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立方体 55"/>
          <p:cNvSpPr/>
          <p:nvPr/>
        </p:nvSpPr>
        <p:spPr>
          <a:xfrm>
            <a:off x="2081508" y="5239333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立方体 56"/>
          <p:cNvSpPr/>
          <p:nvPr/>
        </p:nvSpPr>
        <p:spPr>
          <a:xfrm>
            <a:off x="2656446" y="5223044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立方体 57"/>
          <p:cNvSpPr/>
          <p:nvPr/>
        </p:nvSpPr>
        <p:spPr>
          <a:xfrm>
            <a:off x="1467987" y="5235830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立方体 58"/>
          <p:cNvSpPr/>
          <p:nvPr/>
        </p:nvSpPr>
        <p:spPr>
          <a:xfrm>
            <a:off x="3248252" y="5219262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立方体 59"/>
          <p:cNvSpPr/>
          <p:nvPr/>
        </p:nvSpPr>
        <p:spPr>
          <a:xfrm>
            <a:off x="1707824" y="3708073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立方体 60"/>
          <p:cNvSpPr/>
          <p:nvPr/>
        </p:nvSpPr>
        <p:spPr>
          <a:xfrm>
            <a:off x="2282762" y="3691784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立方体 61"/>
          <p:cNvSpPr/>
          <p:nvPr/>
        </p:nvSpPr>
        <p:spPr>
          <a:xfrm>
            <a:off x="1094303" y="3704570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立方体 62"/>
          <p:cNvSpPr/>
          <p:nvPr/>
        </p:nvSpPr>
        <p:spPr>
          <a:xfrm>
            <a:off x="2874568" y="3688002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立方体 63"/>
          <p:cNvSpPr/>
          <p:nvPr/>
        </p:nvSpPr>
        <p:spPr>
          <a:xfrm>
            <a:off x="1703665" y="4337412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立方体 64"/>
          <p:cNvSpPr/>
          <p:nvPr/>
        </p:nvSpPr>
        <p:spPr>
          <a:xfrm>
            <a:off x="2278603" y="4321123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立方体 65"/>
          <p:cNvSpPr/>
          <p:nvPr/>
        </p:nvSpPr>
        <p:spPr>
          <a:xfrm>
            <a:off x="1090144" y="4333909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立方体 66"/>
          <p:cNvSpPr/>
          <p:nvPr/>
        </p:nvSpPr>
        <p:spPr>
          <a:xfrm>
            <a:off x="2870409" y="4317341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立方体 67"/>
          <p:cNvSpPr/>
          <p:nvPr/>
        </p:nvSpPr>
        <p:spPr>
          <a:xfrm>
            <a:off x="1689049" y="4957384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立方体 68"/>
          <p:cNvSpPr/>
          <p:nvPr/>
        </p:nvSpPr>
        <p:spPr>
          <a:xfrm>
            <a:off x="2263987" y="4941095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立方体 69"/>
          <p:cNvSpPr/>
          <p:nvPr/>
        </p:nvSpPr>
        <p:spPr>
          <a:xfrm>
            <a:off x="1075528" y="4953881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立方体 70"/>
          <p:cNvSpPr/>
          <p:nvPr/>
        </p:nvSpPr>
        <p:spPr>
          <a:xfrm>
            <a:off x="2855793" y="4937313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立方体 71"/>
          <p:cNvSpPr/>
          <p:nvPr/>
        </p:nvSpPr>
        <p:spPr>
          <a:xfrm>
            <a:off x="1684890" y="5586723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立方体 72"/>
          <p:cNvSpPr/>
          <p:nvPr/>
        </p:nvSpPr>
        <p:spPr>
          <a:xfrm>
            <a:off x="2259828" y="5570434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立方体 73"/>
          <p:cNvSpPr/>
          <p:nvPr/>
        </p:nvSpPr>
        <p:spPr>
          <a:xfrm>
            <a:off x="1071369" y="5583220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立方体 74"/>
          <p:cNvSpPr/>
          <p:nvPr/>
        </p:nvSpPr>
        <p:spPr>
          <a:xfrm>
            <a:off x="2851634" y="5566652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立方体 75"/>
          <p:cNvSpPr/>
          <p:nvPr/>
        </p:nvSpPr>
        <p:spPr>
          <a:xfrm>
            <a:off x="867589" y="2467113"/>
            <a:ext cx="3520362" cy="3570123"/>
          </a:xfrm>
          <a:prstGeom prst="cube">
            <a:avLst>
              <a:gd name="adj" fmla="val 30195"/>
            </a:avLst>
          </a:prstGeom>
          <a:noFill/>
          <a:ln w="31750">
            <a:solidFill>
              <a:srgbClr val="0B15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 rot="3655106">
            <a:off x="-98341" y="3542566"/>
            <a:ext cx="5111196" cy="2234025"/>
          </a:xfrm>
          <a:prstGeom prst="parallelogram">
            <a:avLst>
              <a:gd name="adj" fmla="val 93361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58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24"/>
    </mc:Choice>
    <mc:Fallback xmlns="">
      <p:transition advTm="51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908 -0.25625 L -0.19908 -0.25625 C -0.19505 -0.25092 -0.19036 -0.24653 -0.18671 -0.24004 C -0.18528 -0.2375 -0.18411 -0.23472 -0.18255 -0.23264 C -0.18073 -0.23032 -0.17851 -0.22893 -0.17669 -0.22662 C -0.17552 -0.22546 -0.17448 -0.22361 -0.1733 -0.22222 C -0.172 -0.2206 -0.17044 -0.21967 -0.16914 -0.21782 C -0.16823 -0.21666 -0.16757 -0.21458 -0.16666 -0.21342 C -0.16354 -0.20949 -0.16106 -0.21065 -0.15833 -0.2044 C -0.15716 -0.20208 -0.15625 -0.1993 -0.15494 -0.19699 C -0.15286 -0.19329 -0.15104 -0.19213 -0.1483 -0.18958 C -0.14453 -0.17616 -0.14974 -0.19213 -0.14166 -0.17778 C -0.14023 -0.17523 -0.13958 -0.17176 -0.13828 -0.16898 C -0.1375 -0.1669 -0.13658 -0.16504 -0.1358 -0.16296 C -0.13528 -0.16157 -0.13489 -0.15995 -0.13411 -0.15856 C -0.12916 -0.14977 -0.13255 -0.15787 -0.12838 -0.15116 C -0.12161 -0.14051 -0.12604 -0.14375 -0.12083 -0.14074 C -0.11901 -0.1375 -0.11823 -0.13541 -0.11588 -0.13333 C -0.1151 -0.13264 -0.11419 -0.13264 -0.11341 -0.13194 C -0.1069 -0.12616 -0.11458 -0.13125 -0.10833 -0.12754 C -0.10755 -0.12592 -0.1069 -0.12407 -0.10586 -0.12291 C -0.10429 -0.12153 -0.10234 -0.12176 -0.10091 -0.12014 L -0.0983 -0.11713 L -0.09336 -0.1037 C -0.09283 -0.10231 -0.09257 -0.10023 -0.09166 -0.0993 C -0.08997 -0.09745 -0.08854 -0.09444 -0.08671 -0.09329 C -0.08437 -0.09213 -0.07981 -0.08958 -0.07747 -0.0875 C -0.07669 -0.08657 -0.07591 -0.08518 -0.075 -0.08449 C -0.07122 -0.08194 -0.07148 -0.08426 -0.06836 -0.08148 C -0.06119 -0.07523 -0.06718 -0.07847 -0.06093 -0.07569 C -0.06002 -0.07454 -0.05924 -0.07338 -0.05833 -0.07268 C -0.05468 -0.06991 -0.05573 -0.07268 -0.0526 -0.06967 C -0.05169 -0.06898 -0.05091 -0.06759 -0.05 -0.06666 C -0.04921 -0.06597 -0.0483 -0.06597 -0.04752 -0.06528 C -0.04583 -0.06342 -0.04257 -0.05926 -0.04257 -0.05926 L -0.00833 0.00301 L -1.45833E-6 -3.7037E-6 " pathEditMode="relative" ptsTypes="AAAAAAAAAAAAAAAAAAAAAAAAAAAAAA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5217" y="-95028"/>
            <a:ext cx="2092328" cy="22827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441502" flipH="1">
            <a:off x="1743178" y="1003677"/>
            <a:ext cx="1332160" cy="1383047"/>
          </a:xfrm>
          <a:prstGeom prst="rect">
            <a:avLst/>
          </a:prstGeom>
        </p:spPr>
      </p:pic>
      <p:sp>
        <p:nvSpPr>
          <p:cNvPr id="55" name="Text Box 18"/>
          <p:cNvSpPr txBox="1">
            <a:spLocks noChangeArrowheads="1"/>
          </p:cNvSpPr>
          <p:nvPr/>
        </p:nvSpPr>
        <p:spPr bwMode="gray">
          <a:xfrm>
            <a:off x="5413257" y="117664"/>
            <a:ext cx="5393666" cy="45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SYMGS</a:t>
            </a:r>
            <a:r>
              <a:rPr lang="zh-CN" altLang="en-US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并行方法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02737" y="737742"/>
            <a:ext cx="8989264" cy="909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55" b="1" dirty="0">
                <a:solidFill>
                  <a:srgbClr val="7030A0"/>
                </a:solidFill>
              </a:rPr>
              <a:t>着色算法：每个点染上与邻居点不同的颜色；同样颜色的点可并行处理；一定程度上破坏依赖，但是大幅提高并行度</a:t>
            </a:r>
            <a:endParaRPr lang="en-US" altLang="zh-CN" sz="2655" b="1" dirty="0">
              <a:solidFill>
                <a:srgbClr val="7030A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362381" y="1722144"/>
            <a:ext cx="354992" cy="378743"/>
          </a:xfrm>
          <a:prstGeom prst="ellipse">
            <a:avLst/>
          </a:prstGeom>
          <a:solidFill>
            <a:srgbClr val="00206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7" name="椭圆 6"/>
          <p:cNvSpPr/>
          <p:nvPr/>
        </p:nvSpPr>
        <p:spPr>
          <a:xfrm>
            <a:off x="7544957" y="1722144"/>
            <a:ext cx="354992" cy="378743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9" name="椭圆 8"/>
          <p:cNvSpPr/>
          <p:nvPr/>
        </p:nvSpPr>
        <p:spPr>
          <a:xfrm>
            <a:off x="6362381" y="2749647"/>
            <a:ext cx="354992" cy="378743"/>
          </a:xfrm>
          <a:prstGeom prst="ellipse">
            <a:avLst/>
          </a:prstGeom>
          <a:solidFill>
            <a:srgbClr val="FF5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0" name="椭圆 9"/>
          <p:cNvSpPr/>
          <p:nvPr/>
        </p:nvSpPr>
        <p:spPr>
          <a:xfrm>
            <a:off x="7544957" y="2749647"/>
            <a:ext cx="354992" cy="378743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1" name="椭圆 10"/>
          <p:cNvSpPr/>
          <p:nvPr/>
        </p:nvSpPr>
        <p:spPr>
          <a:xfrm>
            <a:off x="6362381" y="3777151"/>
            <a:ext cx="354992" cy="378743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2" name="椭圆 11"/>
          <p:cNvSpPr/>
          <p:nvPr/>
        </p:nvSpPr>
        <p:spPr>
          <a:xfrm>
            <a:off x="7544957" y="3777151"/>
            <a:ext cx="354992" cy="378743"/>
          </a:xfrm>
          <a:prstGeom prst="ellipse">
            <a:avLst/>
          </a:prstGeom>
          <a:solidFill>
            <a:srgbClr val="00206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3" name="椭圆 12"/>
          <p:cNvSpPr/>
          <p:nvPr/>
        </p:nvSpPr>
        <p:spPr>
          <a:xfrm>
            <a:off x="6362381" y="4804654"/>
            <a:ext cx="354992" cy="378743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4" name="椭圆 13"/>
          <p:cNvSpPr/>
          <p:nvPr/>
        </p:nvSpPr>
        <p:spPr>
          <a:xfrm>
            <a:off x="7544957" y="4804654"/>
            <a:ext cx="354992" cy="378743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5" name="椭圆 14"/>
          <p:cNvSpPr/>
          <p:nvPr/>
        </p:nvSpPr>
        <p:spPr>
          <a:xfrm>
            <a:off x="4125767" y="1722960"/>
            <a:ext cx="354992" cy="378743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6" name="椭圆 15"/>
          <p:cNvSpPr/>
          <p:nvPr/>
        </p:nvSpPr>
        <p:spPr>
          <a:xfrm>
            <a:off x="5308344" y="1722960"/>
            <a:ext cx="354992" cy="378743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7" name="椭圆 16"/>
          <p:cNvSpPr/>
          <p:nvPr/>
        </p:nvSpPr>
        <p:spPr>
          <a:xfrm>
            <a:off x="4125767" y="2750464"/>
            <a:ext cx="354992" cy="378743"/>
          </a:xfrm>
          <a:prstGeom prst="ellipse">
            <a:avLst/>
          </a:prstGeom>
          <a:solidFill>
            <a:srgbClr val="FF5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8" name="椭圆 17"/>
          <p:cNvSpPr/>
          <p:nvPr/>
        </p:nvSpPr>
        <p:spPr>
          <a:xfrm>
            <a:off x="5308344" y="2750464"/>
            <a:ext cx="354992" cy="378743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9" name="椭圆 18"/>
          <p:cNvSpPr/>
          <p:nvPr/>
        </p:nvSpPr>
        <p:spPr>
          <a:xfrm>
            <a:off x="4125767" y="3777967"/>
            <a:ext cx="354992" cy="378743"/>
          </a:xfrm>
          <a:prstGeom prst="ellipse">
            <a:avLst/>
          </a:prstGeom>
          <a:solidFill>
            <a:srgbClr val="00206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0" name="椭圆 19"/>
          <p:cNvSpPr/>
          <p:nvPr/>
        </p:nvSpPr>
        <p:spPr>
          <a:xfrm>
            <a:off x="5308344" y="3777967"/>
            <a:ext cx="354992" cy="378743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1" name="椭圆 20"/>
          <p:cNvSpPr/>
          <p:nvPr/>
        </p:nvSpPr>
        <p:spPr>
          <a:xfrm>
            <a:off x="4125767" y="4805471"/>
            <a:ext cx="354992" cy="378743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2" name="椭圆 21"/>
          <p:cNvSpPr/>
          <p:nvPr/>
        </p:nvSpPr>
        <p:spPr>
          <a:xfrm>
            <a:off x="5308344" y="4805471"/>
            <a:ext cx="354992" cy="378743"/>
          </a:xfrm>
          <a:prstGeom prst="ellipse">
            <a:avLst/>
          </a:prstGeom>
          <a:solidFill>
            <a:srgbClr val="FF5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33" name="椭圆 32"/>
          <p:cNvSpPr/>
          <p:nvPr/>
        </p:nvSpPr>
        <p:spPr>
          <a:xfrm>
            <a:off x="8723160" y="1726041"/>
            <a:ext cx="354992" cy="378743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34" name="椭圆 33"/>
          <p:cNvSpPr/>
          <p:nvPr/>
        </p:nvSpPr>
        <p:spPr>
          <a:xfrm>
            <a:off x="9905737" y="1726041"/>
            <a:ext cx="354992" cy="378743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35" name="椭圆 34"/>
          <p:cNvSpPr/>
          <p:nvPr/>
        </p:nvSpPr>
        <p:spPr>
          <a:xfrm>
            <a:off x="8723160" y="2753544"/>
            <a:ext cx="354992" cy="378743"/>
          </a:xfrm>
          <a:prstGeom prst="ellipse">
            <a:avLst/>
          </a:prstGeom>
          <a:solidFill>
            <a:srgbClr val="FF5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36" name="椭圆 35"/>
          <p:cNvSpPr/>
          <p:nvPr/>
        </p:nvSpPr>
        <p:spPr>
          <a:xfrm>
            <a:off x="9905737" y="2753544"/>
            <a:ext cx="354992" cy="378743"/>
          </a:xfrm>
          <a:prstGeom prst="ellipse">
            <a:avLst/>
          </a:prstGeom>
          <a:solidFill>
            <a:srgbClr val="A432E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37" name="椭圆 36"/>
          <p:cNvSpPr/>
          <p:nvPr/>
        </p:nvSpPr>
        <p:spPr>
          <a:xfrm>
            <a:off x="8723160" y="3781048"/>
            <a:ext cx="354992" cy="378743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38" name="椭圆 37"/>
          <p:cNvSpPr/>
          <p:nvPr/>
        </p:nvSpPr>
        <p:spPr>
          <a:xfrm>
            <a:off x="9905737" y="3781048"/>
            <a:ext cx="354992" cy="378743"/>
          </a:xfrm>
          <a:prstGeom prst="ellipse">
            <a:avLst/>
          </a:prstGeom>
          <a:solidFill>
            <a:srgbClr val="FF5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39" name="椭圆 38"/>
          <p:cNvSpPr/>
          <p:nvPr/>
        </p:nvSpPr>
        <p:spPr>
          <a:xfrm>
            <a:off x="8723160" y="4808551"/>
            <a:ext cx="354992" cy="378743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40" name="椭圆 39"/>
          <p:cNvSpPr/>
          <p:nvPr/>
        </p:nvSpPr>
        <p:spPr>
          <a:xfrm>
            <a:off x="9905737" y="4808551"/>
            <a:ext cx="354992" cy="378743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cxnSp>
        <p:nvCxnSpPr>
          <p:cNvPr id="3" name="直接连接符 2"/>
          <p:cNvCxnSpPr>
            <a:stCxn id="15" idx="4"/>
            <a:endCxn id="17" idx="0"/>
          </p:cNvCxnSpPr>
          <p:nvPr/>
        </p:nvCxnSpPr>
        <p:spPr>
          <a:xfrm>
            <a:off x="4303263" y="2101703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279460" y="3128390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318331" y="4155893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endCxn id="16" idx="2"/>
          </p:cNvCxnSpPr>
          <p:nvPr/>
        </p:nvCxnSpPr>
        <p:spPr>
          <a:xfrm flipV="1">
            <a:off x="4480760" y="1912332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7" idx="6"/>
            <a:endCxn id="18" idx="2"/>
          </p:cNvCxnSpPr>
          <p:nvPr/>
        </p:nvCxnSpPr>
        <p:spPr>
          <a:xfrm>
            <a:off x="4480760" y="2939835"/>
            <a:ext cx="8275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4478574" y="3946309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4479873" y="4994025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5643746" y="1895779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8" idx="6"/>
            <a:endCxn id="9" idx="2"/>
          </p:cNvCxnSpPr>
          <p:nvPr/>
        </p:nvCxnSpPr>
        <p:spPr>
          <a:xfrm flipV="1">
            <a:off x="5663337" y="2939019"/>
            <a:ext cx="699044" cy="8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20" idx="6"/>
            <a:endCxn id="11" idx="2"/>
          </p:cNvCxnSpPr>
          <p:nvPr/>
        </p:nvCxnSpPr>
        <p:spPr>
          <a:xfrm flipV="1">
            <a:off x="5663337" y="3966523"/>
            <a:ext cx="699044" cy="8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endCxn id="13" idx="2"/>
          </p:cNvCxnSpPr>
          <p:nvPr/>
        </p:nvCxnSpPr>
        <p:spPr>
          <a:xfrm>
            <a:off x="5643745" y="4993210"/>
            <a:ext cx="718636" cy="8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6724042" y="1911514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6724042" y="2923282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V="1">
            <a:off x="6724042" y="3966521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6714788" y="4977474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7895576" y="1887873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7885733" y="2941717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7885732" y="3938404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7919954" y="5001930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V="1">
            <a:off x="9078153" y="1919420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9087997" y="2907547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9055067" y="3975266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V="1">
            <a:off x="9073779" y="4993209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5485840" y="2100886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5485840" y="3128390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485840" y="4155893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6539877" y="2100886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6539877" y="3128390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6539877" y="4189570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7722453" y="2100886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7722453" y="3128390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7722453" y="4155893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8900656" y="2100886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8900656" y="3128390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8900656" y="4155893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10083233" y="2100886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10083233" y="3128390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10083233" y="4155893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822407" y="5188784"/>
            <a:ext cx="9438323" cy="1726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55" b="1" dirty="0">
                <a:solidFill>
                  <a:srgbClr val="7030A0"/>
                </a:solidFill>
              </a:rPr>
              <a:t>使用随机数、哈希函数等给点赋值；选取一种颜色，给每个局部区域中的最大值点染色；直到所有点被染色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r>
              <a:rPr lang="en-US" altLang="zh-CN" sz="2655" b="1" dirty="0">
                <a:solidFill>
                  <a:srgbClr val="7030A0"/>
                </a:solidFill>
              </a:rPr>
              <a:t>E Phillips, M </a:t>
            </a:r>
            <a:r>
              <a:rPr lang="en-US" altLang="zh-CN" sz="2655" b="1" dirty="0" err="1">
                <a:solidFill>
                  <a:srgbClr val="7030A0"/>
                </a:solidFill>
              </a:rPr>
              <a:t>Fatica</a:t>
            </a:r>
            <a:r>
              <a:rPr lang="en-US" altLang="zh-CN" sz="2655" b="1" dirty="0">
                <a:solidFill>
                  <a:srgbClr val="7030A0"/>
                </a:solidFill>
              </a:rPr>
              <a:t>, A CUDA Implementation of the High Performance Conjugate Gradient Benchmark, PMBS 2014</a:t>
            </a:r>
          </a:p>
        </p:txBody>
      </p:sp>
      <p:sp>
        <p:nvSpPr>
          <p:cNvPr id="89" name="Rectangle 1"/>
          <p:cNvSpPr>
            <a:spLocks noChangeArrowheads="1"/>
          </p:cNvSpPr>
          <p:nvPr/>
        </p:nvSpPr>
        <p:spPr bwMode="auto">
          <a:xfrm>
            <a:off x="0" y="-379145"/>
            <a:ext cx="1130118" cy="758669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866943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707">
              <a:latin typeface="Arial" panose="020B0604020202020204" pitchFamily="34" charset="0"/>
            </a:endParaRPr>
          </a:p>
          <a:p>
            <a:pPr defTabSz="86694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948">
                <a:solidFill>
                  <a:srgbClr val="333333"/>
                </a:solidFill>
                <a:latin typeface="Arial" panose="020B0604020202020204" pitchFamily="34" charset="0"/>
                <a:ea typeface="Source Sans Pro"/>
              </a:rPr>
              <a:t>Everett Phillips</a:t>
            </a:r>
            <a:r>
              <a:rPr lang="zh-CN" altLang="zh-CN" sz="948" u="sng">
                <a:solidFill>
                  <a:srgbClr val="4500A7"/>
                </a:solidFill>
                <a:latin typeface="Arial" panose="020B0604020202020204" pitchFamily="34" charset="0"/>
                <a:ea typeface="Source Sans Pro"/>
                <a:hlinkClick r:id="rId6" tooltip="ephillips@nvidia.com"/>
              </a:rPr>
              <a:t>  </a:t>
            </a:r>
            <a:r>
              <a:rPr lang="zh-CN" altLang="zh-CN" sz="1327" u="sng">
                <a:solidFill>
                  <a:srgbClr val="4500A7"/>
                </a:solidFill>
                <a:latin typeface="Arial" panose="020B0604020202020204" pitchFamily="34" charset="0"/>
                <a:ea typeface="Source Sans Pro"/>
              </a:rPr>
              <a:t> </a:t>
            </a:r>
            <a:r>
              <a:rPr lang="zh-CN" altLang="zh-CN" sz="948" u="sng">
                <a:solidFill>
                  <a:srgbClr val="4500A7"/>
                </a:solidFill>
                <a:latin typeface="Arial" panose="020B0604020202020204" pitchFamily="34" charset="0"/>
                <a:ea typeface="Source Sans Pro"/>
              </a:rPr>
              <a:t>     </a:t>
            </a:r>
            <a:endParaRPr lang="zh-CN" altLang="zh-CN" sz="948">
              <a:solidFill>
                <a:srgbClr val="333333"/>
              </a:solidFill>
              <a:latin typeface="Arial" panose="020B0604020202020204" pitchFamily="34" charset="0"/>
              <a:ea typeface="Source Sans Pro"/>
            </a:endParaRPr>
          </a:p>
          <a:p>
            <a:pPr defTabSz="866943" eaLnBrk="0" fontAlgn="ctr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948" u="sng">
                <a:solidFill>
                  <a:srgbClr val="333333"/>
                </a:solidFill>
                <a:latin typeface="Arial" panose="020B0604020202020204" pitchFamily="34" charset="0"/>
                <a:ea typeface="Source Sans Pro"/>
              </a:rPr>
              <a:t>Massimiliano Fatica</a:t>
            </a:r>
          </a:p>
          <a:p>
            <a:pPr defTabSz="866943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948" u="sng">
              <a:solidFill>
                <a:srgbClr val="4500A7"/>
              </a:solidFill>
              <a:latin typeface="Arial" panose="020B0604020202020204" pitchFamily="34" charset="0"/>
              <a:ea typeface="Source Sans Pro"/>
            </a:endParaRPr>
          </a:p>
        </p:txBody>
      </p:sp>
      <p:sp>
        <p:nvSpPr>
          <p:cNvPr id="90" name="AutoShape 2" descr="Email author">
            <a:hlinkClick r:id="rId6" tooltip="ephillips@nvidia.com"/>
          </p:cNvPr>
          <p:cNvSpPr>
            <a:spLocks noChangeAspect="1" noChangeArrowheads="1"/>
          </p:cNvSpPr>
          <p:nvPr/>
        </p:nvSpPr>
        <p:spPr bwMode="auto">
          <a:xfrm>
            <a:off x="868492" y="-114206"/>
            <a:ext cx="216747" cy="21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6699" tIns="43349" rIns="86699" bIns="43349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739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24"/>
    </mc:Choice>
    <mc:Fallback xmlns="">
      <p:transition advTm="5124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5217" y="-95028"/>
            <a:ext cx="2092328" cy="22827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441502" flipH="1">
            <a:off x="1743178" y="1003677"/>
            <a:ext cx="1332160" cy="1383047"/>
          </a:xfrm>
          <a:prstGeom prst="rect">
            <a:avLst/>
          </a:prstGeom>
        </p:spPr>
      </p:pic>
      <p:sp>
        <p:nvSpPr>
          <p:cNvPr id="55" name="Text Box 18"/>
          <p:cNvSpPr txBox="1">
            <a:spLocks noChangeArrowheads="1"/>
          </p:cNvSpPr>
          <p:nvPr/>
        </p:nvSpPr>
        <p:spPr bwMode="gray">
          <a:xfrm>
            <a:off x="5071886" y="594034"/>
            <a:ext cx="5393666" cy="45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SYMGS</a:t>
            </a:r>
            <a:r>
              <a:rPr lang="zh-CN" altLang="en-US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并行方法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884273" y="1517321"/>
            <a:ext cx="1891865" cy="909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55" b="1" dirty="0">
                <a:solidFill>
                  <a:srgbClr val="7030A0"/>
                </a:solidFill>
              </a:rPr>
              <a:t>分块着色：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endParaRPr lang="en-US" altLang="zh-CN" sz="2655" b="1" dirty="0">
              <a:solidFill>
                <a:srgbClr val="7030A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663" y="2092516"/>
            <a:ext cx="1970626" cy="420400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24588" y="2893040"/>
            <a:ext cx="5162125" cy="2952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55" b="1" dirty="0">
                <a:solidFill>
                  <a:srgbClr val="7030A0"/>
                </a:solidFill>
              </a:rPr>
              <a:t>将整个子域分成相同大小的块，给每个块（而不是每个点）选取一种颜色；同色的块可被并行处理；块内数据串行处理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endParaRPr lang="en-US" altLang="zh-CN" sz="2655" b="1" dirty="0">
              <a:solidFill>
                <a:srgbClr val="7030A0"/>
              </a:solidFill>
            </a:endParaRPr>
          </a:p>
          <a:p>
            <a:r>
              <a:rPr lang="zh-CN" altLang="en-US" sz="2655" b="1" dirty="0">
                <a:solidFill>
                  <a:srgbClr val="7030A0"/>
                </a:solidFill>
              </a:rPr>
              <a:t>保证一定并行度的同时更好地保持数据依赖</a:t>
            </a:r>
            <a:endParaRPr lang="en-US" altLang="zh-CN" sz="2655" b="1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69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24"/>
    </mc:Choice>
    <mc:Fallback xmlns="">
      <p:transition advTm="5124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5217" y="-95028"/>
            <a:ext cx="2092328" cy="22827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441502" flipH="1">
            <a:off x="1743178" y="1003677"/>
            <a:ext cx="1332160" cy="1383047"/>
          </a:xfrm>
          <a:prstGeom prst="rect">
            <a:avLst/>
          </a:prstGeom>
        </p:spPr>
      </p:pic>
      <p:sp>
        <p:nvSpPr>
          <p:cNvPr id="55" name="Text Box 18"/>
          <p:cNvSpPr txBox="1">
            <a:spLocks noChangeArrowheads="1"/>
          </p:cNvSpPr>
          <p:nvPr/>
        </p:nvSpPr>
        <p:spPr bwMode="gray">
          <a:xfrm>
            <a:off x="5071886" y="594035"/>
            <a:ext cx="5393666" cy="82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HPCG: High Performance Conjugate Gradient</a:t>
            </a:r>
            <a:endParaRPr lang="zh-CN" altLang="en-US" sz="2370" b="1" dirty="0">
              <a:solidFill>
                <a:srgbClr val="591E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2476" y="2653810"/>
            <a:ext cx="4029410" cy="213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3471" indent="-433471">
              <a:buFont typeface="Arial" panose="020B0604020202020204" pitchFamily="34" charset="0"/>
              <a:buChar char="•"/>
            </a:pPr>
            <a:r>
              <a:rPr lang="zh-CN" altLang="en-US" sz="2655" b="1" dirty="0">
                <a:solidFill>
                  <a:srgbClr val="7030A0"/>
                </a:solidFill>
              </a:rPr>
              <a:t>进程间通信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pPr marL="1040031" lvl="1" indent="-433471">
              <a:buFont typeface="Arial" panose="020B0604020202020204" pitchFamily="34" charset="0"/>
              <a:buChar char="•"/>
            </a:pPr>
            <a:r>
              <a:rPr lang="zh-CN" altLang="en-US" sz="2655" b="1" dirty="0">
                <a:solidFill>
                  <a:srgbClr val="7030A0"/>
                </a:solidFill>
              </a:rPr>
              <a:t>邻居通信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pPr marL="433471" indent="-433471">
              <a:buFont typeface="Arial" panose="020B0604020202020204" pitchFamily="34" charset="0"/>
              <a:buChar char="•"/>
            </a:pPr>
            <a:r>
              <a:rPr lang="zh-CN" altLang="en-US" sz="2655" b="1" dirty="0">
                <a:solidFill>
                  <a:srgbClr val="7030A0"/>
                </a:solidFill>
              </a:rPr>
              <a:t>内外区划分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pPr marL="1040031" lvl="1" indent="-433471">
              <a:buFont typeface="Arial" panose="020B0604020202020204" pitchFamily="34" charset="0"/>
              <a:buChar char="•"/>
            </a:pPr>
            <a:r>
              <a:rPr lang="zh-CN" altLang="en-US" sz="2655" b="1" dirty="0">
                <a:solidFill>
                  <a:srgbClr val="7030A0"/>
                </a:solidFill>
              </a:rPr>
              <a:t>内区计算与外区通信重叠</a:t>
            </a:r>
            <a:endParaRPr lang="en-US" altLang="zh-CN" sz="2655" b="1" dirty="0">
              <a:solidFill>
                <a:srgbClr val="7030A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8242425" y="2250377"/>
            <a:ext cx="354992" cy="378743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8" name="椭圆 7"/>
          <p:cNvSpPr/>
          <p:nvPr/>
        </p:nvSpPr>
        <p:spPr>
          <a:xfrm>
            <a:off x="9425001" y="2250377"/>
            <a:ext cx="354992" cy="378743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9" name="椭圆 8"/>
          <p:cNvSpPr/>
          <p:nvPr/>
        </p:nvSpPr>
        <p:spPr>
          <a:xfrm>
            <a:off x="8242425" y="3277881"/>
            <a:ext cx="354992" cy="378743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0" name="椭圆 9"/>
          <p:cNvSpPr/>
          <p:nvPr/>
        </p:nvSpPr>
        <p:spPr>
          <a:xfrm>
            <a:off x="9425001" y="3277881"/>
            <a:ext cx="354992" cy="378743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1" name="椭圆 10"/>
          <p:cNvSpPr/>
          <p:nvPr/>
        </p:nvSpPr>
        <p:spPr>
          <a:xfrm>
            <a:off x="8242425" y="4305384"/>
            <a:ext cx="354992" cy="378743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2" name="椭圆 11"/>
          <p:cNvSpPr/>
          <p:nvPr/>
        </p:nvSpPr>
        <p:spPr>
          <a:xfrm>
            <a:off x="9425001" y="4305384"/>
            <a:ext cx="354992" cy="378743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3" name="椭圆 12"/>
          <p:cNvSpPr/>
          <p:nvPr/>
        </p:nvSpPr>
        <p:spPr>
          <a:xfrm>
            <a:off x="8242425" y="5332887"/>
            <a:ext cx="354992" cy="378743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4" name="椭圆 13"/>
          <p:cNvSpPr/>
          <p:nvPr/>
        </p:nvSpPr>
        <p:spPr>
          <a:xfrm>
            <a:off x="9425001" y="5332887"/>
            <a:ext cx="354992" cy="378743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5" name="椭圆 14"/>
          <p:cNvSpPr/>
          <p:nvPr/>
        </p:nvSpPr>
        <p:spPr>
          <a:xfrm>
            <a:off x="6005811" y="2251194"/>
            <a:ext cx="354992" cy="378743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6" name="椭圆 15"/>
          <p:cNvSpPr/>
          <p:nvPr/>
        </p:nvSpPr>
        <p:spPr>
          <a:xfrm>
            <a:off x="7188388" y="2251194"/>
            <a:ext cx="354992" cy="378743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7" name="椭圆 16"/>
          <p:cNvSpPr/>
          <p:nvPr/>
        </p:nvSpPr>
        <p:spPr>
          <a:xfrm>
            <a:off x="6005811" y="3278697"/>
            <a:ext cx="354992" cy="378743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8" name="椭圆 17"/>
          <p:cNvSpPr/>
          <p:nvPr/>
        </p:nvSpPr>
        <p:spPr>
          <a:xfrm>
            <a:off x="7188388" y="3278697"/>
            <a:ext cx="354992" cy="378743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9" name="椭圆 18"/>
          <p:cNvSpPr/>
          <p:nvPr/>
        </p:nvSpPr>
        <p:spPr>
          <a:xfrm>
            <a:off x="6005811" y="4306200"/>
            <a:ext cx="354992" cy="378743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0" name="椭圆 19"/>
          <p:cNvSpPr/>
          <p:nvPr/>
        </p:nvSpPr>
        <p:spPr>
          <a:xfrm>
            <a:off x="7188388" y="4306200"/>
            <a:ext cx="354992" cy="378743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1" name="椭圆 20"/>
          <p:cNvSpPr/>
          <p:nvPr/>
        </p:nvSpPr>
        <p:spPr>
          <a:xfrm>
            <a:off x="6005811" y="5333704"/>
            <a:ext cx="354992" cy="378743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2" name="椭圆 21"/>
          <p:cNvSpPr/>
          <p:nvPr/>
        </p:nvSpPr>
        <p:spPr>
          <a:xfrm>
            <a:off x="7188388" y="5333704"/>
            <a:ext cx="354992" cy="378743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cxnSp>
        <p:nvCxnSpPr>
          <p:cNvPr id="33" name="直接连接符 32"/>
          <p:cNvCxnSpPr>
            <a:stCxn id="15" idx="4"/>
            <a:endCxn id="17" idx="0"/>
          </p:cNvCxnSpPr>
          <p:nvPr/>
        </p:nvCxnSpPr>
        <p:spPr>
          <a:xfrm>
            <a:off x="6183307" y="2629936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159504" y="3656623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6198375" y="4684126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16" idx="2"/>
          </p:cNvCxnSpPr>
          <p:nvPr/>
        </p:nvCxnSpPr>
        <p:spPr>
          <a:xfrm flipV="1">
            <a:off x="6360804" y="2440565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7" idx="6"/>
            <a:endCxn id="18" idx="2"/>
          </p:cNvCxnSpPr>
          <p:nvPr/>
        </p:nvCxnSpPr>
        <p:spPr>
          <a:xfrm>
            <a:off x="6360804" y="3468068"/>
            <a:ext cx="8275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6358618" y="4474543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6359917" y="5522258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7523790" y="2424012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8" idx="6"/>
            <a:endCxn id="9" idx="2"/>
          </p:cNvCxnSpPr>
          <p:nvPr/>
        </p:nvCxnSpPr>
        <p:spPr>
          <a:xfrm flipV="1">
            <a:off x="7543381" y="3467253"/>
            <a:ext cx="699044" cy="8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0" idx="6"/>
            <a:endCxn id="11" idx="2"/>
          </p:cNvCxnSpPr>
          <p:nvPr/>
        </p:nvCxnSpPr>
        <p:spPr>
          <a:xfrm flipV="1">
            <a:off x="7543381" y="4494756"/>
            <a:ext cx="699044" cy="8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endCxn id="13" idx="2"/>
          </p:cNvCxnSpPr>
          <p:nvPr/>
        </p:nvCxnSpPr>
        <p:spPr>
          <a:xfrm>
            <a:off x="7523789" y="5521443"/>
            <a:ext cx="718636" cy="8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8604086" y="2439748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8604086" y="3451516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8604086" y="4494754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8594832" y="5505707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9775621" y="2416106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9765777" y="3469950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9765776" y="4466637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9799998" y="5530163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7365884" y="2629119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7365884" y="3656623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7365884" y="4684126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8419921" y="2629119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8419921" y="3656623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8419921" y="4717804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9602497" y="2629119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9602497" y="3656623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9602497" y="4684126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V="1">
            <a:off x="5180136" y="2439538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V="1">
            <a:off x="5164402" y="3473903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5192446" y="4537333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5190784" y="5522258"/>
            <a:ext cx="827584" cy="7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6183307" y="1601616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7365884" y="1601616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8419921" y="1601616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9602497" y="1603045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6182023" y="5711630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7339253" y="5701798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8419921" y="5701798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9602497" y="5711630"/>
            <a:ext cx="0" cy="648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506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24"/>
    </mc:Choice>
    <mc:Fallback xmlns="">
      <p:transition advTm="5124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5217" y="-95028"/>
            <a:ext cx="2092328" cy="22827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441502" flipH="1">
            <a:off x="2425919" y="45067"/>
            <a:ext cx="1332160" cy="1383047"/>
          </a:xfrm>
          <a:prstGeom prst="rect">
            <a:avLst/>
          </a:prstGeom>
        </p:spPr>
      </p:pic>
      <p:sp>
        <p:nvSpPr>
          <p:cNvPr id="55" name="Text Box 18"/>
          <p:cNvSpPr txBox="1">
            <a:spLocks noChangeArrowheads="1"/>
          </p:cNvSpPr>
          <p:nvPr/>
        </p:nvSpPr>
        <p:spPr bwMode="gray">
          <a:xfrm>
            <a:off x="5003612" y="229263"/>
            <a:ext cx="5393666" cy="82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HPCG: High Performance Conjugate Gradient</a:t>
            </a:r>
            <a:endParaRPr lang="zh-CN" altLang="en-US" sz="2370" b="1" dirty="0">
              <a:solidFill>
                <a:srgbClr val="591E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31271" y="1284093"/>
            <a:ext cx="10397278" cy="5433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3471" indent="-433471">
              <a:buFont typeface="Arial" panose="020B0604020202020204" pitchFamily="34" charset="0"/>
              <a:buChar char="•"/>
            </a:pPr>
            <a:r>
              <a:rPr lang="zh-CN" altLang="en-US" sz="2655" b="1" dirty="0">
                <a:solidFill>
                  <a:srgbClr val="7030A0"/>
                </a:solidFill>
              </a:rPr>
              <a:t>其他优化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pPr marL="1040031" lvl="1" indent="-433471">
              <a:buFont typeface="Arial" panose="020B0604020202020204" pitchFamily="34" charset="0"/>
              <a:buChar char="•"/>
            </a:pPr>
            <a:r>
              <a:rPr lang="zh-CN" altLang="en-US" sz="2655" b="1" dirty="0">
                <a:solidFill>
                  <a:srgbClr val="7030A0"/>
                </a:solidFill>
              </a:rPr>
              <a:t>数据格式优化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pPr marL="1649599" lvl="2" indent="-433471">
              <a:buFont typeface="Arial" panose="020B0604020202020204" pitchFamily="34" charset="0"/>
              <a:buChar char="•"/>
            </a:pPr>
            <a:r>
              <a:rPr lang="en-US" altLang="zh-CN" sz="2655" b="1" dirty="0">
                <a:solidFill>
                  <a:srgbClr val="7030A0"/>
                </a:solidFill>
              </a:rPr>
              <a:t>CSR</a:t>
            </a:r>
            <a:r>
              <a:rPr lang="en-US" altLang="zh-CN" sz="2655" b="1" dirty="0">
                <a:solidFill>
                  <a:srgbClr val="7030A0"/>
                </a:solidFill>
                <a:sym typeface="Wingdings" panose="05000000000000000000" pitchFamily="2" charset="2"/>
              </a:rPr>
              <a:t>ELL</a:t>
            </a:r>
          </a:p>
          <a:p>
            <a:pPr marL="1040031" lvl="1" indent="-433471">
              <a:buFont typeface="Arial" panose="020B0604020202020204" pitchFamily="34" charset="0"/>
              <a:buChar char="•"/>
            </a:pPr>
            <a:r>
              <a:rPr lang="zh-CN" altLang="en-US" sz="2655" b="1" dirty="0">
                <a:solidFill>
                  <a:srgbClr val="7030A0"/>
                </a:solidFill>
                <a:sym typeface="Wingdings" panose="05000000000000000000" pitchFamily="2" charset="2"/>
              </a:rPr>
              <a:t>针对对称</a:t>
            </a:r>
            <a:r>
              <a:rPr lang="en-US" altLang="zh-CN" sz="2655" b="1" dirty="0">
                <a:solidFill>
                  <a:srgbClr val="7030A0"/>
                </a:solidFill>
                <a:sym typeface="Wingdings" panose="05000000000000000000" pitchFamily="2" charset="2"/>
              </a:rPr>
              <a:t>Gauss </a:t>
            </a:r>
            <a:r>
              <a:rPr lang="en-US" altLang="zh-CN" sz="2655" b="1" dirty="0" err="1">
                <a:solidFill>
                  <a:srgbClr val="7030A0"/>
                </a:solidFill>
                <a:sym typeface="Wingdings" panose="05000000000000000000" pitchFamily="2" charset="2"/>
              </a:rPr>
              <a:t>Siedel</a:t>
            </a:r>
            <a:r>
              <a:rPr lang="zh-CN" altLang="en-US" sz="2655" b="1" dirty="0">
                <a:solidFill>
                  <a:srgbClr val="7030A0"/>
                </a:solidFill>
                <a:sym typeface="Wingdings" panose="05000000000000000000" pitchFamily="2" charset="2"/>
              </a:rPr>
              <a:t>的优化</a:t>
            </a:r>
            <a:endParaRPr lang="en-US" altLang="zh-CN" sz="2655" b="1" dirty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r>
              <a:rPr lang="en-US" altLang="zh-CN" sz="1707" dirty="0"/>
              <a:t>Kiyoshi </a:t>
            </a:r>
            <a:r>
              <a:rPr lang="en-US" altLang="zh-CN" sz="1707" dirty="0" err="1"/>
              <a:t>Kumahata</a:t>
            </a:r>
            <a:r>
              <a:rPr lang="en-US" altLang="zh-CN" sz="1707" dirty="0"/>
              <a:t>, Kazuo Minami, Akira Hosoi, </a:t>
            </a:r>
            <a:r>
              <a:rPr lang="en-US" altLang="zh-CN" sz="1707" dirty="0" err="1"/>
              <a:t>Ikuo</a:t>
            </a:r>
            <a:r>
              <a:rPr lang="en-US" altLang="zh-CN" sz="1707" dirty="0"/>
              <a:t> Miyoshi, HPCG Performance Improvement on the K computer, SC 2016, BOF</a:t>
            </a:r>
            <a:endParaRPr lang="en-US" altLang="zh-CN" sz="996" b="1" dirty="0">
              <a:solidFill>
                <a:srgbClr val="7030A0"/>
              </a:solidFill>
            </a:endParaRPr>
          </a:p>
          <a:p>
            <a:pPr marL="1040031" lvl="1" indent="-433471">
              <a:buFont typeface="Arial" panose="020B0604020202020204" pitchFamily="34" charset="0"/>
              <a:buChar char="•"/>
            </a:pPr>
            <a:r>
              <a:rPr lang="en-US" altLang="zh-CN" sz="2655" b="1" dirty="0" err="1">
                <a:solidFill>
                  <a:srgbClr val="7030A0"/>
                </a:solidFill>
              </a:rPr>
              <a:t>Spmv</a:t>
            </a:r>
            <a:r>
              <a:rPr lang="en-US" altLang="zh-CN" sz="2655" b="1" dirty="0">
                <a:solidFill>
                  <a:srgbClr val="7030A0"/>
                </a:solidFill>
              </a:rPr>
              <a:t>(</a:t>
            </a:r>
            <a:r>
              <a:rPr lang="zh-CN" altLang="en-US" sz="2655" b="1" dirty="0">
                <a:solidFill>
                  <a:srgbClr val="7030A0"/>
                </a:solidFill>
              </a:rPr>
              <a:t>稀疏矩阵向量乘</a:t>
            </a:r>
            <a:r>
              <a:rPr lang="en-US" altLang="zh-CN" sz="2655" b="1" dirty="0">
                <a:solidFill>
                  <a:srgbClr val="7030A0"/>
                </a:solidFill>
              </a:rPr>
              <a:t>)</a:t>
            </a:r>
            <a:r>
              <a:rPr lang="zh-CN" altLang="en-US" sz="2655" b="1" dirty="0">
                <a:solidFill>
                  <a:srgbClr val="7030A0"/>
                </a:solidFill>
              </a:rPr>
              <a:t>的优化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pPr marL="1649599" lvl="2" indent="-433471">
              <a:buFont typeface="Arial" panose="020B0604020202020204" pitchFamily="34" charset="0"/>
              <a:buChar char="•"/>
            </a:pPr>
            <a:r>
              <a:rPr lang="zh-CN" altLang="en-US" sz="2655" b="1" dirty="0">
                <a:solidFill>
                  <a:srgbClr val="7030A0"/>
                </a:solidFill>
              </a:rPr>
              <a:t>如何充分利用带宽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endParaRPr lang="fr-FR" altLang="zh-CN" sz="1707" dirty="0">
              <a:latin typeface="NimbusRomNo9L-Medi"/>
            </a:endParaRPr>
          </a:p>
          <a:p>
            <a:r>
              <a:rPr lang="en-US" altLang="zh-CN" sz="1707" dirty="0"/>
              <a:t>Nathan Bell, Michael Garland, Implementing Sparse Matrix-Vector Multiplication on Throughput-Oriented Processors, SC 2009</a:t>
            </a:r>
          </a:p>
          <a:p>
            <a:endParaRPr lang="en-US" altLang="zh-CN" sz="1707" dirty="0"/>
          </a:p>
          <a:p>
            <a:r>
              <a:rPr lang="en-US" altLang="zh-CN" sz="1707" dirty="0"/>
              <a:t>Joseph L. </a:t>
            </a:r>
            <a:r>
              <a:rPr lang="en-US" altLang="zh-CN" sz="1707" dirty="0" err="1"/>
              <a:t>Greathouse</a:t>
            </a:r>
            <a:r>
              <a:rPr lang="en-US" altLang="zh-CN" sz="1707" dirty="0"/>
              <a:t> </a:t>
            </a:r>
            <a:r>
              <a:rPr lang="en-US" altLang="zh-CN" sz="1707" dirty="0" err="1"/>
              <a:t>Mayank</a:t>
            </a:r>
            <a:r>
              <a:rPr lang="en-US" altLang="zh-CN" sz="1707" dirty="0"/>
              <a:t> </a:t>
            </a:r>
            <a:r>
              <a:rPr lang="en-US" altLang="zh-CN" sz="1707" dirty="0" err="1"/>
              <a:t>Daga</a:t>
            </a:r>
            <a:r>
              <a:rPr lang="en-US" altLang="zh-CN" sz="1707" dirty="0"/>
              <a:t>, </a:t>
            </a:r>
            <a:r>
              <a:rPr lang="fr-FR" altLang="zh-CN" sz="1707" dirty="0"/>
              <a:t>Efficient Sparse Matrix-Vector Multiplication on GPUs </a:t>
            </a:r>
            <a:r>
              <a:rPr lang="en-US" altLang="zh-CN" sz="1707" dirty="0"/>
              <a:t>using the CSR Storage Format, SC 2014</a:t>
            </a:r>
          </a:p>
          <a:p>
            <a:endParaRPr lang="en-US" altLang="zh-CN" sz="1707" dirty="0"/>
          </a:p>
          <a:p>
            <a:r>
              <a:rPr lang="en-US" altLang="zh-CN" sz="1707" dirty="0" err="1"/>
              <a:t>Guangming</a:t>
            </a:r>
            <a:r>
              <a:rPr lang="en-US" altLang="zh-CN" sz="1707" dirty="0"/>
              <a:t> Tan, </a:t>
            </a:r>
            <a:r>
              <a:rPr lang="en-US" altLang="zh-CN" sz="1707" dirty="0" err="1"/>
              <a:t>Junhong</a:t>
            </a:r>
            <a:r>
              <a:rPr lang="en-US" altLang="zh-CN" sz="1707" dirty="0"/>
              <a:t> Liu, </a:t>
            </a:r>
            <a:r>
              <a:rPr lang="en-US" altLang="zh-CN" sz="1707" dirty="0" err="1"/>
              <a:t>Jiajia</a:t>
            </a:r>
            <a:r>
              <a:rPr lang="en-US" altLang="zh-CN" sz="1707" dirty="0"/>
              <a:t> Li, Design and Implementation of Adaptive </a:t>
            </a:r>
            <a:r>
              <a:rPr lang="en-US" altLang="zh-CN" sz="1707" dirty="0" err="1"/>
              <a:t>SpMV</a:t>
            </a:r>
            <a:r>
              <a:rPr lang="en-US" altLang="zh-CN" sz="1707" dirty="0"/>
              <a:t> Library for Multicore and Many-Core Architecture, ACM Transactions on Mathematical Software 2018</a:t>
            </a:r>
            <a:endParaRPr lang="en-US" altLang="zh-CN" sz="2655" b="1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859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24"/>
    </mc:Choice>
    <mc:Fallback xmlns="">
      <p:transition advTm="512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5217" y="-95028"/>
            <a:ext cx="2092328" cy="22827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441502" flipH="1">
            <a:off x="1743178" y="1003677"/>
            <a:ext cx="1332160" cy="1383047"/>
          </a:xfrm>
          <a:prstGeom prst="rect">
            <a:avLst/>
          </a:prstGeom>
        </p:spPr>
      </p:pic>
      <p:sp>
        <p:nvSpPr>
          <p:cNvPr id="55" name="Text Box 18"/>
          <p:cNvSpPr txBox="1">
            <a:spLocks noChangeArrowheads="1"/>
          </p:cNvSpPr>
          <p:nvPr/>
        </p:nvSpPr>
        <p:spPr bwMode="gray">
          <a:xfrm>
            <a:off x="4841234" y="561482"/>
            <a:ext cx="5393666" cy="82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HPCG: High Performance Conjugate Gradient</a:t>
            </a:r>
            <a:endParaRPr lang="zh-CN" altLang="en-US" sz="2370" b="1" dirty="0">
              <a:solidFill>
                <a:srgbClr val="591E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36112" y="1585595"/>
            <a:ext cx="6388069" cy="477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线形标注 2 1"/>
          <p:cNvSpPr/>
          <p:nvPr/>
        </p:nvSpPr>
        <p:spPr>
          <a:xfrm>
            <a:off x="1862997" y="2521684"/>
            <a:ext cx="766196" cy="868528"/>
          </a:xfrm>
          <a:prstGeom prst="borderCallout2">
            <a:avLst>
              <a:gd name="adj1" fmla="val 27952"/>
              <a:gd name="adj2" fmla="val 100477"/>
              <a:gd name="adj3" fmla="val 27952"/>
              <a:gd name="adj4" fmla="val 112544"/>
              <a:gd name="adj5" fmla="val 70486"/>
              <a:gd name="adj6" fmla="val 458858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07" b="1" dirty="0">
                <a:solidFill>
                  <a:schemeClr val="tx1"/>
                </a:solidFill>
              </a:rPr>
              <a:t>预条件子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363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24"/>
    </mc:Choice>
    <mc:Fallback xmlns="">
      <p:transition advTm="512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5217" y="-95028"/>
            <a:ext cx="2092328" cy="22827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441502" flipH="1">
            <a:off x="1743178" y="1003677"/>
            <a:ext cx="1332160" cy="1383047"/>
          </a:xfrm>
          <a:prstGeom prst="rect">
            <a:avLst/>
          </a:prstGeom>
        </p:spPr>
      </p:pic>
      <p:sp>
        <p:nvSpPr>
          <p:cNvPr id="55" name="Text Box 18"/>
          <p:cNvSpPr txBox="1">
            <a:spLocks noChangeArrowheads="1"/>
          </p:cNvSpPr>
          <p:nvPr/>
        </p:nvSpPr>
        <p:spPr bwMode="gray">
          <a:xfrm>
            <a:off x="5052221" y="224589"/>
            <a:ext cx="5393666" cy="82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HPCG: High Performance Conjugate Gradient</a:t>
            </a:r>
            <a:endParaRPr lang="zh-CN" altLang="en-US" sz="2370" b="1" dirty="0">
              <a:solidFill>
                <a:srgbClr val="591E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36113" y="1258482"/>
            <a:ext cx="78251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</a:rPr>
              <a:t>可以认为是矩阵向量乘</a:t>
            </a:r>
            <a:endParaRPr lang="en-US" altLang="zh-CN" sz="2000" b="1" dirty="0" smtClean="0">
              <a:solidFill>
                <a:srgbClr val="7030A0"/>
              </a:solidFill>
            </a:endParaRPr>
          </a:p>
          <a:p>
            <a:r>
              <a:rPr lang="zh-CN" altLang="en-US" sz="2000" b="1" dirty="0" smtClean="0">
                <a:solidFill>
                  <a:srgbClr val="7030A0"/>
                </a:solidFill>
              </a:rPr>
              <a:t>系数矩阵和解向量的建立：三维空间中的所有点组成向量；三维空间中的每一个点对应的系数，即为矩阵</a:t>
            </a:r>
            <a:endParaRPr lang="en-US" altLang="zh-CN" sz="2000" b="1" dirty="0" smtClean="0">
              <a:solidFill>
                <a:srgbClr val="7030A0"/>
              </a:solidFill>
            </a:endParaRPr>
          </a:p>
        </p:txBody>
      </p:sp>
      <p:sp>
        <p:nvSpPr>
          <p:cNvPr id="17" name="立方体 16"/>
          <p:cNvSpPr/>
          <p:nvPr/>
        </p:nvSpPr>
        <p:spPr>
          <a:xfrm>
            <a:off x="2222352" y="2616373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立方体 17"/>
          <p:cNvSpPr/>
          <p:nvPr/>
        </p:nvSpPr>
        <p:spPr>
          <a:xfrm>
            <a:off x="2797290" y="2600084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立方体 18"/>
          <p:cNvSpPr/>
          <p:nvPr/>
        </p:nvSpPr>
        <p:spPr>
          <a:xfrm>
            <a:off x="1608831" y="2612870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3389096" y="2596302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立方体 20"/>
          <p:cNvSpPr/>
          <p:nvPr/>
        </p:nvSpPr>
        <p:spPr>
          <a:xfrm>
            <a:off x="2218193" y="3245712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立方体 21"/>
          <p:cNvSpPr/>
          <p:nvPr/>
        </p:nvSpPr>
        <p:spPr>
          <a:xfrm>
            <a:off x="2793131" y="3229423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立方体 22"/>
          <p:cNvSpPr/>
          <p:nvPr/>
        </p:nvSpPr>
        <p:spPr>
          <a:xfrm>
            <a:off x="1604672" y="3242209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/>
          <p:cNvSpPr/>
          <p:nvPr/>
        </p:nvSpPr>
        <p:spPr>
          <a:xfrm>
            <a:off x="3384937" y="3225641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立方体 24"/>
          <p:cNvSpPr/>
          <p:nvPr/>
        </p:nvSpPr>
        <p:spPr>
          <a:xfrm>
            <a:off x="2203577" y="3865684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立方体 27"/>
          <p:cNvSpPr/>
          <p:nvPr/>
        </p:nvSpPr>
        <p:spPr>
          <a:xfrm>
            <a:off x="2778515" y="3849395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立方体 28"/>
          <p:cNvSpPr/>
          <p:nvPr/>
        </p:nvSpPr>
        <p:spPr>
          <a:xfrm>
            <a:off x="1590056" y="3862181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/>
          <p:cNvSpPr/>
          <p:nvPr/>
        </p:nvSpPr>
        <p:spPr>
          <a:xfrm>
            <a:off x="3370321" y="384561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立方体 30"/>
          <p:cNvSpPr/>
          <p:nvPr/>
        </p:nvSpPr>
        <p:spPr>
          <a:xfrm>
            <a:off x="2199418" y="4495023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立方体 31"/>
          <p:cNvSpPr/>
          <p:nvPr/>
        </p:nvSpPr>
        <p:spPr>
          <a:xfrm>
            <a:off x="2774356" y="447873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立方体 32"/>
          <p:cNvSpPr/>
          <p:nvPr/>
        </p:nvSpPr>
        <p:spPr>
          <a:xfrm>
            <a:off x="1585897" y="4491520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立方体 33"/>
          <p:cNvSpPr/>
          <p:nvPr/>
        </p:nvSpPr>
        <p:spPr>
          <a:xfrm>
            <a:off x="3366162" y="447495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立方体 34"/>
          <p:cNvSpPr/>
          <p:nvPr/>
        </p:nvSpPr>
        <p:spPr>
          <a:xfrm>
            <a:off x="1825734" y="2963763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立方体 35"/>
          <p:cNvSpPr/>
          <p:nvPr/>
        </p:nvSpPr>
        <p:spPr>
          <a:xfrm>
            <a:off x="2400672" y="2947474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立方体 36"/>
          <p:cNvSpPr/>
          <p:nvPr/>
        </p:nvSpPr>
        <p:spPr>
          <a:xfrm>
            <a:off x="1212213" y="2960260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立方体 37"/>
          <p:cNvSpPr/>
          <p:nvPr/>
        </p:nvSpPr>
        <p:spPr>
          <a:xfrm>
            <a:off x="2992478" y="2943692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立方体 38"/>
          <p:cNvSpPr/>
          <p:nvPr/>
        </p:nvSpPr>
        <p:spPr>
          <a:xfrm>
            <a:off x="1821575" y="3593102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立方体 39"/>
          <p:cNvSpPr/>
          <p:nvPr/>
        </p:nvSpPr>
        <p:spPr>
          <a:xfrm>
            <a:off x="2396513" y="3576813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立方体 40"/>
          <p:cNvSpPr/>
          <p:nvPr/>
        </p:nvSpPr>
        <p:spPr>
          <a:xfrm>
            <a:off x="1208054" y="3589599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立方体 41"/>
          <p:cNvSpPr/>
          <p:nvPr/>
        </p:nvSpPr>
        <p:spPr>
          <a:xfrm>
            <a:off x="2988319" y="3573031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立方体 42"/>
          <p:cNvSpPr/>
          <p:nvPr/>
        </p:nvSpPr>
        <p:spPr>
          <a:xfrm>
            <a:off x="1806959" y="4213074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立方体 43"/>
          <p:cNvSpPr/>
          <p:nvPr/>
        </p:nvSpPr>
        <p:spPr>
          <a:xfrm>
            <a:off x="2381897" y="4196785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立方体 44"/>
          <p:cNvSpPr/>
          <p:nvPr/>
        </p:nvSpPr>
        <p:spPr>
          <a:xfrm>
            <a:off x="1193438" y="4209571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立方体 45"/>
          <p:cNvSpPr/>
          <p:nvPr/>
        </p:nvSpPr>
        <p:spPr>
          <a:xfrm>
            <a:off x="2973703" y="419300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立方体 46"/>
          <p:cNvSpPr/>
          <p:nvPr/>
        </p:nvSpPr>
        <p:spPr>
          <a:xfrm>
            <a:off x="1802800" y="4842413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立方体 47"/>
          <p:cNvSpPr/>
          <p:nvPr/>
        </p:nvSpPr>
        <p:spPr>
          <a:xfrm>
            <a:off x="2377738" y="4826124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立方体 48"/>
          <p:cNvSpPr/>
          <p:nvPr/>
        </p:nvSpPr>
        <p:spPr>
          <a:xfrm>
            <a:off x="1189279" y="4838910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立方体 49"/>
          <p:cNvSpPr/>
          <p:nvPr/>
        </p:nvSpPr>
        <p:spPr>
          <a:xfrm>
            <a:off x="2969544" y="482234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立方体 50"/>
          <p:cNvSpPr/>
          <p:nvPr/>
        </p:nvSpPr>
        <p:spPr>
          <a:xfrm>
            <a:off x="1533145" y="3284483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立方体 51"/>
          <p:cNvSpPr/>
          <p:nvPr/>
        </p:nvSpPr>
        <p:spPr>
          <a:xfrm>
            <a:off x="2108083" y="3268194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立方体 52"/>
          <p:cNvSpPr/>
          <p:nvPr/>
        </p:nvSpPr>
        <p:spPr>
          <a:xfrm>
            <a:off x="919624" y="3280980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立方体 53"/>
          <p:cNvSpPr/>
          <p:nvPr/>
        </p:nvSpPr>
        <p:spPr>
          <a:xfrm>
            <a:off x="2699889" y="3264412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立方体 55"/>
          <p:cNvSpPr/>
          <p:nvPr/>
        </p:nvSpPr>
        <p:spPr>
          <a:xfrm>
            <a:off x="1528986" y="3913822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立方体 56"/>
          <p:cNvSpPr/>
          <p:nvPr/>
        </p:nvSpPr>
        <p:spPr>
          <a:xfrm>
            <a:off x="2103924" y="3897533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立方体 57"/>
          <p:cNvSpPr/>
          <p:nvPr/>
        </p:nvSpPr>
        <p:spPr>
          <a:xfrm>
            <a:off x="915465" y="3910319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立方体 58"/>
          <p:cNvSpPr/>
          <p:nvPr/>
        </p:nvSpPr>
        <p:spPr>
          <a:xfrm>
            <a:off x="2695730" y="3893751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立方体 59"/>
          <p:cNvSpPr/>
          <p:nvPr/>
        </p:nvSpPr>
        <p:spPr>
          <a:xfrm>
            <a:off x="1514370" y="4533794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立方体 60"/>
          <p:cNvSpPr/>
          <p:nvPr/>
        </p:nvSpPr>
        <p:spPr>
          <a:xfrm>
            <a:off x="2089308" y="4517505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立方体 61"/>
          <p:cNvSpPr/>
          <p:nvPr/>
        </p:nvSpPr>
        <p:spPr>
          <a:xfrm>
            <a:off x="900849" y="4530291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立方体 62"/>
          <p:cNvSpPr/>
          <p:nvPr/>
        </p:nvSpPr>
        <p:spPr>
          <a:xfrm>
            <a:off x="2681114" y="4513723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立方体 63"/>
          <p:cNvSpPr/>
          <p:nvPr/>
        </p:nvSpPr>
        <p:spPr>
          <a:xfrm>
            <a:off x="1510211" y="5163133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立方体 64"/>
          <p:cNvSpPr/>
          <p:nvPr/>
        </p:nvSpPr>
        <p:spPr>
          <a:xfrm>
            <a:off x="2085149" y="5146844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立方体 65"/>
          <p:cNvSpPr/>
          <p:nvPr/>
        </p:nvSpPr>
        <p:spPr>
          <a:xfrm>
            <a:off x="896690" y="5159630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立方体 66"/>
          <p:cNvSpPr/>
          <p:nvPr/>
        </p:nvSpPr>
        <p:spPr>
          <a:xfrm>
            <a:off x="2676955" y="5143062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立方体 67"/>
          <p:cNvSpPr/>
          <p:nvPr/>
        </p:nvSpPr>
        <p:spPr>
          <a:xfrm>
            <a:off x="1136527" y="3631873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立方体 68"/>
          <p:cNvSpPr/>
          <p:nvPr/>
        </p:nvSpPr>
        <p:spPr>
          <a:xfrm>
            <a:off x="1711465" y="3615584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立方体 69"/>
          <p:cNvSpPr/>
          <p:nvPr/>
        </p:nvSpPr>
        <p:spPr>
          <a:xfrm>
            <a:off x="523006" y="3628370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立方体 70"/>
          <p:cNvSpPr/>
          <p:nvPr/>
        </p:nvSpPr>
        <p:spPr>
          <a:xfrm>
            <a:off x="2303271" y="3611802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立方体 71"/>
          <p:cNvSpPr/>
          <p:nvPr/>
        </p:nvSpPr>
        <p:spPr>
          <a:xfrm>
            <a:off x="1132368" y="4261212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立方体 72"/>
          <p:cNvSpPr/>
          <p:nvPr/>
        </p:nvSpPr>
        <p:spPr>
          <a:xfrm>
            <a:off x="1707306" y="4244923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立方体 73"/>
          <p:cNvSpPr/>
          <p:nvPr/>
        </p:nvSpPr>
        <p:spPr>
          <a:xfrm>
            <a:off x="518847" y="4257709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立方体 74"/>
          <p:cNvSpPr/>
          <p:nvPr/>
        </p:nvSpPr>
        <p:spPr>
          <a:xfrm>
            <a:off x="2299112" y="4241141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立方体 75"/>
          <p:cNvSpPr/>
          <p:nvPr/>
        </p:nvSpPr>
        <p:spPr>
          <a:xfrm>
            <a:off x="1117752" y="4881184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立方体 76"/>
          <p:cNvSpPr/>
          <p:nvPr/>
        </p:nvSpPr>
        <p:spPr>
          <a:xfrm>
            <a:off x="1692690" y="4864895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立方体 77"/>
          <p:cNvSpPr/>
          <p:nvPr/>
        </p:nvSpPr>
        <p:spPr>
          <a:xfrm>
            <a:off x="504231" y="4877681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立方体 78"/>
          <p:cNvSpPr/>
          <p:nvPr/>
        </p:nvSpPr>
        <p:spPr>
          <a:xfrm>
            <a:off x="2284496" y="4861113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立方体 79"/>
          <p:cNvSpPr/>
          <p:nvPr/>
        </p:nvSpPr>
        <p:spPr>
          <a:xfrm>
            <a:off x="1113593" y="5510523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立方体 80"/>
          <p:cNvSpPr/>
          <p:nvPr/>
        </p:nvSpPr>
        <p:spPr>
          <a:xfrm>
            <a:off x="1688531" y="5494234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立方体 81"/>
          <p:cNvSpPr/>
          <p:nvPr/>
        </p:nvSpPr>
        <p:spPr>
          <a:xfrm>
            <a:off x="500072" y="5507020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立方体 82"/>
          <p:cNvSpPr/>
          <p:nvPr/>
        </p:nvSpPr>
        <p:spPr>
          <a:xfrm>
            <a:off x="2280337" y="5490452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立方体 83"/>
          <p:cNvSpPr/>
          <p:nvPr/>
        </p:nvSpPr>
        <p:spPr>
          <a:xfrm>
            <a:off x="296292" y="2390913"/>
            <a:ext cx="3520362" cy="3570123"/>
          </a:xfrm>
          <a:prstGeom prst="cube">
            <a:avLst>
              <a:gd name="adj" fmla="val 30195"/>
            </a:avLst>
          </a:prstGeom>
          <a:noFill/>
          <a:ln w="31750">
            <a:solidFill>
              <a:srgbClr val="0B15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179267" y="2443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4185570" y="2695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4182041" y="296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4181662" y="3180908"/>
            <a:ext cx="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4178908" y="3460263"/>
            <a:ext cx="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95" name="文本框 94"/>
          <p:cNvSpPr txBox="1"/>
          <p:nvPr/>
        </p:nvSpPr>
        <p:spPr>
          <a:xfrm>
            <a:off x="4174734" y="37168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4171205" y="3969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4177508" y="4223821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                            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4179611" y="4919068"/>
            <a:ext cx="555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59                                                                                               *</a:t>
            </a:r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4185914" y="51711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60</a:t>
            </a:r>
            <a:endParaRPr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4192217" y="54260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61</a:t>
            </a:r>
            <a:endParaRPr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4201669" y="5656488"/>
            <a:ext cx="50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62</a:t>
            </a:r>
            <a:endParaRPr lang="zh-CN" altLang="en-US" dirty="0"/>
          </a:p>
        </p:txBody>
      </p:sp>
      <p:sp>
        <p:nvSpPr>
          <p:cNvPr id="104" name="文本框 103"/>
          <p:cNvSpPr txBox="1"/>
          <p:nvPr/>
        </p:nvSpPr>
        <p:spPr>
          <a:xfrm>
            <a:off x="4198915" y="5935843"/>
            <a:ext cx="60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63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152927" y="4558533"/>
            <a:ext cx="461665" cy="417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4490372" y="2492878"/>
            <a:ext cx="482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*   *             *  *                 *    *                 *    *</a:t>
            </a:r>
            <a:endParaRPr lang="zh-CN" altLang="en-US" dirty="0"/>
          </a:p>
        </p:txBody>
      </p:sp>
      <p:sp>
        <p:nvSpPr>
          <p:cNvPr id="116" name="文本框 115"/>
          <p:cNvSpPr txBox="1"/>
          <p:nvPr/>
        </p:nvSpPr>
        <p:spPr>
          <a:xfrm>
            <a:off x="4464406" y="21437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17" name="文本框 116"/>
          <p:cNvSpPr txBox="1"/>
          <p:nvPr/>
        </p:nvSpPr>
        <p:spPr>
          <a:xfrm>
            <a:off x="4761559" y="21349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8" name="文本框 117"/>
          <p:cNvSpPr txBox="1"/>
          <p:nvPr/>
        </p:nvSpPr>
        <p:spPr>
          <a:xfrm>
            <a:off x="5052409" y="2130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9" name="文本框 118"/>
          <p:cNvSpPr txBox="1"/>
          <p:nvPr/>
        </p:nvSpPr>
        <p:spPr>
          <a:xfrm>
            <a:off x="5296910" y="2130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20" name="文本框 119"/>
          <p:cNvSpPr txBox="1"/>
          <p:nvPr/>
        </p:nvSpPr>
        <p:spPr>
          <a:xfrm>
            <a:off x="5538321" y="2127324"/>
            <a:ext cx="4225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  5  6  7 ……16  17  18  19  20  21  22 ……63</a:t>
            </a:r>
            <a:endParaRPr lang="zh-CN" altLang="en-US" dirty="0"/>
          </a:p>
        </p:txBody>
      </p:sp>
      <p:sp>
        <p:nvSpPr>
          <p:cNvPr id="123" name="文本框 122"/>
          <p:cNvSpPr txBox="1"/>
          <p:nvPr/>
        </p:nvSpPr>
        <p:spPr>
          <a:xfrm>
            <a:off x="4493559" y="2724442"/>
            <a:ext cx="482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*   *   *        *  *  *             *    *    *           *    *    *</a:t>
            </a:r>
            <a:endParaRPr lang="zh-CN" altLang="en-US" dirty="0"/>
          </a:p>
        </p:txBody>
      </p:sp>
      <p:sp>
        <p:nvSpPr>
          <p:cNvPr id="124" name="文本框 123"/>
          <p:cNvSpPr txBox="1"/>
          <p:nvPr/>
        </p:nvSpPr>
        <p:spPr>
          <a:xfrm>
            <a:off x="6415403" y="5999262"/>
            <a:ext cx="4940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</a:rPr>
              <a:t>非常稀疏，用稀疏矩阵格式存储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(CSR)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763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24"/>
    </mc:Choice>
    <mc:Fallback xmlns="">
      <p:transition advTm="51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5217" y="-95028"/>
            <a:ext cx="2092328" cy="22827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441502" flipH="1">
            <a:off x="1743178" y="1003677"/>
            <a:ext cx="1332160" cy="1383047"/>
          </a:xfrm>
          <a:prstGeom prst="rect">
            <a:avLst/>
          </a:prstGeom>
        </p:spPr>
      </p:pic>
      <p:sp>
        <p:nvSpPr>
          <p:cNvPr id="55" name="Text Box 18"/>
          <p:cNvSpPr txBox="1">
            <a:spLocks noChangeArrowheads="1"/>
          </p:cNvSpPr>
          <p:nvPr/>
        </p:nvSpPr>
        <p:spPr bwMode="gray">
          <a:xfrm>
            <a:off x="5052221" y="224589"/>
            <a:ext cx="5393666" cy="82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HPCG: High Performance Conjugate Gradient</a:t>
            </a:r>
            <a:endParaRPr lang="zh-CN" altLang="en-US" sz="2370" b="1" dirty="0">
              <a:solidFill>
                <a:srgbClr val="591E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36113" y="1258482"/>
            <a:ext cx="782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</a:rPr>
              <a:t>CSR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格式存储稀疏矩阵</a:t>
            </a:r>
            <a:endParaRPr lang="en-US" altLang="zh-CN" sz="2000" b="1" dirty="0" smtClean="0">
              <a:solidFill>
                <a:srgbClr val="7030A0"/>
              </a:solidFill>
            </a:endParaRPr>
          </a:p>
        </p:txBody>
      </p:sp>
      <p:sp>
        <p:nvSpPr>
          <p:cNvPr id="17" name="立方体 16"/>
          <p:cNvSpPr/>
          <p:nvPr/>
        </p:nvSpPr>
        <p:spPr>
          <a:xfrm>
            <a:off x="2222352" y="2616373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立方体 17"/>
          <p:cNvSpPr/>
          <p:nvPr/>
        </p:nvSpPr>
        <p:spPr>
          <a:xfrm>
            <a:off x="2797290" y="2600084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立方体 18"/>
          <p:cNvSpPr/>
          <p:nvPr/>
        </p:nvSpPr>
        <p:spPr>
          <a:xfrm>
            <a:off x="1608831" y="2612870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3389096" y="2596302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立方体 20"/>
          <p:cNvSpPr/>
          <p:nvPr/>
        </p:nvSpPr>
        <p:spPr>
          <a:xfrm>
            <a:off x="2218193" y="3245712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立方体 21"/>
          <p:cNvSpPr/>
          <p:nvPr/>
        </p:nvSpPr>
        <p:spPr>
          <a:xfrm>
            <a:off x="2793131" y="3229423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立方体 22"/>
          <p:cNvSpPr/>
          <p:nvPr/>
        </p:nvSpPr>
        <p:spPr>
          <a:xfrm>
            <a:off x="1604672" y="3242209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/>
          <p:cNvSpPr/>
          <p:nvPr/>
        </p:nvSpPr>
        <p:spPr>
          <a:xfrm>
            <a:off x="3384937" y="3225641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立方体 24"/>
          <p:cNvSpPr/>
          <p:nvPr/>
        </p:nvSpPr>
        <p:spPr>
          <a:xfrm>
            <a:off x="2203577" y="3865684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立方体 27"/>
          <p:cNvSpPr/>
          <p:nvPr/>
        </p:nvSpPr>
        <p:spPr>
          <a:xfrm>
            <a:off x="2778515" y="3849395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立方体 28"/>
          <p:cNvSpPr/>
          <p:nvPr/>
        </p:nvSpPr>
        <p:spPr>
          <a:xfrm>
            <a:off x="1590056" y="3862181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/>
          <p:cNvSpPr/>
          <p:nvPr/>
        </p:nvSpPr>
        <p:spPr>
          <a:xfrm>
            <a:off x="3370321" y="384561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立方体 30"/>
          <p:cNvSpPr/>
          <p:nvPr/>
        </p:nvSpPr>
        <p:spPr>
          <a:xfrm>
            <a:off x="2199418" y="4495023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立方体 31"/>
          <p:cNvSpPr/>
          <p:nvPr/>
        </p:nvSpPr>
        <p:spPr>
          <a:xfrm>
            <a:off x="2774356" y="447873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立方体 32"/>
          <p:cNvSpPr/>
          <p:nvPr/>
        </p:nvSpPr>
        <p:spPr>
          <a:xfrm>
            <a:off x="1585897" y="4491520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立方体 33"/>
          <p:cNvSpPr/>
          <p:nvPr/>
        </p:nvSpPr>
        <p:spPr>
          <a:xfrm>
            <a:off x="3366162" y="447495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立方体 34"/>
          <p:cNvSpPr/>
          <p:nvPr/>
        </p:nvSpPr>
        <p:spPr>
          <a:xfrm>
            <a:off x="1825734" y="2963763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立方体 35"/>
          <p:cNvSpPr/>
          <p:nvPr/>
        </p:nvSpPr>
        <p:spPr>
          <a:xfrm>
            <a:off x="2400672" y="2947474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立方体 36"/>
          <p:cNvSpPr/>
          <p:nvPr/>
        </p:nvSpPr>
        <p:spPr>
          <a:xfrm>
            <a:off x="1212213" y="2960260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立方体 37"/>
          <p:cNvSpPr/>
          <p:nvPr/>
        </p:nvSpPr>
        <p:spPr>
          <a:xfrm>
            <a:off x="2992478" y="2943692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立方体 38"/>
          <p:cNvSpPr/>
          <p:nvPr/>
        </p:nvSpPr>
        <p:spPr>
          <a:xfrm>
            <a:off x="1821575" y="3593102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立方体 39"/>
          <p:cNvSpPr/>
          <p:nvPr/>
        </p:nvSpPr>
        <p:spPr>
          <a:xfrm>
            <a:off x="2396513" y="3576813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立方体 40"/>
          <p:cNvSpPr/>
          <p:nvPr/>
        </p:nvSpPr>
        <p:spPr>
          <a:xfrm>
            <a:off x="1208054" y="3589599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立方体 41"/>
          <p:cNvSpPr/>
          <p:nvPr/>
        </p:nvSpPr>
        <p:spPr>
          <a:xfrm>
            <a:off x="2988319" y="3573031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立方体 42"/>
          <p:cNvSpPr/>
          <p:nvPr/>
        </p:nvSpPr>
        <p:spPr>
          <a:xfrm>
            <a:off x="1806959" y="4213074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立方体 43"/>
          <p:cNvSpPr/>
          <p:nvPr/>
        </p:nvSpPr>
        <p:spPr>
          <a:xfrm>
            <a:off x="2381897" y="4196785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立方体 44"/>
          <p:cNvSpPr/>
          <p:nvPr/>
        </p:nvSpPr>
        <p:spPr>
          <a:xfrm>
            <a:off x="1193438" y="4209571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立方体 45"/>
          <p:cNvSpPr/>
          <p:nvPr/>
        </p:nvSpPr>
        <p:spPr>
          <a:xfrm>
            <a:off x="2973703" y="419300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立方体 46"/>
          <p:cNvSpPr/>
          <p:nvPr/>
        </p:nvSpPr>
        <p:spPr>
          <a:xfrm>
            <a:off x="1802800" y="4842413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立方体 47"/>
          <p:cNvSpPr/>
          <p:nvPr/>
        </p:nvSpPr>
        <p:spPr>
          <a:xfrm>
            <a:off x="2377738" y="4826124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立方体 48"/>
          <p:cNvSpPr/>
          <p:nvPr/>
        </p:nvSpPr>
        <p:spPr>
          <a:xfrm>
            <a:off x="1189279" y="4838910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立方体 49"/>
          <p:cNvSpPr/>
          <p:nvPr/>
        </p:nvSpPr>
        <p:spPr>
          <a:xfrm>
            <a:off x="2969544" y="482234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立方体 50"/>
          <p:cNvSpPr/>
          <p:nvPr/>
        </p:nvSpPr>
        <p:spPr>
          <a:xfrm>
            <a:off x="1533145" y="3284483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立方体 51"/>
          <p:cNvSpPr/>
          <p:nvPr/>
        </p:nvSpPr>
        <p:spPr>
          <a:xfrm>
            <a:off x="2108083" y="3268194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立方体 52"/>
          <p:cNvSpPr/>
          <p:nvPr/>
        </p:nvSpPr>
        <p:spPr>
          <a:xfrm>
            <a:off x="919624" y="3280980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立方体 53"/>
          <p:cNvSpPr/>
          <p:nvPr/>
        </p:nvSpPr>
        <p:spPr>
          <a:xfrm>
            <a:off x="2699889" y="3264412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立方体 55"/>
          <p:cNvSpPr/>
          <p:nvPr/>
        </p:nvSpPr>
        <p:spPr>
          <a:xfrm>
            <a:off x="1528986" y="3913822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立方体 56"/>
          <p:cNvSpPr/>
          <p:nvPr/>
        </p:nvSpPr>
        <p:spPr>
          <a:xfrm>
            <a:off x="2103924" y="3897533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立方体 57"/>
          <p:cNvSpPr/>
          <p:nvPr/>
        </p:nvSpPr>
        <p:spPr>
          <a:xfrm>
            <a:off x="915465" y="3910319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立方体 58"/>
          <p:cNvSpPr/>
          <p:nvPr/>
        </p:nvSpPr>
        <p:spPr>
          <a:xfrm>
            <a:off x="2695730" y="3893751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立方体 59"/>
          <p:cNvSpPr/>
          <p:nvPr/>
        </p:nvSpPr>
        <p:spPr>
          <a:xfrm>
            <a:off x="1514370" y="4533794"/>
            <a:ext cx="281287" cy="288032"/>
          </a:xfrm>
          <a:prstGeom prst="cub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立方体 60"/>
          <p:cNvSpPr/>
          <p:nvPr/>
        </p:nvSpPr>
        <p:spPr>
          <a:xfrm>
            <a:off x="2089308" y="4517505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立方体 61"/>
          <p:cNvSpPr/>
          <p:nvPr/>
        </p:nvSpPr>
        <p:spPr>
          <a:xfrm>
            <a:off x="900849" y="4530291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立方体 62"/>
          <p:cNvSpPr/>
          <p:nvPr/>
        </p:nvSpPr>
        <p:spPr>
          <a:xfrm>
            <a:off x="2681114" y="4513723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立方体 63"/>
          <p:cNvSpPr/>
          <p:nvPr/>
        </p:nvSpPr>
        <p:spPr>
          <a:xfrm>
            <a:off x="1510211" y="5163133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立方体 64"/>
          <p:cNvSpPr/>
          <p:nvPr/>
        </p:nvSpPr>
        <p:spPr>
          <a:xfrm>
            <a:off x="2085149" y="5146844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立方体 65"/>
          <p:cNvSpPr/>
          <p:nvPr/>
        </p:nvSpPr>
        <p:spPr>
          <a:xfrm>
            <a:off x="896690" y="5159630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立方体 66"/>
          <p:cNvSpPr/>
          <p:nvPr/>
        </p:nvSpPr>
        <p:spPr>
          <a:xfrm>
            <a:off x="2676955" y="5143062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立方体 67"/>
          <p:cNvSpPr/>
          <p:nvPr/>
        </p:nvSpPr>
        <p:spPr>
          <a:xfrm>
            <a:off x="1136527" y="3631873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立方体 68"/>
          <p:cNvSpPr/>
          <p:nvPr/>
        </p:nvSpPr>
        <p:spPr>
          <a:xfrm>
            <a:off x="1711465" y="3615584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立方体 69"/>
          <p:cNvSpPr/>
          <p:nvPr/>
        </p:nvSpPr>
        <p:spPr>
          <a:xfrm>
            <a:off x="523006" y="3628370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立方体 70"/>
          <p:cNvSpPr/>
          <p:nvPr/>
        </p:nvSpPr>
        <p:spPr>
          <a:xfrm>
            <a:off x="2303271" y="3611802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立方体 71"/>
          <p:cNvSpPr/>
          <p:nvPr/>
        </p:nvSpPr>
        <p:spPr>
          <a:xfrm>
            <a:off x="1132368" y="4261212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立方体 72"/>
          <p:cNvSpPr/>
          <p:nvPr/>
        </p:nvSpPr>
        <p:spPr>
          <a:xfrm>
            <a:off x="1707306" y="4244923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立方体 73"/>
          <p:cNvSpPr/>
          <p:nvPr/>
        </p:nvSpPr>
        <p:spPr>
          <a:xfrm>
            <a:off x="518847" y="4257709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立方体 74"/>
          <p:cNvSpPr/>
          <p:nvPr/>
        </p:nvSpPr>
        <p:spPr>
          <a:xfrm>
            <a:off x="2299112" y="4241141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立方体 75"/>
          <p:cNvSpPr/>
          <p:nvPr/>
        </p:nvSpPr>
        <p:spPr>
          <a:xfrm>
            <a:off x="1117752" y="4881184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立方体 76"/>
          <p:cNvSpPr/>
          <p:nvPr/>
        </p:nvSpPr>
        <p:spPr>
          <a:xfrm>
            <a:off x="1692690" y="4864895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立方体 77"/>
          <p:cNvSpPr/>
          <p:nvPr/>
        </p:nvSpPr>
        <p:spPr>
          <a:xfrm>
            <a:off x="504231" y="4877681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立方体 78"/>
          <p:cNvSpPr/>
          <p:nvPr/>
        </p:nvSpPr>
        <p:spPr>
          <a:xfrm>
            <a:off x="2284496" y="4861113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立方体 79"/>
          <p:cNvSpPr/>
          <p:nvPr/>
        </p:nvSpPr>
        <p:spPr>
          <a:xfrm>
            <a:off x="1113593" y="5510523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立方体 80"/>
          <p:cNvSpPr/>
          <p:nvPr/>
        </p:nvSpPr>
        <p:spPr>
          <a:xfrm>
            <a:off x="1688531" y="5494234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立方体 81"/>
          <p:cNvSpPr/>
          <p:nvPr/>
        </p:nvSpPr>
        <p:spPr>
          <a:xfrm>
            <a:off x="500072" y="5507020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立方体 82"/>
          <p:cNvSpPr/>
          <p:nvPr/>
        </p:nvSpPr>
        <p:spPr>
          <a:xfrm>
            <a:off x="2280337" y="5490452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立方体 83"/>
          <p:cNvSpPr/>
          <p:nvPr/>
        </p:nvSpPr>
        <p:spPr>
          <a:xfrm>
            <a:off x="296292" y="2390913"/>
            <a:ext cx="3520362" cy="3570123"/>
          </a:xfrm>
          <a:prstGeom prst="cube">
            <a:avLst>
              <a:gd name="adj" fmla="val 30195"/>
            </a:avLst>
          </a:prstGeom>
          <a:noFill/>
          <a:ln w="31750">
            <a:solidFill>
              <a:srgbClr val="0B15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179267" y="2443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4185570" y="2695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4182041" y="296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4181662" y="3180908"/>
            <a:ext cx="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4178908" y="3460263"/>
            <a:ext cx="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95" name="文本框 94"/>
          <p:cNvSpPr txBox="1"/>
          <p:nvPr/>
        </p:nvSpPr>
        <p:spPr>
          <a:xfrm>
            <a:off x="4174734" y="37168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4171205" y="3969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4157339" y="51711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60</a:t>
            </a:r>
            <a:endParaRPr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4163642" y="54260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61</a:t>
            </a:r>
            <a:endParaRPr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4173094" y="5656488"/>
            <a:ext cx="50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62</a:t>
            </a:r>
            <a:endParaRPr lang="zh-CN" altLang="en-US" dirty="0"/>
          </a:p>
        </p:txBody>
      </p:sp>
      <p:sp>
        <p:nvSpPr>
          <p:cNvPr id="104" name="文本框 103"/>
          <p:cNvSpPr txBox="1"/>
          <p:nvPr/>
        </p:nvSpPr>
        <p:spPr>
          <a:xfrm>
            <a:off x="4170340" y="5935843"/>
            <a:ext cx="60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63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152888" y="4204141"/>
            <a:ext cx="461665" cy="417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16" name="文本框 115"/>
          <p:cNvSpPr txBox="1"/>
          <p:nvPr/>
        </p:nvSpPr>
        <p:spPr>
          <a:xfrm>
            <a:off x="4464406" y="21437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17" name="文本框 116"/>
          <p:cNvSpPr txBox="1"/>
          <p:nvPr/>
        </p:nvSpPr>
        <p:spPr>
          <a:xfrm>
            <a:off x="4761559" y="21349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8" name="文本框 117"/>
          <p:cNvSpPr txBox="1"/>
          <p:nvPr/>
        </p:nvSpPr>
        <p:spPr>
          <a:xfrm>
            <a:off x="5052409" y="2130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9" name="文本框 118"/>
          <p:cNvSpPr txBox="1"/>
          <p:nvPr/>
        </p:nvSpPr>
        <p:spPr>
          <a:xfrm>
            <a:off x="5296910" y="2130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20" name="文本框 119"/>
          <p:cNvSpPr txBox="1"/>
          <p:nvPr/>
        </p:nvSpPr>
        <p:spPr>
          <a:xfrm>
            <a:off x="5538321" y="2124670"/>
            <a:ext cx="150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  ……26</a:t>
            </a:r>
            <a:endParaRPr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7389192" y="24609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94" name="文本框 93"/>
          <p:cNvSpPr txBox="1"/>
          <p:nvPr/>
        </p:nvSpPr>
        <p:spPr>
          <a:xfrm>
            <a:off x="7395495" y="2713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8" name="文本框 97"/>
          <p:cNvSpPr txBox="1"/>
          <p:nvPr/>
        </p:nvSpPr>
        <p:spPr>
          <a:xfrm>
            <a:off x="7391966" y="2977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9" name="文本框 98"/>
          <p:cNvSpPr txBox="1"/>
          <p:nvPr/>
        </p:nvSpPr>
        <p:spPr>
          <a:xfrm>
            <a:off x="7391587" y="3198411"/>
            <a:ext cx="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7388833" y="3477766"/>
            <a:ext cx="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06" name="文本框 105"/>
          <p:cNvSpPr txBox="1"/>
          <p:nvPr/>
        </p:nvSpPr>
        <p:spPr>
          <a:xfrm>
            <a:off x="7384659" y="3734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07" name="文本框 106"/>
          <p:cNvSpPr txBox="1"/>
          <p:nvPr/>
        </p:nvSpPr>
        <p:spPr>
          <a:xfrm>
            <a:off x="7381130" y="3986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0" name="文本框 109"/>
          <p:cNvSpPr txBox="1"/>
          <p:nvPr/>
        </p:nvSpPr>
        <p:spPr>
          <a:xfrm>
            <a:off x="7395839" y="51886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60</a:t>
            </a:r>
            <a:endParaRPr lang="zh-CN" altLang="en-US" dirty="0"/>
          </a:p>
        </p:txBody>
      </p:sp>
      <p:sp>
        <p:nvSpPr>
          <p:cNvPr id="111" name="文本框 110"/>
          <p:cNvSpPr txBox="1"/>
          <p:nvPr/>
        </p:nvSpPr>
        <p:spPr>
          <a:xfrm>
            <a:off x="7402142" y="54435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61</a:t>
            </a:r>
            <a:endParaRPr lang="zh-CN" altLang="en-US" dirty="0"/>
          </a:p>
        </p:txBody>
      </p:sp>
      <p:sp>
        <p:nvSpPr>
          <p:cNvPr id="112" name="文本框 111"/>
          <p:cNvSpPr txBox="1"/>
          <p:nvPr/>
        </p:nvSpPr>
        <p:spPr>
          <a:xfrm>
            <a:off x="7411594" y="5673991"/>
            <a:ext cx="50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62</a:t>
            </a:r>
            <a:endParaRPr lang="zh-CN" altLang="en-US" dirty="0"/>
          </a:p>
        </p:txBody>
      </p:sp>
      <p:sp>
        <p:nvSpPr>
          <p:cNvPr id="113" name="文本框 112"/>
          <p:cNvSpPr txBox="1"/>
          <p:nvPr/>
        </p:nvSpPr>
        <p:spPr>
          <a:xfrm>
            <a:off x="7408840" y="5953346"/>
            <a:ext cx="60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63</a:t>
            </a:r>
            <a:endParaRPr lang="zh-CN" altLang="en-US" dirty="0"/>
          </a:p>
        </p:txBody>
      </p:sp>
      <p:sp>
        <p:nvSpPr>
          <p:cNvPr id="115" name="文本框 114"/>
          <p:cNvSpPr txBox="1"/>
          <p:nvPr/>
        </p:nvSpPr>
        <p:spPr>
          <a:xfrm>
            <a:off x="7368055" y="4214228"/>
            <a:ext cx="461665" cy="417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21" name="文本框 120"/>
          <p:cNvSpPr txBox="1"/>
          <p:nvPr/>
        </p:nvSpPr>
        <p:spPr>
          <a:xfrm>
            <a:off x="7674331" y="21612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22" name="文本框 121"/>
          <p:cNvSpPr txBox="1"/>
          <p:nvPr/>
        </p:nvSpPr>
        <p:spPr>
          <a:xfrm>
            <a:off x="7971484" y="2152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5" name="文本框 124"/>
          <p:cNvSpPr txBox="1"/>
          <p:nvPr/>
        </p:nvSpPr>
        <p:spPr>
          <a:xfrm>
            <a:off x="8262334" y="21476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6" name="文本框 125"/>
          <p:cNvSpPr txBox="1"/>
          <p:nvPr/>
        </p:nvSpPr>
        <p:spPr>
          <a:xfrm>
            <a:off x="8506835" y="21476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27" name="文本框 126"/>
          <p:cNvSpPr txBox="1"/>
          <p:nvPr/>
        </p:nvSpPr>
        <p:spPr>
          <a:xfrm>
            <a:off x="8748246" y="2142173"/>
            <a:ext cx="150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  ……26</a:t>
            </a:r>
            <a:endParaRPr lang="zh-CN" altLang="en-US" dirty="0"/>
          </a:p>
        </p:txBody>
      </p:sp>
      <p:sp>
        <p:nvSpPr>
          <p:cNvPr id="128" name="文本框 127"/>
          <p:cNvSpPr txBox="1"/>
          <p:nvPr/>
        </p:nvSpPr>
        <p:spPr>
          <a:xfrm>
            <a:off x="4989713" y="6138012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系数矩阵（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29" name="文本框 128"/>
          <p:cNvSpPr txBox="1"/>
          <p:nvPr/>
        </p:nvSpPr>
        <p:spPr>
          <a:xfrm>
            <a:off x="8391759" y="6043323"/>
            <a:ext cx="181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位置矩阵（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30" name="文本框 129"/>
          <p:cNvSpPr txBox="1"/>
          <p:nvPr/>
        </p:nvSpPr>
        <p:spPr>
          <a:xfrm>
            <a:off x="4484922" y="4526218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-1 -1 -1 -1 -1…… -1 </a:t>
            </a:r>
            <a:endParaRPr lang="zh-CN" altLang="en-US" dirty="0"/>
          </a:p>
        </p:txBody>
      </p:sp>
      <p:sp>
        <p:nvSpPr>
          <p:cNvPr id="131" name="文本框 130"/>
          <p:cNvSpPr txBox="1"/>
          <p:nvPr/>
        </p:nvSpPr>
        <p:spPr>
          <a:xfrm>
            <a:off x="4154117" y="45362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133" name="文本框 132"/>
          <p:cNvSpPr txBox="1"/>
          <p:nvPr/>
        </p:nvSpPr>
        <p:spPr>
          <a:xfrm>
            <a:off x="4152887" y="4826124"/>
            <a:ext cx="461665" cy="417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34" name="文本框 133"/>
          <p:cNvSpPr txBox="1"/>
          <p:nvPr/>
        </p:nvSpPr>
        <p:spPr>
          <a:xfrm>
            <a:off x="7697927" y="4507295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   1   2   3   4 …… 42  </a:t>
            </a:r>
            <a:endParaRPr lang="zh-CN" altLang="en-US" dirty="0"/>
          </a:p>
        </p:txBody>
      </p:sp>
      <p:sp>
        <p:nvSpPr>
          <p:cNvPr id="135" name="文本框 134"/>
          <p:cNvSpPr txBox="1"/>
          <p:nvPr/>
        </p:nvSpPr>
        <p:spPr>
          <a:xfrm>
            <a:off x="7368054" y="45262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136" name="文本框 135"/>
          <p:cNvSpPr txBox="1"/>
          <p:nvPr/>
        </p:nvSpPr>
        <p:spPr>
          <a:xfrm>
            <a:off x="7366824" y="4816095"/>
            <a:ext cx="461665" cy="417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矩形标注 3"/>
          <p:cNvSpPr/>
          <p:nvPr/>
        </p:nvSpPr>
        <p:spPr>
          <a:xfrm>
            <a:off x="9620250" y="3628370"/>
            <a:ext cx="1600200" cy="856447"/>
          </a:xfrm>
          <a:prstGeom prst="wedgeRectCallout">
            <a:avLst>
              <a:gd name="adj1" fmla="val -47619"/>
              <a:gd name="adj2" fmla="val 71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对应</a:t>
            </a:r>
            <a:r>
              <a:rPr lang="en-US" altLang="zh-CN" dirty="0" smtClean="0"/>
              <a:t>x</a:t>
            </a:r>
            <a:r>
              <a:rPr lang="zh-CN" altLang="en-US" dirty="0" smtClean="0"/>
              <a:t>所在的位置</a:t>
            </a:r>
            <a:endParaRPr lang="zh-CN" altLang="en-US" dirty="0"/>
          </a:p>
        </p:txBody>
      </p:sp>
      <p:sp>
        <p:nvSpPr>
          <p:cNvPr id="139" name="矩形标注 138"/>
          <p:cNvSpPr/>
          <p:nvPr/>
        </p:nvSpPr>
        <p:spPr>
          <a:xfrm>
            <a:off x="5538322" y="3513674"/>
            <a:ext cx="1503018" cy="903740"/>
          </a:xfrm>
          <a:prstGeom prst="wedgeRectCallout">
            <a:avLst>
              <a:gd name="adj1" fmla="val -12130"/>
              <a:gd name="adj2" fmla="val 70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r>
              <a:rPr lang="zh-CN" altLang="en-US" dirty="0" smtClean="0"/>
              <a:t>的系数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765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24"/>
    </mc:Choice>
    <mc:Fallback xmlns="">
      <p:transition advTm="512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直接连接符 265"/>
          <p:cNvCxnSpPr/>
          <p:nvPr/>
        </p:nvCxnSpPr>
        <p:spPr>
          <a:xfrm flipH="1" flipV="1">
            <a:off x="5855471" y="2118403"/>
            <a:ext cx="2489097" cy="31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5" name="直接连接符 264"/>
          <p:cNvCxnSpPr/>
          <p:nvPr/>
        </p:nvCxnSpPr>
        <p:spPr>
          <a:xfrm flipH="1" flipV="1">
            <a:off x="5660566" y="2255099"/>
            <a:ext cx="2489097" cy="31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4" name="直接连接符 263"/>
          <p:cNvCxnSpPr/>
          <p:nvPr/>
        </p:nvCxnSpPr>
        <p:spPr>
          <a:xfrm flipH="1" flipV="1">
            <a:off x="5536023" y="2420100"/>
            <a:ext cx="2489097" cy="31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2" name="直接连接符 261"/>
          <p:cNvCxnSpPr>
            <a:stCxn id="251" idx="2"/>
          </p:cNvCxnSpPr>
          <p:nvPr/>
        </p:nvCxnSpPr>
        <p:spPr>
          <a:xfrm flipH="1" flipV="1">
            <a:off x="5370251" y="2567800"/>
            <a:ext cx="2489097" cy="31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H="1">
            <a:off x="6833991" y="3746795"/>
            <a:ext cx="576301" cy="6541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H="1">
            <a:off x="5430396" y="3738367"/>
            <a:ext cx="576301" cy="6541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 flipH="1">
            <a:off x="4881627" y="4220345"/>
            <a:ext cx="27992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>
            <a:off x="5281804" y="3879071"/>
            <a:ext cx="27992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5217" y="-95028"/>
            <a:ext cx="2092328" cy="22827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441502" flipH="1">
            <a:off x="1743178" y="1003677"/>
            <a:ext cx="1332160" cy="1383047"/>
          </a:xfrm>
          <a:prstGeom prst="rect">
            <a:avLst/>
          </a:prstGeom>
        </p:spPr>
      </p:pic>
      <p:sp>
        <p:nvSpPr>
          <p:cNvPr id="55" name="Text Box 18"/>
          <p:cNvSpPr txBox="1">
            <a:spLocks noChangeArrowheads="1"/>
          </p:cNvSpPr>
          <p:nvPr/>
        </p:nvSpPr>
        <p:spPr bwMode="gray">
          <a:xfrm>
            <a:off x="5071886" y="594035"/>
            <a:ext cx="5393666" cy="82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HPCG: High Performance Conjugate Gradient</a:t>
            </a:r>
            <a:endParaRPr lang="zh-CN" altLang="en-US" sz="2370" b="1" dirty="0">
              <a:solidFill>
                <a:srgbClr val="591E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84010" y="1459401"/>
            <a:ext cx="3578737" cy="500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55" b="1" dirty="0">
                <a:solidFill>
                  <a:srgbClr val="7030A0"/>
                </a:solidFill>
              </a:rPr>
              <a:t>计算预条件子：</a:t>
            </a:r>
            <a:r>
              <a:rPr lang="en-US" altLang="zh-CN" sz="2655" b="1" dirty="0">
                <a:solidFill>
                  <a:srgbClr val="7030A0"/>
                </a:solidFill>
              </a:rPr>
              <a:t>V-cycle</a:t>
            </a:r>
          </a:p>
        </p:txBody>
      </p:sp>
      <p:sp>
        <p:nvSpPr>
          <p:cNvPr id="2" name="椭圆 1"/>
          <p:cNvSpPr/>
          <p:nvPr/>
        </p:nvSpPr>
        <p:spPr>
          <a:xfrm>
            <a:off x="4381700" y="6259946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8" name="椭圆 7"/>
          <p:cNvSpPr/>
          <p:nvPr/>
        </p:nvSpPr>
        <p:spPr>
          <a:xfrm>
            <a:off x="7317492" y="6259946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9" name="椭圆 8"/>
          <p:cNvSpPr/>
          <p:nvPr/>
        </p:nvSpPr>
        <p:spPr>
          <a:xfrm>
            <a:off x="5064442" y="5508930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0" name="椭圆 9"/>
          <p:cNvSpPr/>
          <p:nvPr/>
        </p:nvSpPr>
        <p:spPr>
          <a:xfrm>
            <a:off x="8000235" y="5508930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cxnSp>
        <p:nvCxnSpPr>
          <p:cNvPr id="4" name="直接连接符 3"/>
          <p:cNvCxnSpPr>
            <a:stCxn id="9" idx="3"/>
            <a:endCxn id="2" idx="7"/>
          </p:cNvCxnSpPr>
          <p:nvPr/>
        </p:nvCxnSpPr>
        <p:spPr>
          <a:xfrm flipH="1">
            <a:off x="4498251" y="5625481"/>
            <a:ext cx="586189" cy="6544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454041" y="5625481"/>
            <a:ext cx="586189" cy="6544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8" idx="2"/>
            <a:endCxn id="2" idx="6"/>
          </p:cNvCxnSpPr>
          <p:nvPr/>
        </p:nvCxnSpPr>
        <p:spPr>
          <a:xfrm flipH="1">
            <a:off x="4518248" y="6328221"/>
            <a:ext cx="27992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5200991" y="5589136"/>
            <a:ext cx="27992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4538590" y="5345423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cxnSp>
        <p:nvCxnSpPr>
          <p:cNvPr id="23" name="直接连接符 22"/>
          <p:cNvCxnSpPr>
            <a:stCxn id="29" idx="3"/>
            <a:endCxn id="19" idx="7"/>
          </p:cNvCxnSpPr>
          <p:nvPr/>
        </p:nvCxnSpPr>
        <p:spPr>
          <a:xfrm flipH="1">
            <a:off x="4655141" y="4711316"/>
            <a:ext cx="576301" cy="6541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7357487" y="5345423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1" name="椭圆 20"/>
          <p:cNvSpPr/>
          <p:nvPr/>
        </p:nvSpPr>
        <p:spPr>
          <a:xfrm>
            <a:off x="4881627" y="4954822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2" name="椭圆 21"/>
          <p:cNvSpPr/>
          <p:nvPr/>
        </p:nvSpPr>
        <p:spPr>
          <a:xfrm>
            <a:off x="8040230" y="4594407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7494036" y="4710958"/>
            <a:ext cx="586189" cy="6544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2"/>
            <a:endCxn id="19" idx="6"/>
          </p:cNvCxnSpPr>
          <p:nvPr/>
        </p:nvCxnSpPr>
        <p:spPr>
          <a:xfrm flipH="1">
            <a:off x="4675138" y="5413698"/>
            <a:ext cx="26823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5280981" y="4662596"/>
            <a:ext cx="27992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5211444" y="4594764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38" name="椭圆 37"/>
          <p:cNvSpPr/>
          <p:nvPr/>
        </p:nvSpPr>
        <p:spPr>
          <a:xfrm>
            <a:off x="7702039" y="4964049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cxnSp>
        <p:nvCxnSpPr>
          <p:cNvPr id="42" name="直接连接符 41"/>
          <p:cNvCxnSpPr>
            <a:stCxn id="38" idx="2"/>
          </p:cNvCxnSpPr>
          <p:nvPr/>
        </p:nvCxnSpPr>
        <p:spPr>
          <a:xfrm flipH="1" flipV="1">
            <a:off x="5021143" y="5023098"/>
            <a:ext cx="2680896" cy="92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5993092" y="5329972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41" name="椭圆 40"/>
          <p:cNvSpPr/>
          <p:nvPr/>
        </p:nvSpPr>
        <p:spPr>
          <a:xfrm>
            <a:off x="6598827" y="4606339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cxnSp>
        <p:nvCxnSpPr>
          <p:cNvPr id="68" name="直接连接符 67"/>
          <p:cNvCxnSpPr/>
          <p:nvPr/>
        </p:nvCxnSpPr>
        <p:spPr>
          <a:xfrm flipH="1">
            <a:off x="6061367" y="4698962"/>
            <a:ext cx="576301" cy="6541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6305737" y="4983816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84" name="椭圆 83"/>
          <p:cNvSpPr/>
          <p:nvPr/>
        </p:nvSpPr>
        <p:spPr>
          <a:xfrm>
            <a:off x="4605602" y="4373365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cxnSp>
        <p:nvCxnSpPr>
          <p:cNvPr id="85" name="直接连接符 84"/>
          <p:cNvCxnSpPr>
            <a:stCxn id="92" idx="3"/>
            <a:endCxn id="84" idx="7"/>
          </p:cNvCxnSpPr>
          <p:nvPr/>
        </p:nvCxnSpPr>
        <p:spPr>
          <a:xfrm flipH="1">
            <a:off x="4722154" y="3739257"/>
            <a:ext cx="576301" cy="6541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7424499" y="4373365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87" name="椭圆 86"/>
          <p:cNvSpPr/>
          <p:nvPr/>
        </p:nvSpPr>
        <p:spPr>
          <a:xfrm>
            <a:off x="4948639" y="3982764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88" name="椭圆 87"/>
          <p:cNvSpPr/>
          <p:nvPr/>
        </p:nvSpPr>
        <p:spPr>
          <a:xfrm>
            <a:off x="8107242" y="3622348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cxnSp>
        <p:nvCxnSpPr>
          <p:cNvPr id="89" name="直接连接符 88"/>
          <p:cNvCxnSpPr/>
          <p:nvPr/>
        </p:nvCxnSpPr>
        <p:spPr>
          <a:xfrm flipH="1">
            <a:off x="7561048" y="3738899"/>
            <a:ext cx="586189" cy="6544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86" idx="2"/>
            <a:endCxn id="84" idx="6"/>
          </p:cNvCxnSpPr>
          <p:nvPr/>
        </p:nvCxnSpPr>
        <p:spPr>
          <a:xfrm flipH="1">
            <a:off x="4742151" y="4441639"/>
            <a:ext cx="26823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H="1">
            <a:off x="5347993" y="3690537"/>
            <a:ext cx="27992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>
            <a:off x="5278456" y="3622705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93" name="椭圆 92"/>
          <p:cNvSpPr/>
          <p:nvPr/>
        </p:nvSpPr>
        <p:spPr>
          <a:xfrm>
            <a:off x="7769051" y="3991990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cxnSp>
        <p:nvCxnSpPr>
          <p:cNvPr id="94" name="直接连接符 93"/>
          <p:cNvCxnSpPr>
            <a:stCxn id="93" idx="2"/>
          </p:cNvCxnSpPr>
          <p:nvPr/>
        </p:nvCxnSpPr>
        <p:spPr>
          <a:xfrm flipH="1" flipV="1">
            <a:off x="5088156" y="4051039"/>
            <a:ext cx="2680896" cy="92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5" name="椭圆 94"/>
          <p:cNvSpPr/>
          <p:nvPr/>
        </p:nvSpPr>
        <p:spPr>
          <a:xfrm>
            <a:off x="6060105" y="4357914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96" name="椭圆 95"/>
          <p:cNvSpPr/>
          <p:nvPr/>
        </p:nvSpPr>
        <p:spPr>
          <a:xfrm>
            <a:off x="6665840" y="3634280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cxnSp>
        <p:nvCxnSpPr>
          <p:cNvPr id="97" name="直接连接符 96"/>
          <p:cNvCxnSpPr/>
          <p:nvPr/>
        </p:nvCxnSpPr>
        <p:spPr>
          <a:xfrm flipH="1">
            <a:off x="6128380" y="3726904"/>
            <a:ext cx="576301" cy="6541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8" name="椭圆 97"/>
          <p:cNvSpPr/>
          <p:nvPr/>
        </p:nvSpPr>
        <p:spPr>
          <a:xfrm>
            <a:off x="6372749" y="4011757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14" name="椭圆 113"/>
          <p:cNvSpPr/>
          <p:nvPr/>
        </p:nvSpPr>
        <p:spPr>
          <a:xfrm>
            <a:off x="5347643" y="4365130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15" name="椭圆 114"/>
          <p:cNvSpPr/>
          <p:nvPr/>
        </p:nvSpPr>
        <p:spPr>
          <a:xfrm>
            <a:off x="6750908" y="4373493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16" name="椭圆 115"/>
          <p:cNvSpPr/>
          <p:nvPr/>
        </p:nvSpPr>
        <p:spPr>
          <a:xfrm>
            <a:off x="5680775" y="3994435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17" name="椭圆 116"/>
          <p:cNvSpPr/>
          <p:nvPr/>
        </p:nvSpPr>
        <p:spPr>
          <a:xfrm>
            <a:off x="7090080" y="3997700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18" name="椭圆 117"/>
          <p:cNvSpPr/>
          <p:nvPr/>
        </p:nvSpPr>
        <p:spPr>
          <a:xfrm>
            <a:off x="5940360" y="3616840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19" name="椭圆 118"/>
          <p:cNvSpPr/>
          <p:nvPr/>
        </p:nvSpPr>
        <p:spPr>
          <a:xfrm>
            <a:off x="7357849" y="3623606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20" name="椭圆 119"/>
          <p:cNvSpPr/>
          <p:nvPr/>
        </p:nvSpPr>
        <p:spPr>
          <a:xfrm>
            <a:off x="5132716" y="3789959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21" name="椭圆 120"/>
          <p:cNvSpPr/>
          <p:nvPr/>
        </p:nvSpPr>
        <p:spPr>
          <a:xfrm>
            <a:off x="4791345" y="4180003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22" name="椭圆 121"/>
          <p:cNvSpPr/>
          <p:nvPr/>
        </p:nvSpPr>
        <p:spPr>
          <a:xfrm>
            <a:off x="5825755" y="3820468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23" name="椭圆 122"/>
          <p:cNvSpPr/>
          <p:nvPr/>
        </p:nvSpPr>
        <p:spPr>
          <a:xfrm>
            <a:off x="5493551" y="4152071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24" name="椭圆 123"/>
          <p:cNvSpPr/>
          <p:nvPr/>
        </p:nvSpPr>
        <p:spPr>
          <a:xfrm>
            <a:off x="6205734" y="4179789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25" name="椭圆 124"/>
          <p:cNvSpPr/>
          <p:nvPr/>
        </p:nvSpPr>
        <p:spPr>
          <a:xfrm>
            <a:off x="6528621" y="3792227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26" name="椭圆 125"/>
          <p:cNvSpPr/>
          <p:nvPr/>
        </p:nvSpPr>
        <p:spPr>
          <a:xfrm>
            <a:off x="6928041" y="4180623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27" name="椭圆 126"/>
          <p:cNvSpPr/>
          <p:nvPr/>
        </p:nvSpPr>
        <p:spPr>
          <a:xfrm>
            <a:off x="7226628" y="3799388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28" name="椭圆 127"/>
          <p:cNvSpPr/>
          <p:nvPr/>
        </p:nvSpPr>
        <p:spPr>
          <a:xfrm>
            <a:off x="7600961" y="4179789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29" name="椭圆 128"/>
          <p:cNvSpPr/>
          <p:nvPr/>
        </p:nvSpPr>
        <p:spPr>
          <a:xfrm>
            <a:off x="7962489" y="3810796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cxnSp>
        <p:nvCxnSpPr>
          <p:cNvPr id="136" name="直接连接符 135"/>
          <p:cNvCxnSpPr>
            <a:stCxn id="252" idx="6"/>
          </p:cNvCxnSpPr>
          <p:nvPr/>
        </p:nvCxnSpPr>
        <p:spPr>
          <a:xfrm flipH="1">
            <a:off x="4917172" y="3183249"/>
            <a:ext cx="2534623" cy="237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253" idx="2"/>
          </p:cNvCxnSpPr>
          <p:nvPr/>
        </p:nvCxnSpPr>
        <p:spPr>
          <a:xfrm flipH="1">
            <a:off x="5109676" y="2879073"/>
            <a:ext cx="2482501" cy="203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8" name="椭圆 137"/>
          <p:cNvSpPr/>
          <p:nvPr/>
        </p:nvSpPr>
        <p:spPr>
          <a:xfrm>
            <a:off x="4644527" y="3280977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cxnSp>
        <p:nvCxnSpPr>
          <p:cNvPr id="139" name="直接连接符 138"/>
          <p:cNvCxnSpPr>
            <a:stCxn id="175" idx="3"/>
            <a:endCxn id="138" idx="7"/>
          </p:cNvCxnSpPr>
          <p:nvPr/>
        </p:nvCxnSpPr>
        <p:spPr>
          <a:xfrm flipH="1">
            <a:off x="4761079" y="2157800"/>
            <a:ext cx="1033319" cy="1143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1" name="椭圆 140"/>
          <p:cNvSpPr/>
          <p:nvPr/>
        </p:nvSpPr>
        <p:spPr>
          <a:xfrm>
            <a:off x="4929495" y="2948663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cxnSp>
        <p:nvCxnSpPr>
          <p:cNvPr id="144" name="直接连接符 143"/>
          <p:cNvCxnSpPr>
            <a:stCxn id="247" idx="6"/>
            <a:endCxn id="138" idx="6"/>
          </p:cNvCxnSpPr>
          <p:nvPr/>
        </p:nvCxnSpPr>
        <p:spPr>
          <a:xfrm flipH="1" flipV="1">
            <a:off x="4781076" y="3349252"/>
            <a:ext cx="2501893" cy="81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254" idx="6"/>
          </p:cNvCxnSpPr>
          <p:nvPr/>
        </p:nvCxnSpPr>
        <p:spPr>
          <a:xfrm flipH="1">
            <a:off x="5307049" y="2733116"/>
            <a:ext cx="2548484" cy="177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6" name="椭圆 145"/>
          <p:cNvSpPr/>
          <p:nvPr/>
        </p:nvSpPr>
        <p:spPr>
          <a:xfrm>
            <a:off x="5630100" y="2199968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cxnSp>
        <p:nvCxnSpPr>
          <p:cNvPr id="148" name="直接连接符 147"/>
          <p:cNvCxnSpPr>
            <a:stCxn id="249" idx="6"/>
          </p:cNvCxnSpPr>
          <p:nvPr/>
        </p:nvCxnSpPr>
        <p:spPr>
          <a:xfrm flipH="1">
            <a:off x="5050275" y="3025100"/>
            <a:ext cx="2517661" cy="116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9" name="椭圆 158"/>
          <p:cNvSpPr/>
          <p:nvPr/>
        </p:nvSpPr>
        <p:spPr>
          <a:xfrm>
            <a:off x="5357454" y="2494533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60" name="椭圆 159"/>
          <p:cNvSpPr/>
          <p:nvPr/>
        </p:nvSpPr>
        <p:spPr>
          <a:xfrm>
            <a:off x="4813353" y="3106811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72" name="椭圆 171"/>
          <p:cNvSpPr/>
          <p:nvPr/>
        </p:nvSpPr>
        <p:spPr>
          <a:xfrm>
            <a:off x="5090284" y="2802636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73" name="椭圆 172"/>
          <p:cNvSpPr/>
          <p:nvPr/>
        </p:nvSpPr>
        <p:spPr>
          <a:xfrm>
            <a:off x="5217091" y="2656679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74" name="椭圆 173"/>
          <p:cNvSpPr/>
          <p:nvPr/>
        </p:nvSpPr>
        <p:spPr>
          <a:xfrm>
            <a:off x="5508048" y="2353539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75" name="椭圆 174"/>
          <p:cNvSpPr/>
          <p:nvPr/>
        </p:nvSpPr>
        <p:spPr>
          <a:xfrm>
            <a:off x="5774400" y="2041248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77" name="椭圆 176"/>
          <p:cNvSpPr/>
          <p:nvPr/>
        </p:nvSpPr>
        <p:spPr>
          <a:xfrm>
            <a:off x="4948181" y="3300867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cxnSp>
        <p:nvCxnSpPr>
          <p:cNvPr id="178" name="直接连接符 177"/>
          <p:cNvCxnSpPr>
            <a:stCxn id="186" idx="3"/>
            <a:endCxn id="177" idx="7"/>
          </p:cNvCxnSpPr>
          <p:nvPr/>
        </p:nvCxnSpPr>
        <p:spPr>
          <a:xfrm flipH="1">
            <a:off x="5064733" y="2177690"/>
            <a:ext cx="1033319" cy="1143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9" name="椭圆 178"/>
          <p:cNvSpPr/>
          <p:nvPr/>
        </p:nvSpPr>
        <p:spPr>
          <a:xfrm>
            <a:off x="5233149" y="2968553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80" name="椭圆 179"/>
          <p:cNvSpPr/>
          <p:nvPr/>
        </p:nvSpPr>
        <p:spPr>
          <a:xfrm>
            <a:off x="5933754" y="2219859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81" name="椭圆 180"/>
          <p:cNvSpPr/>
          <p:nvPr/>
        </p:nvSpPr>
        <p:spPr>
          <a:xfrm>
            <a:off x="5661108" y="2514424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82" name="椭圆 181"/>
          <p:cNvSpPr/>
          <p:nvPr/>
        </p:nvSpPr>
        <p:spPr>
          <a:xfrm>
            <a:off x="5117006" y="3126702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83" name="椭圆 182"/>
          <p:cNvSpPr/>
          <p:nvPr/>
        </p:nvSpPr>
        <p:spPr>
          <a:xfrm>
            <a:off x="5393938" y="2822526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84" name="椭圆 183"/>
          <p:cNvSpPr/>
          <p:nvPr/>
        </p:nvSpPr>
        <p:spPr>
          <a:xfrm>
            <a:off x="5520745" y="2676569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85" name="椭圆 184"/>
          <p:cNvSpPr/>
          <p:nvPr/>
        </p:nvSpPr>
        <p:spPr>
          <a:xfrm>
            <a:off x="5811702" y="2373429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86" name="椭圆 185"/>
          <p:cNvSpPr/>
          <p:nvPr/>
        </p:nvSpPr>
        <p:spPr>
          <a:xfrm>
            <a:off x="6078054" y="2061139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87" name="椭圆 186"/>
          <p:cNvSpPr/>
          <p:nvPr/>
        </p:nvSpPr>
        <p:spPr>
          <a:xfrm>
            <a:off x="5264838" y="3298043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cxnSp>
        <p:nvCxnSpPr>
          <p:cNvPr id="188" name="直接连接符 187"/>
          <p:cNvCxnSpPr>
            <a:stCxn id="196" idx="3"/>
            <a:endCxn id="187" idx="7"/>
          </p:cNvCxnSpPr>
          <p:nvPr/>
        </p:nvCxnSpPr>
        <p:spPr>
          <a:xfrm flipH="1">
            <a:off x="5381390" y="2174866"/>
            <a:ext cx="1033319" cy="1143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9" name="椭圆 188"/>
          <p:cNvSpPr/>
          <p:nvPr/>
        </p:nvSpPr>
        <p:spPr>
          <a:xfrm>
            <a:off x="5549806" y="2965730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90" name="椭圆 189"/>
          <p:cNvSpPr/>
          <p:nvPr/>
        </p:nvSpPr>
        <p:spPr>
          <a:xfrm>
            <a:off x="6250410" y="2217035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91" name="椭圆 190"/>
          <p:cNvSpPr/>
          <p:nvPr/>
        </p:nvSpPr>
        <p:spPr>
          <a:xfrm>
            <a:off x="5977765" y="2511600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92" name="椭圆 191"/>
          <p:cNvSpPr/>
          <p:nvPr/>
        </p:nvSpPr>
        <p:spPr>
          <a:xfrm>
            <a:off x="5433663" y="3123878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93" name="椭圆 192"/>
          <p:cNvSpPr/>
          <p:nvPr/>
        </p:nvSpPr>
        <p:spPr>
          <a:xfrm>
            <a:off x="5710595" y="2819703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94" name="椭圆 193"/>
          <p:cNvSpPr/>
          <p:nvPr/>
        </p:nvSpPr>
        <p:spPr>
          <a:xfrm>
            <a:off x="5837402" y="2673746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95" name="椭圆 194"/>
          <p:cNvSpPr/>
          <p:nvPr/>
        </p:nvSpPr>
        <p:spPr>
          <a:xfrm>
            <a:off x="6128359" y="2370606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96" name="椭圆 195"/>
          <p:cNvSpPr/>
          <p:nvPr/>
        </p:nvSpPr>
        <p:spPr>
          <a:xfrm>
            <a:off x="6394711" y="2058315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97" name="椭圆 196"/>
          <p:cNvSpPr/>
          <p:nvPr/>
        </p:nvSpPr>
        <p:spPr>
          <a:xfrm>
            <a:off x="5565684" y="3288960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cxnSp>
        <p:nvCxnSpPr>
          <p:cNvPr id="198" name="直接连接符 197"/>
          <p:cNvCxnSpPr>
            <a:stCxn id="206" idx="3"/>
            <a:endCxn id="197" idx="7"/>
          </p:cNvCxnSpPr>
          <p:nvPr/>
        </p:nvCxnSpPr>
        <p:spPr>
          <a:xfrm flipH="1">
            <a:off x="5682236" y="2165783"/>
            <a:ext cx="1033319" cy="1143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9" name="椭圆 198"/>
          <p:cNvSpPr/>
          <p:nvPr/>
        </p:nvSpPr>
        <p:spPr>
          <a:xfrm>
            <a:off x="5850652" y="2956647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00" name="椭圆 199"/>
          <p:cNvSpPr/>
          <p:nvPr/>
        </p:nvSpPr>
        <p:spPr>
          <a:xfrm>
            <a:off x="6551257" y="2207952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01" name="椭圆 200"/>
          <p:cNvSpPr/>
          <p:nvPr/>
        </p:nvSpPr>
        <p:spPr>
          <a:xfrm>
            <a:off x="6278611" y="2502517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02" name="椭圆 201"/>
          <p:cNvSpPr/>
          <p:nvPr/>
        </p:nvSpPr>
        <p:spPr>
          <a:xfrm>
            <a:off x="5734510" y="3114795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03" name="椭圆 202"/>
          <p:cNvSpPr/>
          <p:nvPr/>
        </p:nvSpPr>
        <p:spPr>
          <a:xfrm>
            <a:off x="6011441" y="2810619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04" name="椭圆 203"/>
          <p:cNvSpPr/>
          <p:nvPr/>
        </p:nvSpPr>
        <p:spPr>
          <a:xfrm>
            <a:off x="6138248" y="2664662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05" name="椭圆 204"/>
          <p:cNvSpPr/>
          <p:nvPr/>
        </p:nvSpPr>
        <p:spPr>
          <a:xfrm>
            <a:off x="6429206" y="2361522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06" name="椭圆 205"/>
          <p:cNvSpPr/>
          <p:nvPr/>
        </p:nvSpPr>
        <p:spPr>
          <a:xfrm>
            <a:off x="6695557" y="2049232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07" name="椭圆 206"/>
          <p:cNvSpPr/>
          <p:nvPr/>
        </p:nvSpPr>
        <p:spPr>
          <a:xfrm>
            <a:off x="5851268" y="3299197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cxnSp>
        <p:nvCxnSpPr>
          <p:cNvPr id="208" name="直接连接符 207"/>
          <p:cNvCxnSpPr>
            <a:stCxn id="216" idx="3"/>
            <a:endCxn id="207" idx="7"/>
          </p:cNvCxnSpPr>
          <p:nvPr/>
        </p:nvCxnSpPr>
        <p:spPr>
          <a:xfrm flipH="1">
            <a:off x="5967820" y="2176020"/>
            <a:ext cx="1033319" cy="1143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9" name="椭圆 208"/>
          <p:cNvSpPr/>
          <p:nvPr/>
        </p:nvSpPr>
        <p:spPr>
          <a:xfrm>
            <a:off x="6136235" y="2966884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10" name="椭圆 209"/>
          <p:cNvSpPr/>
          <p:nvPr/>
        </p:nvSpPr>
        <p:spPr>
          <a:xfrm>
            <a:off x="6836840" y="2218189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11" name="椭圆 210"/>
          <p:cNvSpPr/>
          <p:nvPr/>
        </p:nvSpPr>
        <p:spPr>
          <a:xfrm>
            <a:off x="6564194" y="2512754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12" name="椭圆 211"/>
          <p:cNvSpPr/>
          <p:nvPr/>
        </p:nvSpPr>
        <p:spPr>
          <a:xfrm>
            <a:off x="6020093" y="3125032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13" name="椭圆 212"/>
          <p:cNvSpPr/>
          <p:nvPr/>
        </p:nvSpPr>
        <p:spPr>
          <a:xfrm>
            <a:off x="6297024" y="2820857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14" name="椭圆 213"/>
          <p:cNvSpPr/>
          <p:nvPr/>
        </p:nvSpPr>
        <p:spPr>
          <a:xfrm>
            <a:off x="6423831" y="2674900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15" name="椭圆 214"/>
          <p:cNvSpPr/>
          <p:nvPr/>
        </p:nvSpPr>
        <p:spPr>
          <a:xfrm>
            <a:off x="6714789" y="2371760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16" name="椭圆 215"/>
          <p:cNvSpPr/>
          <p:nvPr/>
        </p:nvSpPr>
        <p:spPr>
          <a:xfrm>
            <a:off x="6981141" y="2059469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17" name="椭圆 216"/>
          <p:cNvSpPr/>
          <p:nvPr/>
        </p:nvSpPr>
        <p:spPr>
          <a:xfrm>
            <a:off x="6163369" y="3288960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cxnSp>
        <p:nvCxnSpPr>
          <p:cNvPr id="218" name="直接连接符 217"/>
          <p:cNvCxnSpPr>
            <a:stCxn id="226" idx="3"/>
            <a:endCxn id="217" idx="7"/>
          </p:cNvCxnSpPr>
          <p:nvPr/>
        </p:nvCxnSpPr>
        <p:spPr>
          <a:xfrm flipH="1">
            <a:off x="6279921" y="2165783"/>
            <a:ext cx="1033319" cy="1143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9" name="椭圆 218"/>
          <p:cNvSpPr/>
          <p:nvPr/>
        </p:nvSpPr>
        <p:spPr>
          <a:xfrm>
            <a:off x="6448337" y="2956647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20" name="椭圆 219"/>
          <p:cNvSpPr/>
          <p:nvPr/>
        </p:nvSpPr>
        <p:spPr>
          <a:xfrm>
            <a:off x="7148942" y="2207952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21" name="椭圆 220"/>
          <p:cNvSpPr/>
          <p:nvPr/>
        </p:nvSpPr>
        <p:spPr>
          <a:xfrm>
            <a:off x="6876296" y="2502517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22" name="椭圆 221"/>
          <p:cNvSpPr/>
          <p:nvPr/>
        </p:nvSpPr>
        <p:spPr>
          <a:xfrm>
            <a:off x="6332195" y="3114795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23" name="椭圆 222"/>
          <p:cNvSpPr/>
          <p:nvPr/>
        </p:nvSpPr>
        <p:spPr>
          <a:xfrm>
            <a:off x="6609126" y="2810619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24" name="椭圆 223"/>
          <p:cNvSpPr/>
          <p:nvPr/>
        </p:nvSpPr>
        <p:spPr>
          <a:xfrm>
            <a:off x="6735933" y="2664662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25" name="椭圆 224"/>
          <p:cNvSpPr/>
          <p:nvPr/>
        </p:nvSpPr>
        <p:spPr>
          <a:xfrm>
            <a:off x="7026891" y="2361522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26" name="椭圆 225"/>
          <p:cNvSpPr/>
          <p:nvPr/>
        </p:nvSpPr>
        <p:spPr>
          <a:xfrm>
            <a:off x="7293243" y="2049232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27" name="椭圆 226"/>
          <p:cNvSpPr/>
          <p:nvPr/>
        </p:nvSpPr>
        <p:spPr>
          <a:xfrm>
            <a:off x="6484905" y="3279728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cxnSp>
        <p:nvCxnSpPr>
          <p:cNvPr id="228" name="直接连接符 227"/>
          <p:cNvCxnSpPr>
            <a:stCxn id="236" idx="3"/>
            <a:endCxn id="227" idx="7"/>
          </p:cNvCxnSpPr>
          <p:nvPr/>
        </p:nvCxnSpPr>
        <p:spPr>
          <a:xfrm flipH="1">
            <a:off x="6601457" y="2156551"/>
            <a:ext cx="1033319" cy="1143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9" name="椭圆 228"/>
          <p:cNvSpPr/>
          <p:nvPr/>
        </p:nvSpPr>
        <p:spPr>
          <a:xfrm>
            <a:off x="6769872" y="2947414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30" name="椭圆 229"/>
          <p:cNvSpPr/>
          <p:nvPr/>
        </p:nvSpPr>
        <p:spPr>
          <a:xfrm>
            <a:off x="7470477" y="2198720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31" name="椭圆 230"/>
          <p:cNvSpPr/>
          <p:nvPr/>
        </p:nvSpPr>
        <p:spPr>
          <a:xfrm>
            <a:off x="7197831" y="2493285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32" name="椭圆 231"/>
          <p:cNvSpPr/>
          <p:nvPr/>
        </p:nvSpPr>
        <p:spPr>
          <a:xfrm>
            <a:off x="6653730" y="3105563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33" name="椭圆 232"/>
          <p:cNvSpPr/>
          <p:nvPr/>
        </p:nvSpPr>
        <p:spPr>
          <a:xfrm>
            <a:off x="6930661" y="2801387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34" name="椭圆 233"/>
          <p:cNvSpPr/>
          <p:nvPr/>
        </p:nvSpPr>
        <p:spPr>
          <a:xfrm>
            <a:off x="7057468" y="2655430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35" name="椭圆 234"/>
          <p:cNvSpPr/>
          <p:nvPr/>
        </p:nvSpPr>
        <p:spPr>
          <a:xfrm>
            <a:off x="7348426" y="2352290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36" name="椭圆 235"/>
          <p:cNvSpPr/>
          <p:nvPr/>
        </p:nvSpPr>
        <p:spPr>
          <a:xfrm>
            <a:off x="7614778" y="2040000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37" name="椭圆 236"/>
          <p:cNvSpPr/>
          <p:nvPr/>
        </p:nvSpPr>
        <p:spPr>
          <a:xfrm>
            <a:off x="6805503" y="3271835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cxnSp>
        <p:nvCxnSpPr>
          <p:cNvPr id="238" name="直接连接符 237"/>
          <p:cNvCxnSpPr>
            <a:stCxn id="246" idx="3"/>
            <a:endCxn id="237" idx="7"/>
          </p:cNvCxnSpPr>
          <p:nvPr/>
        </p:nvCxnSpPr>
        <p:spPr>
          <a:xfrm flipH="1">
            <a:off x="6922055" y="2148658"/>
            <a:ext cx="1033319" cy="1143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9" name="椭圆 238"/>
          <p:cNvSpPr/>
          <p:nvPr/>
        </p:nvSpPr>
        <p:spPr>
          <a:xfrm>
            <a:off x="7090471" y="2939521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40" name="椭圆 239"/>
          <p:cNvSpPr/>
          <p:nvPr/>
        </p:nvSpPr>
        <p:spPr>
          <a:xfrm>
            <a:off x="7791075" y="2190826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41" name="椭圆 240"/>
          <p:cNvSpPr/>
          <p:nvPr/>
        </p:nvSpPr>
        <p:spPr>
          <a:xfrm>
            <a:off x="7518430" y="2485391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42" name="椭圆 241"/>
          <p:cNvSpPr/>
          <p:nvPr/>
        </p:nvSpPr>
        <p:spPr>
          <a:xfrm>
            <a:off x="6974328" y="3097669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43" name="椭圆 242"/>
          <p:cNvSpPr/>
          <p:nvPr/>
        </p:nvSpPr>
        <p:spPr>
          <a:xfrm>
            <a:off x="7251259" y="2793494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44" name="椭圆 243"/>
          <p:cNvSpPr/>
          <p:nvPr/>
        </p:nvSpPr>
        <p:spPr>
          <a:xfrm>
            <a:off x="7378067" y="2647537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45" name="椭圆 244"/>
          <p:cNvSpPr/>
          <p:nvPr/>
        </p:nvSpPr>
        <p:spPr>
          <a:xfrm>
            <a:off x="7669024" y="2344397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46" name="椭圆 245"/>
          <p:cNvSpPr/>
          <p:nvPr/>
        </p:nvSpPr>
        <p:spPr>
          <a:xfrm>
            <a:off x="7935376" y="2032106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47" name="椭圆 246"/>
          <p:cNvSpPr/>
          <p:nvPr/>
        </p:nvSpPr>
        <p:spPr>
          <a:xfrm>
            <a:off x="7146420" y="3289139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cxnSp>
        <p:nvCxnSpPr>
          <p:cNvPr id="248" name="直接连接符 247"/>
          <p:cNvCxnSpPr>
            <a:stCxn id="256" idx="3"/>
            <a:endCxn id="247" idx="7"/>
          </p:cNvCxnSpPr>
          <p:nvPr/>
        </p:nvCxnSpPr>
        <p:spPr>
          <a:xfrm flipH="1">
            <a:off x="7262972" y="2165962"/>
            <a:ext cx="1033319" cy="1143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9" name="椭圆 248"/>
          <p:cNvSpPr/>
          <p:nvPr/>
        </p:nvSpPr>
        <p:spPr>
          <a:xfrm>
            <a:off x="7431388" y="2956826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50" name="椭圆 249"/>
          <p:cNvSpPr/>
          <p:nvPr/>
        </p:nvSpPr>
        <p:spPr>
          <a:xfrm>
            <a:off x="8131992" y="2208131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51" name="椭圆 250"/>
          <p:cNvSpPr/>
          <p:nvPr/>
        </p:nvSpPr>
        <p:spPr>
          <a:xfrm>
            <a:off x="7859347" y="2502696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52" name="椭圆 251"/>
          <p:cNvSpPr/>
          <p:nvPr/>
        </p:nvSpPr>
        <p:spPr>
          <a:xfrm>
            <a:off x="7315245" y="3114974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53" name="椭圆 252"/>
          <p:cNvSpPr/>
          <p:nvPr/>
        </p:nvSpPr>
        <p:spPr>
          <a:xfrm>
            <a:off x="7592177" y="2810799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54" name="椭圆 253"/>
          <p:cNvSpPr/>
          <p:nvPr/>
        </p:nvSpPr>
        <p:spPr>
          <a:xfrm>
            <a:off x="7718984" y="2664842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55" name="椭圆 254"/>
          <p:cNvSpPr/>
          <p:nvPr/>
        </p:nvSpPr>
        <p:spPr>
          <a:xfrm>
            <a:off x="8009941" y="2361702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56" name="椭圆 255"/>
          <p:cNvSpPr/>
          <p:nvPr/>
        </p:nvSpPr>
        <p:spPr>
          <a:xfrm>
            <a:off x="8276293" y="2049411"/>
            <a:ext cx="136549" cy="13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68" name="文本框 267"/>
          <p:cNvSpPr txBox="1"/>
          <p:nvPr/>
        </p:nvSpPr>
        <p:spPr>
          <a:xfrm>
            <a:off x="2299196" y="2228270"/>
            <a:ext cx="1047916" cy="442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75" b="1" dirty="0"/>
              <a:t>SYMGS</a:t>
            </a:r>
            <a:endParaRPr lang="zh-CN" altLang="en-US" sz="2275" b="1" dirty="0"/>
          </a:p>
        </p:txBody>
      </p:sp>
      <p:sp>
        <p:nvSpPr>
          <p:cNvPr id="269" name="文本框 268"/>
          <p:cNvSpPr txBox="1"/>
          <p:nvPr/>
        </p:nvSpPr>
        <p:spPr>
          <a:xfrm>
            <a:off x="2768282" y="3707644"/>
            <a:ext cx="1047916" cy="442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75" b="1" dirty="0"/>
              <a:t>SYMGS</a:t>
            </a:r>
            <a:endParaRPr lang="zh-CN" altLang="en-US" sz="2275" b="1" dirty="0"/>
          </a:p>
        </p:txBody>
      </p:sp>
      <p:sp>
        <p:nvSpPr>
          <p:cNvPr id="270" name="文本框 269"/>
          <p:cNvSpPr txBox="1"/>
          <p:nvPr/>
        </p:nvSpPr>
        <p:spPr>
          <a:xfrm>
            <a:off x="3131058" y="4804234"/>
            <a:ext cx="1047916" cy="442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75" b="1" dirty="0"/>
              <a:t>SYMGS</a:t>
            </a:r>
            <a:endParaRPr lang="zh-CN" altLang="en-US" sz="2275" b="1" dirty="0"/>
          </a:p>
        </p:txBody>
      </p:sp>
      <p:sp>
        <p:nvSpPr>
          <p:cNvPr id="271" name="文本框 270"/>
          <p:cNvSpPr txBox="1"/>
          <p:nvPr/>
        </p:nvSpPr>
        <p:spPr>
          <a:xfrm>
            <a:off x="4663079" y="6330963"/>
            <a:ext cx="2933752" cy="442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75" b="1" dirty="0"/>
              <a:t>SYMGS(bottom solver)</a:t>
            </a:r>
            <a:endParaRPr lang="zh-CN" altLang="en-US" sz="2275" b="1" dirty="0"/>
          </a:p>
        </p:txBody>
      </p:sp>
      <p:sp>
        <p:nvSpPr>
          <p:cNvPr id="272" name="文本框 271"/>
          <p:cNvSpPr txBox="1"/>
          <p:nvPr/>
        </p:nvSpPr>
        <p:spPr>
          <a:xfrm>
            <a:off x="8531964" y="4879674"/>
            <a:ext cx="1047916" cy="442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75" b="1" dirty="0"/>
              <a:t>SYMGS</a:t>
            </a:r>
            <a:endParaRPr lang="zh-CN" altLang="en-US" sz="2275" b="1" dirty="0"/>
          </a:p>
        </p:txBody>
      </p:sp>
      <p:sp>
        <p:nvSpPr>
          <p:cNvPr id="273" name="文本框 272"/>
          <p:cNvSpPr txBox="1"/>
          <p:nvPr/>
        </p:nvSpPr>
        <p:spPr>
          <a:xfrm>
            <a:off x="9264195" y="3648799"/>
            <a:ext cx="1067061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75" b="1" dirty="0"/>
              <a:t>SYMGS</a:t>
            </a:r>
            <a:endParaRPr lang="zh-CN" altLang="en-US" sz="2275" b="1" dirty="0"/>
          </a:p>
        </p:txBody>
      </p:sp>
      <p:sp>
        <p:nvSpPr>
          <p:cNvPr id="274" name="文本框 273"/>
          <p:cNvSpPr txBox="1"/>
          <p:nvPr/>
        </p:nvSpPr>
        <p:spPr>
          <a:xfrm>
            <a:off x="10124181" y="2327376"/>
            <a:ext cx="1047916" cy="442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75" b="1" dirty="0"/>
              <a:t>SYMGS</a:t>
            </a:r>
            <a:endParaRPr lang="zh-CN" altLang="en-US" sz="2275" b="1" dirty="0"/>
          </a:p>
        </p:txBody>
      </p:sp>
      <p:sp>
        <p:nvSpPr>
          <p:cNvPr id="275" name="文本框 274"/>
          <p:cNvSpPr txBox="1"/>
          <p:nvPr/>
        </p:nvSpPr>
        <p:spPr>
          <a:xfrm>
            <a:off x="7728433" y="5900586"/>
            <a:ext cx="814711" cy="355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707" b="1" dirty="0">
                <a:solidFill>
                  <a:srgbClr val="591E87"/>
                </a:solidFill>
              </a:rPr>
              <a:t>Level 3</a:t>
            </a:r>
            <a:endParaRPr lang="zh-CN" altLang="en-US" sz="1707" b="1" dirty="0">
              <a:solidFill>
                <a:srgbClr val="591E87"/>
              </a:solidFill>
            </a:endParaRPr>
          </a:p>
        </p:txBody>
      </p:sp>
      <p:sp>
        <p:nvSpPr>
          <p:cNvPr id="276" name="文本框 275"/>
          <p:cNvSpPr txBox="1"/>
          <p:nvPr/>
        </p:nvSpPr>
        <p:spPr>
          <a:xfrm>
            <a:off x="7781375" y="4906392"/>
            <a:ext cx="814711" cy="355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707" b="1" dirty="0">
                <a:solidFill>
                  <a:srgbClr val="591E87"/>
                </a:solidFill>
              </a:rPr>
              <a:t>Level 2</a:t>
            </a:r>
            <a:endParaRPr lang="zh-CN" altLang="en-US" sz="1707" b="1" dirty="0">
              <a:solidFill>
                <a:srgbClr val="591E87"/>
              </a:solidFill>
            </a:endParaRPr>
          </a:p>
        </p:txBody>
      </p:sp>
      <p:sp>
        <p:nvSpPr>
          <p:cNvPr id="277" name="文本框 276"/>
          <p:cNvSpPr txBox="1"/>
          <p:nvPr/>
        </p:nvSpPr>
        <p:spPr>
          <a:xfrm>
            <a:off x="7875302" y="3940387"/>
            <a:ext cx="814711" cy="355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707" b="1" dirty="0">
                <a:solidFill>
                  <a:srgbClr val="591E87"/>
                </a:solidFill>
              </a:rPr>
              <a:t>Level 1</a:t>
            </a:r>
            <a:endParaRPr lang="zh-CN" altLang="en-US" sz="1707" b="1" dirty="0">
              <a:solidFill>
                <a:srgbClr val="591E87"/>
              </a:solidFill>
            </a:endParaRPr>
          </a:p>
        </p:txBody>
      </p:sp>
      <p:sp>
        <p:nvSpPr>
          <p:cNvPr id="278" name="文本框 277"/>
          <p:cNvSpPr txBox="1"/>
          <p:nvPr/>
        </p:nvSpPr>
        <p:spPr>
          <a:xfrm>
            <a:off x="7785685" y="2635313"/>
            <a:ext cx="814711" cy="355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707" b="1" dirty="0">
                <a:solidFill>
                  <a:srgbClr val="591E87"/>
                </a:solidFill>
              </a:rPr>
              <a:t>Level 0</a:t>
            </a:r>
            <a:endParaRPr lang="zh-CN" altLang="en-US" sz="1707" b="1" dirty="0">
              <a:solidFill>
                <a:srgbClr val="591E87"/>
              </a:solidFill>
            </a:endParaRPr>
          </a:p>
        </p:txBody>
      </p:sp>
      <p:cxnSp>
        <p:nvCxnSpPr>
          <p:cNvPr id="280" name="直接箭头连接符 279"/>
          <p:cNvCxnSpPr>
            <a:stCxn id="268" idx="2"/>
            <a:endCxn id="269" idx="0"/>
          </p:cNvCxnSpPr>
          <p:nvPr/>
        </p:nvCxnSpPr>
        <p:spPr>
          <a:xfrm>
            <a:off x="2823154" y="2670699"/>
            <a:ext cx="469086" cy="103694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文本框 280"/>
          <p:cNvSpPr txBox="1"/>
          <p:nvPr/>
        </p:nvSpPr>
        <p:spPr>
          <a:xfrm>
            <a:off x="2971891" y="2859535"/>
            <a:ext cx="1209753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07" b="1" dirty="0">
                <a:solidFill>
                  <a:srgbClr val="591E87"/>
                </a:solidFill>
              </a:rPr>
              <a:t>restriction</a:t>
            </a:r>
            <a:endParaRPr lang="zh-CN" altLang="en-US" sz="1707" b="1" dirty="0">
              <a:solidFill>
                <a:srgbClr val="591E87"/>
              </a:solidFill>
            </a:endParaRPr>
          </a:p>
        </p:txBody>
      </p:sp>
      <p:cxnSp>
        <p:nvCxnSpPr>
          <p:cNvPr id="282" name="直接箭头连接符 281"/>
          <p:cNvCxnSpPr/>
          <p:nvPr/>
        </p:nvCxnSpPr>
        <p:spPr>
          <a:xfrm>
            <a:off x="3411078" y="4030679"/>
            <a:ext cx="420626" cy="87219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文本框 282"/>
          <p:cNvSpPr txBox="1"/>
          <p:nvPr/>
        </p:nvSpPr>
        <p:spPr>
          <a:xfrm>
            <a:off x="3564306" y="4224217"/>
            <a:ext cx="1209753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07" b="1" dirty="0">
                <a:solidFill>
                  <a:srgbClr val="591E87"/>
                </a:solidFill>
              </a:rPr>
              <a:t>restriction</a:t>
            </a:r>
            <a:endParaRPr lang="zh-CN" altLang="en-US" sz="1707" b="1" dirty="0">
              <a:solidFill>
                <a:srgbClr val="591E87"/>
              </a:solidFill>
            </a:endParaRPr>
          </a:p>
        </p:txBody>
      </p:sp>
      <p:cxnSp>
        <p:nvCxnSpPr>
          <p:cNvPr id="285" name="直接箭头连接符 284"/>
          <p:cNvCxnSpPr/>
          <p:nvPr/>
        </p:nvCxnSpPr>
        <p:spPr>
          <a:xfrm>
            <a:off x="3925157" y="5235848"/>
            <a:ext cx="469087" cy="104164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文本框 285"/>
          <p:cNvSpPr txBox="1"/>
          <p:nvPr/>
        </p:nvSpPr>
        <p:spPr>
          <a:xfrm>
            <a:off x="4025865" y="5515777"/>
            <a:ext cx="1209753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07" b="1" dirty="0">
                <a:solidFill>
                  <a:srgbClr val="591E87"/>
                </a:solidFill>
              </a:rPr>
              <a:t>restriction</a:t>
            </a:r>
            <a:endParaRPr lang="zh-CN" altLang="en-US" sz="1707" b="1" dirty="0">
              <a:solidFill>
                <a:srgbClr val="591E87"/>
              </a:solidFill>
            </a:endParaRPr>
          </a:p>
        </p:txBody>
      </p:sp>
      <p:cxnSp>
        <p:nvCxnSpPr>
          <p:cNvPr id="287" name="直接箭头连接符 286"/>
          <p:cNvCxnSpPr/>
          <p:nvPr/>
        </p:nvCxnSpPr>
        <p:spPr>
          <a:xfrm flipV="1">
            <a:off x="7812147" y="5251701"/>
            <a:ext cx="833116" cy="100824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文本框 287"/>
          <p:cNvSpPr txBox="1"/>
          <p:nvPr/>
        </p:nvSpPr>
        <p:spPr>
          <a:xfrm>
            <a:off x="8758196" y="4256158"/>
            <a:ext cx="1446873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07" b="1" dirty="0">
                <a:solidFill>
                  <a:srgbClr val="591E87"/>
                </a:solidFill>
              </a:rPr>
              <a:t>prolongation</a:t>
            </a:r>
            <a:endParaRPr lang="zh-CN" altLang="en-US" sz="1707" b="1" dirty="0">
              <a:solidFill>
                <a:srgbClr val="591E87"/>
              </a:solidFill>
            </a:endParaRPr>
          </a:p>
        </p:txBody>
      </p:sp>
      <p:cxnSp>
        <p:nvCxnSpPr>
          <p:cNvPr id="291" name="直接箭头连接符 290"/>
          <p:cNvCxnSpPr/>
          <p:nvPr/>
        </p:nvCxnSpPr>
        <p:spPr>
          <a:xfrm flipV="1">
            <a:off x="8864308" y="4051039"/>
            <a:ext cx="642673" cy="81695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文本框 291"/>
          <p:cNvSpPr txBox="1"/>
          <p:nvPr/>
        </p:nvSpPr>
        <p:spPr>
          <a:xfrm>
            <a:off x="8685258" y="5686684"/>
            <a:ext cx="1446873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07" b="1" dirty="0">
                <a:solidFill>
                  <a:srgbClr val="591E87"/>
                </a:solidFill>
              </a:rPr>
              <a:t>prolongation</a:t>
            </a:r>
            <a:endParaRPr lang="zh-CN" altLang="en-US" sz="1707" b="1" dirty="0">
              <a:solidFill>
                <a:srgbClr val="591E87"/>
              </a:solidFill>
            </a:endParaRPr>
          </a:p>
        </p:txBody>
      </p:sp>
      <p:sp>
        <p:nvSpPr>
          <p:cNvPr id="299" name="文本框 298"/>
          <p:cNvSpPr txBox="1"/>
          <p:nvPr/>
        </p:nvSpPr>
        <p:spPr>
          <a:xfrm>
            <a:off x="9682774" y="2959295"/>
            <a:ext cx="1446873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07" b="1" dirty="0">
                <a:solidFill>
                  <a:srgbClr val="591E87"/>
                </a:solidFill>
              </a:rPr>
              <a:t>prolongation</a:t>
            </a:r>
            <a:endParaRPr lang="zh-CN" altLang="en-US" sz="1707" b="1" dirty="0">
              <a:solidFill>
                <a:srgbClr val="591E87"/>
              </a:solidFill>
            </a:endParaRPr>
          </a:p>
        </p:txBody>
      </p:sp>
      <p:cxnSp>
        <p:nvCxnSpPr>
          <p:cNvPr id="300" name="直接箭头连接符 299"/>
          <p:cNvCxnSpPr>
            <a:stCxn id="273" idx="0"/>
          </p:cNvCxnSpPr>
          <p:nvPr/>
        </p:nvCxnSpPr>
        <p:spPr>
          <a:xfrm flipV="1">
            <a:off x="9797726" y="2754179"/>
            <a:ext cx="633832" cy="89462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7720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24"/>
    </mc:Choice>
    <mc:Fallback xmlns="">
      <p:transition advTm="512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5217" y="-95028"/>
            <a:ext cx="2092328" cy="22827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441502" flipH="1">
            <a:off x="1743178" y="1003677"/>
            <a:ext cx="1332160" cy="1383047"/>
          </a:xfrm>
          <a:prstGeom prst="rect">
            <a:avLst/>
          </a:prstGeom>
        </p:spPr>
      </p:pic>
      <p:sp>
        <p:nvSpPr>
          <p:cNvPr id="55" name="Text Box 18"/>
          <p:cNvSpPr txBox="1">
            <a:spLocks noChangeArrowheads="1"/>
          </p:cNvSpPr>
          <p:nvPr/>
        </p:nvSpPr>
        <p:spPr bwMode="gray">
          <a:xfrm>
            <a:off x="5071886" y="594035"/>
            <a:ext cx="5393666" cy="82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HPCG: High Performance Conjugate Gradient</a:t>
            </a:r>
            <a:endParaRPr lang="zh-CN" altLang="en-US" sz="2370" b="1" dirty="0">
              <a:solidFill>
                <a:srgbClr val="591E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7" name="立方体 256"/>
          <p:cNvSpPr/>
          <p:nvPr/>
        </p:nvSpPr>
        <p:spPr>
          <a:xfrm>
            <a:off x="2092343" y="2519603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立方体 257"/>
          <p:cNvSpPr/>
          <p:nvPr/>
        </p:nvSpPr>
        <p:spPr>
          <a:xfrm>
            <a:off x="2398935" y="2519603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立方体 258"/>
          <p:cNvSpPr/>
          <p:nvPr/>
        </p:nvSpPr>
        <p:spPr>
          <a:xfrm>
            <a:off x="2684381" y="2507806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立方体 259"/>
          <p:cNvSpPr/>
          <p:nvPr/>
        </p:nvSpPr>
        <p:spPr>
          <a:xfrm>
            <a:off x="2973873" y="2503314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立方体 260"/>
          <p:cNvSpPr/>
          <p:nvPr/>
        </p:nvSpPr>
        <p:spPr>
          <a:xfrm>
            <a:off x="1785414" y="2516100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立方体 262"/>
          <p:cNvSpPr/>
          <p:nvPr/>
        </p:nvSpPr>
        <p:spPr>
          <a:xfrm>
            <a:off x="3269776" y="2493154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立方体 266"/>
          <p:cNvSpPr/>
          <p:nvPr/>
        </p:nvSpPr>
        <p:spPr>
          <a:xfrm>
            <a:off x="3565679" y="2499532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立方体 278"/>
          <p:cNvSpPr/>
          <p:nvPr/>
        </p:nvSpPr>
        <p:spPr>
          <a:xfrm>
            <a:off x="3846966" y="2493154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立方体 283"/>
          <p:cNvSpPr/>
          <p:nvPr/>
        </p:nvSpPr>
        <p:spPr>
          <a:xfrm>
            <a:off x="2088184" y="283871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立方体 288"/>
          <p:cNvSpPr/>
          <p:nvPr/>
        </p:nvSpPr>
        <p:spPr>
          <a:xfrm>
            <a:off x="2394776" y="283871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立方体 289"/>
          <p:cNvSpPr/>
          <p:nvPr/>
        </p:nvSpPr>
        <p:spPr>
          <a:xfrm>
            <a:off x="2680222" y="2826915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立方体 292"/>
          <p:cNvSpPr/>
          <p:nvPr/>
        </p:nvSpPr>
        <p:spPr>
          <a:xfrm>
            <a:off x="2969714" y="282242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立方体 293"/>
          <p:cNvSpPr/>
          <p:nvPr/>
        </p:nvSpPr>
        <p:spPr>
          <a:xfrm>
            <a:off x="1781255" y="2835209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立方体 294"/>
          <p:cNvSpPr/>
          <p:nvPr/>
        </p:nvSpPr>
        <p:spPr>
          <a:xfrm>
            <a:off x="3265617" y="281226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立方体 295"/>
          <p:cNvSpPr/>
          <p:nvPr/>
        </p:nvSpPr>
        <p:spPr>
          <a:xfrm>
            <a:off x="3561520" y="2818641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立方体 296"/>
          <p:cNvSpPr/>
          <p:nvPr/>
        </p:nvSpPr>
        <p:spPr>
          <a:xfrm>
            <a:off x="3842807" y="2812263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立方体 297"/>
          <p:cNvSpPr/>
          <p:nvPr/>
        </p:nvSpPr>
        <p:spPr>
          <a:xfrm>
            <a:off x="2088184" y="314894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立方体 300"/>
          <p:cNvSpPr/>
          <p:nvPr/>
        </p:nvSpPr>
        <p:spPr>
          <a:xfrm>
            <a:off x="2394776" y="314894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立方体 301"/>
          <p:cNvSpPr/>
          <p:nvPr/>
        </p:nvSpPr>
        <p:spPr>
          <a:xfrm>
            <a:off x="2680222" y="3137145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立方体 302"/>
          <p:cNvSpPr/>
          <p:nvPr/>
        </p:nvSpPr>
        <p:spPr>
          <a:xfrm>
            <a:off x="2969714" y="313265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立方体 303"/>
          <p:cNvSpPr/>
          <p:nvPr/>
        </p:nvSpPr>
        <p:spPr>
          <a:xfrm>
            <a:off x="1781255" y="3145439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立方体 304"/>
          <p:cNvSpPr/>
          <p:nvPr/>
        </p:nvSpPr>
        <p:spPr>
          <a:xfrm>
            <a:off x="3265617" y="312249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立方体 305"/>
          <p:cNvSpPr/>
          <p:nvPr/>
        </p:nvSpPr>
        <p:spPr>
          <a:xfrm>
            <a:off x="3561520" y="3128871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立方体 306"/>
          <p:cNvSpPr/>
          <p:nvPr/>
        </p:nvSpPr>
        <p:spPr>
          <a:xfrm>
            <a:off x="3842807" y="3122493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立方体 307"/>
          <p:cNvSpPr/>
          <p:nvPr/>
        </p:nvSpPr>
        <p:spPr>
          <a:xfrm>
            <a:off x="2084025" y="3468051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立方体 308"/>
          <p:cNvSpPr/>
          <p:nvPr/>
        </p:nvSpPr>
        <p:spPr>
          <a:xfrm>
            <a:off x="2390617" y="3468051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立方体 309"/>
          <p:cNvSpPr/>
          <p:nvPr/>
        </p:nvSpPr>
        <p:spPr>
          <a:xfrm>
            <a:off x="2676063" y="345625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立方体 310"/>
          <p:cNvSpPr/>
          <p:nvPr/>
        </p:nvSpPr>
        <p:spPr>
          <a:xfrm>
            <a:off x="2965555" y="345176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立方体 311"/>
          <p:cNvSpPr/>
          <p:nvPr/>
        </p:nvSpPr>
        <p:spPr>
          <a:xfrm>
            <a:off x="1777096" y="3464548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立方体 312"/>
          <p:cNvSpPr/>
          <p:nvPr/>
        </p:nvSpPr>
        <p:spPr>
          <a:xfrm>
            <a:off x="3261458" y="344160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立方体 313"/>
          <p:cNvSpPr/>
          <p:nvPr/>
        </p:nvSpPr>
        <p:spPr>
          <a:xfrm>
            <a:off x="3557361" y="3447980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立方体 314"/>
          <p:cNvSpPr/>
          <p:nvPr/>
        </p:nvSpPr>
        <p:spPr>
          <a:xfrm>
            <a:off x="3838648" y="3441602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立方体 315"/>
          <p:cNvSpPr/>
          <p:nvPr/>
        </p:nvSpPr>
        <p:spPr>
          <a:xfrm>
            <a:off x="2073568" y="376891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立方体 316"/>
          <p:cNvSpPr/>
          <p:nvPr/>
        </p:nvSpPr>
        <p:spPr>
          <a:xfrm>
            <a:off x="2380160" y="376891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立方体 317"/>
          <p:cNvSpPr/>
          <p:nvPr/>
        </p:nvSpPr>
        <p:spPr>
          <a:xfrm>
            <a:off x="2665606" y="3757117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立方体 318"/>
          <p:cNvSpPr/>
          <p:nvPr/>
        </p:nvSpPr>
        <p:spPr>
          <a:xfrm>
            <a:off x="2955098" y="3752625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立方体 319"/>
          <p:cNvSpPr/>
          <p:nvPr/>
        </p:nvSpPr>
        <p:spPr>
          <a:xfrm>
            <a:off x="1766639" y="3765411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立方体 320"/>
          <p:cNvSpPr/>
          <p:nvPr/>
        </p:nvSpPr>
        <p:spPr>
          <a:xfrm>
            <a:off x="3251001" y="3742465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2" name="立方体 321"/>
          <p:cNvSpPr/>
          <p:nvPr/>
        </p:nvSpPr>
        <p:spPr>
          <a:xfrm>
            <a:off x="3546904" y="374884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3" name="立方体 322"/>
          <p:cNvSpPr/>
          <p:nvPr/>
        </p:nvSpPr>
        <p:spPr>
          <a:xfrm>
            <a:off x="3828191" y="3742465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4" name="立方体 323"/>
          <p:cNvSpPr/>
          <p:nvPr/>
        </p:nvSpPr>
        <p:spPr>
          <a:xfrm>
            <a:off x="2069409" y="408802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立方体 324"/>
          <p:cNvSpPr/>
          <p:nvPr/>
        </p:nvSpPr>
        <p:spPr>
          <a:xfrm>
            <a:off x="2376001" y="408802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立方体 325"/>
          <p:cNvSpPr/>
          <p:nvPr/>
        </p:nvSpPr>
        <p:spPr>
          <a:xfrm>
            <a:off x="2661447" y="4076226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立方体 326"/>
          <p:cNvSpPr/>
          <p:nvPr/>
        </p:nvSpPr>
        <p:spPr>
          <a:xfrm>
            <a:off x="2950939" y="407173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立方体 327"/>
          <p:cNvSpPr/>
          <p:nvPr/>
        </p:nvSpPr>
        <p:spPr>
          <a:xfrm>
            <a:off x="1762480" y="4084520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立方体 328"/>
          <p:cNvSpPr/>
          <p:nvPr/>
        </p:nvSpPr>
        <p:spPr>
          <a:xfrm>
            <a:off x="3246842" y="406157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立方体 329"/>
          <p:cNvSpPr/>
          <p:nvPr/>
        </p:nvSpPr>
        <p:spPr>
          <a:xfrm>
            <a:off x="3542745" y="406795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立方体 330"/>
          <p:cNvSpPr/>
          <p:nvPr/>
        </p:nvSpPr>
        <p:spPr>
          <a:xfrm>
            <a:off x="3824032" y="406157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2" name="立方体 331"/>
          <p:cNvSpPr/>
          <p:nvPr/>
        </p:nvSpPr>
        <p:spPr>
          <a:xfrm>
            <a:off x="2069409" y="439825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立方体 332"/>
          <p:cNvSpPr/>
          <p:nvPr/>
        </p:nvSpPr>
        <p:spPr>
          <a:xfrm>
            <a:off x="2376001" y="439825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立方体 333"/>
          <p:cNvSpPr/>
          <p:nvPr/>
        </p:nvSpPr>
        <p:spPr>
          <a:xfrm>
            <a:off x="2661447" y="4386456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立方体 334"/>
          <p:cNvSpPr/>
          <p:nvPr/>
        </p:nvSpPr>
        <p:spPr>
          <a:xfrm>
            <a:off x="2950939" y="438196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立方体 335"/>
          <p:cNvSpPr/>
          <p:nvPr/>
        </p:nvSpPr>
        <p:spPr>
          <a:xfrm>
            <a:off x="1762480" y="4394750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7" name="立方体 336"/>
          <p:cNvSpPr/>
          <p:nvPr/>
        </p:nvSpPr>
        <p:spPr>
          <a:xfrm>
            <a:off x="3246842" y="437180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8" name="立方体 337"/>
          <p:cNvSpPr/>
          <p:nvPr/>
        </p:nvSpPr>
        <p:spPr>
          <a:xfrm>
            <a:off x="3542745" y="437818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立方体 338"/>
          <p:cNvSpPr/>
          <p:nvPr/>
        </p:nvSpPr>
        <p:spPr>
          <a:xfrm>
            <a:off x="3824032" y="437180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立方体 339"/>
          <p:cNvSpPr/>
          <p:nvPr/>
        </p:nvSpPr>
        <p:spPr>
          <a:xfrm>
            <a:off x="2065250" y="4717362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1" name="立方体 340"/>
          <p:cNvSpPr/>
          <p:nvPr/>
        </p:nvSpPr>
        <p:spPr>
          <a:xfrm>
            <a:off x="2371842" y="4717362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2" name="立方体 341"/>
          <p:cNvSpPr/>
          <p:nvPr/>
        </p:nvSpPr>
        <p:spPr>
          <a:xfrm>
            <a:off x="2657288" y="4705565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3" name="立方体 342"/>
          <p:cNvSpPr/>
          <p:nvPr/>
        </p:nvSpPr>
        <p:spPr>
          <a:xfrm>
            <a:off x="2946780" y="4701073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立方体 343"/>
          <p:cNvSpPr/>
          <p:nvPr/>
        </p:nvSpPr>
        <p:spPr>
          <a:xfrm>
            <a:off x="1758321" y="4713859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5" name="立方体 344"/>
          <p:cNvSpPr/>
          <p:nvPr/>
        </p:nvSpPr>
        <p:spPr>
          <a:xfrm>
            <a:off x="3242683" y="4690913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6" name="立方体 345"/>
          <p:cNvSpPr/>
          <p:nvPr/>
        </p:nvSpPr>
        <p:spPr>
          <a:xfrm>
            <a:off x="3538586" y="4697291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立方体 346"/>
          <p:cNvSpPr/>
          <p:nvPr/>
        </p:nvSpPr>
        <p:spPr>
          <a:xfrm>
            <a:off x="3819873" y="469091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立方体 347"/>
          <p:cNvSpPr/>
          <p:nvPr/>
        </p:nvSpPr>
        <p:spPr>
          <a:xfrm>
            <a:off x="1947540" y="2648967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9" name="立方体 348"/>
          <p:cNvSpPr/>
          <p:nvPr/>
        </p:nvSpPr>
        <p:spPr>
          <a:xfrm>
            <a:off x="2254132" y="2648967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立方体 349"/>
          <p:cNvSpPr/>
          <p:nvPr/>
        </p:nvSpPr>
        <p:spPr>
          <a:xfrm>
            <a:off x="2539578" y="2637170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立方体 350"/>
          <p:cNvSpPr/>
          <p:nvPr/>
        </p:nvSpPr>
        <p:spPr>
          <a:xfrm>
            <a:off x="2829070" y="2632678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2" name="立方体 351"/>
          <p:cNvSpPr/>
          <p:nvPr/>
        </p:nvSpPr>
        <p:spPr>
          <a:xfrm>
            <a:off x="1640611" y="2645464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3" name="立方体 352"/>
          <p:cNvSpPr/>
          <p:nvPr/>
        </p:nvSpPr>
        <p:spPr>
          <a:xfrm>
            <a:off x="3124973" y="2622518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4" name="立方体 353"/>
          <p:cNvSpPr/>
          <p:nvPr/>
        </p:nvSpPr>
        <p:spPr>
          <a:xfrm>
            <a:off x="3420876" y="2628896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立方体 354"/>
          <p:cNvSpPr/>
          <p:nvPr/>
        </p:nvSpPr>
        <p:spPr>
          <a:xfrm>
            <a:off x="3702163" y="2622518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6" name="立方体 355"/>
          <p:cNvSpPr/>
          <p:nvPr/>
        </p:nvSpPr>
        <p:spPr>
          <a:xfrm>
            <a:off x="1943381" y="2968076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7" name="立方体 356"/>
          <p:cNvSpPr/>
          <p:nvPr/>
        </p:nvSpPr>
        <p:spPr>
          <a:xfrm>
            <a:off x="2249973" y="2968076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" name="立方体 357"/>
          <p:cNvSpPr/>
          <p:nvPr/>
        </p:nvSpPr>
        <p:spPr>
          <a:xfrm>
            <a:off x="2535419" y="2956279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9" name="立方体 358"/>
          <p:cNvSpPr/>
          <p:nvPr/>
        </p:nvSpPr>
        <p:spPr>
          <a:xfrm>
            <a:off x="2824911" y="2951787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0" name="立方体 359"/>
          <p:cNvSpPr/>
          <p:nvPr/>
        </p:nvSpPr>
        <p:spPr>
          <a:xfrm>
            <a:off x="1636452" y="2964573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1" name="立方体 360"/>
          <p:cNvSpPr/>
          <p:nvPr/>
        </p:nvSpPr>
        <p:spPr>
          <a:xfrm>
            <a:off x="3120814" y="2941627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2" name="立方体 361"/>
          <p:cNvSpPr/>
          <p:nvPr/>
        </p:nvSpPr>
        <p:spPr>
          <a:xfrm>
            <a:off x="3416717" y="2948005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立方体 362"/>
          <p:cNvSpPr/>
          <p:nvPr/>
        </p:nvSpPr>
        <p:spPr>
          <a:xfrm>
            <a:off x="3698004" y="2941627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立方体 363"/>
          <p:cNvSpPr/>
          <p:nvPr/>
        </p:nvSpPr>
        <p:spPr>
          <a:xfrm>
            <a:off x="1943381" y="3278306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5" name="立方体 364"/>
          <p:cNvSpPr/>
          <p:nvPr/>
        </p:nvSpPr>
        <p:spPr>
          <a:xfrm>
            <a:off x="2249973" y="3278306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6" name="立方体 365"/>
          <p:cNvSpPr/>
          <p:nvPr/>
        </p:nvSpPr>
        <p:spPr>
          <a:xfrm>
            <a:off x="2535419" y="3266509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7" name="立方体 366"/>
          <p:cNvSpPr/>
          <p:nvPr/>
        </p:nvSpPr>
        <p:spPr>
          <a:xfrm>
            <a:off x="2824911" y="3262017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立方体 367"/>
          <p:cNvSpPr/>
          <p:nvPr/>
        </p:nvSpPr>
        <p:spPr>
          <a:xfrm>
            <a:off x="1636452" y="3274803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立方体 368"/>
          <p:cNvSpPr/>
          <p:nvPr/>
        </p:nvSpPr>
        <p:spPr>
          <a:xfrm>
            <a:off x="3120814" y="3251857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0" name="立方体 369"/>
          <p:cNvSpPr/>
          <p:nvPr/>
        </p:nvSpPr>
        <p:spPr>
          <a:xfrm>
            <a:off x="3416717" y="3258235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1" name="立方体 370"/>
          <p:cNvSpPr/>
          <p:nvPr/>
        </p:nvSpPr>
        <p:spPr>
          <a:xfrm>
            <a:off x="3698004" y="3251857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2" name="立方体 371"/>
          <p:cNvSpPr/>
          <p:nvPr/>
        </p:nvSpPr>
        <p:spPr>
          <a:xfrm>
            <a:off x="1939222" y="3597415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3" name="立方体 372"/>
          <p:cNvSpPr/>
          <p:nvPr/>
        </p:nvSpPr>
        <p:spPr>
          <a:xfrm>
            <a:off x="2245814" y="3597415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4" name="立方体 373"/>
          <p:cNvSpPr/>
          <p:nvPr/>
        </p:nvSpPr>
        <p:spPr>
          <a:xfrm>
            <a:off x="2531260" y="3585618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5" name="立方体 374"/>
          <p:cNvSpPr/>
          <p:nvPr/>
        </p:nvSpPr>
        <p:spPr>
          <a:xfrm>
            <a:off x="2820752" y="3581126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6" name="立方体 375"/>
          <p:cNvSpPr/>
          <p:nvPr/>
        </p:nvSpPr>
        <p:spPr>
          <a:xfrm>
            <a:off x="1632293" y="3593912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7" name="立方体 376"/>
          <p:cNvSpPr/>
          <p:nvPr/>
        </p:nvSpPr>
        <p:spPr>
          <a:xfrm>
            <a:off x="3116655" y="3570966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8" name="立方体 377"/>
          <p:cNvSpPr/>
          <p:nvPr/>
        </p:nvSpPr>
        <p:spPr>
          <a:xfrm>
            <a:off x="3412558" y="357734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9" name="立方体 378"/>
          <p:cNvSpPr/>
          <p:nvPr/>
        </p:nvSpPr>
        <p:spPr>
          <a:xfrm>
            <a:off x="3693845" y="3570966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0" name="立方体 379"/>
          <p:cNvSpPr/>
          <p:nvPr/>
        </p:nvSpPr>
        <p:spPr>
          <a:xfrm>
            <a:off x="1928765" y="3898278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1" name="立方体 380"/>
          <p:cNvSpPr/>
          <p:nvPr/>
        </p:nvSpPr>
        <p:spPr>
          <a:xfrm>
            <a:off x="2235357" y="3898278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2" name="立方体 381"/>
          <p:cNvSpPr/>
          <p:nvPr/>
        </p:nvSpPr>
        <p:spPr>
          <a:xfrm>
            <a:off x="2520803" y="3886481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3" name="立方体 382"/>
          <p:cNvSpPr/>
          <p:nvPr/>
        </p:nvSpPr>
        <p:spPr>
          <a:xfrm>
            <a:off x="2810295" y="3881989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4" name="立方体 383"/>
          <p:cNvSpPr/>
          <p:nvPr/>
        </p:nvSpPr>
        <p:spPr>
          <a:xfrm>
            <a:off x="1621836" y="3894775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5" name="立方体 384"/>
          <p:cNvSpPr/>
          <p:nvPr/>
        </p:nvSpPr>
        <p:spPr>
          <a:xfrm>
            <a:off x="3106198" y="3871829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6" name="立方体 385"/>
          <p:cNvSpPr/>
          <p:nvPr/>
        </p:nvSpPr>
        <p:spPr>
          <a:xfrm>
            <a:off x="3402101" y="3878207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7" name="立方体 386"/>
          <p:cNvSpPr/>
          <p:nvPr/>
        </p:nvSpPr>
        <p:spPr>
          <a:xfrm>
            <a:off x="3683388" y="3871829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8" name="立方体 387"/>
          <p:cNvSpPr/>
          <p:nvPr/>
        </p:nvSpPr>
        <p:spPr>
          <a:xfrm>
            <a:off x="1924606" y="4217387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9" name="立方体 388"/>
          <p:cNvSpPr/>
          <p:nvPr/>
        </p:nvSpPr>
        <p:spPr>
          <a:xfrm>
            <a:off x="2231198" y="4217387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立方体 389"/>
          <p:cNvSpPr/>
          <p:nvPr/>
        </p:nvSpPr>
        <p:spPr>
          <a:xfrm>
            <a:off x="2516644" y="4205590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1" name="立方体 390"/>
          <p:cNvSpPr/>
          <p:nvPr/>
        </p:nvSpPr>
        <p:spPr>
          <a:xfrm>
            <a:off x="2806136" y="4201098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立方体 391"/>
          <p:cNvSpPr/>
          <p:nvPr/>
        </p:nvSpPr>
        <p:spPr>
          <a:xfrm>
            <a:off x="1617677" y="4213884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3" name="立方体 392"/>
          <p:cNvSpPr/>
          <p:nvPr/>
        </p:nvSpPr>
        <p:spPr>
          <a:xfrm>
            <a:off x="3102039" y="4190938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立方体 393"/>
          <p:cNvSpPr/>
          <p:nvPr/>
        </p:nvSpPr>
        <p:spPr>
          <a:xfrm>
            <a:off x="3397942" y="4197316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5" name="立方体 394"/>
          <p:cNvSpPr/>
          <p:nvPr/>
        </p:nvSpPr>
        <p:spPr>
          <a:xfrm>
            <a:off x="3679229" y="4190938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立方体 395"/>
          <p:cNvSpPr/>
          <p:nvPr/>
        </p:nvSpPr>
        <p:spPr>
          <a:xfrm>
            <a:off x="1924606" y="4527617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7" name="立方体 396"/>
          <p:cNvSpPr/>
          <p:nvPr/>
        </p:nvSpPr>
        <p:spPr>
          <a:xfrm>
            <a:off x="2231198" y="4527617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立方体 397"/>
          <p:cNvSpPr/>
          <p:nvPr/>
        </p:nvSpPr>
        <p:spPr>
          <a:xfrm>
            <a:off x="2516644" y="4515820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" name="立方体 398"/>
          <p:cNvSpPr/>
          <p:nvPr/>
        </p:nvSpPr>
        <p:spPr>
          <a:xfrm>
            <a:off x="2806136" y="4511328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立方体 399"/>
          <p:cNvSpPr/>
          <p:nvPr/>
        </p:nvSpPr>
        <p:spPr>
          <a:xfrm>
            <a:off x="1617677" y="452411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1" name="立方体 400"/>
          <p:cNvSpPr/>
          <p:nvPr/>
        </p:nvSpPr>
        <p:spPr>
          <a:xfrm>
            <a:off x="3102039" y="4501168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2" name="立方体 401"/>
          <p:cNvSpPr/>
          <p:nvPr/>
        </p:nvSpPr>
        <p:spPr>
          <a:xfrm>
            <a:off x="3397942" y="4507546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3" name="立方体 402"/>
          <p:cNvSpPr/>
          <p:nvPr/>
        </p:nvSpPr>
        <p:spPr>
          <a:xfrm>
            <a:off x="3679229" y="4501168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4" name="立方体 403"/>
          <p:cNvSpPr/>
          <p:nvPr/>
        </p:nvSpPr>
        <p:spPr>
          <a:xfrm>
            <a:off x="1920447" y="4846726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立方体 404"/>
          <p:cNvSpPr/>
          <p:nvPr/>
        </p:nvSpPr>
        <p:spPr>
          <a:xfrm>
            <a:off x="2227039" y="4846726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6" name="立方体 405"/>
          <p:cNvSpPr/>
          <p:nvPr/>
        </p:nvSpPr>
        <p:spPr>
          <a:xfrm>
            <a:off x="2512485" y="4834929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7" name="立方体 406"/>
          <p:cNvSpPr/>
          <p:nvPr/>
        </p:nvSpPr>
        <p:spPr>
          <a:xfrm>
            <a:off x="2801977" y="4830437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8" name="立方体 407"/>
          <p:cNvSpPr/>
          <p:nvPr/>
        </p:nvSpPr>
        <p:spPr>
          <a:xfrm>
            <a:off x="1613518" y="4843223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9" name="立方体 408"/>
          <p:cNvSpPr/>
          <p:nvPr/>
        </p:nvSpPr>
        <p:spPr>
          <a:xfrm>
            <a:off x="3097880" y="4820277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0" name="立方体 409"/>
          <p:cNvSpPr/>
          <p:nvPr/>
        </p:nvSpPr>
        <p:spPr>
          <a:xfrm>
            <a:off x="3393783" y="4826655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1" name="立方体 410"/>
          <p:cNvSpPr/>
          <p:nvPr/>
        </p:nvSpPr>
        <p:spPr>
          <a:xfrm>
            <a:off x="3675070" y="4820277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2" name="立方体 411"/>
          <p:cNvSpPr/>
          <p:nvPr/>
        </p:nvSpPr>
        <p:spPr>
          <a:xfrm>
            <a:off x="1826675" y="2783072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3" name="立方体 412"/>
          <p:cNvSpPr/>
          <p:nvPr/>
        </p:nvSpPr>
        <p:spPr>
          <a:xfrm>
            <a:off x="2133267" y="2783072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4" name="立方体 413"/>
          <p:cNvSpPr/>
          <p:nvPr/>
        </p:nvSpPr>
        <p:spPr>
          <a:xfrm>
            <a:off x="2418713" y="2771275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立方体 414"/>
          <p:cNvSpPr/>
          <p:nvPr/>
        </p:nvSpPr>
        <p:spPr>
          <a:xfrm>
            <a:off x="2708205" y="2766783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6" name="立方体 415"/>
          <p:cNvSpPr/>
          <p:nvPr/>
        </p:nvSpPr>
        <p:spPr>
          <a:xfrm>
            <a:off x="1519746" y="2779569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7" name="立方体 416"/>
          <p:cNvSpPr/>
          <p:nvPr/>
        </p:nvSpPr>
        <p:spPr>
          <a:xfrm>
            <a:off x="3004108" y="2756623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8" name="立方体 417"/>
          <p:cNvSpPr/>
          <p:nvPr/>
        </p:nvSpPr>
        <p:spPr>
          <a:xfrm>
            <a:off x="3300011" y="2763001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9" name="立方体 418"/>
          <p:cNvSpPr/>
          <p:nvPr/>
        </p:nvSpPr>
        <p:spPr>
          <a:xfrm>
            <a:off x="3581298" y="2756623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0" name="立方体 419"/>
          <p:cNvSpPr/>
          <p:nvPr/>
        </p:nvSpPr>
        <p:spPr>
          <a:xfrm>
            <a:off x="1822516" y="3102181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1" name="立方体 420"/>
          <p:cNvSpPr/>
          <p:nvPr/>
        </p:nvSpPr>
        <p:spPr>
          <a:xfrm>
            <a:off x="2129108" y="3102181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2" name="立方体 421"/>
          <p:cNvSpPr/>
          <p:nvPr/>
        </p:nvSpPr>
        <p:spPr>
          <a:xfrm>
            <a:off x="2414554" y="309038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3" name="立方体 422"/>
          <p:cNvSpPr/>
          <p:nvPr/>
        </p:nvSpPr>
        <p:spPr>
          <a:xfrm>
            <a:off x="2704046" y="308589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4" name="立方体 423"/>
          <p:cNvSpPr/>
          <p:nvPr/>
        </p:nvSpPr>
        <p:spPr>
          <a:xfrm>
            <a:off x="1515587" y="3098678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5" name="立方体 424"/>
          <p:cNvSpPr/>
          <p:nvPr/>
        </p:nvSpPr>
        <p:spPr>
          <a:xfrm>
            <a:off x="2999949" y="307573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6" name="立方体 425"/>
          <p:cNvSpPr/>
          <p:nvPr/>
        </p:nvSpPr>
        <p:spPr>
          <a:xfrm>
            <a:off x="3295852" y="3082110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7" name="立方体 426"/>
          <p:cNvSpPr/>
          <p:nvPr/>
        </p:nvSpPr>
        <p:spPr>
          <a:xfrm>
            <a:off x="3577139" y="3075732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8" name="立方体 427"/>
          <p:cNvSpPr/>
          <p:nvPr/>
        </p:nvSpPr>
        <p:spPr>
          <a:xfrm>
            <a:off x="1822516" y="3412411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9" name="立方体 428"/>
          <p:cNvSpPr/>
          <p:nvPr/>
        </p:nvSpPr>
        <p:spPr>
          <a:xfrm>
            <a:off x="2129108" y="3412411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0" name="立方体 429"/>
          <p:cNvSpPr/>
          <p:nvPr/>
        </p:nvSpPr>
        <p:spPr>
          <a:xfrm>
            <a:off x="2414554" y="340061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1" name="立方体 430"/>
          <p:cNvSpPr/>
          <p:nvPr/>
        </p:nvSpPr>
        <p:spPr>
          <a:xfrm>
            <a:off x="2704046" y="339612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2" name="立方体 431"/>
          <p:cNvSpPr/>
          <p:nvPr/>
        </p:nvSpPr>
        <p:spPr>
          <a:xfrm>
            <a:off x="1515587" y="3408908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3" name="立方体 432"/>
          <p:cNvSpPr/>
          <p:nvPr/>
        </p:nvSpPr>
        <p:spPr>
          <a:xfrm>
            <a:off x="2999949" y="338596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4" name="立方体 433"/>
          <p:cNvSpPr/>
          <p:nvPr/>
        </p:nvSpPr>
        <p:spPr>
          <a:xfrm>
            <a:off x="3295852" y="3392340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5" name="立方体 434"/>
          <p:cNvSpPr/>
          <p:nvPr/>
        </p:nvSpPr>
        <p:spPr>
          <a:xfrm>
            <a:off x="3577139" y="3385962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6" name="立方体 435"/>
          <p:cNvSpPr/>
          <p:nvPr/>
        </p:nvSpPr>
        <p:spPr>
          <a:xfrm>
            <a:off x="1818357" y="3731520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7" name="立方体 436"/>
          <p:cNvSpPr/>
          <p:nvPr/>
        </p:nvSpPr>
        <p:spPr>
          <a:xfrm>
            <a:off x="2124949" y="3731520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8" name="立方体 437"/>
          <p:cNvSpPr/>
          <p:nvPr/>
        </p:nvSpPr>
        <p:spPr>
          <a:xfrm>
            <a:off x="2410395" y="371972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9" name="立方体 438"/>
          <p:cNvSpPr/>
          <p:nvPr/>
        </p:nvSpPr>
        <p:spPr>
          <a:xfrm>
            <a:off x="2699887" y="3715231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0" name="立方体 439"/>
          <p:cNvSpPr/>
          <p:nvPr/>
        </p:nvSpPr>
        <p:spPr>
          <a:xfrm>
            <a:off x="1511428" y="3728017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1" name="立方体 440"/>
          <p:cNvSpPr/>
          <p:nvPr/>
        </p:nvSpPr>
        <p:spPr>
          <a:xfrm>
            <a:off x="2995790" y="3705071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2" name="立方体 441"/>
          <p:cNvSpPr/>
          <p:nvPr/>
        </p:nvSpPr>
        <p:spPr>
          <a:xfrm>
            <a:off x="3291693" y="3711449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3" name="立方体 442"/>
          <p:cNvSpPr/>
          <p:nvPr/>
        </p:nvSpPr>
        <p:spPr>
          <a:xfrm>
            <a:off x="3572980" y="3705071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4" name="立方体 443"/>
          <p:cNvSpPr/>
          <p:nvPr/>
        </p:nvSpPr>
        <p:spPr>
          <a:xfrm>
            <a:off x="1807900" y="403238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5" name="立方体 444"/>
          <p:cNvSpPr/>
          <p:nvPr/>
        </p:nvSpPr>
        <p:spPr>
          <a:xfrm>
            <a:off x="2114492" y="403238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6" name="立方体 445"/>
          <p:cNvSpPr/>
          <p:nvPr/>
        </p:nvSpPr>
        <p:spPr>
          <a:xfrm>
            <a:off x="2399938" y="4020586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7" name="立方体 446"/>
          <p:cNvSpPr/>
          <p:nvPr/>
        </p:nvSpPr>
        <p:spPr>
          <a:xfrm>
            <a:off x="2689430" y="401609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8" name="立方体 447"/>
          <p:cNvSpPr/>
          <p:nvPr/>
        </p:nvSpPr>
        <p:spPr>
          <a:xfrm>
            <a:off x="1500971" y="4028880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9" name="立方体 448"/>
          <p:cNvSpPr/>
          <p:nvPr/>
        </p:nvSpPr>
        <p:spPr>
          <a:xfrm>
            <a:off x="2985333" y="400593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0" name="立方体 449"/>
          <p:cNvSpPr/>
          <p:nvPr/>
        </p:nvSpPr>
        <p:spPr>
          <a:xfrm>
            <a:off x="3281236" y="401231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1" name="立方体 450"/>
          <p:cNvSpPr/>
          <p:nvPr/>
        </p:nvSpPr>
        <p:spPr>
          <a:xfrm>
            <a:off x="3562523" y="400593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2" name="立方体 451"/>
          <p:cNvSpPr/>
          <p:nvPr/>
        </p:nvSpPr>
        <p:spPr>
          <a:xfrm>
            <a:off x="1803741" y="4351492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3" name="立方体 452"/>
          <p:cNvSpPr/>
          <p:nvPr/>
        </p:nvSpPr>
        <p:spPr>
          <a:xfrm>
            <a:off x="2110333" y="435149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4" name="立方体 453"/>
          <p:cNvSpPr/>
          <p:nvPr/>
        </p:nvSpPr>
        <p:spPr>
          <a:xfrm>
            <a:off x="2395779" y="4339695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5" name="立方体 454"/>
          <p:cNvSpPr/>
          <p:nvPr/>
        </p:nvSpPr>
        <p:spPr>
          <a:xfrm>
            <a:off x="2685271" y="433520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6" name="立方体 455"/>
          <p:cNvSpPr/>
          <p:nvPr/>
        </p:nvSpPr>
        <p:spPr>
          <a:xfrm>
            <a:off x="1496812" y="4347989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7" name="立方体 456"/>
          <p:cNvSpPr/>
          <p:nvPr/>
        </p:nvSpPr>
        <p:spPr>
          <a:xfrm>
            <a:off x="2981174" y="432504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8" name="立方体 457"/>
          <p:cNvSpPr/>
          <p:nvPr/>
        </p:nvSpPr>
        <p:spPr>
          <a:xfrm>
            <a:off x="3277077" y="4331421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9" name="立方体 458"/>
          <p:cNvSpPr/>
          <p:nvPr/>
        </p:nvSpPr>
        <p:spPr>
          <a:xfrm>
            <a:off x="3558364" y="432504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0" name="立方体 459"/>
          <p:cNvSpPr/>
          <p:nvPr/>
        </p:nvSpPr>
        <p:spPr>
          <a:xfrm>
            <a:off x="1803741" y="4661722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1" name="立方体 460"/>
          <p:cNvSpPr/>
          <p:nvPr/>
        </p:nvSpPr>
        <p:spPr>
          <a:xfrm>
            <a:off x="2110333" y="4661722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2" name="立方体 461"/>
          <p:cNvSpPr/>
          <p:nvPr/>
        </p:nvSpPr>
        <p:spPr>
          <a:xfrm>
            <a:off x="2395779" y="4649925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3" name="立方体 462"/>
          <p:cNvSpPr/>
          <p:nvPr/>
        </p:nvSpPr>
        <p:spPr>
          <a:xfrm>
            <a:off x="2685271" y="4645433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4" name="立方体 463"/>
          <p:cNvSpPr/>
          <p:nvPr/>
        </p:nvSpPr>
        <p:spPr>
          <a:xfrm>
            <a:off x="1496812" y="4658219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5" name="立方体 464"/>
          <p:cNvSpPr/>
          <p:nvPr/>
        </p:nvSpPr>
        <p:spPr>
          <a:xfrm>
            <a:off x="2981174" y="4635273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6" name="立方体 465"/>
          <p:cNvSpPr/>
          <p:nvPr/>
        </p:nvSpPr>
        <p:spPr>
          <a:xfrm>
            <a:off x="3277077" y="4641651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7" name="立方体 466"/>
          <p:cNvSpPr/>
          <p:nvPr/>
        </p:nvSpPr>
        <p:spPr>
          <a:xfrm>
            <a:off x="3558364" y="463527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8" name="立方体 467"/>
          <p:cNvSpPr/>
          <p:nvPr/>
        </p:nvSpPr>
        <p:spPr>
          <a:xfrm>
            <a:off x="1799582" y="4980831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9" name="立方体 468"/>
          <p:cNvSpPr/>
          <p:nvPr/>
        </p:nvSpPr>
        <p:spPr>
          <a:xfrm>
            <a:off x="2106174" y="4980831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0" name="立方体 469"/>
          <p:cNvSpPr/>
          <p:nvPr/>
        </p:nvSpPr>
        <p:spPr>
          <a:xfrm>
            <a:off x="2391620" y="4969034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1" name="立方体 470"/>
          <p:cNvSpPr/>
          <p:nvPr/>
        </p:nvSpPr>
        <p:spPr>
          <a:xfrm>
            <a:off x="2681112" y="4964542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2" name="立方体 471"/>
          <p:cNvSpPr/>
          <p:nvPr/>
        </p:nvSpPr>
        <p:spPr>
          <a:xfrm>
            <a:off x="1492653" y="4977328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3" name="立方体 472"/>
          <p:cNvSpPr/>
          <p:nvPr/>
        </p:nvSpPr>
        <p:spPr>
          <a:xfrm>
            <a:off x="2977015" y="4954382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4" name="立方体 473"/>
          <p:cNvSpPr/>
          <p:nvPr/>
        </p:nvSpPr>
        <p:spPr>
          <a:xfrm>
            <a:off x="3272918" y="4960760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5" name="立方体 474"/>
          <p:cNvSpPr/>
          <p:nvPr/>
        </p:nvSpPr>
        <p:spPr>
          <a:xfrm>
            <a:off x="3554205" y="495438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6" name="立方体 475"/>
          <p:cNvSpPr/>
          <p:nvPr/>
        </p:nvSpPr>
        <p:spPr>
          <a:xfrm>
            <a:off x="1681872" y="2912436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7" name="立方体 476"/>
          <p:cNvSpPr/>
          <p:nvPr/>
        </p:nvSpPr>
        <p:spPr>
          <a:xfrm>
            <a:off x="1988464" y="2912436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8" name="立方体 477"/>
          <p:cNvSpPr/>
          <p:nvPr/>
        </p:nvSpPr>
        <p:spPr>
          <a:xfrm>
            <a:off x="2273910" y="2900639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9" name="立方体 478"/>
          <p:cNvSpPr/>
          <p:nvPr/>
        </p:nvSpPr>
        <p:spPr>
          <a:xfrm>
            <a:off x="2563402" y="2896147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0" name="立方体 479"/>
          <p:cNvSpPr/>
          <p:nvPr/>
        </p:nvSpPr>
        <p:spPr>
          <a:xfrm>
            <a:off x="1374943" y="2908933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1" name="立方体 480"/>
          <p:cNvSpPr/>
          <p:nvPr/>
        </p:nvSpPr>
        <p:spPr>
          <a:xfrm>
            <a:off x="2859305" y="2885987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2" name="立方体 481"/>
          <p:cNvSpPr/>
          <p:nvPr/>
        </p:nvSpPr>
        <p:spPr>
          <a:xfrm>
            <a:off x="3155208" y="2892365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3" name="立方体 482"/>
          <p:cNvSpPr/>
          <p:nvPr/>
        </p:nvSpPr>
        <p:spPr>
          <a:xfrm>
            <a:off x="3436495" y="2885987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4" name="立方体 483"/>
          <p:cNvSpPr/>
          <p:nvPr/>
        </p:nvSpPr>
        <p:spPr>
          <a:xfrm>
            <a:off x="1677713" y="3231545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5" name="立方体 484"/>
          <p:cNvSpPr/>
          <p:nvPr/>
        </p:nvSpPr>
        <p:spPr>
          <a:xfrm>
            <a:off x="1984305" y="3231545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6" name="立方体 485"/>
          <p:cNvSpPr/>
          <p:nvPr/>
        </p:nvSpPr>
        <p:spPr>
          <a:xfrm>
            <a:off x="2269751" y="3219748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7" name="立方体 486"/>
          <p:cNvSpPr/>
          <p:nvPr/>
        </p:nvSpPr>
        <p:spPr>
          <a:xfrm>
            <a:off x="2559243" y="3215256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8" name="立方体 487"/>
          <p:cNvSpPr/>
          <p:nvPr/>
        </p:nvSpPr>
        <p:spPr>
          <a:xfrm>
            <a:off x="1370784" y="3228042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9" name="立方体 488"/>
          <p:cNvSpPr/>
          <p:nvPr/>
        </p:nvSpPr>
        <p:spPr>
          <a:xfrm>
            <a:off x="2855146" y="3205096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0" name="立方体 489"/>
          <p:cNvSpPr/>
          <p:nvPr/>
        </p:nvSpPr>
        <p:spPr>
          <a:xfrm>
            <a:off x="3151049" y="321147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1" name="立方体 490"/>
          <p:cNvSpPr/>
          <p:nvPr/>
        </p:nvSpPr>
        <p:spPr>
          <a:xfrm>
            <a:off x="3432336" y="3205096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2" name="立方体 491"/>
          <p:cNvSpPr/>
          <p:nvPr/>
        </p:nvSpPr>
        <p:spPr>
          <a:xfrm>
            <a:off x="1677713" y="3541775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3" name="立方体 492"/>
          <p:cNvSpPr/>
          <p:nvPr/>
        </p:nvSpPr>
        <p:spPr>
          <a:xfrm>
            <a:off x="1984305" y="3541775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4" name="立方体 493"/>
          <p:cNvSpPr/>
          <p:nvPr/>
        </p:nvSpPr>
        <p:spPr>
          <a:xfrm>
            <a:off x="2269751" y="3529978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5" name="立方体 494"/>
          <p:cNvSpPr/>
          <p:nvPr/>
        </p:nvSpPr>
        <p:spPr>
          <a:xfrm>
            <a:off x="2559243" y="3525486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6" name="立方体 495"/>
          <p:cNvSpPr/>
          <p:nvPr/>
        </p:nvSpPr>
        <p:spPr>
          <a:xfrm>
            <a:off x="1370784" y="3538272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7" name="立方体 496"/>
          <p:cNvSpPr/>
          <p:nvPr/>
        </p:nvSpPr>
        <p:spPr>
          <a:xfrm>
            <a:off x="2855146" y="3515326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8" name="立方体 497"/>
          <p:cNvSpPr/>
          <p:nvPr/>
        </p:nvSpPr>
        <p:spPr>
          <a:xfrm>
            <a:off x="3151049" y="352170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9" name="立方体 498"/>
          <p:cNvSpPr/>
          <p:nvPr/>
        </p:nvSpPr>
        <p:spPr>
          <a:xfrm>
            <a:off x="3432336" y="3515326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0" name="立方体 499"/>
          <p:cNvSpPr/>
          <p:nvPr/>
        </p:nvSpPr>
        <p:spPr>
          <a:xfrm>
            <a:off x="1673554" y="3860884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1" name="立方体 500"/>
          <p:cNvSpPr/>
          <p:nvPr/>
        </p:nvSpPr>
        <p:spPr>
          <a:xfrm>
            <a:off x="1980146" y="386088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2" name="立方体 501"/>
          <p:cNvSpPr/>
          <p:nvPr/>
        </p:nvSpPr>
        <p:spPr>
          <a:xfrm>
            <a:off x="2265592" y="3849087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3" name="立方体 502"/>
          <p:cNvSpPr/>
          <p:nvPr/>
        </p:nvSpPr>
        <p:spPr>
          <a:xfrm>
            <a:off x="2555084" y="3844595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4" name="立方体 503"/>
          <p:cNvSpPr/>
          <p:nvPr/>
        </p:nvSpPr>
        <p:spPr>
          <a:xfrm>
            <a:off x="1366625" y="3857381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5" name="立方体 504"/>
          <p:cNvSpPr/>
          <p:nvPr/>
        </p:nvSpPr>
        <p:spPr>
          <a:xfrm>
            <a:off x="2850987" y="3834435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6" name="立方体 505"/>
          <p:cNvSpPr/>
          <p:nvPr/>
        </p:nvSpPr>
        <p:spPr>
          <a:xfrm>
            <a:off x="3146890" y="384081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7" name="立方体 506"/>
          <p:cNvSpPr/>
          <p:nvPr/>
        </p:nvSpPr>
        <p:spPr>
          <a:xfrm>
            <a:off x="3428177" y="3834435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8" name="立方体 507"/>
          <p:cNvSpPr/>
          <p:nvPr/>
        </p:nvSpPr>
        <p:spPr>
          <a:xfrm>
            <a:off x="1663097" y="4161747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9" name="立方体 508"/>
          <p:cNvSpPr/>
          <p:nvPr/>
        </p:nvSpPr>
        <p:spPr>
          <a:xfrm>
            <a:off x="1969689" y="4161747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0" name="立方体 509"/>
          <p:cNvSpPr/>
          <p:nvPr/>
        </p:nvSpPr>
        <p:spPr>
          <a:xfrm>
            <a:off x="2255135" y="4149950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1" name="立方体 510"/>
          <p:cNvSpPr/>
          <p:nvPr/>
        </p:nvSpPr>
        <p:spPr>
          <a:xfrm>
            <a:off x="2544627" y="4145458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" name="立方体 511"/>
          <p:cNvSpPr/>
          <p:nvPr/>
        </p:nvSpPr>
        <p:spPr>
          <a:xfrm>
            <a:off x="1356168" y="4158244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3" name="立方体 512"/>
          <p:cNvSpPr/>
          <p:nvPr/>
        </p:nvSpPr>
        <p:spPr>
          <a:xfrm>
            <a:off x="2840530" y="4135298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4" name="立方体 513"/>
          <p:cNvSpPr/>
          <p:nvPr/>
        </p:nvSpPr>
        <p:spPr>
          <a:xfrm>
            <a:off x="3136433" y="4141676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5" name="立方体 514"/>
          <p:cNvSpPr/>
          <p:nvPr/>
        </p:nvSpPr>
        <p:spPr>
          <a:xfrm>
            <a:off x="3417720" y="4135298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6" name="立方体 515"/>
          <p:cNvSpPr/>
          <p:nvPr/>
        </p:nvSpPr>
        <p:spPr>
          <a:xfrm>
            <a:off x="1658938" y="4480856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7" name="立方体 516"/>
          <p:cNvSpPr/>
          <p:nvPr/>
        </p:nvSpPr>
        <p:spPr>
          <a:xfrm>
            <a:off x="1965530" y="4480856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8" name="立方体 517"/>
          <p:cNvSpPr/>
          <p:nvPr/>
        </p:nvSpPr>
        <p:spPr>
          <a:xfrm>
            <a:off x="2250976" y="4469059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9" name="立方体 518"/>
          <p:cNvSpPr/>
          <p:nvPr/>
        </p:nvSpPr>
        <p:spPr>
          <a:xfrm>
            <a:off x="2540468" y="4464567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立方体 519"/>
          <p:cNvSpPr/>
          <p:nvPr/>
        </p:nvSpPr>
        <p:spPr>
          <a:xfrm>
            <a:off x="1352009" y="447735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1" name="立方体 520"/>
          <p:cNvSpPr/>
          <p:nvPr/>
        </p:nvSpPr>
        <p:spPr>
          <a:xfrm>
            <a:off x="2836371" y="4454407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2" name="立方体 521"/>
          <p:cNvSpPr/>
          <p:nvPr/>
        </p:nvSpPr>
        <p:spPr>
          <a:xfrm>
            <a:off x="3132274" y="4460785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3" name="立方体 522"/>
          <p:cNvSpPr/>
          <p:nvPr/>
        </p:nvSpPr>
        <p:spPr>
          <a:xfrm>
            <a:off x="3413561" y="4454407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4" name="立方体 523"/>
          <p:cNvSpPr/>
          <p:nvPr/>
        </p:nvSpPr>
        <p:spPr>
          <a:xfrm>
            <a:off x="1658938" y="4791086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5" name="立方体 524"/>
          <p:cNvSpPr/>
          <p:nvPr/>
        </p:nvSpPr>
        <p:spPr>
          <a:xfrm>
            <a:off x="1965530" y="4791086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6" name="立方体 525"/>
          <p:cNvSpPr/>
          <p:nvPr/>
        </p:nvSpPr>
        <p:spPr>
          <a:xfrm>
            <a:off x="2250976" y="4779289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7" name="立方体 526"/>
          <p:cNvSpPr/>
          <p:nvPr/>
        </p:nvSpPr>
        <p:spPr>
          <a:xfrm>
            <a:off x="2540468" y="4774797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8" name="立方体 527"/>
          <p:cNvSpPr/>
          <p:nvPr/>
        </p:nvSpPr>
        <p:spPr>
          <a:xfrm>
            <a:off x="1352009" y="4787583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立方体 528"/>
          <p:cNvSpPr/>
          <p:nvPr/>
        </p:nvSpPr>
        <p:spPr>
          <a:xfrm>
            <a:off x="2836371" y="4764637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0" name="立方体 529"/>
          <p:cNvSpPr/>
          <p:nvPr/>
        </p:nvSpPr>
        <p:spPr>
          <a:xfrm>
            <a:off x="3132274" y="4771015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1" name="立方体 530"/>
          <p:cNvSpPr/>
          <p:nvPr/>
        </p:nvSpPr>
        <p:spPr>
          <a:xfrm>
            <a:off x="3413561" y="4764637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2" name="立方体 531"/>
          <p:cNvSpPr/>
          <p:nvPr/>
        </p:nvSpPr>
        <p:spPr>
          <a:xfrm>
            <a:off x="1654779" y="5110195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3" name="立方体 532"/>
          <p:cNvSpPr/>
          <p:nvPr/>
        </p:nvSpPr>
        <p:spPr>
          <a:xfrm>
            <a:off x="1961371" y="5110195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4" name="立方体 533"/>
          <p:cNvSpPr/>
          <p:nvPr/>
        </p:nvSpPr>
        <p:spPr>
          <a:xfrm>
            <a:off x="2246817" y="5098398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5" name="立方体 534"/>
          <p:cNvSpPr/>
          <p:nvPr/>
        </p:nvSpPr>
        <p:spPr>
          <a:xfrm>
            <a:off x="2536309" y="5093906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6" name="立方体 535"/>
          <p:cNvSpPr/>
          <p:nvPr/>
        </p:nvSpPr>
        <p:spPr>
          <a:xfrm>
            <a:off x="1347850" y="5106692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7" name="立方体 536"/>
          <p:cNvSpPr/>
          <p:nvPr/>
        </p:nvSpPr>
        <p:spPr>
          <a:xfrm>
            <a:off x="2832212" y="5083746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8" name="立方体 537"/>
          <p:cNvSpPr/>
          <p:nvPr/>
        </p:nvSpPr>
        <p:spPr>
          <a:xfrm>
            <a:off x="3128115" y="5090124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9" name="立方体 538"/>
          <p:cNvSpPr/>
          <p:nvPr/>
        </p:nvSpPr>
        <p:spPr>
          <a:xfrm>
            <a:off x="3409402" y="5083746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0" name="立方体 539"/>
          <p:cNvSpPr/>
          <p:nvPr/>
        </p:nvSpPr>
        <p:spPr>
          <a:xfrm>
            <a:off x="1556085" y="3058918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1" name="立方体 540"/>
          <p:cNvSpPr/>
          <p:nvPr/>
        </p:nvSpPr>
        <p:spPr>
          <a:xfrm>
            <a:off x="1862677" y="3058918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2" name="立方体 541"/>
          <p:cNvSpPr/>
          <p:nvPr/>
        </p:nvSpPr>
        <p:spPr>
          <a:xfrm>
            <a:off x="2148123" y="3047121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3" name="立方体 542"/>
          <p:cNvSpPr/>
          <p:nvPr/>
        </p:nvSpPr>
        <p:spPr>
          <a:xfrm>
            <a:off x="2437615" y="3042629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4" name="立方体 543"/>
          <p:cNvSpPr/>
          <p:nvPr/>
        </p:nvSpPr>
        <p:spPr>
          <a:xfrm>
            <a:off x="1249156" y="3055415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5" name="立方体 544"/>
          <p:cNvSpPr/>
          <p:nvPr/>
        </p:nvSpPr>
        <p:spPr>
          <a:xfrm>
            <a:off x="2733518" y="3032469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6" name="立方体 545"/>
          <p:cNvSpPr/>
          <p:nvPr/>
        </p:nvSpPr>
        <p:spPr>
          <a:xfrm>
            <a:off x="3029421" y="3038847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7" name="立方体 546"/>
          <p:cNvSpPr/>
          <p:nvPr/>
        </p:nvSpPr>
        <p:spPr>
          <a:xfrm>
            <a:off x="3310708" y="3032469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8" name="立方体 547"/>
          <p:cNvSpPr/>
          <p:nvPr/>
        </p:nvSpPr>
        <p:spPr>
          <a:xfrm>
            <a:off x="1551926" y="3378027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9" name="立方体 548"/>
          <p:cNvSpPr/>
          <p:nvPr/>
        </p:nvSpPr>
        <p:spPr>
          <a:xfrm>
            <a:off x="1858518" y="3378027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0" name="立方体 549"/>
          <p:cNvSpPr/>
          <p:nvPr/>
        </p:nvSpPr>
        <p:spPr>
          <a:xfrm>
            <a:off x="2143964" y="3366230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1" name="立方体 550"/>
          <p:cNvSpPr/>
          <p:nvPr/>
        </p:nvSpPr>
        <p:spPr>
          <a:xfrm>
            <a:off x="2433456" y="3361738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2" name="立方体 551"/>
          <p:cNvSpPr/>
          <p:nvPr/>
        </p:nvSpPr>
        <p:spPr>
          <a:xfrm>
            <a:off x="1244997" y="3374524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3" name="立方体 552"/>
          <p:cNvSpPr/>
          <p:nvPr/>
        </p:nvSpPr>
        <p:spPr>
          <a:xfrm>
            <a:off x="2729359" y="3351578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4" name="立方体 553"/>
          <p:cNvSpPr/>
          <p:nvPr/>
        </p:nvSpPr>
        <p:spPr>
          <a:xfrm>
            <a:off x="3025262" y="3357956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5" name="立方体 554"/>
          <p:cNvSpPr/>
          <p:nvPr/>
        </p:nvSpPr>
        <p:spPr>
          <a:xfrm>
            <a:off x="3306549" y="3351578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6" name="立方体 555"/>
          <p:cNvSpPr/>
          <p:nvPr/>
        </p:nvSpPr>
        <p:spPr>
          <a:xfrm>
            <a:off x="1551926" y="3688257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7" name="立方体 556"/>
          <p:cNvSpPr/>
          <p:nvPr/>
        </p:nvSpPr>
        <p:spPr>
          <a:xfrm>
            <a:off x="1858518" y="3688257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8" name="立方体 557"/>
          <p:cNvSpPr/>
          <p:nvPr/>
        </p:nvSpPr>
        <p:spPr>
          <a:xfrm>
            <a:off x="2143964" y="3676460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9" name="立方体 558"/>
          <p:cNvSpPr/>
          <p:nvPr/>
        </p:nvSpPr>
        <p:spPr>
          <a:xfrm>
            <a:off x="2433456" y="3671968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0" name="立方体 559"/>
          <p:cNvSpPr/>
          <p:nvPr/>
        </p:nvSpPr>
        <p:spPr>
          <a:xfrm>
            <a:off x="1244997" y="3684754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1" name="立方体 560"/>
          <p:cNvSpPr/>
          <p:nvPr/>
        </p:nvSpPr>
        <p:spPr>
          <a:xfrm>
            <a:off x="2729359" y="3661808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2" name="立方体 561"/>
          <p:cNvSpPr/>
          <p:nvPr/>
        </p:nvSpPr>
        <p:spPr>
          <a:xfrm>
            <a:off x="3025262" y="3668186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3" name="立方体 562"/>
          <p:cNvSpPr/>
          <p:nvPr/>
        </p:nvSpPr>
        <p:spPr>
          <a:xfrm>
            <a:off x="3306549" y="3661808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4" name="立方体 563"/>
          <p:cNvSpPr/>
          <p:nvPr/>
        </p:nvSpPr>
        <p:spPr>
          <a:xfrm>
            <a:off x="1547767" y="4007366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5" name="立方体 564"/>
          <p:cNvSpPr/>
          <p:nvPr/>
        </p:nvSpPr>
        <p:spPr>
          <a:xfrm>
            <a:off x="1854359" y="4007366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6" name="立方体 565"/>
          <p:cNvSpPr/>
          <p:nvPr/>
        </p:nvSpPr>
        <p:spPr>
          <a:xfrm>
            <a:off x="2139805" y="3995569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7" name="立方体 566"/>
          <p:cNvSpPr/>
          <p:nvPr/>
        </p:nvSpPr>
        <p:spPr>
          <a:xfrm>
            <a:off x="2429297" y="3991077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8" name="立方体 567"/>
          <p:cNvSpPr/>
          <p:nvPr/>
        </p:nvSpPr>
        <p:spPr>
          <a:xfrm>
            <a:off x="1240838" y="4003863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9" name="立方体 568"/>
          <p:cNvSpPr/>
          <p:nvPr/>
        </p:nvSpPr>
        <p:spPr>
          <a:xfrm>
            <a:off x="2725200" y="3980917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0" name="立方体 569"/>
          <p:cNvSpPr/>
          <p:nvPr/>
        </p:nvSpPr>
        <p:spPr>
          <a:xfrm>
            <a:off x="3021103" y="3987295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1" name="立方体 570"/>
          <p:cNvSpPr/>
          <p:nvPr/>
        </p:nvSpPr>
        <p:spPr>
          <a:xfrm>
            <a:off x="3302390" y="3980917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2" name="立方体 571"/>
          <p:cNvSpPr/>
          <p:nvPr/>
        </p:nvSpPr>
        <p:spPr>
          <a:xfrm>
            <a:off x="1537310" y="4308229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3" name="立方体 572"/>
          <p:cNvSpPr/>
          <p:nvPr/>
        </p:nvSpPr>
        <p:spPr>
          <a:xfrm>
            <a:off x="1843902" y="4308229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4" name="立方体 573"/>
          <p:cNvSpPr/>
          <p:nvPr/>
        </p:nvSpPr>
        <p:spPr>
          <a:xfrm>
            <a:off x="2129348" y="429643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5" name="立方体 574"/>
          <p:cNvSpPr/>
          <p:nvPr/>
        </p:nvSpPr>
        <p:spPr>
          <a:xfrm>
            <a:off x="2418840" y="4291940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6" name="立方体 575"/>
          <p:cNvSpPr/>
          <p:nvPr/>
        </p:nvSpPr>
        <p:spPr>
          <a:xfrm>
            <a:off x="1230381" y="4304726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7" name="立方体 576"/>
          <p:cNvSpPr/>
          <p:nvPr/>
        </p:nvSpPr>
        <p:spPr>
          <a:xfrm>
            <a:off x="2714743" y="4281780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8" name="立方体 577"/>
          <p:cNvSpPr/>
          <p:nvPr/>
        </p:nvSpPr>
        <p:spPr>
          <a:xfrm>
            <a:off x="3010646" y="4288158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9" name="立方体 578"/>
          <p:cNvSpPr/>
          <p:nvPr/>
        </p:nvSpPr>
        <p:spPr>
          <a:xfrm>
            <a:off x="3291933" y="4281780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0" name="立方体 579"/>
          <p:cNvSpPr/>
          <p:nvPr/>
        </p:nvSpPr>
        <p:spPr>
          <a:xfrm>
            <a:off x="1533151" y="4627338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1" name="立方体 580"/>
          <p:cNvSpPr/>
          <p:nvPr/>
        </p:nvSpPr>
        <p:spPr>
          <a:xfrm>
            <a:off x="1839743" y="4627338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2" name="立方体 581"/>
          <p:cNvSpPr/>
          <p:nvPr/>
        </p:nvSpPr>
        <p:spPr>
          <a:xfrm>
            <a:off x="2125189" y="4615541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3" name="立方体 582"/>
          <p:cNvSpPr/>
          <p:nvPr/>
        </p:nvSpPr>
        <p:spPr>
          <a:xfrm>
            <a:off x="2414681" y="4611049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4" name="立方体 583"/>
          <p:cNvSpPr/>
          <p:nvPr/>
        </p:nvSpPr>
        <p:spPr>
          <a:xfrm>
            <a:off x="1226222" y="4623835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5" name="立方体 584"/>
          <p:cNvSpPr/>
          <p:nvPr/>
        </p:nvSpPr>
        <p:spPr>
          <a:xfrm>
            <a:off x="2710584" y="4600889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6" name="立方体 585"/>
          <p:cNvSpPr/>
          <p:nvPr/>
        </p:nvSpPr>
        <p:spPr>
          <a:xfrm>
            <a:off x="3006487" y="4607267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7" name="立方体 586"/>
          <p:cNvSpPr/>
          <p:nvPr/>
        </p:nvSpPr>
        <p:spPr>
          <a:xfrm>
            <a:off x="3287774" y="4600889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8" name="立方体 587"/>
          <p:cNvSpPr/>
          <p:nvPr/>
        </p:nvSpPr>
        <p:spPr>
          <a:xfrm>
            <a:off x="1533151" y="4937568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9" name="立方体 588"/>
          <p:cNvSpPr/>
          <p:nvPr/>
        </p:nvSpPr>
        <p:spPr>
          <a:xfrm>
            <a:off x="1839743" y="4937568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0" name="立方体 589"/>
          <p:cNvSpPr/>
          <p:nvPr/>
        </p:nvSpPr>
        <p:spPr>
          <a:xfrm>
            <a:off x="2125189" y="4925771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1" name="立方体 590"/>
          <p:cNvSpPr/>
          <p:nvPr/>
        </p:nvSpPr>
        <p:spPr>
          <a:xfrm>
            <a:off x="2414681" y="4921279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2" name="立方体 591"/>
          <p:cNvSpPr/>
          <p:nvPr/>
        </p:nvSpPr>
        <p:spPr>
          <a:xfrm>
            <a:off x="1226222" y="4934065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3" name="立方体 592"/>
          <p:cNvSpPr/>
          <p:nvPr/>
        </p:nvSpPr>
        <p:spPr>
          <a:xfrm>
            <a:off x="2710584" y="4911119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4" name="立方体 593"/>
          <p:cNvSpPr/>
          <p:nvPr/>
        </p:nvSpPr>
        <p:spPr>
          <a:xfrm>
            <a:off x="3006487" y="4917497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5" name="立方体 594"/>
          <p:cNvSpPr/>
          <p:nvPr/>
        </p:nvSpPr>
        <p:spPr>
          <a:xfrm>
            <a:off x="3287774" y="4911119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6" name="立方体 595"/>
          <p:cNvSpPr/>
          <p:nvPr/>
        </p:nvSpPr>
        <p:spPr>
          <a:xfrm>
            <a:off x="1528992" y="5256677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" name="立方体 596"/>
          <p:cNvSpPr/>
          <p:nvPr/>
        </p:nvSpPr>
        <p:spPr>
          <a:xfrm>
            <a:off x="1835584" y="5256677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" name="立方体 597"/>
          <p:cNvSpPr/>
          <p:nvPr/>
        </p:nvSpPr>
        <p:spPr>
          <a:xfrm>
            <a:off x="2121030" y="5244880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9" name="立方体 598"/>
          <p:cNvSpPr/>
          <p:nvPr/>
        </p:nvSpPr>
        <p:spPr>
          <a:xfrm>
            <a:off x="2410522" y="5240388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0" name="立方体 599"/>
          <p:cNvSpPr/>
          <p:nvPr/>
        </p:nvSpPr>
        <p:spPr>
          <a:xfrm>
            <a:off x="1222063" y="5253174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1" name="立方体 600"/>
          <p:cNvSpPr/>
          <p:nvPr/>
        </p:nvSpPr>
        <p:spPr>
          <a:xfrm>
            <a:off x="2706425" y="5230228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2" name="立方体 601"/>
          <p:cNvSpPr/>
          <p:nvPr/>
        </p:nvSpPr>
        <p:spPr>
          <a:xfrm>
            <a:off x="3002328" y="5236606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3" name="立方体 602"/>
          <p:cNvSpPr/>
          <p:nvPr/>
        </p:nvSpPr>
        <p:spPr>
          <a:xfrm>
            <a:off x="3283615" y="5230228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4" name="立方体 603"/>
          <p:cNvSpPr/>
          <p:nvPr/>
        </p:nvSpPr>
        <p:spPr>
          <a:xfrm>
            <a:off x="1411282" y="3188282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5" name="立方体 604"/>
          <p:cNvSpPr/>
          <p:nvPr/>
        </p:nvSpPr>
        <p:spPr>
          <a:xfrm>
            <a:off x="1717874" y="3188282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6" name="立方体 605"/>
          <p:cNvSpPr/>
          <p:nvPr/>
        </p:nvSpPr>
        <p:spPr>
          <a:xfrm>
            <a:off x="2003320" y="3176485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7" name="立方体 606"/>
          <p:cNvSpPr/>
          <p:nvPr/>
        </p:nvSpPr>
        <p:spPr>
          <a:xfrm>
            <a:off x="2292812" y="3171993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8" name="立方体 607"/>
          <p:cNvSpPr/>
          <p:nvPr/>
        </p:nvSpPr>
        <p:spPr>
          <a:xfrm>
            <a:off x="1104353" y="3184779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9" name="立方体 608"/>
          <p:cNvSpPr/>
          <p:nvPr/>
        </p:nvSpPr>
        <p:spPr>
          <a:xfrm>
            <a:off x="2588715" y="3161833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0" name="立方体 609"/>
          <p:cNvSpPr/>
          <p:nvPr/>
        </p:nvSpPr>
        <p:spPr>
          <a:xfrm>
            <a:off x="2884618" y="3168211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1" name="立方体 610"/>
          <p:cNvSpPr/>
          <p:nvPr/>
        </p:nvSpPr>
        <p:spPr>
          <a:xfrm>
            <a:off x="3165905" y="3161833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2" name="立方体 611"/>
          <p:cNvSpPr/>
          <p:nvPr/>
        </p:nvSpPr>
        <p:spPr>
          <a:xfrm>
            <a:off x="1407123" y="3507391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3" name="立方体 612"/>
          <p:cNvSpPr/>
          <p:nvPr/>
        </p:nvSpPr>
        <p:spPr>
          <a:xfrm>
            <a:off x="1713715" y="3507391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4" name="立方体 613"/>
          <p:cNvSpPr/>
          <p:nvPr/>
        </p:nvSpPr>
        <p:spPr>
          <a:xfrm>
            <a:off x="1999161" y="349559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5" name="立方体 614"/>
          <p:cNvSpPr/>
          <p:nvPr/>
        </p:nvSpPr>
        <p:spPr>
          <a:xfrm>
            <a:off x="2288653" y="349110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6" name="立方体 615"/>
          <p:cNvSpPr/>
          <p:nvPr/>
        </p:nvSpPr>
        <p:spPr>
          <a:xfrm>
            <a:off x="1100194" y="3503888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7" name="立方体 616"/>
          <p:cNvSpPr/>
          <p:nvPr/>
        </p:nvSpPr>
        <p:spPr>
          <a:xfrm>
            <a:off x="2584556" y="348094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8" name="立方体 617"/>
          <p:cNvSpPr/>
          <p:nvPr/>
        </p:nvSpPr>
        <p:spPr>
          <a:xfrm>
            <a:off x="2880459" y="3487320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9" name="立方体 618"/>
          <p:cNvSpPr/>
          <p:nvPr/>
        </p:nvSpPr>
        <p:spPr>
          <a:xfrm>
            <a:off x="3161746" y="3480942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0" name="立方体 619"/>
          <p:cNvSpPr/>
          <p:nvPr/>
        </p:nvSpPr>
        <p:spPr>
          <a:xfrm>
            <a:off x="1407123" y="3817621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1" name="立方体 620"/>
          <p:cNvSpPr/>
          <p:nvPr/>
        </p:nvSpPr>
        <p:spPr>
          <a:xfrm>
            <a:off x="1713715" y="3817621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2" name="立方体 621"/>
          <p:cNvSpPr/>
          <p:nvPr/>
        </p:nvSpPr>
        <p:spPr>
          <a:xfrm>
            <a:off x="1999161" y="380582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3" name="立方体 622"/>
          <p:cNvSpPr/>
          <p:nvPr/>
        </p:nvSpPr>
        <p:spPr>
          <a:xfrm>
            <a:off x="2288653" y="380133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4" name="立方体 623"/>
          <p:cNvSpPr/>
          <p:nvPr/>
        </p:nvSpPr>
        <p:spPr>
          <a:xfrm>
            <a:off x="1100194" y="3814118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5" name="立方体 624"/>
          <p:cNvSpPr/>
          <p:nvPr/>
        </p:nvSpPr>
        <p:spPr>
          <a:xfrm>
            <a:off x="2584556" y="379117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6" name="立方体 625"/>
          <p:cNvSpPr/>
          <p:nvPr/>
        </p:nvSpPr>
        <p:spPr>
          <a:xfrm>
            <a:off x="2880459" y="3797550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7" name="立方体 626"/>
          <p:cNvSpPr/>
          <p:nvPr/>
        </p:nvSpPr>
        <p:spPr>
          <a:xfrm>
            <a:off x="3161746" y="3791172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8" name="立方体 627"/>
          <p:cNvSpPr/>
          <p:nvPr/>
        </p:nvSpPr>
        <p:spPr>
          <a:xfrm>
            <a:off x="1402964" y="4136730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9" name="立方体 628"/>
          <p:cNvSpPr/>
          <p:nvPr/>
        </p:nvSpPr>
        <p:spPr>
          <a:xfrm>
            <a:off x="1709556" y="4136730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0" name="立方体 629"/>
          <p:cNvSpPr/>
          <p:nvPr/>
        </p:nvSpPr>
        <p:spPr>
          <a:xfrm>
            <a:off x="1995002" y="412493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1" name="立方体 630"/>
          <p:cNvSpPr/>
          <p:nvPr/>
        </p:nvSpPr>
        <p:spPr>
          <a:xfrm>
            <a:off x="2284494" y="4120441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2" name="立方体 631"/>
          <p:cNvSpPr/>
          <p:nvPr/>
        </p:nvSpPr>
        <p:spPr>
          <a:xfrm>
            <a:off x="1096035" y="4133227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3" name="立方体 632"/>
          <p:cNvSpPr/>
          <p:nvPr/>
        </p:nvSpPr>
        <p:spPr>
          <a:xfrm>
            <a:off x="2580397" y="4110281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4" name="立方体 633"/>
          <p:cNvSpPr/>
          <p:nvPr/>
        </p:nvSpPr>
        <p:spPr>
          <a:xfrm>
            <a:off x="2876300" y="4116659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5" name="立方体 634"/>
          <p:cNvSpPr/>
          <p:nvPr/>
        </p:nvSpPr>
        <p:spPr>
          <a:xfrm>
            <a:off x="3157587" y="4110281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6" name="立方体 635"/>
          <p:cNvSpPr/>
          <p:nvPr/>
        </p:nvSpPr>
        <p:spPr>
          <a:xfrm>
            <a:off x="1392507" y="443759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7" name="立方体 636"/>
          <p:cNvSpPr/>
          <p:nvPr/>
        </p:nvSpPr>
        <p:spPr>
          <a:xfrm>
            <a:off x="1699099" y="443759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立方体 637"/>
          <p:cNvSpPr/>
          <p:nvPr/>
        </p:nvSpPr>
        <p:spPr>
          <a:xfrm>
            <a:off x="1984545" y="4425796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9" name="立方体 638"/>
          <p:cNvSpPr/>
          <p:nvPr/>
        </p:nvSpPr>
        <p:spPr>
          <a:xfrm>
            <a:off x="2274037" y="442130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0" name="立方体 639"/>
          <p:cNvSpPr/>
          <p:nvPr/>
        </p:nvSpPr>
        <p:spPr>
          <a:xfrm>
            <a:off x="1085578" y="4434090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1" name="立方体 640"/>
          <p:cNvSpPr/>
          <p:nvPr/>
        </p:nvSpPr>
        <p:spPr>
          <a:xfrm>
            <a:off x="2569940" y="441114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2" name="立方体 641"/>
          <p:cNvSpPr/>
          <p:nvPr/>
        </p:nvSpPr>
        <p:spPr>
          <a:xfrm>
            <a:off x="2865843" y="441752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3" name="立方体 642"/>
          <p:cNvSpPr/>
          <p:nvPr/>
        </p:nvSpPr>
        <p:spPr>
          <a:xfrm>
            <a:off x="3147130" y="4411144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4" name="立方体 643"/>
          <p:cNvSpPr/>
          <p:nvPr/>
        </p:nvSpPr>
        <p:spPr>
          <a:xfrm>
            <a:off x="1388348" y="4756702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5" name="立方体 644"/>
          <p:cNvSpPr/>
          <p:nvPr/>
        </p:nvSpPr>
        <p:spPr>
          <a:xfrm>
            <a:off x="1694940" y="4756702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6" name="立方体 645"/>
          <p:cNvSpPr/>
          <p:nvPr/>
        </p:nvSpPr>
        <p:spPr>
          <a:xfrm>
            <a:off x="1980386" y="4744905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7" name="立方体 646"/>
          <p:cNvSpPr/>
          <p:nvPr/>
        </p:nvSpPr>
        <p:spPr>
          <a:xfrm>
            <a:off x="2269878" y="4740413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立方体 647"/>
          <p:cNvSpPr/>
          <p:nvPr/>
        </p:nvSpPr>
        <p:spPr>
          <a:xfrm>
            <a:off x="1081419" y="4753199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9" name="立方体 648"/>
          <p:cNvSpPr/>
          <p:nvPr/>
        </p:nvSpPr>
        <p:spPr>
          <a:xfrm>
            <a:off x="2565781" y="4730253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0" name="立方体 649"/>
          <p:cNvSpPr/>
          <p:nvPr/>
        </p:nvSpPr>
        <p:spPr>
          <a:xfrm>
            <a:off x="2861684" y="4736631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1" name="立方体 650"/>
          <p:cNvSpPr/>
          <p:nvPr/>
        </p:nvSpPr>
        <p:spPr>
          <a:xfrm>
            <a:off x="3142971" y="4730253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2" name="立方体 651"/>
          <p:cNvSpPr/>
          <p:nvPr/>
        </p:nvSpPr>
        <p:spPr>
          <a:xfrm>
            <a:off x="1388348" y="5066932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3" name="立方体 652"/>
          <p:cNvSpPr/>
          <p:nvPr/>
        </p:nvSpPr>
        <p:spPr>
          <a:xfrm>
            <a:off x="1694940" y="5066932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4" name="立方体 653"/>
          <p:cNvSpPr/>
          <p:nvPr/>
        </p:nvSpPr>
        <p:spPr>
          <a:xfrm>
            <a:off x="1980386" y="5055135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5" name="立方体 654"/>
          <p:cNvSpPr/>
          <p:nvPr/>
        </p:nvSpPr>
        <p:spPr>
          <a:xfrm>
            <a:off x="2269878" y="5050643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6" name="立方体 655"/>
          <p:cNvSpPr/>
          <p:nvPr/>
        </p:nvSpPr>
        <p:spPr>
          <a:xfrm>
            <a:off x="1081419" y="5063429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7" name="立方体 656"/>
          <p:cNvSpPr/>
          <p:nvPr/>
        </p:nvSpPr>
        <p:spPr>
          <a:xfrm>
            <a:off x="2565781" y="5040483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8" name="立方体 657"/>
          <p:cNvSpPr/>
          <p:nvPr/>
        </p:nvSpPr>
        <p:spPr>
          <a:xfrm>
            <a:off x="2861684" y="5046861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9" name="立方体 658"/>
          <p:cNvSpPr/>
          <p:nvPr/>
        </p:nvSpPr>
        <p:spPr>
          <a:xfrm>
            <a:off x="3142971" y="5040483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0" name="立方体 659"/>
          <p:cNvSpPr/>
          <p:nvPr/>
        </p:nvSpPr>
        <p:spPr>
          <a:xfrm>
            <a:off x="1384189" y="5386041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立方体 660"/>
          <p:cNvSpPr/>
          <p:nvPr/>
        </p:nvSpPr>
        <p:spPr>
          <a:xfrm>
            <a:off x="1690781" y="5386041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2" name="立方体 661"/>
          <p:cNvSpPr/>
          <p:nvPr/>
        </p:nvSpPr>
        <p:spPr>
          <a:xfrm>
            <a:off x="1976227" y="5374244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3" name="立方体 662"/>
          <p:cNvSpPr/>
          <p:nvPr/>
        </p:nvSpPr>
        <p:spPr>
          <a:xfrm>
            <a:off x="2265719" y="5369752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4" name="立方体 663"/>
          <p:cNvSpPr/>
          <p:nvPr/>
        </p:nvSpPr>
        <p:spPr>
          <a:xfrm>
            <a:off x="1077260" y="5382538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5" name="立方体 664"/>
          <p:cNvSpPr/>
          <p:nvPr/>
        </p:nvSpPr>
        <p:spPr>
          <a:xfrm>
            <a:off x="2561622" y="5359592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立方体 665"/>
          <p:cNvSpPr/>
          <p:nvPr/>
        </p:nvSpPr>
        <p:spPr>
          <a:xfrm>
            <a:off x="2857525" y="5365970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7" name="立方体 666"/>
          <p:cNvSpPr/>
          <p:nvPr/>
        </p:nvSpPr>
        <p:spPr>
          <a:xfrm>
            <a:off x="3138812" y="5359592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8" name="立方体 667"/>
          <p:cNvSpPr/>
          <p:nvPr/>
        </p:nvSpPr>
        <p:spPr>
          <a:xfrm>
            <a:off x="1290417" y="3322387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9" name="立方体 668"/>
          <p:cNvSpPr/>
          <p:nvPr/>
        </p:nvSpPr>
        <p:spPr>
          <a:xfrm>
            <a:off x="1597009" y="3322387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0" name="立方体 669"/>
          <p:cNvSpPr/>
          <p:nvPr/>
        </p:nvSpPr>
        <p:spPr>
          <a:xfrm>
            <a:off x="1882455" y="3310590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立方体 670"/>
          <p:cNvSpPr/>
          <p:nvPr/>
        </p:nvSpPr>
        <p:spPr>
          <a:xfrm>
            <a:off x="2171947" y="3306098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2" name="立方体 671"/>
          <p:cNvSpPr/>
          <p:nvPr/>
        </p:nvSpPr>
        <p:spPr>
          <a:xfrm>
            <a:off x="983488" y="3318884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3" name="立方体 672"/>
          <p:cNvSpPr/>
          <p:nvPr/>
        </p:nvSpPr>
        <p:spPr>
          <a:xfrm>
            <a:off x="2467850" y="3295938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4" name="立方体 673"/>
          <p:cNvSpPr/>
          <p:nvPr/>
        </p:nvSpPr>
        <p:spPr>
          <a:xfrm>
            <a:off x="2763753" y="3302316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5" name="立方体 674"/>
          <p:cNvSpPr/>
          <p:nvPr/>
        </p:nvSpPr>
        <p:spPr>
          <a:xfrm>
            <a:off x="3045040" y="3295938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6" name="立方体 675"/>
          <p:cNvSpPr/>
          <p:nvPr/>
        </p:nvSpPr>
        <p:spPr>
          <a:xfrm>
            <a:off x="1286258" y="3641496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7" name="立方体 676"/>
          <p:cNvSpPr/>
          <p:nvPr/>
        </p:nvSpPr>
        <p:spPr>
          <a:xfrm>
            <a:off x="1592850" y="3641496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8" name="立方体 677"/>
          <p:cNvSpPr/>
          <p:nvPr/>
        </p:nvSpPr>
        <p:spPr>
          <a:xfrm>
            <a:off x="1878296" y="3629699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9" name="立方体 678"/>
          <p:cNvSpPr/>
          <p:nvPr/>
        </p:nvSpPr>
        <p:spPr>
          <a:xfrm>
            <a:off x="2167788" y="3625207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0" name="立方体 679"/>
          <p:cNvSpPr/>
          <p:nvPr/>
        </p:nvSpPr>
        <p:spPr>
          <a:xfrm>
            <a:off x="979329" y="3637993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1" name="立方体 680"/>
          <p:cNvSpPr/>
          <p:nvPr/>
        </p:nvSpPr>
        <p:spPr>
          <a:xfrm>
            <a:off x="2463691" y="3615047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2" name="立方体 681"/>
          <p:cNvSpPr/>
          <p:nvPr/>
        </p:nvSpPr>
        <p:spPr>
          <a:xfrm>
            <a:off x="2759594" y="3621425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3" name="立方体 682"/>
          <p:cNvSpPr/>
          <p:nvPr/>
        </p:nvSpPr>
        <p:spPr>
          <a:xfrm>
            <a:off x="3040881" y="3615047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4" name="立方体 683"/>
          <p:cNvSpPr/>
          <p:nvPr/>
        </p:nvSpPr>
        <p:spPr>
          <a:xfrm>
            <a:off x="1286258" y="3951726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5" name="立方体 684"/>
          <p:cNvSpPr/>
          <p:nvPr/>
        </p:nvSpPr>
        <p:spPr>
          <a:xfrm>
            <a:off x="1592850" y="3951726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立方体 685"/>
          <p:cNvSpPr/>
          <p:nvPr/>
        </p:nvSpPr>
        <p:spPr>
          <a:xfrm>
            <a:off x="1878296" y="3939929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立方体 686"/>
          <p:cNvSpPr/>
          <p:nvPr/>
        </p:nvSpPr>
        <p:spPr>
          <a:xfrm>
            <a:off x="2167788" y="3935437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8" name="立方体 687"/>
          <p:cNvSpPr/>
          <p:nvPr/>
        </p:nvSpPr>
        <p:spPr>
          <a:xfrm>
            <a:off x="979329" y="3948223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9" name="立方体 688"/>
          <p:cNvSpPr/>
          <p:nvPr/>
        </p:nvSpPr>
        <p:spPr>
          <a:xfrm>
            <a:off x="2463691" y="3925277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0" name="立方体 689"/>
          <p:cNvSpPr/>
          <p:nvPr/>
        </p:nvSpPr>
        <p:spPr>
          <a:xfrm>
            <a:off x="2759594" y="3931655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1" name="立方体 690"/>
          <p:cNvSpPr/>
          <p:nvPr/>
        </p:nvSpPr>
        <p:spPr>
          <a:xfrm>
            <a:off x="3040881" y="3925277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2" name="立方体 691"/>
          <p:cNvSpPr/>
          <p:nvPr/>
        </p:nvSpPr>
        <p:spPr>
          <a:xfrm>
            <a:off x="1282099" y="4270835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3" name="立方体 692"/>
          <p:cNvSpPr/>
          <p:nvPr/>
        </p:nvSpPr>
        <p:spPr>
          <a:xfrm>
            <a:off x="1588691" y="4270835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4" name="立方体 693"/>
          <p:cNvSpPr/>
          <p:nvPr/>
        </p:nvSpPr>
        <p:spPr>
          <a:xfrm>
            <a:off x="1874137" y="4259038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5" name="立方体 694"/>
          <p:cNvSpPr/>
          <p:nvPr/>
        </p:nvSpPr>
        <p:spPr>
          <a:xfrm>
            <a:off x="2163629" y="4254546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6" name="立方体 695"/>
          <p:cNvSpPr/>
          <p:nvPr/>
        </p:nvSpPr>
        <p:spPr>
          <a:xfrm>
            <a:off x="975170" y="4267332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7" name="立方体 696"/>
          <p:cNvSpPr/>
          <p:nvPr/>
        </p:nvSpPr>
        <p:spPr>
          <a:xfrm>
            <a:off x="2459532" y="4244386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8" name="立方体 697"/>
          <p:cNvSpPr/>
          <p:nvPr/>
        </p:nvSpPr>
        <p:spPr>
          <a:xfrm>
            <a:off x="2755435" y="4250764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立方体 698"/>
          <p:cNvSpPr/>
          <p:nvPr/>
        </p:nvSpPr>
        <p:spPr>
          <a:xfrm>
            <a:off x="3036722" y="4244386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0" name="立方体 699"/>
          <p:cNvSpPr/>
          <p:nvPr/>
        </p:nvSpPr>
        <p:spPr>
          <a:xfrm>
            <a:off x="1271642" y="4571698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1" name="立方体 700"/>
          <p:cNvSpPr/>
          <p:nvPr/>
        </p:nvSpPr>
        <p:spPr>
          <a:xfrm>
            <a:off x="1578234" y="4571698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2" name="立方体 701"/>
          <p:cNvSpPr/>
          <p:nvPr/>
        </p:nvSpPr>
        <p:spPr>
          <a:xfrm>
            <a:off x="1863680" y="4559901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3" name="立方体 702"/>
          <p:cNvSpPr/>
          <p:nvPr/>
        </p:nvSpPr>
        <p:spPr>
          <a:xfrm>
            <a:off x="2153172" y="4555409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4" name="立方体 703"/>
          <p:cNvSpPr/>
          <p:nvPr/>
        </p:nvSpPr>
        <p:spPr>
          <a:xfrm>
            <a:off x="964713" y="4568195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5" name="立方体 704"/>
          <p:cNvSpPr/>
          <p:nvPr/>
        </p:nvSpPr>
        <p:spPr>
          <a:xfrm>
            <a:off x="2449075" y="4545249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6" name="立方体 705"/>
          <p:cNvSpPr/>
          <p:nvPr/>
        </p:nvSpPr>
        <p:spPr>
          <a:xfrm>
            <a:off x="2744978" y="4551627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7" name="立方体 706"/>
          <p:cNvSpPr/>
          <p:nvPr/>
        </p:nvSpPr>
        <p:spPr>
          <a:xfrm>
            <a:off x="3026265" y="4545249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8" name="立方体 707"/>
          <p:cNvSpPr/>
          <p:nvPr/>
        </p:nvSpPr>
        <p:spPr>
          <a:xfrm>
            <a:off x="1267483" y="4890807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9" name="立方体 708"/>
          <p:cNvSpPr/>
          <p:nvPr/>
        </p:nvSpPr>
        <p:spPr>
          <a:xfrm>
            <a:off x="1574075" y="4890807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立方体 709"/>
          <p:cNvSpPr/>
          <p:nvPr/>
        </p:nvSpPr>
        <p:spPr>
          <a:xfrm>
            <a:off x="1859521" y="4879010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1" name="立方体 710"/>
          <p:cNvSpPr/>
          <p:nvPr/>
        </p:nvSpPr>
        <p:spPr>
          <a:xfrm>
            <a:off x="2149013" y="4874518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2" name="立方体 711"/>
          <p:cNvSpPr/>
          <p:nvPr/>
        </p:nvSpPr>
        <p:spPr>
          <a:xfrm>
            <a:off x="960554" y="4887304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立方体 712"/>
          <p:cNvSpPr/>
          <p:nvPr/>
        </p:nvSpPr>
        <p:spPr>
          <a:xfrm>
            <a:off x="2444916" y="4864358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4" name="立方体 713"/>
          <p:cNvSpPr/>
          <p:nvPr/>
        </p:nvSpPr>
        <p:spPr>
          <a:xfrm>
            <a:off x="2740819" y="4870736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5" name="立方体 714"/>
          <p:cNvSpPr/>
          <p:nvPr/>
        </p:nvSpPr>
        <p:spPr>
          <a:xfrm>
            <a:off x="3022106" y="4864358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6" name="立方体 715"/>
          <p:cNvSpPr/>
          <p:nvPr/>
        </p:nvSpPr>
        <p:spPr>
          <a:xfrm>
            <a:off x="1267483" y="5201037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7" name="立方体 716"/>
          <p:cNvSpPr/>
          <p:nvPr/>
        </p:nvSpPr>
        <p:spPr>
          <a:xfrm>
            <a:off x="1574075" y="5201037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8" name="立方体 717"/>
          <p:cNvSpPr/>
          <p:nvPr/>
        </p:nvSpPr>
        <p:spPr>
          <a:xfrm>
            <a:off x="1859521" y="5189240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9" name="立方体 718"/>
          <p:cNvSpPr/>
          <p:nvPr/>
        </p:nvSpPr>
        <p:spPr>
          <a:xfrm>
            <a:off x="2149013" y="5184748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0" name="立方体 719"/>
          <p:cNvSpPr/>
          <p:nvPr/>
        </p:nvSpPr>
        <p:spPr>
          <a:xfrm>
            <a:off x="960554" y="5197534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1" name="立方体 720"/>
          <p:cNvSpPr/>
          <p:nvPr/>
        </p:nvSpPr>
        <p:spPr>
          <a:xfrm>
            <a:off x="2444916" y="5174588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2" name="立方体 721"/>
          <p:cNvSpPr/>
          <p:nvPr/>
        </p:nvSpPr>
        <p:spPr>
          <a:xfrm>
            <a:off x="2740819" y="5180966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3" name="立方体 722"/>
          <p:cNvSpPr/>
          <p:nvPr/>
        </p:nvSpPr>
        <p:spPr>
          <a:xfrm>
            <a:off x="3022106" y="5174588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4" name="立方体 723"/>
          <p:cNvSpPr/>
          <p:nvPr/>
        </p:nvSpPr>
        <p:spPr>
          <a:xfrm>
            <a:off x="1263324" y="5520146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5" name="立方体 724"/>
          <p:cNvSpPr/>
          <p:nvPr/>
        </p:nvSpPr>
        <p:spPr>
          <a:xfrm>
            <a:off x="1569916" y="5520146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6" name="立方体 725"/>
          <p:cNvSpPr/>
          <p:nvPr/>
        </p:nvSpPr>
        <p:spPr>
          <a:xfrm>
            <a:off x="1855362" y="5508349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7" name="立方体 726"/>
          <p:cNvSpPr/>
          <p:nvPr/>
        </p:nvSpPr>
        <p:spPr>
          <a:xfrm>
            <a:off x="2144854" y="5503857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8" name="立方体 727"/>
          <p:cNvSpPr/>
          <p:nvPr/>
        </p:nvSpPr>
        <p:spPr>
          <a:xfrm>
            <a:off x="956395" y="5516643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9" name="立方体 728"/>
          <p:cNvSpPr/>
          <p:nvPr/>
        </p:nvSpPr>
        <p:spPr>
          <a:xfrm>
            <a:off x="2440757" y="5493697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0" name="立方体 729"/>
          <p:cNvSpPr/>
          <p:nvPr/>
        </p:nvSpPr>
        <p:spPr>
          <a:xfrm>
            <a:off x="2736660" y="5500075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1" name="立方体 730"/>
          <p:cNvSpPr/>
          <p:nvPr/>
        </p:nvSpPr>
        <p:spPr>
          <a:xfrm>
            <a:off x="3017947" y="5493697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2" name="立方体 731"/>
          <p:cNvSpPr/>
          <p:nvPr/>
        </p:nvSpPr>
        <p:spPr>
          <a:xfrm>
            <a:off x="1145614" y="3451751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3" name="立方体 732"/>
          <p:cNvSpPr/>
          <p:nvPr/>
        </p:nvSpPr>
        <p:spPr>
          <a:xfrm>
            <a:off x="1452206" y="3451751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4" name="立方体 733"/>
          <p:cNvSpPr/>
          <p:nvPr/>
        </p:nvSpPr>
        <p:spPr>
          <a:xfrm>
            <a:off x="1737652" y="3439954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5" name="立方体 734"/>
          <p:cNvSpPr/>
          <p:nvPr/>
        </p:nvSpPr>
        <p:spPr>
          <a:xfrm>
            <a:off x="2027144" y="3435462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6" name="立方体 735"/>
          <p:cNvSpPr/>
          <p:nvPr/>
        </p:nvSpPr>
        <p:spPr>
          <a:xfrm>
            <a:off x="838685" y="3448248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7" name="立方体 736"/>
          <p:cNvSpPr/>
          <p:nvPr/>
        </p:nvSpPr>
        <p:spPr>
          <a:xfrm>
            <a:off x="2323047" y="3425302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8" name="立方体 737"/>
          <p:cNvSpPr/>
          <p:nvPr/>
        </p:nvSpPr>
        <p:spPr>
          <a:xfrm>
            <a:off x="2618950" y="3431680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9" name="立方体 738"/>
          <p:cNvSpPr/>
          <p:nvPr/>
        </p:nvSpPr>
        <p:spPr>
          <a:xfrm>
            <a:off x="2900237" y="3425302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0" name="立方体 739"/>
          <p:cNvSpPr/>
          <p:nvPr/>
        </p:nvSpPr>
        <p:spPr>
          <a:xfrm>
            <a:off x="1141455" y="3770860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1" name="立方体 740"/>
          <p:cNvSpPr/>
          <p:nvPr/>
        </p:nvSpPr>
        <p:spPr>
          <a:xfrm>
            <a:off x="1448047" y="3770860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2" name="立方体 741"/>
          <p:cNvSpPr/>
          <p:nvPr/>
        </p:nvSpPr>
        <p:spPr>
          <a:xfrm>
            <a:off x="1733493" y="3759063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3" name="立方体 742"/>
          <p:cNvSpPr/>
          <p:nvPr/>
        </p:nvSpPr>
        <p:spPr>
          <a:xfrm>
            <a:off x="2022985" y="3754571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4" name="立方体 743"/>
          <p:cNvSpPr/>
          <p:nvPr/>
        </p:nvSpPr>
        <p:spPr>
          <a:xfrm>
            <a:off x="834526" y="3767357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5" name="立方体 744"/>
          <p:cNvSpPr/>
          <p:nvPr/>
        </p:nvSpPr>
        <p:spPr>
          <a:xfrm>
            <a:off x="2318888" y="3744411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6" name="立方体 745"/>
          <p:cNvSpPr/>
          <p:nvPr/>
        </p:nvSpPr>
        <p:spPr>
          <a:xfrm>
            <a:off x="2614791" y="3750789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7" name="立方体 746"/>
          <p:cNvSpPr/>
          <p:nvPr/>
        </p:nvSpPr>
        <p:spPr>
          <a:xfrm>
            <a:off x="2896078" y="3744411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8" name="立方体 747"/>
          <p:cNvSpPr/>
          <p:nvPr/>
        </p:nvSpPr>
        <p:spPr>
          <a:xfrm>
            <a:off x="1141455" y="4081090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9" name="立方体 748"/>
          <p:cNvSpPr/>
          <p:nvPr/>
        </p:nvSpPr>
        <p:spPr>
          <a:xfrm>
            <a:off x="1448047" y="4081090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0" name="立方体 749"/>
          <p:cNvSpPr/>
          <p:nvPr/>
        </p:nvSpPr>
        <p:spPr>
          <a:xfrm>
            <a:off x="1733493" y="4069293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1" name="立方体 750"/>
          <p:cNvSpPr/>
          <p:nvPr/>
        </p:nvSpPr>
        <p:spPr>
          <a:xfrm>
            <a:off x="2022985" y="4064801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2" name="立方体 751"/>
          <p:cNvSpPr/>
          <p:nvPr/>
        </p:nvSpPr>
        <p:spPr>
          <a:xfrm>
            <a:off x="834526" y="4077587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3" name="立方体 752"/>
          <p:cNvSpPr/>
          <p:nvPr/>
        </p:nvSpPr>
        <p:spPr>
          <a:xfrm>
            <a:off x="2318888" y="4054641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4" name="立方体 753"/>
          <p:cNvSpPr/>
          <p:nvPr/>
        </p:nvSpPr>
        <p:spPr>
          <a:xfrm>
            <a:off x="2614791" y="4061019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5" name="立方体 754"/>
          <p:cNvSpPr/>
          <p:nvPr/>
        </p:nvSpPr>
        <p:spPr>
          <a:xfrm>
            <a:off x="2896078" y="4054641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6" name="立方体 755"/>
          <p:cNvSpPr/>
          <p:nvPr/>
        </p:nvSpPr>
        <p:spPr>
          <a:xfrm>
            <a:off x="1137296" y="4400199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7" name="立方体 756"/>
          <p:cNvSpPr/>
          <p:nvPr/>
        </p:nvSpPr>
        <p:spPr>
          <a:xfrm>
            <a:off x="1443888" y="4400199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8" name="立方体 757"/>
          <p:cNvSpPr/>
          <p:nvPr/>
        </p:nvSpPr>
        <p:spPr>
          <a:xfrm>
            <a:off x="1729334" y="4388402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9" name="立方体 758"/>
          <p:cNvSpPr/>
          <p:nvPr/>
        </p:nvSpPr>
        <p:spPr>
          <a:xfrm>
            <a:off x="2018826" y="4383910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0" name="立方体 759"/>
          <p:cNvSpPr/>
          <p:nvPr/>
        </p:nvSpPr>
        <p:spPr>
          <a:xfrm>
            <a:off x="830367" y="4396696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1" name="立方体 760"/>
          <p:cNvSpPr/>
          <p:nvPr/>
        </p:nvSpPr>
        <p:spPr>
          <a:xfrm>
            <a:off x="2314729" y="4373750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2" name="立方体 761"/>
          <p:cNvSpPr/>
          <p:nvPr/>
        </p:nvSpPr>
        <p:spPr>
          <a:xfrm>
            <a:off x="2610632" y="4380128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3" name="立方体 762"/>
          <p:cNvSpPr/>
          <p:nvPr/>
        </p:nvSpPr>
        <p:spPr>
          <a:xfrm>
            <a:off x="2891919" y="4373750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4" name="立方体 763"/>
          <p:cNvSpPr/>
          <p:nvPr/>
        </p:nvSpPr>
        <p:spPr>
          <a:xfrm>
            <a:off x="1126839" y="4701062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5" name="立方体 764"/>
          <p:cNvSpPr/>
          <p:nvPr/>
        </p:nvSpPr>
        <p:spPr>
          <a:xfrm>
            <a:off x="1433431" y="4701062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6" name="立方体 765"/>
          <p:cNvSpPr/>
          <p:nvPr/>
        </p:nvSpPr>
        <p:spPr>
          <a:xfrm>
            <a:off x="1718877" y="4689265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7" name="立方体 766"/>
          <p:cNvSpPr/>
          <p:nvPr/>
        </p:nvSpPr>
        <p:spPr>
          <a:xfrm>
            <a:off x="2008369" y="4684773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8" name="立方体 767"/>
          <p:cNvSpPr/>
          <p:nvPr/>
        </p:nvSpPr>
        <p:spPr>
          <a:xfrm>
            <a:off x="819910" y="4697559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9" name="立方体 768"/>
          <p:cNvSpPr/>
          <p:nvPr/>
        </p:nvSpPr>
        <p:spPr>
          <a:xfrm>
            <a:off x="2304272" y="4674613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0" name="立方体 769"/>
          <p:cNvSpPr/>
          <p:nvPr/>
        </p:nvSpPr>
        <p:spPr>
          <a:xfrm>
            <a:off x="2600175" y="4680991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1" name="立方体 770"/>
          <p:cNvSpPr/>
          <p:nvPr/>
        </p:nvSpPr>
        <p:spPr>
          <a:xfrm>
            <a:off x="2881462" y="4674613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2" name="立方体 771"/>
          <p:cNvSpPr/>
          <p:nvPr/>
        </p:nvSpPr>
        <p:spPr>
          <a:xfrm>
            <a:off x="1122680" y="5020171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3" name="立方体 772"/>
          <p:cNvSpPr/>
          <p:nvPr/>
        </p:nvSpPr>
        <p:spPr>
          <a:xfrm>
            <a:off x="1429272" y="5020171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4" name="立方体 773"/>
          <p:cNvSpPr/>
          <p:nvPr/>
        </p:nvSpPr>
        <p:spPr>
          <a:xfrm>
            <a:off x="1714718" y="5008374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5" name="立方体 774"/>
          <p:cNvSpPr/>
          <p:nvPr/>
        </p:nvSpPr>
        <p:spPr>
          <a:xfrm>
            <a:off x="2004210" y="5003882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6" name="立方体 775"/>
          <p:cNvSpPr/>
          <p:nvPr/>
        </p:nvSpPr>
        <p:spPr>
          <a:xfrm>
            <a:off x="815751" y="5016668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7" name="立方体 776"/>
          <p:cNvSpPr/>
          <p:nvPr/>
        </p:nvSpPr>
        <p:spPr>
          <a:xfrm>
            <a:off x="2300113" y="4993722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8" name="立方体 777"/>
          <p:cNvSpPr/>
          <p:nvPr/>
        </p:nvSpPr>
        <p:spPr>
          <a:xfrm>
            <a:off x="2596016" y="5000100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9" name="立方体 778"/>
          <p:cNvSpPr/>
          <p:nvPr/>
        </p:nvSpPr>
        <p:spPr>
          <a:xfrm>
            <a:off x="2877303" y="4993722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0" name="立方体 779"/>
          <p:cNvSpPr/>
          <p:nvPr/>
        </p:nvSpPr>
        <p:spPr>
          <a:xfrm>
            <a:off x="1122680" y="5330401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1" name="立方体 780"/>
          <p:cNvSpPr/>
          <p:nvPr/>
        </p:nvSpPr>
        <p:spPr>
          <a:xfrm>
            <a:off x="1429272" y="5330401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2" name="立方体 781"/>
          <p:cNvSpPr/>
          <p:nvPr/>
        </p:nvSpPr>
        <p:spPr>
          <a:xfrm>
            <a:off x="1714718" y="5318604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3" name="立方体 782"/>
          <p:cNvSpPr/>
          <p:nvPr/>
        </p:nvSpPr>
        <p:spPr>
          <a:xfrm>
            <a:off x="2004210" y="5314112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4" name="立方体 783"/>
          <p:cNvSpPr/>
          <p:nvPr/>
        </p:nvSpPr>
        <p:spPr>
          <a:xfrm>
            <a:off x="815751" y="5326898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5" name="立方体 784"/>
          <p:cNvSpPr/>
          <p:nvPr/>
        </p:nvSpPr>
        <p:spPr>
          <a:xfrm>
            <a:off x="2300113" y="5303952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6" name="立方体 785"/>
          <p:cNvSpPr/>
          <p:nvPr/>
        </p:nvSpPr>
        <p:spPr>
          <a:xfrm>
            <a:off x="2596016" y="5310330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7" name="立方体 786"/>
          <p:cNvSpPr/>
          <p:nvPr/>
        </p:nvSpPr>
        <p:spPr>
          <a:xfrm>
            <a:off x="2877303" y="5303952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8" name="立方体 787"/>
          <p:cNvSpPr/>
          <p:nvPr/>
        </p:nvSpPr>
        <p:spPr>
          <a:xfrm>
            <a:off x="1118521" y="5649510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9" name="立方体 788"/>
          <p:cNvSpPr/>
          <p:nvPr/>
        </p:nvSpPr>
        <p:spPr>
          <a:xfrm>
            <a:off x="1425113" y="5649510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0" name="立方体 789"/>
          <p:cNvSpPr/>
          <p:nvPr/>
        </p:nvSpPr>
        <p:spPr>
          <a:xfrm>
            <a:off x="1710559" y="5637713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1" name="立方体 790"/>
          <p:cNvSpPr/>
          <p:nvPr/>
        </p:nvSpPr>
        <p:spPr>
          <a:xfrm>
            <a:off x="2000051" y="5633221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2" name="立方体 791"/>
          <p:cNvSpPr/>
          <p:nvPr/>
        </p:nvSpPr>
        <p:spPr>
          <a:xfrm>
            <a:off x="811592" y="5646007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3" name="立方体 792"/>
          <p:cNvSpPr/>
          <p:nvPr/>
        </p:nvSpPr>
        <p:spPr>
          <a:xfrm>
            <a:off x="2295954" y="5623061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4" name="立方体 793"/>
          <p:cNvSpPr/>
          <p:nvPr/>
        </p:nvSpPr>
        <p:spPr>
          <a:xfrm>
            <a:off x="2591857" y="5629439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5" name="立方体 794"/>
          <p:cNvSpPr/>
          <p:nvPr/>
        </p:nvSpPr>
        <p:spPr>
          <a:xfrm>
            <a:off x="2873144" y="5623061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6" name="立方体 795"/>
          <p:cNvSpPr/>
          <p:nvPr/>
        </p:nvSpPr>
        <p:spPr>
          <a:xfrm>
            <a:off x="6272106" y="2691162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7" name="立方体 796"/>
          <p:cNvSpPr/>
          <p:nvPr/>
        </p:nvSpPr>
        <p:spPr>
          <a:xfrm>
            <a:off x="6847044" y="2674873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8" name="立方体 797"/>
          <p:cNvSpPr/>
          <p:nvPr/>
        </p:nvSpPr>
        <p:spPr>
          <a:xfrm>
            <a:off x="5658585" y="2687659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9" name="立方体 798"/>
          <p:cNvSpPr/>
          <p:nvPr/>
        </p:nvSpPr>
        <p:spPr>
          <a:xfrm>
            <a:off x="7438850" y="2671091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0" name="立方体 799"/>
          <p:cNvSpPr/>
          <p:nvPr/>
        </p:nvSpPr>
        <p:spPr>
          <a:xfrm>
            <a:off x="6267947" y="3320501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1" name="立方体 800"/>
          <p:cNvSpPr/>
          <p:nvPr/>
        </p:nvSpPr>
        <p:spPr>
          <a:xfrm>
            <a:off x="6842885" y="3304212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2" name="立方体 801"/>
          <p:cNvSpPr/>
          <p:nvPr/>
        </p:nvSpPr>
        <p:spPr>
          <a:xfrm>
            <a:off x="5654426" y="3316998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3" name="立方体 802"/>
          <p:cNvSpPr/>
          <p:nvPr/>
        </p:nvSpPr>
        <p:spPr>
          <a:xfrm>
            <a:off x="7434691" y="3300430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4" name="立方体 803"/>
          <p:cNvSpPr/>
          <p:nvPr/>
        </p:nvSpPr>
        <p:spPr>
          <a:xfrm>
            <a:off x="6253331" y="3940473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5" name="立方体 804"/>
          <p:cNvSpPr/>
          <p:nvPr/>
        </p:nvSpPr>
        <p:spPr>
          <a:xfrm>
            <a:off x="6828269" y="392418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6" name="立方体 805"/>
          <p:cNvSpPr/>
          <p:nvPr/>
        </p:nvSpPr>
        <p:spPr>
          <a:xfrm>
            <a:off x="5639810" y="3936970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7" name="立方体 806"/>
          <p:cNvSpPr/>
          <p:nvPr/>
        </p:nvSpPr>
        <p:spPr>
          <a:xfrm>
            <a:off x="7420075" y="392040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8" name="立方体 807"/>
          <p:cNvSpPr/>
          <p:nvPr/>
        </p:nvSpPr>
        <p:spPr>
          <a:xfrm>
            <a:off x="6249172" y="4569812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9" name="立方体 808"/>
          <p:cNvSpPr/>
          <p:nvPr/>
        </p:nvSpPr>
        <p:spPr>
          <a:xfrm>
            <a:off x="6824110" y="455352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0" name="立方体 809"/>
          <p:cNvSpPr/>
          <p:nvPr/>
        </p:nvSpPr>
        <p:spPr>
          <a:xfrm>
            <a:off x="5635651" y="4566309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1" name="立方体 810"/>
          <p:cNvSpPr/>
          <p:nvPr/>
        </p:nvSpPr>
        <p:spPr>
          <a:xfrm>
            <a:off x="7415916" y="4549741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2" name="立方体 811"/>
          <p:cNvSpPr/>
          <p:nvPr/>
        </p:nvSpPr>
        <p:spPr>
          <a:xfrm>
            <a:off x="5875488" y="3038552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3" name="立方体 812"/>
          <p:cNvSpPr/>
          <p:nvPr/>
        </p:nvSpPr>
        <p:spPr>
          <a:xfrm>
            <a:off x="6450426" y="3022263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4" name="立方体 813"/>
          <p:cNvSpPr/>
          <p:nvPr/>
        </p:nvSpPr>
        <p:spPr>
          <a:xfrm>
            <a:off x="5261967" y="3035049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5" name="立方体 814"/>
          <p:cNvSpPr/>
          <p:nvPr/>
        </p:nvSpPr>
        <p:spPr>
          <a:xfrm>
            <a:off x="7042232" y="3018481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6" name="立方体 815"/>
          <p:cNvSpPr/>
          <p:nvPr/>
        </p:nvSpPr>
        <p:spPr>
          <a:xfrm>
            <a:off x="5871329" y="3667891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7" name="立方体 816"/>
          <p:cNvSpPr/>
          <p:nvPr/>
        </p:nvSpPr>
        <p:spPr>
          <a:xfrm>
            <a:off x="6446267" y="3651602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立方体 817"/>
          <p:cNvSpPr/>
          <p:nvPr/>
        </p:nvSpPr>
        <p:spPr>
          <a:xfrm>
            <a:off x="5257808" y="3664388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9" name="立方体 818"/>
          <p:cNvSpPr/>
          <p:nvPr/>
        </p:nvSpPr>
        <p:spPr>
          <a:xfrm>
            <a:off x="7038073" y="3647820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0" name="立方体 819"/>
          <p:cNvSpPr/>
          <p:nvPr/>
        </p:nvSpPr>
        <p:spPr>
          <a:xfrm>
            <a:off x="5856713" y="4287863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1" name="立方体 820"/>
          <p:cNvSpPr/>
          <p:nvPr/>
        </p:nvSpPr>
        <p:spPr>
          <a:xfrm>
            <a:off x="6431651" y="427157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2" name="立方体 821"/>
          <p:cNvSpPr/>
          <p:nvPr/>
        </p:nvSpPr>
        <p:spPr>
          <a:xfrm>
            <a:off x="5243192" y="4284360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3" name="立方体 822"/>
          <p:cNvSpPr/>
          <p:nvPr/>
        </p:nvSpPr>
        <p:spPr>
          <a:xfrm>
            <a:off x="7023457" y="426779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4" name="立方体 823"/>
          <p:cNvSpPr/>
          <p:nvPr/>
        </p:nvSpPr>
        <p:spPr>
          <a:xfrm>
            <a:off x="5852554" y="4917202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立方体 824"/>
          <p:cNvSpPr/>
          <p:nvPr/>
        </p:nvSpPr>
        <p:spPr>
          <a:xfrm>
            <a:off x="6427492" y="4900913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6" name="立方体 825"/>
          <p:cNvSpPr/>
          <p:nvPr/>
        </p:nvSpPr>
        <p:spPr>
          <a:xfrm>
            <a:off x="5239033" y="4913699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7" name="立方体 826"/>
          <p:cNvSpPr/>
          <p:nvPr/>
        </p:nvSpPr>
        <p:spPr>
          <a:xfrm>
            <a:off x="7019298" y="4897131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8" name="立方体 827"/>
          <p:cNvSpPr/>
          <p:nvPr/>
        </p:nvSpPr>
        <p:spPr>
          <a:xfrm>
            <a:off x="5582899" y="3359272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9" name="立方体 828"/>
          <p:cNvSpPr/>
          <p:nvPr/>
        </p:nvSpPr>
        <p:spPr>
          <a:xfrm>
            <a:off x="6157837" y="3342983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0" name="立方体 829"/>
          <p:cNvSpPr/>
          <p:nvPr/>
        </p:nvSpPr>
        <p:spPr>
          <a:xfrm>
            <a:off x="4969378" y="3355769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1" name="立方体 830"/>
          <p:cNvSpPr/>
          <p:nvPr/>
        </p:nvSpPr>
        <p:spPr>
          <a:xfrm>
            <a:off x="6749643" y="3339201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2" name="立方体 831"/>
          <p:cNvSpPr/>
          <p:nvPr/>
        </p:nvSpPr>
        <p:spPr>
          <a:xfrm>
            <a:off x="5578740" y="3988611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3" name="立方体 832"/>
          <p:cNvSpPr/>
          <p:nvPr/>
        </p:nvSpPr>
        <p:spPr>
          <a:xfrm>
            <a:off x="6153678" y="3972322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4" name="立方体 833"/>
          <p:cNvSpPr/>
          <p:nvPr/>
        </p:nvSpPr>
        <p:spPr>
          <a:xfrm>
            <a:off x="4965219" y="3985108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5" name="立方体 834"/>
          <p:cNvSpPr/>
          <p:nvPr/>
        </p:nvSpPr>
        <p:spPr>
          <a:xfrm>
            <a:off x="6745484" y="3968540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6" name="立方体 835"/>
          <p:cNvSpPr/>
          <p:nvPr/>
        </p:nvSpPr>
        <p:spPr>
          <a:xfrm>
            <a:off x="5564124" y="4608583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7" name="立方体 836"/>
          <p:cNvSpPr/>
          <p:nvPr/>
        </p:nvSpPr>
        <p:spPr>
          <a:xfrm>
            <a:off x="6139062" y="4592294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8" name="立方体 837"/>
          <p:cNvSpPr/>
          <p:nvPr/>
        </p:nvSpPr>
        <p:spPr>
          <a:xfrm>
            <a:off x="4950603" y="4605080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9" name="立方体 838"/>
          <p:cNvSpPr/>
          <p:nvPr/>
        </p:nvSpPr>
        <p:spPr>
          <a:xfrm>
            <a:off x="6730868" y="4588512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0" name="立方体 839"/>
          <p:cNvSpPr/>
          <p:nvPr/>
        </p:nvSpPr>
        <p:spPr>
          <a:xfrm>
            <a:off x="5559965" y="5237922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1" name="立方体 840"/>
          <p:cNvSpPr/>
          <p:nvPr/>
        </p:nvSpPr>
        <p:spPr>
          <a:xfrm>
            <a:off x="6134903" y="5221633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2" name="立方体 841"/>
          <p:cNvSpPr/>
          <p:nvPr/>
        </p:nvSpPr>
        <p:spPr>
          <a:xfrm>
            <a:off x="4946444" y="5234419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3" name="立方体 842"/>
          <p:cNvSpPr/>
          <p:nvPr/>
        </p:nvSpPr>
        <p:spPr>
          <a:xfrm>
            <a:off x="6726709" y="5217851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4" name="立方体 843"/>
          <p:cNvSpPr/>
          <p:nvPr/>
        </p:nvSpPr>
        <p:spPr>
          <a:xfrm>
            <a:off x="5186281" y="3706662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5" name="立方体 844"/>
          <p:cNvSpPr/>
          <p:nvPr/>
        </p:nvSpPr>
        <p:spPr>
          <a:xfrm>
            <a:off x="5761219" y="3690373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6" name="立方体 845"/>
          <p:cNvSpPr/>
          <p:nvPr/>
        </p:nvSpPr>
        <p:spPr>
          <a:xfrm>
            <a:off x="4572760" y="3703159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7" name="立方体 846"/>
          <p:cNvSpPr/>
          <p:nvPr/>
        </p:nvSpPr>
        <p:spPr>
          <a:xfrm>
            <a:off x="6353025" y="3686591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8" name="立方体 847"/>
          <p:cNvSpPr/>
          <p:nvPr/>
        </p:nvSpPr>
        <p:spPr>
          <a:xfrm>
            <a:off x="5182122" y="4336001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9" name="立方体 848"/>
          <p:cNvSpPr/>
          <p:nvPr/>
        </p:nvSpPr>
        <p:spPr>
          <a:xfrm>
            <a:off x="5757060" y="4319712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0" name="立方体 849"/>
          <p:cNvSpPr/>
          <p:nvPr/>
        </p:nvSpPr>
        <p:spPr>
          <a:xfrm>
            <a:off x="4568601" y="4332498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1" name="立方体 850"/>
          <p:cNvSpPr/>
          <p:nvPr/>
        </p:nvSpPr>
        <p:spPr>
          <a:xfrm>
            <a:off x="6348866" y="4315930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2" name="立方体 851"/>
          <p:cNvSpPr/>
          <p:nvPr/>
        </p:nvSpPr>
        <p:spPr>
          <a:xfrm>
            <a:off x="5167506" y="4955973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3" name="立方体 852"/>
          <p:cNvSpPr/>
          <p:nvPr/>
        </p:nvSpPr>
        <p:spPr>
          <a:xfrm>
            <a:off x="5742444" y="4939684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4" name="立方体 853"/>
          <p:cNvSpPr/>
          <p:nvPr/>
        </p:nvSpPr>
        <p:spPr>
          <a:xfrm>
            <a:off x="4553985" y="4952470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5" name="立方体 854"/>
          <p:cNvSpPr/>
          <p:nvPr/>
        </p:nvSpPr>
        <p:spPr>
          <a:xfrm>
            <a:off x="6334250" y="4935902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6" name="立方体 855"/>
          <p:cNvSpPr/>
          <p:nvPr/>
        </p:nvSpPr>
        <p:spPr>
          <a:xfrm>
            <a:off x="5163347" y="5585312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7" name="立方体 856"/>
          <p:cNvSpPr/>
          <p:nvPr/>
        </p:nvSpPr>
        <p:spPr>
          <a:xfrm>
            <a:off x="5738285" y="5569023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8" name="立方体 857"/>
          <p:cNvSpPr/>
          <p:nvPr/>
        </p:nvSpPr>
        <p:spPr>
          <a:xfrm>
            <a:off x="4549826" y="5581809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9" name="立方体 858"/>
          <p:cNvSpPr/>
          <p:nvPr/>
        </p:nvSpPr>
        <p:spPr>
          <a:xfrm>
            <a:off x="6330091" y="5565241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0" name="立方体 859"/>
          <p:cNvSpPr/>
          <p:nvPr/>
        </p:nvSpPr>
        <p:spPr>
          <a:xfrm>
            <a:off x="10352484" y="4187405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1" name="立方体 860"/>
          <p:cNvSpPr/>
          <p:nvPr/>
        </p:nvSpPr>
        <p:spPr>
          <a:xfrm>
            <a:off x="10356988" y="3001392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2" name="立方体 861"/>
          <p:cNvSpPr/>
          <p:nvPr/>
        </p:nvSpPr>
        <p:spPr>
          <a:xfrm>
            <a:off x="9168529" y="3014178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3" name="立方体 862"/>
          <p:cNvSpPr/>
          <p:nvPr/>
        </p:nvSpPr>
        <p:spPr>
          <a:xfrm>
            <a:off x="9149754" y="4263489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4" name="立方体 863"/>
          <p:cNvSpPr/>
          <p:nvPr/>
        </p:nvSpPr>
        <p:spPr>
          <a:xfrm>
            <a:off x="9667781" y="3669502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5" name="立方体 864"/>
          <p:cNvSpPr/>
          <p:nvPr/>
        </p:nvSpPr>
        <p:spPr>
          <a:xfrm>
            <a:off x="8479322" y="3682288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6" name="立方体 865"/>
          <p:cNvSpPr/>
          <p:nvPr/>
        </p:nvSpPr>
        <p:spPr>
          <a:xfrm>
            <a:off x="9649006" y="4918813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7" name="立方体 866"/>
          <p:cNvSpPr/>
          <p:nvPr/>
        </p:nvSpPr>
        <p:spPr>
          <a:xfrm>
            <a:off x="8460547" y="4931599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8" name="立方体 867"/>
          <p:cNvSpPr/>
          <p:nvPr/>
        </p:nvSpPr>
        <p:spPr>
          <a:xfrm>
            <a:off x="717174" y="2412009"/>
            <a:ext cx="3520362" cy="3570123"/>
          </a:xfrm>
          <a:prstGeom prst="cube">
            <a:avLst>
              <a:gd name="adj" fmla="val 29329"/>
            </a:avLst>
          </a:prstGeom>
          <a:noFill/>
          <a:ln w="31750">
            <a:solidFill>
              <a:srgbClr val="0B15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9" name="立方体 868"/>
          <p:cNvSpPr/>
          <p:nvPr/>
        </p:nvSpPr>
        <p:spPr>
          <a:xfrm>
            <a:off x="4346046" y="2465702"/>
            <a:ext cx="3520362" cy="3570123"/>
          </a:xfrm>
          <a:prstGeom prst="cube">
            <a:avLst>
              <a:gd name="adj" fmla="val 30195"/>
            </a:avLst>
          </a:prstGeom>
          <a:noFill/>
          <a:ln w="31750">
            <a:solidFill>
              <a:srgbClr val="0B15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0" name="立方体 869"/>
          <p:cNvSpPr/>
          <p:nvPr/>
        </p:nvSpPr>
        <p:spPr>
          <a:xfrm>
            <a:off x="8034853" y="2465702"/>
            <a:ext cx="3520362" cy="3475687"/>
          </a:xfrm>
          <a:prstGeom prst="cube">
            <a:avLst>
              <a:gd name="adj" fmla="val 31349"/>
            </a:avLst>
          </a:prstGeom>
          <a:noFill/>
          <a:ln w="31750">
            <a:solidFill>
              <a:srgbClr val="0B15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1" name="文本框 870"/>
          <p:cNvSpPr txBox="1"/>
          <p:nvPr/>
        </p:nvSpPr>
        <p:spPr>
          <a:xfrm>
            <a:off x="2129107" y="210779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Level 0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2" name="矩形 871"/>
          <p:cNvSpPr/>
          <p:nvPr/>
        </p:nvSpPr>
        <p:spPr>
          <a:xfrm>
            <a:off x="9609823" y="1966755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Level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3" name="矩形 872"/>
          <p:cNvSpPr/>
          <p:nvPr/>
        </p:nvSpPr>
        <p:spPr>
          <a:xfrm>
            <a:off x="6088113" y="2075741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Level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445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24"/>
    </mc:Choice>
    <mc:Fallback xmlns="">
      <p:transition advTm="512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5217" y="-95028"/>
            <a:ext cx="2092328" cy="22827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441502" flipH="1">
            <a:off x="1743178" y="1003677"/>
            <a:ext cx="1332160" cy="1383047"/>
          </a:xfrm>
          <a:prstGeom prst="rect">
            <a:avLst/>
          </a:prstGeom>
        </p:spPr>
      </p:pic>
      <p:sp>
        <p:nvSpPr>
          <p:cNvPr id="55" name="Text Box 18"/>
          <p:cNvSpPr txBox="1">
            <a:spLocks noChangeArrowheads="1"/>
          </p:cNvSpPr>
          <p:nvPr/>
        </p:nvSpPr>
        <p:spPr bwMode="gray">
          <a:xfrm>
            <a:off x="5071886" y="594035"/>
            <a:ext cx="5393666" cy="82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HPCG: High Performance Conjugate Gradient</a:t>
            </a:r>
            <a:endParaRPr lang="zh-CN" altLang="en-US" sz="2370" b="1" dirty="0">
              <a:solidFill>
                <a:srgbClr val="591E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01579" y="1676067"/>
            <a:ext cx="7013458" cy="2952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55" b="1" dirty="0">
                <a:solidFill>
                  <a:srgbClr val="7030A0"/>
                </a:solidFill>
              </a:rPr>
              <a:t>区域分解及并行化：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endParaRPr lang="en-US" altLang="zh-CN" sz="2655" b="1" dirty="0">
              <a:solidFill>
                <a:srgbClr val="7030A0"/>
              </a:solidFill>
            </a:endParaRPr>
          </a:p>
          <a:p>
            <a:r>
              <a:rPr lang="zh-CN" altLang="en-US" sz="2655" b="1" dirty="0">
                <a:solidFill>
                  <a:srgbClr val="7030A0"/>
                </a:solidFill>
              </a:rPr>
              <a:t>将每一层的三维空间分成若干子域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r>
              <a:rPr lang="zh-CN" altLang="en-US" sz="2655" b="1" dirty="0">
                <a:solidFill>
                  <a:srgbClr val="7030A0"/>
                </a:solidFill>
              </a:rPr>
              <a:t>每个进程处理一个子域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r>
              <a:rPr lang="zh-CN" altLang="en-US" sz="2655" b="1" dirty="0">
                <a:solidFill>
                  <a:srgbClr val="7030A0"/>
                </a:solidFill>
              </a:rPr>
              <a:t>每个子域的计算需要用到邻居子域的边界数据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endParaRPr lang="en-US" altLang="zh-CN" sz="2655" b="1" dirty="0">
              <a:solidFill>
                <a:srgbClr val="7030A0"/>
              </a:solidFill>
            </a:endParaRPr>
          </a:p>
          <a:p>
            <a:r>
              <a:rPr lang="zh-CN" altLang="en-US" sz="2655" b="1" dirty="0">
                <a:solidFill>
                  <a:srgbClr val="7030A0"/>
                </a:solidFill>
              </a:rPr>
              <a:t>计算集中在</a:t>
            </a:r>
            <a:r>
              <a:rPr lang="en-US" altLang="zh-CN" sz="2655" b="1" dirty="0">
                <a:solidFill>
                  <a:srgbClr val="7030A0"/>
                </a:solidFill>
              </a:rPr>
              <a:t>SYMGS</a:t>
            </a:r>
            <a:r>
              <a:rPr lang="zh-CN" altLang="en-US" sz="2655" b="1" dirty="0">
                <a:solidFill>
                  <a:srgbClr val="7030A0"/>
                </a:solidFill>
              </a:rPr>
              <a:t>函数</a:t>
            </a:r>
            <a:endParaRPr lang="en-US" altLang="zh-CN" sz="2655" b="1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923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24"/>
    </mc:Choice>
    <mc:Fallback xmlns="">
      <p:transition advTm="5124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5217" y="-95028"/>
            <a:ext cx="2092328" cy="22827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441502" flipH="1">
            <a:off x="2112412" y="-233523"/>
            <a:ext cx="1332160" cy="1383047"/>
          </a:xfrm>
          <a:prstGeom prst="rect">
            <a:avLst/>
          </a:prstGeom>
        </p:spPr>
      </p:pic>
      <p:sp>
        <p:nvSpPr>
          <p:cNvPr id="55" name="Text Box 18"/>
          <p:cNvSpPr txBox="1">
            <a:spLocks noChangeArrowheads="1"/>
          </p:cNvSpPr>
          <p:nvPr/>
        </p:nvSpPr>
        <p:spPr bwMode="gray">
          <a:xfrm>
            <a:off x="4935338" y="252392"/>
            <a:ext cx="5393666" cy="82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HPCG: High Performance Conjugate Gradient</a:t>
            </a:r>
            <a:endParaRPr lang="zh-CN" altLang="en-US" sz="2370" b="1" dirty="0">
              <a:solidFill>
                <a:srgbClr val="591E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05347" y="1089957"/>
            <a:ext cx="4927183" cy="500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55" b="1" dirty="0">
                <a:solidFill>
                  <a:srgbClr val="7030A0"/>
                </a:solidFill>
              </a:rPr>
              <a:t>Symmetric Gauss Seidel (SYMGS):</a:t>
            </a:r>
          </a:p>
        </p:txBody>
      </p:sp>
      <p:sp>
        <p:nvSpPr>
          <p:cNvPr id="3" name="矩形 2"/>
          <p:cNvSpPr/>
          <p:nvPr/>
        </p:nvSpPr>
        <p:spPr>
          <a:xfrm>
            <a:off x="1887337" y="1590863"/>
            <a:ext cx="5378702" cy="4295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CN" sz="1707" b="1" dirty="0" smtClean="0">
                <a:latin typeface="Times New Roman" panose="02020603050405020304" pitchFamily="18" charset="0"/>
              </a:rPr>
              <a:t>int ComputeSYMGS_ref(const int nrow, const double **matrixDiagonal, const double** matrixValues, const int **mtxIndL</a:t>
            </a:r>
            <a:r>
              <a:rPr lang="nn-NO" altLang="zh-CN" sz="1707" b="1" dirty="0">
                <a:latin typeface="Times New Roman" panose="02020603050405020304" pitchFamily="18" charset="0"/>
              </a:rPr>
              <a:t>, const int *</a:t>
            </a:r>
            <a:r>
              <a:rPr lang="nn-NO" altLang="zh-CN" sz="1707" b="1" dirty="0" smtClean="0">
                <a:latin typeface="Times New Roman" panose="02020603050405020304" pitchFamily="18" charset="0"/>
              </a:rPr>
              <a:t>nzInRow, const double *rv, double * xv) {</a:t>
            </a:r>
          </a:p>
          <a:p>
            <a:r>
              <a:rPr lang="nn-NO" altLang="zh-CN" sz="1707" b="1" dirty="0" smtClean="0">
                <a:latin typeface="Times New Roman" panose="02020603050405020304" pitchFamily="18" charset="0"/>
              </a:rPr>
              <a:t>   ...... </a:t>
            </a:r>
            <a:endParaRPr lang="nn-NO" altLang="zh-CN" sz="1707" b="1" dirty="0">
              <a:latin typeface="Times New Roman" panose="02020603050405020304" pitchFamily="18" charset="0"/>
            </a:endParaRPr>
          </a:p>
          <a:p>
            <a:r>
              <a:rPr lang="nn-NO" altLang="zh-CN" sz="1707" b="1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1707" b="1" dirty="0" smtClean="0">
                <a:latin typeface="Times New Roman" panose="02020603050405020304" pitchFamily="18" charset="0"/>
              </a:rPr>
              <a:t>正向</a:t>
            </a:r>
            <a:endParaRPr lang="nn-NO" altLang="zh-CN" sz="1707" b="1" dirty="0" smtClean="0">
              <a:latin typeface="Times New Roman" panose="02020603050405020304" pitchFamily="18" charset="0"/>
            </a:endParaRPr>
          </a:p>
          <a:p>
            <a:r>
              <a:rPr lang="nn-NO" altLang="zh-CN" sz="1707" b="1" dirty="0" smtClean="0">
                <a:latin typeface="Times New Roman" panose="02020603050405020304" pitchFamily="18" charset="0"/>
              </a:rPr>
              <a:t>  for </a:t>
            </a:r>
            <a:r>
              <a:rPr lang="nn-NO" altLang="zh-CN" sz="1707" b="1" dirty="0">
                <a:latin typeface="Times New Roman" panose="02020603050405020304" pitchFamily="18" charset="0"/>
              </a:rPr>
              <a:t>(int i = 0; i &lt; nrow; i++) {</a:t>
            </a:r>
          </a:p>
          <a:p>
            <a:r>
              <a:rPr lang="en-US" altLang="zh-CN" sz="1707" b="1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const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 double * 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const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 Val = 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matrixValues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];    </a:t>
            </a:r>
          </a:p>
          <a:p>
            <a:r>
              <a:rPr lang="en-US" altLang="zh-CN" sz="1707" b="1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const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local_int_t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 * 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const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 Col = 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mtxIndL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];    </a:t>
            </a:r>
          </a:p>
          <a:p>
            <a:r>
              <a:rPr lang="en-US" altLang="zh-CN" sz="1707" b="1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const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 double  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Diag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 = 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matrixDiagonal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][0]; </a:t>
            </a:r>
          </a:p>
          <a:p>
            <a:r>
              <a:rPr lang="en-US" altLang="zh-CN" sz="1707" b="1" dirty="0" smtClean="0">
                <a:latin typeface="Times New Roman" panose="02020603050405020304" pitchFamily="18" charset="0"/>
              </a:rPr>
              <a:t>    double sum = 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rv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]; // RHS value</a:t>
            </a:r>
            <a:r>
              <a:rPr lang="en-US" altLang="zh-CN" sz="1707" b="1" dirty="0">
                <a:latin typeface="Times New Roman" panose="02020603050405020304" pitchFamily="18" charset="0"/>
              </a:rPr>
              <a:t>	</a:t>
            </a:r>
            <a:endParaRPr lang="en-US" altLang="zh-CN" sz="1707" b="1" dirty="0" smtClean="0">
              <a:latin typeface="Times New Roman" panose="02020603050405020304" pitchFamily="18" charset="0"/>
            </a:endParaRPr>
          </a:p>
          <a:p>
            <a:r>
              <a:rPr lang="en-US" altLang="zh-CN" sz="1707" b="1" dirty="0" smtClean="0">
                <a:latin typeface="Times New Roman" panose="02020603050405020304" pitchFamily="18" charset="0"/>
              </a:rPr>
              <a:t>    for </a:t>
            </a:r>
            <a:r>
              <a:rPr lang="en-US" altLang="zh-CN" sz="1707" b="1" dirty="0">
                <a:latin typeface="Times New Roman" panose="02020603050405020304" pitchFamily="18" charset="0"/>
              </a:rPr>
              <a:t>(</a:t>
            </a:r>
            <a:r>
              <a:rPr lang="en-US" altLang="zh-CN" sz="1707" b="1" dirty="0" err="1">
                <a:latin typeface="Times New Roman" panose="02020603050405020304" pitchFamily="18" charset="0"/>
              </a:rPr>
              <a:t>int</a:t>
            </a:r>
            <a:r>
              <a:rPr lang="en-US" altLang="zh-CN" sz="1707" b="1" dirty="0">
                <a:latin typeface="Times New Roman" panose="02020603050405020304" pitchFamily="18" charset="0"/>
              </a:rPr>
              <a:t> j = 0; j &lt; </a:t>
            </a:r>
            <a:r>
              <a:rPr lang="en-US" altLang="zh-CN" sz="1707" b="1" dirty="0" err="1">
                <a:latin typeface="Times New Roman" panose="02020603050405020304" pitchFamily="18" charset="0"/>
              </a:rPr>
              <a:t>nzInRow</a:t>
            </a:r>
            <a:r>
              <a:rPr lang="en-US" altLang="zh-CN" sz="1707" b="1" dirty="0">
                <a:latin typeface="Times New Roman" panose="02020603050405020304" pitchFamily="18" charset="0"/>
              </a:rPr>
              <a:t>[</a:t>
            </a:r>
            <a:r>
              <a:rPr lang="en-US" altLang="zh-CN" sz="1707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1707" b="1" dirty="0">
                <a:latin typeface="Times New Roman" panose="02020603050405020304" pitchFamily="18" charset="0"/>
              </a:rPr>
              <a:t>]; </a:t>
            </a:r>
            <a:r>
              <a:rPr lang="en-US" altLang="zh-CN" sz="1707" b="1" dirty="0" err="1">
                <a:latin typeface="Times New Roman" panose="02020603050405020304" pitchFamily="18" charset="0"/>
              </a:rPr>
              <a:t>j++</a:t>
            </a:r>
            <a:r>
              <a:rPr lang="en-US" altLang="zh-CN" sz="1707" b="1" dirty="0">
                <a:latin typeface="Times New Roman" panose="02020603050405020304" pitchFamily="18" charset="0"/>
              </a:rPr>
              <a:t>)</a:t>
            </a:r>
          </a:p>
          <a:p>
            <a:r>
              <a:rPr lang="en-US" altLang="zh-CN" sz="1707" b="1" dirty="0" smtClean="0">
                <a:latin typeface="Times New Roman" panose="02020603050405020304" pitchFamily="18" charset="0"/>
              </a:rPr>
              <a:t>        sum </a:t>
            </a:r>
            <a:r>
              <a:rPr lang="en-US" altLang="zh-CN" sz="1707" b="1" dirty="0">
                <a:latin typeface="Times New Roman" panose="02020603050405020304" pitchFamily="18" charset="0"/>
              </a:rPr>
              <a:t>-= Val[j]*</a:t>
            </a:r>
            <a:r>
              <a:rPr lang="en-US" altLang="zh-CN" sz="1707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xv[Col[j</a:t>
            </a:r>
            <a:r>
              <a:rPr lang="en-US" altLang="zh-CN" sz="1707" b="1" dirty="0">
                <a:solidFill>
                  <a:srgbClr val="FF0000"/>
                </a:solidFill>
                <a:latin typeface="Times New Roman" panose="02020603050405020304" pitchFamily="18" charset="0"/>
              </a:rPr>
              <a:t>]];</a:t>
            </a:r>
          </a:p>
          <a:p>
            <a:r>
              <a:rPr lang="en-US" altLang="zh-CN" sz="1707" b="1" dirty="0" smtClean="0">
                <a:latin typeface="Times New Roman" panose="02020603050405020304" pitchFamily="18" charset="0"/>
              </a:rPr>
              <a:t>    sum </a:t>
            </a:r>
            <a:r>
              <a:rPr lang="en-US" altLang="zh-CN" sz="1707" b="1" dirty="0">
                <a:latin typeface="Times New Roman" panose="02020603050405020304" pitchFamily="18" charset="0"/>
              </a:rPr>
              <a:t>+= </a:t>
            </a:r>
            <a:r>
              <a:rPr lang="en-US" altLang="zh-CN" sz="1707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xv[</a:t>
            </a:r>
            <a:r>
              <a:rPr lang="en-US" altLang="zh-CN" sz="1707" b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707" b="1" dirty="0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  <a:r>
              <a:rPr lang="en-US" altLang="zh-CN" sz="1707" b="1" dirty="0">
                <a:latin typeface="Times New Roman" panose="02020603050405020304" pitchFamily="18" charset="0"/>
              </a:rPr>
              <a:t>*</a:t>
            </a:r>
            <a:r>
              <a:rPr lang="en-US" altLang="zh-CN" sz="1707" b="1" dirty="0" err="1">
                <a:latin typeface="Times New Roman" panose="02020603050405020304" pitchFamily="18" charset="0"/>
              </a:rPr>
              <a:t>Diag</a:t>
            </a:r>
            <a:r>
              <a:rPr lang="en-US" altLang="zh-CN" sz="1707" b="1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sz="1707" b="1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1707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xv[</a:t>
            </a:r>
            <a:r>
              <a:rPr lang="en-US" altLang="zh-CN" sz="1707" b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707" b="1" dirty="0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  <a:r>
              <a:rPr lang="en-US" altLang="zh-CN" sz="1707" b="1" dirty="0">
                <a:latin typeface="Times New Roman" panose="02020603050405020304" pitchFamily="18" charset="0"/>
              </a:rPr>
              <a:t> = sum/</a:t>
            </a:r>
            <a:r>
              <a:rPr lang="en-US" altLang="zh-CN" sz="1707" b="1" dirty="0" err="1">
                <a:latin typeface="Times New Roman" panose="02020603050405020304" pitchFamily="18" charset="0"/>
              </a:rPr>
              <a:t>Diag</a:t>
            </a:r>
            <a:r>
              <a:rPr lang="en-US" altLang="zh-CN" sz="1707" b="1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sz="1707" b="1" dirty="0" smtClean="0">
                <a:latin typeface="Times New Roman" panose="02020603050405020304" pitchFamily="18" charset="0"/>
              </a:rPr>
              <a:t>  }</a:t>
            </a:r>
            <a:endParaRPr lang="en-US" altLang="zh-CN" sz="1707" b="1" dirty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72868" y="5269178"/>
            <a:ext cx="3828581" cy="11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275" b="1" dirty="0" smtClean="0">
              <a:solidFill>
                <a:srgbClr val="591E87"/>
              </a:solidFill>
            </a:endParaRPr>
          </a:p>
          <a:p>
            <a:r>
              <a:rPr lang="zh-CN" altLang="en-US" sz="2275" b="1" dirty="0" smtClean="0">
                <a:solidFill>
                  <a:srgbClr val="591E87"/>
                </a:solidFill>
              </a:rPr>
              <a:t>数据</a:t>
            </a:r>
            <a:r>
              <a:rPr lang="zh-CN" altLang="en-US" sz="2275" b="1" dirty="0">
                <a:solidFill>
                  <a:srgbClr val="591E87"/>
                </a:solidFill>
              </a:rPr>
              <a:t>间有依赖：本质上</a:t>
            </a:r>
            <a:r>
              <a:rPr lang="zh-CN" altLang="en-US" sz="2275" b="1" dirty="0" smtClean="0">
                <a:solidFill>
                  <a:srgbClr val="591E87"/>
                </a:solidFill>
              </a:rPr>
              <a:t>串行</a:t>
            </a:r>
            <a:endParaRPr lang="en-US" altLang="zh-CN" sz="2275" b="1" dirty="0">
              <a:solidFill>
                <a:srgbClr val="591E87"/>
              </a:solidFill>
            </a:endParaRPr>
          </a:p>
          <a:p>
            <a:r>
              <a:rPr lang="zh-CN" altLang="en-US" sz="2275" b="1" dirty="0">
                <a:solidFill>
                  <a:srgbClr val="591E87"/>
                </a:solidFill>
              </a:rPr>
              <a:t>如何并行？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314744" y="1798394"/>
            <a:ext cx="486062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</a:rPr>
              <a:t>//</a:t>
            </a:r>
            <a:r>
              <a:rPr lang="zh-CN" altLang="en-US" b="1" dirty="0" smtClean="0">
                <a:latin typeface="Times New Roman" panose="02020603050405020304" pitchFamily="18" charset="0"/>
              </a:rPr>
              <a:t>逆向</a:t>
            </a:r>
            <a:r>
              <a:rPr lang="nn-NO" altLang="zh-CN" b="1" dirty="0" smtClean="0">
                <a:latin typeface="Times New Roman" panose="02020603050405020304" pitchFamily="18" charset="0"/>
              </a:rPr>
              <a:t>  </a:t>
            </a:r>
          </a:p>
          <a:p>
            <a:r>
              <a:rPr lang="nn-NO" altLang="zh-CN" b="1" dirty="0" smtClean="0">
                <a:latin typeface="Times New Roman" panose="02020603050405020304" pitchFamily="18" charset="0"/>
              </a:rPr>
              <a:t>for (int i = nrow-1; i &gt;= 0; i--) {</a:t>
            </a:r>
          </a:p>
          <a:p>
            <a:r>
              <a:rPr lang="nn-NO" altLang="zh-CN" b="1" dirty="0">
                <a:latin typeface="Times New Roman" panose="02020603050405020304" pitchFamily="18" charset="0"/>
              </a:rPr>
              <a:t> </a:t>
            </a:r>
            <a:r>
              <a:rPr lang="nn-NO" altLang="zh-CN" b="1" dirty="0" smtClean="0">
                <a:latin typeface="Times New Roman" panose="02020603050405020304" pitchFamily="18" charset="0"/>
              </a:rPr>
              <a:t>   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const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double * 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const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Val = 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matrixValues</a:t>
            </a:r>
            <a:r>
              <a:rPr lang="en-US" altLang="zh-CN" b="1" dirty="0" smtClean="0">
                <a:latin typeface="Times New Roman" panose="02020603050405020304" pitchFamily="18" charset="0"/>
              </a:rPr>
              <a:t>[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b="1" dirty="0" smtClean="0">
                <a:latin typeface="Times New Roman" panose="02020603050405020304" pitchFamily="18" charset="0"/>
              </a:rPr>
              <a:t>];    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</a:rPr>
              <a:t>    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const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local_int_t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* 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const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Col = 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mtxIndL</a:t>
            </a:r>
            <a:r>
              <a:rPr lang="en-US" altLang="zh-CN" b="1" dirty="0" smtClean="0">
                <a:latin typeface="Times New Roman" panose="02020603050405020304" pitchFamily="18" charset="0"/>
              </a:rPr>
              <a:t>[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b="1" dirty="0" smtClean="0">
                <a:latin typeface="Times New Roman" panose="02020603050405020304" pitchFamily="18" charset="0"/>
              </a:rPr>
              <a:t>];    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</a:rPr>
              <a:t>    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const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double  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Diag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= 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matrixDiagonal</a:t>
            </a:r>
            <a:r>
              <a:rPr lang="en-US" altLang="zh-CN" b="1" dirty="0" smtClean="0">
                <a:latin typeface="Times New Roman" panose="02020603050405020304" pitchFamily="18" charset="0"/>
              </a:rPr>
              <a:t>[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b="1" dirty="0" smtClean="0">
                <a:latin typeface="Times New Roman" panose="02020603050405020304" pitchFamily="18" charset="0"/>
              </a:rPr>
              <a:t>][0]; 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</a:rPr>
              <a:t>    double sum = 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rv</a:t>
            </a:r>
            <a:r>
              <a:rPr lang="en-US" altLang="zh-CN" b="1" dirty="0" smtClean="0">
                <a:latin typeface="Times New Roman" panose="02020603050405020304" pitchFamily="18" charset="0"/>
              </a:rPr>
              <a:t>[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b="1" dirty="0" smtClean="0">
                <a:latin typeface="Times New Roman" panose="02020603050405020304" pitchFamily="18" charset="0"/>
              </a:rPr>
              <a:t>]; // RHS value 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</a:rPr>
              <a:t>    for (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j = 0; j &lt; 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nzInRow</a:t>
            </a:r>
            <a:r>
              <a:rPr lang="en-US" altLang="zh-CN" b="1" dirty="0" smtClean="0">
                <a:latin typeface="Times New Roman" panose="02020603050405020304" pitchFamily="18" charset="0"/>
              </a:rPr>
              <a:t>[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b="1" dirty="0" smtClean="0">
                <a:latin typeface="Times New Roman" panose="02020603050405020304" pitchFamily="18" charset="0"/>
              </a:rPr>
              <a:t>]; 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j++</a:t>
            </a:r>
            <a:r>
              <a:rPr lang="en-US" altLang="zh-CN" b="1" dirty="0" smtClean="0">
                <a:latin typeface="Times New Roman" panose="02020603050405020304" pitchFamily="18" charset="0"/>
              </a:rPr>
              <a:t>)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</a:rPr>
              <a:t>        sum -= Val[j]*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xv[Col[j]]</a:t>
            </a:r>
            <a:r>
              <a:rPr lang="en-US" altLang="zh-CN" b="1" dirty="0" smtClean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</a:rPr>
              <a:t>    sum +=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xv[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  <a:r>
              <a:rPr lang="en-US" altLang="zh-CN" b="1" dirty="0" smtClean="0">
                <a:latin typeface="Times New Roman" panose="02020603050405020304" pitchFamily="18" charset="0"/>
              </a:rPr>
              <a:t>*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Diag</a:t>
            </a:r>
            <a:r>
              <a:rPr lang="en-US" altLang="zh-CN" b="1" dirty="0" smtClean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</a:rPr>
              <a:t>   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xv[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= sum/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Diag</a:t>
            </a:r>
            <a:r>
              <a:rPr lang="en-US" altLang="zh-CN" b="1" dirty="0" smtClean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</a:rPr>
              <a:t>  }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return 0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；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}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419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24"/>
    </mc:Choice>
    <mc:Fallback xmlns="">
      <p:transition advTm="512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5217" y="-95028"/>
            <a:ext cx="2092328" cy="22827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441502" flipH="1">
            <a:off x="1743178" y="1003677"/>
            <a:ext cx="1332160" cy="1383047"/>
          </a:xfrm>
          <a:prstGeom prst="rect">
            <a:avLst/>
          </a:prstGeom>
        </p:spPr>
      </p:pic>
      <p:sp>
        <p:nvSpPr>
          <p:cNvPr id="55" name="Text Box 18"/>
          <p:cNvSpPr txBox="1">
            <a:spLocks noChangeArrowheads="1"/>
          </p:cNvSpPr>
          <p:nvPr/>
        </p:nvSpPr>
        <p:spPr bwMode="gray">
          <a:xfrm>
            <a:off x="4252595" y="709098"/>
            <a:ext cx="5393666" cy="45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SYMGS</a:t>
            </a:r>
            <a:r>
              <a:rPr lang="zh-CN" altLang="en-US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并行方法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736112" y="1447155"/>
            <a:ext cx="3238322" cy="500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55" b="1" dirty="0">
                <a:solidFill>
                  <a:srgbClr val="7030A0"/>
                </a:solidFill>
              </a:rPr>
              <a:t>SYMGS</a:t>
            </a:r>
            <a:r>
              <a:rPr lang="zh-CN" altLang="en-US" sz="2655" b="1" dirty="0">
                <a:solidFill>
                  <a:srgbClr val="7030A0"/>
                </a:solidFill>
              </a:rPr>
              <a:t>的数据依赖：</a:t>
            </a:r>
            <a:endParaRPr lang="en-US" altLang="zh-CN" sz="2655" b="1" dirty="0">
              <a:solidFill>
                <a:srgbClr val="7030A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5003612" y="4855982"/>
            <a:ext cx="370948" cy="40964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8" name="椭圆 7"/>
          <p:cNvSpPr/>
          <p:nvPr/>
        </p:nvSpPr>
        <p:spPr>
          <a:xfrm>
            <a:off x="5003612" y="3774020"/>
            <a:ext cx="370948" cy="40964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9" name="椭圆 8"/>
          <p:cNvSpPr/>
          <p:nvPr/>
        </p:nvSpPr>
        <p:spPr>
          <a:xfrm>
            <a:off x="6229246" y="4855982"/>
            <a:ext cx="370948" cy="40964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0" name="椭圆 9"/>
          <p:cNvSpPr/>
          <p:nvPr/>
        </p:nvSpPr>
        <p:spPr>
          <a:xfrm>
            <a:off x="5003612" y="2653810"/>
            <a:ext cx="370948" cy="40964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1" name="椭圆 10"/>
          <p:cNvSpPr/>
          <p:nvPr/>
        </p:nvSpPr>
        <p:spPr>
          <a:xfrm>
            <a:off x="6229246" y="3774020"/>
            <a:ext cx="370948" cy="40964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2" name="椭圆 11"/>
          <p:cNvSpPr/>
          <p:nvPr/>
        </p:nvSpPr>
        <p:spPr>
          <a:xfrm>
            <a:off x="7454880" y="4855982"/>
            <a:ext cx="370948" cy="40964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3" name="椭圆 12"/>
          <p:cNvSpPr/>
          <p:nvPr/>
        </p:nvSpPr>
        <p:spPr>
          <a:xfrm>
            <a:off x="7454880" y="3774020"/>
            <a:ext cx="370948" cy="40964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4" name="椭圆 13"/>
          <p:cNvSpPr/>
          <p:nvPr/>
        </p:nvSpPr>
        <p:spPr>
          <a:xfrm>
            <a:off x="6229246" y="2615182"/>
            <a:ext cx="370948" cy="40964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5" name="椭圆 14"/>
          <p:cNvSpPr/>
          <p:nvPr/>
        </p:nvSpPr>
        <p:spPr>
          <a:xfrm>
            <a:off x="7454880" y="2653810"/>
            <a:ext cx="370948" cy="40964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670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24"/>
    </mc:Choice>
    <mc:Fallback xmlns="">
      <p:transition advTm="51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1" grpId="1" animBg="1"/>
      <p:bldP spid="12" grpId="0" animBg="1"/>
      <p:bldP spid="13" grpId="0" animBg="1"/>
      <p:bldP spid="14" grpId="0" animBg="1"/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0.5|0.4|0.4|0.5|0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0.5|0.4|0.4|0.5|0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0.5|0.4|0.4|0.5|0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0.5|0.4|0.4|0.5|0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0.5|0.4|0.4|0.5|0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0.5|0.4|0.4|0.5|0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0.5|0.4|0.4|0.5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0.5|0.4|0.4|0.5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0.5|0.4|0.4|0.5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0.5|0.4|0.4|0.5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0.5|0.4|0.4|0.5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0.5|0.4|0.4|0.5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0.5|0.4|0.4|0.5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0.5|0.4|0.4|0.5|0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0.5|0.4|0.4|0.5|0.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957</Words>
  <Application>Microsoft Office PowerPoint</Application>
  <PresentationFormat>宽屏</PresentationFormat>
  <Paragraphs>213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CMMI8</vt:lpstr>
      <vt:lpstr>CMR8</vt:lpstr>
      <vt:lpstr>NimbusRomNo9L-Medi</vt:lpstr>
      <vt:lpstr>Source Sans Pro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sdh</dc:creator>
  <cp:lastModifiedBy>sdh</cp:lastModifiedBy>
  <cp:revision>5</cp:revision>
  <dcterms:created xsi:type="dcterms:W3CDTF">2020-11-18T01:29:21Z</dcterms:created>
  <dcterms:modified xsi:type="dcterms:W3CDTF">2020-12-02T01:55:57Z</dcterms:modified>
</cp:coreProperties>
</file>