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4"/>
  </p:notesMasterIdLst>
  <p:handoutMasterIdLst>
    <p:handoutMasterId r:id="rId45"/>
  </p:handoutMasterIdLst>
  <p:sldIdLst>
    <p:sldId id="321" r:id="rId4"/>
    <p:sldId id="333" r:id="rId5"/>
    <p:sldId id="335" r:id="rId6"/>
    <p:sldId id="322" r:id="rId7"/>
    <p:sldId id="323" r:id="rId8"/>
    <p:sldId id="330" r:id="rId9"/>
    <p:sldId id="325" r:id="rId10"/>
    <p:sldId id="331" r:id="rId11"/>
    <p:sldId id="332" r:id="rId12"/>
    <p:sldId id="336" r:id="rId13"/>
    <p:sldId id="326" r:id="rId14"/>
    <p:sldId id="327" r:id="rId15"/>
    <p:sldId id="328" r:id="rId16"/>
    <p:sldId id="329" r:id="rId17"/>
    <p:sldId id="334" r:id="rId18"/>
    <p:sldId id="337" r:id="rId19"/>
    <p:sldId id="339" r:id="rId20"/>
    <p:sldId id="256" r:id="rId21"/>
    <p:sldId id="259" r:id="rId22"/>
    <p:sldId id="286" r:id="rId23"/>
    <p:sldId id="298" r:id="rId24"/>
    <p:sldId id="288" r:id="rId25"/>
    <p:sldId id="287" r:id="rId26"/>
    <p:sldId id="289" r:id="rId27"/>
    <p:sldId id="303" r:id="rId28"/>
    <p:sldId id="299" r:id="rId29"/>
    <p:sldId id="290" r:id="rId30"/>
    <p:sldId id="291" r:id="rId31"/>
    <p:sldId id="292" r:id="rId32"/>
    <p:sldId id="293" r:id="rId33"/>
    <p:sldId id="304" r:id="rId34"/>
    <p:sldId id="294" r:id="rId35"/>
    <p:sldId id="306" r:id="rId36"/>
    <p:sldId id="307" r:id="rId37"/>
    <p:sldId id="309" r:id="rId38"/>
    <p:sldId id="310" r:id="rId39"/>
    <p:sldId id="308" r:id="rId40"/>
    <p:sldId id="311" r:id="rId41"/>
    <p:sldId id="320" r:id="rId42"/>
    <p:sldId id="282" r:id="rId4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33"/>
    <a:srgbClr val="CAE4A4"/>
    <a:srgbClr val="EBDBB2"/>
    <a:srgbClr val="886B24"/>
    <a:srgbClr val="D8B96A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8D680-3764-440B-B3C6-8A77943FAF6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9D96B-D9BC-4652-A48C-18938DB92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FAE7-84EB-4DC9-AD24-D7C1AE5C890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2AF58-D3F9-4796-A2F0-00A73865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5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89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8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第一节到此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1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35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63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67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70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1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8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37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8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74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08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04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44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02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3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8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最后一节课：总结</a:t>
            </a:r>
            <a:r>
              <a:rPr lang="en-US" altLang="zh-CN" dirty="0" smtClean="0"/>
              <a:t>MPI, </a:t>
            </a:r>
            <a:r>
              <a:rPr lang="en-US" altLang="zh-CN" dirty="0" err="1" smtClean="0"/>
              <a:t>pthread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openMP</a:t>
            </a:r>
            <a:r>
              <a:rPr lang="zh-CN" altLang="en-US" dirty="0" smtClean="0"/>
              <a:t>中的主要知识点，扩充</a:t>
            </a:r>
            <a:r>
              <a:rPr lang="en-US" altLang="zh-CN" dirty="0" smtClean="0"/>
              <a:t>MPI</a:t>
            </a:r>
            <a:r>
              <a:rPr lang="zh-CN" altLang="en-US" dirty="0" smtClean="0"/>
              <a:t>数据类型，</a:t>
            </a:r>
            <a:r>
              <a:rPr lang="en-US" altLang="zh-CN" dirty="0" err="1" smtClean="0"/>
              <a:t>pthread</a:t>
            </a:r>
            <a:r>
              <a:rPr lang="en-US" altLang="zh-CN" dirty="0" smtClean="0"/>
              <a:t> attribute, </a:t>
            </a:r>
            <a:r>
              <a:rPr lang="en-US" altLang="zh-CN" dirty="0" err="1" smtClean="0"/>
              <a:t>openMP</a:t>
            </a:r>
            <a:r>
              <a:rPr lang="zh-CN" altLang="en-US" dirty="0" smtClean="0"/>
              <a:t>里的</a:t>
            </a:r>
            <a:r>
              <a:rPr lang="en-US" altLang="zh-CN" dirty="0" err="1" smtClean="0"/>
              <a:t>simd</a:t>
            </a:r>
            <a:r>
              <a:rPr lang="en-US" altLang="zh-CN" baseline="0" dirty="0" smtClean="0"/>
              <a:t> (</a:t>
            </a:r>
            <a:r>
              <a:rPr lang="en-US" altLang="zh-CN" baseline="0" dirty="0" err="1" smtClean="0"/>
              <a:t>openmp</a:t>
            </a:r>
            <a:r>
              <a:rPr lang="en-US" altLang="zh-CN" baseline="0" dirty="0" smtClean="0"/>
              <a:t> 5.0 </a:t>
            </a:r>
            <a:r>
              <a:rPr lang="en-US" altLang="zh-CN" baseline="0" dirty="0" err="1" smtClean="0"/>
              <a:t>exmamples</a:t>
            </a:r>
            <a:r>
              <a:rPr lang="en-US" altLang="zh-CN" baseline="0" dirty="0" smtClean="0"/>
              <a:t> 205</a:t>
            </a:r>
            <a:r>
              <a:rPr lang="zh-CN" altLang="en-US" baseline="0" smtClean="0"/>
              <a:t>页</a:t>
            </a:r>
            <a:r>
              <a:rPr lang="en-US" altLang="zh-CN" baseline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2AF58-D3F9-4796-A2F0-00A738657E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1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9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6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2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0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5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6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9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3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9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3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34" b="22791"/>
          <a:stretch/>
        </p:blipFill>
        <p:spPr>
          <a:xfrm flipH="1">
            <a:off x="0" y="1"/>
            <a:ext cx="1887322" cy="77934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19230" y="-145357"/>
            <a:ext cx="7886700" cy="994172"/>
          </a:xfrm>
        </p:spPr>
        <p:txBody>
          <a:bodyPr>
            <a:normAutofit/>
          </a:bodyPr>
          <a:lstStyle>
            <a:lvl1pPr>
              <a:defRPr sz="32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23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9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5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06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81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21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05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87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34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35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95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15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553578" y="4068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024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EB8B-C8C0-430F-B9B5-B9062D712EB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6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5921-7BB9-4D45-AC66-C10A688D20D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c.ustc.edu.cn/zlsc/tc4600/intel/2015.1.133/compiler_c/index.htm#GUID-FEADE585-5C16-4AC6-ADA1-DC862D09FC01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lide-lang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mba.pydata.org/numba-doc/dev/user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pyparallel.readthedocs.io/en/latest/mpi.html" TargetMode="External"/><Relationship Id="rId4" Type="http://schemas.openxmlformats.org/officeDocument/2006/relationships/hyperlink" Target="https://pypi.org/project/mpi4py/#description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content/www/us/en/develop/articles/improve-performance-with-vectoriz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4660" y="82718"/>
            <a:ext cx="6149340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向量化操作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050072"/>
            <a:ext cx="8633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单指令多数据（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SIMD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向量部件、向量指令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编译器优化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mavx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msse3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msse4.2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编译制导语句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#pragma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simd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众核平台上的向量化操作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User and Reference Guide for the Intel® C++ Compiler 15.0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scc.ustc.edu.cn/zlsc/tc4600/intel/2015.1.133/compiler_c/index.htm#GUID-FEADE585-5C16-4AC6-ADA1-DC862D09FC01.htm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0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00" y="664458"/>
            <a:ext cx="5036820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declare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uniform(fact)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add1(double a, double b, double fact)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double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c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= a + b + fact;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return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declare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a,b,fact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linear(i:1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add2(double *a, double *b,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double fact)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double c;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 = a[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 + b[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 + fact;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 c;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declare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uniform(fact) linear(a,b:1)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add3(double *a, double *b, double fact)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double c;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 = *a + *b + fact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13020" y="198120"/>
            <a:ext cx="335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void work( double *a, double *b,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n )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double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private(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for (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++ ) 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add1( a[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], b[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], 1.0);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a[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 = add2( a, b,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1.0) +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a[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 = add3(&amp;a[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], &amp;b[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], 1.0);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main(){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N=32;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double a[N], b[N];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for (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&lt;N;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++ ) {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a[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 b[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 = N-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work(a, b, N );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for (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&lt;N;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++ ) {</a:t>
            </a:r>
          </a:p>
          <a:p>
            <a:r>
              <a:rPr lang="pt-BR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printf("%d %f\n", i, a[i]);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return 0;</a:t>
            </a: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｝</a:t>
            </a:r>
          </a:p>
        </p:txBody>
      </p:sp>
    </p:spTree>
    <p:extLst>
      <p:ext uri="{BB962C8B-B14F-4D97-AF65-F5344CB8AC3E}">
        <p14:creationId xmlns:p14="http://schemas.microsoft.com/office/powerpoint/2010/main" val="20047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230" y="-145358"/>
            <a:ext cx="4880930" cy="1379797"/>
          </a:xfrm>
        </p:spPr>
        <p:txBody>
          <a:bodyPr/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pthread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的一些扩展知识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0540" y="1196340"/>
            <a:ext cx="555152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pthread_attribute_init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pthread_attr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pthread_attribute_destroy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pthread_attr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*)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thread_attr_setstacksize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pthread_attr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*,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pthread_attr_getstacksize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pthread_attr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*,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*)</a:t>
            </a:r>
          </a:p>
          <a:p>
            <a:pPr marL="457200" lvl="1">
              <a:lnSpc>
                <a:spcPct val="150000"/>
              </a:lnSpc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6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" y="12669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#define NTHREADS	8</a:t>
            </a:r>
          </a:p>
          <a:p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ARRAY_SIZE      500000</a:t>
            </a: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void *Hello(void *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threadid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double A[ARRAY_SIZE];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long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= (long)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threadid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sleep(3);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for (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&lt;ARRAY_SIZE;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A[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* 1.0;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: Hello World!   %f\n",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A[ARRAY_SIZE-1]);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pthread_exit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(NULL);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1500" y="557481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main(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char *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threads[NTHREADS];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pthread_attr_t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long t;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pthread_attr_init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pthread_attr_getstacksize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("Thread stack size = %li bytes (hint, hint)\n",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for(t=0;t&lt;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NTHREADS;t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pthread_create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(&amp;threads[t], NULL, Hello, (void *)t);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if (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("ERROR; return code from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pthread_create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() is %d\n",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exit(-1);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("Created %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threads.\n", t);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pthread_exit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(NULL);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56660" y="-145358"/>
            <a:ext cx="5059680" cy="1379797"/>
          </a:xfrm>
        </p:spPr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360" y="819239"/>
            <a:ext cx="41757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#define NTHREADS	8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#define ARRAY_SIZE      500000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#define MEGEXTRA        1000000</a:t>
            </a: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pthread_attr_t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void *Hello(void *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threadid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double A[ARRAY_SIZE];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long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mystacksize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= (long)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threadid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sleep(3);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for (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&lt;ARRAY_SIZE;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A[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* 1.0;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: Hello World!   %f\n",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A[ARRAY_SIZE-1]);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pthread_attr_getstacksize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mystacksize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: Thread stack size = %li bytes \n",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mystacksize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pthread_exit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(NULL);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780" y="822960"/>
            <a:ext cx="442722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main(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char *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threads[NTHREADS];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long t;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pthread_attr_init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ARRAY_SIZE*</a:t>
            </a:r>
            <a:r>
              <a:rPr lang="en-US" altLang="zh-CN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(double) + MEGEXTRA;</a:t>
            </a:r>
          </a:p>
          <a:p>
            <a:r>
              <a:rPr lang="en-US" altLang="zh-CN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pthread_attr_setstacksize</a:t>
            </a:r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altLang="zh-CN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pthread_attr_getstacksize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(&amp;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("Thread stack size = %li bytes (hint, hint)\n",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stacksize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for(t=0;t&lt;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NTHREADS;t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pthread_create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(&amp;threads[t], &amp;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, Hello, (void *)t);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("ERROR; return code from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pthread_create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() is %d\n", 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exit(-1);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("Created %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threads.\n", t);</a:t>
            </a:r>
          </a:p>
          <a:p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pthread_exit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(NULL);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756660" y="-145358"/>
            <a:ext cx="5059680" cy="1379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</a:lstStyle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BUG FIXED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9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333430" y="-92018"/>
            <a:ext cx="4880930" cy="1379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</a:lstStyle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一些其他的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MPI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4380" y="1127760"/>
            <a:ext cx="8183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MPI_Probe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src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tag,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MPI_Comm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MPI_Status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*status)</a:t>
            </a: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不同于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MPI_Recv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，没有接收缓冲区，但可以感知所等待的消息是否到来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MPI_Iprobe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source,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tag,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MPI_Comm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*flag, </a:t>
            </a:r>
            <a:r>
              <a:rPr lang="en-US" altLang="zh-CN" sz="2000" b="1" dirty="0" err="1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MPI_Status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 status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检查从特定进程来的特定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的消息是否到达，写入标识位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flag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MPI_Get_count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MPI_Status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*status,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MPI_Datatype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dtype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cnt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MPI_Probe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感知到消息后，得到消息的大小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6685" y="-105944"/>
            <a:ext cx="1057267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14102" y="0"/>
            <a:ext cx="8177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教科书第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章，文档处理的例子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9236" y="1319997"/>
            <a:ext cx="40995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worker() {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……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for(;;) {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MPI_Probe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FILE_NAME_MSG, MPI_COMM_WORLD, &amp;status); //</a:t>
            </a:r>
            <a:r>
              <a:rPr lang="zh-CN" alt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阻塞</a:t>
            </a:r>
            <a:endParaRPr lang="en-US" altLang="zh-CN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MPI_Get_count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(&amp;status, MPI_CHAR, &amp;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name_len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if(!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name_len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break;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name = (char*)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name_len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MPI_Recv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(name,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name_len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MPI_CHAR, 0, FILE_NAME_MSG, MPI_COMM_WORLD, &amp;status);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make_profile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free(name);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MPI_Send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profie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dict_size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MPI_UNSIGNED_CHAR, 0, VEC_MSG, MPI_COMM_WORLD);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002" y="802362"/>
            <a:ext cx="40995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manager()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……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do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MPI_Recv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(buffer,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dict_size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MPI_UNSIGNED_CHAR, MPI_ANY_SOURCE, MPI_ANY_TAG, MPI_COMM_WORLD, &amp;status);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status.MPI_SOURCE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tag =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status.MPI_TAG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if(tag == VEC_MSG)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//copy the contents in buffer to vector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if(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assign_cnt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file_cnt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MPI_Send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assign_cnt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assign_cnt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])+1, MPI_CHAR,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FILE_NAME_MSG, MPI_COMM_WOLRD);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	assigned[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assign_cnt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assign_cnt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else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MPI_Send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(NULL,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terminated++;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} while(terminated &lt; p-1)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write_profiles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(vector);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7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6685" y="-105944"/>
            <a:ext cx="1057267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14102" y="0"/>
            <a:ext cx="8177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HPL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MPI_Iprobe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的使用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9616" y="953246"/>
            <a:ext cx="4099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在行交换的通信过程中，插入</a:t>
            </a:r>
            <a:r>
              <a:rPr lang="en-US" altLang="zh-CN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广播函数，随时检查是否需要传递</a:t>
            </a:r>
            <a:r>
              <a:rPr lang="en-US" altLang="zh-CN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endParaRPr lang="en-US" altLang="zh-CN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9484" y="1419581"/>
            <a:ext cx="6306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MPI_Iprobe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partner,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msgid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&amp;go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&amp;PANEL-&gt;status[0] );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非阻塞操作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== MPI_SUCCESS )      {        </a:t>
            </a:r>
            <a:endParaRPr lang="en-US" altLang="zh-CN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!= 0 )         {            </a:t>
            </a:r>
            <a:endParaRPr lang="en-US" altLang="zh-CN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MPI_Recv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 _M_BUFF, _M_COUNT, _M_TYPE, partner,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msgid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                       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&amp;PANEL-&gt;status[0] );            </a:t>
            </a:r>
            <a:endParaRPr lang="en-US" altLang="zh-CN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if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 (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== MPI_SUCCESS ) &amp;&amp; (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!= root ) 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 next != roo2        ) &amp;&amp; ( next != root ) )            {               </a:t>
            </a:r>
            <a:endParaRPr lang="en-US" altLang="zh-CN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MPI_Send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 _M_BUFF, _M_COUNT, _M_TYPE, next,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msgid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                          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);            </a:t>
            </a:r>
            <a:endParaRPr lang="en-US" altLang="zh-CN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}      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}         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else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n-US" altLang="zh-CN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*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IFLAG = HPL_KEEP_TESTING; return( *IFLAG ); </a:t>
            </a:r>
            <a:endParaRPr lang="en-US" altLang="zh-CN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}      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612571" y="171947"/>
            <a:ext cx="51853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lvl="1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进程内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进程间并行涉及的其他问题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55787" y="799856"/>
            <a:ext cx="648929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7030A0"/>
                </a:solidFill>
              </a:rPr>
              <a:t>调用多线程</a:t>
            </a:r>
            <a:r>
              <a:rPr lang="en-US" altLang="zh-CN" sz="1500" dirty="0">
                <a:solidFill>
                  <a:srgbClr val="7030A0"/>
                </a:solidFill>
              </a:rPr>
              <a:t>/</a:t>
            </a:r>
            <a:r>
              <a:rPr lang="zh-CN" altLang="en-US" sz="1500" dirty="0">
                <a:solidFill>
                  <a:srgbClr val="7030A0"/>
                </a:solidFill>
              </a:rPr>
              <a:t>加速器的库函数</a:t>
            </a:r>
            <a:endParaRPr lang="en-US" altLang="zh-CN" sz="1500" dirty="0">
              <a:solidFill>
                <a:srgbClr val="7030A0"/>
              </a:solidFill>
            </a:endParaRPr>
          </a:p>
          <a:p>
            <a:r>
              <a:rPr lang="en-US" altLang="zh-CN" sz="1500" dirty="0">
                <a:solidFill>
                  <a:srgbClr val="7030A0"/>
                </a:solidFill>
              </a:rPr>
              <a:t>	</a:t>
            </a:r>
            <a:r>
              <a:rPr lang="en-US" altLang="zh-CN" sz="1500" dirty="0" err="1">
                <a:solidFill>
                  <a:srgbClr val="7030A0"/>
                </a:solidFill>
              </a:rPr>
              <a:t>mkl</a:t>
            </a:r>
            <a:r>
              <a:rPr lang="zh-CN" altLang="en-US" sz="1500" dirty="0">
                <a:solidFill>
                  <a:srgbClr val="7030A0"/>
                </a:solidFill>
              </a:rPr>
              <a:t>，</a:t>
            </a:r>
            <a:r>
              <a:rPr lang="en-US" altLang="zh-CN" sz="1500" dirty="0" err="1">
                <a:solidFill>
                  <a:srgbClr val="7030A0"/>
                </a:solidFill>
              </a:rPr>
              <a:t>OpenBLAS</a:t>
            </a:r>
            <a:r>
              <a:rPr lang="zh-CN" altLang="en-US" sz="1500" dirty="0">
                <a:solidFill>
                  <a:srgbClr val="7030A0"/>
                </a:solidFill>
              </a:rPr>
              <a:t>等线性代数库都有多线程实现</a:t>
            </a:r>
            <a:endParaRPr lang="en-US" altLang="zh-CN" sz="1500" dirty="0">
              <a:solidFill>
                <a:srgbClr val="7030A0"/>
              </a:solidFill>
            </a:endParaRPr>
          </a:p>
          <a:p>
            <a:r>
              <a:rPr lang="en-US" altLang="zh-CN" sz="1500" dirty="0">
                <a:solidFill>
                  <a:srgbClr val="7030A0"/>
                </a:solidFill>
              </a:rPr>
              <a:t>	GPU</a:t>
            </a:r>
            <a:r>
              <a:rPr lang="zh-CN" altLang="en-US" sz="1500" dirty="0">
                <a:solidFill>
                  <a:srgbClr val="7030A0"/>
                </a:solidFill>
              </a:rPr>
              <a:t>上：</a:t>
            </a:r>
            <a:r>
              <a:rPr lang="en-US" altLang="zh-CN" sz="1500" dirty="0">
                <a:solidFill>
                  <a:srgbClr val="7030A0"/>
                </a:solidFill>
              </a:rPr>
              <a:t>CUBLAS</a:t>
            </a:r>
            <a:r>
              <a:rPr lang="zh-CN" altLang="en-US" sz="1500" dirty="0">
                <a:solidFill>
                  <a:srgbClr val="7030A0"/>
                </a:solidFill>
              </a:rPr>
              <a:t>，</a:t>
            </a:r>
            <a:r>
              <a:rPr lang="en-US" altLang="zh-CN" sz="1500" dirty="0">
                <a:solidFill>
                  <a:srgbClr val="7030A0"/>
                </a:solidFill>
              </a:rPr>
              <a:t>CUFFT</a:t>
            </a:r>
            <a:r>
              <a:rPr lang="zh-CN" altLang="en-US" sz="1500" dirty="0">
                <a:solidFill>
                  <a:srgbClr val="7030A0"/>
                </a:solidFill>
              </a:rPr>
              <a:t>，</a:t>
            </a:r>
            <a:r>
              <a:rPr lang="en-US" altLang="zh-CN" sz="1500" dirty="0" err="1">
                <a:solidFill>
                  <a:srgbClr val="7030A0"/>
                </a:solidFill>
              </a:rPr>
              <a:t>rocblas</a:t>
            </a:r>
            <a:r>
              <a:rPr lang="en-US" altLang="zh-CN" sz="1500" dirty="0">
                <a:solidFill>
                  <a:srgbClr val="7030A0"/>
                </a:solidFill>
              </a:rPr>
              <a:t>……</a:t>
            </a:r>
          </a:p>
          <a:p>
            <a:r>
              <a:rPr lang="zh-CN" altLang="en-US" sz="1500" dirty="0">
                <a:solidFill>
                  <a:srgbClr val="7030A0"/>
                </a:solidFill>
              </a:rPr>
              <a:t>多个线程进行</a:t>
            </a:r>
            <a:r>
              <a:rPr lang="en-US" altLang="zh-CN" sz="1500" dirty="0">
                <a:solidFill>
                  <a:srgbClr val="7030A0"/>
                </a:solidFill>
              </a:rPr>
              <a:t>MPI</a:t>
            </a:r>
            <a:r>
              <a:rPr lang="zh-CN" altLang="en-US" sz="1500" dirty="0">
                <a:solidFill>
                  <a:srgbClr val="7030A0"/>
                </a:solidFill>
              </a:rPr>
              <a:t>操作</a:t>
            </a:r>
            <a:endParaRPr lang="en-US" altLang="zh-CN" sz="1500" dirty="0">
              <a:solidFill>
                <a:srgbClr val="7030A0"/>
              </a:solidFill>
            </a:endParaRPr>
          </a:p>
          <a:p>
            <a:r>
              <a:rPr lang="en-US" altLang="zh-CN" sz="1500" dirty="0">
                <a:solidFill>
                  <a:srgbClr val="7030A0"/>
                </a:solidFill>
              </a:rPr>
              <a:t>	</a:t>
            </a:r>
            <a:r>
              <a:rPr lang="zh-CN" altLang="en-US" sz="1500" dirty="0">
                <a:solidFill>
                  <a:srgbClr val="7030A0"/>
                </a:solidFill>
              </a:rPr>
              <a:t>可以实现多个</a:t>
            </a:r>
            <a:r>
              <a:rPr lang="en-US" altLang="zh-CN" sz="1500" dirty="0">
                <a:solidFill>
                  <a:srgbClr val="7030A0"/>
                </a:solidFill>
              </a:rPr>
              <a:t>MPI</a:t>
            </a:r>
            <a:r>
              <a:rPr lang="zh-CN" altLang="en-US" sz="1500" dirty="0">
                <a:solidFill>
                  <a:srgbClr val="7030A0"/>
                </a:solidFill>
              </a:rPr>
              <a:t>传输同时进行；需要进行多线程</a:t>
            </a:r>
            <a:r>
              <a:rPr lang="en-US" altLang="zh-CN" sz="1500" dirty="0">
                <a:solidFill>
                  <a:srgbClr val="7030A0"/>
                </a:solidFill>
              </a:rPr>
              <a:t>MPI</a:t>
            </a:r>
            <a:r>
              <a:rPr lang="zh-CN" altLang="en-US" sz="1500" dirty="0">
                <a:solidFill>
                  <a:srgbClr val="7030A0"/>
                </a:solidFill>
              </a:rPr>
              <a:t>初始化</a:t>
            </a:r>
            <a:endParaRPr lang="en-US" altLang="zh-CN" sz="1500" dirty="0">
              <a:solidFill>
                <a:srgbClr val="7030A0"/>
              </a:solidFill>
            </a:endParaRPr>
          </a:p>
          <a:p>
            <a:r>
              <a:rPr lang="en-US" altLang="zh-CN" sz="1800" dirty="0">
                <a:solidFill>
                  <a:srgbClr val="7030A0"/>
                </a:solidFill>
              </a:rPr>
              <a:t>	</a:t>
            </a:r>
            <a:r>
              <a:rPr lang="en-US" altLang="zh-CN" sz="1500" dirty="0" err="1">
                <a:solidFill>
                  <a:srgbClr val="FF0000"/>
                </a:solidFill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</a:rPr>
              <a:t> </a:t>
            </a:r>
            <a:r>
              <a:rPr lang="en-US" altLang="zh-CN" sz="1500" dirty="0" err="1">
                <a:solidFill>
                  <a:srgbClr val="FF0000"/>
                </a:solidFill>
              </a:rPr>
              <a:t>req</a:t>
            </a:r>
            <a:r>
              <a:rPr lang="en-US" altLang="zh-CN" sz="1500" dirty="0">
                <a:solidFill>
                  <a:srgbClr val="FF0000"/>
                </a:solidFill>
              </a:rPr>
              <a:t> = MPI_THREAD_MULTIPLE;  </a:t>
            </a:r>
          </a:p>
          <a:p>
            <a:r>
              <a:rPr lang="en-US" altLang="zh-CN" sz="1500" dirty="0">
                <a:solidFill>
                  <a:srgbClr val="FF0000"/>
                </a:solidFill>
              </a:rPr>
              <a:t>      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en-US" altLang="zh-CN" sz="1500" dirty="0" err="1">
                <a:solidFill>
                  <a:srgbClr val="FF0000"/>
                </a:solidFill>
              </a:rPr>
              <a:t>prd</a:t>
            </a:r>
            <a:r>
              <a:rPr lang="en-US" altLang="zh-CN" sz="1500" dirty="0">
                <a:solidFill>
                  <a:srgbClr val="FF0000"/>
                </a:solidFill>
              </a:rPr>
              <a:t> = 0;  </a:t>
            </a:r>
          </a:p>
          <a:p>
            <a:r>
              <a:rPr lang="en-US" altLang="zh-CN" sz="1500" dirty="0">
                <a:solidFill>
                  <a:srgbClr val="FF0000"/>
                </a:solidFill>
              </a:rPr>
              <a:t>      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MPI_Init_thread</a:t>
            </a:r>
            <a:r>
              <a:rPr lang="en-US" altLang="zh-CN" sz="1500" dirty="0">
                <a:solidFill>
                  <a:srgbClr val="FF0000"/>
                </a:solidFill>
              </a:rPr>
              <a:t>(&amp;ARGC, &amp;ARGV, </a:t>
            </a:r>
            <a:r>
              <a:rPr lang="en-US" altLang="zh-CN" sz="1500" dirty="0" err="1">
                <a:solidFill>
                  <a:srgbClr val="FF0000"/>
                </a:solidFill>
              </a:rPr>
              <a:t>req</a:t>
            </a:r>
            <a:r>
              <a:rPr lang="en-US" altLang="zh-CN" sz="1500" dirty="0">
                <a:solidFill>
                  <a:srgbClr val="FF0000"/>
                </a:solidFill>
              </a:rPr>
              <a:t>, &amp;</a:t>
            </a:r>
            <a:r>
              <a:rPr lang="en-US" altLang="zh-CN" sz="1500" dirty="0" err="1">
                <a:solidFill>
                  <a:srgbClr val="FF0000"/>
                </a:solidFill>
              </a:rPr>
              <a:t>prd</a:t>
            </a:r>
            <a:r>
              <a:rPr lang="en-US" altLang="zh-CN" sz="1500" dirty="0">
                <a:solidFill>
                  <a:srgbClr val="FF0000"/>
                </a:solidFill>
              </a:rPr>
              <a:t>);</a:t>
            </a:r>
          </a:p>
          <a:p>
            <a:endParaRPr lang="en-US" altLang="zh-CN" sz="1800" dirty="0">
              <a:solidFill>
                <a:srgbClr val="7030A0"/>
              </a:solidFill>
            </a:endParaRPr>
          </a:p>
          <a:p>
            <a:endParaRPr lang="en-US" altLang="zh-CN" sz="1800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821" y="3082413"/>
            <a:ext cx="8259097" cy="175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MPI_THREAD_SINGLE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0: Only one thread will execute.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MPI_THREAD_FUNNELED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1: The process may be multi-threaded, but only the main thread will make MPI calls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MPI calls are funneled to the main thread.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MPI_THREAD_SERIALIZED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2: The process may be multi-threaded, and multiple threads may make MPI calls, but only one at a time. That is, calls are not made concurrently from two distinct threads as all MPI calls are serialized.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solidFill>
                  <a:srgbClr val="000000"/>
                </a:solidFill>
                <a:latin typeface="Arial Unicode MS" panose="020B0604020202020204" pitchFamily="34" charset="-122"/>
                <a:ea typeface="courier"/>
                <a:cs typeface="Arial" panose="020B0604020202020204" pitchFamily="34" charset="0"/>
              </a:rPr>
              <a:t>MPI_THREAD_MULTIPLE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Level 3: Multiple threads may call MPI with no restrictions.</a:t>
            </a:r>
          </a:p>
          <a:p>
            <a:endParaRPr lang="zh-CN" altLang="en-US" sz="1013" dirty="0"/>
          </a:p>
        </p:txBody>
      </p:sp>
    </p:spTree>
    <p:extLst>
      <p:ext uri="{BB962C8B-B14F-4D97-AF65-F5344CB8AC3E}">
        <p14:creationId xmlns:p14="http://schemas.microsoft.com/office/powerpoint/2010/main" val="6929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91272"/>
            <a:ext cx="4650442" cy="16882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9767" y="609966"/>
            <a:ext cx="2434233" cy="1450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695" y="1547262"/>
            <a:ext cx="3990306" cy="359762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2858" y="1762525"/>
            <a:ext cx="6160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神威太湖之光及</a:t>
            </a:r>
            <a:endParaRPr lang="en-US" altLang="zh-CN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计算等</a:t>
            </a:r>
            <a:endParaRPr lang="en-US" altLang="zh-CN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663703" cy="1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54104" y="0"/>
            <a:ext cx="5498456" cy="994172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2676047" y="1232427"/>
            <a:ext cx="4536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威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SW26010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主从核结构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每核组一个主核，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个从核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共享内存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每个从核内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64KB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高速局部存储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从核间使用寄存器通信交换数据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>
            <a:spLocks/>
          </p:cNvSpPr>
          <p:nvPr/>
        </p:nvSpPr>
        <p:spPr>
          <a:xfrm>
            <a:off x="3093720" y="136058"/>
            <a:ext cx="614934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</a:lstStyle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向量化操作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1060" y="1402080"/>
            <a:ext cx="7566660" cy="350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5820" y="3413760"/>
            <a:ext cx="952500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98320" y="3413760"/>
            <a:ext cx="937260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3440" y="2446020"/>
            <a:ext cx="1897380" cy="350520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58440" y="2446020"/>
            <a:ext cx="1889760" cy="350520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55820" y="2446020"/>
            <a:ext cx="1889760" cy="350520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60820" y="2446020"/>
            <a:ext cx="1889760" cy="350520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27960" y="3413760"/>
            <a:ext cx="960120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80460" y="3413760"/>
            <a:ext cx="982980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63440" y="3413760"/>
            <a:ext cx="952500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15940" y="3413760"/>
            <a:ext cx="937260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1377" y="3413760"/>
            <a:ext cx="982423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75220" y="3413760"/>
            <a:ext cx="1006984" cy="35052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2480" y="1135380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046720" y="1112520"/>
            <a:ext cx="963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255 (bit)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69620" y="2141220"/>
            <a:ext cx="14830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个双精度浮点数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84860" y="3101340"/>
            <a:ext cx="14830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个</a:t>
            </a:r>
            <a:r>
              <a:rPr lang="zh-CN" altLang="en-US" b="1" dirty="0"/>
              <a:t>单</a:t>
            </a:r>
            <a:r>
              <a:rPr lang="zh-CN" altLang="en-US" b="1" dirty="0" smtClean="0"/>
              <a:t>精度浮点数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05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9582"/>
            <a:ext cx="6876256" cy="3867894"/>
          </a:xfrm>
          <a:prstGeom prst="rect">
            <a:avLst/>
          </a:prstGeom>
        </p:spPr>
      </p:pic>
      <p:sp>
        <p:nvSpPr>
          <p:cNvPr id="2" name="矩形标注 1"/>
          <p:cNvSpPr/>
          <p:nvPr/>
        </p:nvSpPr>
        <p:spPr>
          <a:xfrm>
            <a:off x="1463040" y="1615440"/>
            <a:ext cx="693420" cy="411480"/>
          </a:xfrm>
          <a:prstGeom prst="wedgeRectCallout">
            <a:avLst>
              <a:gd name="adj1" fmla="val 146200"/>
              <a:gd name="adj2" fmla="val 138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主核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7025640" y="853842"/>
            <a:ext cx="693420" cy="411480"/>
          </a:xfrm>
          <a:prstGeom prst="wedgeRectCallout">
            <a:avLst>
              <a:gd name="adj1" fmla="val 3343"/>
              <a:gd name="adj2" fmla="val 199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731520" y="1137850"/>
            <a:ext cx="8138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LDM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每个从核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64KB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软件可读写，类似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GPU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shared memory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，但仅属于一个核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每个从核可直接访问主存，但是很慢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操作，将数据存放到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LDM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中，可大幅提高访存效率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有多种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模式：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PE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mode, Row mode, Brow mode……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922020" y="1232427"/>
            <a:ext cx="6793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寄存器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通信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同一行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列的从核间可以使用寄存器通信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ut/get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可通过寄存器通信实现数据共享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mask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实现部分或全部从核的同步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5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1319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4" name="TextBox 14"/>
          <p:cNvSpPr txBox="1"/>
          <p:nvPr/>
        </p:nvSpPr>
        <p:spPr>
          <a:xfrm>
            <a:off x="2637947" y="1179087"/>
            <a:ext cx="4536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一维或多维空间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计算每个点要使用周围的若干点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可以有各种形状、参数、深度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大量出现在偏微分方程数值解、图像处理等领域应用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需要用代码生成技术来生成和优化此类代码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计算类型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0" y="1341120"/>
            <a:ext cx="1687750" cy="18286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92" y="2708850"/>
            <a:ext cx="2472260" cy="22479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120140" y="2560320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0140" y="31699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20140" y="187065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19469" y="25603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1828" y="25603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8" idx="4"/>
            <a:endCxn id="4" idx="0"/>
          </p:cNvCxnSpPr>
          <p:nvPr/>
        </p:nvCxnSpPr>
        <p:spPr>
          <a:xfrm>
            <a:off x="1188720" y="2000190"/>
            <a:ext cx="0" cy="56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4"/>
          </p:cNvCxnSpPr>
          <p:nvPr/>
        </p:nvCxnSpPr>
        <p:spPr>
          <a:xfrm>
            <a:off x="1188720" y="2689860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9" idx="2"/>
          </p:cNvCxnSpPr>
          <p:nvPr/>
        </p:nvCxnSpPr>
        <p:spPr>
          <a:xfrm>
            <a:off x="1257300" y="2625090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60749" y="2632591"/>
            <a:ext cx="601980" cy="1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257344" y="2567821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57344" y="317742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257344" y="187815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56673" y="256782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99032" y="256782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4"/>
            <a:endCxn id="29" idx="0"/>
          </p:cNvCxnSpPr>
          <p:nvPr/>
        </p:nvCxnSpPr>
        <p:spPr>
          <a:xfrm>
            <a:off x="3325924" y="2007691"/>
            <a:ext cx="0" cy="56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4"/>
          </p:cNvCxnSpPr>
          <p:nvPr/>
        </p:nvCxnSpPr>
        <p:spPr>
          <a:xfrm>
            <a:off x="3325924" y="2697361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9" idx="6"/>
            <a:endCxn id="32" idx="2"/>
          </p:cNvCxnSpPr>
          <p:nvPr/>
        </p:nvCxnSpPr>
        <p:spPr>
          <a:xfrm>
            <a:off x="3394504" y="2632591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697953" y="2640092"/>
            <a:ext cx="601980" cy="1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939618" y="284800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522719" y="228775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3"/>
            <a:endCxn id="29" idx="7"/>
          </p:cNvCxnSpPr>
          <p:nvPr/>
        </p:nvCxnSpPr>
        <p:spPr>
          <a:xfrm flipH="1">
            <a:off x="3374417" y="2398325"/>
            <a:ext cx="168389" cy="1884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3"/>
            <a:endCxn id="38" idx="4"/>
          </p:cNvCxnSpPr>
          <p:nvPr/>
        </p:nvCxnSpPr>
        <p:spPr>
          <a:xfrm flipH="1">
            <a:off x="3008198" y="2678390"/>
            <a:ext cx="269233" cy="299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2664" y="24273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申威平台上的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计算优化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3232307" y="1179087"/>
            <a:ext cx="4536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2.5D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使用双缓冲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计算与访存重叠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使用寄存器通信交换数据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提高数据重用率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1120" y="4077980"/>
            <a:ext cx="65455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Yulong </a:t>
            </a:r>
            <a:r>
              <a:rPr lang="en-US" altLang="zh-CN" sz="1400" dirty="0" err="1" smtClean="0"/>
              <a:t>Ao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Chao </a:t>
            </a:r>
            <a:r>
              <a:rPr lang="en-US" altLang="zh-CN" sz="1400" dirty="0" smtClean="0"/>
              <a:t>Yang, </a:t>
            </a:r>
            <a:r>
              <a:rPr lang="en-US" altLang="zh-CN" sz="1400" dirty="0" err="1"/>
              <a:t>Xinliang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Wang, </a:t>
            </a:r>
            <a:r>
              <a:rPr lang="en-US" altLang="zh-CN" sz="1400" dirty="0"/>
              <a:t>Wei </a:t>
            </a:r>
            <a:r>
              <a:rPr lang="en-US" altLang="zh-CN" sz="1400" dirty="0" err="1" smtClean="0"/>
              <a:t>Xue</a:t>
            </a:r>
            <a:r>
              <a:rPr lang="en-US" altLang="zh-CN" sz="1400" dirty="0" smtClean="0"/>
              <a:t>, </a:t>
            </a:r>
            <a:r>
              <a:rPr lang="en-US" altLang="zh-CN" sz="1400" dirty="0" err="1"/>
              <a:t>Haohuan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Fu</a:t>
            </a:r>
            <a:r>
              <a:rPr lang="en-US" altLang="zh-CN" sz="1400" dirty="0"/>
              <a:t>,</a:t>
            </a:r>
            <a:r>
              <a:rPr lang="en-US" altLang="zh-CN" sz="1400" i="1" dirty="0" smtClean="0"/>
              <a:t> </a:t>
            </a:r>
            <a:r>
              <a:rPr lang="en-US" altLang="zh-CN" sz="1400" dirty="0" err="1"/>
              <a:t>Fangfang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Liu, </a:t>
            </a:r>
            <a:r>
              <a:rPr lang="en-US" altLang="zh-CN" sz="1400" dirty="0"/>
              <a:t>Lin </a:t>
            </a:r>
            <a:r>
              <a:rPr lang="en-US" altLang="zh-CN" sz="1400" dirty="0" err="1" smtClean="0"/>
              <a:t>Gan</a:t>
            </a:r>
            <a:r>
              <a:rPr lang="en-US" altLang="zh-CN" sz="1400" dirty="0" smtClean="0"/>
              <a:t>, Ping Xu, </a:t>
            </a:r>
            <a:r>
              <a:rPr lang="en-US" altLang="zh-CN" sz="1400" dirty="0" err="1" smtClean="0"/>
              <a:t>Wenjing</a:t>
            </a:r>
            <a:r>
              <a:rPr lang="en-US" altLang="zh-CN" sz="1400" dirty="0" smtClean="0"/>
              <a:t> Ma. </a:t>
            </a:r>
            <a:r>
              <a:rPr lang="en-US" altLang="zh-CN" sz="1400" b="1" dirty="0" smtClean="0">
                <a:latin typeface="NimbusRomNo9L-Medi"/>
              </a:rPr>
              <a:t>26 </a:t>
            </a:r>
            <a:r>
              <a:rPr lang="en-US" altLang="zh-CN" sz="1400" b="1" dirty="0">
                <a:latin typeface="NimbusRomNo9L-Medi"/>
              </a:rPr>
              <a:t>PFLOPS Stencil Computations for Atmospheric Modeling on Sunway </a:t>
            </a:r>
            <a:r>
              <a:rPr lang="en-US" altLang="zh-CN" sz="1400" b="1" dirty="0" err="1" smtClean="0">
                <a:latin typeface="NimbusRomNo9L-Medi"/>
              </a:rPr>
              <a:t>TaihuLight</a:t>
            </a:r>
            <a:r>
              <a:rPr lang="en-US" altLang="zh-CN" sz="1400" dirty="0" smtClean="0">
                <a:latin typeface="NimbusRomNo9L-Medi"/>
              </a:rPr>
              <a:t>, IPDPS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1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2.5D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分块与双缓冲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120" y="1748090"/>
            <a:ext cx="9144000" cy="33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Collective DMA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371259"/>
            <a:ext cx="7703820" cy="3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一般平台上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操作的优化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2919886" y="1137850"/>
            <a:ext cx="4791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Function fusion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减少重复访存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数据重用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计算重用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共享内存使用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共享操作的提取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制定特殊的语言及编译器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代码生成器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便于优化和调优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1319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Function Fusion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65330" y="1509861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65330" y="211946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65330" y="82019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64659" y="150986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7018" y="150986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5" idx="4"/>
            <a:endCxn id="3" idx="0"/>
          </p:cNvCxnSpPr>
          <p:nvPr/>
        </p:nvCxnSpPr>
        <p:spPr>
          <a:xfrm>
            <a:off x="1133910" y="949731"/>
            <a:ext cx="0" cy="56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</p:cNvCxnSpPr>
          <p:nvPr/>
        </p:nvCxnSpPr>
        <p:spPr>
          <a:xfrm>
            <a:off x="1133910" y="1639401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" idx="6"/>
            <a:endCxn id="7" idx="2"/>
          </p:cNvCxnSpPr>
          <p:nvPr/>
        </p:nvCxnSpPr>
        <p:spPr>
          <a:xfrm>
            <a:off x="1202490" y="1574631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3" idx="2"/>
          </p:cNvCxnSpPr>
          <p:nvPr/>
        </p:nvCxnSpPr>
        <p:spPr>
          <a:xfrm flipV="1">
            <a:off x="505939" y="1574631"/>
            <a:ext cx="559391" cy="9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695092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705415" y="22646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94421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33910" y="274583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6" idx="4"/>
            <a:endCxn id="14" idx="0"/>
          </p:cNvCxnSpPr>
          <p:nvPr/>
        </p:nvCxnSpPr>
        <p:spPr>
          <a:xfrm flipH="1">
            <a:off x="1763672" y="2394160"/>
            <a:ext cx="10323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4"/>
          </p:cNvCxnSpPr>
          <p:nvPr/>
        </p:nvCxnSpPr>
        <p:spPr>
          <a:xfrm>
            <a:off x="1763672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6"/>
            <a:endCxn id="17" idx="2"/>
          </p:cNvCxnSpPr>
          <p:nvPr/>
        </p:nvCxnSpPr>
        <p:spPr>
          <a:xfrm>
            <a:off x="1832252" y="281092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6"/>
            <a:endCxn id="14" idx="2"/>
          </p:cNvCxnSpPr>
          <p:nvPr/>
        </p:nvCxnSpPr>
        <p:spPr>
          <a:xfrm>
            <a:off x="1271070" y="2810607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358469" y="1066800"/>
            <a:ext cx="2694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多次迭代，每次计算所有数据点</a:t>
            </a:r>
            <a:endParaRPr lang="en-US" altLang="zh-CN" dirty="0" smtClean="0"/>
          </a:p>
          <a:p>
            <a:r>
              <a:rPr lang="zh-CN" altLang="en-US" dirty="0" smtClean="0"/>
              <a:t>每次迭代中需要周边的</a:t>
            </a:r>
            <a:r>
              <a:rPr lang="en-US" altLang="zh-CN" dirty="0" smtClean="0"/>
              <a:t>halo area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559310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59310" y="22646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80462" y="274583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900998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6" idx="4"/>
            <a:endCxn id="24" idx="0"/>
          </p:cNvCxnSpPr>
          <p:nvPr/>
        </p:nvCxnSpPr>
        <p:spPr>
          <a:xfrm>
            <a:off x="3627890" y="2394160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4"/>
          </p:cNvCxnSpPr>
          <p:nvPr/>
        </p:nvCxnSpPr>
        <p:spPr>
          <a:xfrm>
            <a:off x="3627890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6"/>
            <a:endCxn id="27" idx="2"/>
          </p:cNvCxnSpPr>
          <p:nvPr/>
        </p:nvCxnSpPr>
        <p:spPr>
          <a:xfrm flipV="1">
            <a:off x="3696470" y="2810607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6"/>
            <a:endCxn id="24" idx="2"/>
          </p:cNvCxnSpPr>
          <p:nvPr/>
        </p:nvCxnSpPr>
        <p:spPr>
          <a:xfrm>
            <a:off x="3038158" y="2810926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431581" y="281092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695092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294421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5" idx="6"/>
            <a:endCxn id="36" idx="2"/>
          </p:cNvCxnSpPr>
          <p:nvPr/>
        </p:nvCxnSpPr>
        <p:spPr>
          <a:xfrm>
            <a:off x="1832252" y="3434605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559310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080462" y="336861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900998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8" idx="6"/>
            <a:endCxn id="39" idx="2"/>
          </p:cNvCxnSpPr>
          <p:nvPr/>
        </p:nvCxnSpPr>
        <p:spPr>
          <a:xfrm flipV="1">
            <a:off x="3696470" y="3433383"/>
            <a:ext cx="383992" cy="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6"/>
            <a:endCxn id="38" idx="2"/>
          </p:cNvCxnSpPr>
          <p:nvPr/>
        </p:nvCxnSpPr>
        <p:spPr>
          <a:xfrm>
            <a:off x="3038158" y="3434605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431581" y="3434605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63672" y="349815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627890" y="349815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695092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94421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0" idx="6"/>
            <a:endCxn id="51" idx="2"/>
          </p:cNvCxnSpPr>
          <p:nvPr/>
        </p:nvCxnSpPr>
        <p:spPr>
          <a:xfrm>
            <a:off x="1832252" y="4057062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559310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75150" y="398747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900998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3" idx="6"/>
            <a:endCxn id="54" idx="2"/>
          </p:cNvCxnSpPr>
          <p:nvPr/>
        </p:nvCxnSpPr>
        <p:spPr>
          <a:xfrm flipV="1">
            <a:off x="3696470" y="4052245"/>
            <a:ext cx="378680" cy="4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5" idx="6"/>
            <a:endCxn id="53" idx="2"/>
          </p:cNvCxnSpPr>
          <p:nvPr/>
        </p:nvCxnSpPr>
        <p:spPr>
          <a:xfrm>
            <a:off x="3038158" y="4057062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431581" y="4057062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966896" y="3496932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62970" y="3496932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62970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966896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2294421" y="226852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stCxn id="65" idx="4"/>
            <a:endCxn id="17" idx="0"/>
          </p:cNvCxnSpPr>
          <p:nvPr/>
        </p:nvCxnSpPr>
        <p:spPr>
          <a:xfrm>
            <a:off x="2363001" y="2398062"/>
            <a:ext cx="0" cy="348094"/>
          </a:xfrm>
          <a:prstGeom prst="lin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椭圆 66"/>
          <p:cNvSpPr/>
          <p:nvPr/>
        </p:nvSpPr>
        <p:spPr>
          <a:xfrm>
            <a:off x="2900998" y="226837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67" idx="4"/>
            <a:endCxn id="28" idx="0"/>
          </p:cNvCxnSpPr>
          <p:nvPr/>
        </p:nvCxnSpPr>
        <p:spPr>
          <a:xfrm>
            <a:off x="2969578" y="2397910"/>
            <a:ext cx="0" cy="348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135701" y="335795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1135701" y="3445264"/>
            <a:ext cx="5593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164344" y="398747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endCxn id="50" idx="2"/>
          </p:cNvCxnSpPr>
          <p:nvPr/>
        </p:nvCxnSpPr>
        <p:spPr>
          <a:xfrm>
            <a:off x="1272861" y="4057062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1763672" y="4089447"/>
            <a:ext cx="2002" cy="352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627890" y="4089447"/>
            <a:ext cx="2002" cy="332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1699066" y="442166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302991" y="442457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559310" y="444160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900998" y="444160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2966896" y="4088226"/>
            <a:ext cx="2002" cy="3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78" idx="0"/>
          </p:cNvCxnSpPr>
          <p:nvPr/>
        </p:nvCxnSpPr>
        <p:spPr>
          <a:xfrm>
            <a:off x="2364972" y="4088226"/>
            <a:ext cx="6599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5974387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984710" y="219953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6573716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413205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/>
          <p:cNvCxnSpPr>
            <a:stCxn id="103" idx="4"/>
            <a:endCxn id="102" idx="0"/>
          </p:cNvCxnSpPr>
          <p:nvPr/>
        </p:nvCxnSpPr>
        <p:spPr>
          <a:xfrm flipH="1">
            <a:off x="6042967" y="2329071"/>
            <a:ext cx="10323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2" idx="4"/>
          </p:cNvCxnSpPr>
          <p:nvPr/>
        </p:nvCxnSpPr>
        <p:spPr>
          <a:xfrm>
            <a:off x="6042967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02" idx="6"/>
            <a:endCxn id="104" idx="2"/>
          </p:cNvCxnSpPr>
          <p:nvPr/>
        </p:nvCxnSpPr>
        <p:spPr>
          <a:xfrm>
            <a:off x="6111547" y="2745837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05" idx="6"/>
            <a:endCxn id="102" idx="2"/>
          </p:cNvCxnSpPr>
          <p:nvPr/>
        </p:nvCxnSpPr>
        <p:spPr>
          <a:xfrm>
            <a:off x="5550365" y="2745518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7838605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838605" y="219953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359757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7180293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111" idx="4"/>
            <a:endCxn id="110" idx="0"/>
          </p:cNvCxnSpPr>
          <p:nvPr/>
        </p:nvCxnSpPr>
        <p:spPr>
          <a:xfrm>
            <a:off x="7907185" y="2329071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10" idx="4"/>
          </p:cNvCxnSpPr>
          <p:nvPr/>
        </p:nvCxnSpPr>
        <p:spPr>
          <a:xfrm>
            <a:off x="7907185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0" idx="6"/>
            <a:endCxn id="112" idx="2"/>
          </p:cNvCxnSpPr>
          <p:nvPr/>
        </p:nvCxnSpPr>
        <p:spPr>
          <a:xfrm flipV="1">
            <a:off x="7975765" y="2745518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3" idx="6"/>
            <a:endCxn id="110" idx="2"/>
          </p:cNvCxnSpPr>
          <p:nvPr/>
        </p:nvCxnSpPr>
        <p:spPr>
          <a:xfrm>
            <a:off x="7317453" y="2745837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710876" y="2745837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5974387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6573716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9" idx="6"/>
            <a:endCxn id="120" idx="2"/>
          </p:cNvCxnSpPr>
          <p:nvPr/>
        </p:nvCxnSpPr>
        <p:spPr>
          <a:xfrm>
            <a:off x="6111547" y="336951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7838605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8359757" y="330352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7180293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2" idx="6"/>
            <a:endCxn id="123" idx="2"/>
          </p:cNvCxnSpPr>
          <p:nvPr/>
        </p:nvCxnSpPr>
        <p:spPr>
          <a:xfrm flipV="1">
            <a:off x="7975765" y="3368294"/>
            <a:ext cx="383992" cy="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6"/>
            <a:endCxn id="122" idx="2"/>
          </p:cNvCxnSpPr>
          <p:nvPr/>
        </p:nvCxnSpPr>
        <p:spPr>
          <a:xfrm>
            <a:off x="7317453" y="3369516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710876" y="336951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042967" y="3433064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907185" y="3433064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5974387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6573716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>
            <a:stCxn id="130" idx="6"/>
            <a:endCxn id="131" idx="2"/>
          </p:cNvCxnSpPr>
          <p:nvPr/>
        </p:nvCxnSpPr>
        <p:spPr>
          <a:xfrm>
            <a:off x="6111547" y="3991973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>
            <a:off x="7838605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8354445" y="392238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180293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133" idx="6"/>
            <a:endCxn id="134" idx="2"/>
          </p:cNvCxnSpPr>
          <p:nvPr/>
        </p:nvCxnSpPr>
        <p:spPr>
          <a:xfrm flipV="1">
            <a:off x="7975765" y="3987156"/>
            <a:ext cx="378680" cy="4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35" idx="6"/>
            <a:endCxn id="133" idx="2"/>
          </p:cNvCxnSpPr>
          <p:nvPr/>
        </p:nvCxnSpPr>
        <p:spPr>
          <a:xfrm>
            <a:off x="7317453" y="3991973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6710876" y="3991973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7246191" y="343184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6642265" y="343184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642265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7246191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6573716" y="220343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连接符 143"/>
          <p:cNvCxnSpPr>
            <a:stCxn id="143" idx="4"/>
            <a:endCxn id="104" idx="0"/>
          </p:cNvCxnSpPr>
          <p:nvPr/>
        </p:nvCxnSpPr>
        <p:spPr>
          <a:xfrm>
            <a:off x="6642296" y="2332973"/>
            <a:ext cx="0" cy="348094"/>
          </a:xfrm>
          <a:prstGeom prst="lin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椭圆 144"/>
          <p:cNvSpPr/>
          <p:nvPr/>
        </p:nvSpPr>
        <p:spPr>
          <a:xfrm>
            <a:off x="7180293" y="220328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/>
          <p:cNvCxnSpPr>
            <a:stCxn id="145" idx="4"/>
            <a:endCxn id="113" idx="0"/>
          </p:cNvCxnSpPr>
          <p:nvPr/>
        </p:nvCxnSpPr>
        <p:spPr>
          <a:xfrm>
            <a:off x="7248873" y="2332821"/>
            <a:ext cx="0" cy="348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5414996" y="329286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连接符 147"/>
          <p:cNvCxnSpPr/>
          <p:nvPr/>
        </p:nvCxnSpPr>
        <p:spPr>
          <a:xfrm>
            <a:off x="5414996" y="3380175"/>
            <a:ext cx="5593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5443639" y="392238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endCxn id="130" idx="2"/>
          </p:cNvCxnSpPr>
          <p:nvPr/>
        </p:nvCxnSpPr>
        <p:spPr>
          <a:xfrm>
            <a:off x="5552156" y="3991973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>
            <a:off x="6042967" y="4024358"/>
            <a:ext cx="2002" cy="352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7907185" y="4024358"/>
            <a:ext cx="2002" cy="332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978361" y="435657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6582286" y="437472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7838605" y="437651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7180293" y="437651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/>
          <p:cNvCxnSpPr/>
          <p:nvPr/>
        </p:nvCxnSpPr>
        <p:spPr>
          <a:xfrm flipH="1">
            <a:off x="7246191" y="4023137"/>
            <a:ext cx="2002" cy="3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4" idx="0"/>
          </p:cNvCxnSpPr>
          <p:nvPr/>
        </p:nvCxnSpPr>
        <p:spPr>
          <a:xfrm>
            <a:off x="6644267" y="4038377"/>
            <a:ext cx="6599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7838605" y="170435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连接符 159"/>
          <p:cNvCxnSpPr>
            <a:stCxn id="159" idx="4"/>
          </p:cNvCxnSpPr>
          <p:nvPr/>
        </p:nvCxnSpPr>
        <p:spPr>
          <a:xfrm>
            <a:off x="7907185" y="183389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7185231" y="172549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stCxn id="161" idx="4"/>
          </p:cNvCxnSpPr>
          <p:nvPr/>
        </p:nvCxnSpPr>
        <p:spPr>
          <a:xfrm>
            <a:off x="7253811" y="1855035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573685" y="174245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>
            <a:stCxn id="163" idx="4"/>
          </p:cNvCxnSpPr>
          <p:nvPr/>
        </p:nvCxnSpPr>
        <p:spPr>
          <a:xfrm>
            <a:off x="6642265" y="187199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5979325" y="175769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>
            <a:stCxn id="165" idx="4"/>
          </p:cNvCxnSpPr>
          <p:nvPr/>
        </p:nvCxnSpPr>
        <p:spPr>
          <a:xfrm>
            <a:off x="6047905" y="188723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4872038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7" idx="6"/>
          </p:cNvCxnSpPr>
          <p:nvPr/>
        </p:nvCxnSpPr>
        <p:spPr>
          <a:xfrm>
            <a:off x="5009198" y="2745518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872038" y="330562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连接符 169"/>
          <p:cNvCxnSpPr>
            <a:stCxn id="169" idx="6"/>
          </p:cNvCxnSpPr>
          <p:nvPr/>
        </p:nvCxnSpPr>
        <p:spPr>
          <a:xfrm>
            <a:off x="5009198" y="3370394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4871698" y="393964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71" idx="6"/>
          </p:cNvCxnSpPr>
          <p:nvPr/>
        </p:nvCxnSpPr>
        <p:spPr>
          <a:xfrm>
            <a:off x="5008858" y="4004413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8826072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/>
          <p:cNvCxnSpPr>
            <a:endCxn id="173" idx="2"/>
          </p:cNvCxnSpPr>
          <p:nvPr/>
        </p:nvCxnSpPr>
        <p:spPr>
          <a:xfrm flipV="1">
            <a:off x="8442080" y="2745518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8842036" y="327748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连接符 175"/>
          <p:cNvCxnSpPr>
            <a:endCxn id="175" idx="2"/>
          </p:cNvCxnSpPr>
          <p:nvPr/>
        </p:nvCxnSpPr>
        <p:spPr>
          <a:xfrm flipV="1">
            <a:off x="8458044" y="3342251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8842036" y="392752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/>
          <p:cNvCxnSpPr>
            <a:endCxn id="177" idx="2"/>
          </p:cNvCxnSpPr>
          <p:nvPr/>
        </p:nvCxnSpPr>
        <p:spPr>
          <a:xfrm flipV="1">
            <a:off x="8458044" y="3992292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8354445" y="219985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/>
          <p:cNvCxnSpPr>
            <a:endCxn id="179" idx="2"/>
          </p:cNvCxnSpPr>
          <p:nvPr/>
        </p:nvCxnSpPr>
        <p:spPr>
          <a:xfrm flipV="1">
            <a:off x="7970453" y="2264620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8426840" y="232875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23" idx="0"/>
          </p:cNvCxnSpPr>
          <p:nvPr/>
        </p:nvCxnSpPr>
        <p:spPr>
          <a:xfrm>
            <a:off x="8424465" y="2810288"/>
            <a:ext cx="3872" cy="493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34" idx="0"/>
          </p:cNvCxnSpPr>
          <p:nvPr/>
        </p:nvCxnSpPr>
        <p:spPr>
          <a:xfrm flipH="1">
            <a:off x="8423025" y="3445264"/>
            <a:ext cx="1440" cy="477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8358260" y="170435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/>
          <p:cNvCxnSpPr>
            <a:stCxn id="187" idx="4"/>
          </p:cNvCxnSpPr>
          <p:nvPr/>
        </p:nvCxnSpPr>
        <p:spPr>
          <a:xfrm>
            <a:off x="8426840" y="183389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8852358" y="2217219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连接符 189"/>
          <p:cNvCxnSpPr>
            <a:endCxn id="189" idx="2"/>
          </p:cNvCxnSpPr>
          <p:nvPr/>
        </p:nvCxnSpPr>
        <p:spPr>
          <a:xfrm flipV="1">
            <a:off x="8468366" y="2281989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5489712" y="2797505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505259" y="342702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5410722" y="2205869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405337" y="176403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stCxn id="194" idx="4"/>
          </p:cNvCxnSpPr>
          <p:nvPr/>
        </p:nvCxnSpPr>
        <p:spPr>
          <a:xfrm>
            <a:off x="5473917" y="1893570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5489712" y="2346759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5515329" y="4053617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449614" y="4358069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/>
          <p:cNvCxnSpPr/>
          <p:nvPr/>
        </p:nvCxnSpPr>
        <p:spPr>
          <a:xfrm>
            <a:off x="5515329" y="4487725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5449614" y="479217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1" name="直接连接符 200"/>
          <p:cNvCxnSpPr/>
          <p:nvPr/>
        </p:nvCxnSpPr>
        <p:spPr>
          <a:xfrm>
            <a:off x="6050587" y="448492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5984872" y="478937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3" name="直接连接符 202"/>
          <p:cNvCxnSpPr/>
          <p:nvPr/>
        </p:nvCxnSpPr>
        <p:spPr>
          <a:xfrm>
            <a:off x="6650866" y="4486233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6585151" y="479068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" name="直接连接符 204"/>
          <p:cNvCxnSpPr/>
          <p:nvPr/>
        </p:nvCxnSpPr>
        <p:spPr>
          <a:xfrm>
            <a:off x="7246191" y="4487174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7180476" y="479162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/>
          <p:cNvCxnSpPr/>
          <p:nvPr/>
        </p:nvCxnSpPr>
        <p:spPr>
          <a:xfrm>
            <a:off x="7906628" y="4498519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7840913" y="480297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/>
          <p:nvPr/>
        </p:nvCxnSpPr>
        <p:spPr>
          <a:xfrm>
            <a:off x="8420160" y="4056825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8354445" y="436127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1" name="直接连接符 210"/>
          <p:cNvCxnSpPr/>
          <p:nvPr/>
        </p:nvCxnSpPr>
        <p:spPr>
          <a:xfrm>
            <a:off x="8419945" y="447962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椭圆 211"/>
          <p:cNvSpPr/>
          <p:nvPr/>
        </p:nvSpPr>
        <p:spPr>
          <a:xfrm>
            <a:off x="8354230" y="478407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连接符 213"/>
          <p:cNvCxnSpPr/>
          <p:nvPr/>
        </p:nvCxnSpPr>
        <p:spPr>
          <a:xfrm>
            <a:off x="5562479" y="4419946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6143834" y="4419946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54" idx="6"/>
            <a:endCxn id="156" idx="2"/>
          </p:cNvCxnSpPr>
          <p:nvPr/>
        </p:nvCxnSpPr>
        <p:spPr>
          <a:xfrm>
            <a:off x="6719446" y="4439497"/>
            <a:ext cx="460847" cy="1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7317453" y="4419946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7898793" y="4426659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7317453" y="2249001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6651893" y="2261181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111547" y="2252654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5542497" y="2268370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椭圆 225"/>
          <p:cNvSpPr/>
          <p:nvPr/>
        </p:nvSpPr>
        <p:spPr>
          <a:xfrm>
            <a:off x="4873267" y="220063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直接连接符 226"/>
          <p:cNvCxnSpPr>
            <a:stCxn id="226" idx="6"/>
          </p:cNvCxnSpPr>
          <p:nvPr/>
        </p:nvCxnSpPr>
        <p:spPr>
          <a:xfrm>
            <a:off x="5010427" y="2265408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4887515" y="434084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/>
          <p:nvPr/>
        </p:nvCxnSpPr>
        <p:spPr>
          <a:xfrm flipV="1">
            <a:off x="4983717" y="4405932"/>
            <a:ext cx="464980" cy="4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椭圆 230"/>
          <p:cNvSpPr/>
          <p:nvPr/>
        </p:nvSpPr>
        <p:spPr>
          <a:xfrm>
            <a:off x="8872842" y="435579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连接符 231"/>
          <p:cNvCxnSpPr>
            <a:endCxn id="231" idx="2"/>
          </p:cNvCxnSpPr>
          <p:nvPr/>
        </p:nvCxnSpPr>
        <p:spPr>
          <a:xfrm flipV="1">
            <a:off x="8488850" y="4420560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>
            <a:spLocks/>
          </p:cNvSpPr>
          <p:nvPr/>
        </p:nvSpPr>
        <p:spPr>
          <a:xfrm>
            <a:off x="3169920" y="0"/>
            <a:ext cx="614934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</a:lstStyle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向量化操作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060" y="653832"/>
            <a:ext cx="8633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内置向量函数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(intrinsic)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数据类型包括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__m128, __m128d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8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函数命名包含三部分</a:t>
            </a:r>
            <a:endParaRPr lang="en-US" altLang="zh-CN" sz="18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_mm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_mm256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操作名称：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_add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_load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8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操作对象名及数据类型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en-US" altLang="zh-CN" sz="18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ps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表示向量中所有单精度数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_</a:t>
            </a:r>
            <a:r>
              <a:rPr lang="en-US" altLang="zh-CN" sz="18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pd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表示所有双精度数，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en-US" altLang="zh-CN" sz="18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ss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表示向量中第一个单精度数</a:t>
            </a:r>
            <a:endParaRPr lang="en-US" altLang="zh-CN" sz="18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内置向量函数举例</a:t>
            </a:r>
            <a:endParaRPr lang="en-US" altLang="zh-CN" sz="18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altLang="zh-CN" sz="18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hadd</a:t>
            </a:r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相邻数据相加</a:t>
            </a:r>
            <a:endParaRPr lang="en-US" altLang="zh-CN" sz="18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" y="3255816"/>
            <a:ext cx="35890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__m128 _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mm_hadd_ps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(__m128 a, __m128 b)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r[0] = a[0] + a[1];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r[1] = a[2] + a[3];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r[2] = b[0] + b[1];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r[3] = b[2] + b[3];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168140" y="3202476"/>
            <a:ext cx="35890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利用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mm_hadd_ps</a:t>
            </a:r>
            <a:r>
              <a:rPr lang="zh-CN" altLang="en-US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函数求向量内积</a:t>
            </a:r>
            <a:endParaRPr lang="en-US" altLang="zh-CN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 dot(__m128 a, __m128 b)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__m128 r = _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mm_mul_ps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__m128 zero = _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mm_setzero_ps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r = _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mm_hadd_ps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(r, zero);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= _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mm_hadd_ps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(r, zero);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r[0];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9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数据重用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计算重用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78" y="1137850"/>
            <a:ext cx="3913941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代码生成与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1861" y="1028700"/>
            <a:ext cx="53873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手工优化程序的困难、时耗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很多代码有相似的优化方法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自动代码生成方便使用自动调优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Domain Specific Language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特定领域应用可以提取特定计算模式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可以使用自动代码生成和调优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将程序与底层优化分离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" y="1821180"/>
            <a:ext cx="586740" cy="822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DSL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7" name="矩形 6"/>
          <p:cNvSpPr/>
          <p:nvPr/>
        </p:nvSpPr>
        <p:spPr>
          <a:xfrm>
            <a:off x="1600200" y="1821180"/>
            <a:ext cx="586740" cy="822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DSL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2712720" y="1821180"/>
            <a:ext cx="586740" cy="822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DSL</a:t>
            </a:r>
            <a:r>
              <a:rPr lang="en-US" altLang="zh-CN" i="1" dirty="0" err="1" smtClean="0"/>
              <a:t>m</a:t>
            </a:r>
            <a:endParaRPr lang="zh-CN" altLang="en-US" i="1" dirty="0"/>
          </a:p>
        </p:txBody>
      </p:sp>
      <p:sp>
        <p:nvSpPr>
          <p:cNvPr id="5" name="椭圆 4"/>
          <p:cNvSpPr/>
          <p:nvPr/>
        </p:nvSpPr>
        <p:spPr>
          <a:xfrm>
            <a:off x="1010598" y="3040380"/>
            <a:ext cx="701040" cy="510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IR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9" name="椭圆 8"/>
          <p:cNvSpPr/>
          <p:nvPr/>
        </p:nvSpPr>
        <p:spPr>
          <a:xfrm>
            <a:off x="2205991" y="3040380"/>
            <a:ext cx="720090" cy="510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IR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350520" y="3878580"/>
            <a:ext cx="601980" cy="5486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CUDA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27344" y="3878580"/>
            <a:ext cx="537210" cy="5486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AVX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09901" y="3878580"/>
            <a:ext cx="537210" cy="5486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PTX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3" idx="2"/>
            <a:endCxn id="5" idx="0"/>
          </p:cNvCxnSpPr>
          <p:nvPr/>
        </p:nvCxnSpPr>
        <p:spPr>
          <a:xfrm>
            <a:off x="781050" y="2644140"/>
            <a:ext cx="580068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  <a:endCxn id="5" idx="0"/>
          </p:cNvCxnSpPr>
          <p:nvPr/>
        </p:nvCxnSpPr>
        <p:spPr>
          <a:xfrm flipH="1">
            <a:off x="1361118" y="2644140"/>
            <a:ext cx="532452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9" idx="0"/>
          </p:cNvCxnSpPr>
          <p:nvPr/>
        </p:nvCxnSpPr>
        <p:spPr>
          <a:xfrm flipH="1">
            <a:off x="2566036" y="2644140"/>
            <a:ext cx="436246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0"/>
          </p:cNvCxnSpPr>
          <p:nvPr/>
        </p:nvCxnSpPr>
        <p:spPr>
          <a:xfrm>
            <a:off x="1361118" y="3550920"/>
            <a:ext cx="534831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4"/>
            <a:endCxn id="13" idx="0"/>
          </p:cNvCxnSpPr>
          <p:nvPr/>
        </p:nvCxnSpPr>
        <p:spPr>
          <a:xfrm>
            <a:off x="1361118" y="3550920"/>
            <a:ext cx="1917388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4"/>
            <a:endCxn id="11" idx="0"/>
          </p:cNvCxnSpPr>
          <p:nvPr/>
        </p:nvCxnSpPr>
        <p:spPr>
          <a:xfrm flipH="1">
            <a:off x="1895949" y="3550920"/>
            <a:ext cx="670087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0" idx="0"/>
          </p:cNvCxnSpPr>
          <p:nvPr/>
        </p:nvCxnSpPr>
        <p:spPr>
          <a:xfrm flipH="1">
            <a:off x="651510" y="3550920"/>
            <a:ext cx="1914526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100" y="1021080"/>
            <a:ext cx="6637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图像处理流水线的自动代码生成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图像处理程序一般有明确的循环边界，没有时间维度的迭代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优化方法和参数选择空间很大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不同平台上的最优代码各不相同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https://halide-lang.org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/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7030A0"/>
                </a:solidFill>
              </a:rPr>
              <a:t>Halide: A Language and Compiler for Optimizing Parallelism, Locality, and </a:t>
            </a:r>
            <a:r>
              <a:rPr lang="en-US" altLang="zh-CN" sz="1200" b="1" dirty="0" err="1">
                <a:solidFill>
                  <a:srgbClr val="7030A0"/>
                </a:solidFill>
              </a:rPr>
              <a:t>Recomputation</a:t>
            </a:r>
            <a:r>
              <a:rPr lang="en-US" altLang="zh-CN" sz="1200" b="1" dirty="0">
                <a:solidFill>
                  <a:srgbClr val="7030A0"/>
                </a:solidFill>
              </a:rPr>
              <a:t> in Image Processing 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Pipelines</a:t>
            </a:r>
            <a:r>
              <a:rPr lang="en-US" altLang="zh-CN" sz="1200" b="1" dirty="0">
                <a:solidFill>
                  <a:srgbClr val="7030A0"/>
                </a:solidFill>
              </a:rPr>
              <a:t>.</a:t>
            </a:r>
            <a:r>
              <a:rPr lang="en-US" altLang="zh-CN" sz="1200" dirty="0">
                <a:solidFill>
                  <a:srgbClr val="7030A0"/>
                </a:solidFill>
              </a:rPr>
              <a:t> </a:t>
            </a:r>
            <a:r>
              <a:rPr lang="en-US" altLang="zh-CN" sz="1200" dirty="0" smtClean="0">
                <a:solidFill>
                  <a:srgbClr val="7030A0"/>
                </a:solidFill>
              </a:rPr>
              <a:t>Jonathan </a:t>
            </a:r>
            <a:r>
              <a:rPr lang="en-US" altLang="zh-CN" sz="1200" dirty="0">
                <a:solidFill>
                  <a:srgbClr val="7030A0"/>
                </a:solidFill>
              </a:rPr>
              <a:t>Ragan-Kelley, Connelly Barnes, Andrew Adams, Sylvain Paris, </a:t>
            </a:r>
            <a:r>
              <a:rPr lang="en-US" altLang="zh-CN" sz="1200" dirty="0" err="1">
                <a:solidFill>
                  <a:srgbClr val="7030A0"/>
                </a:solidFill>
              </a:rPr>
              <a:t>Frédo</a:t>
            </a:r>
            <a:r>
              <a:rPr lang="en-US" altLang="zh-CN" sz="1200" dirty="0">
                <a:solidFill>
                  <a:srgbClr val="7030A0"/>
                </a:solidFill>
              </a:rPr>
              <a:t> Durand, </a:t>
            </a:r>
            <a:r>
              <a:rPr lang="en-US" altLang="zh-CN" sz="1200" dirty="0" err="1">
                <a:solidFill>
                  <a:srgbClr val="7030A0"/>
                </a:solidFill>
              </a:rPr>
              <a:t>Saman</a:t>
            </a:r>
            <a:r>
              <a:rPr lang="en-US" altLang="zh-CN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 err="1">
                <a:solidFill>
                  <a:srgbClr val="7030A0"/>
                </a:solidFill>
              </a:rPr>
              <a:t>Amarasinghe</a:t>
            </a:r>
            <a:r>
              <a:rPr lang="en-US" altLang="zh-CN" sz="1200" dirty="0">
                <a:solidFill>
                  <a:srgbClr val="7030A0"/>
                </a:solidFill>
              </a:rPr>
              <a:t>. </a:t>
            </a:r>
            <a:r>
              <a:rPr lang="en-US" altLang="zh-CN" sz="1200" i="1" dirty="0" smtClean="0">
                <a:solidFill>
                  <a:srgbClr val="7030A0"/>
                </a:solidFill>
              </a:rPr>
              <a:t>PLDI </a:t>
            </a:r>
            <a:r>
              <a:rPr lang="en-US" altLang="zh-CN" sz="1200" i="1" dirty="0">
                <a:solidFill>
                  <a:srgbClr val="7030A0"/>
                </a:solidFill>
              </a:rPr>
              <a:t>2013</a:t>
            </a:r>
            <a:endParaRPr lang="en-US" altLang="zh-CN" sz="12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3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99" y="1074225"/>
            <a:ext cx="7600208" cy="1192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2430645"/>
            <a:ext cx="7365686" cy="21326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17420" y="4563279"/>
            <a:ext cx="4572000" cy="51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访存开销大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2" y="1517650"/>
            <a:ext cx="8377876" cy="2108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68780" y="4005650"/>
            <a:ext cx="4572000" cy="51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计算量增加一倍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74" y="1028700"/>
            <a:ext cx="5179051" cy="3086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68780" y="4005650"/>
            <a:ext cx="4572000" cy="51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2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8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14" y="1281430"/>
            <a:ext cx="5991451" cy="2870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23060" y="4151630"/>
            <a:ext cx="708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分行（扁长块）：类似前面说的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2.5D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分块中使用的方法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72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983844"/>
            <a:ext cx="8785860" cy="33882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5144" y="4436209"/>
            <a:ext cx="7677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/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Auto-tuning: 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在不知道哪种方案最好的情况下，通过运行所有备选代码，选出一个最优版本，供以后使用</a:t>
            </a:r>
            <a:endParaRPr lang="en-US" altLang="zh-CN" sz="1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95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4660" y="250358"/>
            <a:ext cx="6149340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基于代码生成的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Numba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1470660"/>
            <a:ext cx="8168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Numba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使用制导语句标注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代码中的函数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模式下，无需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解释器的参与，直接编译成目标机器码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JIT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只能多线程；可以编译成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GPU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http://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numba.pydata.org/numba-doc/dev/user/index.html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mpi4py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可以实现在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中嵌入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（多进程并行）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https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://pypi.org/project/mpi4py/#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description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IPython.parallel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https://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ipyparallel.readthedocs.io/en/latest/mpi.html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需要安装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mpi4py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4660" y="250358"/>
            <a:ext cx="6149340" cy="99417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GPGPU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51960" y="182880"/>
            <a:ext cx="4363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异构众核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大量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SIMD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核心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不同级别的共享内存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线程到处理器的映射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3" y="1834845"/>
            <a:ext cx="3948484" cy="2595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20" y="1891862"/>
            <a:ext cx="4818880" cy="2451538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210708" y="4433949"/>
            <a:ext cx="4536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V100 GPU</a:t>
            </a:r>
            <a:r>
              <a:rPr lang="zh-CN" altLang="en-US" sz="2000" dirty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en-US" altLang="zh-CN" sz="2000" dirty="0">
              <a:solidFill>
                <a:srgbClr val="6D903F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4711763" y="4315708"/>
            <a:ext cx="4536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 Vega20 GPU</a:t>
            </a:r>
            <a:r>
              <a:rPr lang="zh-CN" altLang="en-US" sz="2000" dirty="0">
                <a:solidFill>
                  <a:srgbClr val="6D9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en-US" altLang="zh-CN" sz="2000" dirty="0">
              <a:solidFill>
                <a:srgbClr val="6D9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4660" y="82718"/>
            <a:ext cx="6149340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向量化操作举例：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计算圆周率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8240" y="161751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ouble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compute_pi_naive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pi = 0.0;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delta = 1.0/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0; I &lt;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double x = (double)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pi += delta/(1.0+x*x);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pi * 4.0;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04460" y="22783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如何使用向量指令进行优化？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91272"/>
            <a:ext cx="4650442" cy="1688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9767" y="609966"/>
            <a:ext cx="2434233" cy="1450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695" y="1547262"/>
            <a:ext cx="3990306" cy="35976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663703" cy="15727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3918" y="1351272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谢谢各位同学！</a:t>
            </a:r>
            <a:endParaRPr lang="en-US" altLang="zh-CN" sz="66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6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期末考试再见</a:t>
            </a:r>
            <a:endParaRPr lang="en-US" altLang="zh-CN" sz="66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86558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68792" y="1235413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256</a:t>
            </a:r>
            <a:r>
              <a:rPr lang="zh-CN" altLang="en-US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位</a:t>
            </a:r>
            <a:r>
              <a:rPr lang="zh-CN" altLang="en-US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向量</a:t>
            </a:r>
            <a:endParaRPr lang="en-US" altLang="zh-CN" sz="18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个</a:t>
            </a: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64</a:t>
            </a:r>
            <a:r>
              <a:rPr lang="zh-CN" altLang="en-US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位双精度浮点数</a:t>
            </a:r>
            <a:endParaRPr lang="en-US" altLang="zh-CN" sz="18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340" y="1266996"/>
            <a:ext cx="74523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compute_pi_avx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double pi = 0.0;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delta = 1.0/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__m256d ymm0, ymm1, ymm2, ymm3, ymm4;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ymm0 = _mm256_set1_pd(1.0);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将向量的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个元素全部置为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ymm1 = _mm256_set1_pd(delta);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ymm2 = _mm256_set_pd(delta * 3, delta *2, delta, 0.0);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将向量的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个元素置为不同的值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ymm4 = _mm256_setzero_pd();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置为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作为结果变量的初始值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4;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+=4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_mm256_set1_pd(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*delta);  //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*delta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即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_mm256_add_pd(ymm3, ymm2);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连续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个元素需要乘以不同的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_mm256_mul_pd(ymm3, ymm3); //x*x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_mm256_add_pd(ymm0, ymm3); //1.0+x*x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_mm256_div_pd(ymm1, ymm3); //delta/(1.0+x*x)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ymm4 = _mm256_add_pd(ymm4, ymm3);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累加到结果变量上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[4] __attribute__((aligned(32)));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__mm256_store_pd(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ymm4);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写入向量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，其中保存了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 +=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[0] +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+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+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相加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pi * 4.0;</a:t>
            </a: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5"/>
          <p:cNvSpPr txBox="1">
            <a:spLocks/>
          </p:cNvSpPr>
          <p:nvPr/>
        </p:nvSpPr>
        <p:spPr>
          <a:xfrm>
            <a:off x="2994660" y="82718"/>
            <a:ext cx="614934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</a:lstStyle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向量化操作举例：计算圆周率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6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48452" y="823933"/>
            <a:ext cx="4655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loop unrolling</a:t>
            </a:r>
            <a:endParaRPr lang="en-US" altLang="zh-CN" sz="18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145076"/>
            <a:ext cx="74523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ymm5 = _mm256_setzero_pd();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置为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作为结果变量的初始值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for (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8; 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+=8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_mm256_set1_pd(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*delta);  //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*delta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即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_mm256_add_pd(ymm3, ymm2);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连续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个元素需要乘以不同的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_mm256_mul_pd(ymm3, ymm3); //x*x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_mm256_add_pd(ymm0, ymm3); //1.0+x*x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ymm3 = _mm256_div_pd(ymm1, ymm3); //delta/(1.0+x*x)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ymm4 = _mm256_add_pd(ymm4, ymm3);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累加到结果变量上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ymm6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 _mm256_set1_pd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(i+4)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*delta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);  //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*delta</a:t>
            </a:r>
            <a:r>
              <a:rPr lang="zh-CN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即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ymm6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 _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mm256_add_pd(ymm6,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ymm2); //</a:t>
            </a:r>
            <a:r>
              <a:rPr lang="zh-CN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连续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个元素需要乘以不同的</a:t>
            </a:r>
            <a:r>
              <a:rPr lang="en-US" altLang="zh-CN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ymm6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 _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mm256_mul_pd(ymm6, ymm6);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//x*x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ymm6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 _mm256_add_pd(ymm0,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ymm6);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//1.0+x*x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ymm6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 _mm256_div_pd(ymm1,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ymm6);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//delta/(1.0+x*x)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ymm5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= _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mm256_add_pd(ymm5, ymm6);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累加到结果变量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上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ymm4 = _mm256_add_pd(ymm4, ymm5);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[4] __attribute__((aligned(32)));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__mm256_store_pd(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ymm4);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写入向量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，其中保存了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 +=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[0] +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+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+ </a:t>
            </a:r>
            <a:r>
              <a:rPr lang="en-US" altLang="zh-CN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[3]; //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zh-CN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相加</a:t>
            </a:r>
            <a:endParaRPr lang="en-US" altLang="zh-CN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pi * 4.0;</a:t>
            </a:r>
          </a:p>
          <a:p>
            <a:endParaRPr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5"/>
          <p:cNvSpPr txBox="1">
            <a:spLocks/>
          </p:cNvSpPr>
          <p:nvPr/>
        </p:nvSpPr>
        <p:spPr>
          <a:xfrm>
            <a:off x="2994660" y="82718"/>
            <a:ext cx="614934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</a:lstStyle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向量化操作举例：计算圆周率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2052" y="1159212"/>
            <a:ext cx="3001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ymm3</a:t>
            </a:r>
            <a:r>
              <a:rPr lang="zh-CN" altLang="en-US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ymm6</a:t>
            </a:r>
            <a:r>
              <a:rPr lang="zh-CN" altLang="en-US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串起两条独立的指令依赖关系，在乱序发射的体系结构上可以并行执行， 或互相填充流水线</a:t>
            </a:r>
            <a:endParaRPr lang="en-US" altLang="zh-CN" sz="18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3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OpenMP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SIMD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制导语句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3150869" y="771525"/>
            <a:ext cx="53225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#pragma </a:t>
            </a:r>
            <a:r>
              <a:rPr lang="en-US" altLang="zh-CN" sz="1400" b="1" dirty="0" err="1" smtClean="0"/>
              <a:t>omp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simd</a:t>
            </a:r>
            <a:r>
              <a:rPr lang="en-US" altLang="zh-CN" sz="1400" b="1" dirty="0" smtClean="0"/>
              <a:t> </a:t>
            </a:r>
            <a:r>
              <a:rPr lang="en-US" altLang="zh-CN" sz="1400" i="1" dirty="0" smtClean="0"/>
              <a:t>[clause[ [</a:t>
            </a:r>
            <a:r>
              <a:rPr lang="en-US" altLang="zh-CN" sz="1400" b="1" dirty="0" smtClean="0"/>
              <a:t>,</a:t>
            </a:r>
            <a:r>
              <a:rPr lang="en-US" altLang="zh-CN" sz="1400" i="1" dirty="0" smtClean="0"/>
              <a:t>] clause] ... ] new-line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i="1" dirty="0" smtClean="0"/>
              <a:t>for-loops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if(</a:t>
            </a:r>
            <a:r>
              <a:rPr lang="en-US" altLang="zh-CN" sz="1400" i="1" dirty="0" smtClean="0"/>
              <a:t>[</a:t>
            </a:r>
            <a:r>
              <a:rPr lang="en-US" altLang="zh-CN" sz="1400" b="1" dirty="0" err="1" smtClean="0"/>
              <a:t>simd</a:t>
            </a:r>
            <a:r>
              <a:rPr lang="en-US" altLang="zh-CN" sz="1400" b="1" dirty="0" smtClean="0"/>
              <a:t> :</a:t>
            </a:r>
            <a:r>
              <a:rPr lang="en-US" altLang="zh-CN" sz="1400" i="1" dirty="0" smtClean="0"/>
              <a:t>] scalar-expression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err="1" smtClean="0"/>
              <a:t>safelen</a:t>
            </a:r>
            <a:r>
              <a:rPr lang="en-US" altLang="zh-CN" sz="1400" b="1" dirty="0" smtClean="0"/>
              <a:t>(</a:t>
            </a:r>
            <a:r>
              <a:rPr lang="en-US" altLang="zh-CN" sz="1400" i="1" dirty="0" smtClean="0"/>
              <a:t>length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err="1" smtClean="0"/>
              <a:t>simdlen</a:t>
            </a:r>
            <a:r>
              <a:rPr lang="en-US" altLang="zh-CN" sz="1400" b="1" dirty="0" smtClean="0"/>
              <a:t>(</a:t>
            </a:r>
            <a:r>
              <a:rPr lang="en-US" altLang="zh-CN" sz="1400" i="1" dirty="0" smtClean="0"/>
              <a:t>length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linear(</a:t>
            </a:r>
            <a:r>
              <a:rPr lang="en-US" altLang="zh-CN" sz="1400" i="1" dirty="0" smtClean="0"/>
              <a:t>list[ </a:t>
            </a:r>
            <a:r>
              <a:rPr lang="en-US" altLang="zh-CN" sz="1400" b="1" dirty="0" smtClean="0"/>
              <a:t>: </a:t>
            </a:r>
            <a:r>
              <a:rPr lang="en-US" altLang="zh-CN" sz="1400" i="1" dirty="0" smtClean="0"/>
              <a:t>linear-step]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aligned(</a:t>
            </a:r>
            <a:r>
              <a:rPr lang="en-US" altLang="zh-CN" sz="1400" i="1" dirty="0" smtClean="0"/>
              <a:t>list[ </a:t>
            </a:r>
            <a:r>
              <a:rPr lang="en-US" altLang="zh-CN" sz="1400" b="1" dirty="0" smtClean="0"/>
              <a:t>: </a:t>
            </a:r>
            <a:r>
              <a:rPr lang="en-US" altLang="zh-CN" sz="1400" i="1" dirty="0" smtClean="0"/>
              <a:t>alignment]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err="1" smtClean="0"/>
              <a:t>nontemporal</a:t>
            </a:r>
            <a:r>
              <a:rPr lang="en-US" altLang="zh-CN" sz="1400" b="1" dirty="0" smtClean="0"/>
              <a:t>(</a:t>
            </a:r>
            <a:r>
              <a:rPr lang="en-US" altLang="zh-CN" sz="1400" i="1" dirty="0" smtClean="0"/>
              <a:t>list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private(</a:t>
            </a:r>
            <a:r>
              <a:rPr lang="en-US" altLang="zh-CN" sz="1400" i="1" dirty="0" smtClean="0"/>
              <a:t>list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err="1" smtClean="0"/>
              <a:t>lastprivate</a:t>
            </a:r>
            <a:r>
              <a:rPr lang="en-US" altLang="zh-CN" sz="1400" b="1" dirty="0" smtClean="0"/>
              <a:t>(</a:t>
            </a:r>
            <a:r>
              <a:rPr lang="en-US" altLang="zh-CN" sz="1400" i="1" dirty="0" smtClean="0"/>
              <a:t>[ </a:t>
            </a:r>
            <a:r>
              <a:rPr lang="en-US" altLang="zh-CN" sz="1400" i="1" dirty="0" err="1" smtClean="0"/>
              <a:t>lastprivate</a:t>
            </a:r>
            <a:r>
              <a:rPr lang="en-US" altLang="zh-CN" sz="1400" i="1" dirty="0" smtClean="0"/>
              <a:t>-modifier</a:t>
            </a:r>
            <a:r>
              <a:rPr lang="en-US" altLang="zh-CN" sz="1400" b="1" dirty="0" smtClean="0"/>
              <a:t>:</a:t>
            </a:r>
            <a:r>
              <a:rPr lang="en-US" altLang="zh-CN" sz="1400" i="1" dirty="0" smtClean="0"/>
              <a:t>] list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reduction(</a:t>
            </a:r>
            <a:r>
              <a:rPr lang="en-US" altLang="zh-CN" sz="1400" i="1" dirty="0" smtClean="0"/>
              <a:t>[ reduction-modifier</a:t>
            </a:r>
            <a:r>
              <a:rPr lang="en-US" altLang="zh-CN" sz="1400" b="1" dirty="0" smtClean="0"/>
              <a:t>,</a:t>
            </a:r>
            <a:r>
              <a:rPr lang="en-US" altLang="zh-CN" sz="1400" i="1" dirty="0" smtClean="0"/>
              <a:t>]reduction-identifier </a:t>
            </a:r>
            <a:r>
              <a:rPr lang="en-US" altLang="zh-CN" sz="1400" b="1" dirty="0" smtClean="0"/>
              <a:t>: </a:t>
            </a:r>
            <a:r>
              <a:rPr lang="en-US" altLang="zh-CN" sz="1400" i="1" dirty="0" smtClean="0"/>
              <a:t>list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collapse(</a:t>
            </a:r>
            <a:r>
              <a:rPr lang="en-US" altLang="zh-CN" sz="1400" i="1" dirty="0" smtClean="0"/>
              <a:t>n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b="1" dirty="0" smtClean="0"/>
              <a:t>order(concurrent)</a:t>
            </a:r>
            <a:endParaRPr lang="en-US" altLang="zh-CN" sz="1400" b="1" dirty="0" smtClean="0">
              <a:solidFill>
                <a:prstClr val="black"/>
              </a:solidFill>
              <a:latin typeface="NimbusMonL-Bold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4680" y="409217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latin typeface="NimbusMonL-Bold"/>
              </a:rPr>
              <a:t>#pragma </a:t>
            </a:r>
            <a:r>
              <a:rPr lang="en-US" altLang="zh-CN" sz="1400" b="1" dirty="0" err="1">
                <a:latin typeface="NimbusMonL-Bold"/>
              </a:rPr>
              <a:t>omp</a:t>
            </a:r>
            <a:r>
              <a:rPr lang="en-US" altLang="zh-CN" sz="1400" b="1" dirty="0">
                <a:latin typeface="NimbusMonL-Bold"/>
              </a:rPr>
              <a:t> for </a:t>
            </a:r>
            <a:r>
              <a:rPr lang="en-US" altLang="zh-CN" sz="1400" b="1" dirty="0" err="1">
                <a:latin typeface="NimbusMonL-Bold"/>
              </a:rPr>
              <a:t>simd</a:t>
            </a:r>
            <a:r>
              <a:rPr lang="en-US" altLang="zh-CN" sz="1400" b="1" dirty="0">
                <a:latin typeface="NimbusMonL-Bold"/>
              </a:rPr>
              <a:t> </a:t>
            </a:r>
            <a:r>
              <a:rPr lang="en-US" altLang="zh-CN" sz="1400" i="1" dirty="0">
                <a:latin typeface="TeXGyreTermes-Italic"/>
              </a:rPr>
              <a:t>[clause[ [</a:t>
            </a:r>
            <a:r>
              <a:rPr lang="en-US" altLang="zh-CN" sz="1400" b="1" dirty="0">
                <a:latin typeface="NimbusMonL-Bold"/>
              </a:rPr>
              <a:t>,</a:t>
            </a:r>
            <a:r>
              <a:rPr lang="en-US" altLang="zh-CN" sz="1400" i="1" dirty="0">
                <a:latin typeface="TeXGyreTermes-Italic"/>
              </a:rPr>
              <a:t>] clause] ... ] new-line</a:t>
            </a:r>
          </a:p>
          <a:p>
            <a:r>
              <a:rPr lang="en-US" altLang="zh-CN" sz="1400" dirty="0" smtClean="0">
                <a:latin typeface="NimbusSanL-Regu"/>
              </a:rPr>
              <a:t> </a:t>
            </a:r>
            <a:r>
              <a:rPr lang="en-US" altLang="zh-CN" sz="1400" i="1" dirty="0">
                <a:latin typeface="TeXGyreTermes-Italic"/>
              </a:rPr>
              <a:t>for-loops</a:t>
            </a:r>
            <a:endParaRPr lang="zh-CN" altLang="en-US" sz="1400" dirty="0"/>
          </a:p>
        </p:txBody>
      </p:sp>
      <p:sp>
        <p:nvSpPr>
          <p:cNvPr id="6" name="矩形标注 5"/>
          <p:cNvSpPr/>
          <p:nvPr/>
        </p:nvSpPr>
        <p:spPr>
          <a:xfrm>
            <a:off x="502920" y="1485900"/>
            <a:ext cx="1813560" cy="502920"/>
          </a:xfrm>
          <a:prstGeom prst="wedgeRectCallout">
            <a:avLst>
              <a:gd name="adj1" fmla="val 103322"/>
              <a:gd name="adj2" fmla="val -8712"/>
            </a:avLst>
          </a:prstGeom>
          <a:solidFill>
            <a:srgbClr val="CAE4A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循环可以被向量化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480060" y="3939540"/>
            <a:ext cx="1851660" cy="640080"/>
          </a:xfrm>
          <a:prstGeom prst="wedgeRectCallout">
            <a:avLst>
              <a:gd name="adj1" fmla="val 96275"/>
              <a:gd name="adj2" fmla="val 15422"/>
            </a:avLst>
          </a:prstGeom>
          <a:solidFill>
            <a:srgbClr val="CAE4A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循环将被多个线程并行执行，每个线程内可对其向量化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8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840" y="14495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void work( double **a, double **b, double **c,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n 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j;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#pragma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collapse(2) private(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for (j = 0; j &lt; n;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a[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][j] + b[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][j];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][j] =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31080" y="1581031"/>
            <a:ext cx="3924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work( float *b,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 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l-NL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NL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#pragma omp simd </a:t>
            </a:r>
            <a:r>
              <a:rPr lang="nl-NL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safelen(8)</a:t>
            </a:r>
            <a:endParaRPr lang="nl-NL" altLang="zh-CN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for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= m;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 = b[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-m] - 1.0f;</a:t>
            </a:r>
          </a:p>
          <a:p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3189" y="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</a:lstStyle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OpenMP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制导语句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6720" y="37684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hlinkClick r:id="rId2"/>
              </a:rPr>
              <a:t>https://</a:t>
            </a:r>
            <a:r>
              <a:rPr lang="en-US" altLang="zh-CN" b="1" dirty="0" smtClean="0">
                <a:hlinkClick r:id="rId2"/>
              </a:rPr>
              <a:t>software.intel.com/content/www/us/en/develop/articles/improve-performance-with-vectorization.html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7239000" y="2987040"/>
            <a:ext cx="1775460" cy="624840"/>
          </a:xfrm>
          <a:prstGeom prst="wedgeRectCallout">
            <a:avLst>
              <a:gd name="adj1" fmla="val -57773"/>
              <a:gd name="adj2" fmla="val -147330"/>
            </a:avLst>
          </a:prstGeom>
          <a:solidFill>
            <a:srgbClr val="CAE4A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m&gt;=8</a:t>
            </a:r>
            <a:r>
              <a:rPr lang="zh-CN" altLang="en-US" sz="1200" b="1" dirty="0" smtClean="0"/>
              <a:t>时，可以设置</a:t>
            </a:r>
            <a:r>
              <a:rPr lang="en-US" altLang="zh-CN" sz="1200" b="1" dirty="0" err="1" smtClean="0"/>
              <a:t>safelen</a:t>
            </a:r>
            <a:r>
              <a:rPr lang="en-US" altLang="zh-CN" sz="1200" b="1" dirty="0" smtClean="0"/>
              <a:t>(8)</a:t>
            </a:r>
          </a:p>
          <a:p>
            <a:pPr algn="ctr"/>
            <a:r>
              <a:rPr lang="en-US" altLang="zh-CN" sz="1200" b="1" dirty="0" smtClean="0"/>
              <a:t>m&lt;8</a:t>
            </a:r>
            <a:r>
              <a:rPr lang="zh-CN" altLang="en-US" sz="1200" b="1" dirty="0" smtClean="0"/>
              <a:t>，则不保证正确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261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747" y="-58646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declare SIMD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声明函数可向量化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971312"/>
            <a:ext cx="5745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NimbusMonL-Bold"/>
              </a:rPr>
              <a:t>#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pragma </a:t>
            </a:r>
            <a:r>
              <a:rPr lang="en-US" altLang="zh-CN" sz="1400" b="1" dirty="0" err="1">
                <a:solidFill>
                  <a:srgbClr val="000000"/>
                </a:solidFill>
                <a:latin typeface="NimbusMonL-Bold"/>
              </a:rPr>
              <a:t>omp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 declare </a:t>
            </a:r>
            <a:r>
              <a:rPr lang="en-US" altLang="zh-CN" sz="1400" b="1" dirty="0" err="1">
                <a:solidFill>
                  <a:srgbClr val="000000"/>
                </a:solidFill>
                <a:latin typeface="NimbusMonL-Bold"/>
              </a:rPr>
              <a:t>simd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[clause[ </a:t>
            </a:r>
            <a:r>
              <a:rPr lang="en-US" altLang="zh-CN" sz="1400" i="1" dirty="0" smtClean="0">
                <a:solidFill>
                  <a:srgbClr val="000000"/>
                </a:solidFill>
                <a:latin typeface="TeXGyreTermes-Italic"/>
              </a:rPr>
              <a:t>[</a:t>
            </a:r>
            <a:r>
              <a:rPr lang="en-US" altLang="zh-CN" sz="1400" b="1" dirty="0" smtClean="0">
                <a:solidFill>
                  <a:srgbClr val="000000"/>
                </a:solidFill>
                <a:latin typeface="NimbusMonL-Bold"/>
              </a:rPr>
              <a:t>,</a:t>
            </a:r>
            <a:r>
              <a:rPr lang="en-US" altLang="zh-CN" sz="1400" i="1" dirty="0" smtClean="0">
                <a:solidFill>
                  <a:srgbClr val="000000"/>
                </a:solidFill>
                <a:latin typeface="TeXGyreTermes-Italic"/>
              </a:rPr>
              <a:t>]clause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] ... ] new-line</a:t>
            </a:r>
          </a:p>
          <a:p>
            <a:r>
              <a:rPr lang="en-US" altLang="zh-CN" sz="1400" i="1" dirty="0" smtClean="0">
                <a:solidFill>
                  <a:srgbClr val="000000"/>
                </a:solidFill>
                <a:latin typeface="TeXGyreTermes-Italic"/>
              </a:rPr>
              <a:t>[ ... 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]</a:t>
            </a:r>
          </a:p>
          <a:p>
            <a:r>
              <a:rPr lang="en-US" altLang="zh-CN" sz="1400" i="1" dirty="0" smtClean="0">
                <a:solidFill>
                  <a:srgbClr val="000000"/>
                </a:solidFill>
                <a:latin typeface="TeXGyreTermes-Italic"/>
              </a:rPr>
              <a:t>function 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definition or declaration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eXGyreTermes-Regular"/>
              </a:rPr>
              <a:t>where 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clause </a:t>
            </a:r>
            <a:r>
              <a:rPr lang="en-US" altLang="zh-CN" sz="1400" dirty="0">
                <a:solidFill>
                  <a:srgbClr val="000000"/>
                </a:solidFill>
                <a:latin typeface="TeXGyreTermes-Regular"/>
              </a:rPr>
              <a:t>is one of the following: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NimbusMonL-Bold"/>
              </a:rPr>
              <a:t>simdlen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(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linear(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linear-list[ 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: 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linear-step]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aligned(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argument-list[ 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: 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alignment]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uniform(</a:t>
            </a:r>
            <a:r>
              <a:rPr lang="en-US" altLang="zh-CN" sz="1400" i="1" dirty="0">
                <a:solidFill>
                  <a:srgbClr val="000000"/>
                </a:solidFill>
                <a:latin typeface="TeXGyreTermes-Italic"/>
              </a:rPr>
              <a:t>argument-list</a:t>
            </a:r>
            <a:r>
              <a:rPr lang="en-US" altLang="zh-CN" sz="1400" b="1" dirty="0">
                <a:solidFill>
                  <a:srgbClr val="000000"/>
                </a:solidFill>
                <a:latin typeface="NimbusMonL-Bold"/>
              </a:rPr>
              <a:t>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NimbusMonL-Bold"/>
              </a:rPr>
              <a:t>inbranch</a:t>
            </a:r>
            <a:endParaRPr lang="en-US" altLang="zh-CN" sz="1400" b="1" dirty="0">
              <a:solidFill>
                <a:srgbClr val="000000"/>
              </a:solidFill>
              <a:latin typeface="NimbusMonL-Bold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NimbusMonL-Bold"/>
              </a:rPr>
              <a:t>notinbranch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0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2179</Words>
  <Application>Microsoft Office PowerPoint</Application>
  <PresentationFormat>全屏显示(16:9)</PresentationFormat>
  <Paragraphs>499</Paragraphs>
  <Slides>40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 Unicode MS</vt:lpstr>
      <vt:lpstr>courier</vt:lpstr>
      <vt:lpstr>NimbusMonL-Bold</vt:lpstr>
      <vt:lpstr>NimbusRomNo9L-Medi</vt:lpstr>
      <vt:lpstr>NimbusSanL-Regu</vt:lpstr>
      <vt:lpstr>TeXGyreTermes-Italic</vt:lpstr>
      <vt:lpstr>TeXGyreTermes-Regular</vt:lpstr>
      <vt:lpstr>等线</vt:lpstr>
      <vt:lpstr>等线 Light</vt:lpstr>
      <vt:lpstr>华文楷体</vt:lpstr>
      <vt:lpstr>华文隶书</vt:lpstr>
      <vt:lpstr>宋体</vt:lpstr>
      <vt:lpstr>微软雅黑</vt:lpstr>
      <vt:lpstr>Arial</vt:lpstr>
      <vt:lpstr>Calibri</vt:lpstr>
      <vt:lpstr>Calibri Light</vt:lpstr>
      <vt:lpstr>第一PPT，www.1ppt.com</vt:lpstr>
      <vt:lpstr>自定义设计方案</vt:lpstr>
      <vt:lpstr>1_自定义设计方案</vt:lpstr>
      <vt:lpstr>向量化操作</vt:lpstr>
      <vt:lpstr>PowerPoint 演示文稿</vt:lpstr>
      <vt:lpstr>PowerPoint 演示文稿</vt:lpstr>
      <vt:lpstr>向量化操作举例：计算圆周率</vt:lpstr>
      <vt:lpstr>PowerPoint 演示文稿</vt:lpstr>
      <vt:lpstr>PowerPoint 演示文稿</vt:lpstr>
      <vt:lpstr>OpenMP的SIMD制导语句</vt:lpstr>
      <vt:lpstr>PowerPoint 演示文稿</vt:lpstr>
      <vt:lpstr>使用declare SIMD声明函数可向量化</vt:lpstr>
      <vt:lpstr>PowerPoint 演示文稿</vt:lpstr>
      <vt:lpstr>pthread的一些扩展知识</vt:lpstr>
      <vt:lpstr>BUG</vt:lpstr>
      <vt:lpstr>PowerPoint 演示文稿</vt:lpstr>
      <vt:lpstr>PowerPoint 演示文稿</vt:lpstr>
      <vt:lpstr>举例</vt:lpstr>
      <vt:lpstr>举例</vt:lpstr>
      <vt:lpstr>PowerPoint 演示文稿</vt:lpstr>
      <vt:lpstr>PowerPoint 演示文稿</vt:lpstr>
      <vt:lpstr>神威-太湖之光</vt:lpstr>
      <vt:lpstr>神威-太湖之光</vt:lpstr>
      <vt:lpstr>神威-太湖之光</vt:lpstr>
      <vt:lpstr>神威-太湖之光</vt:lpstr>
      <vt:lpstr>Stencil 计算</vt:lpstr>
      <vt:lpstr>Stencil 计算类型</vt:lpstr>
      <vt:lpstr>申威平台上的Stencil 计算优化</vt:lpstr>
      <vt:lpstr>2.5D分块与双缓冲</vt:lpstr>
      <vt:lpstr>Collective DMA</vt:lpstr>
      <vt:lpstr>一般平台上Stencil操作的优化</vt:lpstr>
      <vt:lpstr>Function Fusion</vt:lpstr>
      <vt:lpstr>数据重用/计算重用</vt:lpstr>
      <vt:lpstr>代码生成与DSL</vt:lpstr>
      <vt:lpstr>针对stencil的DSL举例：Halide</vt:lpstr>
      <vt:lpstr>针对stencil的DSL举例：Halide</vt:lpstr>
      <vt:lpstr>针对stencil的DSL举例：Halide</vt:lpstr>
      <vt:lpstr>针对stencil的DSL举例：Halide</vt:lpstr>
      <vt:lpstr>针对stencil的DSL举例：Halide</vt:lpstr>
      <vt:lpstr>针对stencil的DSL举例：Halide</vt:lpstr>
      <vt:lpstr>基于代码生成的python编译器Numba</vt:lpstr>
      <vt:lpstr>GPGPU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cp:lastModifiedBy>sdh</cp:lastModifiedBy>
  <cp:revision>297</cp:revision>
  <dcterms:created xsi:type="dcterms:W3CDTF">2016-12-25T02:27:54Z</dcterms:created>
  <dcterms:modified xsi:type="dcterms:W3CDTF">2020-12-02T01:55:53Z</dcterms:modified>
</cp:coreProperties>
</file>