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5" r:id="rId3"/>
    <p:sldId id="259" r:id="rId4"/>
    <p:sldId id="260" r:id="rId5"/>
    <p:sldId id="278" r:id="rId6"/>
    <p:sldId id="262" r:id="rId7"/>
    <p:sldId id="263" r:id="rId8"/>
    <p:sldId id="264" r:id="rId9"/>
    <p:sldId id="265" r:id="rId10"/>
    <p:sldId id="266" r:id="rId11"/>
    <p:sldId id="301" r:id="rId12"/>
    <p:sldId id="307" r:id="rId13"/>
    <p:sldId id="302" r:id="rId14"/>
    <p:sldId id="303" r:id="rId15"/>
    <p:sldId id="287" r:id="rId16"/>
    <p:sldId id="305" r:id="rId17"/>
    <p:sldId id="288" r:id="rId18"/>
    <p:sldId id="296" r:id="rId19"/>
    <p:sldId id="275" r:id="rId20"/>
    <p:sldId id="276" r:id="rId21"/>
    <p:sldId id="294" r:id="rId22"/>
    <p:sldId id="298" r:id="rId23"/>
    <p:sldId id="299" r:id="rId24"/>
    <p:sldId id="289" r:id="rId25"/>
    <p:sldId id="290" r:id="rId26"/>
    <p:sldId id="291" r:id="rId27"/>
    <p:sldId id="292" r:id="rId28"/>
    <p:sldId id="293" r:id="rId29"/>
    <p:sldId id="297" r:id="rId30"/>
    <p:sldId id="284" r:id="rId31"/>
    <p:sldId id="285" r:id="rId32"/>
    <p:sldId id="286" r:id="rId33"/>
    <p:sldId id="268" r:id="rId34"/>
    <p:sldId id="27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364" autoAdjust="0"/>
  </p:normalViewPr>
  <p:slideViewPr>
    <p:cSldViewPr snapToGrid="0">
      <p:cViewPr varScale="1">
        <p:scale>
          <a:sx n="71" d="100"/>
          <a:sy n="71" d="100"/>
        </p:scale>
        <p:origin x="2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3C3D-0B02-45E0-B9B6-01BE077A1FDB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36C9-957F-4E40-BAB3-86859306DE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73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wel_height" TargetMode="External"/><Relationship Id="rId4" Type="http://schemas.openxmlformats.org/officeDocument/2006/relationships/hyperlink" Target="https://en.wikipedia.org/wiki/Vowel_backness" TargetMode="External"/><Relationship Id="rId5" Type="http://schemas.openxmlformats.org/officeDocument/2006/relationships/hyperlink" Target="https://en.wikipedia.org/wiki/Roundednes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SWB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For a fixed number of parameters, a deep model is clearly better than the shallow one.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89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http://www.danielpovey.com/files/icassp10_multiling.pdf</a:t>
            </a:r>
          </a:p>
          <a:p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vertical axis of the chart is mapped by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owel height"/>
              </a:rPr>
              <a:t>vowel height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Vowels pronounced with the tongue lowered are at the bottom, and vowels pronounced with the tongue raised are at the top. For example, [ɑ] (the first vowel in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father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at the bottom because the tongue is lowered in this position. However, [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 (the vowel in "meet") is at the top because the sound is said with the tongue raised to the roof of the mouth.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similar fashion, the horizontal axis of the chart is determined by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owel backness"/>
              </a:rPr>
              <a:t>vowel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owel backness"/>
              </a:rPr>
              <a:t>backness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Vowels with the tongue moved towards the front of the mouth (such as [ɛ], the vowel in "met") are to the left in the chart, while those in which it is moved to the back (such as [ʌ], the vowel in "but") are placed to the right in the chart.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places where vowels are paired, the right represents a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oundedness"/>
              </a:rPr>
              <a:t>rounded vowel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 which the lips are rounded) while the left is its unrounded counterpart.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35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err="1">
                <a:latin typeface="Times-Roman6"/>
              </a:rPr>
              <a:t>senones</a:t>
            </a:r>
            <a:r>
              <a:rPr lang="en-US" altLang="zh-TW" sz="1200" dirty="0">
                <a:latin typeface="Times-Roman6"/>
              </a:rPr>
              <a:t> (tied </a:t>
            </a:r>
            <a:r>
              <a:rPr lang="en-US" altLang="zh-TW" sz="1200" dirty="0" err="1">
                <a:latin typeface="Times-Roman6"/>
              </a:rPr>
              <a:t>triphone</a:t>
            </a:r>
            <a:endParaRPr lang="en-US" altLang="zh-TW" sz="1200" dirty="0">
              <a:latin typeface="Times-Roman6"/>
            </a:endParaRPr>
          </a:p>
          <a:p>
            <a:r>
              <a:rPr lang="en-US" altLang="zh-TW" sz="1200" dirty="0">
                <a:latin typeface="Times-Roman6"/>
              </a:rPr>
              <a:t>states)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RNN may</a:t>
            </a:r>
            <a:r>
              <a:rPr lang="en-US" altLang="zh-TW" baseline="0" dirty="0"/>
              <a:t> be preferred, but it still can not address the problem</a:t>
            </a:r>
            <a:endParaRPr lang="zh-TW" altLang="en-US" dirty="0"/>
          </a:p>
          <a:p>
            <a:endParaRPr lang="en-US" altLang="zh-TW" sz="1200" dirty="0">
              <a:latin typeface="Times-Roman6"/>
            </a:endParaRPr>
          </a:p>
          <a:p>
            <a:endParaRPr lang="en-US" altLang="zh-TW" sz="1200" dirty="0">
              <a:latin typeface="Times-Roman6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Dynamics should be considered </a:t>
            </a:r>
            <a:endParaRPr lang="zh-TW" altLang="en-US" sz="1200" dirty="0"/>
          </a:p>
          <a:p>
            <a:endParaRPr lang="en-US" altLang="zh-TW" sz="1200" dirty="0">
              <a:latin typeface="Times-Roman6"/>
            </a:endParaRPr>
          </a:p>
          <a:p>
            <a:endParaRPr lang="en-US" altLang="zh-TW" sz="1200" dirty="0">
              <a:latin typeface="Times-Roman6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Three ways to doing that</a:t>
            </a:r>
            <a:endParaRPr lang="zh-TW" altLang="en-US" sz="1200" dirty="0"/>
          </a:p>
          <a:p>
            <a:endParaRPr lang="en-US" altLang="zh-TW" sz="1200" dirty="0">
              <a:latin typeface="Times-Roman6"/>
            </a:endParaRPr>
          </a:p>
          <a:p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33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http://www.ipachart.com/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http://csl.anthropomatik.kit.edu/downloads/354_Paper.pdf</a:t>
            </a:r>
          </a:p>
          <a:p>
            <a:r>
              <a:rPr lang="en-US" altLang="zh-TW" dirty="0"/>
              <a:t>143-1500-42-1500-152</a:t>
            </a:r>
          </a:p>
          <a:p>
            <a:r>
              <a:rPr lang="en-US" altLang="zh-TW" dirty="0"/>
              <a:t>This</a:t>
            </a:r>
            <a:r>
              <a:rPr lang="en-US" altLang="zh-TW" baseline="0" dirty="0"/>
              <a:t> is BN </a:t>
            </a:r>
            <a:r>
              <a:rPr lang="en-US" altLang="zh-TW" baseline="0" dirty="0" err="1"/>
              <a:t>acturally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rounded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vowel, the lips form a circular opening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4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3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Any Boolean function can be written as a sum of products (disjunctive normal form: AND gates on the first layer with optional negation of inputs, and OR gate on the second layer) or a product of sums (conjunctive normal form: OR gates on the first layer with optional negation of inputs, and </a:t>
            </a:r>
            <a:r>
              <a:rPr lang="en-US" altLang="zh-TW" dirty="0" err="1"/>
              <a:t>AND</a:t>
            </a:r>
            <a:r>
              <a:rPr lang="en-US" altLang="zh-TW" dirty="0"/>
              <a:t> gate on the second layer).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invalidUrl="http://163.21.57.10/%E6%95%99%E5%AD%B8%E5%96%AE%E4%BD%8D/kp6/2007dp/download/teacher_teach/%E8%98%87%E7%B4%A0%E8%8F%AF%E8%80%81%E5%B8%AB/%E8%A8%88%E6%A6%82/%E5%90%8C%E4%BD%8D%E5%85%83%E6%AA%A2%E6%9F%A5(Parity Check).ppt"/>
              </a:rPr>
              <a:t>同位元檢查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invalidUrl="http://163.21.57.10/%E6%95%99%E5%AD%B8%E5%96%AE%E4%BD%8D/kp6/2007dp/download/teacher_teach/%E8%98%87%E7%B4%A0%E8%8F%AF%E8%80%81%E5%B8%AB/%E8%A8%88%E6%A6%82/%E5%90%8C%E4%BD%8D%E5%85%83%E6%AA%A2%E6%9F%A5(Parity Check).ppt"/>
              </a:rPr>
              <a:t>(Parity Check)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819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638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hard to define deep learning.</a:t>
            </a:r>
          </a:p>
          <a:p>
            <a:endParaRPr lang="en-US" altLang="zh-TW" dirty="0"/>
          </a:p>
          <a:p>
            <a:r>
              <a:rPr lang="zh-TW" altLang="en-US" dirty="0"/>
              <a:t>生產線的概念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8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box is a simple function in product line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29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Same</a:t>
            </a:r>
            <a:r>
              <a:rPr lang="en-US" altLang="zh-TW" baseline="0" dirty="0"/>
              <a:t> as in image and text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MFCC:</a:t>
            </a:r>
            <a:r>
              <a:rPr lang="en-US" altLang="zh-TW" sz="1200" baseline="0" dirty="0"/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Mel-frequency cepstral coefficients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0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Scale Invariant Feature Transform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20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406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] Lower later for speaker </a:t>
            </a:r>
            <a:r>
              <a:rPr lang="en-US" altLang="zh-TW" dirty="0" err="1"/>
              <a:t>adp</a:t>
            </a:r>
            <a:endParaRPr lang="en-US" altLang="zh-TW" dirty="0"/>
          </a:p>
          <a:p>
            <a:r>
              <a:rPr lang="en-US" altLang="zh-TW" dirty="0"/>
              <a:t>. This fits with human speech recognition which appears to use many layers of feature extractors and event detectors [7].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392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] Lower later for speaker </a:t>
            </a:r>
            <a:r>
              <a:rPr lang="en-US" altLang="zh-TW" dirty="0" err="1"/>
              <a:t>adp</a:t>
            </a:r>
            <a:endParaRPr lang="en-US" altLang="zh-TW" dirty="0"/>
          </a:p>
          <a:p>
            <a:r>
              <a:rPr lang="en-US" altLang="zh-TW" dirty="0"/>
              <a:t>. This fits with human speech recognition which appears to use many layers of feature extractors and event detectors [7].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5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Programming -&gt; all in main -&gt; so long and</a:t>
            </a:r>
            <a:r>
              <a:rPr lang="en-US" altLang="zh-TW" baseline="0" dirty="0"/>
              <a:t> bad</a:t>
            </a:r>
          </a:p>
          <a:p>
            <a:r>
              <a:rPr lang="en-US" altLang="zh-TW" baseline="0" dirty="0"/>
              <a:t>-&gt; function -&gt;</a:t>
            </a:r>
            <a:r>
              <a:rPr lang="zh-TW" altLang="en-US" baseline="0" dirty="0"/>
              <a:t> </a:t>
            </a:r>
            <a:r>
              <a:rPr lang="en-US" altLang="zh-TW" baseline="0" dirty="0"/>
              <a:t>shorter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61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4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03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Poepel</a:t>
            </a:r>
            <a:r>
              <a:rPr lang="en-US" altLang="zh-TW" baseline="0" dirty="0"/>
              <a:t> said AI</a:t>
            </a:r>
            <a:r>
              <a:rPr lang="zh-TW" altLang="en-US" baseline="0" dirty="0"/>
              <a:t>＝　ｄｅｅｐ　＋　ｂｉｇｄａｔａ</a:t>
            </a:r>
            <a:endParaRPr lang="en-US" altLang="zh-TW" baseline="0" dirty="0"/>
          </a:p>
          <a:p>
            <a:r>
              <a:rPr lang="en-US" altLang="zh-TW" baseline="0" dirty="0" err="1"/>
              <a:t>Bigdata</a:t>
            </a:r>
            <a:r>
              <a:rPr lang="en-US" altLang="zh-TW" baseline="0" dirty="0"/>
              <a:t> -&gt; deep</a:t>
            </a:r>
          </a:p>
          <a:p>
            <a:r>
              <a:rPr lang="en-US" altLang="zh-TW" baseline="0" dirty="0"/>
              <a:t>Deep is not for big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Deep Learning also works on small data set.</a:t>
            </a:r>
            <a:endParaRPr lang="zh-TW" altLang="en-US" sz="120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Need less data!!!!!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66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Less training 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777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Mel-scale Frequency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Cepstral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Coefficients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02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30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21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6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4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89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46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4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32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95AD4-54EB-47BB-8F11-9F29A3F38907}" type="datetimeFigureOut">
              <a:rPr lang="zh-TW" altLang="en-US" smtClean="0"/>
              <a:t>2020/12/7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FEE1-401D-41A0-A8EC-0ED92B395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37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5.wmf"/><Relationship Id="rId10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21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3.wmf"/><Relationship Id="rId6" Type="http://schemas.openxmlformats.org/officeDocument/2006/relationships/image" Target="../media/image24.jpe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4" Type="http://schemas.openxmlformats.org/officeDocument/2006/relationships/image" Target="../media/image45.jpg"/><Relationship Id="rId5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0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Why Deep Learning?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00" y="573741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借于李宏毅老师课件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3000" y="6106744"/>
            <a:ext cx="6297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https://www.bilibili.com/video/BV1JE411g7XF?p=15</a:t>
            </a:r>
          </a:p>
        </p:txBody>
      </p:sp>
    </p:spTree>
    <p:extLst>
      <p:ext uri="{BB962C8B-B14F-4D97-AF65-F5344CB8AC3E}">
        <p14:creationId xmlns:p14="http://schemas.microsoft.com/office/powerpoint/2010/main" val="293130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 -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52026" y="2333314"/>
            <a:ext cx="5983918" cy="2720549"/>
            <a:chOff x="1260141" y="2780968"/>
            <a:chExt cx="5983918" cy="2720549"/>
          </a:xfrm>
        </p:grpSpPr>
        <p:sp>
          <p:nvSpPr>
            <p:cNvPr id="37" name="矩形 36"/>
            <p:cNvSpPr/>
            <p:nvPr/>
          </p:nvSpPr>
          <p:spPr>
            <a:xfrm>
              <a:off x="1260141" y="2853290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>
              <a:off x="5531732" y="3891561"/>
              <a:ext cx="10185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641048" y="5137451"/>
              <a:ext cx="90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507848" y="3112758"/>
              <a:ext cx="10503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328529" y="3570983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34347" y="300065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7046" y="2905404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7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4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046" y="2905404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52342" y="3488133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342" y="3488133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2443244" y="2825649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2540354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2542696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531063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2528316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338054" y="496874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34938" y="4872486"/>
            <a:ext cx="4079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方程式" r:id="rId8" imgW="190440" imgH="228600" progId="Equation.3">
                    <p:embed/>
                  </p:oleObj>
                </mc:Choice>
                <mc:Fallback>
                  <p:oleObj name="方程式" r:id="rId8" imgW="190440" imgH="228600" progId="Equation.3">
                    <p:embed/>
                    <p:pic>
                      <p:nvPicPr>
                        <p:cNvPr id="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938" y="4872486"/>
                          <a:ext cx="407988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字方塊 59"/>
            <p:cNvSpPr txBox="1"/>
            <p:nvPr/>
          </p:nvSpPr>
          <p:spPr>
            <a:xfrm rot="5400000">
              <a:off x="1213986" y="425368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768830" y="280930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855916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858258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846625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 rot="5400000">
              <a:off x="3843878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144925" y="278508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5220769" y="283503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223111" y="359494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230139" y="4841617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 rot="5400000">
              <a:off x="5227392" y="426074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467853" y="278096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474802" y="357098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74790" y="478631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79" name="直線單箭頭接點 78"/>
            <p:cNvCxnSpPr>
              <a:stCxn id="54" idx="6"/>
              <a:endCxn id="64" idx="2"/>
            </p:cNvCxnSpPr>
            <p:nvPr/>
          </p:nvCxnSpPr>
          <p:spPr>
            <a:xfrm>
              <a:off x="3114512" y="3123730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3114512" y="391548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3105221" y="51374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5" idx="6"/>
              <a:endCxn id="64" idx="2"/>
            </p:cNvCxnSpPr>
            <p:nvPr/>
          </p:nvCxnSpPr>
          <p:spPr>
            <a:xfrm flipV="1">
              <a:off x="3116854" y="3123730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4" idx="6"/>
              <a:endCxn id="65" idx="2"/>
            </p:cNvCxnSpPr>
            <p:nvPr/>
          </p:nvCxnSpPr>
          <p:spPr>
            <a:xfrm>
              <a:off x="3114512" y="3123730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54" idx="6"/>
              <a:endCxn id="66" idx="2"/>
            </p:cNvCxnSpPr>
            <p:nvPr/>
          </p:nvCxnSpPr>
          <p:spPr>
            <a:xfrm>
              <a:off x="3114512" y="3123730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55" idx="6"/>
              <a:endCxn id="66" idx="2"/>
            </p:cNvCxnSpPr>
            <p:nvPr/>
          </p:nvCxnSpPr>
          <p:spPr>
            <a:xfrm>
              <a:off x="3116854" y="3902300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56" idx="6"/>
              <a:endCxn id="64" idx="2"/>
            </p:cNvCxnSpPr>
            <p:nvPr/>
          </p:nvCxnSpPr>
          <p:spPr>
            <a:xfrm flipV="1">
              <a:off x="3105221" y="3123730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56" idx="6"/>
              <a:endCxn id="65" idx="2"/>
            </p:cNvCxnSpPr>
            <p:nvPr/>
          </p:nvCxnSpPr>
          <p:spPr>
            <a:xfrm flipV="1">
              <a:off x="3105221" y="3902300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endCxn id="54" idx="2"/>
            </p:cNvCxnSpPr>
            <p:nvPr/>
          </p:nvCxnSpPr>
          <p:spPr>
            <a:xfrm flipV="1">
              <a:off x="1680954" y="3123730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48" idx="3"/>
              <a:endCxn id="55" idx="2"/>
            </p:cNvCxnSpPr>
            <p:nvPr/>
          </p:nvCxnSpPr>
          <p:spPr>
            <a:xfrm>
              <a:off x="1677247" y="3172104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48" idx="3"/>
              <a:endCxn id="56" idx="2"/>
            </p:cNvCxnSpPr>
            <p:nvPr/>
          </p:nvCxnSpPr>
          <p:spPr>
            <a:xfrm>
              <a:off x="1677247" y="3172104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50" idx="3"/>
              <a:endCxn id="54" idx="2"/>
            </p:cNvCxnSpPr>
            <p:nvPr/>
          </p:nvCxnSpPr>
          <p:spPr>
            <a:xfrm flipV="1">
              <a:off x="1704767" y="3123730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47" idx="3"/>
              <a:endCxn id="55" idx="2"/>
            </p:cNvCxnSpPr>
            <p:nvPr/>
          </p:nvCxnSpPr>
          <p:spPr>
            <a:xfrm>
              <a:off x="1671429" y="3742433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47" idx="3"/>
              <a:endCxn id="56" idx="2"/>
            </p:cNvCxnSpPr>
            <p:nvPr/>
          </p:nvCxnSpPr>
          <p:spPr>
            <a:xfrm>
              <a:off x="1671429" y="3742433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59" idx="3"/>
              <a:endCxn id="54" idx="2"/>
            </p:cNvCxnSpPr>
            <p:nvPr/>
          </p:nvCxnSpPr>
          <p:spPr>
            <a:xfrm flipV="1">
              <a:off x="1742926" y="3123730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59" idx="3"/>
              <a:endCxn id="55" idx="2"/>
            </p:cNvCxnSpPr>
            <p:nvPr/>
          </p:nvCxnSpPr>
          <p:spPr>
            <a:xfrm flipV="1">
              <a:off x="1716557" y="3902300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59" idx="3"/>
              <a:endCxn id="56" idx="2"/>
            </p:cNvCxnSpPr>
            <p:nvPr/>
          </p:nvCxnSpPr>
          <p:spPr>
            <a:xfrm>
              <a:off x="1716557" y="5116906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4464381" y="313408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4464381" y="39258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>
              <a:off x="4455090" y="514780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4466723" y="313408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4464381" y="313408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4464381" y="313408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4466723" y="391265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flipV="1">
              <a:off x="4455090" y="313408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V="1">
              <a:off x="4455090" y="391265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圖說文字 5"/>
          <p:cNvSpPr/>
          <p:nvPr/>
        </p:nvSpPr>
        <p:spPr>
          <a:xfrm>
            <a:off x="444160" y="5213403"/>
            <a:ext cx="2367361" cy="838175"/>
          </a:xfrm>
          <a:prstGeom prst="wedgeRectCallout">
            <a:avLst>
              <a:gd name="adj1" fmla="val 64868"/>
              <a:gd name="adj2" fmla="val -11482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矩形圖說文字 113"/>
          <p:cNvSpPr/>
          <p:nvPr/>
        </p:nvSpPr>
        <p:spPr>
          <a:xfrm>
            <a:off x="2959473" y="5224198"/>
            <a:ext cx="3239225" cy="816587"/>
          </a:xfrm>
          <a:prstGeom prst="wedgeRectCallout">
            <a:avLst>
              <a:gd name="adj1" fmla="val -587"/>
              <a:gd name="adj2" fmla="val -10821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>
                <a:solidFill>
                  <a:schemeClr val="bg1"/>
                </a:solidFill>
              </a:rPr>
              <a:t>st</a:t>
            </a:r>
            <a:r>
              <a:rPr lang="en-US" altLang="zh-TW" sz="2400" dirty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矩形圖說文字 114"/>
          <p:cNvSpPr/>
          <p:nvPr/>
        </p:nvSpPr>
        <p:spPr>
          <a:xfrm>
            <a:off x="6391097" y="5202610"/>
            <a:ext cx="2367361" cy="838175"/>
          </a:xfrm>
          <a:prstGeom prst="wedgeRectCallout">
            <a:avLst>
              <a:gd name="adj1" fmla="val -69427"/>
              <a:gd name="adj2" fmla="val -1070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>
                <a:solidFill>
                  <a:schemeClr val="bg1"/>
                </a:solidFill>
              </a:rPr>
              <a:t>nd</a:t>
            </a:r>
            <a:r>
              <a:rPr lang="en-US" altLang="zh-TW" sz="2400" dirty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63886" y="6121705"/>
            <a:ext cx="7909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Zeiler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M. D., &amp; Fergus, R. (2014). Visualizing and understanding convolutional networks. In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Computer Vision–ECCV 2014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(pp. 818-833)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8752" y="2474287"/>
            <a:ext cx="444581" cy="44458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4612" y="3224244"/>
            <a:ext cx="443374" cy="44337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2656" y="4435948"/>
            <a:ext cx="460064" cy="4527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7140" y="2339244"/>
            <a:ext cx="599559" cy="59955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18452" y="4313255"/>
            <a:ext cx="616933" cy="65152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19788" y="3171732"/>
            <a:ext cx="600812" cy="60081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05488" y="2243575"/>
            <a:ext cx="790575" cy="762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5012" y="3114746"/>
            <a:ext cx="771525" cy="723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5012" y="4173512"/>
            <a:ext cx="752170" cy="7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hierarchical structure of human languages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9222" y="3442992"/>
            <a:ext cx="6191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hh w aa t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 uw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uw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 ih ng k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222" y="2354223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what do you think</a:t>
            </a:r>
            <a:endParaRPr lang="zh-TW" altLang="zh-TW" sz="2800" dirty="0"/>
          </a:p>
        </p:txBody>
      </p:sp>
      <p:sp>
        <p:nvSpPr>
          <p:cNvPr id="6" name="向下箭號 5"/>
          <p:cNvSpPr/>
          <p:nvPr/>
        </p:nvSpPr>
        <p:spPr>
          <a:xfrm>
            <a:off x="1684749" y="2877444"/>
            <a:ext cx="435428" cy="563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6499" y="5657144"/>
            <a:ext cx="42546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+uw2 t-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+uw3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49197" y="4473916"/>
            <a:ext cx="77732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…… t-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+y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y-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kumimoji="0" lang="en-US" altLang="zh-TW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zh-TW" sz="2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 …… 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292690" y="3891593"/>
            <a:ext cx="658325" cy="6342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380390" y="3891593"/>
            <a:ext cx="148507" cy="6342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186058" y="3925694"/>
            <a:ext cx="1001924" cy="6283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0100" y="3870523"/>
            <a:ext cx="2046514" cy="6553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500321" y="5657144"/>
            <a:ext cx="44951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+y1 d-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+y2 d-</a:t>
            </a:r>
            <a:r>
              <a:rPr lang="zh-TW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69346" y="3037744"/>
            <a:ext cx="149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Phoneme:</a:t>
            </a:r>
            <a:endParaRPr lang="zh-TW" altLang="en-US" sz="2400" b="1" i="1" u="sng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3061" y="4092345"/>
            <a:ext cx="1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Tri-phone:</a:t>
            </a:r>
            <a:endParaRPr lang="zh-TW" altLang="en-US" sz="2400" b="1" i="1" u="sng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14209" y="6073747"/>
            <a:ext cx="1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State:</a:t>
            </a:r>
            <a:endParaRPr lang="zh-TW" altLang="en-US" sz="2400" b="1" i="1" u="sng" dirty="0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916697" y="4898625"/>
            <a:ext cx="1236332" cy="7938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202159" y="4898625"/>
            <a:ext cx="18370" cy="8354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153028" y="4893323"/>
            <a:ext cx="1460589" cy="8701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3613617" y="4882938"/>
            <a:ext cx="1486278" cy="88050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3613617" y="4905183"/>
            <a:ext cx="2881490" cy="8288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613617" y="4893323"/>
            <a:ext cx="4260383" cy="84072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9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106"/>
          <p:cNvGrpSpPr>
            <a:grpSpLocks/>
          </p:cNvGrpSpPr>
          <p:nvPr/>
        </p:nvGrpSpPr>
        <p:grpSpPr bwMode="auto">
          <a:xfrm>
            <a:off x="3159854" y="2815107"/>
            <a:ext cx="4646613" cy="793750"/>
            <a:chOff x="467932" y="3914400"/>
            <a:chExt cx="2909888" cy="576263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63559" cy="4201453"/>
              </a:xfrm>
            </p:spPr>
            <p:txBody>
              <a:bodyPr/>
              <a:lstStyle/>
              <a:p>
                <a:r>
                  <a:rPr lang="en-US" altLang="zh-TW" dirty="0"/>
                  <a:t>The first stage of speech recognition</a:t>
                </a:r>
              </a:p>
              <a:p>
                <a:pPr lvl="1"/>
                <a:r>
                  <a:rPr lang="en-US" altLang="zh-TW" dirty="0"/>
                  <a:t>Classification: input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acoustic feature, output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state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63559" cy="4201453"/>
              </a:xfrm>
              <a:blipFill>
                <a:blip r:embed="rId4"/>
                <a:stretch>
                  <a:fillRect l="-1327" t="-2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3217350" y="2908055"/>
            <a:ext cx="773113" cy="607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3794406" y="2908055"/>
            <a:ext cx="773113" cy="607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4382473" y="2898542"/>
            <a:ext cx="773113" cy="607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/>
          <p:cNvGrpSpPr/>
          <p:nvPr/>
        </p:nvGrpSpPr>
        <p:grpSpPr>
          <a:xfrm>
            <a:off x="3418511" y="3811240"/>
            <a:ext cx="370790" cy="2092190"/>
            <a:chOff x="1708044" y="3689485"/>
            <a:chExt cx="370790" cy="2092190"/>
          </a:xfrm>
        </p:grpSpPr>
        <p:sp>
          <p:nvSpPr>
            <p:cNvPr id="53" name="矩形 52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549264" y="3824802"/>
            <a:ext cx="370790" cy="2092190"/>
            <a:chOff x="1708044" y="3689485"/>
            <a:chExt cx="370790" cy="2092190"/>
          </a:xfrm>
        </p:grpSpPr>
        <p:sp>
          <p:nvSpPr>
            <p:cNvPr id="61" name="矩形 60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3990462" y="3824802"/>
            <a:ext cx="370790" cy="2092190"/>
            <a:chOff x="1708044" y="3689485"/>
            <a:chExt cx="370790" cy="2092190"/>
          </a:xfrm>
        </p:grpSpPr>
        <p:sp>
          <p:nvSpPr>
            <p:cNvPr id="68" name="矩形 67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5132609" y="3797678"/>
            <a:ext cx="370790" cy="2092190"/>
            <a:chOff x="1708044" y="3689485"/>
            <a:chExt cx="370790" cy="2092190"/>
          </a:xfrm>
        </p:grpSpPr>
        <p:sp>
          <p:nvSpPr>
            <p:cNvPr id="75" name="矩形 74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1" name="群組 80"/>
          <p:cNvGrpSpPr/>
          <p:nvPr/>
        </p:nvGrpSpPr>
        <p:grpSpPr>
          <a:xfrm>
            <a:off x="6263362" y="3811240"/>
            <a:ext cx="370790" cy="2092190"/>
            <a:chOff x="1708044" y="3689485"/>
            <a:chExt cx="370790" cy="2092190"/>
          </a:xfrm>
        </p:grpSpPr>
        <p:sp>
          <p:nvSpPr>
            <p:cNvPr id="82" name="矩形 81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5704560" y="3811240"/>
            <a:ext cx="370790" cy="2092190"/>
            <a:chOff x="1708044" y="3689485"/>
            <a:chExt cx="370790" cy="2092190"/>
          </a:xfrm>
        </p:grpSpPr>
        <p:sp>
          <p:nvSpPr>
            <p:cNvPr id="89" name="矩形 88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6795348" y="3784116"/>
            <a:ext cx="370790" cy="2092190"/>
            <a:chOff x="1708044" y="3689485"/>
            <a:chExt cx="370790" cy="2092190"/>
          </a:xfrm>
        </p:grpSpPr>
        <p:sp>
          <p:nvSpPr>
            <p:cNvPr id="96" name="矩形 95"/>
            <p:cNvSpPr/>
            <p:nvPr/>
          </p:nvSpPr>
          <p:spPr>
            <a:xfrm>
              <a:off x="1708044" y="3689485"/>
              <a:ext cx="370790" cy="2092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/>
            <p:cNvSpPr/>
            <p:nvPr/>
          </p:nvSpPr>
          <p:spPr>
            <a:xfrm>
              <a:off x="1743193" y="378548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/>
            <p:cNvSpPr/>
            <p:nvPr/>
          </p:nvSpPr>
          <p:spPr>
            <a:xfrm>
              <a:off x="1743193" y="418197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1743192" y="4577012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1743192" y="498087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1742624" y="5373913"/>
              <a:ext cx="300491" cy="300491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8" name="文字方塊 117"/>
          <p:cNvSpPr txBox="1"/>
          <p:nvPr/>
        </p:nvSpPr>
        <p:spPr>
          <a:xfrm>
            <a:off x="7201286" y="4489600"/>
            <a:ext cx="10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4156572"/>
            <a:ext cx="284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Determine the state each acoustic feature belongs to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7475756" y="5065703"/>
            <a:ext cx="124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Acoustic feature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55123" y="5990003"/>
            <a:ext cx="140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States: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17360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880166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4442972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5005778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568584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131390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6694197" y="5962978"/>
            <a:ext cx="5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48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18" grpId="0"/>
      <p:bldP spid="8" grpId="0"/>
      <p:bldP spid="102" grpId="0"/>
      <p:bldP spid="9" grpId="0"/>
      <p:bldP spid="10" grpId="0"/>
      <p:bldP spid="103" grpId="0"/>
      <p:bldP spid="104" grpId="0"/>
      <p:bldP spid="105" grpId="0"/>
      <p:bldP spid="106" grpId="0"/>
      <p:bldP spid="107" grpId="0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state has a stationary distribution for acoustic features</a:t>
            </a:r>
            <a:endParaRPr lang="zh-TW" altLang="en-US" dirty="0"/>
          </a:p>
        </p:txBody>
      </p:sp>
      <p:pic>
        <p:nvPicPr>
          <p:cNvPr id="8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5" y="3661430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角矩形圖說文字 8"/>
          <p:cNvSpPr/>
          <p:nvPr/>
        </p:nvSpPr>
        <p:spPr>
          <a:xfrm>
            <a:off x="986872" y="3401731"/>
            <a:ext cx="1372484" cy="595553"/>
          </a:xfrm>
          <a:prstGeom prst="wedgeRoundRectCallout">
            <a:avLst>
              <a:gd name="adj1" fmla="val -57366"/>
              <a:gd name="adj2" fmla="val 564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zh-TW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+uw1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7" y="530055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圓角矩形圖說文字 10"/>
          <p:cNvSpPr/>
          <p:nvPr/>
        </p:nvSpPr>
        <p:spPr>
          <a:xfrm>
            <a:off x="955906" y="5006178"/>
            <a:ext cx="1449996" cy="595553"/>
          </a:xfrm>
          <a:prstGeom prst="wedgeRoundRectCallout">
            <a:avLst>
              <a:gd name="adj1" fmla="val -57060"/>
              <a:gd name="adj2" fmla="val 8320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zh-TW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9750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43356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336962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714167" y="3472716"/>
            <a:ext cx="246743" cy="8848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549750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943356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336962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714167" y="5195734"/>
            <a:ext cx="246743" cy="8848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435536" y="329869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166331" y="374185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543536" y="371155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166331" y="34807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18731" y="36331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036570" y="34931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747156" y="319069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543536" y="34931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489536" y="3954490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902311" y="5780525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650863" y="5830692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010311" y="619338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650863" y="5569542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785506" y="6114928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275769" y="538753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213931" y="5672525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10311" y="5974934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981190" y="533353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294427" y="3475810"/>
            <a:ext cx="242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+uw1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90047" y="5034049"/>
            <a:ext cx="276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11211" y="2514935"/>
            <a:ext cx="498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Gaussian Mixture Model (GMM)</a:t>
            </a:r>
            <a:endParaRPr lang="zh-TW" altLang="en-US" sz="2800" dirty="0"/>
          </a:p>
        </p:txBody>
      </p:sp>
      <p:sp>
        <p:nvSpPr>
          <p:cNvPr id="38" name="橢圓 37"/>
          <p:cNvSpPr/>
          <p:nvPr/>
        </p:nvSpPr>
        <p:spPr>
          <a:xfrm>
            <a:off x="4956190" y="3060516"/>
            <a:ext cx="1156144" cy="1200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 rot="8742766">
            <a:off x="4518330" y="5402433"/>
            <a:ext cx="1766419" cy="732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5318731" y="389425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695936" y="386395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318731" y="36331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471131" y="37855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188970" y="36455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695936" y="364550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351493" y="429791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768977" y="4199025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714977" y="4441961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921377" y="4351425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4696572" y="427297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921377" y="413297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4867377" y="4594361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5641936" y="4106890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191548" y="4130478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623531" y="3937902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137548" y="437341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5492549" y="562844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5492549" y="5367299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822876" y="5131296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524128" y="618430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6524128" y="592315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6365814" y="598205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6365814" y="572090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6829874" y="623638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6829874" y="597523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6671560" y="603413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671560" y="5772987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508520" y="5011575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4616520" y="5424430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391715" y="5345978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4616520" y="5205984"/>
            <a:ext cx="108000" cy="10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575402" y="4100007"/>
            <a:ext cx="620493" cy="6546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6030344" y="4089549"/>
            <a:ext cx="490504" cy="5164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五角星形 3"/>
          <p:cNvSpPr/>
          <p:nvPr/>
        </p:nvSpPr>
        <p:spPr>
          <a:xfrm>
            <a:off x="5409031" y="3618141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五角星形 75"/>
          <p:cNvSpPr/>
          <p:nvPr/>
        </p:nvSpPr>
        <p:spPr>
          <a:xfrm>
            <a:off x="4811970" y="4379629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五角星形 76"/>
          <p:cNvSpPr/>
          <p:nvPr/>
        </p:nvSpPr>
        <p:spPr>
          <a:xfrm>
            <a:off x="6196759" y="4243248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五角星形 77"/>
          <p:cNvSpPr/>
          <p:nvPr/>
        </p:nvSpPr>
        <p:spPr>
          <a:xfrm>
            <a:off x="4461561" y="5233720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五角星形 78"/>
          <p:cNvSpPr/>
          <p:nvPr/>
        </p:nvSpPr>
        <p:spPr>
          <a:xfrm>
            <a:off x="5350249" y="5702147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五角星形 79"/>
          <p:cNvSpPr/>
          <p:nvPr/>
        </p:nvSpPr>
        <p:spPr>
          <a:xfrm>
            <a:off x="6545366" y="5982887"/>
            <a:ext cx="182003" cy="18200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 rot="8742766">
            <a:off x="4228936" y="4937689"/>
            <a:ext cx="669409" cy="732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 rot="8742766">
            <a:off x="6293794" y="5634030"/>
            <a:ext cx="692765" cy="858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6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12" grpId="0"/>
      <p:bldP spid="39" grpId="0"/>
      <p:bldP spid="20" grpId="0"/>
      <p:bldP spid="38" grpId="0" animBg="1"/>
      <p:bldP spid="42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state has a stationary distribution for acoustic features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001209" y="3790100"/>
            <a:ext cx="278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+th3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012524" y="3872050"/>
            <a:ext cx="276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800" dirty="0"/>
              <a:t>P(</a:t>
            </a:r>
            <a:r>
              <a:rPr lang="en-US" altLang="zh-TW" sz="2800" dirty="0" err="1"/>
              <a:t>x|”</a:t>
            </a:r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</a:t>
            </a:r>
            <a:r>
              <a:rPr lang="en-US" altLang="zh-TW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+y3</a:t>
            </a:r>
            <a:r>
              <a:rPr lang="en-US" altLang="zh-TW" sz="2800" dirty="0"/>
              <a:t>”)</a:t>
            </a:r>
            <a:endParaRPr lang="zh-TW" altLang="en-US" sz="2800" dirty="0"/>
          </a:p>
        </p:txBody>
      </p:sp>
      <p:grpSp>
        <p:nvGrpSpPr>
          <p:cNvPr id="84" name="群組 83"/>
          <p:cNvGrpSpPr/>
          <p:nvPr/>
        </p:nvGrpSpPr>
        <p:grpSpPr>
          <a:xfrm>
            <a:off x="3785080" y="2881982"/>
            <a:ext cx="1945446" cy="2949276"/>
            <a:chOff x="3422225" y="2998095"/>
            <a:chExt cx="1945446" cy="2949276"/>
          </a:xfrm>
        </p:grpSpPr>
        <p:grpSp>
          <p:nvGrpSpPr>
            <p:cNvPr id="83" name="群組 82"/>
            <p:cNvGrpSpPr/>
            <p:nvPr/>
          </p:nvGrpSpPr>
          <p:grpSpPr>
            <a:xfrm>
              <a:off x="3422225" y="4253247"/>
              <a:ext cx="1945446" cy="1694124"/>
              <a:chOff x="4575402" y="3126776"/>
              <a:chExt cx="1945446" cy="1694124"/>
            </a:xfrm>
          </p:grpSpPr>
          <p:sp>
            <p:nvSpPr>
              <p:cNvPr id="74" name="橢圓 73"/>
              <p:cNvSpPr/>
              <p:nvPr/>
            </p:nvSpPr>
            <p:spPr>
              <a:xfrm>
                <a:off x="4575402" y="4166267"/>
                <a:ext cx="620493" cy="65463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0" name="群組 39"/>
              <p:cNvGrpSpPr/>
              <p:nvPr/>
            </p:nvGrpSpPr>
            <p:grpSpPr>
              <a:xfrm>
                <a:off x="4696572" y="3126776"/>
                <a:ext cx="1824276" cy="1641845"/>
                <a:chOff x="4696572" y="3126776"/>
                <a:chExt cx="1824276" cy="1641845"/>
              </a:xfrm>
            </p:grpSpPr>
            <p:sp>
              <p:nvSpPr>
                <p:cNvPr id="6" name="橢圓 5"/>
                <p:cNvSpPr/>
                <p:nvPr/>
              </p:nvSpPr>
              <p:spPr>
                <a:xfrm>
                  <a:off x="5435536" y="3364959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橢圓 20"/>
                <p:cNvSpPr/>
                <p:nvPr/>
              </p:nvSpPr>
              <p:spPr>
                <a:xfrm>
                  <a:off x="5166331" y="380811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5543536" y="3777814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5166331" y="35469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5318731" y="36993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5036570" y="35593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5747156" y="3256959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/>
                <p:cNvSpPr/>
                <p:nvPr/>
              </p:nvSpPr>
              <p:spPr>
                <a:xfrm>
                  <a:off x="5543536" y="35593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/>
                <p:cNvSpPr/>
                <p:nvPr/>
              </p:nvSpPr>
              <p:spPr>
                <a:xfrm>
                  <a:off x="5489536" y="4020750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橢圓 37"/>
                <p:cNvSpPr/>
                <p:nvPr/>
              </p:nvSpPr>
              <p:spPr>
                <a:xfrm>
                  <a:off x="4956190" y="3126776"/>
                  <a:ext cx="1156144" cy="1200494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/>
                <p:cNvSpPr/>
                <p:nvPr/>
              </p:nvSpPr>
              <p:spPr>
                <a:xfrm>
                  <a:off x="5318731" y="396051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/>
                <p:cNvSpPr/>
                <p:nvPr/>
              </p:nvSpPr>
              <p:spPr>
                <a:xfrm>
                  <a:off x="5695936" y="3930214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/>
                <p:cNvSpPr/>
                <p:nvPr/>
              </p:nvSpPr>
              <p:spPr>
                <a:xfrm>
                  <a:off x="5318731" y="36993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/>
                <p:cNvSpPr/>
                <p:nvPr/>
              </p:nvSpPr>
              <p:spPr>
                <a:xfrm>
                  <a:off x="5471131" y="38517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/>
                <p:cNvSpPr/>
                <p:nvPr/>
              </p:nvSpPr>
              <p:spPr>
                <a:xfrm>
                  <a:off x="5188970" y="37117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橢圓 46"/>
                <p:cNvSpPr/>
                <p:nvPr/>
              </p:nvSpPr>
              <p:spPr>
                <a:xfrm>
                  <a:off x="5695936" y="371176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橢圓 47"/>
                <p:cNvSpPr/>
                <p:nvPr/>
              </p:nvSpPr>
              <p:spPr>
                <a:xfrm>
                  <a:off x="6351493" y="436417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/>
                <p:cNvSpPr/>
                <p:nvPr/>
              </p:nvSpPr>
              <p:spPr>
                <a:xfrm>
                  <a:off x="4768977" y="4265285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/>
                <p:cNvSpPr/>
                <p:nvPr/>
              </p:nvSpPr>
              <p:spPr>
                <a:xfrm>
                  <a:off x="4714977" y="4508221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橢圓 50"/>
                <p:cNvSpPr/>
                <p:nvPr/>
              </p:nvSpPr>
              <p:spPr>
                <a:xfrm>
                  <a:off x="4921377" y="4417685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橢圓 51"/>
                <p:cNvSpPr/>
                <p:nvPr/>
              </p:nvSpPr>
              <p:spPr>
                <a:xfrm>
                  <a:off x="4696572" y="4339233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橢圓 52"/>
                <p:cNvSpPr/>
                <p:nvPr/>
              </p:nvSpPr>
              <p:spPr>
                <a:xfrm>
                  <a:off x="4921377" y="4199239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橢圓 53"/>
                <p:cNvSpPr/>
                <p:nvPr/>
              </p:nvSpPr>
              <p:spPr>
                <a:xfrm>
                  <a:off x="4867377" y="4660621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/>
                <p:cNvSpPr/>
                <p:nvPr/>
              </p:nvSpPr>
              <p:spPr>
                <a:xfrm>
                  <a:off x="5641936" y="4173150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/>
                <p:cNvSpPr/>
                <p:nvPr/>
              </p:nvSpPr>
              <p:spPr>
                <a:xfrm>
                  <a:off x="6191548" y="4196738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5623531" y="4004162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6137548" y="4439674"/>
                  <a:ext cx="108000" cy="1080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6030344" y="4155809"/>
                  <a:ext cx="490504" cy="51646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" name="五角星形 3"/>
                <p:cNvSpPr/>
                <p:nvPr/>
              </p:nvSpPr>
              <p:spPr>
                <a:xfrm>
                  <a:off x="5409031" y="3684401"/>
                  <a:ext cx="182003" cy="182003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五角星形 75"/>
                <p:cNvSpPr/>
                <p:nvPr/>
              </p:nvSpPr>
              <p:spPr>
                <a:xfrm>
                  <a:off x="4811970" y="4445889"/>
                  <a:ext cx="182003" cy="182003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五角星形 76"/>
                <p:cNvSpPr/>
                <p:nvPr/>
              </p:nvSpPr>
              <p:spPr>
                <a:xfrm>
                  <a:off x="6196759" y="4309508"/>
                  <a:ext cx="182003" cy="182003"/>
                </a:xfrm>
                <a:prstGeom prst="star5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7" name="矩形 6"/>
            <p:cNvSpPr/>
            <p:nvPr/>
          </p:nvSpPr>
          <p:spPr>
            <a:xfrm>
              <a:off x="3511145" y="2998095"/>
              <a:ext cx="167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i="1" u="sng" dirty="0"/>
                <a:t>T</a:t>
              </a:r>
              <a:r>
                <a:rPr lang="zh-TW" altLang="en-US" sz="2800" b="1" i="1" u="sng" dirty="0"/>
                <a:t>ied-state</a:t>
              </a:r>
            </a:p>
          </p:txBody>
        </p:sp>
      </p:grpSp>
      <p:sp>
        <p:nvSpPr>
          <p:cNvPr id="85" name="文字方塊 84"/>
          <p:cNvSpPr txBox="1"/>
          <p:nvPr/>
        </p:nvSpPr>
        <p:spPr>
          <a:xfrm>
            <a:off x="3351728" y="5935256"/>
            <a:ext cx="301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Same Address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6" name="向右箭號 85"/>
          <p:cNvSpPr/>
          <p:nvPr/>
        </p:nvSpPr>
        <p:spPr>
          <a:xfrm rot="2128267">
            <a:off x="2966307" y="4489821"/>
            <a:ext cx="723312" cy="3595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右箭號 86"/>
          <p:cNvSpPr/>
          <p:nvPr/>
        </p:nvSpPr>
        <p:spPr>
          <a:xfrm rot="8545026">
            <a:off x="5765119" y="4471876"/>
            <a:ext cx="723312" cy="35955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781113" y="3391677"/>
            <a:ext cx="158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pointer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6612664" y="3266880"/>
            <a:ext cx="158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pointer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4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8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In HMM-GMM, all the phonemes are modeled independently</a:t>
            </a:r>
          </a:p>
          <a:p>
            <a:pPr lvl="1"/>
            <a:r>
              <a:rPr lang="en-US" altLang="zh-TW" dirty="0"/>
              <a:t>Not an effective way to model human voice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423694" y="3164169"/>
            <a:ext cx="5225142" cy="3153677"/>
            <a:chOff x="1436915" y="2807088"/>
            <a:chExt cx="5225142" cy="3153677"/>
          </a:xfrm>
        </p:grpSpPr>
        <p:grpSp>
          <p:nvGrpSpPr>
            <p:cNvPr id="8" name="群組 7"/>
            <p:cNvGrpSpPr/>
            <p:nvPr/>
          </p:nvGrpSpPr>
          <p:grpSpPr>
            <a:xfrm>
              <a:off x="1436915" y="2807088"/>
              <a:ext cx="5225142" cy="3153677"/>
              <a:chOff x="975072" y="1347225"/>
              <a:chExt cx="5225142" cy="3153677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2322" y="1835871"/>
                <a:ext cx="4044559" cy="2531769"/>
              </a:xfrm>
              <a:prstGeom prst="rect">
                <a:avLst/>
              </a:prstGeom>
            </p:spPr>
          </p:pic>
          <p:sp>
            <p:nvSpPr>
              <p:cNvPr id="15" name="文字方塊 14"/>
              <p:cNvSpPr txBox="1"/>
              <p:nvPr/>
            </p:nvSpPr>
            <p:spPr>
              <a:xfrm>
                <a:off x="987710" y="1712993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high</a:t>
                </a:r>
                <a:endParaRPr lang="zh-TW" altLang="en-US" sz="24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975072" y="4039237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low</a:t>
                </a:r>
                <a:endParaRPr lang="zh-TW" altLang="en-US" sz="24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1832322" y="1347225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front</a:t>
                </a:r>
                <a:endParaRPr lang="zh-TW" altLang="en-US" sz="24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5342964" y="1359771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back</a:t>
                </a:r>
                <a:endParaRPr lang="zh-TW" altLang="en-US" sz="2400" dirty="0"/>
              </a:p>
            </p:txBody>
          </p:sp>
        </p:grpSp>
        <p:cxnSp>
          <p:nvCxnSpPr>
            <p:cNvPr id="19" name="直線單箭頭接點 18"/>
            <p:cNvCxnSpPr/>
            <p:nvPr/>
          </p:nvCxnSpPr>
          <p:spPr>
            <a:xfrm>
              <a:off x="1878178" y="3634521"/>
              <a:ext cx="0" cy="18645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>
              <a:off x="3060700" y="3080946"/>
              <a:ext cx="27441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/>
          <p:cNvSpPr txBox="1"/>
          <p:nvPr/>
        </p:nvSpPr>
        <p:spPr>
          <a:xfrm>
            <a:off x="5497313" y="3566180"/>
            <a:ext cx="3254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sound of vowel is only controlled by a few factors. 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5410714" y="5815252"/>
            <a:ext cx="2681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/>
              <a:t>http://www.ipachart.com/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987704" y="5793565"/>
            <a:ext cx="281083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855447" y="4352144"/>
            <a:ext cx="282747" cy="41436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293583" y="3682017"/>
            <a:ext cx="223670" cy="34687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991099" y="4352144"/>
            <a:ext cx="313895" cy="414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991099" y="3652815"/>
            <a:ext cx="313896" cy="37607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4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 - Speech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8001" y="5092963"/>
            <a:ext cx="184151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69643" y="5109067"/>
            <a:ext cx="184151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65612" y="5109067"/>
            <a:ext cx="184151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87785" y="5109067"/>
            <a:ext cx="184151" cy="108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73089" y="5115402"/>
            <a:ext cx="184151" cy="10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58393" y="5111193"/>
            <a:ext cx="184151" cy="108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20151" y="5109067"/>
            <a:ext cx="184151" cy="108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84459" y="5109067"/>
            <a:ext cx="184151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67213" y="5109067"/>
            <a:ext cx="184151" cy="108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14779" y="5286039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45674" y="5286039"/>
            <a:ext cx="90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01490" y="6117498"/>
            <a:ext cx="60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r>
              <a:rPr lang="en-US" altLang="zh-TW" sz="2800" baseline="-25000" dirty="0"/>
              <a:t>i</a:t>
            </a:r>
            <a:endParaRPr lang="zh-TW" altLang="en-US" sz="28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1045" y="3601939"/>
            <a:ext cx="278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output layer</a:t>
            </a:r>
          </a:p>
          <a:p>
            <a:r>
              <a:rPr lang="en-US" altLang="zh-TW" sz="2400" dirty="0"/>
              <a:t>= No. of states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8665" y="2471883"/>
            <a:ext cx="138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a|x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3059235" y="3976030"/>
            <a:ext cx="854268" cy="7402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</a:t>
            </a:r>
            <a:endParaRPr lang="zh-TW" altLang="en-US" sz="2400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3483144" y="3641668"/>
            <a:ext cx="0" cy="360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3503074" y="4744965"/>
            <a:ext cx="0" cy="3600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686358" y="3372085"/>
            <a:ext cx="1563092" cy="223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788565" y="1673065"/>
            <a:ext cx="2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DNN input: 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03821" y="2165963"/>
            <a:ext cx="329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One acoustic feature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806584" y="2727362"/>
            <a:ext cx="2770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DNN output: 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287861" y="3235939"/>
            <a:ext cx="387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Probability of each state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5402" y="2485697"/>
            <a:ext cx="11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b|x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846427" y="2495009"/>
            <a:ext cx="117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c|x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818491" y="2463831"/>
            <a:ext cx="83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2765612" y="3341605"/>
            <a:ext cx="261610" cy="261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118147" y="3341605"/>
            <a:ext cx="261610" cy="261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469167" y="3341605"/>
            <a:ext cx="261610" cy="26161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3697513" y="3180003"/>
            <a:ext cx="83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1377767" y="2920434"/>
            <a:ext cx="1518650" cy="546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42" idx="2"/>
          </p:cNvCxnSpPr>
          <p:nvPr/>
        </p:nvCxnSpPr>
        <p:spPr>
          <a:xfrm flipH="1" flipV="1">
            <a:off x="2443656" y="2947362"/>
            <a:ext cx="816599" cy="519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43" idx="2"/>
          </p:cNvCxnSpPr>
          <p:nvPr/>
        </p:nvCxnSpPr>
        <p:spPr>
          <a:xfrm flipH="1" flipV="1">
            <a:off x="3434681" y="2956674"/>
            <a:ext cx="188565" cy="540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212226" y="3829504"/>
            <a:ext cx="3084574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All the states use the same DNN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49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4" grpId="0" animBg="1"/>
      <p:bldP spid="18" grpId="0" animBg="1"/>
      <p:bldP spid="34" grpId="0"/>
      <p:bldP spid="39" grpId="0"/>
      <p:bldP spid="40" grpId="0"/>
      <p:bldP spid="41" grpId="0"/>
      <p:bldP spid="42" grpId="0"/>
      <p:bldP spid="43" grpId="0"/>
      <p:bldP spid="44" grpId="0"/>
      <p:bldP spid="19" grpId="0" animBg="1"/>
      <p:bldP spid="45" grpId="0" animBg="1"/>
      <p:bldP spid="46" grpId="0" animBg="1"/>
      <p:bldP spid="47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3393956" y="91377"/>
            <a:ext cx="5750044" cy="3649130"/>
            <a:chOff x="450170" y="1331171"/>
            <a:chExt cx="5750044" cy="364913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8259" y="1890777"/>
              <a:ext cx="4914900" cy="307657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302753" y="4503883"/>
              <a:ext cx="402956" cy="4143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62474" y="2784493"/>
              <a:ext cx="402956" cy="414365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48259" y="1890777"/>
              <a:ext cx="402956" cy="4143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760203" y="2756488"/>
              <a:ext cx="402956" cy="4143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729039" y="1890776"/>
              <a:ext cx="402956" cy="414365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051" y="1792836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high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50170" y="4518636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low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105224" y="1359771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front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342964" y="1331171"/>
              <a:ext cx="857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back</a:t>
              </a:r>
              <a:endParaRPr lang="zh-TW" altLang="en-US" sz="2400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71774" y="3794481"/>
            <a:ext cx="4587654" cy="2768062"/>
            <a:chOff x="558108" y="2191397"/>
            <a:chExt cx="4587654" cy="276806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0" y="2191397"/>
              <a:ext cx="4517112" cy="2768062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564715" y="4329759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/a/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58108" y="2235644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</a:t>
              </a:r>
              <a:r>
                <a:rPr lang="en-US" altLang="zh-TW" sz="2800" dirty="0" err="1">
                  <a:solidFill>
                    <a:schemeClr val="bg1"/>
                  </a:solidFill>
                </a:rPr>
                <a:t>i</a:t>
              </a:r>
              <a:r>
                <a:rPr lang="en-US" altLang="zh-TW" sz="2800" dirty="0">
                  <a:solidFill>
                    <a:schemeClr val="bg1"/>
                  </a:solidFill>
                </a:rPr>
                <a:t>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31128" y="3734152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/e/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759794" y="3757743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/o/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70499" y="2547580"/>
              <a:ext cx="821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/u/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178534" y="2607843"/>
            <a:ext cx="2776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of hidden layer reduce to two dimensions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906260" y="4021105"/>
            <a:ext cx="4015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lower layers </a:t>
            </a:r>
            <a:r>
              <a:rPr lang="zh-TW" altLang="en-US" sz="2400" dirty="0"/>
              <a:t>detect the manner of articulation</a:t>
            </a:r>
          </a:p>
        </p:txBody>
      </p:sp>
      <p:sp>
        <p:nvSpPr>
          <p:cNvPr id="27" name="矩形 26"/>
          <p:cNvSpPr/>
          <p:nvPr/>
        </p:nvSpPr>
        <p:spPr>
          <a:xfrm>
            <a:off x="4906260" y="4852102"/>
            <a:ext cx="3720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phonemes share the results from the same set of detectors.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4906260" y="5994398"/>
            <a:ext cx="4022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Use parameters effectively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59484" y="345005"/>
            <a:ext cx="2739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u="sng" dirty="0"/>
              <a:t>Modularization</a:t>
            </a:r>
            <a:endParaRPr lang="zh-TW" altLang="en-US" sz="2800" b="1" i="1" u="sng" dirty="0"/>
          </a:p>
        </p:txBody>
      </p:sp>
      <p:sp>
        <p:nvSpPr>
          <p:cNvPr id="30" name="矩形 29"/>
          <p:cNvSpPr/>
          <p:nvPr/>
        </p:nvSpPr>
        <p:spPr>
          <a:xfrm>
            <a:off x="159484" y="1094259"/>
            <a:ext cx="35837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Vu, Ngoc </a:t>
            </a:r>
            <a:r>
              <a:rPr lang="en-US" altLang="zh-TW" dirty="0" err="1">
                <a:latin typeface="Arial" panose="020B0604020202020204" pitchFamily="34" charset="0"/>
              </a:rPr>
              <a:t>Thang</a:t>
            </a:r>
            <a:r>
              <a:rPr lang="en-US" altLang="zh-TW" dirty="0">
                <a:latin typeface="Arial" panose="020B0604020202020204" pitchFamily="34" charset="0"/>
              </a:rPr>
              <a:t>, </a:t>
            </a:r>
            <a:r>
              <a:rPr lang="en-US" altLang="zh-TW" dirty="0" err="1">
                <a:latin typeface="Arial" panose="020B0604020202020204" pitchFamily="34" charset="0"/>
              </a:rPr>
              <a:t>Jochen</a:t>
            </a:r>
            <a:r>
              <a:rPr lang="en-US" altLang="zh-TW" dirty="0">
                <a:latin typeface="Arial" panose="020B0604020202020204" pitchFamily="34" charset="0"/>
              </a:rPr>
              <a:t> Weiner, and </a:t>
            </a:r>
            <a:r>
              <a:rPr lang="en-US" altLang="zh-TW" dirty="0" err="1">
                <a:latin typeface="Arial" panose="020B0604020202020204" pitchFamily="34" charset="0"/>
              </a:rPr>
              <a:t>Tanja</a:t>
            </a:r>
            <a:r>
              <a:rPr lang="en-US" altLang="zh-TW" dirty="0">
                <a:latin typeface="Arial" panose="020B0604020202020204" pitchFamily="34" charset="0"/>
              </a:rPr>
              <a:t> Schultz. "Investigating the Learning Effect of Multilingual Bottle-Neck Features for ASR."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2014.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>
            <a:off x="3849462" y="1029947"/>
            <a:ext cx="0" cy="22493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906260" y="381289"/>
            <a:ext cx="338049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644327" y="1485274"/>
            <a:ext cx="2689840" cy="28091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Theorem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4683" y="4191416"/>
            <a:ext cx="2930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Reference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for the reason: </a:t>
            </a:r>
            <a:r>
              <a:rPr lang="zh-TW" altLang="en-US" u="sng" dirty="0"/>
              <a:t>http://neuralnetworksanddeeplearning.com/chap4.html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59927" y="1975659"/>
            <a:ext cx="439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Any continuous function f</a:t>
            </a:r>
            <a:endParaRPr lang="zh-TW" altLang="en-US" sz="28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729765"/>
              </p:ext>
            </p:extLst>
          </p:nvPr>
        </p:nvGraphicFramePr>
        <p:xfrm>
          <a:off x="1684327" y="2712244"/>
          <a:ext cx="2342046" cy="63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方程式" r:id="rId5" imgW="850680" imgH="228600" progId="Equation.3">
                  <p:embed/>
                </p:oleObj>
              </mc:Choice>
              <mc:Fallback>
                <p:oleObj name="方程式" r:id="rId5" imgW="85068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27" y="2712244"/>
                        <a:ext cx="2342046" cy="63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9927" y="3413903"/>
            <a:ext cx="4390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be realized by a network with one hidden layer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8650" y="4391471"/>
            <a:ext cx="484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(given </a:t>
            </a:r>
            <a:r>
              <a:rPr lang="en-US" altLang="zh-TW" sz="2800" b="1" dirty="0"/>
              <a:t>enough</a:t>
            </a:r>
            <a:r>
              <a:rPr lang="en-US" altLang="zh-TW" sz="2800" dirty="0"/>
              <a:t> hidden neurons)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394884" y="5363091"/>
            <a:ext cx="747736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Yes, shallow network can represent any function.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2089" y="6043026"/>
            <a:ext cx="747736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However, using deep structure is more effective.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400" dirty="0"/>
              <a:t>Logic circuits consists of </a:t>
            </a:r>
            <a:r>
              <a:rPr lang="en-US" altLang="zh-TW" sz="2400" b="1" dirty="0">
                <a:solidFill>
                  <a:srgbClr val="0000FF"/>
                </a:solidFill>
              </a:rPr>
              <a:t>gates</a:t>
            </a:r>
          </a:p>
          <a:p>
            <a:r>
              <a:rPr lang="en-US" altLang="zh-TW" sz="2400" b="1" dirty="0">
                <a:solidFill>
                  <a:srgbClr val="00B050"/>
                </a:solidFill>
              </a:rPr>
              <a:t>A two layers of logic gates </a:t>
            </a:r>
            <a:r>
              <a:rPr lang="en-US" altLang="zh-TW" sz="2400" dirty="0"/>
              <a:t>can represent </a:t>
            </a:r>
            <a:r>
              <a:rPr lang="en-US" altLang="zh-TW" sz="2400" b="1" dirty="0"/>
              <a:t>any Boolean function.</a:t>
            </a:r>
          </a:p>
          <a:p>
            <a:r>
              <a:rPr lang="en-US" altLang="zh-TW" sz="2400" dirty="0"/>
              <a:t>Using multiple layers of logic gates to build some functions are much simpler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400" dirty="0"/>
              <a:t>Neural network consists of </a:t>
            </a:r>
            <a:r>
              <a:rPr lang="en-US" altLang="zh-TW" sz="2400" b="1" dirty="0">
                <a:solidFill>
                  <a:srgbClr val="0000FF"/>
                </a:solidFill>
              </a:rPr>
              <a:t>neurons</a:t>
            </a:r>
          </a:p>
          <a:p>
            <a:r>
              <a:rPr lang="en-US" altLang="zh-TW" sz="2400" b="1" dirty="0">
                <a:solidFill>
                  <a:srgbClr val="00B050"/>
                </a:solidFill>
              </a:rPr>
              <a:t>A hidden layer network </a:t>
            </a:r>
            <a:r>
              <a:rPr lang="en-US" altLang="zh-TW" sz="2400" dirty="0"/>
              <a:t>can represent </a:t>
            </a:r>
            <a:r>
              <a:rPr lang="en-US" altLang="zh-TW" sz="2400" b="1" dirty="0"/>
              <a:t>any continuous function.</a:t>
            </a:r>
          </a:p>
          <a:p>
            <a:r>
              <a:rPr lang="en-US" altLang="zh-TW" sz="2400" dirty="0"/>
              <a:t>Using multiple layers of neurons to represent some functions are much simpler</a:t>
            </a:r>
          </a:p>
          <a:p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84152" y="6285550"/>
            <a:ext cx="53756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This page is for EE background.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941580" y="5382552"/>
            <a:ext cx="3260339" cy="461665"/>
            <a:chOff x="1074058" y="5946129"/>
            <a:chExt cx="3260339" cy="461665"/>
          </a:xfrm>
        </p:grpSpPr>
        <p:sp>
          <p:nvSpPr>
            <p:cNvPr id="6" name="矩形 5"/>
            <p:cNvSpPr/>
            <p:nvPr/>
          </p:nvSpPr>
          <p:spPr>
            <a:xfrm>
              <a:off x="1943101" y="5946129"/>
              <a:ext cx="2391296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400" dirty="0"/>
                <a:t>less gates needed</a:t>
              </a:r>
              <a:endParaRPr lang="zh-TW" altLang="en-US" sz="2400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1074058" y="5999293"/>
              <a:ext cx="754743" cy="3553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507420" y="1690689"/>
            <a:ext cx="212866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Logic circuits </a:t>
            </a:r>
            <a:endParaRPr lang="zh-TW" altLang="en-US" sz="2800" dirty="0"/>
          </a:p>
        </p:txBody>
      </p:sp>
      <p:pic>
        <p:nvPicPr>
          <p:cNvPr id="78850" name="Picture 2" descr="http://www.labri.fr/perso/strandh/Teaching/AMP/Common/Strandh-Tutorial/exp-circuit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82" y="153241"/>
            <a:ext cx="39433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450403" y="1668760"/>
            <a:ext cx="245310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Neural network</a:t>
            </a:r>
            <a:endParaRPr lang="zh-TW" altLang="en-US" sz="2800" dirty="0"/>
          </a:p>
        </p:txBody>
      </p:sp>
      <p:sp>
        <p:nvSpPr>
          <p:cNvPr id="10" name="向右箭號 9"/>
          <p:cNvSpPr/>
          <p:nvPr/>
        </p:nvSpPr>
        <p:spPr>
          <a:xfrm>
            <a:off x="4264444" y="4354287"/>
            <a:ext cx="427231" cy="682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4963110" y="5238245"/>
            <a:ext cx="2303734" cy="830997"/>
            <a:chOff x="927211" y="5784436"/>
            <a:chExt cx="2303734" cy="830997"/>
          </a:xfrm>
        </p:grpSpPr>
        <p:sp>
          <p:nvSpPr>
            <p:cNvPr id="14" name="矩形 13"/>
            <p:cNvSpPr/>
            <p:nvPr/>
          </p:nvSpPr>
          <p:spPr>
            <a:xfrm>
              <a:off x="1372536" y="5784436"/>
              <a:ext cx="1858409" cy="83099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less parameters</a:t>
              </a:r>
              <a:endParaRPr lang="zh-TW" altLang="en-US" sz="2400" dirty="0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927211" y="6022265"/>
              <a:ext cx="403617" cy="3553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向右箭號 15"/>
          <p:cNvSpPr/>
          <p:nvPr/>
        </p:nvSpPr>
        <p:spPr>
          <a:xfrm>
            <a:off x="7319757" y="5476074"/>
            <a:ext cx="403617" cy="3553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776287" y="5240516"/>
            <a:ext cx="122622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less data?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8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9" grpId="0" animBg="1"/>
      <p:bldP spid="11" grpId="0" animBg="1"/>
      <p:bldP spid="10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Deeper is Better?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1999" y="1276350"/>
            <a:ext cx="3943350" cy="4711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47016" y="3221075"/>
            <a:ext cx="3769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Not surprised, more parameters, better performance 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699" y="1901893"/>
            <a:ext cx="3644299" cy="40233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E.g. </a:t>
            </a:r>
            <a:r>
              <a:rPr lang="en-US" altLang="zh-TW" b="1" i="1" u="sng" dirty="0"/>
              <a:t>parity check</a:t>
            </a:r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670412" y="2380129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670412" y="3364565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6580" y="2517909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1 (even)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49637" y="3513948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 (odd)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03106" y="2300897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input sequence with d bits,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03106" y="3228561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Two-layer circuit need O(2</a:t>
            </a:r>
            <a:r>
              <a:rPr lang="en-US" altLang="zh-TW" sz="2400" baseline="30000" dirty="0"/>
              <a:t>d</a:t>
            </a:r>
            <a:r>
              <a:rPr lang="en-US" altLang="zh-TW" sz="2400" dirty="0"/>
              <a:t>) gates.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9527" y="2530744"/>
            <a:ext cx="155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1   0   1   0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62793" y="3513948"/>
            <a:ext cx="156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0   0   0   1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2178235" y="2639374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3870319" y="2618391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2179359" y="3635413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3871443" y="3614430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968490"/>
              </p:ext>
            </p:extLst>
          </p:nvPr>
        </p:nvGraphicFramePr>
        <p:xfrm>
          <a:off x="1732581" y="4858166"/>
          <a:ext cx="5726336" cy="128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點陣圖影像" r:id="rId4" imgW="4229280" imgH="952560" progId="Paint.Picture">
                  <p:embed/>
                </p:oleObj>
              </mc:Choice>
              <mc:Fallback>
                <p:oleObj name="點陣圖影像" r:id="rId4" imgW="4229280" imgH="952560" progId="Paint.Picture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2581" y="4858166"/>
                        <a:ext cx="5726336" cy="128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2729067" y="4456102"/>
            <a:ext cx="9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XNOR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25764" y="6125614"/>
            <a:ext cx="65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With multiple layers, we need only O(d) gates.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069358" y="481462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60272" y="5000569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349586" y="5269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791260" y="5523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242685" y="4765552"/>
            <a:ext cx="64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10721" y="5141398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05417" y="5387244"/>
            <a:ext cx="51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294617" y="5624834"/>
            <a:ext cx="5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00738" y="5112560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86727" y="5343392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349429" y="5474986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5143" name="Picture 23" descr="「XNOR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84" y="137199"/>
            <a:ext cx="3981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656503" y="5142487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282458" y="5347315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900802" y="5601313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0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「剪窗花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539362"/>
            <a:ext cx="6719887" cy="49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3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71" y="4369966"/>
            <a:ext cx="2279232" cy="20280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160169"/>
            <a:ext cx="5948363" cy="187091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4310062"/>
            <a:ext cx="2893592" cy="2147887"/>
          </a:xfrm>
          <a:prstGeom prst="rect">
            <a:avLst/>
          </a:prstGeom>
        </p:spPr>
      </p:pic>
      <p:cxnSp>
        <p:nvCxnSpPr>
          <p:cNvPr id="16" name="直線單箭頭接點 15"/>
          <p:cNvCxnSpPr>
            <a:endCxn id="12" idx="0"/>
          </p:cNvCxnSpPr>
          <p:nvPr/>
        </p:nvCxnSpPr>
        <p:spPr>
          <a:xfrm flipH="1">
            <a:off x="1919287" y="3997745"/>
            <a:ext cx="83345" cy="372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174456" y="3935458"/>
            <a:ext cx="254794" cy="374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817" y="110896"/>
            <a:ext cx="1666875" cy="20193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650" y="189117"/>
            <a:ext cx="1905000" cy="1895475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7180423" y="1040138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788694" y="1249878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337517" y="1583613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771015" y="1136854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518547" y="502537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4805528" y="610683"/>
            <a:ext cx="193431" cy="193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/>
          <p:cNvSpPr/>
          <p:nvPr/>
        </p:nvSpPr>
        <p:spPr>
          <a:xfrm>
            <a:off x="3217311" y="4943984"/>
            <a:ext cx="1062931" cy="4783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208299" y="5422285"/>
            <a:ext cx="1548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Folding the space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373854" y="122198"/>
            <a:ext cx="1811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Use data effectively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20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" y="3037306"/>
            <a:ext cx="2584795" cy="23342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60" y="2615858"/>
            <a:ext cx="2741368" cy="20560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Analogy - Experiment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3" y="2614715"/>
            <a:ext cx="2742892" cy="20571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96" y="4485863"/>
            <a:ext cx="2735973" cy="205198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48" y="4490687"/>
            <a:ext cx="2754945" cy="206620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944404" y="2331099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10,0000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29896" y="2335923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2,0000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74325" y="3254704"/>
            <a:ext cx="157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1 hidden </a:t>
            </a:r>
          </a:p>
          <a:p>
            <a:pPr algn="ctr"/>
            <a:r>
              <a:rPr lang="en-US" altLang="zh-TW" sz="2400" b="1" dirty="0"/>
              <a:t>layer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44592" y="5081694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3 hidden </a:t>
            </a:r>
          </a:p>
          <a:p>
            <a:pPr algn="ctr"/>
            <a:r>
              <a:rPr lang="en-US" altLang="zh-TW" sz="2400" b="1" dirty="0"/>
              <a:t>layers</a:t>
            </a:r>
            <a:endParaRPr lang="zh-TW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3641947" y="1921520"/>
            <a:ext cx="5195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Different numbers of training examples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651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Production line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697256" y="3322930"/>
            <a:ext cx="6005627" cy="1570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" y="3379918"/>
            <a:ext cx="1391814" cy="10420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57046" y="3670819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795549" y="3457449"/>
            <a:ext cx="1531634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98068" y="3443709"/>
            <a:ext cx="1585646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945775" y="3458223"/>
            <a:ext cx="1652945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058444" y="4431931"/>
            <a:ext cx="336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very complex function</a:t>
            </a:r>
            <a:endParaRPr lang="zh-TW" altLang="en-US" sz="2400" dirty="0"/>
          </a:p>
        </p:txBody>
      </p:sp>
      <p:sp>
        <p:nvSpPr>
          <p:cNvPr id="13" name="圓柱 12"/>
          <p:cNvSpPr/>
          <p:nvPr/>
        </p:nvSpPr>
        <p:spPr>
          <a:xfrm>
            <a:off x="4677937" y="1793994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43333" y="1965454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Hypothesis Functions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40781" y="3629017"/>
            <a:ext cx="70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8" name="向右箭號 17"/>
          <p:cNvSpPr/>
          <p:nvPr/>
        </p:nvSpPr>
        <p:spPr>
          <a:xfrm>
            <a:off x="1376843" y="3801785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329135" y="3813949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7589940" y="3785948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1697256" y="2796451"/>
            <a:ext cx="2980681" cy="5264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327407" y="2801786"/>
            <a:ext cx="1375476" cy="50341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6101" y="5331669"/>
            <a:ext cx="760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End-to-end training: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What each function should do is learned automatically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 animBg="1"/>
      <p:bldP spid="10" grpId="0" animBg="1"/>
      <p:bldP spid="12" grpId="0"/>
      <p:bldP spid="13" grpId="0" animBg="1"/>
      <p:bldP spid="14" grpId="0"/>
      <p:bldP spid="16" grpId="0"/>
      <p:bldP spid="18" grpId="0" animBg="1"/>
      <p:bldP spid="19" grpId="0" animBg="1"/>
      <p:bldP spid="20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Shallow Approach</a:t>
            </a:r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 flipH="1">
            <a:off x="2777457" y="4460503"/>
            <a:ext cx="987076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Speech Recognition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455870" y="2784622"/>
            <a:ext cx="369574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6201844" y="4443506"/>
            <a:ext cx="471301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764647" y="4902565"/>
            <a:ext cx="103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MFCC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46650" y="3381459"/>
            <a:ext cx="15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Waveform</a:t>
            </a:r>
            <a:endParaRPr lang="zh-TW" altLang="en-US" sz="2400" dirty="0"/>
          </a:p>
        </p:txBody>
      </p:sp>
      <p:grpSp>
        <p:nvGrpSpPr>
          <p:cNvPr id="68" name="群組 67"/>
          <p:cNvGrpSpPr/>
          <p:nvPr/>
        </p:nvGrpSpPr>
        <p:grpSpPr>
          <a:xfrm>
            <a:off x="6729625" y="2462027"/>
            <a:ext cx="2059138" cy="2646082"/>
            <a:chOff x="6671213" y="2055601"/>
            <a:chExt cx="2059138" cy="2646082"/>
          </a:xfrm>
        </p:grpSpPr>
        <p:sp>
          <p:nvSpPr>
            <p:cNvPr id="58" name="矩形 57"/>
            <p:cNvSpPr/>
            <p:nvPr/>
          </p:nvSpPr>
          <p:spPr>
            <a:xfrm>
              <a:off x="6671213" y="2055601"/>
              <a:ext cx="2059138" cy="26460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6812035" y="2195862"/>
              <a:ext cx="1801020" cy="2505820"/>
              <a:chOff x="5607558" y="3645389"/>
              <a:chExt cx="1801020" cy="2505820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607558" y="3645389"/>
                <a:ext cx="1798638" cy="690562"/>
                <a:chOff x="4305300" y="3284538"/>
                <a:chExt cx="1798638" cy="690562"/>
              </a:xfrm>
            </p:grpSpPr>
            <p:sp>
              <p:nvSpPr>
                <p:cNvPr id="15" name="Rectangle 20"/>
                <p:cNvSpPr>
                  <a:spLocks noChangeArrowheads="1"/>
                </p:cNvSpPr>
                <p:nvPr/>
              </p:nvSpPr>
              <p:spPr bwMode="auto">
                <a:xfrm>
                  <a:off x="4305300" y="3284538"/>
                  <a:ext cx="1798638" cy="690562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16" name="Group 21"/>
                <p:cNvGrpSpPr>
                  <a:grpSpLocks/>
                </p:cNvGrpSpPr>
                <p:nvPr/>
              </p:nvGrpSpPr>
              <p:grpSpPr bwMode="auto">
                <a:xfrm>
                  <a:off x="4448175" y="3409950"/>
                  <a:ext cx="1512888" cy="503237"/>
                  <a:chOff x="3424" y="1888"/>
                  <a:chExt cx="681" cy="363"/>
                </a:xfrm>
              </p:grpSpPr>
              <p:sp>
                <p:nvSpPr>
                  <p:cNvPr id="2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4" y="1888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51"/>
                    <a:ext cx="6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" name="Group 24"/>
                <p:cNvGrpSpPr>
                  <a:grpSpLocks/>
                </p:cNvGrpSpPr>
                <p:nvPr/>
              </p:nvGrpSpPr>
              <p:grpSpPr bwMode="auto">
                <a:xfrm>
                  <a:off x="4521200" y="3598863"/>
                  <a:ext cx="142875" cy="314325"/>
                  <a:chOff x="3470" y="2024"/>
                  <a:chExt cx="90" cy="227"/>
                </a:xfrm>
              </p:grpSpPr>
              <p:sp>
                <p:nvSpPr>
                  <p:cNvPr id="1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515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22" name="群組 21"/>
              <p:cNvGrpSpPr/>
              <p:nvPr/>
            </p:nvGrpSpPr>
            <p:grpSpPr>
              <a:xfrm>
                <a:off x="5609940" y="4493669"/>
                <a:ext cx="1798638" cy="692150"/>
                <a:chOff x="4305300" y="4100513"/>
                <a:chExt cx="1798638" cy="692150"/>
              </a:xfrm>
            </p:grpSpPr>
            <p:sp>
              <p:nvSpPr>
                <p:cNvPr id="23" name="Rectangle 27"/>
                <p:cNvSpPr>
                  <a:spLocks noChangeArrowheads="1"/>
                </p:cNvSpPr>
                <p:nvPr/>
              </p:nvSpPr>
              <p:spPr bwMode="auto">
                <a:xfrm>
                  <a:off x="4305300" y="4100513"/>
                  <a:ext cx="1798638" cy="692150"/>
                </a:xfrm>
                <a:prstGeom prst="rect">
                  <a:avLst/>
                </a:prstGeom>
                <a:ln>
                  <a:headEnd/>
                  <a:tailEnd/>
                </a:ln>
                <a:ex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4" name="Group 28"/>
                <p:cNvGrpSpPr>
                  <a:grpSpLocks/>
                </p:cNvGrpSpPr>
                <p:nvPr/>
              </p:nvGrpSpPr>
              <p:grpSpPr bwMode="auto">
                <a:xfrm>
                  <a:off x="4448175" y="4164013"/>
                  <a:ext cx="1512888" cy="501650"/>
                  <a:chOff x="3424" y="1888"/>
                  <a:chExt cx="681" cy="363"/>
                </a:xfrm>
              </p:grpSpPr>
              <p:sp>
                <p:nvSpPr>
                  <p:cNvPr id="28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4" y="1888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51"/>
                    <a:ext cx="6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5" name="Group 31"/>
                <p:cNvGrpSpPr>
                  <a:grpSpLocks/>
                </p:cNvGrpSpPr>
                <p:nvPr/>
              </p:nvGrpSpPr>
              <p:grpSpPr bwMode="auto">
                <a:xfrm>
                  <a:off x="4664075" y="4351338"/>
                  <a:ext cx="142875" cy="314325"/>
                  <a:chOff x="3470" y="2024"/>
                  <a:chExt cx="90" cy="227"/>
                </a:xfrm>
              </p:grpSpPr>
              <p:sp>
                <p:nvSpPr>
                  <p:cNvPr id="2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515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39" name="文字方塊 38"/>
              <p:cNvSpPr txBox="1"/>
              <p:nvPr/>
            </p:nvSpPr>
            <p:spPr>
              <a:xfrm rot="5400000">
                <a:off x="5955628" y="5246419"/>
                <a:ext cx="128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02574" y="4212840"/>
              <a:ext cx="18080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Filter bank</a:t>
              </a:r>
              <a:endParaRPr lang="zh-TW" altLang="en-US" sz="2400" dirty="0"/>
            </a:p>
          </p:txBody>
        </p:sp>
      </p:grpSp>
      <p:pic>
        <p:nvPicPr>
          <p:cNvPr id="54" name="圖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3" y="2365252"/>
            <a:ext cx="1468744" cy="1099595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2871909" y="2635531"/>
            <a:ext cx="875814" cy="7422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DFT</a:t>
            </a:r>
            <a:endParaRPr lang="zh-TW" altLang="en-US" sz="2400" dirty="0"/>
          </a:p>
        </p:txBody>
      </p:sp>
      <p:sp>
        <p:nvSpPr>
          <p:cNvPr id="56" name="向右箭號 55"/>
          <p:cNvSpPr/>
          <p:nvPr/>
        </p:nvSpPr>
        <p:spPr>
          <a:xfrm>
            <a:off x="3883520" y="2763667"/>
            <a:ext cx="2752257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809331" y="4328111"/>
            <a:ext cx="933450" cy="737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DCT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256092" y="4326088"/>
            <a:ext cx="933450" cy="737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1792931" y="4334932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GMM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044768" y="2603463"/>
            <a:ext cx="2140404" cy="1258645"/>
            <a:chOff x="4788975" y="2566460"/>
            <a:chExt cx="2140404" cy="125864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1207" y="2566460"/>
              <a:ext cx="1591606" cy="938435"/>
            </a:xfrm>
            <a:prstGeom prst="rect">
              <a:avLst/>
            </a:prstGeom>
          </p:spPr>
        </p:pic>
        <p:sp>
          <p:nvSpPr>
            <p:cNvPr id="52" name="文字方塊 51"/>
            <p:cNvSpPr txBox="1"/>
            <p:nvPr/>
          </p:nvSpPr>
          <p:spPr>
            <a:xfrm>
              <a:off x="4788975" y="3363440"/>
              <a:ext cx="214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spectrogram</a:t>
              </a:r>
              <a:endParaRPr lang="zh-TW" altLang="en-US" sz="2400" dirty="0"/>
            </a:p>
          </p:txBody>
        </p:sp>
      </p:grpSp>
      <p:sp>
        <p:nvSpPr>
          <p:cNvPr id="62" name="向右箭號 61"/>
          <p:cNvSpPr/>
          <p:nvPr/>
        </p:nvSpPr>
        <p:spPr>
          <a:xfrm flipH="1">
            <a:off x="4756766" y="4447034"/>
            <a:ext cx="471301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159708" y="4460503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65" name="向右箭號 64"/>
          <p:cNvSpPr/>
          <p:nvPr/>
        </p:nvSpPr>
        <p:spPr>
          <a:xfrm flipH="1">
            <a:off x="1290888" y="4477139"/>
            <a:ext cx="471258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/>
          <p:cNvGrpSpPr/>
          <p:nvPr/>
        </p:nvGrpSpPr>
        <p:grpSpPr>
          <a:xfrm>
            <a:off x="2169219" y="6010021"/>
            <a:ext cx="2782814" cy="524133"/>
            <a:chOff x="2169219" y="6010021"/>
            <a:chExt cx="2782814" cy="524133"/>
          </a:xfrm>
        </p:grpSpPr>
        <p:sp>
          <p:nvSpPr>
            <p:cNvPr id="70" name="矩形 69"/>
            <p:cNvSpPr/>
            <p:nvPr/>
          </p:nvSpPr>
          <p:spPr>
            <a:xfrm>
              <a:off x="2169219" y="6010021"/>
              <a:ext cx="651512" cy="5241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2803748" y="6046120"/>
              <a:ext cx="2148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:hand-crafted</a:t>
              </a:r>
              <a:endParaRPr lang="zh-TW" altLang="en-US" sz="24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4765408" y="6041967"/>
            <a:ext cx="3176070" cy="471946"/>
            <a:chOff x="4765408" y="6041967"/>
            <a:chExt cx="3176070" cy="471946"/>
          </a:xfrm>
        </p:grpSpPr>
        <p:sp>
          <p:nvSpPr>
            <p:cNvPr id="72" name="矩形 71"/>
            <p:cNvSpPr/>
            <p:nvPr/>
          </p:nvSpPr>
          <p:spPr>
            <a:xfrm>
              <a:off x="4765408" y="6046721"/>
              <a:ext cx="668706" cy="467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434114" y="6041967"/>
              <a:ext cx="2507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:learned from data</a:t>
              </a:r>
              <a:endParaRPr lang="zh-TW" altLang="en-US" sz="2400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74178" y="5523308"/>
            <a:ext cx="692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box is a simple function in the production line: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0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 animBg="1"/>
      <p:bldP spid="8" grpId="0" animBg="1"/>
      <p:bldP spid="13" grpId="0"/>
      <p:bldP spid="51" grpId="0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4" grpId="0"/>
      <p:bldP spid="65" grpId="0" animBg="1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75" y="2669442"/>
            <a:ext cx="1468744" cy="10995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Speech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20598" y="3956157"/>
            <a:ext cx="498184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functions are learned from data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34882" y="5916335"/>
            <a:ext cx="687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Less engineering labor, but machine learns more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847719" y="3006371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55768" y="2850640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482463" y="4899239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5414782" y="2858908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0" name="向右箭號 29"/>
          <p:cNvSpPr/>
          <p:nvPr/>
        </p:nvSpPr>
        <p:spPr>
          <a:xfrm>
            <a:off x="4620990" y="2993323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075667" y="3857343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5414827" y="4754657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33" name="矩形 32"/>
          <p:cNvSpPr/>
          <p:nvPr/>
        </p:nvSpPr>
        <p:spPr>
          <a:xfrm>
            <a:off x="3555768" y="4754657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34" name="向右箭號 33"/>
          <p:cNvSpPr/>
          <p:nvPr/>
        </p:nvSpPr>
        <p:spPr>
          <a:xfrm rot="2903283">
            <a:off x="6541035" y="3225696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8403133">
            <a:off x="6535908" y="4751107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flipH="1">
            <a:off x="4620082" y="4875936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H="1">
            <a:off x="2761023" y="4897641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38549" y="2793550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079141" y="2786747"/>
            <a:ext cx="1985207" cy="1374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Image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Shallow Approach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2350" y="2117126"/>
            <a:ext cx="4886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http://www.robots.ox.ac.uk/~vgg/research/encoding_eval/</a:t>
            </a:r>
          </a:p>
        </p:txBody>
      </p:sp>
      <p:sp>
        <p:nvSpPr>
          <p:cNvPr id="9" name="矩形 8"/>
          <p:cNvSpPr/>
          <p:nvPr/>
        </p:nvSpPr>
        <p:spPr>
          <a:xfrm>
            <a:off x="1893679" y="6114147"/>
            <a:ext cx="651512" cy="5241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28208" y="6150246"/>
            <a:ext cx="214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:hand-crafted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89868" y="6150847"/>
            <a:ext cx="668706" cy="467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58574" y="6146093"/>
            <a:ext cx="250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:learned from data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38549" y="4274574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327151" y="4292604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121858" name="Picture 2" descr="Image classification 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67" y="2578443"/>
            <a:ext cx="6792081" cy="341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/>
      <p:bldP spid="11" grpId="0" animBg="1"/>
      <p:bldP spid="12" grpId="0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End-to-end Learning</a:t>
            </a:r>
            <a:br>
              <a:rPr lang="en-US" altLang="zh-TW" dirty="0"/>
            </a:br>
            <a:r>
              <a:rPr lang="en-US" altLang="zh-TW" dirty="0"/>
              <a:t>- Image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99" y="3921189"/>
            <a:ext cx="2286500" cy="27655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90" y="3927538"/>
            <a:ext cx="2315498" cy="27887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26" y="3897976"/>
            <a:ext cx="2364524" cy="28511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48555" y="150744"/>
            <a:ext cx="346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Zeiler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M. D., &amp; Fergus, R. (2014). Visualizing and understanding convolutional networks. In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Computer Vision–ECCV 2014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(pp. 818-833)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57567" y="3030780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99" y="2777183"/>
            <a:ext cx="939866" cy="975557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>
            <a:off x="1358090" y="3030780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2746197" y="3030780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134769" y="3011168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610245" y="3022605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938528" y="3030779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12232" y="2896362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矩形 14"/>
          <p:cNvSpPr/>
          <p:nvPr/>
        </p:nvSpPr>
        <p:spPr>
          <a:xfrm>
            <a:off x="3333376" y="2893013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矩形 15"/>
          <p:cNvSpPr/>
          <p:nvPr/>
        </p:nvSpPr>
        <p:spPr>
          <a:xfrm>
            <a:off x="4721238" y="2876751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矩形 16"/>
          <p:cNvSpPr/>
          <p:nvPr/>
        </p:nvSpPr>
        <p:spPr>
          <a:xfrm>
            <a:off x="6148984" y="2888188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cxnSp>
        <p:nvCxnSpPr>
          <p:cNvPr id="9" name="直線單箭頭接點 8"/>
          <p:cNvCxnSpPr>
            <a:endCxn id="4" idx="0"/>
          </p:cNvCxnSpPr>
          <p:nvPr/>
        </p:nvCxnSpPr>
        <p:spPr>
          <a:xfrm flipH="1">
            <a:off x="2291749" y="3245351"/>
            <a:ext cx="706067" cy="6758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425723" y="3266166"/>
            <a:ext cx="216236" cy="735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875798" y="3264961"/>
            <a:ext cx="1228137" cy="682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054564" y="2307806"/>
            <a:ext cx="498184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functions are learned from 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92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Task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Very similar input, different output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Very different input, similar output</a:t>
            </a:r>
          </a:p>
          <a:p>
            <a:endParaRPr lang="zh-TW" altLang="en-US" dirty="0"/>
          </a:p>
        </p:txBody>
      </p:sp>
      <p:pic>
        <p:nvPicPr>
          <p:cNvPr id="9218" name="Picture 2" descr="「白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68" y="2496458"/>
            <a:ext cx="1405618" cy="111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「北極熊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859" y="2473646"/>
            <a:ext cx="1578427" cy="11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05981" y="2824972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5" name="箭號: 向右 4"/>
          <p:cNvSpPr/>
          <p:nvPr/>
        </p:nvSpPr>
        <p:spPr>
          <a:xfrm>
            <a:off x="2203449" y="2772775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/>
          <p:cNvSpPr/>
          <p:nvPr/>
        </p:nvSpPr>
        <p:spPr>
          <a:xfrm>
            <a:off x="3558719" y="2772774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32123" y="2824972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11" name="箭號: 向右 10"/>
          <p:cNvSpPr/>
          <p:nvPr/>
        </p:nvSpPr>
        <p:spPr>
          <a:xfrm>
            <a:off x="6329591" y="2772775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/>
          <p:cNvSpPr/>
          <p:nvPr/>
        </p:nvSpPr>
        <p:spPr>
          <a:xfrm>
            <a:off x="7684861" y="2772774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45154" y="2772774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40686" y="2824972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bear</a:t>
            </a:r>
            <a:endParaRPr lang="zh-TW" altLang="en-US" sz="24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1" y="4465787"/>
            <a:ext cx="1807024" cy="1509984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565851" y="5098466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0" name="箭號: 向右 19"/>
          <p:cNvSpPr/>
          <p:nvPr/>
        </p:nvSpPr>
        <p:spPr>
          <a:xfrm>
            <a:off x="2263319" y="5046269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/>
          <p:cNvSpPr/>
          <p:nvPr/>
        </p:nvSpPr>
        <p:spPr>
          <a:xfrm>
            <a:off x="3618589" y="5046268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936091" y="5098466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</a:t>
            </a:r>
            <a:endParaRPr lang="zh-TW" altLang="en-US" sz="2400" dirty="0"/>
          </a:p>
        </p:txBody>
      </p:sp>
      <p:pic>
        <p:nvPicPr>
          <p:cNvPr id="9228" name="Picture 12" descr="「火車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16" y="4585113"/>
            <a:ext cx="1575700" cy="15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6670446" y="5081664"/>
            <a:ext cx="110308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System</a:t>
            </a:r>
            <a:endParaRPr lang="zh-TW" altLang="en-US" sz="2400" dirty="0"/>
          </a:p>
        </p:txBody>
      </p:sp>
      <p:sp>
        <p:nvSpPr>
          <p:cNvPr id="25" name="箭號: 向右 24"/>
          <p:cNvSpPr/>
          <p:nvPr/>
        </p:nvSpPr>
        <p:spPr>
          <a:xfrm>
            <a:off x="6367914" y="5029467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/>
          <p:cNvSpPr/>
          <p:nvPr/>
        </p:nvSpPr>
        <p:spPr>
          <a:xfrm>
            <a:off x="7723184" y="5029466"/>
            <a:ext cx="377372" cy="566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8040686" y="5081664"/>
            <a:ext cx="8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6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6" grpId="0"/>
      <p:bldP spid="14" grpId="0"/>
      <p:bldP spid="19" grpId="0" animBg="1"/>
      <p:bldP spid="20" grpId="0" animBg="1"/>
      <p:bldP spid="21" grpId="0" animBg="1"/>
      <p:bldP spid="22" grpId="0"/>
      <p:bldP spid="24" grpId="0" animBg="1"/>
      <p:bldP spid="25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 rot="5400000">
            <a:off x="6149823" y="4483524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6147437" y="3651090"/>
            <a:ext cx="714976" cy="1967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6155580" y="2541201"/>
            <a:ext cx="714976" cy="1984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6113134" y="1393429"/>
            <a:ext cx="714976" cy="17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5414826" y="5343054"/>
            <a:ext cx="2283266" cy="556872"/>
            <a:chOff x="755858" y="5735182"/>
            <a:chExt cx="2283266" cy="556872"/>
          </a:xfrm>
        </p:grpSpPr>
        <p:grpSp>
          <p:nvGrpSpPr>
            <p:cNvPr id="77" name="群組 76"/>
            <p:cNvGrpSpPr/>
            <p:nvPr/>
          </p:nvGrpSpPr>
          <p:grpSpPr>
            <a:xfrm>
              <a:off x="755858" y="5895047"/>
              <a:ext cx="289125" cy="383103"/>
              <a:chOff x="2268775" y="3538012"/>
              <a:chExt cx="289125" cy="383103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68775" y="3617002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6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79483" y="3538012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7" name="方程式" r:id="rId4" imgW="152280" imgH="215640" progId="Equation.3">
                      <p:embed/>
                    </p:oleObj>
                  </mc:Choice>
                  <mc:Fallback>
                    <p:oleObj name="方程式" r:id="rId4" imgW="152280" imgH="215640" progId="Equation.3">
                      <p:embed/>
                      <p:pic>
                        <p:nvPicPr>
                          <p:cNvPr id="8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9483" y="3538012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群組 77"/>
            <p:cNvGrpSpPr/>
            <p:nvPr/>
          </p:nvGrpSpPr>
          <p:grpSpPr>
            <a:xfrm>
              <a:off x="1456763" y="5895047"/>
              <a:ext cx="317234" cy="383104"/>
              <a:chOff x="2263870" y="4021266"/>
              <a:chExt cx="317234" cy="383104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2263870" y="408997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4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83948" y="4021266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8" name="方程式" r:id="rId6" imgW="164880" imgH="215640" progId="Equation.3">
                      <p:embed/>
                    </p:oleObj>
                  </mc:Choice>
                  <mc:Fallback>
                    <p:oleObj name="方程式" r:id="rId6" imgW="164880" imgH="215640" progId="Equation.3">
                      <p:embed/>
                      <p:pic>
                        <p:nvPicPr>
                          <p:cNvPr id="8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3948" y="4021266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文字方塊 78"/>
            <p:cNvSpPr txBox="1"/>
            <p:nvPr/>
          </p:nvSpPr>
          <p:spPr>
            <a:xfrm>
              <a:off x="1728860" y="5735182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2687405" y="5886570"/>
              <a:ext cx="351719" cy="405484"/>
              <a:chOff x="2257778" y="5192060"/>
              <a:chExt cx="351719" cy="4054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57778" y="527330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266830" y="5192060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9" name="方程式" r:id="rId8" imgW="190440" imgH="228600" progId="Equation.3">
                      <p:embed/>
                    </p:oleObj>
                  </mc:Choice>
                  <mc:Fallback>
                    <p:oleObj name="方程式" r:id="rId8" imgW="190440" imgH="228600" progId="Equation.3">
                      <p:embed/>
                      <p:pic>
                        <p:nvPicPr>
                          <p:cNvPr id="8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830" y="5192060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橢圓 45"/>
          <p:cNvSpPr/>
          <p:nvPr/>
        </p:nvSpPr>
        <p:spPr>
          <a:xfrm>
            <a:off x="5713181" y="4418969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828491" y="4386146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941237" y="4921949"/>
            <a:ext cx="341060" cy="649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7" idx="4"/>
          </p:cNvCxnSpPr>
          <p:nvPr/>
        </p:nvCxnSpPr>
        <p:spPr>
          <a:xfrm flipH="1" flipV="1">
            <a:off x="7070549" y="4862293"/>
            <a:ext cx="437011" cy="725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6" idx="4"/>
          </p:cNvCxnSpPr>
          <p:nvPr/>
        </p:nvCxnSpPr>
        <p:spPr>
          <a:xfrm flipH="1" flipV="1">
            <a:off x="5955239" y="4895116"/>
            <a:ext cx="1571012" cy="745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6" idx="0"/>
            <a:endCxn id="46" idx="4"/>
          </p:cNvCxnSpPr>
          <p:nvPr/>
        </p:nvCxnSpPr>
        <p:spPr>
          <a:xfrm flipV="1">
            <a:off x="5562734" y="4895116"/>
            <a:ext cx="392505" cy="607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84" idx="0"/>
            <a:endCxn id="47" idx="4"/>
          </p:cNvCxnSpPr>
          <p:nvPr/>
        </p:nvCxnSpPr>
        <p:spPr>
          <a:xfrm flipV="1">
            <a:off x="6284387" y="4862293"/>
            <a:ext cx="786162" cy="640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692478" y="3257555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817987" y="3275939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694883" y="200520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808838" y="1990978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57" idx="0"/>
            <a:endCxn id="61" idx="4"/>
          </p:cNvCxnSpPr>
          <p:nvPr/>
        </p:nvCxnSpPr>
        <p:spPr>
          <a:xfrm flipV="1">
            <a:off x="5934536" y="2481354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0"/>
            <a:endCxn id="61" idx="4"/>
          </p:cNvCxnSpPr>
          <p:nvPr/>
        </p:nvCxnSpPr>
        <p:spPr>
          <a:xfrm flipH="1" flipV="1">
            <a:off x="5936941" y="2481354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8" idx="0"/>
            <a:endCxn id="62" idx="4"/>
          </p:cNvCxnSpPr>
          <p:nvPr/>
        </p:nvCxnSpPr>
        <p:spPr>
          <a:xfrm flipH="1" flipV="1">
            <a:off x="7050896" y="2467125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57" idx="0"/>
            <a:endCxn id="62" idx="4"/>
          </p:cNvCxnSpPr>
          <p:nvPr/>
        </p:nvCxnSpPr>
        <p:spPr>
          <a:xfrm flipV="1">
            <a:off x="5934536" y="2467125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263063" y="6119354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</a:t>
            </a:r>
            <a:endParaRPr lang="zh-TW" altLang="en-US" sz="2800" dirty="0"/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5936941" y="1606868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7060045" y="1592639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61950" y="2795203"/>
            <a:ext cx="4495802" cy="3854835"/>
            <a:chOff x="361950" y="2795203"/>
            <a:chExt cx="4495802" cy="3854835"/>
          </a:xfrm>
        </p:grpSpPr>
        <p:sp>
          <p:nvSpPr>
            <p:cNvPr id="4" name="矩形 3"/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33" name="群組 32"/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10" name="方程式" r:id="rId10" imgW="152280" imgH="215640" progId="Equation.3">
                          <p:embed/>
                        </p:oleObj>
                      </mc:Choice>
                      <mc:Fallback>
                        <p:oleObj name="方程式" r:id="rId10" imgW="152280" imgH="215640" progId="Equation.3">
                          <p:embed/>
                          <p:pic>
                            <p:nvPicPr>
                              <p:cNvPr id="4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" name="群組 33"/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0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11" name="方程式" r:id="rId11" imgW="164880" imgH="215640" progId="Equation.3">
                          <p:embed/>
                        </p:oleObj>
                      </mc:Choice>
                      <mc:Fallback>
                        <p:oleObj name="方程式" r:id="rId11" imgW="164880" imgH="215640" progId="Equation.3">
                          <p:embed/>
                          <p:pic>
                            <p:nvPicPr>
                              <p:cNvPr id="40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5" name="文字方塊 34"/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……</a:t>
                  </a:r>
                  <a:endParaRPr lang="zh-TW" altLang="en-US" sz="2800" dirty="0"/>
                </a:p>
              </p:txBody>
            </p:sp>
            <p:grpSp>
              <p:nvGrpSpPr>
                <p:cNvPr id="36" name="群組 35"/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38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12" name="方程式" r:id="rId12" imgW="190440" imgH="228600" progId="Equation.3">
                          <p:embed/>
                        </p:oleObj>
                      </mc:Choice>
                      <mc:Fallback>
                        <p:oleObj name="方程式" r:id="rId12" imgW="190440" imgH="228600" progId="Equation.3">
                          <p:embed/>
                          <p:pic>
                            <p:nvPicPr>
                              <p:cNvPr id="38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4" name="橢圓 13"/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單箭頭接點 18"/>
              <p:cNvCxnSpPr>
                <a:endCxn id="12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endCxn id="14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>
                <a:endCxn id="14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endCxn id="15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endCxn id="12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2" idx="0"/>
                <a:endCxn id="17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4" idx="0"/>
                <a:endCxn id="17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5" idx="0"/>
                <a:endCxn id="17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5" idx="0"/>
                <a:endCxn id="18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4" idx="0"/>
                <a:endCxn id="18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2" idx="0"/>
                <a:endCxn id="18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字方塊 86"/>
            <p:cNvSpPr txBox="1"/>
            <p:nvPr/>
          </p:nvSpPr>
          <p:spPr>
            <a:xfrm>
              <a:off x="1276935" y="6126818"/>
              <a:ext cx="2477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Shallow</a:t>
              </a:r>
              <a:endParaRPr lang="zh-TW" altLang="en-US" sz="2800" dirty="0"/>
            </a:p>
          </p:txBody>
        </p:sp>
        <p:cxnSp>
          <p:nvCxnSpPr>
            <p:cNvPr id="89" name="直線單箭頭接點 88"/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/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單箭頭接點 94"/>
            <p:cNvCxnSpPr>
              <a:endCxn id="94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endCxn id="93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endCxn id="94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endCxn id="93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>
              <a:endCxn id="94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endCxn id="93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94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>
              <a:stCxn id="94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>
              <a:endCxn id="18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93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線單箭頭接點 136"/>
          <p:cNvCxnSpPr/>
          <p:nvPr/>
        </p:nvCxnSpPr>
        <p:spPr>
          <a:xfrm flipV="1">
            <a:off x="5934536" y="3661383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5936941" y="3661383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7050896" y="3647154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934536" y="3647154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2126391" y="4096121"/>
            <a:ext cx="5209843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Which one is better?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18059" y="1641206"/>
            <a:ext cx="296991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same number of parameters</a:t>
            </a:r>
            <a:endParaRPr lang="zh-TW" altLang="en-US" sz="2800" dirty="0"/>
          </a:p>
        </p:txBody>
      </p:sp>
      <p:sp>
        <p:nvSpPr>
          <p:cNvPr id="43" name="左-右雙向箭號 42"/>
          <p:cNvSpPr/>
          <p:nvPr/>
        </p:nvSpPr>
        <p:spPr>
          <a:xfrm rot="20486886">
            <a:off x="3826753" y="2839509"/>
            <a:ext cx="1533838" cy="67257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92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3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Task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Speech recognition: Speaker normalization is automatically done in DNN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9" y="2717901"/>
            <a:ext cx="3790561" cy="30096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9315" y="570078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Acoustic Feature (MFCC)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43551" y="403802"/>
            <a:ext cx="345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A. Mohamed, G. Hinton, and G. Penn, “Understanding how Deep Belief Networks Perform Acoustic Modelling,” in ICASSP, 2012.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44" y="2717901"/>
            <a:ext cx="3863348" cy="299984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479104" y="566723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1-st Hidden 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44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Task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Speech recognition: Speaker normalization is automatically done in DNN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9" y="2717901"/>
            <a:ext cx="3790561" cy="300967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9315" y="570078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Acoustic Feature (MFCC)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79104" y="5667234"/>
            <a:ext cx="429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8-th Hidden Layer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52" y="2717901"/>
            <a:ext cx="3774895" cy="30231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43551" y="403802"/>
            <a:ext cx="345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A. Mohamed, G. Hinton, and G. Penn, “Understanding how Deep Belief Networks Perform Acoustic Modelling,” in ICASSP, 2012.</a:t>
            </a:r>
          </a:p>
        </p:txBody>
      </p:sp>
    </p:spTree>
    <p:extLst>
      <p:ext uri="{BB962C8B-B14F-4D97-AF65-F5344CB8AC3E}">
        <p14:creationId xmlns:p14="http://schemas.microsoft.com/office/powerpoint/2010/main" val="11602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1" y="215126"/>
            <a:ext cx="3304270" cy="3071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02" y="215127"/>
            <a:ext cx="3258200" cy="3115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01" y="3467836"/>
            <a:ext cx="3245126" cy="313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1" y="3467836"/>
            <a:ext cx="3304270" cy="3134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2665607" y="2869439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125709" y="2825284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1-st hidden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665607" y="6140742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2-nd hidden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25709" y="6176413"/>
            <a:ext cx="174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3-rd hidden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00050" y="476250"/>
            <a:ext cx="12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MNIST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6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Do Deep Nets Really Need To Be Deep? (by Rich </a:t>
            </a:r>
            <a:r>
              <a:rPr lang="en-US" altLang="zh-TW" sz="2400" dirty="0" err="1"/>
              <a:t>Caruana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http://research.microsoft.com/apps/video/default.aspx?id=232373&amp;r=1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3150093"/>
            <a:ext cx="4175579" cy="3161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79" y="3150093"/>
            <a:ext cx="4194913" cy="3161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616890" y="6349999"/>
            <a:ext cx="397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keynote of Rich </a:t>
            </a:r>
            <a:r>
              <a:rPr lang="en-US" altLang="zh-TW" dirty="0" err="1"/>
              <a:t>Caruana</a:t>
            </a:r>
            <a:r>
              <a:rPr lang="en-US" altLang="zh-TW" dirty="0"/>
              <a:t> at ASRU 2015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22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Deep Learning: Theoretical Motivations (</a:t>
            </a:r>
            <a:r>
              <a:rPr lang="en-US" altLang="zh-TW" sz="2400" i="1" dirty="0"/>
              <a:t>Yoshua Bengio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dirty="0"/>
              <a:t>http://videolectures.net/deeplearning2015_bengio_theoretical_motivations/</a:t>
            </a:r>
          </a:p>
          <a:p>
            <a:r>
              <a:rPr lang="en-US" altLang="zh-TW" sz="2400" dirty="0"/>
              <a:t>Connections between physics and deep learning</a:t>
            </a:r>
          </a:p>
          <a:p>
            <a:pPr lvl="1"/>
            <a:r>
              <a:rPr lang="en-US" altLang="zh-TW" dirty="0"/>
              <a:t>https://www.youtube.com/watch?v=5MdSE-N0bxs</a:t>
            </a:r>
          </a:p>
          <a:p>
            <a:r>
              <a:rPr lang="en-US" altLang="zh-TW" sz="2400" dirty="0"/>
              <a:t>Why Deep Learning Works: Perspectives from Theoretical Chemistry</a:t>
            </a:r>
          </a:p>
          <a:p>
            <a:pPr lvl="1"/>
            <a:r>
              <a:rPr lang="en-US" altLang="zh-TW" dirty="0"/>
              <a:t>https://www.youtube.com/watch?v=kIbKHIPbxiU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5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9440" y="6051166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927700" y="1901893"/>
          <a:ext cx="7288600" cy="402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22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2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Layer</a:t>
                      </a:r>
                      <a:r>
                        <a:rPr lang="en-US" altLang="zh-TW" sz="2400" baseline="0" dirty="0"/>
                        <a:t> X</a:t>
                      </a:r>
                      <a:r>
                        <a:rPr lang="en-US" altLang="zh-TW" sz="2400" dirty="0"/>
                        <a:t> Size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Word Error Rate (%)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2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3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18.4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4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17.8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5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X 3772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22.5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7 X 2k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17.1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 4634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22.6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1 X</a:t>
                      </a:r>
                      <a:r>
                        <a:rPr lang="en-US" altLang="zh-TW" sz="2400" baseline="0" dirty="0"/>
                        <a:t> 16k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22.1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左-右雙向箭號 2"/>
          <p:cNvSpPr/>
          <p:nvPr/>
        </p:nvSpPr>
        <p:spPr>
          <a:xfrm>
            <a:off x="4194628" y="4630057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-右雙向箭號 6"/>
          <p:cNvSpPr/>
          <p:nvPr/>
        </p:nvSpPr>
        <p:spPr>
          <a:xfrm>
            <a:off x="4194628" y="5055279"/>
            <a:ext cx="696686" cy="29028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72000" y="5457371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7700" y="2708568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27700" y="3169105"/>
            <a:ext cx="3644300" cy="46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92462" y="3335628"/>
            <a:ext cx="155834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Why?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65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9" grpId="0" animBg="1"/>
      <p:bldP spid="9" grpId="1" animBg="1"/>
      <p:bldP spid="11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 descr="Deep pro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80" y="2337547"/>
            <a:ext cx="5854120" cy="41950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41880" y="6380153"/>
            <a:ext cx="8858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http://rinuboney.github.io/2015/10/18/theoretical-motivations-deep-learning.html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19150" y="3435257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Don’t put everything in your main function.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23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18287" y="3509115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長髮男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7282" y="2361386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20457" y="5554640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short hair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9982" y="3425257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3659095"/>
            <a:ext cx="133350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762250" y="2370038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55276" y="3425257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752272" y="4501304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3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>
          <a:xfrm flipV="1">
            <a:off x="1809750" y="2785537"/>
            <a:ext cx="952500" cy="156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7" idx="3"/>
            <a:endCxn id="9" idx="1"/>
          </p:cNvCxnSpPr>
          <p:nvPr/>
        </p:nvCxnSpPr>
        <p:spPr>
          <a:xfrm flipV="1">
            <a:off x="1809750" y="3840756"/>
            <a:ext cx="945526" cy="512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3"/>
            <a:endCxn id="10" idx="1"/>
          </p:cNvCxnSpPr>
          <p:nvPr/>
        </p:nvCxnSpPr>
        <p:spPr>
          <a:xfrm>
            <a:off x="1809750" y="4353535"/>
            <a:ext cx="942522" cy="56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257675" y="2785536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248150" y="383330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248150" y="493578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25544" y="238559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9" name="矩形 18"/>
          <p:cNvSpPr/>
          <p:nvPr/>
        </p:nvSpPr>
        <p:spPr>
          <a:xfrm>
            <a:off x="6967594" y="2522730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0" name="矩形 19"/>
          <p:cNvSpPr/>
          <p:nvPr/>
        </p:nvSpPr>
        <p:spPr>
          <a:xfrm>
            <a:off x="7308226" y="267142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2" name="矩形 21"/>
          <p:cNvSpPr/>
          <p:nvPr/>
        </p:nvSpPr>
        <p:spPr>
          <a:xfrm>
            <a:off x="7648858" y="2785537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4914107" y="4489128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short hair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6625544" y="4486609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3" name="矩形 32"/>
          <p:cNvSpPr/>
          <p:nvPr/>
        </p:nvSpPr>
        <p:spPr>
          <a:xfrm>
            <a:off x="6625544" y="5536290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4" name="矩形 33"/>
          <p:cNvSpPr/>
          <p:nvPr/>
        </p:nvSpPr>
        <p:spPr>
          <a:xfrm>
            <a:off x="6947126" y="5650255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5" name="矩形 34"/>
          <p:cNvSpPr/>
          <p:nvPr/>
        </p:nvSpPr>
        <p:spPr>
          <a:xfrm>
            <a:off x="7315200" y="5793838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6" name="矩形 35"/>
          <p:cNvSpPr/>
          <p:nvPr/>
        </p:nvSpPr>
        <p:spPr>
          <a:xfrm>
            <a:off x="7652884" y="5936233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37" name="矩形 36"/>
          <p:cNvSpPr/>
          <p:nvPr/>
        </p:nvSpPr>
        <p:spPr>
          <a:xfrm>
            <a:off x="6947126" y="4624506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8" name="矩形 37"/>
          <p:cNvSpPr/>
          <p:nvPr/>
        </p:nvSpPr>
        <p:spPr>
          <a:xfrm>
            <a:off x="7289799" y="4793385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9" name="矩形 38"/>
          <p:cNvSpPr/>
          <p:nvPr/>
        </p:nvSpPr>
        <p:spPr>
          <a:xfrm>
            <a:off x="7676357" y="4935780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40" name="矩形 39"/>
          <p:cNvSpPr/>
          <p:nvPr/>
        </p:nvSpPr>
        <p:spPr>
          <a:xfrm>
            <a:off x="2752272" y="5554640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4</a:t>
            </a:r>
            <a:endParaRPr lang="zh-TW" altLang="en-US" sz="2400" dirty="0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4257675" y="597831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7" idx="3"/>
            <a:endCxn id="40" idx="1"/>
          </p:cNvCxnSpPr>
          <p:nvPr/>
        </p:nvCxnSpPr>
        <p:spPr>
          <a:xfrm>
            <a:off x="1809750" y="4353535"/>
            <a:ext cx="942522" cy="1616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319753" y="3899779"/>
            <a:ext cx="255905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Little examples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631576" y="3899779"/>
            <a:ext cx="144780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weak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59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8" grpId="0" animBg="1"/>
      <p:bldP spid="19" grpId="0" animBg="1"/>
      <p:bldP spid="20" grpId="0" animBg="1"/>
      <p:bldP spid="22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992" y="3384615"/>
            <a:ext cx="112395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3"/>
            <a:endCxn id="22" idx="1"/>
          </p:cNvCxnSpPr>
          <p:nvPr/>
        </p:nvCxnSpPr>
        <p:spPr>
          <a:xfrm flipV="1">
            <a:off x="1260942" y="3286042"/>
            <a:ext cx="559595" cy="79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20" idx="1"/>
          </p:cNvCxnSpPr>
          <p:nvPr/>
        </p:nvCxnSpPr>
        <p:spPr>
          <a:xfrm>
            <a:off x="1260942" y="4079055"/>
            <a:ext cx="559595" cy="95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0537" y="4615765"/>
            <a:ext cx="158122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Long or short?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20537" y="2870543"/>
            <a:ext cx="162647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Boy or Girl?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367833" y="5628619"/>
            <a:ext cx="2392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Classifiers for the attributes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162444" y="2400813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長髮男</a:t>
            </a:r>
          </a:p>
        </p:txBody>
      </p:sp>
      <p:sp>
        <p:nvSpPr>
          <p:cNvPr id="16" name="矩形 15"/>
          <p:cNvSpPr/>
          <p:nvPr/>
        </p:nvSpPr>
        <p:spPr>
          <a:xfrm>
            <a:off x="4302500" y="2486155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7" name="矩形 16"/>
          <p:cNvSpPr/>
          <p:nvPr/>
        </p:nvSpPr>
        <p:spPr>
          <a:xfrm>
            <a:off x="4644550" y="262329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8" name="矩形 17"/>
          <p:cNvSpPr/>
          <p:nvPr/>
        </p:nvSpPr>
        <p:spPr>
          <a:xfrm>
            <a:off x="4985182" y="2771985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19" name="矩形 18"/>
          <p:cNvSpPr/>
          <p:nvPr/>
        </p:nvSpPr>
        <p:spPr>
          <a:xfrm>
            <a:off x="5325814" y="2886098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23" name="矩形 22"/>
          <p:cNvSpPr/>
          <p:nvPr/>
        </p:nvSpPr>
        <p:spPr>
          <a:xfrm>
            <a:off x="3652079" y="2800757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24" name="矩形 23"/>
          <p:cNvSpPr/>
          <p:nvPr/>
        </p:nvSpPr>
        <p:spPr>
          <a:xfrm>
            <a:off x="6783793" y="3040803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5" name="矩形 24"/>
          <p:cNvSpPr/>
          <p:nvPr/>
        </p:nvSpPr>
        <p:spPr>
          <a:xfrm>
            <a:off x="7105375" y="3154768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6" name="矩形 25"/>
          <p:cNvSpPr/>
          <p:nvPr/>
        </p:nvSpPr>
        <p:spPr>
          <a:xfrm>
            <a:off x="7473449" y="3298351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7" name="矩形 26"/>
          <p:cNvSpPr/>
          <p:nvPr/>
        </p:nvSpPr>
        <p:spPr>
          <a:xfrm>
            <a:off x="7811133" y="3440746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29" name="矩形 28"/>
          <p:cNvSpPr/>
          <p:nvPr/>
        </p:nvSpPr>
        <p:spPr>
          <a:xfrm>
            <a:off x="3973661" y="2938654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0" name="矩形 29"/>
          <p:cNvSpPr/>
          <p:nvPr/>
        </p:nvSpPr>
        <p:spPr>
          <a:xfrm>
            <a:off x="4316334" y="3107533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31" name="矩形 30"/>
          <p:cNvSpPr/>
          <p:nvPr/>
        </p:nvSpPr>
        <p:spPr>
          <a:xfrm>
            <a:off x="4702892" y="3249928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991119" y="3031491"/>
            <a:ext cx="9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v.s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45" name="矩形 44"/>
          <p:cNvSpPr/>
          <p:nvPr/>
        </p:nvSpPr>
        <p:spPr>
          <a:xfrm>
            <a:off x="3994970" y="5478034"/>
            <a:ext cx="825500" cy="799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長髮男</a:t>
            </a:r>
          </a:p>
        </p:txBody>
      </p:sp>
      <p:sp>
        <p:nvSpPr>
          <p:cNvPr id="46" name="矩形 45"/>
          <p:cNvSpPr/>
          <p:nvPr/>
        </p:nvSpPr>
        <p:spPr>
          <a:xfrm>
            <a:off x="4065670" y="443454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47" name="矩形 46"/>
          <p:cNvSpPr/>
          <p:nvPr/>
        </p:nvSpPr>
        <p:spPr>
          <a:xfrm>
            <a:off x="4407720" y="4571677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48" name="矩形 47"/>
          <p:cNvSpPr/>
          <p:nvPr/>
        </p:nvSpPr>
        <p:spPr>
          <a:xfrm>
            <a:off x="4748352" y="4720371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49" name="矩形 48"/>
          <p:cNvSpPr/>
          <p:nvPr/>
        </p:nvSpPr>
        <p:spPr>
          <a:xfrm>
            <a:off x="5088984" y="4834484"/>
            <a:ext cx="825500" cy="799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長髮女</a:t>
            </a:r>
          </a:p>
        </p:txBody>
      </p:sp>
      <p:sp>
        <p:nvSpPr>
          <p:cNvPr id="50" name="矩形 49"/>
          <p:cNvSpPr/>
          <p:nvPr/>
        </p:nvSpPr>
        <p:spPr>
          <a:xfrm>
            <a:off x="6903535" y="4425046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1" name="矩形 50"/>
          <p:cNvSpPr/>
          <p:nvPr/>
        </p:nvSpPr>
        <p:spPr>
          <a:xfrm>
            <a:off x="6929511" y="5354411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3" name="矩形 52"/>
          <p:cNvSpPr/>
          <p:nvPr/>
        </p:nvSpPr>
        <p:spPr>
          <a:xfrm>
            <a:off x="7251093" y="5468376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4" name="矩形 53"/>
          <p:cNvSpPr/>
          <p:nvPr/>
        </p:nvSpPr>
        <p:spPr>
          <a:xfrm>
            <a:off x="7619167" y="5611959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5" name="矩形 54"/>
          <p:cNvSpPr/>
          <p:nvPr/>
        </p:nvSpPr>
        <p:spPr>
          <a:xfrm>
            <a:off x="7956851" y="5754354"/>
            <a:ext cx="825500" cy="799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短髮男</a:t>
            </a:r>
          </a:p>
        </p:txBody>
      </p:sp>
      <p:sp>
        <p:nvSpPr>
          <p:cNvPr id="56" name="矩形 55"/>
          <p:cNvSpPr/>
          <p:nvPr/>
        </p:nvSpPr>
        <p:spPr>
          <a:xfrm>
            <a:off x="7225117" y="4562943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7" name="矩形 56"/>
          <p:cNvSpPr/>
          <p:nvPr/>
        </p:nvSpPr>
        <p:spPr>
          <a:xfrm>
            <a:off x="7567790" y="4731822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8" name="矩形 57"/>
          <p:cNvSpPr/>
          <p:nvPr/>
        </p:nvSpPr>
        <p:spPr>
          <a:xfrm>
            <a:off x="7954348" y="4874217"/>
            <a:ext cx="825500" cy="799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短髮女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000440" y="5014805"/>
            <a:ext cx="97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v.s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316334" y="439416"/>
            <a:ext cx="459466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Each basic classifier can have sufficient training examples.</a:t>
            </a:r>
            <a:endParaRPr lang="zh-TW" altLang="en-US" sz="2800" dirty="0"/>
          </a:p>
        </p:txBody>
      </p:sp>
      <p:sp>
        <p:nvSpPr>
          <p:cNvPr id="60" name="矩形 59"/>
          <p:cNvSpPr/>
          <p:nvPr/>
        </p:nvSpPr>
        <p:spPr>
          <a:xfrm>
            <a:off x="1689032" y="2696616"/>
            <a:ext cx="1867479" cy="28436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1974430" y="3740680"/>
            <a:ext cx="12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Basic 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Classifier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6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6992" y="3384615"/>
            <a:ext cx="1123950" cy="13888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cxnSp>
        <p:nvCxnSpPr>
          <p:cNvPr id="11" name="直線單箭頭接點 10"/>
          <p:cNvCxnSpPr>
            <a:stCxn id="7" idx="3"/>
            <a:endCxn id="22" idx="1"/>
          </p:cNvCxnSpPr>
          <p:nvPr/>
        </p:nvCxnSpPr>
        <p:spPr>
          <a:xfrm flipV="1">
            <a:off x="1260942" y="3286042"/>
            <a:ext cx="559595" cy="793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  <a:endCxn id="20" idx="1"/>
          </p:cNvCxnSpPr>
          <p:nvPr/>
        </p:nvCxnSpPr>
        <p:spPr>
          <a:xfrm>
            <a:off x="1260942" y="4079055"/>
            <a:ext cx="559595" cy="95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0537" y="4615765"/>
            <a:ext cx="158122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Long or short?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820537" y="2870543"/>
            <a:ext cx="162647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Boy or Girl?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319269" y="5594778"/>
            <a:ext cx="262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Sharing by the following classifiers </a:t>
            </a:r>
            <a:r>
              <a:rPr lang="en-US" altLang="zh-TW" sz="2400" dirty="0">
                <a:solidFill>
                  <a:srgbClr val="FF0000"/>
                </a:solidFill>
              </a:rPr>
              <a:t>as module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248497" y="1020355"/>
            <a:ext cx="42414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be trained by little data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891111" y="2086160"/>
            <a:ext cx="160201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894286" y="5279414"/>
            <a:ext cx="162106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short hair 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03811" y="3150031"/>
            <a:ext cx="160201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Boys with </a:t>
            </a:r>
          </a:p>
          <a:p>
            <a:pPr algn="ctr"/>
            <a:r>
              <a:rPr lang="en-US" altLang="zh-TW" sz="2400" dirty="0"/>
              <a:t>long hair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4736079" y="2094812"/>
            <a:ext cx="14478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1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4729105" y="3150031"/>
            <a:ext cx="1447800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2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726101" y="4226078"/>
            <a:ext cx="14478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3</a:t>
            </a:r>
            <a:endParaRPr lang="zh-TW" altLang="en-US" sz="24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6231504" y="2510310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6221979" y="3558078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6221979" y="4660554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887936" y="4213902"/>
            <a:ext cx="160201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Girls with </a:t>
            </a:r>
          </a:p>
          <a:p>
            <a:pPr algn="ctr"/>
            <a:r>
              <a:rPr lang="en-US" altLang="zh-TW" sz="2400" dirty="0"/>
              <a:t>short hair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4726101" y="5279414"/>
            <a:ext cx="144780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Classifier 4</a:t>
            </a:r>
            <a:endParaRPr lang="zh-TW" altLang="en-US" sz="2400" dirty="0"/>
          </a:p>
        </p:txBody>
      </p:sp>
      <p:cxnSp>
        <p:nvCxnSpPr>
          <p:cNvPr id="66" name="直線單箭頭接點 65"/>
          <p:cNvCxnSpPr/>
          <p:nvPr/>
        </p:nvCxnSpPr>
        <p:spPr>
          <a:xfrm flipV="1">
            <a:off x="6231504" y="5703092"/>
            <a:ext cx="62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43" idx="1"/>
          </p:cNvCxnSpPr>
          <p:nvPr/>
        </p:nvCxnSpPr>
        <p:spPr>
          <a:xfrm flipV="1">
            <a:off x="3442604" y="2510311"/>
            <a:ext cx="1293475" cy="756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4" idx="1"/>
          </p:cNvCxnSpPr>
          <p:nvPr/>
        </p:nvCxnSpPr>
        <p:spPr>
          <a:xfrm>
            <a:off x="3449897" y="3277050"/>
            <a:ext cx="1279208" cy="28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2" idx="3"/>
            <a:endCxn id="60" idx="1"/>
          </p:cNvCxnSpPr>
          <p:nvPr/>
        </p:nvCxnSpPr>
        <p:spPr>
          <a:xfrm>
            <a:off x="3447008" y="3286042"/>
            <a:ext cx="1279093" cy="1355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3389405" y="3267050"/>
            <a:ext cx="1346674" cy="2426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43" idx="1"/>
          </p:cNvCxnSpPr>
          <p:nvPr/>
        </p:nvCxnSpPr>
        <p:spPr>
          <a:xfrm flipV="1">
            <a:off x="3378348" y="2510311"/>
            <a:ext cx="1357731" cy="258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0" idx="3"/>
            <a:endCxn id="44" idx="1"/>
          </p:cNvCxnSpPr>
          <p:nvPr/>
        </p:nvCxnSpPr>
        <p:spPr>
          <a:xfrm flipV="1">
            <a:off x="3401766" y="3565530"/>
            <a:ext cx="1327339" cy="146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20" idx="3"/>
            <a:endCxn id="60" idx="1"/>
          </p:cNvCxnSpPr>
          <p:nvPr/>
        </p:nvCxnSpPr>
        <p:spPr>
          <a:xfrm flipV="1">
            <a:off x="3401766" y="4641577"/>
            <a:ext cx="1324335" cy="389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20" idx="3"/>
            <a:endCxn id="65" idx="1"/>
          </p:cNvCxnSpPr>
          <p:nvPr/>
        </p:nvCxnSpPr>
        <p:spPr>
          <a:xfrm>
            <a:off x="3401766" y="5031264"/>
            <a:ext cx="1324335" cy="663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612381" y="1946313"/>
            <a:ext cx="1692566" cy="423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689032" y="2696616"/>
            <a:ext cx="1867479" cy="284364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7609437" y="3614076"/>
            <a:ext cx="150477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data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5686261" y="3640051"/>
            <a:ext cx="1109331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fine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974430" y="3740680"/>
            <a:ext cx="12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Basic 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Classifier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向上箭號 36"/>
          <p:cNvSpPr/>
          <p:nvPr/>
        </p:nvSpPr>
        <p:spPr>
          <a:xfrm>
            <a:off x="5130686" y="1569869"/>
            <a:ext cx="638629" cy="356419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3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0" grpId="0" animBg="1"/>
      <p:bldP spid="64" grpId="0" animBg="1"/>
      <p:bldP spid="65" grpId="0" animBg="1"/>
      <p:bldP spid="76" grpId="0" animBg="1"/>
      <p:bldP spid="78" grpId="0" animBg="1"/>
      <p:bldP spid="79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8724"/>
            <a:ext cx="7886700" cy="1325563"/>
          </a:xfrm>
        </p:spPr>
        <p:txBody>
          <a:bodyPr/>
          <a:lstStyle/>
          <a:p>
            <a:r>
              <a:rPr lang="en-US" altLang="zh-TW" dirty="0"/>
              <a:t>Modularization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→ Modularization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52026" y="2399574"/>
            <a:ext cx="5983918" cy="2720549"/>
            <a:chOff x="1260141" y="2780968"/>
            <a:chExt cx="5983918" cy="2720549"/>
          </a:xfrm>
        </p:grpSpPr>
        <p:sp>
          <p:nvSpPr>
            <p:cNvPr id="37" name="矩形 36"/>
            <p:cNvSpPr/>
            <p:nvPr/>
          </p:nvSpPr>
          <p:spPr>
            <a:xfrm>
              <a:off x="1260141" y="2853290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單箭頭接點 43"/>
            <p:cNvCxnSpPr/>
            <p:nvPr/>
          </p:nvCxnSpPr>
          <p:spPr>
            <a:xfrm>
              <a:off x="5531732" y="3891561"/>
              <a:ext cx="10185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641048" y="5137451"/>
              <a:ext cx="90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5507848" y="3112758"/>
              <a:ext cx="10503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1328529" y="3570983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334347" y="300065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47046" y="2905404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4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046" y="2905404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52342" y="3488133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342" y="3488133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2443244" y="2825649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2540354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2542696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2531063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2528316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1338054" y="496874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34938" y="4872486"/>
            <a:ext cx="4079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方程式" r:id="rId8" imgW="190440" imgH="228600" progId="Equation.3">
                    <p:embed/>
                  </p:oleObj>
                </mc:Choice>
                <mc:Fallback>
                  <p:oleObj name="方程式" r:id="rId8" imgW="190440" imgH="228600" progId="Equation.3">
                    <p:embed/>
                    <p:pic>
                      <p:nvPicPr>
                        <p:cNvPr id="5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938" y="4872486"/>
                          <a:ext cx="407988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字方塊 59"/>
            <p:cNvSpPr txBox="1"/>
            <p:nvPr/>
          </p:nvSpPr>
          <p:spPr>
            <a:xfrm rot="5400000">
              <a:off x="1213986" y="4253682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3768830" y="280930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3855916" y="283665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3858258" y="3615221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3846625" y="4843233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 rot="5400000">
              <a:off x="3843878" y="4265526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144925" y="278508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>
              <a:off x="5220769" y="283503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223111" y="359494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5230139" y="4841617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 rot="5400000">
              <a:off x="5227392" y="426074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467853" y="278096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474802" y="357098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74790" y="478631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79" name="直線單箭頭接點 78"/>
            <p:cNvCxnSpPr>
              <a:stCxn id="54" idx="6"/>
              <a:endCxn id="64" idx="2"/>
            </p:cNvCxnSpPr>
            <p:nvPr/>
          </p:nvCxnSpPr>
          <p:spPr>
            <a:xfrm>
              <a:off x="3114512" y="3123730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3114512" y="3915482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3105221" y="5137451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5" idx="6"/>
              <a:endCxn id="64" idx="2"/>
            </p:cNvCxnSpPr>
            <p:nvPr/>
          </p:nvCxnSpPr>
          <p:spPr>
            <a:xfrm flipV="1">
              <a:off x="3116854" y="3123730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4" idx="6"/>
              <a:endCxn id="65" idx="2"/>
            </p:cNvCxnSpPr>
            <p:nvPr/>
          </p:nvCxnSpPr>
          <p:spPr>
            <a:xfrm>
              <a:off x="3114512" y="3123730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54" idx="6"/>
              <a:endCxn id="66" idx="2"/>
            </p:cNvCxnSpPr>
            <p:nvPr/>
          </p:nvCxnSpPr>
          <p:spPr>
            <a:xfrm>
              <a:off x="3114512" y="3123730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55" idx="6"/>
              <a:endCxn id="66" idx="2"/>
            </p:cNvCxnSpPr>
            <p:nvPr/>
          </p:nvCxnSpPr>
          <p:spPr>
            <a:xfrm>
              <a:off x="3116854" y="3902300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56" idx="6"/>
              <a:endCxn id="64" idx="2"/>
            </p:cNvCxnSpPr>
            <p:nvPr/>
          </p:nvCxnSpPr>
          <p:spPr>
            <a:xfrm flipV="1">
              <a:off x="3105221" y="3123730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56" idx="6"/>
              <a:endCxn id="65" idx="2"/>
            </p:cNvCxnSpPr>
            <p:nvPr/>
          </p:nvCxnSpPr>
          <p:spPr>
            <a:xfrm flipV="1">
              <a:off x="3105221" y="3902300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endCxn id="54" idx="2"/>
            </p:cNvCxnSpPr>
            <p:nvPr/>
          </p:nvCxnSpPr>
          <p:spPr>
            <a:xfrm flipV="1">
              <a:off x="1680954" y="3123730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48" idx="3"/>
              <a:endCxn id="55" idx="2"/>
            </p:cNvCxnSpPr>
            <p:nvPr/>
          </p:nvCxnSpPr>
          <p:spPr>
            <a:xfrm>
              <a:off x="1677247" y="3172104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48" idx="3"/>
              <a:endCxn id="56" idx="2"/>
            </p:cNvCxnSpPr>
            <p:nvPr/>
          </p:nvCxnSpPr>
          <p:spPr>
            <a:xfrm>
              <a:off x="1677247" y="3172104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50" idx="3"/>
              <a:endCxn id="54" idx="2"/>
            </p:cNvCxnSpPr>
            <p:nvPr/>
          </p:nvCxnSpPr>
          <p:spPr>
            <a:xfrm flipV="1">
              <a:off x="1704767" y="3123730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47" idx="3"/>
              <a:endCxn id="55" idx="2"/>
            </p:cNvCxnSpPr>
            <p:nvPr/>
          </p:nvCxnSpPr>
          <p:spPr>
            <a:xfrm>
              <a:off x="1671429" y="3742433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47" idx="3"/>
              <a:endCxn id="56" idx="2"/>
            </p:cNvCxnSpPr>
            <p:nvPr/>
          </p:nvCxnSpPr>
          <p:spPr>
            <a:xfrm>
              <a:off x="1671429" y="3742433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59" idx="3"/>
              <a:endCxn id="54" idx="2"/>
            </p:cNvCxnSpPr>
            <p:nvPr/>
          </p:nvCxnSpPr>
          <p:spPr>
            <a:xfrm flipV="1">
              <a:off x="1742926" y="3123730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59" idx="3"/>
              <a:endCxn id="55" idx="2"/>
            </p:cNvCxnSpPr>
            <p:nvPr/>
          </p:nvCxnSpPr>
          <p:spPr>
            <a:xfrm flipV="1">
              <a:off x="1716557" y="3902300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59" idx="3"/>
              <a:endCxn id="56" idx="2"/>
            </p:cNvCxnSpPr>
            <p:nvPr/>
          </p:nvCxnSpPr>
          <p:spPr>
            <a:xfrm>
              <a:off x="1716557" y="5116906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4464381" y="3134083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4464381" y="39258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/>
            <p:nvPr/>
          </p:nvCxnSpPr>
          <p:spPr>
            <a:xfrm>
              <a:off x="4455090" y="514780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/>
            <p:nvPr/>
          </p:nvCxnSpPr>
          <p:spPr>
            <a:xfrm flipV="1">
              <a:off x="4466723" y="3134083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4464381" y="3134083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4464381" y="3134083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4466723" y="3912653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/>
            <p:nvPr/>
          </p:nvCxnSpPr>
          <p:spPr>
            <a:xfrm flipV="1">
              <a:off x="4455090" y="3134083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V="1">
              <a:off x="4455090" y="3912653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圖說文字 5"/>
          <p:cNvSpPr/>
          <p:nvPr/>
        </p:nvSpPr>
        <p:spPr>
          <a:xfrm>
            <a:off x="375384" y="5453983"/>
            <a:ext cx="2367361" cy="838175"/>
          </a:xfrm>
          <a:prstGeom prst="wedgeRectCallout">
            <a:avLst>
              <a:gd name="adj1" fmla="val 69906"/>
              <a:gd name="adj2" fmla="val -13063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4" name="矩形圖說文字 113"/>
          <p:cNvSpPr/>
          <p:nvPr/>
        </p:nvSpPr>
        <p:spPr>
          <a:xfrm>
            <a:off x="2956956" y="5463160"/>
            <a:ext cx="3239225" cy="886505"/>
          </a:xfrm>
          <a:prstGeom prst="wedgeRectCallout">
            <a:avLst>
              <a:gd name="adj1" fmla="val 640"/>
              <a:gd name="adj2" fmla="val -1065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>
                <a:solidFill>
                  <a:schemeClr val="bg1"/>
                </a:solidFill>
              </a:rPr>
              <a:t>st</a:t>
            </a:r>
            <a:r>
              <a:rPr lang="en-US" altLang="zh-TW" sz="2400" dirty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5" name="矩形圖說文字 114"/>
          <p:cNvSpPr/>
          <p:nvPr/>
        </p:nvSpPr>
        <p:spPr>
          <a:xfrm>
            <a:off x="6401255" y="5461871"/>
            <a:ext cx="2367361" cy="838175"/>
          </a:xfrm>
          <a:prstGeom prst="wedgeRectCallout">
            <a:avLst>
              <a:gd name="adj1" fmla="val -71106"/>
              <a:gd name="adj2" fmla="val -13237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>
                <a:solidFill>
                  <a:schemeClr val="bg1"/>
                </a:solidFill>
              </a:rPr>
              <a:t>nd</a:t>
            </a:r>
            <a:r>
              <a:rPr lang="en-US" altLang="zh-TW" sz="2400" dirty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44311" y="3191157"/>
            <a:ext cx="48658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modularization is automatically learned from data.</a:t>
            </a:r>
            <a:endParaRPr lang="zh-TW" altLang="en-US" sz="2800" dirty="0"/>
          </a:p>
        </p:txBody>
      </p:sp>
      <p:sp>
        <p:nvSpPr>
          <p:cNvPr id="68" name="矩形 67"/>
          <p:cNvSpPr/>
          <p:nvPr/>
        </p:nvSpPr>
        <p:spPr>
          <a:xfrm>
            <a:off x="4454591" y="1754510"/>
            <a:ext cx="32970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→ Less training data?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30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  <p:bldP spid="115" grpId="0" animBg="1"/>
      <p:bldP spid="38" grpId="0" animBg="1"/>
      <p:bldP spid="6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</TotalTime>
  <Words>1729</Words>
  <Application>Microsoft Macintosh PowerPoint</Application>
  <PresentationFormat>全屏显示(4:3)</PresentationFormat>
  <Paragraphs>499</Paragraphs>
  <Slides>34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Calibri</vt:lpstr>
      <vt:lpstr>Calibri Light</vt:lpstr>
      <vt:lpstr>Cambria Math</vt:lpstr>
      <vt:lpstr>Times New Roman</vt:lpstr>
      <vt:lpstr>Times-Roman6</vt:lpstr>
      <vt:lpstr>Wingdings</vt:lpstr>
      <vt:lpstr>等线</vt:lpstr>
      <vt:lpstr>新細明體</vt:lpstr>
      <vt:lpstr>Arial</vt:lpstr>
      <vt:lpstr>Office 佈景主題</vt:lpstr>
      <vt:lpstr>方程式</vt:lpstr>
      <vt:lpstr>點陣圖影像</vt:lpstr>
      <vt:lpstr>Why Deep Learning?</vt:lpstr>
      <vt:lpstr>Deeper is Better?</vt:lpstr>
      <vt:lpstr>Fat + Short v.s. Thin + Tall</vt:lpstr>
      <vt:lpstr>Fat + Short v.s. Thin + Tall</vt:lpstr>
      <vt:lpstr>Modularization</vt:lpstr>
      <vt:lpstr>Modularization</vt:lpstr>
      <vt:lpstr>Modularization</vt:lpstr>
      <vt:lpstr>Modularization</vt:lpstr>
      <vt:lpstr>Modularization</vt:lpstr>
      <vt:lpstr>Modularization - Image</vt:lpstr>
      <vt:lpstr>Modularization - Speech</vt:lpstr>
      <vt:lpstr>Modularization - Speech</vt:lpstr>
      <vt:lpstr>Modularization - Speech</vt:lpstr>
      <vt:lpstr>Modularization - Speech</vt:lpstr>
      <vt:lpstr>Modularization - Speech</vt:lpstr>
      <vt:lpstr>Modularization - Speech</vt:lpstr>
      <vt:lpstr>PowerPoint 演示文稿</vt:lpstr>
      <vt:lpstr>Universality Theorem</vt:lpstr>
      <vt:lpstr>Analogy</vt:lpstr>
      <vt:lpstr>Analogy</vt:lpstr>
      <vt:lpstr>More Analogy</vt:lpstr>
      <vt:lpstr>More Analogy</vt:lpstr>
      <vt:lpstr>More Analogy - Experiment</vt:lpstr>
      <vt:lpstr>End-to-end Learning</vt:lpstr>
      <vt:lpstr>End-to-end Learning - Speech Recognition</vt:lpstr>
      <vt:lpstr>End-to-end Learning - Speech Recognition</vt:lpstr>
      <vt:lpstr>End-to-end Learning - Image Recognition</vt:lpstr>
      <vt:lpstr>End-to-end Learning - Image Recognition</vt:lpstr>
      <vt:lpstr>Complex Task …</vt:lpstr>
      <vt:lpstr>Complex Task …</vt:lpstr>
      <vt:lpstr>Complex Task …</vt:lpstr>
      <vt:lpstr>PowerPoint 演示文稿</vt:lpstr>
      <vt:lpstr>To learn more …</vt:lpstr>
      <vt:lpstr>To learn more …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Deep Learning?</dc:title>
  <dc:creator>Hung-yi Lee</dc:creator>
  <cp:lastModifiedBy>Microsoft Office 用户</cp:lastModifiedBy>
  <cp:revision>32</cp:revision>
  <dcterms:created xsi:type="dcterms:W3CDTF">2016-11-01T17:57:43Z</dcterms:created>
  <dcterms:modified xsi:type="dcterms:W3CDTF">2020-12-07T00:56:24Z</dcterms:modified>
</cp:coreProperties>
</file>