
<file path=[Content_Types].xml><?xml version="1.0" encoding="utf-8"?>
<Types xmlns="http://schemas.openxmlformats.org/package/2006/content-types">
  <Default Extension="xml" ContentType="application/xml"/>
  <Default Extension="bin" ContentType="application/vnd.openxmlformats-officedocument.oleObject"/>
  <Default Extension="png" ContentType="image/png"/>
  <Default Extension="vml" ContentType="application/vnd.openxmlformats-officedocument.vmlDrawing"/>
  <Default Extension="rels" ContentType="application/vnd.openxmlformats-package.relationships+xml"/>
  <Default Extension="wmf" ContentType="image/x-w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 id="2147484226" r:id="rId2"/>
    <p:sldMasterId id="2147484214" r:id="rId3"/>
  </p:sldMasterIdLst>
  <p:notesMasterIdLst>
    <p:notesMasterId r:id="rId28"/>
  </p:notesMasterIdLst>
  <p:sldIdLst>
    <p:sldId id="256" r:id="rId4"/>
    <p:sldId id="825" r:id="rId5"/>
    <p:sldId id="909" r:id="rId6"/>
    <p:sldId id="912" r:id="rId7"/>
    <p:sldId id="875" r:id="rId8"/>
    <p:sldId id="844" r:id="rId9"/>
    <p:sldId id="845" r:id="rId10"/>
    <p:sldId id="846" r:id="rId11"/>
    <p:sldId id="847" r:id="rId12"/>
    <p:sldId id="856" r:id="rId13"/>
    <p:sldId id="858" r:id="rId14"/>
    <p:sldId id="857" r:id="rId15"/>
    <p:sldId id="876" r:id="rId16"/>
    <p:sldId id="860" r:id="rId17"/>
    <p:sldId id="871" r:id="rId18"/>
    <p:sldId id="872" r:id="rId19"/>
    <p:sldId id="873" r:id="rId20"/>
    <p:sldId id="799" r:id="rId21"/>
    <p:sldId id="819" r:id="rId22"/>
    <p:sldId id="915" r:id="rId23"/>
    <p:sldId id="823" r:id="rId24"/>
    <p:sldId id="820" r:id="rId25"/>
    <p:sldId id="907" r:id="rId26"/>
    <p:sldId id="913" r:id="rId27"/>
  </p:sldIdLst>
  <p:sldSz cx="12192000" cy="6858000"/>
  <p:notesSz cx="6858000" cy="9144000"/>
  <p:defaultTextStyle>
    <a:defPPr>
      <a:defRPr lang="zh-CN"/>
    </a:defPPr>
    <a:lvl1pPr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228"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1F99"/>
    <a:srgbClr val="C2ECBB"/>
    <a:srgbClr val="1F1EF1"/>
    <a:srgbClr val="DBF4D5"/>
    <a:srgbClr val="CFF1C4"/>
    <a:srgbClr val="C3D5C2"/>
    <a:srgbClr val="106FAA"/>
    <a:srgbClr val="A7C5EF"/>
    <a:srgbClr val="F3BEB7"/>
    <a:srgbClr val="3072F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4C1A8A3-306A-4EB7-A6B1-4F7E0EB9C5D6}" styleName="中度样式 3 - 强调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404"/>
    <p:restoredTop sz="80297" autoAdjust="0"/>
  </p:normalViewPr>
  <p:slideViewPr>
    <p:cSldViewPr snapToGrid="0">
      <p:cViewPr>
        <p:scale>
          <a:sx n="70" d="100"/>
          <a:sy n="70" d="100"/>
        </p:scale>
        <p:origin x="1072" y="232"/>
      </p:cViewPr>
      <p:guideLst>
        <p:guide orient="horz" pos="2228"/>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notesMaster" Target="notesMasters/notesMaster1.xml"/><Relationship Id="rId29" Type="http://schemas.openxmlformats.org/officeDocument/2006/relationships/presProps" Target="presProps.xml"/><Relationship Id="rId30" Type="http://schemas.openxmlformats.org/officeDocument/2006/relationships/viewProps" Target="viewProps.xml"/><Relationship Id="rId31" Type="http://schemas.openxmlformats.org/officeDocument/2006/relationships/theme" Target="theme/theme1.xml"/><Relationship Id="rId32" Type="http://schemas.openxmlformats.org/officeDocument/2006/relationships/tableStyles" Target="tableStyles.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35.wmf"/><Relationship Id="rId4" Type="http://schemas.openxmlformats.org/officeDocument/2006/relationships/image" Target="../media/image36.wmf"/><Relationship Id="rId1" Type="http://schemas.openxmlformats.org/officeDocument/2006/relationships/image" Target="../media/image33.wmf"/><Relationship Id="rId2" Type="http://schemas.openxmlformats.org/officeDocument/2006/relationships/image" Target="../media/image34.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35.wmf"/><Relationship Id="rId4" Type="http://schemas.openxmlformats.org/officeDocument/2006/relationships/image" Target="../media/image36.wmf"/><Relationship Id="rId1" Type="http://schemas.openxmlformats.org/officeDocument/2006/relationships/image" Target="../media/image33.wmf"/><Relationship Id="rId2" Type="http://schemas.openxmlformats.org/officeDocument/2006/relationships/image" Target="../media/image34.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37.wmf"/><Relationship Id="rId4" Type="http://schemas.openxmlformats.org/officeDocument/2006/relationships/image" Target="../media/image38.wmf"/><Relationship Id="rId5" Type="http://schemas.openxmlformats.org/officeDocument/2006/relationships/image" Target="../media/image35.wmf"/><Relationship Id="rId6" Type="http://schemas.openxmlformats.org/officeDocument/2006/relationships/image" Target="../media/image36.wmf"/><Relationship Id="rId1" Type="http://schemas.openxmlformats.org/officeDocument/2006/relationships/image" Target="../media/image33.wmf"/><Relationship Id="rId2" Type="http://schemas.openxmlformats.org/officeDocument/2006/relationships/image" Target="../media/image34.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37.wmf"/><Relationship Id="rId4" Type="http://schemas.openxmlformats.org/officeDocument/2006/relationships/image" Target="../media/image38.wmf"/><Relationship Id="rId5" Type="http://schemas.openxmlformats.org/officeDocument/2006/relationships/image" Target="../media/image35.wmf"/><Relationship Id="rId6" Type="http://schemas.openxmlformats.org/officeDocument/2006/relationships/image" Target="../media/image36.wmf"/><Relationship Id="rId1" Type="http://schemas.openxmlformats.org/officeDocument/2006/relationships/image" Target="../media/image33.wmf"/><Relationship Id="rId2" Type="http://schemas.openxmlformats.org/officeDocument/2006/relationships/image" Target="../media/image3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A4E2B7-A5C6-4AD3-8876-51508C5DCAB6}" type="datetimeFigureOut">
              <a:rPr lang="zh-CN" altLang="en-US" smtClean="0"/>
              <a:pPr/>
              <a:t>2020/12/14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F8E9667-FEEF-48FA-84AE-0DCB0220E455}" type="slidenum">
              <a:rPr lang="zh-CN" altLang="en-US" smtClean="0"/>
              <a:pPr/>
              <a:t>‹#›</a:t>
            </a:fld>
            <a:endParaRPr lang="zh-CN" altLang="en-US"/>
          </a:p>
        </p:txBody>
      </p:sp>
    </p:spTree>
    <p:extLst>
      <p:ext uri="{BB962C8B-B14F-4D97-AF65-F5344CB8AC3E}">
        <p14:creationId xmlns:p14="http://schemas.microsoft.com/office/powerpoint/2010/main" val="556530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A220914F-BE26-43C4-8063-9E6C159BF45D}" type="slidenum">
              <a:rPr lang="zh-TW" altLang="en-US" smtClean="0"/>
              <a:t>6</a:t>
            </a:fld>
            <a:endParaRPr lang="zh-TW" altLang="en-US"/>
          </a:p>
        </p:txBody>
      </p:sp>
    </p:spTree>
    <p:extLst>
      <p:ext uri="{BB962C8B-B14F-4D97-AF65-F5344CB8AC3E}">
        <p14:creationId xmlns:p14="http://schemas.microsoft.com/office/powerpoint/2010/main" val="15758928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err="1"/>
              <a:t>Identiy</a:t>
            </a:r>
            <a:endParaRPr lang="en-US" altLang="zh-TW" dirty="0"/>
          </a:p>
          <a:p>
            <a:endParaRPr lang="en-US" altLang="zh-TW" dirty="0"/>
          </a:p>
          <a:p>
            <a:r>
              <a:rPr lang="en-US" altLang="zh-TW" dirty="0"/>
              <a:t>C is vector</a:t>
            </a:r>
            <a:endParaRPr lang="zh-TW" altLang="en-US" dirty="0"/>
          </a:p>
        </p:txBody>
      </p:sp>
      <p:sp>
        <p:nvSpPr>
          <p:cNvPr id="4" name="投影片編號版面配置區 3"/>
          <p:cNvSpPr>
            <a:spLocks noGrp="1"/>
          </p:cNvSpPr>
          <p:nvPr>
            <p:ph type="sldNum" sz="quarter" idx="10"/>
          </p:nvPr>
        </p:nvSpPr>
        <p:spPr/>
        <p:txBody>
          <a:bodyPr/>
          <a:lstStyle/>
          <a:p>
            <a:fld id="{B0F65742-51E4-418D-8157-79EC9C21EBA9}" type="slidenum">
              <a:rPr lang="zh-TW" altLang="en-US" smtClean="0"/>
              <a:t>16</a:t>
            </a:fld>
            <a:endParaRPr lang="zh-TW" altLang="en-US"/>
          </a:p>
        </p:txBody>
      </p:sp>
    </p:spTree>
    <p:extLst>
      <p:ext uri="{BB962C8B-B14F-4D97-AF65-F5344CB8AC3E}">
        <p14:creationId xmlns:p14="http://schemas.microsoft.com/office/powerpoint/2010/main" val="19190113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Usually when people say</a:t>
            </a:r>
            <a:r>
              <a:rPr lang="en-US" altLang="zh-TW" baseline="0" dirty="0"/>
              <a:t> RNN, they mean LSTM!</a:t>
            </a:r>
            <a:endParaRPr lang="zh-TW" altLang="en-US" dirty="0"/>
          </a:p>
        </p:txBody>
      </p:sp>
      <p:sp>
        <p:nvSpPr>
          <p:cNvPr id="4" name="投影片編號版面配置區 3"/>
          <p:cNvSpPr>
            <a:spLocks noGrp="1"/>
          </p:cNvSpPr>
          <p:nvPr>
            <p:ph type="sldNum" sz="quarter" idx="10"/>
          </p:nvPr>
        </p:nvSpPr>
        <p:spPr/>
        <p:txBody>
          <a:bodyPr/>
          <a:lstStyle/>
          <a:p>
            <a:fld id="{09ACDAE2-1044-44AA-8E16-BB9FD2E2B3CC}" type="slidenum">
              <a:rPr lang="zh-TW" altLang="en-US" smtClean="0"/>
              <a:t>17</a:t>
            </a:fld>
            <a:endParaRPr lang="zh-TW" altLang="en-US"/>
          </a:p>
        </p:txBody>
      </p:sp>
    </p:spTree>
    <p:extLst>
      <p:ext uri="{BB962C8B-B14F-4D97-AF65-F5344CB8AC3E}">
        <p14:creationId xmlns:p14="http://schemas.microsoft.com/office/powerpoint/2010/main" val="7344336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solidFill>
                  <a:srgbClr val="333333"/>
                </a:solidFill>
                <a:latin typeface="CMS"/>
              </a:rPr>
              <a:t>It combines the forget and input gates into a single “update gate.” It also merges the cell state and hidden state, and makes some other changes.</a:t>
            </a:r>
          </a:p>
          <a:p>
            <a:endParaRPr lang="en-US" altLang="zh-TW" dirty="0">
              <a:solidFill>
                <a:srgbClr val="333333"/>
              </a:solidFill>
              <a:latin typeface="CMS"/>
            </a:endParaRPr>
          </a:p>
          <a:p>
            <a:r>
              <a:rPr lang="en-US" altLang="zh-TW" dirty="0"/>
              <a:t>The update gate in GRU is corresponding to the forget gate in LSTM.</a:t>
            </a:r>
          </a:p>
          <a:p>
            <a:endParaRPr lang="en-US" altLang="zh-TW" dirty="0"/>
          </a:p>
          <a:p>
            <a:r>
              <a:rPr lang="en-US" altLang="zh-TW" dirty="0"/>
              <a:t>In GRU, reset gate does not control the amount of the candidate hidden state independently, it shares some information of update gate and thus has access to important temporal information for phoneme segmentation\cite{chung2014empirical}. </a:t>
            </a:r>
            <a:endParaRPr lang="en-US" altLang="zh-TW" dirty="0" smtClean="0"/>
          </a:p>
          <a:p>
            <a:endParaRPr lang="en-US" altLang="zh-TW" dirty="0" smtClean="0"/>
          </a:p>
          <a:p>
            <a:r>
              <a:rPr lang="en-US" altLang="zh-CN" sz="1200" b="0" i="0" kern="1200" dirty="0" smtClean="0">
                <a:solidFill>
                  <a:schemeClr val="tx1"/>
                </a:solidFill>
                <a:effectLst/>
                <a:latin typeface="+mn-lt"/>
                <a:ea typeface="+mn-ea"/>
                <a:cs typeface="+mn-cs"/>
              </a:rPr>
              <a:t>GRU</a:t>
            </a:r>
            <a:r>
              <a:rPr lang="zh-CN" altLang="en-US" sz="1200" b="0" i="0" kern="1200" dirty="0" smtClean="0">
                <a:solidFill>
                  <a:schemeClr val="tx1"/>
                </a:solidFill>
                <a:effectLst/>
                <a:latin typeface="+mn-lt"/>
                <a:ea typeface="+mn-ea"/>
                <a:cs typeface="+mn-cs"/>
              </a:rPr>
              <a:t>和</a:t>
            </a:r>
            <a:r>
              <a:rPr lang="en-US" altLang="zh-CN" sz="1200" b="0" i="0" kern="1200" dirty="0" smtClean="0">
                <a:solidFill>
                  <a:schemeClr val="tx1"/>
                </a:solidFill>
                <a:effectLst/>
                <a:latin typeface="+mn-lt"/>
                <a:ea typeface="+mn-ea"/>
                <a:cs typeface="+mn-cs"/>
              </a:rPr>
              <a:t>LSTM</a:t>
            </a:r>
            <a:r>
              <a:rPr lang="zh-CN" altLang="en-US" sz="1200" b="0" i="0" kern="1200" dirty="0" smtClean="0">
                <a:solidFill>
                  <a:schemeClr val="tx1"/>
                </a:solidFill>
                <a:effectLst/>
                <a:latin typeface="+mn-lt"/>
                <a:ea typeface="+mn-ea"/>
                <a:cs typeface="+mn-cs"/>
              </a:rPr>
              <a:t>在很多情况下实际表现上相差无几，那么为什么我们要使用新人</a:t>
            </a:r>
            <a:r>
              <a:rPr lang="en-US" altLang="zh-CN" sz="1200" b="0" i="0" kern="1200" dirty="0" smtClean="0">
                <a:solidFill>
                  <a:schemeClr val="tx1"/>
                </a:solidFill>
                <a:effectLst/>
                <a:latin typeface="+mn-lt"/>
                <a:ea typeface="+mn-ea"/>
                <a:cs typeface="+mn-cs"/>
              </a:rPr>
              <a:t>GRU</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2014</a:t>
            </a:r>
            <a:r>
              <a:rPr lang="zh-CN" altLang="en-US" sz="1200" b="0" i="0" kern="1200" dirty="0" smtClean="0">
                <a:solidFill>
                  <a:schemeClr val="tx1"/>
                </a:solidFill>
                <a:effectLst/>
                <a:latin typeface="+mn-lt"/>
                <a:ea typeface="+mn-ea"/>
                <a:cs typeface="+mn-cs"/>
              </a:rPr>
              <a:t>年提出）而不是相对经受了更多考验的</a:t>
            </a:r>
            <a:r>
              <a:rPr lang="en-US" altLang="zh-CN" sz="1200" b="0" i="0" kern="1200" dirty="0" smtClean="0">
                <a:solidFill>
                  <a:schemeClr val="tx1"/>
                </a:solidFill>
                <a:effectLst/>
                <a:latin typeface="+mn-lt"/>
                <a:ea typeface="+mn-ea"/>
                <a:cs typeface="+mn-cs"/>
              </a:rPr>
              <a:t>LSTM</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1997</a:t>
            </a:r>
            <a:r>
              <a:rPr lang="zh-CN" altLang="en-US" sz="1200" b="0" i="0" kern="1200" dirty="0" smtClean="0">
                <a:solidFill>
                  <a:schemeClr val="tx1"/>
                </a:solidFill>
                <a:effectLst/>
                <a:latin typeface="+mn-lt"/>
                <a:ea typeface="+mn-ea"/>
                <a:cs typeface="+mn-cs"/>
              </a:rPr>
              <a:t>提出）呢。计算简单</a:t>
            </a:r>
            <a:endParaRPr lang="en-US" altLang="zh-CN" sz="1200" b="0" i="0" kern="1200" dirty="0" smtClean="0">
              <a:solidFill>
                <a:schemeClr val="tx1"/>
              </a:solidFill>
              <a:effectLst/>
              <a:latin typeface="+mn-lt"/>
              <a:ea typeface="+mn-ea"/>
              <a:cs typeface="+mn-cs"/>
            </a:endParaRPr>
          </a:p>
          <a:p>
            <a:r>
              <a:rPr lang="en-US" altLang="zh-TW" dirty="0" smtClean="0"/>
              <a:t>https://</a:t>
            </a:r>
            <a:r>
              <a:rPr lang="en-US" altLang="zh-TW" dirty="0" err="1" smtClean="0"/>
              <a:t>zhuanlan.zhihu.com</a:t>
            </a:r>
            <a:r>
              <a:rPr lang="en-US" altLang="zh-TW" dirty="0" smtClean="0"/>
              <a:t>/p/32481747</a:t>
            </a:r>
            <a:endParaRPr lang="zh-TW" altLang="en-US" dirty="0"/>
          </a:p>
        </p:txBody>
      </p:sp>
      <p:sp>
        <p:nvSpPr>
          <p:cNvPr id="4" name="投影片編號版面配置區 3"/>
          <p:cNvSpPr>
            <a:spLocks noGrp="1"/>
          </p:cNvSpPr>
          <p:nvPr>
            <p:ph type="sldNum" sz="quarter" idx="10"/>
          </p:nvPr>
        </p:nvSpPr>
        <p:spPr/>
        <p:txBody>
          <a:bodyPr/>
          <a:lstStyle/>
          <a:p>
            <a:fld id="{003FC80C-8DD2-4D68-9BA4-5FC1878442D5}" type="slidenum">
              <a:rPr lang="zh-TW" altLang="en-US" smtClean="0"/>
              <a:t>18</a:t>
            </a:fld>
            <a:endParaRPr lang="zh-TW" altLang="en-US"/>
          </a:p>
        </p:txBody>
      </p:sp>
    </p:spTree>
    <p:extLst>
      <p:ext uri="{BB962C8B-B14F-4D97-AF65-F5344CB8AC3E}">
        <p14:creationId xmlns:p14="http://schemas.microsoft.com/office/powerpoint/2010/main" val="8291637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lang="en-US" altLang="zh-TW" sz="2400" dirty="0" smtClean="0"/>
              <a:t>Even </a:t>
            </a:r>
            <a:r>
              <a:rPr lang="en-US" altLang="zh-TW" sz="2400" dirty="0" err="1"/>
              <a:t>adagrad</a:t>
            </a:r>
            <a:r>
              <a:rPr lang="en-US" altLang="zh-TW" sz="2400" baseline="0" dirty="0"/>
              <a:t> can not handle this problem, maybe </a:t>
            </a:r>
            <a:r>
              <a:rPr lang="en-US" altLang="zh-TW" sz="2400" baseline="0" dirty="0" err="1" smtClean="0"/>
              <a:t>RMSprop</a:t>
            </a:r>
            <a:r>
              <a:rPr lang="en-US" altLang="zh-TW" sz="2400" baseline="0" dirty="0" smtClean="0"/>
              <a:t> </a:t>
            </a:r>
            <a:r>
              <a:rPr lang="en-US" altLang="zh-TW" sz="2400" baseline="0" dirty="0"/>
              <a:t>is better</a:t>
            </a:r>
          </a:p>
          <a:p>
            <a:pPr marL="0" marR="0" lvl="2" indent="0" algn="l" defTabSz="914400" rtl="0" eaLnBrk="1" fontAlgn="auto" latinLnBrk="0" hangingPunct="1">
              <a:lnSpc>
                <a:spcPct val="100000"/>
              </a:lnSpc>
              <a:spcBef>
                <a:spcPts val="0"/>
              </a:spcBef>
              <a:spcAft>
                <a:spcPts val="0"/>
              </a:spcAft>
              <a:buClrTx/>
              <a:buSzTx/>
              <a:buFontTx/>
              <a:buNone/>
              <a:tabLst/>
              <a:defRPr/>
            </a:pPr>
            <a:r>
              <a:rPr lang="en-US" altLang="zh-TW" sz="2400" dirty="0"/>
              <a:t>Source: http://jmlr.org/proceedings/papers/v28/pascanu13.pdf</a:t>
            </a:r>
          </a:p>
          <a:p>
            <a:pPr marL="0" marR="0" lvl="2" indent="0" algn="l" defTabSz="914400" rtl="0" eaLnBrk="1" fontAlgn="auto" latinLnBrk="0" hangingPunct="1">
              <a:lnSpc>
                <a:spcPct val="100000"/>
              </a:lnSpc>
              <a:spcBef>
                <a:spcPts val="0"/>
              </a:spcBef>
              <a:spcAft>
                <a:spcPts val="0"/>
              </a:spcAft>
              <a:buClrTx/>
              <a:buSzTx/>
              <a:buFontTx/>
              <a:buNone/>
              <a:tabLst/>
              <a:defRPr/>
            </a:pPr>
            <a:endParaRPr lang="en-US" altLang="zh-TW" sz="2400" baseline="0" dirty="0"/>
          </a:p>
          <a:p>
            <a:pPr marL="0" marR="0" lvl="2" indent="0" algn="l" defTabSz="914400" rtl="0" eaLnBrk="1" fontAlgn="auto" latinLnBrk="0" hangingPunct="1">
              <a:lnSpc>
                <a:spcPct val="100000"/>
              </a:lnSpc>
              <a:spcBef>
                <a:spcPts val="0"/>
              </a:spcBef>
              <a:spcAft>
                <a:spcPts val="0"/>
              </a:spcAft>
              <a:buClrTx/>
              <a:buSzTx/>
              <a:buFontTx/>
              <a:buNone/>
              <a:tabLst/>
              <a:defRPr/>
            </a:pPr>
            <a:r>
              <a:rPr lang="en-US" altLang="zh-TW" sz="2400" baseline="0" dirty="0" smtClean="0"/>
              <a:t>Large </a:t>
            </a:r>
            <a:r>
              <a:rPr lang="en-US" altLang="zh-TW" sz="2400" baseline="0" dirty="0"/>
              <a:t>or small is fine. Change quickly is bad</a:t>
            </a:r>
            <a:endParaRPr lang="zh-TW" altLang="en-US" sz="2400" dirty="0"/>
          </a:p>
          <a:p>
            <a:endParaRPr lang="zh-TW" altLang="en-US" dirty="0"/>
          </a:p>
        </p:txBody>
      </p:sp>
      <p:sp>
        <p:nvSpPr>
          <p:cNvPr id="4" name="投影片編號版面配置區 3"/>
          <p:cNvSpPr>
            <a:spLocks noGrp="1"/>
          </p:cNvSpPr>
          <p:nvPr>
            <p:ph type="sldNum" sz="quarter" idx="10"/>
          </p:nvPr>
        </p:nvSpPr>
        <p:spPr/>
        <p:txBody>
          <a:bodyPr/>
          <a:lstStyle/>
          <a:p>
            <a:fld id="{B0F65742-51E4-418D-8157-79EC9C21EBA9}" type="slidenum">
              <a:rPr lang="zh-TW" altLang="en-US" smtClean="0"/>
              <a:t>21</a:t>
            </a:fld>
            <a:endParaRPr lang="zh-TW" altLang="en-US"/>
          </a:p>
        </p:txBody>
      </p:sp>
    </p:spTree>
    <p:extLst>
      <p:ext uri="{BB962C8B-B14F-4D97-AF65-F5344CB8AC3E}">
        <p14:creationId xmlns:p14="http://schemas.microsoft.com/office/powerpoint/2010/main" val="15454419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a:t>Gradient Explode/Gradient Vanishing</a:t>
            </a:r>
            <a:endParaRPr lang="zh-TW" altLang="en-US" sz="1200" dirty="0"/>
          </a:p>
          <a:p>
            <a:pPr marL="0" marR="0" indent="0" algn="l" defTabSz="914400" rtl="0" eaLnBrk="1" fontAlgn="auto" latinLnBrk="0" hangingPunct="1">
              <a:lnSpc>
                <a:spcPct val="100000"/>
              </a:lnSpc>
              <a:spcBef>
                <a:spcPts val="0"/>
              </a:spcBef>
              <a:spcAft>
                <a:spcPts val="0"/>
              </a:spcAft>
              <a:buClrTx/>
              <a:buSzTx/>
              <a:buFontTx/>
              <a:buNone/>
              <a:tabLst/>
              <a:defRPr/>
            </a:pPr>
            <a:endParaRPr lang="zh-TW" altLang="en-US" sz="1200" dirty="0"/>
          </a:p>
          <a:p>
            <a:endParaRPr lang="en-US" altLang="zh-TW" dirty="0"/>
          </a:p>
          <a:p>
            <a:endParaRPr lang="en-US" altLang="zh-TW" dirty="0"/>
          </a:p>
          <a:p>
            <a:r>
              <a:rPr lang="en-US" altLang="zh-TW" dirty="0"/>
              <a:t>Echo state network -&gt; …..</a:t>
            </a:r>
            <a:endParaRPr lang="zh-TW" altLang="en-US" dirty="0"/>
          </a:p>
        </p:txBody>
      </p:sp>
      <p:sp>
        <p:nvSpPr>
          <p:cNvPr id="4" name="投影片編號版面配置區 3"/>
          <p:cNvSpPr>
            <a:spLocks noGrp="1"/>
          </p:cNvSpPr>
          <p:nvPr>
            <p:ph type="sldNum" sz="quarter" idx="10"/>
          </p:nvPr>
        </p:nvSpPr>
        <p:spPr/>
        <p:txBody>
          <a:bodyPr/>
          <a:lstStyle/>
          <a:p>
            <a:fld id="{B0F65742-51E4-418D-8157-79EC9C21EBA9}" type="slidenum">
              <a:rPr lang="zh-TW" altLang="en-US" smtClean="0"/>
              <a:t>22</a:t>
            </a:fld>
            <a:endParaRPr lang="zh-TW" altLang="en-US"/>
          </a:p>
        </p:txBody>
      </p:sp>
    </p:spTree>
    <p:extLst>
      <p:ext uri="{BB962C8B-B14F-4D97-AF65-F5344CB8AC3E}">
        <p14:creationId xmlns:p14="http://schemas.microsoft.com/office/powerpoint/2010/main" val="17609780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https://</a:t>
            </a:r>
            <a:r>
              <a:rPr kumimoji="1" lang="en-US" altLang="zh-CN" dirty="0" err="1" smtClean="0"/>
              <a:t>www.jianshu.com</a:t>
            </a:r>
            <a:r>
              <a:rPr kumimoji="1" lang="en-US" altLang="zh-CN" smtClean="0"/>
              <a:t>/p/dcec3f07d3b5</a:t>
            </a:r>
            <a:endParaRPr kumimoji="1" lang="zh-CN" altLang="en-US"/>
          </a:p>
        </p:txBody>
      </p:sp>
      <p:sp>
        <p:nvSpPr>
          <p:cNvPr id="4" name="幻灯片编号占位符 3"/>
          <p:cNvSpPr>
            <a:spLocks noGrp="1"/>
          </p:cNvSpPr>
          <p:nvPr>
            <p:ph type="sldNum" sz="quarter" idx="10"/>
          </p:nvPr>
        </p:nvSpPr>
        <p:spPr/>
        <p:txBody>
          <a:bodyPr/>
          <a:lstStyle/>
          <a:p>
            <a:fld id="{5F8E9667-FEEF-48FA-84AE-0DCB0220E455}" type="slidenum">
              <a:rPr lang="zh-CN" altLang="en-US" smtClean="0"/>
              <a:pPr/>
              <a:t>23</a:t>
            </a:fld>
            <a:endParaRPr lang="zh-CN" altLang="en-US"/>
          </a:p>
        </p:txBody>
      </p:sp>
    </p:spTree>
    <p:extLst>
      <p:ext uri="{BB962C8B-B14F-4D97-AF65-F5344CB8AC3E}">
        <p14:creationId xmlns:p14="http://schemas.microsoft.com/office/powerpoint/2010/main" val="12621112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A220914F-BE26-43C4-8063-9E6C159BF45D}" type="slidenum">
              <a:rPr lang="zh-TW" altLang="en-US" smtClean="0"/>
              <a:t>7</a:t>
            </a:fld>
            <a:endParaRPr lang="zh-TW" altLang="en-US"/>
          </a:p>
        </p:txBody>
      </p:sp>
    </p:spTree>
    <p:extLst>
      <p:ext uri="{BB962C8B-B14F-4D97-AF65-F5344CB8AC3E}">
        <p14:creationId xmlns:p14="http://schemas.microsoft.com/office/powerpoint/2010/main" val="19638828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A220914F-BE26-43C4-8063-9E6C159BF45D}" type="slidenum">
              <a:rPr lang="zh-TW" altLang="en-US" smtClean="0"/>
              <a:t>8</a:t>
            </a:fld>
            <a:endParaRPr lang="zh-TW" altLang="en-US"/>
          </a:p>
        </p:txBody>
      </p:sp>
    </p:spTree>
    <p:extLst>
      <p:ext uri="{BB962C8B-B14F-4D97-AF65-F5344CB8AC3E}">
        <p14:creationId xmlns:p14="http://schemas.microsoft.com/office/powerpoint/2010/main" val="15038851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A220914F-BE26-43C4-8063-9E6C159BF45D}" type="slidenum">
              <a:rPr lang="zh-TW" altLang="en-US" smtClean="0"/>
              <a:t>9</a:t>
            </a:fld>
            <a:endParaRPr lang="zh-TW" altLang="en-US"/>
          </a:p>
        </p:txBody>
      </p:sp>
    </p:spTree>
    <p:extLst>
      <p:ext uri="{BB962C8B-B14F-4D97-AF65-F5344CB8AC3E}">
        <p14:creationId xmlns:p14="http://schemas.microsoft.com/office/powerpoint/2010/main" val="20585581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5F8E9667-FEEF-48FA-84AE-0DCB0220E455}" type="slidenum">
              <a:rPr lang="zh-CN" altLang="en-US" smtClean="0"/>
              <a:pPr/>
              <a:t>10</a:t>
            </a:fld>
            <a:endParaRPr lang="zh-CN" altLang="en-US"/>
          </a:p>
        </p:txBody>
      </p:sp>
    </p:spTree>
    <p:extLst>
      <p:ext uri="{BB962C8B-B14F-4D97-AF65-F5344CB8AC3E}">
        <p14:creationId xmlns:p14="http://schemas.microsoft.com/office/powerpoint/2010/main" val="16409308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To determine </a:t>
            </a:r>
            <a:r>
              <a:rPr lang="en-US" altLang="zh-TW" dirty="0" err="1"/>
              <a:t>yi</a:t>
            </a:r>
            <a:r>
              <a:rPr lang="en-US" altLang="zh-TW" dirty="0"/>
              <a:t>, you have to consider a lot ……</a:t>
            </a:r>
          </a:p>
          <a:p>
            <a:endParaRPr lang="en-US" altLang="zh-TW" dirty="0"/>
          </a:p>
          <a:p>
            <a:r>
              <a:rPr lang="en-US" altLang="zh-TW" dirty="0"/>
              <a:t>You should see</a:t>
            </a:r>
            <a:r>
              <a:rPr lang="en-US" altLang="zh-TW" baseline="0" dirty="0"/>
              <a:t> the whole sequence</a:t>
            </a:r>
            <a:endParaRPr lang="en-US" altLang="zh-TW" dirty="0"/>
          </a:p>
        </p:txBody>
      </p:sp>
      <p:sp>
        <p:nvSpPr>
          <p:cNvPr id="4" name="投影片編號版面配置區 3"/>
          <p:cNvSpPr>
            <a:spLocks noGrp="1"/>
          </p:cNvSpPr>
          <p:nvPr>
            <p:ph type="sldNum" sz="quarter" idx="10"/>
          </p:nvPr>
        </p:nvSpPr>
        <p:spPr/>
        <p:txBody>
          <a:bodyPr/>
          <a:lstStyle/>
          <a:p>
            <a:fld id="{B0F65742-51E4-418D-8157-79EC9C21EBA9}" type="slidenum">
              <a:rPr lang="zh-TW" altLang="en-US" smtClean="0"/>
              <a:t>11</a:t>
            </a:fld>
            <a:endParaRPr lang="zh-TW" altLang="en-US"/>
          </a:p>
        </p:txBody>
      </p:sp>
    </p:spTree>
    <p:extLst>
      <p:ext uri="{BB962C8B-B14F-4D97-AF65-F5344CB8AC3E}">
        <p14:creationId xmlns:p14="http://schemas.microsoft.com/office/powerpoint/2010/main" val="18127595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Normal neuron</a:t>
            </a:r>
          </a:p>
          <a:p>
            <a:r>
              <a:rPr lang="en-US" altLang="zh-TW" dirty="0"/>
              <a:t>1</a:t>
            </a:r>
            <a:r>
              <a:rPr lang="en-US" altLang="zh-TW" baseline="0" dirty="0"/>
              <a:t> input, 1 output</a:t>
            </a:r>
          </a:p>
          <a:p>
            <a:endParaRPr lang="en-US" altLang="zh-TW" baseline="0" dirty="0"/>
          </a:p>
          <a:p>
            <a:r>
              <a:rPr lang="en-US" altLang="zh-TW" baseline="0" dirty="0"/>
              <a:t>This one</a:t>
            </a:r>
          </a:p>
          <a:p>
            <a:r>
              <a:rPr lang="en-US" altLang="zh-TW" baseline="0" dirty="0"/>
              <a:t>4 input, 1 output</a:t>
            </a:r>
            <a:endParaRPr lang="zh-TW" altLang="en-US" dirty="0"/>
          </a:p>
        </p:txBody>
      </p:sp>
      <p:sp>
        <p:nvSpPr>
          <p:cNvPr id="4" name="投影片編號版面配置區 3"/>
          <p:cNvSpPr>
            <a:spLocks noGrp="1"/>
          </p:cNvSpPr>
          <p:nvPr>
            <p:ph type="sldNum" sz="quarter" idx="10"/>
          </p:nvPr>
        </p:nvSpPr>
        <p:spPr/>
        <p:txBody>
          <a:bodyPr/>
          <a:lstStyle/>
          <a:p>
            <a:fld id="{B0F65742-51E4-418D-8157-79EC9C21EBA9}" type="slidenum">
              <a:rPr lang="zh-TW" altLang="en-US" smtClean="0"/>
              <a:t>13</a:t>
            </a:fld>
            <a:endParaRPr lang="zh-TW" altLang="en-US"/>
          </a:p>
        </p:txBody>
      </p:sp>
    </p:spTree>
    <p:extLst>
      <p:ext uri="{BB962C8B-B14F-4D97-AF65-F5344CB8AC3E}">
        <p14:creationId xmlns:p14="http://schemas.microsoft.com/office/powerpoint/2010/main" val="768410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B0F65742-51E4-418D-8157-79EC9C21EBA9}" type="slidenum">
              <a:rPr lang="zh-TW" altLang="en-US" smtClean="0"/>
              <a:t>14</a:t>
            </a:fld>
            <a:endParaRPr lang="zh-TW" altLang="en-US"/>
          </a:p>
        </p:txBody>
      </p:sp>
    </p:spTree>
    <p:extLst>
      <p:ext uri="{BB962C8B-B14F-4D97-AF65-F5344CB8AC3E}">
        <p14:creationId xmlns:p14="http://schemas.microsoft.com/office/powerpoint/2010/main" val="14497066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err="1"/>
              <a:t>Identiy</a:t>
            </a:r>
            <a:endParaRPr lang="en-US" altLang="zh-TW" dirty="0"/>
          </a:p>
          <a:p>
            <a:endParaRPr lang="en-US" altLang="zh-TW" dirty="0"/>
          </a:p>
          <a:p>
            <a:r>
              <a:rPr lang="en-US" altLang="zh-TW" dirty="0"/>
              <a:t>C is vector</a:t>
            </a:r>
            <a:endParaRPr lang="zh-TW" altLang="en-US" dirty="0"/>
          </a:p>
        </p:txBody>
      </p:sp>
      <p:sp>
        <p:nvSpPr>
          <p:cNvPr id="4" name="投影片編號版面配置區 3"/>
          <p:cNvSpPr>
            <a:spLocks noGrp="1"/>
          </p:cNvSpPr>
          <p:nvPr>
            <p:ph type="sldNum" sz="quarter" idx="10"/>
          </p:nvPr>
        </p:nvSpPr>
        <p:spPr/>
        <p:txBody>
          <a:bodyPr/>
          <a:lstStyle/>
          <a:p>
            <a:fld id="{B0F65742-51E4-418D-8157-79EC9C21EBA9}" type="slidenum">
              <a:rPr lang="zh-TW" altLang="en-US" smtClean="0"/>
              <a:t>15</a:t>
            </a:fld>
            <a:endParaRPr lang="zh-TW" altLang="en-US"/>
          </a:p>
        </p:txBody>
      </p:sp>
    </p:spTree>
    <p:extLst>
      <p:ext uri="{BB962C8B-B14F-4D97-AF65-F5344CB8AC3E}">
        <p14:creationId xmlns:p14="http://schemas.microsoft.com/office/powerpoint/2010/main" val="9204249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a:prstGeom prst="rect">
            <a:avLst/>
          </a:prstGeom>
        </p:spPr>
        <p:txBody>
          <a:bodyPr/>
          <a:lstStyle>
            <a:lvl1pPr>
              <a:defRPr>
                <a:latin typeface="Microsoft YaHei" charset="-122"/>
                <a:ea typeface="Microsoft YaHei" charset="-122"/>
                <a:cs typeface="Microsoft YaHei" charset="-122"/>
              </a:defRPr>
            </a:lvl1p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a:prstGeom prst="rect">
            <a:avLst/>
          </a:prstGeom>
        </p:spPr>
        <p:txBody>
          <a:bodyPr/>
          <a:lstStyle>
            <a:lvl1pPr marL="0" indent="0" algn="ctr">
              <a:buNone/>
              <a:defRPr>
                <a:latin typeface="Microsoft YaHei" charset="-122"/>
                <a:ea typeface="Microsoft YaHei" charset="-122"/>
                <a:cs typeface="Microsoft YaHei" charset="-122"/>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extLst>
      <p:ext uri="{BB962C8B-B14F-4D97-AF65-F5344CB8AC3E}">
        <p14:creationId xmlns:p14="http://schemas.microsoft.com/office/powerpoint/2010/main" val="30924513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609600" y="1600200"/>
            <a:ext cx="10972800" cy="4525963"/>
          </a:xfrm>
          <a:prstGeom prst="rect">
            <a:avLst/>
          </a:prstGeom>
        </p:spPr>
        <p:txBody>
          <a:bodyPr vert="eaVert"/>
          <a:lstStyle>
            <a:lvl1pPr>
              <a:defRPr>
                <a:latin typeface="Microsoft YaHei" charset="-122"/>
                <a:ea typeface="Microsoft YaHei" charset="-122"/>
                <a:cs typeface="Microsoft YaHei" charset="-122"/>
              </a:defRPr>
            </a:lvl1pPr>
            <a:lvl2pPr>
              <a:defRPr>
                <a:latin typeface="Microsoft YaHei" charset="-122"/>
                <a:ea typeface="Microsoft YaHei" charset="-122"/>
                <a:cs typeface="Microsoft YaHei" charset="-122"/>
              </a:defRPr>
            </a:lvl2pPr>
            <a:lvl3pPr>
              <a:defRPr>
                <a:latin typeface="Microsoft YaHei" charset="-122"/>
                <a:ea typeface="Microsoft YaHei" charset="-122"/>
                <a:cs typeface="Microsoft YaHei" charset="-122"/>
              </a:defRPr>
            </a:lvl3pPr>
            <a:lvl4pPr>
              <a:defRPr>
                <a:latin typeface="Microsoft YaHei" charset="-122"/>
                <a:ea typeface="Microsoft YaHei" charset="-122"/>
                <a:cs typeface="Microsoft YaHei" charset="-122"/>
              </a:defRPr>
            </a:lvl4pPr>
            <a:lvl5pPr>
              <a:defRPr>
                <a:latin typeface="Microsoft YaHei" charset="-122"/>
                <a:ea typeface="Microsoft YaHei" charset="-122"/>
                <a:cs typeface="Microsoft YaHei" charset="-122"/>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1864930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a:prstGeom prst="rect">
            <a:avLst/>
          </a:prstGeom>
        </p:spPr>
        <p:txBody>
          <a:bodyPr vert="eaVert"/>
          <a:lstStyle>
            <a:lvl1pPr>
              <a:defRPr>
                <a:latin typeface="Microsoft YaHei" charset="-122"/>
                <a:ea typeface="Microsoft YaHei" charset="-122"/>
                <a:cs typeface="Microsoft YaHei" charset="-122"/>
              </a:defRPr>
            </a:lvl1pPr>
          </a:lstStyle>
          <a:p>
            <a:r>
              <a:rPr lang="zh-CN" altLang="en-US"/>
              <a:t>单击此处编辑母版标题样式</a:t>
            </a:r>
          </a:p>
        </p:txBody>
      </p:sp>
      <p:sp>
        <p:nvSpPr>
          <p:cNvPr id="3" name="竖排文字占位符 2"/>
          <p:cNvSpPr>
            <a:spLocks noGrp="1"/>
          </p:cNvSpPr>
          <p:nvPr>
            <p:ph type="body" orient="vert" idx="1"/>
          </p:nvPr>
        </p:nvSpPr>
        <p:spPr>
          <a:xfrm>
            <a:off x="609600" y="274638"/>
            <a:ext cx="8077200" cy="5851525"/>
          </a:xfrm>
          <a:prstGeom prst="rect">
            <a:avLst/>
          </a:prstGeom>
        </p:spPr>
        <p:txBody>
          <a:bodyPr vert="eaVert"/>
          <a:lstStyle>
            <a:lvl1pPr>
              <a:defRPr>
                <a:latin typeface="Microsoft YaHei" charset="-122"/>
                <a:ea typeface="Microsoft YaHei" charset="-122"/>
                <a:cs typeface="Microsoft YaHei" charset="-122"/>
              </a:defRPr>
            </a:lvl1pPr>
            <a:lvl2pPr>
              <a:defRPr>
                <a:latin typeface="Microsoft YaHei" charset="-122"/>
                <a:ea typeface="Microsoft YaHei" charset="-122"/>
                <a:cs typeface="Microsoft YaHei" charset="-122"/>
              </a:defRPr>
            </a:lvl2pPr>
            <a:lvl3pPr>
              <a:defRPr>
                <a:latin typeface="Microsoft YaHei" charset="-122"/>
                <a:ea typeface="Microsoft YaHei" charset="-122"/>
                <a:cs typeface="Microsoft YaHei" charset="-122"/>
              </a:defRPr>
            </a:lvl3pPr>
            <a:lvl4pPr>
              <a:defRPr>
                <a:latin typeface="Microsoft YaHei" charset="-122"/>
                <a:ea typeface="Microsoft YaHei" charset="-122"/>
                <a:cs typeface="Microsoft YaHei" charset="-122"/>
              </a:defRPr>
            </a:lvl4pPr>
            <a:lvl5pPr>
              <a:defRPr>
                <a:latin typeface="Microsoft YaHei" charset="-122"/>
                <a:ea typeface="Microsoft YaHei" charset="-122"/>
                <a:cs typeface="Microsoft YaHei" charset="-122"/>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9875324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新增或导入">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983432" y="69679"/>
            <a:ext cx="4176464" cy="543177"/>
          </a:xfrm>
          <a:prstGeom prst="rect">
            <a:avLst/>
          </a:prstGeom>
          <a:ln w="12700">
            <a:miter lim="400000"/>
          </a:ln>
        </p:spPr>
        <p:txBody>
          <a:bodyPr lIns="45719" rIns="45719" anchor="ctr">
            <a:normAutofit/>
          </a:bodyPr>
          <a:lstStyle>
            <a:lvl1pPr>
              <a:defRPr lang="zh-CN" altLang="en-US"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Times New Roman" panose="02020603050405020304"/>
              </a:defRPr>
            </a:lvl1pPr>
          </a:lstStyle>
          <a:p>
            <a:pPr lvl="0">
              <a:lnSpc>
                <a:spcPct val="120000"/>
              </a:lnSpc>
              <a:spcBef>
                <a:spcPts val="1000"/>
              </a:spcBef>
              <a:buClr>
                <a:schemeClr val="accent2"/>
              </a:buClr>
              <a:buSzPct val="80000"/>
            </a:pPr>
            <a:r>
              <a:rPr lang="zh-CN" altLang="en-US" dirty="0"/>
              <a:t>标题</a:t>
            </a:r>
          </a:p>
        </p:txBody>
      </p:sp>
      <p:sp>
        <p:nvSpPr>
          <p:cNvPr id="3" name="幻灯片编号"/>
          <p:cNvSpPr txBox="1">
            <a:spLocks noGrp="1"/>
          </p:cNvSpPr>
          <p:nvPr>
            <p:ph type="sldNum" sz="quarter" idx="2"/>
          </p:nvPr>
        </p:nvSpPr>
        <p:spPr>
          <a:xfrm>
            <a:off x="11097260" y="6502777"/>
            <a:ext cx="256541" cy="275467"/>
          </a:xfrm>
          <a:prstGeom prst="rect">
            <a:avLst/>
          </a:prstGeom>
        </p:spPr>
        <p:txBody>
          <a:bodyPr/>
          <a:lstStyle/>
          <a:p>
            <a:endParaRPr dirty="0"/>
          </a:p>
        </p:txBody>
      </p:sp>
      <p:cxnSp>
        <p:nvCxnSpPr>
          <p:cNvPr id="4" name="直接连接符 3"/>
          <p:cNvCxnSpPr/>
          <p:nvPr userDrawn="1"/>
        </p:nvCxnSpPr>
        <p:spPr>
          <a:xfrm>
            <a:off x="447594" y="586855"/>
            <a:ext cx="3046720" cy="0"/>
          </a:xfrm>
          <a:prstGeom prst="line">
            <a:avLst/>
          </a:prstGeom>
          <a:noFill/>
          <a:ln w="12700" cap="flat">
            <a:solidFill>
              <a:schemeClr val="accent2">
                <a:lumMod val="75000"/>
              </a:schemeClr>
            </a:solidFill>
            <a:prstDash val="solid"/>
            <a:miter lim="800000"/>
          </a:ln>
        </p:spPr>
        <p:style>
          <a:lnRef idx="0">
            <a:scrgbClr r="0" g="0" b="0"/>
          </a:lnRef>
          <a:fillRef idx="0">
            <a:scrgbClr r="0" g="0" b="0"/>
          </a:fillRef>
          <a:effectRef idx="0">
            <a:scrgbClr r="0" g="0" b="0"/>
          </a:effectRef>
          <a:fontRef idx="none"/>
        </p:style>
      </p:cxnSp>
      <p:grpSp>
        <p:nvGrpSpPr>
          <p:cNvPr id="5" name="组合 4"/>
          <p:cNvGrpSpPr/>
          <p:nvPr userDrawn="1"/>
        </p:nvGrpSpPr>
        <p:grpSpPr>
          <a:xfrm>
            <a:off x="9961230" y="6488681"/>
            <a:ext cx="1971263" cy="369330"/>
            <a:chOff x="9765890" y="6223198"/>
            <a:chExt cx="2426110" cy="634802"/>
          </a:xfrm>
          <a:solidFill>
            <a:schemeClr val="accent2">
              <a:lumMod val="60000"/>
              <a:lumOff val="40000"/>
            </a:schemeClr>
          </a:solidFill>
        </p:grpSpPr>
        <p:sp>
          <p:nvSpPr>
            <p:cNvPr id="6" name="矩形 5"/>
            <p:cNvSpPr/>
            <p:nvPr/>
          </p:nvSpPr>
          <p:spPr>
            <a:xfrm>
              <a:off x="10073250" y="6223198"/>
              <a:ext cx="2118750" cy="634802"/>
            </a:xfrm>
            <a:prstGeom prst="rect">
              <a:avLst/>
            </a:prstGeom>
            <a:grpFill/>
            <a:ln w="12700" cap="flat">
              <a:noFill/>
              <a:prstDash val="solid"/>
              <a:miter lim="8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5F5F5F"/>
                </a:solidFill>
                <a:effectLst/>
                <a:uFillTx/>
                <a:latin typeface="Times New Roman" panose="02020603050405020304"/>
                <a:ea typeface="Times New Roman" panose="02020603050405020304"/>
                <a:cs typeface="Times New Roman" panose="02020603050405020304"/>
                <a:sym typeface="Times New Roman" panose="02020603050405020304"/>
              </a:endParaRPr>
            </a:p>
          </p:txBody>
        </p:sp>
        <p:sp>
          <p:nvSpPr>
            <p:cNvPr id="7" name="等腰三角形 6"/>
            <p:cNvSpPr/>
            <p:nvPr/>
          </p:nvSpPr>
          <p:spPr>
            <a:xfrm>
              <a:off x="9765890" y="6223198"/>
              <a:ext cx="619534" cy="634802"/>
            </a:xfrm>
            <a:prstGeom prst="triangle">
              <a:avLst/>
            </a:prstGeom>
            <a:grpFill/>
            <a:ln w="12700" cap="flat">
              <a:noFill/>
              <a:prstDash val="solid"/>
              <a:miter lim="8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5F5F5F"/>
                </a:solidFill>
                <a:effectLst/>
                <a:uFillTx/>
                <a:latin typeface="Times New Roman" panose="02020603050405020304"/>
                <a:ea typeface="Times New Roman" panose="02020603050405020304"/>
                <a:cs typeface="Times New Roman" panose="02020603050405020304"/>
                <a:sym typeface="Times New Roman" panose="02020603050405020304"/>
              </a:endParaRPr>
            </a:p>
          </p:txBody>
        </p:sp>
      </p:grpSp>
      <p:grpSp>
        <p:nvGrpSpPr>
          <p:cNvPr id="8" name="组合 7"/>
          <p:cNvGrpSpPr/>
          <p:nvPr userDrawn="1"/>
        </p:nvGrpSpPr>
        <p:grpSpPr>
          <a:xfrm>
            <a:off x="10089050" y="6488681"/>
            <a:ext cx="1971263" cy="369330"/>
            <a:chOff x="9765890" y="6223198"/>
            <a:chExt cx="2426110" cy="634802"/>
          </a:xfrm>
          <a:solidFill>
            <a:schemeClr val="accent2"/>
          </a:solidFill>
        </p:grpSpPr>
        <p:sp>
          <p:nvSpPr>
            <p:cNvPr id="9" name="矩形 8"/>
            <p:cNvSpPr/>
            <p:nvPr/>
          </p:nvSpPr>
          <p:spPr>
            <a:xfrm>
              <a:off x="10073250" y="6223198"/>
              <a:ext cx="2118750" cy="634802"/>
            </a:xfrm>
            <a:prstGeom prst="rect">
              <a:avLst/>
            </a:prstGeom>
            <a:grpFill/>
            <a:ln w="12700" cap="flat">
              <a:noFill/>
              <a:prstDash val="solid"/>
              <a:miter lim="8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5F5F5F"/>
                </a:solidFill>
                <a:effectLst/>
                <a:uFillTx/>
                <a:latin typeface="Times New Roman" panose="02020603050405020304"/>
                <a:ea typeface="Times New Roman" panose="02020603050405020304"/>
                <a:cs typeface="Times New Roman" panose="02020603050405020304"/>
                <a:sym typeface="Times New Roman" panose="02020603050405020304"/>
              </a:endParaRPr>
            </a:p>
          </p:txBody>
        </p:sp>
        <p:sp>
          <p:nvSpPr>
            <p:cNvPr id="10" name="等腰三角形 9"/>
            <p:cNvSpPr/>
            <p:nvPr/>
          </p:nvSpPr>
          <p:spPr>
            <a:xfrm>
              <a:off x="9765890" y="6223198"/>
              <a:ext cx="619534" cy="634802"/>
            </a:xfrm>
            <a:prstGeom prst="triangle">
              <a:avLst/>
            </a:prstGeom>
            <a:grpFill/>
            <a:ln w="12700" cap="flat">
              <a:noFill/>
              <a:prstDash val="solid"/>
              <a:miter lim="8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5F5F5F"/>
                </a:solidFill>
                <a:effectLst/>
                <a:uFillTx/>
                <a:latin typeface="Times New Roman" panose="02020603050405020304"/>
                <a:ea typeface="Times New Roman" panose="02020603050405020304"/>
                <a:cs typeface="Times New Roman" panose="02020603050405020304"/>
                <a:sym typeface="Times New Roman" panose="02020603050405020304"/>
              </a:endParaRPr>
            </a:p>
          </p:txBody>
        </p:sp>
      </p:grpSp>
      <p:grpSp>
        <p:nvGrpSpPr>
          <p:cNvPr id="11" name="组合 10"/>
          <p:cNvGrpSpPr/>
          <p:nvPr userDrawn="1"/>
        </p:nvGrpSpPr>
        <p:grpSpPr>
          <a:xfrm>
            <a:off x="10236537" y="6488681"/>
            <a:ext cx="1971263" cy="369330"/>
            <a:chOff x="9765890" y="6223198"/>
            <a:chExt cx="2426110" cy="634802"/>
          </a:xfrm>
          <a:solidFill>
            <a:schemeClr val="accent2">
              <a:lumMod val="75000"/>
              <a:alpha val="97000"/>
            </a:schemeClr>
          </a:solidFill>
        </p:grpSpPr>
        <p:sp>
          <p:nvSpPr>
            <p:cNvPr id="12" name="矩形 11"/>
            <p:cNvSpPr/>
            <p:nvPr/>
          </p:nvSpPr>
          <p:spPr>
            <a:xfrm>
              <a:off x="10073250" y="6223198"/>
              <a:ext cx="2118750" cy="634802"/>
            </a:xfrm>
            <a:prstGeom prst="rect">
              <a:avLst/>
            </a:prstGeom>
            <a:grpFill/>
            <a:ln w="12700" cap="flat">
              <a:noFill/>
              <a:prstDash val="solid"/>
              <a:miter lim="8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5F5F5F"/>
                </a:solidFill>
                <a:effectLst/>
                <a:uFillTx/>
                <a:latin typeface="Times New Roman" panose="02020603050405020304"/>
                <a:ea typeface="Times New Roman" panose="02020603050405020304"/>
                <a:cs typeface="Times New Roman" panose="02020603050405020304"/>
                <a:sym typeface="Times New Roman" panose="02020603050405020304"/>
              </a:endParaRPr>
            </a:p>
          </p:txBody>
        </p:sp>
        <p:sp>
          <p:nvSpPr>
            <p:cNvPr id="13" name="等腰三角形 12"/>
            <p:cNvSpPr/>
            <p:nvPr/>
          </p:nvSpPr>
          <p:spPr>
            <a:xfrm>
              <a:off x="9765890" y="6223198"/>
              <a:ext cx="619534" cy="634802"/>
            </a:xfrm>
            <a:prstGeom prst="triangle">
              <a:avLst/>
            </a:prstGeom>
            <a:grpFill/>
            <a:ln w="12700" cap="flat">
              <a:noFill/>
              <a:prstDash val="solid"/>
              <a:miter lim="8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5F5F5F"/>
                </a:solidFill>
                <a:effectLst/>
                <a:uFillTx/>
                <a:latin typeface="Times New Roman" panose="02020603050405020304"/>
                <a:ea typeface="Times New Roman" panose="02020603050405020304"/>
                <a:cs typeface="Times New Roman" panose="02020603050405020304"/>
                <a:sym typeface="Times New Roman" panose="02020603050405020304"/>
              </a:endParaRPr>
            </a:p>
          </p:txBody>
        </p:sp>
      </p:grpSp>
      <p:sp>
        <p:nvSpPr>
          <p:cNvPr id="14" name="文本框 18"/>
          <p:cNvSpPr txBox="1"/>
          <p:nvPr userDrawn="1"/>
        </p:nvSpPr>
        <p:spPr>
          <a:xfrm>
            <a:off x="10635443" y="6472514"/>
            <a:ext cx="1413205" cy="36933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pPr>
            <a:r>
              <a:rPr lang="en-US" altLang="zh-CN" dirty="0">
                <a:solidFill>
                  <a:schemeClr val="bg1"/>
                </a:solidFill>
                <a:latin typeface="Arial" panose="020B0604020202020204" pitchFamily="34" charset="0"/>
                <a:cs typeface="Arial" panose="020B0604020202020204" pitchFamily="34" charset="0"/>
              </a:rPr>
              <a:t>e</a:t>
            </a:r>
            <a:r>
              <a:rPr kumimoji="0" lang="en-US" altLang="zh-CN" b="0" i="0" u="none" strike="noStrike" cap="none" spc="0" normalizeH="0" baseline="0" dirty="0">
                <a:ln>
                  <a:noFill/>
                </a:ln>
                <a:solidFill>
                  <a:schemeClr val="bg1"/>
                </a:solidFill>
                <a:effectLst/>
                <a:uFillTx/>
                <a:latin typeface="Arial" panose="020B0604020202020204" pitchFamily="34" charset="0"/>
                <a:cs typeface="Arial" panose="020B0604020202020204" pitchFamily="34" charset="0"/>
                <a:sym typeface="Times New Roman" panose="02020603050405020304"/>
              </a:rPr>
              <a:t>du.csdn.net</a:t>
            </a:r>
            <a:endParaRPr kumimoji="0" lang="zh-CN" altLang="en-US" b="0" i="0" u="none" strike="noStrike" cap="none" spc="0" normalizeH="0" baseline="0" dirty="0">
              <a:ln>
                <a:noFill/>
              </a:ln>
              <a:solidFill>
                <a:schemeClr val="bg1"/>
              </a:solidFill>
              <a:effectLst/>
              <a:uFillTx/>
              <a:latin typeface="Arial" panose="020B0604020202020204" pitchFamily="34" charset="0"/>
              <a:cs typeface="Arial" panose="020B0604020202020204" pitchFamily="34" charset="0"/>
              <a:sym typeface="Times New Roman" panose="02020603050405020304"/>
            </a:endParaRPr>
          </a:p>
        </p:txBody>
      </p:sp>
      <p:grpSp>
        <p:nvGrpSpPr>
          <p:cNvPr id="15" name="组合 14"/>
          <p:cNvGrpSpPr/>
          <p:nvPr userDrawn="1"/>
        </p:nvGrpSpPr>
        <p:grpSpPr>
          <a:xfrm flipV="1">
            <a:off x="-19588" y="0"/>
            <a:ext cx="860137" cy="597741"/>
            <a:chOff x="-360202" y="-6"/>
            <a:chExt cx="860137" cy="723269"/>
          </a:xfrm>
        </p:grpSpPr>
        <p:grpSp>
          <p:nvGrpSpPr>
            <p:cNvPr id="16" name="组合 15"/>
            <p:cNvGrpSpPr/>
            <p:nvPr/>
          </p:nvGrpSpPr>
          <p:grpSpPr>
            <a:xfrm>
              <a:off x="-155344" y="-6"/>
              <a:ext cx="655279" cy="723266"/>
              <a:chOff x="-20249" y="0"/>
              <a:chExt cx="924448" cy="914400"/>
            </a:xfrm>
            <a:solidFill>
              <a:schemeClr val="accent2">
                <a:lumMod val="60000"/>
                <a:lumOff val="40000"/>
              </a:schemeClr>
            </a:solidFill>
          </p:grpSpPr>
          <p:sp>
            <p:nvSpPr>
              <p:cNvPr id="23" name="矩形 22"/>
              <p:cNvSpPr/>
              <p:nvPr/>
            </p:nvSpPr>
            <p:spPr>
              <a:xfrm>
                <a:off x="-10886" y="0"/>
                <a:ext cx="447418" cy="914400"/>
              </a:xfrm>
              <a:prstGeom prst="rect">
                <a:avLst/>
              </a:prstGeom>
              <a:grpFill/>
              <a:ln w="12700" cap="flat">
                <a:noFill/>
                <a:prstDash val="solid"/>
                <a:miter lim="8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5F5F5F"/>
                  </a:solidFill>
                  <a:effectLst/>
                  <a:uFillTx/>
                  <a:latin typeface="Times New Roman" panose="02020603050405020304"/>
                  <a:ea typeface="Times New Roman" panose="02020603050405020304"/>
                  <a:cs typeface="Times New Roman" panose="02020603050405020304"/>
                  <a:sym typeface="Times New Roman" panose="02020603050405020304"/>
                </a:endParaRPr>
              </a:p>
            </p:txBody>
          </p:sp>
          <p:sp>
            <p:nvSpPr>
              <p:cNvPr id="24" name="等腰三角形 23"/>
              <p:cNvSpPr/>
              <p:nvPr/>
            </p:nvSpPr>
            <p:spPr>
              <a:xfrm>
                <a:off x="-20249" y="0"/>
                <a:ext cx="924448" cy="914400"/>
              </a:xfrm>
              <a:prstGeom prst="triangle">
                <a:avLst/>
              </a:prstGeom>
              <a:grpFill/>
              <a:ln w="12700" cap="flat">
                <a:noFill/>
                <a:prstDash val="solid"/>
                <a:miter lim="8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dirty="0">
                  <a:ln>
                    <a:noFill/>
                  </a:ln>
                  <a:solidFill>
                    <a:srgbClr val="5F5F5F"/>
                  </a:solidFill>
                  <a:effectLst/>
                  <a:uFillTx/>
                  <a:latin typeface="Times New Roman" panose="02020603050405020304"/>
                  <a:ea typeface="Times New Roman" panose="02020603050405020304"/>
                  <a:cs typeface="Times New Roman" panose="02020603050405020304"/>
                  <a:sym typeface="Times New Roman" panose="02020603050405020304"/>
                </a:endParaRPr>
              </a:p>
            </p:txBody>
          </p:sp>
        </p:grpSp>
        <p:grpSp>
          <p:nvGrpSpPr>
            <p:cNvPr id="17" name="组合 16"/>
            <p:cNvGrpSpPr/>
            <p:nvPr/>
          </p:nvGrpSpPr>
          <p:grpSpPr>
            <a:xfrm>
              <a:off x="-252895" y="-4"/>
              <a:ext cx="655280" cy="723267"/>
              <a:chOff x="-20249" y="0"/>
              <a:chExt cx="924448" cy="914400"/>
            </a:xfrm>
            <a:solidFill>
              <a:schemeClr val="accent2"/>
            </a:solidFill>
          </p:grpSpPr>
          <p:sp>
            <p:nvSpPr>
              <p:cNvPr id="21" name="矩形 20"/>
              <p:cNvSpPr/>
              <p:nvPr/>
            </p:nvSpPr>
            <p:spPr>
              <a:xfrm>
                <a:off x="-10886" y="0"/>
                <a:ext cx="447418" cy="914400"/>
              </a:xfrm>
              <a:prstGeom prst="rect">
                <a:avLst/>
              </a:prstGeom>
              <a:grpFill/>
              <a:ln w="12700" cap="flat">
                <a:noFill/>
                <a:prstDash val="solid"/>
                <a:miter lim="8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5F5F5F"/>
                  </a:solidFill>
                  <a:effectLst/>
                  <a:uFillTx/>
                  <a:latin typeface="Times New Roman" panose="02020603050405020304"/>
                  <a:ea typeface="Times New Roman" panose="02020603050405020304"/>
                  <a:cs typeface="Times New Roman" panose="02020603050405020304"/>
                  <a:sym typeface="Times New Roman" panose="02020603050405020304"/>
                </a:endParaRPr>
              </a:p>
            </p:txBody>
          </p:sp>
          <p:sp>
            <p:nvSpPr>
              <p:cNvPr id="22" name="等腰三角形 21"/>
              <p:cNvSpPr/>
              <p:nvPr/>
            </p:nvSpPr>
            <p:spPr>
              <a:xfrm>
                <a:off x="-20249" y="0"/>
                <a:ext cx="924448" cy="914400"/>
              </a:xfrm>
              <a:prstGeom prst="triangle">
                <a:avLst/>
              </a:prstGeom>
              <a:grpFill/>
              <a:ln w="12700" cap="flat">
                <a:noFill/>
                <a:prstDash val="solid"/>
                <a:miter lim="8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5F5F5F"/>
                  </a:solidFill>
                  <a:effectLst/>
                  <a:uFillTx/>
                  <a:latin typeface="Times New Roman" panose="02020603050405020304"/>
                  <a:ea typeface="Times New Roman" panose="02020603050405020304"/>
                  <a:cs typeface="Times New Roman" panose="02020603050405020304"/>
                  <a:sym typeface="Times New Roman" panose="02020603050405020304"/>
                </a:endParaRPr>
              </a:p>
            </p:txBody>
          </p:sp>
        </p:grpSp>
        <p:grpSp>
          <p:nvGrpSpPr>
            <p:cNvPr id="18" name="组合 17"/>
            <p:cNvGrpSpPr/>
            <p:nvPr/>
          </p:nvGrpSpPr>
          <p:grpSpPr>
            <a:xfrm>
              <a:off x="-360202" y="-3"/>
              <a:ext cx="655279" cy="723266"/>
              <a:chOff x="-20249" y="0"/>
              <a:chExt cx="924448" cy="914400"/>
            </a:xfrm>
          </p:grpSpPr>
          <p:sp>
            <p:nvSpPr>
              <p:cNvPr id="19" name="矩形 18"/>
              <p:cNvSpPr/>
              <p:nvPr/>
            </p:nvSpPr>
            <p:spPr>
              <a:xfrm>
                <a:off x="-10886" y="0"/>
                <a:ext cx="447418" cy="914400"/>
              </a:xfrm>
              <a:prstGeom prst="rect">
                <a:avLst/>
              </a:prstGeom>
              <a:solidFill>
                <a:schemeClr val="accent2">
                  <a:lumMod val="75000"/>
                </a:schemeClr>
              </a:solidFill>
              <a:ln w="12700" cap="flat">
                <a:noFill/>
                <a:prstDash val="solid"/>
                <a:miter lim="8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5F5F5F"/>
                  </a:solidFill>
                  <a:effectLst/>
                  <a:uFillTx/>
                  <a:latin typeface="Times New Roman" panose="02020603050405020304"/>
                  <a:ea typeface="Times New Roman" panose="02020603050405020304"/>
                  <a:cs typeface="Times New Roman" panose="02020603050405020304"/>
                  <a:sym typeface="Times New Roman" panose="02020603050405020304"/>
                </a:endParaRPr>
              </a:p>
            </p:txBody>
          </p:sp>
          <p:sp>
            <p:nvSpPr>
              <p:cNvPr id="20" name="等腰三角形 19"/>
              <p:cNvSpPr/>
              <p:nvPr/>
            </p:nvSpPr>
            <p:spPr>
              <a:xfrm>
                <a:off x="-20249" y="0"/>
                <a:ext cx="924448" cy="914400"/>
              </a:xfrm>
              <a:prstGeom prst="triangle">
                <a:avLst/>
              </a:prstGeom>
              <a:solidFill>
                <a:schemeClr val="accent2">
                  <a:lumMod val="75000"/>
                </a:schemeClr>
              </a:solidFill>
              <a:ln w="12700" cap="flat">
                <a:noFill/>
                <a:prstDash val="solid"/>
                <a:miter lim="8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5F5F5F"/>
                  </a:solidFill>
                  <a:effectLst/>
                  <a:uFillTx/>
                  <a:latin typeface="Times New Roman" panose="02020603050405020304"/>
                  <a:ea typeface="Times New Roman" panose="02020603050405020304"/>
                  <a:cs typeface="Times New Roman" panose="02020603050405020304"/>
                  <a:sym typeface="Times New Roman" panose="02020603050405020304"/>
                </a:endParaRPr>
              </a:p>
            </p:txBody>
          </p:sp>
        </p:grpSp>
      </p:grpSp>
      <p:pic>
        <p:nvPicPr>
          <p:cNvPr id="25" name="Picture 2" descr="E:\work\CSDN\标准化\素材\edu1.png"/>
          <p:cNvPicPr>
            <a:picLocks noChangeAspect="1" noChangeArrowheads="1"/>
          </p:cNvPicPr>
          <p:nvPr userDrawn="1"/>
        </p:nvPicPr>
        <p:blipFill>
          <a:blip r:embed="rId2" cstate="print"/>
          <a:srcRect/>
          <a:stretch>
            <a:fillRect/>
          </a:stretch>
        </p:blipFill>
        <p:spPr bwMode="auto">
          <a:xfrm>
            <a:off x="10739921" y="257252"/>
            <a:ext cx="1131848" cy="517815"/>
          </a:xfrm>
          <a:prstGeom prst="rect">
            <a:avLst/>
          </a:prstGeom>
          <a:noFill/>
        </p:spPr>
      </p:pic>
      <p:sp>
        <p:nvSpPr>
          <p:cNvPr id="30" name="内容占位符 29"/>
          <p:cNvSpPr>
            <a:spLocks noGrp="1"/>
          </p:cNvSpPr>
          <p:nvPr>
            <p:ph sz="quarter" idx="10"/>
          </p:nvPr>
        </p:nvSpPr>
        <p:spPr>
          <a:xfrm>
            <a:off x="1271588" y="1268413"/>
            <a:ext cx="9825037" cy="4968875"/>
          </a:xfrm>
          <a:prstGeom prst="rect">
            <a:avLst/>
          </a:prstGeom>
        </p:spPr>
        <p:txBody>
          <a:bodyPr/>
          <a:lstStyle>
            <a:lvl1pPr marL="0" indent="0">
              <a:buFontTx/>
              <a:buNone/>
              <a:defRPr/>
            </a:lvl1pPr>
          </a:lstStyle>
          <a:p>
            <a:pPr lvl="0"/>
            <a:endParaRPr lang="zh-CN" altLang="en-US" dirty="0"/>
          </a:p>
        </p:txBody>
      </p:sp>
    </p:spTree>
    <p:extLst>
      <p:ext uri="{BB962C8B-B14F-4D97-AF65-F5344CB8AC3E}">
        <p14:creationId xmlns:p14="http://schemas.microsoft.com/office/powerpoint/2010/main" val="160996721"/>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23" name="Title Text"/>
          <p:cNvSpPr txBox="1">
            <a:spLocks noGrp="1"/>
          </p:cNvSpPr>
          <p:nvPr>
            <p:ph type="title"/>
          </p:nvPr>
        </p:nvSpPr>
        <p:spPr>
          <a:xfrm>
            <a:off x="429015" y="153248"/>
            <a:ext cx="10940407" cy="727657"/>
          </a:xfrm>
          <a:prstGeom prst="rect">
            <a:avLst/>
          </a:prstGeom>
        </p:spPr>
        <p:txBody>
          <a:bodyPr/>
          <a:lstStyle/>
          <a:p>
            <a:r>
              <a:t>Title Text</a:t>
            </a:r>
          </a:p>
        </p:txBody>
      </p:sp>
      <p:sp>
        <p:nvSpPr>
          <p:cNvPr id="24" name="Body Level One…"/>
          <p:cNvSpPr txBox="1">
            <a:spLocks noGrp="1"/>
          </p:cNvSpPr>
          <p:nvPr>
            <p:ph type="body" idx="1"/>
          </p:nvPr>
        </p:nvSpPr>
        <p:spPr>
          <a:xfrm>
            <a:off x="454123" y="1345775"/>
            <a:ext cx="10940405" cy="4738571"/>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5" name="Slide Number"/>
          <p:cNvSpPr txBox="1">
            <a:spLocks noGrp="1"/>
          </p:cNvSpPr>
          <p:nvPr>
            <p:ph type="sldNum" sz="quarter" idx="2"/>
          </p:nvPr>
        </p:nvSpPr>
        <p:spPr>
          <a:xfrm>
            <a:off x="5892800" y="6170083"/>
            <a:ext cx="2844800" cy="372535"/>
          </a:xfrm>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84894106"/>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a:prstGeom prst="rect">
            <a:avLst/>
          </a:prstGeo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609600" y="1600200"/>
            <a:ext cx="10972800" cy="4525963"/>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a:prstGeom prst="rect">
            <a:avLst/>
          </a:prstGeo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613" y="2906713"/>
            <a:ext cx="103632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609600" y="1600200"/>
            <a:ext cx="54102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600200"/>
            <a:ext cx="54102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3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3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2838" y="1535113"/>
            <a:ext cx="5389562"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2838" y="2174875"/>
            <a:ext cx="5389562"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746125" y="202747"/>
            <a:ext cx="9949089" cy="548367"/>
          </a:xfrm>
          <a:prstGeom prst="rect">
            <a:avLst/>
          </a:prstGeom>
        </p:spPr>
        <p:txBody>
          <a:bodyPr/>
          <a:lstStyle>
            <a:lvl1pPr>
              <a:defRPr lang="zh-CN" altLang="en-US" sz="2800" b="1" kern="1200">
                <a:solidFill>
                  <a:schemeClr val="bg1"/>
                </a:solidFill>
                <a:latin typeface="微软雅黑" panose="020B0503020204020204" pitchFamily="34" charset="-122"/>
                <a:ea typeface="微软雅黑" panose="020B0503020204020204" pitchFamily="34" charset="-122"/>
                <a:cs typeface="+mn-cs"/>
              </a:defRPr>
            </a:lvl1pPr>
          </a:lstStyle>
          <a:p>
            <a:r>
              <a:rPr lang="zh-CN" altLang="en-US" dirty="0"/>
              <a:t>单击此处编辑母版标题样式</a:t>
            </a:r>
          </a:p>
        </p:txBody>
      </p:sp>
      <p:grpSp>
        <p:nvGrpSpPr>
          <p:cNvPr id="4" name="Group 3"/>
          <p:cNvGrpSpPr>
            <a:grpSpLocks/>
          </p:cNvGrpSpPr>
          <p:nvPr userDrawn="1"/>
        </p:nvGrpSpPr>
        <p:grpSpPr bwMode="auto">
          <a:xfrm>
            <a:off x="271463" y="223838"/>
            <a:ext cx="474662" cy="290512"/>
            <a:chOff x="0" y="0"/>
            <a:chExt cx="714375" cy="438150"/>
          </a:xfrm>
        </p:grpSpPr>
        <p:sp>
          <p:nvSpPr>
            <p:cNvPr id="5" name="燕尾形 4"/>
            <p:cNvSpPr>
              <a:spLocks noChangeArrowheads="1"/>
            </p:cNvSpPr>
            <p:nvPr/>
          </p:nvSpPr>
          <p:spPr bwMode="auto">
            <a:xfrm>
              <a:off x="0" y="0"/>
              <a:ext cx="438150" cy="438150"/>
            </a:xfrm>
            <a:prstGeom prst="chevron">
              <a:avLst>
                <a:gd name="adj" fmla="val 50000"/>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p>
          </p:txBody>
        </p:sp>
        <p:sp>
          <p:nvSpPr>
            <p:cNvPr id="6" name="燕尾形 5"/>
            <p:cNvSpPr>
              <a:spLocks noChangeArrowheads="1"/>
            </p:cNvSpPr>
            <p:nvPr/>
          </p:nvSpPr>
          <p:spPr bwMode="auto">
            <a:xfrm>
              <a:off x="276225" y="0"/>
              <a:ext cx="438150" cy="438150"/>
            </a:xfrm>
            <a:prstGeom prst="chevron">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p>
          </p:txBody>
        </p:sp>
      </p:grpSp>
      <p:sp>
        <p:nvSpPr>
          <p:cNvPr id="7" name="内容占位符 7"/>
          <p:cNvSpPr>
            <a:spLocks noGrp="1"/>
          </p:cNvSpPr>
          <p:nvPr>
            <p:ph sz="quarter" idx="10"/>
          </p:nvPr>
        </p:nvSpPr>
        <p:spPr>
          <a:xfrm>
            <a:off x="630237" y="1147763"/>
            <a:ext cx="10752465" cy="5237271"/>
          </a:xfrm>
          <a:prstGeom prst="rect">
            <a:avLst/>
          </a:prstGeom>
        </p:spPr>
        <p:txBody>
          <a:bodyPr/>
          <a:lstStyle>
            <a:lvl1pPr marL="285750" marR="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n"/>
              <a:tabLst/>
              <a:defRPr lang="en-US" altLang="zh-CN" sz="2800" b="0" kern="1200" dirty="0">
                <a:solidFill>
                  <a:srgbClr val="09405E"/>
                </a:solidFill>
                <a:latin typeface="微软雅黑" panose="020B0503020204020204" pitchFamily="34" charset="-122"/>
                <a:ea typeface="微软雅黑" panose="020B0503020204020204" pitchFamily="34" charset="-122"/>
                <a:cs typeface="+mn-cs"/>
              </a:defRPr>
            </a:lvl1pPr>
            <a:lvl2pPr marL="457200" indent="0">
              <a:lnSpc>
                <a:spcPct val="100000"/>
              </a:lnSpc>
              <a:buFont typeface="Arial" panose="020B0604020202020204" pitchFamily="34" charset="0"/>
              <a:buChar char="•"/>
              <a:defRPr lang="zh-CN" altLang="en-US" sz="2400" b="0" kern="1200" dirty="0">
                <a:solidFill>
                  <a:srgbClr val="09405E"/>
                </a:solidFill>
                <a:latin typeface="微软雅黑" panose="020B0503020204020204" pitchFamily="34" charset="-122"/>
                <a:ea typeface="微软雅黑" panose="020B0503020204020204" pitchFamily="34" charset="-122"/>
                <a:cs typeface="+mn-cs"/>
              </a:defRPr>
            </a:lvl2pPr>
            <a:lvl3pPr marL="914400" indent="0">
              <a:buNone/>
              <a:defRPr/>
            </a:lvl3pPr>
          </a:lstStyle>
          <a:p>
            <a:pPr lvl="0"/>
            <a:r>
              <a:rPr lang="zh-CN" altLang="en-US" dirty="0"/>
              <a:t>编辑母版文本样式</a:t>
            </a:r>
            <a:endParaRPr lang="en-US" altLang="zh-CN" dirty="0"/>
          </a:p>
          <a:p>
            <a:pPr marL="457200" marR="0" lvl="1" indent="-285750" algn="l" defTabSz="914400" rtl="0" eaLnBrk="1" fontAlgn="base" latinLnBrk="0" hangingPunct="1">
              <a:lnSpc>
                <a:spcPct val="150000"/>
              </a:lnSpc>
              <a:spcBef>
                <a:spcPct val="0"/>
              </a:spcBef>
              <a:spcAft>
                <a:spcPct val="0"/>
              </a:spcAft>
              <a:buClrTx/>
              <a:buSzTx/>
              <a:buFont typeface="Wingdings" panose="05000000000000000000" pitchFamily="2" charset="2"/>
              <a:buChar char="n"/>
              <a:tabLst/>
              <a:defRPr/>
            </a:pPr>
            <a:r>
              <a:rPr lang="zh-CN" altLang="en-US" dirty="0"/>
              <a:t>编辑母版文本样式</a:t>
            </a:r>
          </a:p>
          <a:p>
            <a:pPr lvl="0"/>
            <a:endParaRPr lang="zh-CN" altLang="en-US" dirty="0"/>
          </a:p>
        </p:txBody>
      </p:sp>
    </p:spTree>
    <p:extLst>
      <p:ext uri="{BB962C8B-B14F-4D97-AF65-F5344CB8AC3E}">
        <p14:creationId xmlns:p14="http://schemas.microsoft.com/office/powerpoint/2010/main" val="262883152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a:prstGeom prst="rect">
            <a:avLst/>
          </a:prstGeo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7263" y="273050"/>
            <a:ext cx="6815137"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0" y="1435100"/>
            <a:ext cx="40116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a:prstGeom prst="rect">
            <a:avLst/>
          </a:prstGeo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188" y="612775"/>
            <a:ext cx="73152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188" y="5367338"/>
            <a:ext cx="7315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609600" y="1600200"/>
            <a:ext cx="109728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8"/>
            <a:ext cx="8077200"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a:prstGeom prst="rect">
            <a:avLst/>
          </a:prstGeo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609600" y="1600200"/>
            <a:ext cx="10972800" cy="4525963"/>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a:prstGeom prst="rect">
            <a:avLst/>
          </a:prstGeo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613" y="2906713"/>
            <a:ext cx="103632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609600" y="1600200"/>
            <a:ext cx="54102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600200"/>
            <a:ext cx="54102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3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3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2838" y="1535113"/>
            <a:ext cx="5389562"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2838" y="2174875"/>
            <a:ext cx="5389562"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a:prstGeom prst="rect">
            <a:avLst/>
          </a:prstGeom>
        </p:spPr>
        <p:txBody>
          <a:bodyPr anchor="t"/>
          <a:lstStyle>
            <a:lvl1pPr algn="l">
              <a:defRPr sz="4000" b="0" cap="all">
                <a:latin typeface="Microsoft YaHei" charset="-122"/>
                <a:ea typeface="Microsoft YaHei" charset="-122"/>
                <a:cs typeface="Microsoft YaHei" charset="-122"/>
              </a:defRPr>
            </a:lvl1pPr>
          </a:lstStyle>
          <a:p>
            <a:r>
              <a:rPr lang="zh-CN" altLang="en-US"/>
              <a:t>单击此处编辑母版标题样式</a:t>
            </a:r>
          </a:p>
        </p:txBody>
      </p:sp>
      <p:sp>
        <p:nvSpPr>
          <p:cNvPr id="3" name="文本占位符 2"/>
          <p:cNvSpPr>
            <a:spLocks noGrp="1"/>
          </p:cNvSpPr>
          <p:nvPr>
            <p:ph type="body" idx="1"/>
          </p:nvPr>
        </p:nvSpPr>
        <p:spPr>
          <a:xfrm>
            <a:off x="963613" y="2906713"/>
            <a:ext cx="10363200" cy="1500187"/>
          </a:xfrm>
          <a:prstGeom prst="rect">
            <a:avLst/>
          </a:prstGeom>
        </p:spPr>
        <p:txBody>
          <a:bodyPr anchor="b"/>
          <a:lstStyle>
            <a:lvl1pPr marL="0" indent="0">
              <a:buNone/>
              <a:defRPr sz="2000">
                <a:latin typeface="Microsoft YaHei" charset="-122"/>
                <a:ea typeface="Microsoft YaHei" charset="-122"/>
                <a:cs typeface="Microsoft YaHei" charset="-122"/>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282764311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a:prstGeom prst="rect">
            <a:avLst/>
          </a:prstGeo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7263" y="273050"/>
            <a:ext cx="6815137"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0" y="1435100"/>
            <a:ext cx="40116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a:prstGeom prst="rect">
            <a:avLst/>
          </a:prstGeo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188" y="612775"/>
            <a:ext cx="73152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188" y="5367338"/>
            <a:ext cx="7315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609600" y="1600200"/>
            <a:ext cx="109728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8"/>
            <a:ext cx="8077200"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lvl1pPr>
              <a:defRPr>
                <a:latin typeface="Microsoft YaHei" charset="-122"/>
                <a:ea typeface="Microsoft YaHei" charset="-122"/>
                <a:cs typeface="Microsoft YaHei" charset="-122"/>
              </a:defRPr>
            </a:lvl1pPr>
          </a:lstStyle>
          <a:p>
            <a:r>
              <a:rPr lang="zh-CN" altLang="en-US"/>
              <a:t>单击此处编辑母版标题样式</a:t>
            </a:r>
          </a:p>
        </p:txBody>
      </p:sp>
      <p:sp>
        <p:nvSpPr>
          <p:cNvPr id="3" name="内容占位符 2"/>
          <p:cNvSpPr>
            <a:spLocks noGrp="1"/>
          </p:cNvSpPr>
          <p:nvPr>
            <p:ph sz="half" idx="1"/>
          </p:nvPr>
        </p:nvSpPr>
        <p:spPr>
          <a:xfrm>
            <a:off x="609600" y="1600200"/>
            <a:ext cx="5410200" cy="4525963"/>
          </a:xfrm>
          <a:prstGeom prst="rect">
            <a:avLst/>
          </a:prstGeom>
        </p:spPr>
        <p:txBody>
          <a:bodyPr/>
          <a:lstStyle>
            <a:lvl1pPr>
              <a:defRPr sz="2800">
                <a:latin typeface="Microsoft YaHei" charset="-122"/>
                <a:ea typeface="Microsoft YaHei" charset="-122"/>
                <a:cs typeface="Microsoft YaHei" charset="-122"/>
              </a:defRPr>
            </a:lvl1pPr>
            <a:lvl2pPr>
              <a:defRPr sz="2400">
                <a:latin typeface="Microsoft YaHei" charset="-122"/>
                <a:ea typeface="Microsoft YaHei" charset="-122"/>
                <a:cs typeface="Microsoft YaHei" charset="-122"/>
              </a:defRPr>
            </a:lvl2pPr>
            <a:lvl3pPr>
              <a:defRPr sz="2000">
                <a:latin typeface="Microsoft YaHei" charset="-122"/>
                <a:ea typeface="Microsoft YaHei" charset="-122"/>
                <a:cs typeface="Microsoft YaHei" charset="-122"/>
              </a:defRPr>
            </a:lvl3pPr>
            <a:lvl4pPr>
              <a:defRPr sz="1800">
                <a:latin typeface="Microsoft YaHei" charset="-122"/>
                <a:ea typeface="Microsoft YaHei" charset="-122"/>
                <a:cs typeface="Microsoft YaHei" charset="-122"/>
              </a:defRPr>
            </a:lvl4pPr>
            <a:lvl5pPr>
              <a:defRPr sz="1800">
                <a:latin typeface="Microsoft YaHei" charset="-122"/>
                <a:ea typeface="Microsoft YaHei" charset="-122"/>
                <a:cs typeface="Microsoft YaHei" charset="-122"/>
              </a:defRPr>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600200"/>
            <a:ext cx="5410200" cy="4525963"/>
          </a:xfrm>
          <a:prstGeom prst="rect">
            <a:avLst/>
          </a:prstGeom>
        </p:spPr>
        <p:txBody>
          <a:bodyPr/>
          <a:lstStyle>
            <a:lvl1pPr>
              <a:defRPr sz="2800">
                <a:latin typeface="Microsoft YaHei" charset="-122"/>
                <a:ea typeface="Microsoft YaHei" charset="-122"/>
                <a:cs typeface="Microsoft YaHei" charset="-122"/>
              </a:defRPr>
            </a:lvl1pPr>
            <a:lvl2pPr>
              <a:defRPr sz="2400">
                <a:latin typeface="Microsoft YaHei" charset="-122"/>
                <a:ea typeface="Microsoft YaHei" charset="-122"/>
                <a:cs typeface="Microsoft YaHei" charset="-122"/>
              </a:defRPr>
            </a:lvl2pPr>
            <a:lvl3pPr>
              <a:defRPr sz="2000">
                <a:latin typeface="Microsoft YaHei" charset="-122"/>
                <a:ea typeface="Microsoft YaHei" charset="-122"/>
                <a:cs typeface="Microsoft YaHei" charset="-122"/>
              </a:defRPr>
            </a:lvl3pPr>
            <a:lvl4pPr>
              <a:defRPr sz="1800">
                <a:latin typeface="Microsoft YaHei" charset="-122"/>
                <a:ea typeface="Microsoft YaHei" charset="-122"/>
                <a:cs typeface="Microsoft YaHei" charset="-122"/>
              </a:defRPr>
            </a:lvl4pPr>
            <a:lvl5pPr>
              <a:defRPr sz="1800">
                <a:latin typeface="Microsoft YaHei" charset="-122"/>
                <a:ea typeface="Microsoft YaHei" charset="-122"/>
                <a:cs typeface="Microsoft YaHei" charset="-122"/>
              </a:defRPr>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9958992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lvl1pPr>
              <a:defRPr>
                <a:latin typeface="Microsoft YaHei" charset="-122"/>
                <a:ea typeface="Microsoft YaHei" charset="-122"/>
                <a:cs typeface="Microsoft YaHei" charset="-122"/>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388" cy="639762"/>
          </a:xfrm>
          <a:prstGeom prst="rect">
            <a:avLst/>
          </a:prstGeom>
        </p:spPr>
        <p:txBody>
          <a:bodyPr anchor="b"/>
          <a:lstStyle>
            <a:lvl1pPr marL="0" indent="0">
              <a:buNone/>
              <a:defRPr sz="2400" b="1">
                <a:latin typeface="Microsoft YaHei" charset="-122"/>
                <a:ea typeface="Microsoft YaHei" charset="-122"/>
                <a:cs typeface="Microsoft YaHei"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388" cy="3951288"/>
          </a:xfrm>
          <a:prstGeom prst="rect">
            <a:avLst/>
          </a:prstGeom>
        </p:spPr>
        <p:txBody>
          <a:bodyPr/>
          <a:lstStyle>
            <a:lvl1pPr>
              <a:defRPr sz="2400">
                <a:latin typeface="Microsoft YaHei" charset="-122"/>
                <a:ea typeface="Microsoft YaHei" charset="-122"/>
                <a:cs typeface="Microsoft YaHei" charset="-122"/>
              </a:defRPr>
            </a:lvl1pPr>
            <a:lvl2pPr>
              <a:defRPr sz="2000">
                <a:latin typeface="Microsoft YaHei" charset="-122"/>
                <a:ea typeface="Microsoft YaHei" charset="-122"/>
                <a:cs typeface="Microsoft YaHei" charset="-122"/>
              </a:defRPr>
            </a:lvl2pPr>
            <a:lvl3pPr>
              <a:defRPr sz="1800">
                <a:latin typeface="Microsoft YaHei" charset="-122"/>
                <a:ea typeface="Microsoft YaHei" charset="-122"/>
                <a:cs typeface="Microsoft YaHei" charset="-122"/>
              </a:defRPr>
            </a:lvl3pPr>
            <a:lvl4pPr>
              <a:defRPr sz="1600">
                <a:latin typeface="Microsoft YaHei" charset="-122"/>
                <a:ea typeface="Microsoft YaHei" charset="-122"/>
                <a:cs typeface="Microsoft YaHei" charset="-122"/>
              </a:defRPr>
            </a:lvl4pPr>
            <a:lvl5pPr>
              <a:defRPr sz="1600">
                <a:latin typeface="Microsoft YaHei" charset="-122"/>
                <a:ea typeface="Microsoft YaHei" charset="-122"/>
                <a:cs typeface="Microsoft YaHei" charset="-122"/>
              </a:defRPr>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2838" y="1535113"/>
            <a:ext cx="5389562" cy="639762"/>
          </a:xfrm>
          <a:prstGeom prst="rect">
            <a:avLst/>
          </a:prstGeom>
        </p:spPr>
        <p:txBody>
          <a:bodyPr anchor="b"/>
          <a:lstStyle>
            <a:lvl1pPr marL="0" indent="0">
              <a:buNone/>
              <a:defRPr sz="2400" b="1">
                <a:latin typeface="Microsoft YaHei" charset="-122"/>
                <a:ea typeface="Microsoft YaHei" charset="-122"/>
                <a:cs typeface="Microsoft YaHei"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2838" y="2174875"/>
            <a:ext cx="5389562" cy="3951288"/>
          </a:xfrm>
          <a:prstGeom prst="rect">
            <a:avLst/>
          </a:prstGeom>
        </p:spPr>
        <p:txBody>
          <a:bodyPr/>
          <a:lstStyle>
            <a:lvl1pPr>
              <a:defRPr sz="2400">
                <a:latin typeface="Microsoft YaHei" charset="-122"/>
                <a:ea typeface="Microsoft YaHei" charset="-122"/>
                <a:cs typeface="Microsoft YaHei" charset="-122"/>
              </a:defRPr>
            </a:lvl1pPr>
            <a:lvl2pPr>
              <a:defRPr sz="2000">
                <a:latin typeface="Microsoft YaHei" charset="-122"/>
                <a:ea typeface="Microsoft YaHei" charset="-122"/>
                <a:cs typeface="Microsoft YaHei" charset="-122"/>
              </a:defRPr>
            </a:lvl2pPr>
            <a:lvl3pPr>
              <a:defRPr sz="1800">
                <a:latin typeface="Microsoft YaHei" charset="-122"/>
                <a:ea typeface="Microsoft YaHei" charset="-122"/>
                <a:cs typeface="Microsoft YaHei" charset="-122"/>
              </a:defRPr>
            </a:lvl3pPr>
            <a:lvl4pPr>
              <a:defRPr sz="1600">
                <a:latin typeface="Microsoft YaHei" charset="-122"/>
                <a:ea typeface="Microsoft YaHei" charset="-122"/>
                <a:cs typeface="Microsoft YaHei" charset="-122"/>
              </a:defRPr>
            </a:lvl4pPr>
            <a:lvl5pPr>
              <a:defRPr sz="1600">
                <a:latin typeface="Microsoft YaHei" charset="-122"/>
                <a:ea typeface="Microsoft YaHei" charset="-122"/>
                <a:cs typeface="Microsoft YaHei" charset="-122"/>
              </a:defRPr>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7420987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lvl1pPr>
              <a:defRPr>
                <a:latin typeface="Microsoft YaHei" charset="-122"/>
                <a:ea typeface="Microsoft YaHei" charset="-122"/>
                <a:cs typeface="Microsoft YaHei" charset="-122"/>
              </a:defRPr>
            </a:lvl1pPr>
          </a:lstStyle>
          <a:p>
            <a:r>
              <a:rPr lang="zh-CN" altLang="en-US" dirty="0"/>
              <a:t>单击此处编辑母版标题样式</a:t>
            </a:r>
          </a:p>
        </p:txBody>
      </p:sp>
    </p:spTree>
    <p:extLst>
      <p:ext uri="{BB962C8B-B14F-4D97-AF65-F5344CB8AC3E}">
        <p14:creationId xmlns:p14="http://schemas.microsoft.com/office/powerpoint/2010/main" val="38142983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grpSp>
        <p:nvGrpSpPr>
          <p:cNvPr id="3" name="Group 3"/>
          <p:cNvGrpSpPr>
            <a:grpSpLocks/>
          </p:cNvGrpSpPr>
          <p:nvPr userDrawn="1"/>
        </p:nvGrpSpPr>
        <p:grpSpPr bwMode="auto">
          <a:xfrm>
            <a:off x="271463" y="223838"/>
            <a:ext cx="474662" cy="290512"/>
            <a:chOff x="0" y="0"/>
            <a:chExt cx="714375" cy="438150"/>
          </a:xfrm>
        </p:grpSpPr>
        <p:sp>
          <p:nvSpPr>
            <p:cNvPr id="4" name="燕尾形 4"/>
            <p:cNvSpPr>
              <a:spLocks noChangeArrowheads="1"/>
            </p:cNvSpPr>
            <p:nvPr/>
          </p:nvSpPr>
          <p:spPr bwMode="auto">
            <a:xfrm>
              <a:off x="0" y="0"/>
              <a:ext cx="438150" cy="438150"/>
            </a:xfrm>
            <a:prstGeom prst="chevron">
              <a:avLst>
                <a:gd name="adj" fmla="val 50000"/>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p>
          </p:txBody>
        </p:sp>
        <p:sp>
          <p:nvSpPr>
            <p:cNvPr id="5" name="燕尾形 5"/>
            <p:cNvSpPr>
              <a:spLocks noChangeArrowheads="1"/>
            </p:cNvSpPr>
            <p:nvPr/>
          </p:nvSpPr>
          <p:spPr bwMode="auto">
            <a:xfrm>
              <a:off x="276225" y="0"/>
              <a:ext cx="438150" cy="438150"/>
            </a:xfrm>
            <a:prstGeom prst="chevron">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p>
          </p:txBody>
        </p:sp>
      </p:grpSp>
      <p:sp>
        <p:nvSpPr>
          <p:cNvPr id="8" name="内容占位符 7"/>
          <p:cNvSpPr>
            <a:spLocks noGrp="1"/>
          </p:cNvSpPr>
          <p:nvPr>
            <p:ph sz="quarter" idx="10"/>
          </p:nvPr>
        </p:nvSpPr>
        <p:spPr>
          <a:xfrm>
            <a:off x="630237" y="1147763"/>
            <a:ext cx="10752465" cy="5237271"/>
          </a:xfrm>
          <a:prstGeom prst="rect">
            <a:avLst/>
          </a:prstGeom>
        </p:spPr>
        <p:txBody>
          <a:bodyPr/>
          <a:lstStyle>
            <a:lvl1pPr marL="285750" marR="0" indent="-285750" algn="l" defTabSz="914400" rtl="0" eaLnBrk="1" fontAlgn="base" latinLnBrk="0" hangingPunct="1">
              <a:lnSpc>
                <a:spcPct val="150000"/>
              </a:lnSpc>
              <a:spcBef>
                <a:spcPct val="0"/>
              </a:spcBef>
              <a:spcAft>
                <a:spcPct val="0"/>
              </a:spcAft>
              <a:buClrTx/>
              <a:buSzTx/>
              <a:buFont typeface="Wingdings" panose="05000000000000000000" pitchFamily="2" charset="2"/>
              <a:buChar char="n"/>
              <a:tabLst/>
              <a:defRPr lang="zh-CN" altLang="en-US" sz="2800" kern="1200" dirty="0" smtClean="0">
                <a:solidFill>
                  <a:srgbClr val="09405E"/>
                </a:solidFill>
                <a:latin typeface="Microsoft YaHei" charset="-122"/>
                <a:ea typeface="Microsoft YaHei" charset="-122"/>
                <a:cs typeface="Microsoft YaHei" charset="-122"/>
              </a:defRPr>
            </a:lvl1pPr>
            <a:lvl2pPr marL="457200" indent="0">
              <a:buFont typeface="Arial" panose="020B0604020202020204" pitchFamily="34" charset="0"/>
              <a:buChar char="•"/>
              <a:defRPr lang="zh-CN" altLang="en-US" sz="2400" kern="1200" dirty="0" smtClean="0">
                <a:solidFill>
                  <a:srgbClr val="09405E"/>
                </a:solidFill>
                <a:latin typeface="Microsoft YaHei" charset="-122"/>
                <a:ea typeface="Microsoft YaHei" charset="-122"/>
                <a:cs typeface="Microsoft YaHei" charset="-122"/>
              </a:defRPr>
            </a:lvl2pPr>
            <a:lvl3pPr marL="914400" indent="0">
              <a:buNone/>
              <a:defRPr/>
            </a:lvl3pPr>
          </a:lstStyle>
          <a:p>
            <a:pPr lvl="0"/>
            <a:r>
              <a:rPr lang="zh-CN" altLang="en-US" dirty="0"/>
              <a:t>编辑母版文本样式</a:t>
            </a:r>
            <a:endParaRPr lang="en-US" altLang="zh-CN" dirty="0"/>
          </a:p>
          <a:p>
            <a:pPr marL="457200" marR="0" lvl="1" indent="-285750" algn="l" defTabSz="914400" rtl="0" eaLnBrk="1" fontAlgn="base" latinLnBrk="0" hangingPunct="1">
              <a:lnSpc>
                <a:spcPct val="150000"/>
              </a:lnSpc>
              <a:spcBef>
                <a:spcPct val="0"/>
              </a:spcBef>
              <a:spcAft>
                <a:spcPct val="0"/>
              </a:spcAft>
              <a:buClrTx/>
              <a:buSzTx/>
              <a:buFont typeface="Wingdings" panose="05000000000000000000" pitchFamily="2" charset="2"/>
              <a:buChar char="n"/>
              <a:tabLst/>
              <a:defRPr/>
            </a:pPr>
            <a:r>
              <a:rPr lang="zh-CN" altLang="en-US" dirty="0"/>
              <a:t>编辑母版文本样式</a:t>
            </a:r>
          </a:p>
          <a:p>
            <a:pPr lvl="0"/>
            <a:endParaRPr lang="zh-CN" altLang="en-US" dirty="0"/>
          </a:p>
        </p:txBody>
      </p:sp>
      <p:sp>
        <p:nvSpPr>
          <p:cNvPr id="7" name="标题 1"/>
          <p:cNvSpPr>
            <a:spLocks noGrp="1"/>
          </p:cNvSpPr>
          <p:nvPr>
            <p:ph type="title"/>
          </p:nvPr>
        </p:nvSpPr>
        <p:spPr>
          <a:xfrm>
            <a:off x="746126" y="158524"/>
            <a:ext cx="9753146" cy="674233"/>
          </a:xfrm>
          <a:prstGeom prst="rect">
            <a:avLst/>
          </a:prstGeom>
        </p:spPr>
        <p:txBody>
          <a:bodyPr/>
          <a:lstStyle>
            <a:lvl1pPr>
              <a:defRPr lang="zh-CN" altLang="en-US" sz="2800" b="1" kern="1200" dirty="0">
                <a:solidFill>
                  <a:schemeClr val="bg1"/>
                </a:solidFill>
                <a:latin typeface="微软雅黑" panose="020B0503020204020204" pitchFamily="34" charset="-122"/>
                <a:ea typeface="微软雅黑" panose="020B0503020204020204" pitchFamily="34" charset="-122"/>
                <a:cs typeface="+mn-cs"/>
              </a:defRPr>
            </a:lvl1pPr>
          </a:lstStyle>
          <a:p>
            <a:r>
              <a:rPr lang="zh-CN" altLang="en-US" dirty="0"/>
              <a:t>单击此处编辑母版标题样式</a:t>
            </a:r>
          </a:p>
        </p:txBody>
      </p:sp>
    </p:spTree>
    <p:extLst>
      <p:ext uri="{BB962C8B-B14F-4D97-AF65-F5344CB8AC3E}">
        <p14:creationId xmlns:p14="http://schemas.microsoft.com/office/powerpoint/2010/main" val="31549327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a:prstGeom prst="rect">
            <a:avLst/>
          </a:prstGeom>
        </p:spPr>
        <p:txBody>
          <a:bodyPr anchor="b"/>
          <a:lstStyle>
            <a:lvl1pPr algn="l">
              <a:defRPr sz="2000" b="1">
                <a:latin typeface="Microsoft YaHei" charset="-122"/>
                <a:ea typeface="Microsoft YaHei" charset="-122"/>
                <a:cs typeface="Microsoft YaHei" charset="-122"/>
              </a:defRPr>
            </a:lvl1pPr>
          </a:lstStyle>
          <a:p>
            <a:r>
              <a:rPr lang="zh-CN" altLang="en-US"/>
              <a:t>单击此处编辑母版标题样式</a:t>
            </a:r>
          </a:p>
        </p:txBody>
      </p:sp>
      <p:sp>
        <p:nvSpPr>
          <p:cNvPr id="3" name="内容占位符 2"/>
          <p:cNvSpPr>
            <a:spLocks noGrp="1"/>
          </p:cNvSpPr>
          <p:nvPr>
            <p:ph idx="1"/>
          </p:nvPr>
        </p:nvSpPr>
        <p:spPr>
          <a:xfrm>
            <a:off x="4767263" y="273050"/>
            <a:ext cx="6815137" cy="5853113"/>
          </a:xfrm>
          <a:prstGeom prst="rect">
            <a:avLst/>
          </a:prstGeom>
        </p:spPr>
        <p:txBody>
          <a:bodyPr/>
          <a:lstStyle>
            <a:lvl1pPr>
              <a:defRPr sz="3200">
                <a:latin typeface="Microsoft YaHei" charset="-122"/>
                <a:ea typeface="Microsoft YaHei" charset="-122"/>
                <a:cs typeface="Microsoft YaHei" charset="-122"/>
              </a:defRPr>
            </a:lvl1pPr>
            <a:lvl2pPr>
              <a:defRPr sz="2800">
                <a:latin typeface="Microsoft YaHei" charset="-122"/>
                <a:ea typeface="Microsoft YaHei" charset="-122"/>
                <a:cs typeface="Microsoft YaHei" charset="-122"/>
              </a:defRPr>
            </a:lvl2pPr>
            <a:lvl3pPr>
              <a:defRPr sz="2400">
                <a:latin typeface="Microsoft YaHei" charset="-122"/>
                <a:ea typeface="Microsoft YaHei" charset="-122"/>
                <a:cs typeface="Microsoft YaHei" charset="-122"/>
              </a:defRPr>
            </a:lvl3pPr>
            <a:lvl4pPr>
              <a:defRPr sz="2000">
                <a:latin typeface="Microsoft YaHei" charset="-122"/>
                <a:ea typeface="Microsoft YaHei" charset="-122"/>
                <a:cs typeface="Microsoft YaHei" charset="-122"/>
              </a:defRPr>
            </a:lvl4pPr>
            <a:lvl5pPr>
              <a:defRPr sz="2000">
                <a:latin typeface="Microsoft YaHei" charset="-122"/>
                <a:ea typeface="Microsoft YaHei" charset="-122"/>
                <a:cs typeface="Microsoft YaHei" charset="-122"/>
              </a:defRPr>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0" y="1435100"/>
            <a:ext cx="4011613" cy="4691063"/>
          </a:xfrm>
          <a:prstGeom prst="rect">
            <a:avLst/>
          </a:prstGeom>
        </p:spPr>
        <p:txBody>
          <a:bodyPr/>
          <a:lstStyle>
            <a:lvl1pPr marL="0" indent="0">
              <a:buNone/>
              <a:defRPr sz="1400">
                <a:latin typeface="Microsoft YaHei" charset="-122"/>
                <a:ea typeface="Microsoft YaHei" charset="-122"/>
                <a:cs typeface="Microsoft YaHei" charset="-12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40002429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a:prstGeom prst="rect">
            <a:avLst/>
          </a:prstGeom>
        </p:spPr>
        <p:txBody>
          <a:bodyPr anchor="b"/>
          <a:lstStyle>
            <a:lvl1pPr algn="l">
              <a:defRPr sz="2000" b="1">
                <a:latin typeface="Microsoft YaHei" charset="-122"/>
                <a:ea typeface="Microsoft YaHei" charset="-122"/>
                <a:cs typeface="Microsoft YaHei" charset="-122"/>
              </a:defRPr>
            </a:lvl1pPr>
          </a:lstStyle>
          <a:p>
            <a:r>
              <a:rPr lang="zh-CN" altLang="en-US"/>
              <a:t>单击此处编辑母版标题样式</a:t>
            </a:r>
          </a:p>
        </p:txBody>
      </p:sp>
      <p:sp>
        <p:nvSpPr>
          <p:cNvPr id="3" name="图片占位符 2"/>
          <p:cNvSpPr>
            <a:spLocks noGrp="1"/>
          </p:cNvSpPr>
          <p:nvPr>
            <p:ph type="pic" idx="1"/>
          </p:nvPr>
        </p:nvSpPr>
        <p:spPr>
          <a:xfrm>
            <a:off x="2389188" y="612775"/>
            <a:ext cx="7315200" cy="4114800"/>
          </a:xfrm>
          <a:prstGeom prst="rect">
            <a:avLst/>
          </a:prstGeom>
        </p:spPr>
        <p:txBody>
          <a:bodyPr/>
          <a:lstStyle>
            <a:lvl1pPr marL="0" indent="0">
              <a:buNone/>
              <a:defRPr sz="3200">
                <a:latin typeface="Microsoft YaHei" charset="-122"/>
                <a:ea typeface="Microsoft YaHei" charset="-122"/>
                <a:cs typeface="Microsoft YaHei" charset="-122"/>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188" y="5367338"/>
            <a:ext cx="7315200" cy="804862"/>
          </a:xfrm>
          <a:prstGeom prst="rect">
            <a:avLst/>
          </a:prstGeom>
        </p:spPr>
        <p:txBody>
          <a:bodyPr/>
          <a:lstStyle>
            <a:lvl1pPr marL="0" indent="0">
              <a:buNone/>
              <a:defRPr sz="1400">
                <a:latin typeface="Microsoft YaHei" charset="-122"/>
                <a:ea typeface="Microsoft YaHei" charset="-122"/>
                <a:cs typeface="Microsoft YaHei" charset="-12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359997935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5" Type="http://schemas.openxmlformats.org/officeDocument/2006/relationships/image" Target="../media/image1.png"/><Relationship Id="rId16"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4.xml"/><Relationship Id="rId12" Type="http://schemas.openxmlformats.org/officeDocument/2006/relationships/theme" Target="../theme/theme2.xml"/><Relationship Id="rId13" Type="http://schemas.openxmlformats.org/officeDocument/2006/relationships/image" Target="../media/image1.png"/><Relationship Id="rId14" Type="http://schemas.openxmlformats.org/officeDocument/2006/relationships/image" Target="../media/image4.png"/><Relationship Id="rId1" Type="http://schemas.openxmlformats.org/officeDocument/2006/relationships/slideLayout" Target="../slideLayouts/slideLayout14.xml"/><Relationship Id="rId2" Type="http://schemas.openxmlformats.org/officeDocument/2006/relationships/slideLayout" Target="../slideLayouts/slideLayout15.xml"/><Relationship Id="rId3" Type="http://schemas.openxmlformats.org/officeDocument/2006/relationships/slideLayout" Target="../slideLayouts/slideLayout16.xml"/><Relationship Id="rId4" Type="http://schemas.openxmlformats.org/officeDocument/2006/relationships/slideLayout" Target="../slideLayouts/slideLayout17.xml"/><Relationship Id="rId5" Type="http://schemas.openxmlformats.org/officeDocument/2006/relationships/slideLayout" Target="../slideLayouts/slideLayout18.xml"/><Relationship Id="rId6" Type="http://schemas.openxmlformats.org/officeDocument/2006/relationships/slideLayout" Target="../slideLayouts/slideLayout19.xml"/><Relationship Id="rId7" Type="http://schemas.openxmlformats.org/officeDocument/2006/relationships/slideLayout" Target="../slideLayouts/slideLayout20.xml"/><Relationship Id="rId8" Type="http://schemas.openxmlformats.org/officeDocument/2006/relationships/slideLayout" Target="../slideLayouts/slideLayout21.xml"/><Relationship Id="rId9" Type="http://schemas.openxmlformats.org/officeDocument/2006/relationships/slideLayout" Target="../slideLayouts/slideLayout22.xml"/><Relationship Id="rId10" Type="http://schemas.openxmlformats.org/officeDocument/2006/relationships/slideLayout" Target="../slideLayouts/slideLayout23.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5.xml"/><Relationship Id="rId12" Type="http://schemas.openxmlformats.org/officeDocument/2006/relationships/theme" Target="../theme/theme3.xml"/><Relationship Id="rId13" Type="http://schemas.openxmlformats.org/officeDocument/2006/relationships/image" Target="../media/image1.png"/><Relationship Id="rId1" Type="http://schemas.openxmlformats.org/officeDocument/2006/relationships/slideLayout" Target="../slideLayouts/slideLayout25.xml"/><Relationship Id="rId2" Type="http://schemas.openxmlformats.org/officeDocument/2006/relationships/slideLayout" Target="../slideLayouts/slideLayout26.xml"/><Relationship Id="rId3" Type="http://schemas.openxmlformats.org/officeDocument/2006/relationships/slideLayout" Target="../slideLayouts/slideLayout27.xml"/><Relationship Id="rId4" Type="http://schemas.openxmlformats.org/officeDocument/2006/relationships/slideLayout" Target="../slideLayouts/slideLayout28.xml"/><Relationship Id="rId5" Type="http://schemas.openxmlformats.org/officeDocument/2006/relationships/slideLayout" Target="../slideLayouts/slideLayout29.xml"/><Relationship Id="rId6" Type="http://schemas.openxmlformats.org/officeDocument/2006/relationships/slideLayout" Target="../slideLayouts/slideLayout30.xml"/><Relationship Id="rId7" Type="http://schemas.openxmlformats.org/officeDocument/2006/relationships/slideLayout" Target="../slideLayouts/slideLayout31.xml"/><Relationship Id="rId8" Type="http://schemas.openxmlformats.org/officeDocument/2006/relationships/slideLayout" Target="../slideLayouts/slideLayout32.xml"/><Relationship Id="rId9" Type="http://schemas.openxmlformats.org/officeDocument/2006/relationships/slideLayout" Target="../slideLayouts/slideLayout33.xml"/><Relationship Id="rId10"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gradFill flip="none" rotWithShape="1">
          <a:gsLst>
            <a:gs pos="0">
              <a:schemeClr val="accent1">
                <a:lumMod val="5000"/>
                <a:lumOff val="95000"/>
              </a:schemeClr>
            </a:gs>
            <a:gs pos="100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pic>
        <p:nvPicPr>
          <p:cNvPr id="5122" name="图片 6"/>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1588" y="0"/>
            <a:ext cx="1218882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3" name="图片 2"/>
          <p:cNvPicPr>
            <a:picLocks noChangeAspect="1" noChangeArrowheads="1"/>
          </p:cNvPicPr>
          <p:nvPr userDrawn="1"/>
        </p:nvPicPr>
        <p:blipFill>
          <a:blip r:embed="rId16">
            <a:extLst>
              <a:ext uri="{28A0092B-C50C-407E-A947-70E740481C1C}">
                <a14:useLocalDpi xmlns:a14="http://schemas.microsoft.com/office/drawing/2010/main" val="0"/>
              </a:ext>
            </a:extLst>
          </a:blip>
          <a:srcRect t="12222"/>
          <a:stretch>
            <a:fillRect/>
          </a:stretch>
        </p:blipFill>
        <p:spPr bwMode="auto">
          <a:xfrm>
            <a:off x="1588" y="838200"/>
            <a:ext cx="12188825" cy="601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004" r:id="rId1"/>
    <p:sldLayoutId id="2147484005" r:id="rId2"/>
    <p:sldLayoutId id="2147484006" r:id="rId3"/>
    <p:sldLayoutId id="2147484007" r:id="rId4"/>
    <p:sldLayoutId id="2147484008" r:id="rId5"/>
    <p:sldLayoutId id="2147484009" r:id="rId6"/>
    <p:sldLayoutId id="2147484010" r:id="rId7"/>
    <p:sldLayoutId id="2147484011" r:id="rId8"/>
    <p:sldLayoutId id="2147484012" r:id="rId9"/>
    <p:sldLayoutId id="2147484013" r:id="rId10"/>
    <p:sldLayoutId id="2147484014" r:id="rId11"/>
    <p:sldLayoutId id="2147484238" r:id="rId12"/>
    <p:sldLayoutId id="2147484239" r:id="rId13"/>
  </p:sldLayoutIdLst>
  <p:txStyles>
    <p:titleStyle>
      <a:lvl1pPr algn="l" rtl="0" eaLnBrk="0" fontAlgn="base" hangingPunct="0">
        <a:lnSpc>
          <a:spcPct val="90000"/>
        </a:lnSpc>
        <a:spcBef>
          <a:spcPct val="0"/>
        </a:spcBef>
        <a:spcAft>
          <a:spcPct val="0"/>
        </a:spcAft>
        <a:defRPr sz="44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2pPr>
      <a:lvl3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3pPr>
      <a:lvl4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4pPr>
      <a:lvl5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5pPr>
      <a:lvl6pPr marL="457200" algn="l" rtl="0" fontAlgn="base">
        <a:lnSpc>
          <a:spcPct val="90000"/>
        </a:lnSpc>
        <a:spcBef>
          <a:spcPct val="0"/>
        </a:spcBef>
        <a:spcAft>
          <a:spcPct val="0"/>
        </a:spcAft>
        <a:defRPr sz="4400">
          <a:solidFill>
            <a:schemeClr val="tx1"/>
          </a:solidFill>
          <a:latin typeface="Calibri Light" pitchFamily="34" charset="0"/>
          <a:ea typeface="宋体" pitchFamily="2" charset="-122"/>
        </a:defRPr>
      </a:lvl6pPr>
      <a:lvl7pPr marL="914400" algn="l" rtl="0" fontAlgn="base">
        <a:lnSpc>
          <a:spcPct val="90000"/>
        </a:lnSpc>
        <a:spcBef>
          <a:spcPct val="0"/>
        </a:spcBef>
        <a:spcAft>
          <a:spcPct val="0"/>
        </a:spcAft>
        <a:defRPr sz="4400">
          <a:solidFill>
            <a:schemeClr val="tx1"/>
          </a:solidFill>
          <a:latin typeface="Calibri Light" pitchFamily="34" charset="0"/>
          <a:ea typeface="宋体" pitchFamily="2" charset="-122"/>
        </a:defRPr>
      </a:lvl7pPr>
      <a:lvl8pPr marL="1371600" algn="l" rtl="0" fontAlgn="base">
        <a:lnSpc>
          <a:spcPct val="90000"/>
        </a:lnSpc>
        <a:spcBef>
          <a:spcPct val="0"/>
        </a:spcBef>
        <a:spcAft>
          <a:spcPct val="0"/>
        </a:spcAft>
        <a:defRPr sz="4400">
          <a:solidFill>
            <a:schemeClr val="tx1"/>
          </a:solidFill>
          <a:latin typeface="Calibri Light" pitchFamily="34" charset="0"/>
          <a:ea typeface="宋体" pitchFamily="2" charset="-122"/>
        </a:defRPr>
      </a:lvl8pPr>
      <a:lvl9pPr marL="1828800" algn="l" rtl="0" fontAlgn="base">
        <a:lnSpc>
          <a:spcPct val="90000"/>
        </a:lnSpc>
        <a:spcBef>
          <a:spcPct val="0"/>
        </a:spcBef>
        <a:spcAft>
          <a:spcPct val="0"/>
        </a:spcAft>
        <a:defRPr sz="4400">
          <a:solidFill>
            <a:schemeClr val="tx1"/>
          </a:solidFill>
          <a:latin typeface="Calibri Light" pitchFamily="34" charset="0"/>
          <a:ea typeface="宋体"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vl6pPr marL="25146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6pPr>
      <a:lvl7pPr marL="29718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7pPr>
      <a:lvl8pPr marL="34290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8pPr>
      <a:lvl9pPr marL="38862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gradFill flip="none" rotWithShape="1">
          <a:gsLst>
            <a:gs pos="0">
              <a:schemeClr val="accent1">
                <a:lumMod val="5000"/>
                <a:lumOff val="95000"/>
              </a:schemeClr>
            </a:gs>
            <a:gs pos="100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pic>
        <p:nvPicPr>
          <p:cNvPr id="3074" name="图片 6"/>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1588" y="0"/>
            <a:ext cx="1218882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5" name="图片 2"/>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6096000" y="0"/>
            <a:ext cx="6096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30686910"/>
      </p:ext>
    </p:extLst>
  </p:cSld>
  <p:clrMap bg1="lt1" tx1="dk1" bg2="lt2" tx2="dk2" accent1="accent1" accent2="accent2" accent3="accent3" accent4="accent4" accent5="accent5" accent6="accent6" hlink="hlink" folHlink="folHlink"/>
  <p:sldLayoutIdLst>
    <p:sldLayoutId id="2147484227" r:id="rId1"/>
    <p:sldLayoutId id="2147484228" r:id="rId2"/>
    <p:sldLayoutId id="2147484229" r:id="rId3"/>
    <p:sldLayoutId id="2147484230" r:id="rId4"/>
    <p:sldLayoutId id="2147484231" r:id="rId5"/>
    <p:sldLayoutId id="2147484232" r:id="rId6"/>
    <p:sldLayoutId id="2147484233" r:id="rId7"/>
    <p:sldLayoutId id="2147484234" r:id="rId8"/>
    <p:sldLayoutId id="2147484235" r:id="rId9"/>
    <p:sldLayoutId id="2147484236" r:id="rId10"/>
    <p:sldLayoutId id="2147484237" r:id="rId11"/>
  </p:sldLayoutIdLst>
  <p:txStyles>
    <p:titleStyle>
      <a:lvl1pPr algn="l" rtl="0" eaLnBrk="0" fontAlgn="base" hangingPunct="0">
        <a:lnSpc>
          <a:spcPct val="90000"/>
        </a:lnSpc>
        <a:spcBef>
          <a:spcPct val="0"/>
        </a:spcBef>
        <a:spcAft>
          <a:spcPct val="0"/>
        </a:spcAft>
        <a:defRPr sz="44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2pPr>
      <a:lvl3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3pPr>
      <a:lvl4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4pPr>
      <a:lvl5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5pPr>
      <a:lvl6pPr marL="457200" algn="l" rtl="0" fontAlgn="base">
        <a:lnSpc>
          <a:spcPct val="90000"/>
        </a:lnSpc>
        <a:spcBef>
          <a:spcPct val="0"/>
        </a:spcBef>
        <a:spcAft>
          <a:spcPct val="0"/>
        </a:spcAft>
        <a:defRPr sz="4400">
          <a:solidFill>
            <a:schemeClr val="tx1"/>
          </a:solidFill>
          <a:latin typeface="Calibri Light" pitchFamily="34" charset="0"/>
          <a:ea typeface="宋体" pitchFamily="2" charset="-122"/>
        </a:defRPr>
      </a:lvl6pPr>
      <a:lvl7pPr marL="914400" algn="l" rtl="0" fontAlgn="base">
        <a:lnSpc>
          <a:spcPct val="90000"/>
        </a:lnSpc>
        <a:spcBef>
          <a:spcPct val="0"/>
        </a:spcBef>
        <a:spcAft>
          <a:spcPct val="0"/>
        </a:spcAft>
        <a:defRPr sz="4400">
          <a:solidFill>
            <a:schemeClr val="tx1"/>
          </a:solidFill>
          <a:latin typeface="Calibri Light" pitchFamily="34" charset="0"/>
          <a:ea typeface="宋体" pitchFamily="2" charset="-122"/>
        </a:defRPr>
      </a:lvl7pPr>
      <a:lvl8pPr marL="1371600" algn="l" rtl="0" fontAlgn="base">
        <a:lnSpc>
          <a:spcPct val="90000"/>
        </a:lnSpc>
        <a:spcBef>
          <a:spcPct val="0"/>
        </a:spcBef>
        <a:spcAft>
          <a:spcPct val="0"/>
        </a:spcAft>
        <a:defRPr sz="4400">
          <a:solidFill>
            <a:schemeClr val="tx1"/>
          </a:solidFill>
          <a:latin typeface="Calibri Light" pitchFamily="34" charset="0"/>
          <a:ea typeface="宋体" pitchFamily="2" charset="-122"/>
        </a:defRPr>
      </a:lvl8pPr>
      <a:lvl9pPr marL="1828800" algn="l" rtl="0" fontAlgn="base">
        <a:lnSpc>
          <a:spcPct val="90000"/>
        </a:lnSpc>
        <a:spcBef>
          <a:spcPct val="0"/>
        </a:spcBef>
        <a:spcAft>
          <a:spcPct val="0"/>
        </a:spcAft>
        <a:defRPr sz="4400">
          <a:solidFill>
            <a:schemeClr val="tx1"/>
          </a:solidFill>
          <a:latin typeface="Calibri Light" pitchFamily="34" charset="0"/>
          <a:ea typeface="宋体"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vl6pPr marL="25146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6pPr>
      <a:lvl7pPr marL="29718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7pPr>
      <a:lvl8pPr marL="34290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8pPr>
      <a:lvl9pPr marL="38862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bwMode="auto">
      <p:bgPr>
        <a:gradFill flip="none" rotWithShape="1">
          <a:gsLst>
            <a:gs pos="0">
              <a:schemeClr val="accent1">
                <a:lumMod val="5000"/>
                <a:lumOff val="95000"/>
              </a:schemeClr>
            </a:gs>
            <a:gs pos="100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pic>
        <p:nvPicPr>
          <p:cNvPr id="1026" name="图片 6"/>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1588" y="0"/>
            <a:ext cx="1218882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17957316"/>
      </p:ext>
    </p:extLst>
  </p:cSld>
  <p:clrMap bg1="lt1" tx1="dk1" bg2="lt2" tx2="dk2" accent1="accent1" accent2="accent2" accent3="accent3" accent4="accent4" accent5="accent5" accent6="accent6" hlink="hlink" folHlink="folHlink"/>
  <p:sldLayoutIdLst>
    <p:sldLayoutId id="2147484215" r:id="rId1"/>
    <p:sldLayoutId id="2147484216" r:id="rId2"/>
    <p:sldLayoutId id="2147484217" r:id="rId3"/>
    <p:sldLayoutId id="2147484218" r:id="rId4"/>
    <p:sldLayoutId id="2147484219" r:id="rId5"/>
    <p:sldLayoutId id="2147484220" r:id="rId6"/>
    <p:sldLayoutId id="2147484221" r:id="rId7"/>
    <p:sldLayoutId id="2147484222" r:id="rId8"/>
    <p:sldLayoutId id="2147484223" r:id="rId9"/>
    <p:sldLayoutId id="2147484224" r:id="rId10"/>
    <p:sldLayoutId id="2147484225" r:id="rId11"/>
  </p:sldLayoutIdLst>
  <p:txStyles>
    <p:titleStyle>
      <a:lvl1pPr algn="l" rtl="0" eaLnBrk="0" fontAlgn="base" hangingPunct="0">
        <a:lnSpc>
          <a:spcPct val="90000"/>
        </a:lnSpc>
        <a:spcBef>
          <a:spcPct val="0"/>
        </a:spcBef>
        <a:spcAft>
          <a:spcPct val="0"/>
        </a:spcAft>
        <a:defRPr sz="44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2pPr>
      <a:lvl3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3pPr>
      <a:lvl4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4pPr>
      <a:lvl5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5pPr>
      <a:lvl6pPr marL="457200" algn="l" rtl="0" fontAlgn="base">
        <a:lnSpc>
          <a:spcPct val="90000"/>
        </a:lnSpc>
        <a:spcBef>
          <a:spcPct val="0"/>
        </a:spcBef>
        <a:spcAft>
          <a:spcPct val="0"/>
        </a:spcAft>
        <a:defRPr sz="4400">
          <a:solidFill>
            <a:schemeClr val="tx1"/>
          </a:solidFill>
          <a:latin typeface="Calibri Light" pitchFamily="34" charset="0"/>
          <a:ea typeface="宋体" pitchFamily="2" charset="-122"/>
        </a:defRPr>
      </a:lvl6pPr>
      <a:lvl7pPr marL="914400" algn="l" rtl="0" fontAlgn="base">
        <a:lnSpc>
          <a:spcPct val="90000"/>
        </a:lnSpc>
        <a:spcBef>
          <a:spcPct val="0"/>
        </a:spcBef>
        <a:spcAft>
          <a:spcPct val="0"/>
        </a:spcAft>
        <a:defRPr sz="4400">
          <a:solidFill>
            <a:schemeClr val="tx1"/>
          </a:solidFill>
          <a:latin typeface="Calibri Light" pitchFamily="34" charset="0"/>
          <a:ea typeface="宋体" pitchFamily="2" charset="-122"/>
        </a:defRPr>
      </a:lvl7pPr>
      <a:lvl8pPr marL="1371600" algn="l" rtl="0" fontAlgn="base">
        <a:lnSpc>
          <a:spcPct val="90000"/>
        </a:lnSpc>
        <a:spcBef>
          <a:spcPct val="0"/>
        </a:spcBef>
        <a:spcAft>
          <a:spcPct val="0"/>
        </a:spcAft>
        <a:defRPr sz="4400">
          <a:solidFill>
            <a:schemeClr val="tx1"/>
          </a:solidFill>
          <a:latin typeface="Calibri Light" pitchFamily="34" charset="0"/>
          <a:ea typeface="宋体" pitchFamily="2" charset="-122"/>
        </a:defRPr>
      </a:lvl8pPr>
      <a:lvl9pPr marL="1828800" algn="l" rtl="0" fontAlgn="base">
        <a:lnSpc>
          <a:spcPct val="90000"/>
        </a:lnSpc>
        <a:spcBef>
          <a:spcPct val="0"/>
        </a:spcBef>
        <a:spcAft>
          <a:spcPct val="0"/>
        </a:spcAft>
        <a:defRPr sz="4400">
          <a:solidFill>
            <a:schemeClr val="tx1"/>
          </a:solidFill>
          <a:latin typeface="Calibri Light" pitchFamily="34" charset="0"/>
          <a:ea typeface="宋体"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vl6pPr marL="25146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6pPr>
      <a:lvl7pPr marL="29718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7pPr>
      <a:lvl8pPr marL="34290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8pPr>
      <a:lvl9pPr marL="38862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1.bin"/><Relationship Id="rId4" Type="http://schemas.openxmlformats.org/officeDocument/2006/relationships/image" Target="../media/image5.wmf"/><Relationship Id="rId1" Type="http://schemas.openxmlformats.org/officeDocument/2006/relationships/vmlDrawing" Target="../drawings/vmlDrawing1.vml"/><Relationship Id="rId2" Type="http://schemas.openxmlformats.org/officeDocument/2006/relationships/slideLayout" Target="../slideLayouts/slideLayout2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14.xml.rels><?xml version="1.0" encoding="UTF-8" standalone="yes"?>
<Relationships xmlns="http://schemas.openxmlformats.org/package/2006/relationships"><Relationship Id="rId20" Type="http://schemas.openxmlformats.org/officeDocument/2006/relationships/image" Target="NULL"/><Relationship Id="rId21" Type="http://schemas.openxmlformats.org/officeDocument/2006/relationships/image" Target="NULL"/><Relationship Id="rId22" Type="http://schemas.openxmlformats.org/officeDocument/2006/relationships/image" Target="NULL"/><Relationship Id="rId23" Type="http://schemas.openxmlformats.org/officeDocument/2006/relationships/image" Target="../media/image280.png"/><Relationship Id="rId10" Type="http://schemas.openxmlformats.org/officeDocument/2006/relationships/image" Target="../media/image250.png"/><Relationship Id="rId13" Type="http://schemas.openxmlformats.org/officeDocument/2006/relationships/image" Target="NULL"/><Relationship Id="rId14" Type="http://schemas.openxmlformats.org/officeDocument/2006/relationships/image" Target="../media/image260.png"/><Relationship Id="rId15" Type="http://schemas.openxmlformats.org/officeDocument/2006/relationships/image" Target="NULL"/><Relationship Id="rId16" Type="http://schemas.openxmlformats.org/officeDocument/2006/relationships/image" Target="NULL"/><Relationship Id="rId17" Type="http://schemas.openxmlformats.org/officeDocument/2006/relationships/image" Target="../media/image270.png"/><Relationship Id="rId1" Type="http://schemas.openxmlformats.org/officeDocument/2006/relationships/slideLayout" Target="../slideLayouts/slideLayout7.xml"/><Relationship Id="rId19" Type="http://schemas.openxmlformats.org/officeDocument/2006/relationships/image" Target="NULL"/><Relationship Id="rId2" Type="http://schemas.openxmlformats.org/officeDocument/2006/relationships/notesSlide" Target="../notesSlides/notesSlide8.xml"/><Relationship Id="rId3" Type="http://schemas.openxmlformats.org/officeDocument/2006/relationships/image" Target="../media/image39.png"/><Relationship Id="rId4" Type="http://schemas.openxmlformats.org/officeDocument/2006/relationships/image" Target="NULL"/><Relationship Id="rId5" Type="http://schemas.openxmlformats.org/officeDocument/2006/relationships/image" Target="NULL"/><Relationship Id="rId6" Type="http://schemas.openxmlformats.org/officeDocument/2006/relationships/image" Target="NULL"/><Relationship Id="rId7" Type="http://schemas.openxmlformats.org/officeDocument/2006/relationships/image" Target="NULL"/><Relationship Id="rId8" Type="http://schemas.openxmlformats.org/officeDocument/2006/relationships/image" Target="NULL"/><Relationship Id="rId9" Type="http://schemas.openxmlformats.org/officeDocument/2006/relationships/image" Target="NULL"/></Relationships>
</file>

<file path=ppt/slides/_rels/slide15.xml.rels><?xml version="1.0" encoding="UTF-8" standalone="yes"?>
<Relationships xmlns="http://schemas.openxmlformats.org/package/2006/relationships"><Relationship Id="rId3" Type="http://schemas.openxmlformats.org/officeDocument/2006/relationships/image" Target="NULL"/><Relationship Id="rId4" Type="http://schemas.openxmlformats.org/officeDocument/2006/relationships/image" Target="NULL"/><Relationship Id="rId5" Type="http://schemas.openxmlformats.org/officeDocument/2006/relationships/image" Target="NULL"/><Relationship Id="rId6" Type="http://schemas.openxmlformats.org/officeDocument/2006/relationships/image" Target="NULL"/><Relationship Id="rId7" Type="http://schemas.openxmlformats.org/officeDocument/2006/relationships/image" Target="../media/image40.png"/><Relationship Id="rId8" Type="http://schemas.openxmlformats.org/officeDocument/2006/relationships/image" Target="../media/image39.png"/><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_rels/slide16.xml.rels><?xml version="1.0" encoding="UTF-8" standalone="yes"?>
<Relationships xmlns="http://schemas.openxmlformats.org/package/2006/relationships"><Relationship Id="rId3" Type="http://schemas.openxmlformats.org/officeDocument/2006/relationships/image" Target="NULL"/><Relationship Id="rId4" Type="http://schemas.openxmlformats.org/officeDocument/2006/relationships/image" Target="NULL"/><Relationship Id="rId5" Type="http://schemas.openxmlformats.org/officeDocument/2006/relationships/image" Target="NULL"/><Relationship Id="rId6" Type="http://schemas.openxmlformats.org/officeDocument/2006/relationships/image" Target="NULL"/><Relationship Id="rId7" Type="http://schemas.openxmlformats.org/officeDocument/2006/relationships/image" Target="../media/image40.png"/><Relationship Id="rId10" Type="http://schemas.openxmlformats.org/officeDocument/2006/relationships/image" Target="NULL"/><Relationship Id="rId11" Type="http://schemas.openxmlformats.org/officeDocument/2006/relationships/image" Target="NULL"/><Relationship Id="rId12" Type="http://schemas.openxmlformats.org/officeDocument/2006/relationships/image" Target="NULL"/><Relationship Id="rId13" Type="http://schemas.openxmlformats.org/officeDocument/2006/relationships/image" Target="NULL"/><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8.xml.rels><?xml version="1.0" encoding="UTF-8" standalone="yes"?>
<Relationships xmlns="http://schemas.openxmlformats.org/package/2006/relationships"><Relationship Id="rId3" Type="http://schemas.openxmlformats.org/officeDocument/2006/relationships/image" Target="../media/image41.png"/><Relationship Id="rId4" Type="http://schemas.openxmlformats.org/officeDocument/2006/relationships/image" Target="../media/image87.png"/><Relationship Id="rId5" Type="http://schemas.openxmlformats.org/officeDocument/2006/relationships/image" Target="../media/image89.png"/><Relationship Id="rId6" Type="http://schemas.openxmlformats.org/officeDocument/2006/relationships/image" Target="../media/image93.png"/><Relationship Id="rId7" Type="http://schemas.openxmlformats.org/officeDocument/2006/relationships/image" Target="../media/image98.png"/><Relationship Id="rId8" Type="http://schemas.openxmlformats.org/officeDocument/2006/relationships/image" Target="../media/image42.png"/><Relationship Id="rId9" Type="http://schemas.openxmlformats.org/officeDocument/2006/relationships/image" Target="../media/image43.png"/><Relationship Id="rId10" Type="http://schemas.openxmlformats.org/officeDocument/2006/relationships/image" Target="../media/image44.png"/><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6.png"/></Relationships>
</file>

<file path=ppt/slides/_rels/slide21.xml.rels><?xml version="1.0" encoding="UTF-8" standalone="yes"?>
<Relationships xmlns="http://schemas.openxmlformats.org/package/2006/relationships"><Relationship Id="rId3" Type="http://schemas.openxmlformats.org/officeDocument/2006/relationships/image" Target="../media/image47.png"/><Relationship Id="rId4" Type="http://schemas.openxmlformats.org/officeDocument/2006/relationships/image" Target="../media/image48.png"/><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22.xml.rels><?xml version="1.0" encoding="UTF-8" standalone="yes"?>
<Relationships xmlns="http://schemas.openxmlformats.org/package/2006/relationships"><Relationship Id="rId11" Type="http://schemas.openxmlformats.org/officeDocument/2006/relationships/image" Target="../media/image350.png"/><Relationship Id="rId12" Type="http://schemas.openxmlformats.org/officeDocument/2006/relationships/image" Target="../media/image360.png"/><Relationship Id="rId1" Type="http://schemas.openxmlformats.org/officeDocument/2006/relationships/slideLayout" Target="../slideLayouts/slideLayout7.xml"/><Relationship Id="rId2" Type="http://schemas.openxmlformats.org/officeDocument/2006/relationships/notesSlide" Target="../notesSlides/notesSlide14.xml"/><Relationship Id="rId3" Type="http://schemas.openxmlformats.org/officeDocument/2006/relationships/image" Target="../media/image1860.png"/><Relationship Id="rId4" Type="http://schemas.openxmlformats.org/officeDocument/2006/relationships/image" Target="../media/image1870.png"/><Relationship Id="rId5" Type="http://schemas.openxmlformats.org/officeDocument/2006/relationships/image" Target="../media/image1880.png"/><Relationship Id="rId6" Type="http://schemas.openxmlformats.org/officeDocument/2006/relationships/image" Target="../media/image1891.png"/><Relationship Id="rId7" Type="http://schemas.openxmlformats.org/officeDocument/2006/relationships/image" Target="../media/image1901.png"/><Relationship Id="rId8" Type="http://schemas.openxmlformats.org/officeDocument/2006/relationships/image" Target="../media/image1910.png"/><Relationship Id="rId9" Type="http://schemas.openxmlformats.org/officeDocument/2006/relationships/image" Target="../media/image1920.png"/><Relationship Id="rId10" Type="http://schemas.openxmlformats.org/officeDocument/2006/relationships/image" Target="../media/image193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4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9.png"/><Relationship Id="rId6" Type="http://schemas.openxmlformats.org/officeDocument/2006/relationships/image" Target="../media/image10.png"/><Relationship Id="rId7" Type="http://schemas.openxmlformats.org/officeDocument/2006/relationships/image" Target="../media/image11.png"/><Relationship Id="rId8" Type="http://schemas.openxmlformats.org/officeDocument/2006/relationships/image" Target="../media/image12.png"/><Relationship Id="rId9" Type="http://schemas.openxmlformats.org/officeDocument/2006/relationships/image" Target="../media/image13.png"/><Relationship Id="rId10" Type="http://schemas.openxmlformats.org/officeDocument/2006/relationships/image" Target="../media/image14.png"/><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4.xml.rels><?xml version="1.0" encoding="UTF-8" standalone="yes"?>
<Relationships xmlns="http://schemas.openxmlformats.org/package/2006/relationships"><Relationship Id="rId11" Type="http://schemas.openxmlformats.org/officeDocument/2006/relationships/image" Target="../media/image24.png"/><Relationship Id="rId12" Type="http://schemas.openxmlformats.org/officeDocument/2006/relationships/image" Target="../media/image25.png"/><Relationship Id="rId13" Type="http://schemas.openxmlformats.org/officeDocument/2006/relationships/image" Target="../media/image26.png"/><Relationship Id="rId14" Type="http://schemas.openxmlformats.org/officeDocument/2006/relationships/image" Target="../media/image27.png"/><Relationship Id="rId15" Type="http://schemas.openxmlformats.org/officeDocument/2006/relationships/image" Target="../media/image28.png"/><Relationship Id="rId16" Type="http://schemas.openxmlformats.org/officeDocument/2006/relationships/image" Target="../media/image29.png"/><Relationship Id="rId17" Type="http://schemas.openxmlformats.org/officeDocument/2006/relationships/image" Target="../media/image30.png"/><Relationship Id="rId1" Type="http://schemas.openxmlformats.org/officeDocument/2006/relationships/slideLayout" Target="../slideLayouts/slideLayout7.xml"/><Relationship Id="rId2" Type="http://schemas.openxmlformats.org/officeDocument/2006/relationships/image" Target="../media/image15.png"/><Relationship Id="rId3" Type="http://schemas.openxmlformats.org/officeDocument/2006/relationships/image" Target="../media/image16.png"/><Relationship Id="rId4" Type="http://schemas.openxmlformats.org/officeDocument/2006/relationships/image" Target="../media/image17.png"/><Relationship Id="rId5" Type="http://schemas.openxmlformats.org/officeDocument/2006/relationships/image" Target="../media/image18.png"/><Relationship Id="rId6" Type="http://schemas.openxmlformats.org/officeDocument/2006/relationships/image" Target="../media/image19.png"/><Relationship Id="rId7" Type="http://schemas.openxmlformats.org/officeDocument/2006/relationships/image" Target="../media/image20.png"/><Relationship Id="rId8" Type="http://schemas.openxmlformats.org/officeDocument/2006/relationships/image" Target="../media/image21.png"/><Relationship Id="rId9" Type="http://schemas.openxmlformats.org/officeDocument/2006/relationships/image" Target="../media/image22.png"/><Relationship Id="rId10" Type="http://schemas.openxmlformats.org/officeDocument/2006/relationships/image" Target="../media/image23.png"/></Relationships>
</file>

<file path=ppt/slides/_rels/slide5.xml.rels><?xml version="1.0" encoding="UTF-8" standalone="yes"?>
<Relationships xmlns="http://schemas.openxmlformats.org/package/2006/relationships"><Relationship Id="rId3" Type="http://schemas.openxmlformats.org/officeDocument/2006/relationships/image" Target="../media/image180.png"/><Relationship Id="rId4" Type="http://schemas.openxmlformats.org/officeDocument/2006/relationships/image" Target="../media/image190.png"/><Relationship Id="rId5" Type="http://schemas.openxmlformats.org/officeDocument/2006/relationships/image" Target="../media/image32.png"/><Relationship Id="rId6" Type="http://schemas.openxmlformats.org/officeDocument/2006/relationships/image" Target="../media/image200.png"/><Relationship Id="rId7" Type="http://schemas.openxmlformats.org/officeDocument/2006/relationships/image" Target="../media/image320.png"/><Relationship Id="rId8" Type="http://schemas.openxmlformats.org/officeDocument/2006/relationships/image" Target="../media/image220.png"/><Relationship Id="rId9" Type="http://schemas.openxmlformats.org/officeDocument/2006/relationships/image" Target="../media/image230.png"/><Relationship Id="rId1" Type="http://schemas.openxmlformats.org/officeDocument/2006/relationships/slideLayout" Target="../slideLayouts/slideLayout7.xml"/><Relationship Id="rId2" Type="http://schemas.openxmlformats.org/officeDocument/2006/relationships/image" Target="../media/image31.png"/></Relationships>
</file>

<file path=ppt/slides/_rels/slide6.xml.rels><?xml version="1.0" encoding="UTF-8" standalone="yes"?>
<Relationships xmlns="http://schemas.openxmlformats.org/package/2006/relationships"><Relationship Id="rId11" Type="http://schemas.openxmlformats.org/officeDocument/2006/relationships/image" Target="../media/image36.wmf"/><Relationship Id="rId12" Type="http://schemas.openxmlformats.org/officeDocument/2006/relationships/image" Target="../media/image120.png"/><Relationship Id="rId13" Type="http://schemas.openxmlformats.org/officeDocument/2006/relationships/image" Target="../media/image130.png"/><Relationship Id="rId1" Type="http://schemas.openxmlformats.org/officeDocument/2006/relationships/vmlDrawing" Target="../drawings/vmlDrawing2.vml"/><Relationship Id="rId2" Type="http://schemas.openxmlformats.org/officeDocument/2006/relationships/slideLayout" Target="../slideLayouts/slideLayout7.xml"/><Relationship Id="rId3" Type="http://schemas.openxmlformats.org/officeDocument/2006/relationships/notesSlide" Target="../notesSlides/notesSlide1.xml"/><Relationship Id="rId4" Type="http://schemas.openxmlformats.org/officeDocument/2006/relationships/oleObject" Target="../embeddings/oleObject2.bin"/><Relationship Id="rId5" Type="http://schemas.openxmlformats.org/officeDocument/2006/relationships/image" Target="../media/image33.wmf"/><Relationship Id="rId6" Type="http://schemas.openxmlformats.org/officeDocument/2006/relationships/oleObject" Target="../embeddings/oleObject3.bin"/><Relationship Id="rId7" Type="http://schemas.openxmlformats.org/officeDocument/2006/relationships/image" Target="../media/image34.wmf"/><Relationship Id="rId8" Type="http://schemas.openxmlformats.org/officeDocument/2006/relationships/oleObject" Target="../embeddings/oleObject4.bin"/><Relationship Id="rId9" Type="http://schemas.openxmlformats.org/officeDocument/2006/relationships/image" Target="../media/image35.wmf"/><Relationship Id="rId10" Type="http://schemas.openxmlformats.org/officeDocument/2006/relationships/oleObject" Target="../embeddings/oleObject5.bin"/></Relationships>
</file>

<file path=ppt/slides/_rels/slide7.xml.rels><?xml version="1.0" encoding="UTF-8" standalone="yes"?>
<Relationships xmlns="http://schemas.openxmlformats.org/package/2006/relationships"><Relationship Id="rId11" Type="http://schemas.openxmlformats.org/officeDocument/2006/relationships/image" Target="../media/image36.wmf"/><Relationship Id="rId16" Type="http://schemas.openxmlformats.org/officeDocument/2006/relationships/image" Target="../media/image80.png"/><Relationship Id="rId17" Type="http://schemas.openxmlformats.org/officeDocument/2006/relationships/image" Target="../media/image90.png"/><Relationship Id="rId18" Type="http://schemas.openxmlformats.org/officeDocument/2006/relationships/image" Target="../media/image100.png"/><Relationship Id="rId19" Type="http://schemas.openxmlformats.org/officeDocument/2006/relationships/image" Target="../media/image110.png"/><Relationship Id="rId20" Type="http://schemas.openxmlformats.org/officeDocument/2006/relationships/image" Target="../media/image140.png"/><Relationship Id="rId21" Type="http://schemas.openxmlformats.org/officeDocument/2006/relationships/image" Target="../media/image120.png"/><Relationship Id="rId1" Type="http://schemas.openxmlformats.org/officeDocument/2006/relationships/vmlDrawing" Target="../drawings/vmlDrawing3.vml"/><Relationship Id="rId2" Type="http://schemas.openxmlformats.org/officeDocument/2006/relationships/slideLayout" Target="../slideLayouts/slideLayout7.xml"/><Relationship Id="rId3" Type="http://schemas.openxmlformats.org/officeDocument/2006/relationships/notesSlide" Target="../notesSlides/notesSlide2.xml"/><Relationship Id="rId4" Type="http://schemas.openxmlformats.org/officeDocument/2006/relationships/oleObject" Target="../embeddings/oleObject6.bin"/><Relationship Id="rId5" Type="http://schemas.openxmlformats.org/officeDocument/2006/relationships/image" Target="../media/image33.wmf"/><Relationship Id="rId6" Type="http://schemas.openxmlformats.org/officeDocument/2006/relationships/oleObject" Target="../embeddings/oleObject7.bin"/><Relationship Id="rId7" Type="http://schemas.openxmlformats.org/officeDocument/2006/relationships/image" Target="../media/image34.wmf"/><Relationship Id="rId8" Type="http://schemas.openxmlformats.org/officeDocument/2006/relationships/oleObject" Target="../embeddings/oleObject8.bin"/><Relationship Id="rId9" Type="http://schemas.openxmlformats.org/officeDocument/2006/relationships/image" Target="../media/image35.wmf"/><Relationship Id="rId22" Type="http://schemas.openxmlformats.org/officeDocument/2006/relationships/image" Target="../media/image130.png"/><Relationship Id="rId10" Type="http://schemas.openxmlformats.org/officeDocument/2006/relationships/oleObject" Target="../embeddings/oleObject9.bin"/></Relationships>
</file>

<file path=ppt/slides/_rels/slide8.xml.rels><?xml version="1.0" encoding="UTF-8" standalone="yes"?>
<Relationships xmlns="http://schemas.openxmlformats.org/package/2006/relationships"><Relationship Id="rId9" Type="http://schemas.openxmlformats.org/officeDocument/2006/relationships/image" Target="../media/image37.wmf"/><Relationship Id="rId20" Type="http://schemas.openxmlformats.org/officeDocument/2006/relationships/image" Target="../media/image140.png"/><Relationship Id="rId21" Type="http://schemas.openxmlformats.org/officeDocument/2006/relationships/image" Target="../media/image150.png"/><Relationship Id="rId10" Type="http://schemas.openxmlformats.org/officeDocument/2006/relationships/oleObject" Target="../embeddings/oleObject13.bin"/><Relationship Id="rId11" Type="http://schemas.openxmlformats.org/officeDocument/2006/relationships/image" Target="../media/image38.wmf"/><Relationship Id="rId12" Type="http://schemas.openxmlformats.org/officeDocument/2006/relationships/oleObject" Target="../embeddings/oleObject14.bin"/><Relationship Id="rId13" Type="http://schemas.openxmlformats.org/officeDocument/2006/relationships/image" Target="../media/image35.wmf"/><Relationship Id="rId14" Type="http://schemas.openxmlformats.org/officeDocument/2006/relationships/oleObject" Target="../embeddings/oleObject15.bin"/><Relationship Id="rId15" Type="http://schemas.openxmlformats.org/officeDocument/2006/relationships/image" Target="../media/image36.wmf"/><Relationship Id="rId16" Type="http://schemas.openxmlformats.org/officeDocument/2006/relationships/image" Target="../media/image80.png"/><Relationship Id="rId17" Type="http://schemas.openxmlformats.org/officeDocument/2006/relationships/image" Target="../media/image90.png"/><Relationship Id="rId18" Type="http://schemas.openxmlformats.org/officeDocument/2006/relationships/image" Target="../media/image100.png"/><Relationship Id="rId19" Type="http://schemas.openxmlformats.org/officeDocument/2006/relationships/image" Target="../media/image110.png"/><Relationship Id="rId1" Type="http://schemas.openxmlformats.org/officeDocument/2006/relationships/vmlDrawing" Target="../drawings/vmlDrawing4.vml"/><Relationship Id="rId2" Type="http://schemas.openxmlformats.org/officeDocument/2006/relationships/slideLayout" Target="../slideLayouts/slideLayout7.xml"/><Relationship Id="rId3" Type="http://schemas.openxmlformats.org/officeDocument/2006/relationships/notesSlide" Target="../notesSlides/notesSlide3.xml"/><Relationship Id="rId4" Type="http://schemas.openxmlformats.org/officeDocument/2006/relationships/oleObject" Target="../embeddings/oleObject10.bin"/><Relationship Id="rId5" Type="http://schemas.openxmlformats.org/officeDocument/2006/relationships/image" Target="../media/image33.wmf"/><Relationship Id="rId6" Type="http://schemas.openxmlformats.org/officeDocument/2006/relationships/oleObject" Target="../embeddings/oleObject11.bin"/><Relationship Id="rId7" Type="http://schemas.openxmlformats.org/officeDocument/2006/relationships/image" Target="../media/image34.wmf"/><Relationship Id="rId8" Type="http://schemas.openxmlformats.org/officeDocument/2006/relationships/oleObject" Target="../embeddings/oleObject12.bin"/></Relationships>
</file>

<file path=ppt/slides/_rels/slide9.xml.rels><?xml version="1.0" encoding="UTF-8" standalone="yes"?>
<Relationships xmlns="http://schemas.openxmlformats.org/package/2006/relationships"><Relationship Id="rId9" Type="http://schemas.openxmlformats.org/officeDocument/2006/relationships/image" Target="../media/image37.wmf"/><Relationship Id="rId20" Type="http://schemas.openxmlformats.org/officeDocument/2006/relationships/image" Target="../media/image140.png"/><Relationship Id="rId21" Type="http://schemas.openxmlformats.org/officeDocument/2006/relationships/image" Target="../media/image150.png"/><Relationship Id="rId22" Type="http://schemas.openxmlformats.org/officeDocument/2006/relationships/image" Target="../media/image160.png"/><Relationship Id="rId10" Type="http://schemas.openxmlformats.org/officeDocument/2006/relationships/oleObject" Target="../embeddings/oleObject19.bin"/><Relationship Id="rId11" Type="http://schemas.openxmlformats.org/officeDocument/2006/relationships/image" Target="../media/image38.wmf"/><Relationship Id="rId12" Type="http://schemas.openxmlformats.org/officeDocument/2006/relationships/oleObject" Target="../embeddings/oleObject20.bin"/><Relationship Id="rId13" Type="http://schemas.openxmlformats.org/officeDocument/2006/relationships/image" Target="../media/image35.wmf"/><Relationship Id="rId14" Type="http://schemas.openxmlformats.org/officeDocument/2006/relationships/oleObject" Target="../embeddings/oleObject21.bin"/><Relationship Id="rId15" Type="http://schemas.openxmlformats.org/officeDocument/2006/relationships/image" Target="../media/image36.wmf"/><Relationship Id="rId16" Type="http://schemas.openxmlformats.org/officeDocument/2006/relationships/image" Target="../media/image80.png"/><Relationship Id="rId17" Type="http://schemas.openxmlformats.org/officeDocument/2006/relationships/image" Target="../media/image90.png"/><Relationship Id="rId18" Type="http://schemas.openxmlformats.org/officeDocument/2006/relationships/image" Target="../media/image100.png"/><Relationship Id="rId19" Type="http://schemas.openxmlformats.org/officeDocument/2006/relationships/image" Target="../media/image110.png"/><Relationship Id="rId1" Type="http://schemas.openxmlformats.org/officeDocument/2006/relationships/vmlDrawing" Target="../drawings/vmlDrawing5.vml"/><Relationship Id="rId2" Type="http://schemas.openxmlformats.org/officeDocument/2006/relationships/slideLayout" Target="../slideLayouts/slideLayout7.xml"/><Relationship Id="rId3" Type="http://schemas.openxmlformats.org/officeDocument/2006/relationships/notesSlide" Target="../notesSlides/notesSlide4.xml"/><Relationship Id="rId4" Type="http://schemas.openxmlformats.org/officeDocument/2006/relationships/oleObject" Target="../embeddings/oleObject16.bin"/><Relationship Id="rId5" Type="http://schemas.openxmlformats.org/officeDocument/2006/relationships/image" Target="../media/image33.wmf"/><Relationship Id="rId6" Type="http://schemas.openxmlformats.org/officeDocument/2006/relationships/oleObject" Target="../embeddings/oleObject17.bin"/><Relationship Id="rId7" Type="http://schemas.openxmlformats.org/officeDocument/2006/relationships/image" Target="../media/image34.wmf"/><Relationship Id="rId8" Type="http://schemas.openxmlformats.org/officeDocument/2006/relationships/oleObject" Target="../embeddings/oleObject18.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2" name="文本框 12"/>
          <p:cNvSpPr txBox="1">
            <a:spLocks noChangeArrowheads="1"/>
          </p:cNvSpPr>
          <p:nvPr/>
        </p:nvSpPr>
        <p:spPr bwMode="auto">
          <a:xfrm>
            <a:off x="1654692" y="2402340"/>
            <a:ext cx="1038241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9pPr>
          </a:lstStyle>
          <a:p>
            <a:pPr algn="ctr" eaLnBrk="1" hangingPunct="1">
              <a:defRPr/>
            </a:pPr>
            <a:r>
              <a:rPr lang="zh-CN" altLang="en-US" sz="4400" dirty="0" smtClean="0">
                <a:solidFill>
                  <a:schemeClr val="bg1"/>
                </a:solidFill>
                <a:effectLst>
                  <a:outerShdw blurRad="38100" dist="38100" dir="2700000" algn="tl">
                    <a:srgbClr val="C0C0C0"/>
                  </a:outerShdw>
                </a:effectLst>
                <a:latin typeface="SimHei" charset="-122"/>
                <a:ea typeface="SimHei" charset="-122"/>
                <a:cs typeface="SimHei" charset="-122"/>
              </a:rPr>
              <a:t>第十二章 深度学习</a:t>
            </a:r>
            <a:endParaRPr lang="en-US" altLang="zh-CN" sz="4400" dirty="0" smtClean="0">
              <a:solidFill>
                <a:schemeClr val="bg1"/>
              </a:solidFill>
              <a:effectLst>
                <a:outerShdw blurRad="38100" dist="38100" dir="2700000" algn="tl">
                  <a:srgbClr val="C0C0C0"/>
                </a:outerShdw>
              </a:effectLst>
              <a:latin typeface="SimHei" charset="-122"/>
              <a:ea typeface="SimHei" charset="-122"/>
              <a:cs typeface="SimHei" charset="-122"/>
            </a:endParaRPr>
          </a:p>
        </p:txBody>
      </p:sp>
      <p:graphicFrame>
        <p:nvGraphicFramePr>
          <p:cNvPr id="5" name="对象 4"/>
          <p:cNvGraphicFramePr>
            <a:graphicFrameLocks noChangeAspect="1"/>
          </p:cNvGraphicFramePr>
          <p:nvPr/>
        </p:nvGraphicFramePr>
        <p:xfrm>
          <a:off x="6038850" y="3338513"/>
          <a:ext cx="114300" cy="177800"/>
        </p:xfrm>
        <a:graphic>
          <a:graphicData uri="http://schemas.openxmlformats.org/presentationml/2006/ole">
            <mc:AlternateContent xmlns:mc="http://schemas.openxmlformats.org/markup-compatibility/2006">
              <mc:Choice xmlns:v="urn:schemas-microsoft-com:vml" Requires="v">
                <p:oleObj spid="_x0000_s47697" name="Equation" r:id="rId3" imgW="114120" imgH="177480" progId="Equation.DSMT4">
                  <p:embed/>
                </p:oleObj>
              </mc:Choice>
              <mc:Fallback>
                <p:oleObj name="Equation" r:id="rId3" imgW="114120" imgH="177480" progId="Equation.DSMT4">
                  <p:embed/>
                  <p:pic>
                    <p:nvPicPr>
                      <p:cNvPr id="0"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38850" y="3338513"/>
                        <a:ext cx="114300" cy="177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副标题 2"/>
          <p:cNvSpPr>
            <a:spLocks noGrp="1"/>
          </p:cNvSpPr>
          <p:nvPr>
            <p:ph type="subTitle" idx="1"/>
          </p:nvPr>
        </p:nvSpPr>
        <p:spPr>
          <a:xfrm>
            <a:off x="1771650" y="4216539"/>
            <a:ext cx="8534400" cy="1752600"/>
          </a:xfrm>
        </p:spPr>
        <p:txBody>
          <a:bodyPr/>
          <a:lstStyle/>
          <a:p>
            <a:r>
              <a:rPr kumimoji="1" lang="zh-CN" altLang="en-US" dirty="0" smtClean="0">
                <a:solidFill>
                  <a:schemeClr val="bg1">
                    <a:lumMod val="95000"/>
                  </a:schemeClr>
                </a:solidFill>
                <a:latin typeface="SimHei" charset="-122"/>
                <a:ea typeface="SimHei" charset="-122"/>
                <a:cs typeface="SimHei" charset="-122"/>
              </a:rPr>
              <a:t>卿来云</a:t>
            </a:r>
            <a:endParaRPr kumimoji="1" lang="zh-CN" altLang="en-US" dirty="0">
              <a:solidFill>
                <a:schemeClr val="bg1">
                  <a:lumMod val="95000"/>
                </a:schemeClr>
              </a:solidFill>
              <a:latin typeface="SimHei" charset="-122"/>
              <a:ea typeface="SimHei" charset="-122"/>
              <a:cs typeface="SimHei" charset="-122"/>
            </a:endParaRPr>
          </a:p>
        </p:txBody>
      </p:sp>
    </p:spTree>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矩形 30"/>
          <p:cNvSpPr/>
          <p:nvPr/>
        </p:nvSpPr>
        <p:spPr>
          <a:xfrm>
            <a:off x="3327483" y="2814908"/>
            <a:ext cx="1080000" cy="360000"/>
          </a:xfrm>
          <a:prstGeom prst="rect">
            <a:avLst/>
          </a:prstGeom>
          <a:solidFill>
            <a:schemeClr val="accent1"/>
          </a:soli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zh-TW" altLang="en-US"/>
          </a:p>
        </p:txBody>
      </p:sp>
      <p:sp>
        <p:nvSpPr>
          <p:cNvPr id="2" name="標題 1"/>
          <p:cNvSpPr>
            <a:spLocks noGrp="1"/>
          </p:cNvSpPr>
          <p:nvPr>
            <p:ph type="title"/>
          </p:nvPr>
        </p:nvSpPr>
        <p:spPr/>
        <p:txBody>
          <a:bodyPr/>
          <a:lstStyle/>
          <a:p>
            <a:r>
              <a:rPr lang="zh-CN" altLang="en-US" dirty="0"/>
              <a:t>深度</a:t>
            </a:r>
            <a:r>
              <a:rPr lang="en-US" altLang="zh-TW" dirty="0"/>
              <a:t>RNN</a:t>
            </a:r>
            <a:endParaRPr lang="zh-TW" altLang="en-US" dirty="0"/>
          </a:p>
        </p:txBody>
      </p:sp>
      <p:sp>
        <p:nvSpPr>
          <p:cNvPr id="5" name="矩形 4"/>
          <p:cNvSpPr/>
          <p:nvPr/>
        </p:nvSpPr>
        <p:spPr>
          <a:xfrm>
            <a:off x="3349478" y="5627724"/>
            <a:ext cx="1080000" cy="360000"/>
          </a:xfrm>
          <a:prstGeom prst="rect">
            <a:avLst/>
          </a:prstGeom>
          <a:solidFill>
            <a:srgbClr val="FFC000"/>
          </a:solidFill>
        </p:spPr>
        <p:style>
          <a:lnRef idx="3">
            <a:schemeClr val="lt1"/>
          </a:lnRef>
          <a:fillRef idx="1">
            <a:schemeClr val="accent4"/>
          </a:fillRef>
          <a:effectRef idx="1">
            <a:schemeClr val="accent4"/>
          </a:effectRef>
          <a:fontRef idx="minor">
            <a:schemeClr val="lt1"/>
          </a:fontRef>
        </p:style>
        <p:txBody>
          <a:bodyPr rtlCol="0" anchor="ctr"/>
          <a:lstStyle/>
          <a:p>
            <a:pPr algn="ctr"/>
            <a:endParaRPr lang="zh-TW" altLang="en-US"/>
          </a:p>
        </p:txBody>
      </p:sp>
      <p:sp>
        <p:nvSpPr>
          <p:cNvPr id="6" name="矩形 5"/>
          <p:cNvSpPr/>
          <p:nvPr/>
        </p:nvSpPr>
        <p:spPr>
          <a:xfrm>
            <a:off x="3370988" y="4783384"/>
            <a:ext cx="1080000" cy="360000"/>
          </a:xfrm>
          <a:prstGeom prst="rect">
            <a:avLst/>
          </a:prstGeom>
          <a:solidFill>
            <a:schemeClr val="accent1"/>
          </a:soli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zh-TW" altLang="en-US"/>
          </a:p>
        </p:txBody>
      </p:sp>
      <p:sp>
        <p:nvSpPr>
          <p:cNvPr id="7" name="矩形 6"/>
          <p:cNvSpPr/>
          <p:nvPr/>
        </p:nvSpPr>
        <p:spPr>
          <a:xfrm>
            <a:off x="5632707" y="5633988"/>
            <a:ext cx="1080000" cy="360000"/>
          </a:xfrm>
          <a:prstGeom prst="rect">
            <a:avLst/>
          </a:prstGeom>
          <a:solidFill>
            <a:srgbClr val="FFC000"/>
          </a:solidFill>
        </p:spPr>
        <p:style>
          <a:lnRef idx="3">
            <a:schemeClr val="lt1"/>
          </a:lnRef>
          <a:fillRef idx="1">
            <a:schemeClr val="accent4"/>
          </a:fillRef>
          <a:effectRef idx="1">
            <a:schemeClr val="accent4"/>
          </a:effectRef>
          <a:fontRef idx="minor">
            <a:schemeClr val="lt1"/>
          </a:fontRef>
        </p:style>
        <p:txBody>
          <a:bodyPr rtlCol="0" anchor="ctr"/>
          <a:lstStyle/>
          <a:p>
            <a:pPr algn="ctr"/>
            <a:endParaRPr lang="zh-TW" altLang="en-US"/>
          </a:p>
        </p:txBody>
      </p:sp>
      <p:sp>
        <p:nvSpPr>
          <p:cNvPr id="8" name="矩形 7"/>
          <p:cNvSpPr/>
          <p:nvPr/>
        </p:nvSpPr>
        <p:spPr>
          <a:xfrm>
            <a:off x="5616132" y="4783384"/>
            <a:ext cx="1080000" cy="360000"/>
          </a:xfrm>
          <a:prstGeom prst="rect">
            <a:avLst/>
          </a:prstGeom>
          <a:solidFill>
            <a:schemeClr val="accent1"/>
          </a:soli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zh-TW" altLang="en-US"/>
          </a:p>
        </p:txBody>
      </p:sp>
      <p:sp>
        <p:nvSpPr>
          <p:cNvPr id="9" name="向上箭號 8"/>
          <p:cNvSpPr/>
          <p:nvPr/>
        </p:nvSpPr>
        <p:spPr>
          <a:xfrm>
            <a:off x="3696141" y="5185057"/>
            <a:ext cx="386677" cy="432000"/>
          </a:xfrm>
          <a:prstGeom prst="up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TW" altLang="en-US"/>
          </a:p>
        </p:txBody>
      </p:sp>
      <p:sp>
        <p:nvSpPr>
          <p:cNvPr id="10" name="向上箭號 9"/>
          <p:cNvSpPr/>
          <p:nvPr/>
        </p:nvSpPr>
        <p:spPr>
          <a:xfrm>
            <a:off x="5967127" y="5189636"/>
            <a:ext cx="386677" cy="432000"/>
          </a:xfrm>
          <a:prstGeom prst="up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TW" altLang="en-US"/>
          </a:p>
        </p:txBody>
      </p:sp>
      <p:sp>
        <p:nvSpPr>
          <p:cNvPr id="11" name="向右箭號 10"/>
          <p:cNvSpPr/>
          <p:nvPr/>
        </p:nvSpPr>
        <p:spPr>
          <a:xfrm>
            <a:off x="2383202" y="4777251"/>
            <a:ext cx="900000" cy="432067"/>
          </a:xfrm>
          <a:prstGeom prst="rightArrow">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zh-TW" altLang="en-US"/>
          </a:p>
        </p:txBody>
      </p:sp>
      <p:sp>
        <p:nvSpPr>
          <p:cNvPr id="12" name="向右箭號 11"/>
          <p:cNvSpPr/>
          <p:nvPr/>
        </p:nvSpPr>
        <p:spPr>
          <a:xfrm>
            <a:off x="4610795" y="4783350"/>
            <a:ext cx="900000" cy="432067"/>
          </a:xfrm>
          <a:prstGeom prst="rightArrow">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zh-TW" altLang="en-US"/>
          </a:p>
        </p:txBody>
      </p:sp>
      <p:sp>
        <p:nvSpPr>
          <p:cNvPr id="13" name="文字方塊 12"/>
          <p:cNvSpPr txBox="1"/>
          <p:nvPr/>
        </p:nvSpPr>
        <p:spPr>
          <a:xfrm>
            <a:off x="1567542" y="4666455"/>
            <a:ext cx="890772" cy="523220"/>
          </a:xfrm>
          <a:prstGeom prst="rect">
            <a:avLst/>
          </a:prstGeom>
          <a:noFill/>
        </p:spPr>
        <p:txBody>
          <a:bodyPr wrap="square" rtlCol="0">
            <a:spAutoFit/>
          </a:bodyPr>
          <a:lstStyle/>
          <a:p>
            <a:pPr algn="ctr"/>
            <a:r>
              <a:rPr lang="en-US" altLang="zh-TW" sz="2800" dirty="0">
                <a:solidFill>
                  <a:srgbClr val="0000FF"/>
                </a:solidFill>
              </a:rPr>
              <a:t>……</a:t>
            </a:r>
            <a:endParaRPr lang="zh-TW" altLang="en-US" sz="2800" baseline="-25000" dirty="0">
              <a:solidFill>
                <a:srgbClr val="0000FF"/>
              </a:solidFill>
            </a:endParaRPr>
          </a:p>
        </p:txBody>
      </p:sp>
      <p:sp>
        <p:nvSpPr>
          <p:cNvPr id="14" name="文字方塊 13"/>
          <p:cNvSpPr txBox="1"/>
          <p:nvPr/>
        </p:nvSpPr>
        <p:spPr>
          <a:xfrm>
            <a:off x="9838528" y="4635213"/>
            <a:ext cx="890772" cy="523220"/>
          </a:xfrm>
          <a:prstGeom prst="rect">
            <a:avLst/>
          </a:prstGeom>
          <a:noFill/>
        </p:spPr>
        <p:txBody>
          <a:bodyPr wrap="square" rtlCol="0">
            <a:spAutoFit/>
          </a:bodyPr>
          <a:lstStyle/>
          <a:p>
            <a:pPr algn="ctr"/>
            <a:r>
              <a:rPr lang="en-US" altLang="zh-TW" sz="2800" dirty="0">
                <a:solidFill>
                  <a:srgbClr val="0000FF"/>
                </a:solidFill>
              </a:rPr>
              <a:t>……</a:t>
            </a:r>
            <a:endParaRPr lang="zh-TW" altLang="en-US" sz="2800" baseline="-25000" dirty="0">
              <a:solidFill>
                <a:srgbClr val="0000FF"/>
              </a:solidFill>
            </a:endParaRPr>
          </a:p>
        </p:txBody>
      </p:sp>
      <p:sp>
        <p:nvSpPr>
          <p:cNvPr id="15" name="矩形 14"/>
          <p:cNvSpPr/>
          <p:nvPr/>
        </p:nvSpPr>
        <p:spPr>
          <a:xfrm>
            <a:off x="7896901" y="5633988"/>
            <a:ext cx="1080000" cy="360000"/>
          </a:xfrm>
          <a:prstGeom prst="rect">
            <a:avLst/>
          </a:prstGeom>
          <a:solidFill>
            <a:srgbClr val="FFC000"/>
          </a:solidFill>
        </p:spPr>
        <p:style>
          <a:lnRef idx="3">
            <a:schemeClr val="lt1"/>
          </a:lnRef>
          <a:fillRef idx="1">
            <a:schemeClr val="accent4"/>
          </a:fillRef>
          <a:effectRef idx="1">
            <a:schemeClr val="accent4"/>
          </a:effectRef>
          <a:fontRef idx="minor">
            <a:schemeClr val="lt1"/>
          </a:fontRef>
        </p:style>
        <p:txBody>
          <a:bodyPr rtlCol="0" anchor="ctr"/>
          <a:lstStyle/>
          <a:p>
            <a:pPr algn="ctr"/>
            <a:r>
              <a:rPr lang="en-US" altLang="zh-TW" dirty="0"/>
              <a:t>x</a:t>
            </a:r>
            <a:r>
              <a:rPr lang="en-US" altLang="zh-TW" baseline="30000" dirty="0"/>
              <a:t>t+2</a:t>
            </a:r>
            <a:endParaRPr lang="zh-TW" altLang="en-US" baseline="30000" dirty="0"/>
          </a:p>
        </p:txBody>
      </p:sp>
      <p:sp>
        <p:nvSpPr>
          <p:cNvPr id="16" name="矩形 15"/>
          <p:cNvSpPr/>
          <p:nvPr/>
        </p:nvSpPr>
        <p:spPr>
          <a:xfrm>
            <a:off x="7880326" y="4783384"/>
            <a:ext cx="1080000" cy="360000"/>
          </a:xfrm>
          <a:prstGeom prst="rect">
            <a:avLst/>
          </a:prstGeom>
          <a:solidFill>
            <a:schemeClr val="accent1"/>
          </a:soli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zh-TW" altLang="en-US"/>
          </a:p>
        </p:txBody>
      </p:sp>
      <p:sp>
        <p:nvSpPr>
          <p:cNvPr id="17" name="向上箭號 16"/>
          <p:cNvSpPr/>
          <p:nvPr/>
        </p:nvSpPr>
        <p:spPr>
          <a:xfrm>
            <a:off x="8231321" y="5189636"/>
            <a:ext cx="386677" cy="432000"/>
          </a:xfrm>
          <a:prstGeom prst="up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TW" altLang="en-US"/>
          </a:p>
        </p:txBody>
      </p:sp>
      <p:sp>
        <p:nvSpPr>
          <p:cNvPr id="18" name="向右箭號 17"/>
          <p:cNvSpPr/>
          <p:nvPr/>
        </p:nvSpPr>
        <p:spPr>
          <a:xfrm>
            <a:off x="6874989" y="4783350"/>
            <a:ext cx="900000" cy="432067"/>
          </a:xfrm>
          <a:prstGeom prst="rightArrow">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zh-TW" altLang="en-US"/>
          </a:p>
        </p:txBody>
      </p:sp>
      <p:sp>
        <p:nvSpPr>
          <p:cNvPr id="19" name="向右箭號 18"/>
          <p:cNvSpPr/>
          <p:nvPr/>
        </p:nvSpPr>
        <p:spPr>
          <a:xfrm>
            <a:off x="9015452" y="4777251"/>
            <a:ext cx="900000" cy="432067"/>
          </a:xfrm>
          <a:prstGeom prst="rightArrow">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zh-TW" altLang="en-US"/>
          </a:p>
        </p:txBody>
      </p:sp>
      <p:sp>
        <p:nvSpPr>
          <p:cNvPr id="23" name="矩形 22"/>
          <p:cNvSpPr/>
          <p:nvPr/>
        </p:nvSpPr>
        <p:spPr>
          <a:xfrm>
            <a:off x="3349478" y="3866449"/>
            <a:ext cx="1080000" cy="360000"/>
          </a:xfrm>
          <a:prstGeom prst="rect">
            <a:avLst/>
          </a:prstGeom>
          <a:solidFill>
            <a:schemeClr val="accent1"/>
          </a:soli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zh-TW" altLang="en-US"/>
          </a:p>
        </p:txBody>
      </p:sp>
      <p:sp>
        <p:nvSpPr>
          <p:cNvPr id="24" name="向上箭號 23"/>
          <p:cNvSpPr/>
          <p:nvPr/>
        </p:nvSpPr>
        <p:spPr>
          <a:xfrm>
            <a:off x="3674631" y="4268122"/>
            <a:ext cx="386677" cy="432000"/>
          </a:xfrm>
          <a:prstGeom prst="up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TW" altLang="en-US"/>
          </a:p>
        </p:txBody>
      </p:sp>
      <p:sp>
        <p:nvSpPr>
          <p:cNvPr id="25" name="向右箭號 24"/>
          <p:cNvSpPr/>
          <p:nvPr/>
        </p:nvSpPr>
        <p:spPr>
          <a:xfrm>
            <a:off x="2361692" y="3860316"/>
            <a:ext cx="900000" cy="432067"/>
          </a:xfrm>
          <a:prstGeom prst="rightArrow">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zh-TW" altLang="en-US"/>
          </a:p>
        </p:txBody>
      </p:sp>
      <p:sp>
        <p:nvSpPr>
          <p:cNvPr id="26" name="文字方塊 25"/>
          <p:cNvSpPr txBox="1"/>
          <p:nvPr/>
        </p:nvSpPr>
        <p:spPr>
          <a:xfrm>
            <a:off x="1546032" y="3749520"/>
            <a:ext cx="890772" cy="523220"/>
          </a:xfrm>
          <a:prstGeom prst="rect">
            <a:avLst/>
          </a:prstGeom>
          <a:noFill/>
        </p:spPr>
        <p:txBody>
          <a:bodyPr wrap="square" rtlCol="0">
            <a:spAutoFit/>
          </a:bodyPr>
          <a:lstStyle/>
          <a:p>
            <a:pPr algn="ctr"/>
            <a:r>
              <a:rPr lang="en-US" altLang="zh-TW" sz="2800" dirty="0">
                <a:solidFill>
                  <a:srgbClr val="0000FF"/>
                </a:solidFill>
              </a:rPr>
              <a:t>……</a:t>
            </a:r>
            <a:endParaRPr lang="zh-TW" altLang="en-US" sz="2800" baseline="-25000" dirty="0">
              <a:solidFill>
                <a:srgbClr val="0000FF"/>
              </a:solidFill>
            </a:endParaRPr>
          </a:p>
        </p:txBody>
      </p:sp>
      <p:sp>
        <p:nvSpPr>
          <p:cNvPr id="27" name="文字方塊 26"/>
          <p:cNvSpPr txBox="1"/>
          <p:nvPr/>
        </p:nvSpPr>
        <p:spPr>
          <a:xfrm rot="5400000">
            <a:off x="3512364" y="3261946"/>
            <a:ext cx="890772" cy="523220"/>
          </a:xfrm>
          <a:prstGeom prst="rect">
            <a:avLst/>
          </a:prstGeom>
          <a:noFill/>
          <a:ln>
            <a:noFill/>
          </a:ln>
        </p:spPr>
        <p:txBody>
          <a:bodyPr wrap="square" rtlCol="0">
            <a:spAutoFit/>
          </a:bodyPr>
          <a:lstStyle/>
          <a:p>
            <a:pPr algn="ctr"/>
            <a:r>
              <a:rPr lang="en-US" altLang="zh-TW" sz="2800" dirty="0">
                <a:solidFill>
                  <a:schemeClr val="accent4"/>
                </a:solidFill>
              </a:rPr>
              <a:t>……</a:t>
            </a:r>
            <a:endParaRPr lang="zh-TW" altLang="en-US" sz="2800" baseline="-25000" dirty="0">
              <a:solidFill>
                <a:schemeClr val="accent4"/>
              </a:solidFill>
            </a:endParaRPr>
          </a:p>
        </p:txBody>
      </p:sp>
      <p:sp>
        <p:nvSpPr>
          <p:cNvPr id="28" name="向上箭號 27"/>
          <p:cNvSpPr/>
          <p:nvPr/>
        </p:nvSpPr>
        <p:spPr>
          <a:xfrm>
            <a:off x="3674630" y="2329933"/>
            <a:ext cx="386677" cy="432000"/>
          </a:xfrm>
          <a:prstGeom prst="up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TW" altLang="en-US"/>
          </a:p>
        </p:txBody>
      </p:sp>
      <p:sp>
        <p:nvSpPr>
          <p:cNvPr id="29" name="矩形 28"/>
          <p:cNvSpPr/>
          <p:nvPr/>
        </p:nvSpPr>
        <p:spPr>
          <a:xfrm>
            <a:off x="3327967" y="1928302"/>
            <a:ext cx="1080000" cy="360000"/>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zh-TW" altLang="en-US"/>
          </a:p>
        </p:txBody>
      </p:sp>
      <p:sp>
        <p:nvSpPr>
          <p:cNvPr id="30" name="文字方塊 29"/>
          <p:cNvSpPr txBox="1"/>
          <p:nvPr/>
        </p:nvSpPr>
        <p:spPr>
          <a:xfrm>
            <a:off x="3435692" y="1877449"/>
            <a:ext cx="907572" cy="461665"/>
          </a:xfrm>
          <a:prstGeom prst="rect">
            <a:avLst/>
          </a:prstGeom>
          <a:noFill/>
        </p:spPr>
        <p:txBody>
          <a:bodyPr wrap="square" rtlCol="0">
            <a:spAutoFit/>
          </a:bodyPr>
          <a:lstStyle/>
          <a:p>
            <a:pPr algn="ctr"/>
            <a:r>
              <a:rPr lang="en-US" altLang="zh-TW" sz="2400" dirty="0" err="1"/>
              <a:t>y</a:t>
            </a:r>
            <a:r>
              <a:rPr lang="en-US" altLang="zh-TW" sz="2400" baseline="30000" dirty="0" err="1"/>
              <a:t>t</a:t>
            </a:r>
            <a:endParaRPr lang="zh-TW" altLang="en-US" sz="2400" baseline="30000" dirty="0"/>
          </a:p>
        </p:txBody>
      </p:sp>
      <p:sp>
        <p:nvSpPr>
          <p:cNvPr id="32" name="向右箭號 31"/>
          <p:cNvSpPr/>
          <p:nvPr/>
        </p:nvSpPr>
        <p:spPr>
          <a:xfrm>
            <a:off x="2339697" y="2808775"/>
            <a:ext cx="900000" cy="432067"/>
          </a:xfrm>
          <a:prstGeom prst="rightArrow">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zh-TW" altLang="en-US"/>
          </a:p>
        </p:txBody>
      </p:sp>
      <p:sp>
        <p:nvSpPr>
          <p:cNvPr id="33" name="文字方塊 32"/>
          <p:cNvSpPr txBox="1"/>
          <p:nvPr/>
        </p:nvSpPr>
        <p:spPr>
          <a:xfrm>
            <a:off x="1524037" y="2697979"/>
            <a:ext cx="890772" cy="523220"/>
          </a:xfrm>
          <a:prstGeom prst="rect">
            <a:avLst/>
          </a:prstGeom>
          <a:noFill/>
        </p:spPr>
        <p:txBody>
          <a:bodyPr wrap="square" rtlCol="0">
            <a:spAutoFit/>
          </a:bodyPr>
          <a:lstStyle/>
          <a:p>
            <a:pPr algn="ctr"/>
            <a:r>
              <a:rPr lang="en-US" altLang="zh-TW" sz="2800" dirty="0">
                <a:solidFill>
                  <a:srgbClr val="0000FF"/>
                </a:solidFill>
              </a:rPr>
              <a:t>……</a:t>
            </a:r>
            <a:endParaRPr lang="zh-TW" altLang="en-US" sz="2800" baseline="-25000" dirty="0">
              <a:solidFill>
                <a:srgbClr val="0000FF"/>
              </a:solidFill>
            </a:endParaRPr>
          </a:p>
        </p:txBody>
      </p:sp>
      <p:sp>
        <p:nvSpPr>
          <p:cNvPr id="34" name="矩形 33"/>
          <p:cNvSpPr/>
          <p:nvPr/>
        </p:nvSpPr>
        <p:spPr>
          <a:xfrm>
            <a:off x="5598017" y="2808774"/>
            <a:ext cx="1080000" cy="360000"/>
          </a:xfrm>
          <a:prstGeom prst="rect">
            <a:avLst/>
          </a:prstGeom>
          <a:solidFill>
            <a:schemeClr val="accent1"/>
          </a:soli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zh-TW" altLang="en-US"/>
          </a:p>
        </p:txBody>
      </p:sp>
      <p:sp>
        <p:nvSpPr>
          <p:cNvPr id="35" name="矩形 34"/>
          <p:cNvSpPr/>
          <p:nvPr/>
        </p:nvSpPr>
        <p:spPr>
          <a:xfrm>
            <a:off x="5620012" y="3860315"/>
            <a:ext cx="1080000" cy="360000"/>
          </a:xfrm>
          <a:prstGeom prst="rect">
            <a:avLst/>
          </a:prstGeom>
          <a:solidFill>
            <a:schemeClr val="accent1"/>
          </a:soli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zh-TW" altLang="en-US"/>
          </a:p>
        </p:txBody>
      </p:sp>
      <p:sp>
        <p:nvSpPr>
          <p:cNvPr id="36" name="向上箭號 35"/>
          <p:cNvSpPr/>
          <p:nvPr/>
        </p:nvSpPr>
        <p:spPr>
          <a:xfrm>
            <a:off x="5945165" y="4261988"/>
            <a:ext cx="386677" cy="432000"/>
          </a:xfrm>
          <a:prstGeom prst="up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TW" altLang="en-US"/>
          </a:p>
        </p:txBody>
      </p:sp>
      <p:sp>
        <p:nvSpPr>
          <p:cNvPr id="37" name="向右箭號 36"/>
          <p:cNvSpPr/>
          <p:nvPr/>
        </p:nvSpPr>
        <p:spPr>
          <a:xfrm>
            <a:off x="4632226" y="3854182"/>
            <a:ext cx="900000" cy="432067"/>
          </a:xfrm>
          <a:prstGeom prst="rightArrow">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zh-TW" altLang="en-US"/>
          </a:p>
        </p:txBody>
      </p:sp>
      <p:sp>
        <p:nvSpPr>
          <p:cNvPr id="38" name="文字方塊 37"/>
          <p:cNvSpPr txBox="1"/>
          <p:nvPr/>
        </p:nvSpPr>
        <p:spPr>
          <a:xfrm rot="5400000">
            <a:off x="5782898" y="3255812"/>
            <a:ext cx="890772" cy="523220"/>
          </a:xfrm>
          <a:prstGeom prst="rect">
            <a:avLst/>
          </a:prstGeom>
          <a:noFill/>
          <a:ln>
            <a:noFill/>
          </a:ln>
        </p:spPr>
        <p:txBody>
          <a:bodyPr wrap="square" rtlCol="0">
            <a:spAutoFit/>
          </a:bodyPr>
          <a:lstStyle/>
          <a:p>
            <a:pPr algn="ctr"/>
            <a:r>
              <a:rPr lang="en-US" altLang="zh-TW" sz="2800" dirty="0">
                <a:solidFill>
                  <a:schemeClr val="accent4"/>
                </a:solidFill>
              </a:rPr>
              <a:t>……</a:t>
            </a:r>
            <a:endParaRPr lang="zh-TW" altLang="en-US" sz="2800" baseline="-25000" dirty="0">
              <a:solidFill>
                <a:schemeClr val="accent4"/>
              </a:solidFill>
            </a:endParaRPr>
          </a:p>
        </p:txBody>
      </p:sp>
      <p:sp>
        <p:nvSpPr>
          <p:cNvPr id="39" name="向上箭號 38"/>
          <p:cNvSpPr/>
          <p:nvPr/>
        </p:nvSpPr>
        <p:spPr>
          <a:xfrm>
            <a:off x="5945164" y="2323799"/>
            <a:ext cx="386677" cy="432000"/>
          </a:xfrm>
          <a:prstGeom prst="up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TW" altLang="en-US"/>
          </a:p>
        </p:txBody>
      </p:sp>
      <p:sp>
        <p:nvSpPr>
          <p:cNvPr id="40" name="矩形 39"/>
          <p:cNvSpPr/>
          <p:nvPr/>
        </p:nvSpPr>
        <p:spPr>
          <a:xfrm>
            <a:off x="5598501" y="1922168"/>
            <a:ext cx="1080000" cy="360000"/>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zh-TW" altLang="en-US"/>
          </a:p>
        </p:txBody>
      </p:sp>
      <p:sp>
        <p:nvSpPr>
          <p:cNvPr id="41" name="文字方塊 40"/>
          <p:cNvSpPr txBox="1"/>
          <p:nvPr/>
        </p:nvSpPr>
        <p:spPr>
          <a:xfrm>
            <a:off x="5706226" y="1871315"/>
            <a:ext cx="907572" cy="461665"/>
          </a:xfrm>
          <a:prstGeom prst="rect">
            <a:avLst/>
          </a:prstGeom>
          <a:noFill/>
        </p:spPr>
        <p:txBody>
          <a:bodyPr wrap="square" rtlCol="0">
            <a:spAutoFit/>
          </a:bodyPr>
          <a:lstStyle/>
          <a:p>
            <a:pPr algn="ctr"/>
            <a:r>
              <a:rPr lang="en-US" altLang="zh-TW" sz="2400" dirty="0"/>
              <a:t>y</a:t>
            </a:r>
            <a:r>
              <a:rPr lang="en-US" altLang="zh-TW" sz="2400" baseline="30000" dirty="0"/>
              <a:t>t+1</a:t>
            </a:r>
            <a:endParaRPr lang="zh-TW" altLang="en-US" sz="2400" baseline="30000" dirty="0"/>
          </a:p>
        </p:txBody>
      </p:sp>
      <p:sp>
        <p:nvSpPr>
          <p:cNvPr id="42" name="向右箭號 41"/>
          <p:cNvSpPr/>
          <p:nvPr/>
        </p:nvSpPr>
        <p:spPr>
          <a:xfrm>
            <a:off x="4610231" y="2802641"/>
            <a:ext cx="900000" cy="432067"/>
          </a:xfrm>
          <a:prstGeom prst="rightArrow">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zh-TW" altLang="en-US"/>
          </a:p>
        </p:txBody>
      </p:sp>
      <p:sp>
        <p:nvSpPr>
          <p:cNvPr id="43" name="矩形 42"/>
          <p:cNvSpPr/>
          <p:nvPr/>
        </p:nvSpPr>
        <p:spPr>
          <a:xfrm>
            <a:off x="7827044" y="2802640"/>
            <a:ext cx="1080000" cy="360000"/>
          </a:xfrm>
          <a:prstGeom prst="rect">
            <a:avLst/>
          </a:prstGeom>
          <a:solidFill>
            <a:schemeClr val="accent1"/>
          </a:soli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zh-TW" altLang="en-US"/>
          </a:p>
        </p:txBody>
      </p:sp>
      <p:sp>
        <p:nvSpPr>
          <p:cNvPr id="44" name="矩形 43"/>
          <p:cNvSpPr/>
          <p:nvPr/>
        </p:nvSpPr>
        <p:spPr>
          <a:xfrm>
            <a:off x="7849039" y="3854181"/>
            <a:ext cx="1080000" cy="360000"/>
          </a:xfrm>
          <a:prstGeom prst="rect">
            <a:avLst/>
          </a:prstGeom>
          <a:solidFill>
            <a:schemeClr val="accent1"/>
          </a:soli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zh-TW" altLang="en-US"/>
          </a:p>
        </p:txBody>
      </p:sp>
      <p:sp>
        <p:nvSpPr>
          <p:cNvPr id="45" name="向上箭號 44"/>
          <p:cNvSpPr/>
          <p:nvPr/>
        </p:nvSpPr>
        <p:spPr>
          <a:xfrm>
            <a:off x="8174192" y="4255854"/>
            <a:ext cx="386677" cy="432000"/>
          </a:xfrm>
          <a:prstGeom prst="up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TW" altLang="en-US"/>
          </a:p>
        </p:txBody>
      </p:sp>
      <p:sp>
        <p:nvSpPr>
          <p:cNvPr id="46" name="向右箭號 45"/>
          <p:cNvSpPr/>
          <p:nvPr/>
        </p:nvSpPr>
        <p:spPr>
          <a:xfrm>
            <a:off x="6861253" y="3848048"/>
            <a:ext cx="900000" cy="432067"/>
          </a:xfrm>
          <a:prstGeom prst="rightArrow">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zh-TW" altLang="en-US"/>
          </a:p>
        </p:txBody>
      </p:sp>
      <p:sp>
        <p:nvSpPr>
          <p:cNvPr id="47" name="文字方塊 46"/>
          <p:cNvSpPr txBox="1"/>
          <p:nvPr/>
        </p:nvSpPr>
        <p:spPr>
          <a:xfrm rot="5400000">
            <a:off x="8011925" y="3249678"/>
            <a:ext cx="890772" cy="523220"/>
          </a:xfrm>
          <a:prstGeom prst="rect">
            <a:avLst/>
          </a:prstGeom>
          <a:noFill/>
          <a:ln>
            <a:noFill/>
          </a:ln>
        </p:spPr>
        <p:txBody>
          <a:bodyPr wrap="square" rtlCol="0">
            <a:spAutoFit/>
          </a:bodyPr>
          <a:lstStyle/>
          <a:p>
            <a:pPr algn="ctr"/>
            <a:r>
              <a:rPr lang="en-US" altLang="zh-TW" sz="2800" dirty="0">
                <a:solidFill>
                  <a:schemeClr val="accent4"/>
                </a:solidFill>
              </a:rPr>
              <a:t>……</a:t>
            </a:r>
            <a:endParaRPr lang="zh-TW" altLang="en-US" sz="2800" baseline="-25000" dirty="0">
              <a:solidFill>
                <a:schemeClr val="accent4"/>
              </a:solidFill>
            </a:endParaRPr>
          </a:p>
        </p:txBody>
      </p:sp>
      <p:sp>
        <p:nvSpPr>
          <p:cNvPr id="48" name="向上箭號 47"/>
          <p:cNvSpPr/>
          <p:nvPr/>
        </p:nvSpPr>
        <p:spPr>
          <a:xfrm>
            <a:off x="8174191" y="2317665"/>
            <a:ext cx="386677" cy="432000"/>
          </a:xfrm>
          <a:prstGeom prst="up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TW" altLang="en-US"/>
          </a:p>
        </p:txBody>
      </p:sp>
      <p:sp>
        <p:nvSpPr>
          <p:cNvPr id="49" name="矩形 48"/>
          <p:cNvSpPr/>
          <p:nvPr/>
        </p:nvSpPr>
        <p:spPr>
          <a:xfrm>
            <a:off x="7827528" y="1916034"/>
            <a:ext cx="1080000" cy="360000"/>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zh-TW" altLang="en-US"/>
          </a:p>
        </p:txBody>
      </p:sp>
      <p:sp>
        <p:nvSpPr>
          <p:cNvPr id="50" name="文字方塊 49"/>
          <p:cNvSpPr txBox="1"/>
          <p:nvPr/>
        </p:nvSpPr>
        <p:spPr>
          <a:xfrm>
            <a:off x="7935253" y="1865181"/>
            <a:ext cx="907572" cy="461665"/>
          </a:xfrm>
          <a:prstGeom prst="rect">
            <a:avLst/>
          </a:prstGeom>
          <a:noFill/>
        </p:spPr>
        <p:txBody>
          <a:bodyPr wrap="square" rtlCol="0">
            <a:spAutoFit/>
          </a:bodyPr>
          <a:lstStyle/>
          <a:p>
            <a:pPr algn="ctr"/>
            <a:r>
              <a:rPr lang="en-US" altLang="zh-TW" sz="2400" dirty="0"/>
              <a:t>y</a:t>
            </a:r>
            <a:r>
              <a:rPr lang="en-US" altLang="zh-TW" sz="2400" baseline="30000" dirty="0"/>
              <a:t>t+2</a:t>
            </a:r>
            <a:endParaRPr lang="zh-TW" altLang="en-US" sz="2400" baseline="30000" dirty="0"/>
          </a:p>
        </p:txBody>
      </p:sp>
      <p:sp>
        <p:nvSpPr>
          <p:cNvPr id="51" name="向右箭號 50"/>
          <p:cNvSpPr/>
          <p:nvPr/>
        </p:nvSpPr>
        <p:spPr>
          <a:xfrm>
            <a:off x="6839258" y="2796507"/>
            <a:ext cx="900000" cy="432067"/>
          </a:xfrm>
          <a:prstGeom prst="rightArrow">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zh-TW" altLang="en-US"/>
          </a:p>
        </p:txBody>
      </p:sp>
      <p:sp>
        <p:nvSpPr>
          <p:cNvPr id="52" name="文字方塊 51"/>
          <p:cNvSpPr txBox="1"/>
          <p:nvPr/>
        </p:nvSpPr>
        <p:spPr>
          <a:xfrm>
            <a:off x="9817712" y="3681750"/>
            <a:ext cx="890772" cy="523220"/>
          </a:xfrm>
          <a:prstGeom prst="rect">
            <a:avLst/>
          </a:prstGeom>
          <a:noFill/>
        </p:spPr>
        <p:txBody>
          <a:bodyPr wrap="square" rtlCol="0">
            <a:spAutoFit/>
          </a:bodyPr>
          <a:lstStyle/>
          <a:p>
            <a:pPr algn="ctr"/>
            <a:r>
              <a:rPr lang="en-US" altLang="zh-TW" sz="2800" dirty="0">
                <a:solidFill>
                  <a:srgbClr val="0000FF"/>
                </a:solidFill>
              </a:rPr>
              <a:t>……</a:t>
            </a:r>
            <a:endParaRPr lang="zh-TW" altLang="en-US" sz="2800" baseline="-25000" dirty="0">
              <a:solidFill>
                <a:srgbClr val="0000FF"/>
              </a:solidFill>
            </a:endParaRPr>
          </a:p>
        </p:txBody>
      </p:sp>
      <p:sp>
        <p:nvSpPr>
          <p:cNvPr id="53" name="向右箭號 52"/>
          <p:cNvSpPr/>
          <p:nvPr/>
        </p:nvSpPr>
        <p:spPr>
          <a:xfrm>
            <a:off x="8994636" y="3823788"/>
            <a:ext cx="900000" cy="432067"/>
          </a:xfrm>
          <a:prstGeom prst="rightArrow">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zh-TW" altLang="en-US"/>
          </a:p>
        </p:txBody>
      </p:sp>
      <p:sp>
        <p:nvSpPr>
          <p:cNvPr id="54" name="文字方塊 53"/>
          <p:cNvSpPr txBox="1"/>
          <p:nvPr/>
        </p:nvSpPr>
        <p:spPr>
          <a:xfrm>
            <a:off x="9838528" y="2630915"/>
            <a:ext cx="890772" cy="523220"/>
          </a:xfrm>
          <a:prstGeom prst="rect">
            <a:avLst/>
          </a:prstGeom>
          <a:noFill/>
        </p:spPr>
        <p:txBody>
          <a:bodyPr wrap="square" rtlCol="0">
            <a:spAutoFit/>
          </a:bodyPr>
          <a:lstStyle/>
          <a:p>
            <a:pPr algn="ctr"/>
            <a:r>
              <a:rPr lang="en-US" altLang="zh-TW" sz="2800" dirty="0">
                <a:solidFill>
                  <a:srgbClr val="0000FF"/>
                </a:solidFill>
              </a:rPr>
              <a:t>……</a:t>
            </a:r>
            <a:endParaRPr lang="zh-TW" altLang="en-US" sz="2800" baseline="-25000" dirty="0">
              <a:solidFill>
                <a:srgbClr val="0000FF"/>
              </a:solidFill>
            </a:endParaRPr>
          </a:p>
        </p:txBody>
      </p:sp>
      <p:sp>
        <p:nvSpPr>
          <p:cNvPr id="55" name="向右箭號 54"/>
          <p:cNvSpPr/>
          <p:nvPr/>
        </p:nvSpPr>
        <p:spPr>
          <a:xfrm>
            <a:off x="9015452" y="2772953"/>
            <a:ext cx="900000" cy="432067"/>
          </a:xfrm>
          <a:prstGeom prst="rightArrow">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zh-TW" altLang="en-US"/>
          </a:p>
        </p:txBody>
      </p:sp>
      <p:sp>
        <p:nvSpPr>
          <p:cNvPr id="4" name="矩形 3"/>
          <p:cNvSpPr/>
          <p:nvPr/>
        </p:nvSpPr>
        <p:spPr>
          <a:xfrm>
            <a:off x="3747021" y="5636287"/>
            <a:ext cx="335797" cy="369332"/>
          </a:xfrm>
          <a:prstGeom prst="rect">
            <a:avLst/>
          </a:prstGeom>
        </p:spPr>
        <p:txBody>
          <a:bodyPr wrap="none">
            <a:spAutoFit/>
          </a:bodyPr>
          <a:lstStyle/>
          <a:p>
            <a:pPr algn="ctr"/>
            <a:r>
              <a:rPr lang="en-US" altLang="zh-TW" dirty="0" err="1">
                <a:solidFill>
                  <a:schemeClr val="bg1"/>
                </a:solidFill>
              </a:rPr>
              <a:t>x</a:t>
            </a:r>
            <a:r>
              <a:rPr lang="en-US" altLang="zh-TW" baseline="30000" dirty="0" err="1">
                <a:solidFill>
                  <a:schemeClr val="bg1"/>
                </a:solidFill>
              </a:rPr>
              <a:t>t</a:t>
            </a:r>
            <a:endParaRPr lang="zh-TW" altLang="en-US" baseline="30000" dirty="0">
              <a:solidFill>
                <a:schemeClr val="bg1"/>
              </a:solidFill>
            </a:endParaRPr>
          </a:p>
        </p:txBody>
      </p:sp>
      <p:sp>
        <p:nvSpPr>
          <p:cNvPr id="56" name="矩形 55"/>
          <p:cNvSpPr/>
          <p:nvPr/>
        </p:nvSpPr>
        <p:spPr>
          <a:xfrm>
            <a:off x="5923508" y="5658350"/>
            <a:ext cx="491288" cy="369332"/>
          </a:xfrm>
          <a:prstGeom prst="rect">
            <a:avLst/>
          </a:prstGeom>
        </p:spPr>
        <p:txBody>
          <a:bodyPr wrap="none">
            <a:spAutoFit/>
          </a:bodyPr>
          <a:lstStyle/>
          <a:p>
            <a:pPr algn="ctr"/>
            <a:r>
              <a:rPr lang="en-US" altLang="zh-TW" dirty="0">
                <a:solidFill>
                  <a:schemeClr val="bg1"/>
                </a:solidFill>
              </a:rPr>
              <a:t>x</a:t>
            </a:r>
            <a:r>
              <a:rPr lang="en-US" altLang="zh-TW" baseline="30000" dirty="0">
                <a:solidFill>
                  <a:schemeClr val="bg1"/>
                </a:solidFill>
              </a:rPr>
              <a:t>t+1</a:t>
            </a:r>
            <a:endParaRPr lang="zh-TW" altLang="en-US" baseline="30000" dirty="0">
              <a:solidFill>
                <a:schemeClr val="bg1"/>
              </a:solidFill>
            </a:endParaRPr>
          </a:p>
        </p:txBody>
      </p:sp>
    </p:spTree>
    <p:extLst>
      <p:ext uri="{BB962C8B-B14F-4D97-AF65-F5344CB8AC3E}">
        <p14:creationId xmlns:p14="http://schemas.microsoft.com/office/powerpoint/2010/main" val="313028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7"/>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8"/>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0"/>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4"/>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5"/>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6"/>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7"/>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38"/>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39"/>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40"/>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41"/>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42"/>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15"/>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16"/>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17"/>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18"/>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43"/>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44"/>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45"/>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46"/>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47"/>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48"/>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49"/>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50"/>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51"/>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14"/>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19"/>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52"/>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53"/>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54"/>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5" grpId="0" animBg="1"/>
      <p:bldP spid="6" grpId="0" animBg="1"/>
      <p:bldP spid="7" grpId="0" animBg="1"/>
      <p:bldP spid="8" grpId="0" animBg="1"/>
      <p:bldP spid="9" grpId="0" animBg="1"/>
      <p:bldP spid="10" grpId="0" animBg="1"/>
      <p:bldP spid="11" grpId="0" animBg="1"/>
      <p:bldP spid="12" grpId="0" animBg="1"/>
      <p:bldP spid="13" grpId="0"/>
      <p:bldP spid="14" grpId="0"/>
      <p:bldP spid="15" grpId="0" animBg="1"/>
      <p:bldP spid="16" grpId="0" animBg="1"/>
      <p:bldP spid="17" grpId="0" animBg="1"/>
      <p:bldP spid="18" grpId="0" animBg="1"/>
      <p:bldP spid="19" grpId="0" animBg="1"/>
      <p:bldP spid="23" grpId="0" animBg="1"/>
      <p:bldP spid="24" grpId="0" animBg="1"/>
      <p:bldP spid="25" grpId="0" animBg="1"/>
      <p:bldP spid="26" grpId="0"/>
      <p:bldP spid="27" grpId="0"/>
      <p:bldP spid="28" grpId="0" animBg="1"/>
      <p:bldP spid="29" grpId="0" animBg="1"/>
      <p:bldP spid="30" grpId="0"/>
      <p:bldP spid="32" grpId="0" animBg="1"/>
      <p:bldP spid="33" grpId="0"/>
      <p:bldP spid="34" grpId="0" animBg="1"/>
      <p:bldP spid="35" grpId="0" animBg="1"/>
      <p:bldP spid="36" grpId="0" animBg="1"/>
      <p:bldP spid="37" grpId="0" animBg="1"/>
      <p:bldP spid="38" grpId="0"/>
      <p:bldP spid="39" grpId="0" animBg="1"/>
      <p:bldP spid="40" grpId="0" animBg="1"/>
      <p:bldP spid="41" grpId="0"/>
      <p:bldP spid="42" grpId="0" animBg="1"/>
      <p:bldP spid="43" grpId="0" animBg="1"/>
      <p:bldP spid="44" grpId="0" animBg="1"/>
      <p:bldP spid="45" grpId="0" animBg="1"/>
      <p:bldP spid="46" grpId="0" animBg="1"/>
      <p:bldP spid="47" grpId="0"/>
      <p:bldP spid="48" grpId="0" animBg="1"/>
      <p:bldP spid="49" grpId="0" animBg="1"/>
      <p:bldP spid="50" grpId="0"/>
      <p:bldP spid="51" grpId="0" animBg="1"/>
      <p:bldP spid="52" grpId="0"/>
      <p:bldP spid="53" grpId="0" animBg="1"/>
      <p:bldP spid="54" grpId="0"/>
      <p:bldP spid="5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矩形 44"/>
          <p:cNvSpPr/>
          <p:nvPr/>
        </p:nvSpPr>
        <p:spPr>
          <a:xfrm rot="5400000" flipH="1" flipV="1">
            <a:off x="4047712" y="3815671"/>
            <a:ext cx="1057792" cy="429696"/>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zh-TW" altLang="en-US"/>
          </a:p>
        </p:txBody>
      </p:sp>
      <p:sp>
        <p:nvSpPr>
          <p:cNvPr id="55" name="矩形 54"/>
          <p:cNvSpPr/>
          <p:nvPr/>
        </p:nvSpPr>
        <p:spPr>
          <a:xfrm rot="5400000" flipH="1" flipV="1">
            <a:off x="6303616" y="3827259"/>
            <a:ext cx="1057792" cy="453311"/>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zh-TW" altLang="en-US"/>
          </a:p>
        </p:txBody>
      </p:sp>
      <p:sp>
        <p:nvSpPr>
          <p:cNvPr id="58" name="矩形 57"/>
          <p:cNvSpPr/>
          <p:nvPr/>
        </p:nvSpPr>
        <p:spPr>
          <a:xfrm rot="5400000" flipH="1" flipV="1">
            <a:off x="8600716" y="3776576"/>
            <a:ext cx="1057792" cy="504263"/>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zh-TW" altLang="en-US"/>
          </a:p>
        </p:txBody>
      </p:sp>
      <p:sp>
        <p:nvSpPr>
          <p:cNvPr id="2" name="標題 1"/>
          <p:cNvSpPr>
            <a:spLocks noGrp="1"/>
          </p:cNvSpPr>
          <p:nvPr>
            <p:ph type="title"/>
          </p:nvPr>
        </p:nvSpPr>
        <p:spPr/>
        <p:txBody>
          <a:bodyPr/>
          <a:lstStyle/>
          <a:p>
            <a:r>
              <a:rPr lang="zh-CN" altLang="en-US" dirty="0" smtClean="0"/>
              <a:t>双向</a:t>
            </a:r>
            <a:r>
              <a:rPr lang="en-US" altLang="zh-TW" dirty="0" smtClean="0"/>
              <a:t>RNN</a:t>
            </a:r>
            <a:endParaRPr lang="zh-TW" altLang="en-US" dirty="0"/>
          </a:p>
        </p:txBody>
      </p:sp>
      <p:sp>
        <p:nvSpPr>
          <p:cNvPr id="4" name="文字方塊 3"/>
          <p:cNvSpPr txBox="1"/>
          <p:nvPr/>
        </p:nvSpPr>
        <p:spPr>
          <a:xfrm>
            <a:off x="6415181" y="3784547"/>
            <a:ext cx="907572" cy="461665"/>
          </a:xfrm>
          <a:prstGeom prst="rect">
            <a:avLst/>
          </a:prstGeom>
          <a:noFill/>
        </p:spPr>
        <p:txBody>
          <a:bodyPr wrap="square" rtlCol="0">
            <a:spAutoFit/>
          </a:bodyPr>
          <a:lstStyle/>
          <a:p>
            <a:pPr algn="ctr"/>
            <a:r>
              <a:rPr lang="en-US" altLang="zh-TW" sz="2400" dirty="0"/>
              <a:t>y</a:t>
            </a:r>
            <a:r>
              <a:rPr lang="en-US" altLang="zh-TW" sz="2400" baseline="30000" dirty="0"/>
              <a:t>t+1</a:t>
            </a:r>
            <a:endParaRPr lang="zh-TW" altLang="en-US" sz="2400" baseline="30000" dirty="0"/>
          </a:p>
        </p:txBody>
      </p:sp>
      <p:grpSp>
        <p:nvGrpSpPr>
          <p:cNvPr id="8" name="群組 7"/>
          <p:cNvGrpSpPr/>
          <p:nvPr/>
        </p:nvGrpSpPr>
        <p:grpSpPr>
          <a:xfrm>
            <a:off x="1491728" y="4691953"/>
            <a:ext cx="9161758" cy="1358775"/>
            <a:chOff x="-79576" y="5208739"/>
            <a:chExt cx="9161758" cy="1358775"/>
          </a:xfrm>
        </p:grpSpPr>
        <p:sp>
          <p:nvSpPr>
            <p:cNvPr id="9" name="矩形 8"/>
            <p:cNvSpPr/>
            <p:nvPr/>
          </p:nvSpPr>
          <p:spPr>
            <a:xfrm>
              <a:off x="1702360" y="6201250"/>
              <a:ext cx="1080000" cy="360000"/>
            </a:xfrm>
            <a:prstGeom prst="rect">
              <a:avLst/>
            </a:prstGeom>
            <a:solidFill>
              <a:srgbClr val="FFC000"/>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zh-TW" altLang="en-US"/>
            </a:p>
          </p:txBody>
        </p:sp>
        <p:sp>
          <p:nvSpPr>
            <p:cNvPr id="10" name="矩形 9"/>
            <p:cNvSpPr/>
            <p:nvPr/>
          </p:nvSpPr>
          <p:spPr>
            <a:xfrm>
              <a:off x="1723870" y="5356910"/>
              <a:ext cx="1080000" cy="360000"/>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zh-TW" altLang="en-US"/>
            </a:p>
          </p:txBody>
        </p:sp>
        <p:sp>
          <p:nvSpPr>
            <p:cNvPr id="11" name="矩形 10"/>
            <p:cNvSpPr/>
            <p:nvPr/>
          </p:nvSpPr>
          <p:spPr>
            <a:xfrm>
              <a:off x="3985589" y="6207514"/>
              <a:ext cx="1080000" cy="360000"/>
            </a:xfrm>
            <a:prstGeom prst="rect">
              <a:avLst/>
            </a:prstGeom>
            <a:solidFill>
              <a:srgbClr val="FFC000"/>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zh-TW" altLang="en-US"/>
            </a:p>
          </p:txBody>
        </p:sp>
        <p:sp>
          <p:nvSpPr>
            <p:cNvPr id="12" name="矩形 11"/>
            <p:cNvSpPr/>
            <p:nvPr/>
          </p:nvSpPr>
          <p:spPr>
            <a:xfrm>
              <a:off x="3969014" y="5356910"/>
              <a:ext cx="1080000" cy="360000"/>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zh-TW" altLang="en-US"/>
            </a:p>
          </p:txBody>
        </p:sp>
        <p:sp>
          <p:nvSpPr>
            <p:cNvPr id="13" name="向上箭號 12"/>
            <p:cNvSpPr/>
            <p:nvPr/>
          </p:nvSpPr>
          <p:spPr>
            <a:xfrm>
              <a:off x="2049022" y="5758583"/>
              <a:ext cx="386677" cy="432000"/>
            </a:xfrm>
            <a:prstGeom prst="upArrow">
              <a:avLst/>
            </a:prstGeom>
            <a:solidFill>
              <a:srgbClr val="FFC0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TW" altLang="en-US"/>
            </a:p>
          </p:txBody>
        </p:sp>
        <p:sp>
          <p:nvSpPr>
            <p:cNvPr id="14" name="向上箭號 13"/>
            <p:cNvSpPr/>
            <p:nvPr/>
          </p:nvSpPr>
          <p:spPr>
            <a:xfrm>
              <a:off x="4320008" y="5763162"/>
              <a:ext cx="386677" cy="432000"/>
            </a:xfrm>
            <a:prstGeom prst="upArrow">
              <a:avLst/>
            </a:prstGeom>
            <a:solidFill>
              <a:srgbClr val="FFC0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TW" altLang="en-US"/>
            </a:p>
          </p:txBody>
        </p:sp>
        <p:sp>
          <p:nvSpPr>
            <p:cNvPr id="15" name="向右箭號 14"/>
            <p:cNvSpPr/>
            <p:nvPr/>
          </p:nvSpPr>
          <p:spPr>
            <a:xfrm>
              <a:off x="736084" y="5350776"/>
              <a:ext cx="900000" cy="432067"/>
            </a:xfrm>
            <a:prstGeom prst="rightArrow">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zh-TW" altLang="en-US"/>
            </a:p>
          </p:txBody>
        </p:sp>
        <p:sp>
          <p:nvSpPr>
            <p:cNvPr id="16" name="向右箭號 15"/>
            <p:cNvSpPr/>
            <p:nvPr/>
          </p:nvSpPr>
          <p:spPr>
            <a:xfrm>
              <a:off x="2963677" y="5356875"/>
              <a:ext cx="900000" cy="432067"/>
            </a:xfrm>
            <a:prstGeom prst="rightArrow">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zh-TW" altLang="en-US"/>
            </a:p>
          </p:txBody>
        </p:sp>
        <p:sp>
          <p:nvSpPr>
            <p:cNvPr id="17" name="文字方塊 16"/>
            <p:cNvSpPr txBox="1"/>
            <p:nvPr/>
          </p:nvSpPr>
          <p:spPr>
            <a:xfrm>
              <a:off x="-79576" y="5239981"/>
              <a:ext cx="890772" cy="523220"/>
            </a:xfrm>
            <a:prstGeom prst="rect">
              <a:avLst/>
            </a:prstGeom>
            <a:noFill/>
          </p:spPr>
          <p:txBody>
            <a:bodyPr wrap="square" rtlCol="0">
              <a:spAutoFit/>
            </a:bodyPr>
            <a:lstStyle/>
            <a:p>
              <a:pPr algn="ctr"/>
              <a:r>
                <a:rPr lang="en-US" altLang="zh-TW" sz="2800" dirty="0">
                  <a:solidFill>
                    <a:srgbClr val="0000FF"/>
                  </a:solidFill>
                </a:rPr>
                <a:t>……</a:t>
              </a:r>
              <a:endParaRPr lang="zh-TW" altLang="en-US" sz="2800" baseline="-25000" dirty="0">
                <a:solidFill>
                  <a:srgbClr val="0000FF"/>
                </a:solidFill>
              </a:endParaRPr>
            </a:p>
          </p:txBody>
        </p:sp>
        <p:sp>
          <p:nvSpPr>
            <p:cNvPr id="18" name="文字方塊 17"/>
            <p:cNvSpPr txBox="1"/>
            <p:nvPr/>
          </p:nvSpPr>
          <p:spPr>
            <a:xfrm>
              <a:off x="8191410" y="5208739"/>
              <a:ext cx="890772" cy="523220"/>
            </a:xfrm>
            <a:prstGeom prst="rect">
              <a:avLst/>
            </a:prstGeom>
            <a:noFill/>
          </p:spPr>
          <p:txBody>
            <a:bodyPr wrap="square" rtlCol="0">
              <a:spAutoFit/>
            </a:bodyPr>
            <a:lstStyle/>
            <a:p>
              <a:pPr algn="ctr"/>
              <a:r>
                <a:rPr lang="en-US" altLang="zh-TW" sz="2800" dirty="0">
                  <a:solidFill>
                    <a:srgbClr val="0000FF"/>
                  </a:solidFill>
                </a:rPr>
                <a:t>……</a:t>
              </a:r>
              <a:endParaRPr lang="zh-TW" altLang="en-US" sz="2800" baseline="-25000" dirty="0">
                <a:solidFill>
                  <a:srgbClr val="0000FF"/>
                </a:solidFill>
              </a:endParaRPr>
            </a:p>
          </p:txBody>
        </p:sp>
        <p:sp>
          <p:nvSpPr>
            <p:cNvPr id="19" name="矩形 18"/>
            <p:cNvSpPr/>
            <p:nvPr/>
          </p:nvSpPr>
          <p:spPr>
            <a:xfrm>
              <a:off x="6249783" y="6207514"/>
              <a:ext cx="1080000" cy="360000"/>
            </a:xfrm>
            <a:prstGeom prst="rect">
              <a:avLst/>
            </a:prstGeom>
            <a:solidFill>
              <a:srgbClr val="FFC000"/>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zh-TW" altLang="en-US"/>
            </a:p>
          </p:txBody>
        </p:sp>
        <p:sp>
          <p:nvSpPr>
            <p:cNvPr id="20" name="矩形 19"/>
            <p:cNvSpPr/>
            <p:nvPr/>
          </p:nvSpPr>
          <p:spPr>
            <a:xfrm>
              <a:off x="6233208" y="5356910"/>
              <a:ext cx="1080000" cy="360000"/>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zh-TW" altLang="en-US"/>
            </a:p>
          </p:txBody>
        </p:sp>
        <p:sp>
          <p:nvSpPr>
            <p:cNvPr id="21" name="向上箭號 20"/>
            <p:cNvSpPr/>
            <p:nvPr/>
          </p:nvSpPr>
          <p:spPr>
            <a:xfrm>
              <a:off x="6584202" y="5763162"/>
              <a:ext cx="386677" cy="432000"/>
            </a:xfrm>
            <a:prstGeom prst="upArrow">
              <a:avLst/>
            </a:prstGeom>
            <a:solidFill>
              <a:srgbClr val="FFC0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TW" altLang="en-US"/>
            </a:p>
          </p:txBody>
        </p:sp>
        <p:sp>
          <p:nvSpPr>
            <p:cNvPr id="22" name="向右箭號 21"/>
            <p:cNvSpPr/>
            <p:nvPr/>
          </p:nvSpPr>
          <p:spPr>
            <a:xfrm>
              <a:off x="5227871" y="5356875"/>
              <a:ext cx="900000" cy="432067"/>
            </a:xfrm>
            <a:prstGeom prst="rightArrow">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zh-TW" altLang="en-US"/>
            </a:p>
          </p:txBody>
        </p:sp>
        <p:sp>
          <p:nvSpPr>
            <p:cNvPr id="23" name="向右箭號 22"/>
            <p:cNvSpPr/>
            <p:nvPr/>
          </p:nvSpPr>
          <p:spPr>
            <a:xfrm>
              <a:off x="7368334" y="5350776"/>
              <a:ext cx="900000" cy="432067"/>
            </a:xfrm>
            <a:prstGeom prst="rightArrow">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zh-TW" altLang="en-US"/>
            </a:p>
          </p:txBody>
        </p:sp>
      </p:grpSp>
      <p:grpSp>
        <p:nvGrpSpPr>
          <p:cNvPr id="24" name="群組 23"/>
          <p:cNvGrpSpPr/>
          <p:nvPr/>
        </p:nvGrpSpPr>
        <p:grpSpPr>
          <a:xfrm rot="10800000">
            <a:off x="1491728" y="1950446"/>
            <a:ext cx="9161758" cy="1358775"/>
            <a:chOff x="-79576" y="5208739"/>
            <a:chExt cx="9161758" cy="1358775"/>
          </a:xfrm>
        </p:grpSpPr>
        <p:sp>
          <p:nvSpPr>
            <p:cNvPr id="25" name="矩形 24"/>
            <p:cNvSpPr/>
            <p:nvPr/>
          </p:nvSpPr>
          <p:spPr>
            <a:xfrm>
              <a:off x="1702360" y="6201250"/>
              <a:ext cx="1080000" cy="360000"/>
            </a:xfrm>
            <a:prstGeom prst="rect">
              <a:avLst/>
            </a:prstGeom>
            <a:solidFill>
              <a:srgbClr val="FFC000"/>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zh-TW" altLang="en-US"/>
            </a:p>
          </p:txBody>
        </p:sp>
        <p:sp>
          <p:nvSpPr>
            <p:cNvPr id="26" name="矩形 25"/>
            <p:cNvSpPr/>
            <p:nvPr/>
          </p:nvSpPr>
          <p:spPr>
            <a:xfrm>
              <a:off x="1723870" y="5356910"/>
              <a:ext cx="1080000" cy="360000"/>
            </a:xfrm>
            <a:prstGeom prst="rect">
              <a:avLst/>
            </a:prstGeom>
            <a:solidFill>
              <a:schemeClr val="accent6">
                <a:lumMod val="60000"/>
                <a:lumOff val="40000"/>
              </a:schemeClr>
            </a:soli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zh-TW" altLang="en-US"/>
            </a:p>
          </p:txBody>
        </p:sp>
        <p:sp>
          <p:nvSpPr>
            <p:cNvPr id="27" name="矩形 26"/>
            <p:cNvSpPr/>
            <p:nvPr/>
          </p:nvSpPr>
          <p:spPr>
            <a:xfrm>
              <a:off x="3985589" y="6207514"/>
              <a:ext cx="1080000" cy="360000"/>
            </a:xfrm>
            <a:prstGeom prst="rect">
              <a:avLst/>
            </a:prstGeom>
            <a:solidFill>
              <a:srgbClr val="FFC000"/>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zh-TW" altLang="en-US"/>
            </a:p>
          </p:txBody>
        </p:sp>
        <p:sp>
          <p:nvSpPr>
            <p:cNvPr id="28" name="矩形 27"/>
            <p:cNvSpPr/>
            <p:nvPr/>
          </p:nvSpPr>
          <p:spPr>
            <a:xfrm>
              <a:off x="3969014" y="5356910"/>
              <a:ext cx="1080000" cy="360000"/>
            </a:xfrm>
            <a:prstGeom prst="rect">
              <a:avLst/>
            </a:prstGeom>
            <a:solidFill>
              <a:schemeClr val="accent6">
                <a:lumMod val="60000"/>
                <a:lumOff val="40000"/>
              </a:schemeClr>
            </a:soli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zh-TW" altLang="en-US"/>
            </a:p>
          </p:txBody>
        </p:sp>
        <p:sp>
          <p:nvSpPr>
            <p:cNvPr id="29" name="向上箭號 28"/>
            <p:cNvSpPr/>
            <p:nvPr/>
          </p:nvSpPr>
          <p:spPr>
            <a:xfrm>
              <a:off x="2049022" y="5758583"/>
              <a:ext cx="386677" cy="432000"/>
            </a:xfrm>
            <a:prstGeom prst="upArrow">
              <a:avLst/>
            </a:prstGeom>
            <a:solidFill>
              <a:srgbClr val="FFFF00"/>
            </a:solidFill>
            <a:ln>
              <a:solidFill>
                <a:schemeClr val="accent4">
                  <a:lumMod val="40000"/>
                  <a:lumOff val="60000"/>
                </a:schemeClr>
              </a:solidFill>
            </a:ln>
          </p:spPr>
          <p:style>
            <a:lnRef idx="0">
              <a:schemeClr val="accent4"/>
            </a:lnRef>
            <a:fillRef idx="3">
              <a:schemeClr val="accent4"/>
            </a:fillRef>
            <a:effectRef idx="3">
              <a:schemeClr val="accent4"/>
            </a:effectRef>
            <a:fontRef idx="minor">
              <a:schemeClr val="lt1"/>
            </a:fontRef>
          </p:style>
          <p:txBody>
            <a:bodyPr rtlCol="0" anchor="ctr"/>
            <a:lstStyle/>
            <a:p>
              <a:pPr algn="ctr"/>
              <a:endParaRPr lang="zh-TW" altLang="en-US"/>
            </a:p>
          </p:txBody>
        </p:sp>
        <p:sp>
          <p:nvSpPr>
            <p:cNvPr id="30" name="向上箭號 29"/>
            <p:cNvSpPr/>
            <p:nvPr/>
          </p:nvSpPr>
          <p:spPr>
            <a:xfrm>
              <a:off x="4320008" y="5763162"/>
              <a:ext cx="386677" cy="432000"/>
            </a:xfrm>
            <a:prstGeom prst="upArrow">
              <a:avLst/>
            </a:prstGeom>
            <a:solidFill>
              <a:srgbClr val="FFFF00"/>
            </a:solidFill>
            <a:ln>
              <a:solidFill>
                <a:schemeClr val="accent4">
                  <a:lumMod val="40000"/>
                  <a:lumOff val="60000"/>
                </a:schemeClr>
              </a:solidFill>
            </a:ln>
          </p:spPr>
          <p:style>
            <a:lnRef idx="0">
              <a:schemeClr val="accent4"/>
            </a:lnRef>
            <a:fillRef idx="3">
              <a:schemeClr val="accent4"/>
            </a:fillRef>
            <a:effectRef idx="3">
              <a:schemeClr val="accent4"/>
            </a:effectRef>
            <a:fontRef idx="minor">
              <a:schemeClr val="lt1"/>
            </a:fontRef>
          </p:style>
          <p:txBody>
            <a:bodyPr rtlCol="0" anchor="ctr"/>
            <a:lstStyle/>
            <a:p>
              <a:pPr algn="ctr"/>
              <a:endParaRPr lang="zh-TW" altLang="en-US"/>
            </a:p>
          </p:txBody>
        </p:sp>
        <p:sp>
          <p:nvSpPr>
            <p:cNvPr id="31" name="向右箭號 30"/>
            <p:cNvSpPr/>
            <p:nvPr/>
          </p:nvSpPr>
          <p:spPr>
            <a:xfrm>
              <a:off x="736084" y="5350776"/>
              <a:ext cx="900000" cy="432067"/>
            </a:xfrm>
            <a:prstGeom prst="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zh-TW" altLang="en-US"/>
            </a:p>
          </p:txBody>
        </p:sp>
        <p:sp>
          <p:nvSpPr>
            <p:cNvPr id="32" name="向右箭號 31"/>
            <p:cNvSpPr/>
            <p:nvPr/>
          </p:nvSpPr>
          <p:spPr>
            <a:xfrm>
              <a:off x="2963677" y="5356875"/>
              <a:ext cx="900000" cy="432067"/>
            </a:xfrm>
            <a:prstGeom prst="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zh-TW" altLang="en-US"/>
            </a:p>
          </p:txBody>
        </p:sp>
        <p:sp>
          <p:nvSpPr>
            <p:cNvPr id="33" name="文字方塊 32"/>
            <p:cNvSpPr txBox="1"/>
            <p:nvPr/>
          </p:nvSpPr>
          <p:spPr>
            <a:xfrm>
              <a:off x="-79576" y="5239981"/>
              <a:ext cx="890772" cy="523220"/>
            </a:xfrm>
            <a:prstGeom prst="rect">
              <a:avLst/>
            </a:prstGeom>
            <a:noFill/>
          </p:spPr>
          <p:txBody>
            <a:bodyPr wrap="square" rtlCol="0">
              <a:spAutoFit/>
            </a:bodyPr>
            <a:lstStyle/>
            <a:p>
              <a:pPr algn="ctr"/>
              <a:r>
                <a:rPr lang="en-US" altLang="zh-TW" sz="2800" dirty="0">
                  <a:solidFill>
                    <a:srgbClr val="0000FF"/>
                  </a:solidFill>
                </a:rPr>
                <a:t>……</a:t>
              </a:r>
              <a:endParaRPr lang="zh-TW" altLang="en-US" sz="2800" baseline="-25000" dirty="0">
                <a:solidFill>
                  <a:srgbClr val="0000FF"/>
                </a:solidFill>
              </a:endParaRPr>
            </a:p>
          </p:txBody>
        </p:sp>
        <p:sp>
          <p:nvSpPr>
            <p:cNvPr id="34" name="文字方塊 33"/>
            <p:cNvSpPr txBox="1"/>
            <p:nvPr/>
          </p:nvSpPr>
          <p:spPr>
            <a:xfrm>
              <a:off x="8191410" y="5208739"/>
              <a:ext cx="890772" cy="523220"/>
            </a:xfrm>
            <a:prstGeom prst="rect">
              <a:avLst/>
            </a:prstGeom>
            <a:noFill/>
          </p:spPr>
          <p:txBody>
            <a:bodyPr wrap="square" rtlCol="0">
              <a:spAutoFit/>
            </a:bodyPr>
            <a:lstStyle/>
            <a:p>
              <a:pPr algn="ctr"/>
              <a:r>
                <a:rPr lang="en-US" altLang="zh-TW" sz="2800" dirty="0">
                  <a:solidFill>
                    <a:srgbClr val="0000FF"/>
                  </a:solidFill>
                </a:rPr>
                <a:t>……</a:t>
              </a:r>
              <a:endParaRPr lang="zh-TW" altLang="en-US" sz="2800" baseline="-25000" dirty="0">
                <a:solidFill>
                  <a:srgbClr val="0000FF"/>
                </a:solidFill>
              </a:endParaRPr>
            </a:p>
          </p:txBody>
        </p:sp>
        <p:sp>
          <p:nvSpPr>
            <p:cNvPr id="35" name="矩形 34"/>
            <p:cNvSpPr/>
            <p:nvPr/>
          </p:nvSpPr>
          <p:spPr>
            <a:xfrm>
              <a:off x="6249783" y="6207514"/>
              <a:ext cx="1080000" cy="360000"/>
            </a:xfrm>
            <a:prstGeom prst="rect">
              <a:avLst/>
            </a:prstGeom>
            <a:solidFill>
              <a:srgbClr val="FFC000"/>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zh-TW" altLang="en-US"/>
            </a:p>
          </p:txBody>
        </p:sp>
        <p:sp>
          <p:nvSpPr>
            <p:cNvPr id="36" name="矩形 35"/>
            <p:cNvSpPr/>
            <p:nvPr/>
          </p:nvSpPr>
          <p:spPr>
            <a:xfrm>
              <a:off x="6233208" y="5356910"/>
              <a:ext cx="1080000" cy="360000"/>
            </a:xfrm>
            <a:prstGeom prst="rect">
              <a:avLst/>
            </a:prstGeom>
            <a:solidFill>
              <a:schemeClr val="accent6">
                <a:lumMod val="60000"/>
                <a:lumOff val="40000"/>
              </a:schemeClr>
            </a:soli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zh-TW" altLang="en-US"/>
            </a:p>
          </p:txBody>
        </p:sp>
        <p:sp>
          <p:nvSpPr>
            <p:cNvPr id="37" name="向上箭號 36"/>
            <p:cNvSpPr/>
            <p:nvPr/>
          </p:nvSpPr>
          <p:spPr>
            <a:xfrm>
              <a:off x="6584202" y="5763162"/>
              <a:ext cx="386677" cy="432000"/>
            </a:xfrm>
            <a:prstGeom prst="upArrow">
              <a:avLst/>
            </a:prstGeom>
            <a:solidFill>
              <a:srgbClr val="FFFF00"/>
            </a:solidFill>
            <a:ln>
              <a:solidFill>
                <a:schemeClr val="accent4">
                  <a:lumMod val="40000"/>
                  <a:lumOff val="60000"/>
                </a:schemeClr>
              </a:solidFill>
            </a:ln>
          </p:spPr>
          <p:style>
            <a:lnRef idx="0">
              <a:schemeClr val="accent4"/>
            </a:lnRef>
            <a:fillRef idx="3">
              <a:schemeClr val="accent4"/>
            </a:fillRef>
            <a:effectRef idx="3">
              <a:schemeClr val="accent4"/>
            </a:effectRef>
            <a:fontRef idx="minor">
              <a:schemeClr val="lt1"/>
            </a:fontRef>
          </p:style>
          <p:txBody>
            <a:bodyPr rtlCol="0" anchor="ctr"/>
            <a:lstStyle/>
            <a:p>
              <a:pPr algn="ctr"/>
              <a:endParaRPr lang="zh-TW" altLang="en-US"/>
            </a:p>
          </p:txBody>
        </p:sp>
        <p:sp>
          <p:nvSpPr>
            <p:cNvPr id="38" name="向右箭號 37"/>
            <p:cNvSpPr/>
            <p:nvPr/>
          </p:nvSpPr>
          <p:spPr>
            <a:xfrm>
              <a:off x="5227871" y="5356875"/>
              <a:ext cx="900000" cy="432067"/>
            </a:xfrm>
            <a:prstGeom prst="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zh-TW" altLang="en-US"/>
            </a:p>
          </p:txBody>
        </p:sp>
        <p:sp>
          <p:nvSpPr>
            <p:cNvPr id="39" name="向右箭號 38"/>
            <p:cNvSpPr/>
            <p:nvPr/>
          </p:nvSpPr>
          <p:spPr>
            <a:xfrm>
              <a:off x="7368334" y="5350776"/>
              <a:ext cx="900000" cy="432067"/>
            </a:xfrm>
            <a:prstGeom prst="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zh-TW" altLang="en-US"/>
            </a:p>
          </p:txBody>
        </p:sp>
      </p:grpSp>
      <p:sp>
        <p:nvSpPr>
          <p:cNvPr id="40" name="文字方塊 39"/>
          <p:cNvSpPr txBox="1"/>
          <p:nvPr/>
        </p:nvSpPr>
        <p:spPr>
          <a:xfrm>
            <a:off x="8718569" y="3797876"/>
            <a:ext cx="907572" cy="461665"/>
          </a:xfrm>
          <a:prstGeom prst="rect">
            <a:avLst/>
          </a:prstGeom>
          <a:noFill/>
        </p:spPr>
        <p:txBody>
          <a:bodyPr wrap="square" rtlCol="0">
            <a:spAutoFit/>
          </a:bodyPr>
          <a:lstStyle/>
          <a:p>
            <a:pPr algn="ctr"/>
            <a:r>
              <a:rPr lang="en-US" altLang="zh-TW" sz="2400" dirty="0"/>
              <a:t>y</a:t>
            </a:r>
            <a:r>
              <a:rPr lang="en-US" altLang="zh-TW" sz="2400" baseline="30000" dirty="0"/>
              <a:t>t+2</a:t>
            </a:r>
            <a:endParaRPr lang="zh-TW" altLang="en-US" sz="2400" baseline="30000" dirty="0"/>
          </a:p>
        </p:txBody>
      </p:sp>
      <p:sp>
        <p:nvSpPr>
          <p:cNvPr id="44" name="文字方塊 43"/>
          <p:cNvSpPr txBox="1"/>
          <p:nvPr/>
        </p:nvSpPr>
        <p:spPr>
          <a:xfrm>
            <a:off x="4111793" y="3797876"/>
            <a:ext cx="907572" cy="461665"/>
          </a:xfrm>
          <a:prstGeom prst="rect">
            <a:avLst/>
          </a:prstGeom>
          <a:noFill/>
        </p:spPr>
        <p:txBody>
          <a:bodyPr wrap="square" rtlCol="0">
            <a:spAutoFit/>
          </a:bodyPr>
          <a:lstStyle/>
          <a:p>
            <a:pPr algn="ctr"/>
            <a:r>
              <a:rPr lang="en-US" altLang="zh-TW" sz="2400" dirty="0" err="1"/>
              <a:t>y</a:t>
            </a:r>
            <a:r>
              <a:rPr lang="en-US" altLang="zh-TW" sz="2400" baseline="30000" dirty="0" err="1"/>
              <a:t>t</a:t>
            </a:r>
            <a:endParaRPr lang="zh-TW" altLang="en-US" sz="2400" baseline="30000" dirty="0"/>
          </a:p>
        </p:txBody>
      </p:sp>
      <p:sp>
        <p:nvSpPr>
          <p:cNvPr id="46" name="右彎箭號 45"/>
          <p:cNvSpPr/>
          <p:nvPr/>
        </p:nvSpPr>
        <p:spPr>
          <a:xfrm>
            <a:off x="3716759" y="4049781"/>
            <a:ext cx="620509" cy="699345"/>
          </a:xfrm>
          <a:prstGeom prst="bentArrow">
            <a:avLst>
              <a:gd name="adj1" fmla="val 35233"/>
              <a:gd name="adj2" fmla="val 36257"/>
              <a:gd name="adj3" fmla="val 25000"/>
              <a:gd name="adj4" fmla="val 43750"/>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TW" altLang="en-US">
              <a:solidFill>
                <a:schemeClr val="tx1"/>
              </a:solidFill>
            </a:endParaRPr>
          </a:p>
        </p:txBody>
      </p:sp>
      <p:sp>
        <p:nvSpPr>
          <p:cNvPr id="54" name="右彎箭號 53"/>
          <p:cNvSpPr/>
          <p:nvPr/>
        </p:nvSpPr>
        <p:spPr>
          <a:xfrm flipV="1">
            <a:off x="3727124" y="3259438"/>
            <a:ext cx="620509" cy="699345"/>
          </a:xfrm>
          <a:prstGeom prst="bentArrow">
            <a:avLst>
              <a:gd name="adj1" fmla="val 35233"/>
              <a:gd name="adj2" fmla="val 36257"/>
              <a:gd name="adj3" fmla="val 25000"/>
              <a:gd name="adj4" fmla="val 43750"/>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TW" altLang="en-US">
              <a:solidFill>
                <a:schemeClr val="tx1"/>
              </a:solidFill>
            </a:endParaRPr>
          </a:p>
        </p:txBody>
      </p:sp>
      <p:sp>
        <p:nvSpPr>
          <p:cNvPr id="56" name="右彎箭號 55"/>
          <p:cNvSpPr/>
          <p:nvPr/>
        </p:nvSpPr>
        <p:spPr>
          <a:xfrm>
            <a:off x="5960856" y="4073177"/>
            <a:ext cx="620509" cy="699345"/>
          </a:xfrm>
          <a:prstGeom prst="bentArrow">
            <a:avLst>
              <a:gd name="adj1" fmla="val 35233"/>
              <a:gd name="adj2" fmla="val 36257"/>
              <a:gd name="adj3" fmla="val 25000"/>
              <a:gd name="adj4" fmla="val 43750"/>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TW" altLang="en-US">
              <a:solidFill>
                <a:schemeClr val="tx1"/>
              </a:solidFill>
            </a:endParaRPr>
          </a:p>
        </p:txBody>
      </p:sp>
      <p:sp>
        <p:nvSpPr>
          <p:cNvPr id="57" name="右彎箭號 56"/>
          <p:cNvSpPr/>
          <p:nvPr/>
        </p:nvSpPr>
        <p:spPr>
          <a:xfrm flipV="1">
            <a:off x="5971221" y="3282834"/>
            <a:ext cx="620509" cy="699345"/>
          </a:xfrm>
          <a:prstGeom prst="bentArrow">
            <a:avLst>
              <a:gd name="adj1" fmla="val 35233"/>
              <a:gd name="adj2" fmla="val 36257"/>
              <a:gd name="adj3" fmla="val 25000"/>
              <a:gd name="adj4" fmla="val 43750"/>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TW" altLang="en-US">
              <a:solidFill>
                <a:schemeClr val="tx1"/>
              </a:solidFill>
            </a:endParaRPr>
          </a:p>
        </p:txBody>
      </p:sp>
      <p:sp>
        <p:nvSpPr>
          <p:cNvPr id="59" name="右彎箭號 58"/>
          <p:cNvSpPr/>
          <p:nvPr/>
        </p:nvSpPr>
        <p:spPr>
          <a:xfrm>
            <a:off x="8232480" y="4047970"/>
            <a:ext cx="620509" cy="699345"/>
          </a:xfrm>
          <a:prstGeom prst="bentArrow">
            <a:avLst>
              <a:gd name="adj1" fmla="val 35233"/>
              <a:gd name="adj2" fmla="val 36257"/>
              <a:gd name="adj3" fmla="val 25000"/>
              <a:gd name="adj4" fmla="val 43750"/>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TW" altLang="en-US">
              <a:solidFill>
                <a:schemeClr val="tx1"/>
              </a:solidFill>
            </a:endParaRPr>
          </a:p>
        </p:txBody>
      </p:sp>
      <p:sp>
        <p:nvSpPr>
          <p:cNvPr id="60" name="右彎箭號 59"/>
          <p:cNvSpPr/>
          <p:nvPr/>
        </p:nvSpPr>
        <p:spPr>
          <a:xfrm flipV="1">
            <a:off x="8242845" y="3257627"/>
            <a:ext cx="620509" cy="699345"/>
          </a:xfrm>
          <a:prstGeom prst="bentArrow">
            <a:avLst>
              <a:gd name="adj1" fmla="val 35233"/>
              <a:gd name="adj2" fmla="val 36257"/>
              <a:gd name="adj3" fmla="val 25000"/>
              <a:gd name="adj4" fmla="val 43750"/>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TW" altLang="en-US">
              <a:solidFill>
                <a:schemeClr val="tx1"/>
              </a:solidFill>
            </a:endParaRPr>
          </a:p>
        </p:txBody>
      </p:sp>
      <p:sp>
        <p:nvSpPr>
          <p:cNvPr id="5" name="矩形 4"/>
          <p:cNvSpPr/>
          <p:nvPr/>
        </p:nvSpPr>
        <p:spPr>
          <a:xfrm>
            <a:off x="3645462" y="5634009"/>
            <a:ext cx="387286" cy="461665"/>
          </a:xfrm>
          <a:prstGeom prst="rect">
            <a:avLst/>
          </a:prstGeom>
        </p:spPr>
        <p:txBody>
          <a:bodyPr wrap="none">
            <a:spAutoFit/>
          </a:bodyPr>
          <a:lstStyle/>
          <a:p>
            <a:pPr algn="ctr"/>
            <a:r>
              <a:rPr lang="en-US" altLang="zh-TW" sz="2400" dirty="0" err="1">
                <a:solidFill>
                  <a:schemeClr val="bg1"/>
                </a:solidFill>
              </a:rPr>
              <a:t>x</a:t>
            </a:r>
            <a:r>
              <a:rPr lang="en-US" altLang="zh-TW" sz="2400" baseline="30000" dirty="0" err="1">
                <a:solidFill>
                  <a:schemeClr val="bg1"/>
                </a:solidFill>
              </a:rPr>
              <a:t>t</a:t>
            </a:r>
            <a:endParaRPr lang="zh-TW" altLang="en-US" sz="2400" baseline="30000" dirty="0">
              <a:solidFill>
                <a:schemeClr val="bg1"/>
              </a:solidFill>
            </a:endParaRPr>
          </a:p>
        </p:txBody>
      </p:sp>
      <p:sp>
        <p:nvSpPr>
          <p:cNvPr id="61" name="矩形 60"/>
          <p:cNvSpPr/>
          <p:nvPr/>
        </p:nvSpPr>
        <p:spPr>
          <a:xfrm>
            <a:off x="3602179" y="1875023"/>
            <a:ext cx="387286" cy="461665"/>
          </a:xfrm>
          <a:prstGeom prst="rect">
            <a:avLst/>
          </a:prstGeom>
        </p:spPr>
        <p:txBody>
          <a:bodyPr wrap="none">
            <a:spAutoFit/>
          </a:bodyPr>
          <a:lstStyle/>
          <a:p>
            <a:pPr algn="ctr"/>
            <a:r>
              <a:rPr lang="en-US" altLang="zh-TW" sz="2400" dirty="0" err="1">
                <a:solidFill>
                  <a:schemeClr val="bg1"/>
                </a:solidFill>
              </a:rPr>
              <a:t>x</a:t>
            </a:r>
            <a:r>
              <a:rPr lang="en-US" altLang="zh-TW" sz="2400" baseline="30000" dirty="0" err="1">
                <a:solidFill>
                  <a:schemeClr val="bg1"/>
                </a:solidFill>
              </a:rPr>
              <a:t>t</a:t>
            </a:r>
            <a:endParaRPr lang="zh-TW" altLang="en-US" sz="2400" baseline="30000" dirty="0">
              <a:solidFill>
                <a:schemeClr val="bg1"/>
              </a:solidFill>
            </a:endParaRPr>
          </a:p>
        </p:txBody>
      </p:sp>
      <p:sp>
        <p:nvSpPr>
          <p:cNvPr id="62" name="矩形 61"/>
          <p:cNvSpPr/>
          <p:nvPr/>
        </p:nvSpPr>
        <p:spPr>
          <a:xfrm>
            <a:off x="5804483" y="5634009"/>
            <a:ext cx="616066" cy="461665"/>
          </a:xfrm>
          <a:prstGeom prst="rect">
            <a:avLst/>
          </a:prstGeom>
        </p:spPr>
        <p:txBody>
          <a:bodyPr wrap="none">
            <a:spAutoFit/>
          </a:bodyPr>
          <a:lstStyle/>
          <a:p>
            <a:pPr algn="ctr"/>
            <a:r>
              <a:rPr lang="en-US" altLang="zh-TW" sz="2400" dirty="0" smtClean="0">
                <a:solidFill>
                  <a:schemeClr val="bg1"/>
                </a:solidFill>
              </a:rPr>
              <a:t>X</a:t>
            </a:r>
            <a:r>
              <a:rPr lang="en-US" altLang="zh-TW" sz="2400" baseline="30000" dirty="0" smtClean="0">
                <a:solidFill>
                  <a:schemeClr val="bg1"/>
                </a:solidFill>
              </a:rPr>
              <a:t>t</a:t>
            </a:r>
            <a:r>
              <a:rPr lang="en-US" altLang="zh-CN" sz="2400" baseline="30000" dirty="0" smtClean="0">
                <a:solidFill>
                  <a:schemeClr val="bg1"/>
                </a:solidFill>
              </a:rPr>
              <a:t>+1</a:t>
            </a:r>
            <a:endParaRPr lang="zh-TW" altLang="en-US" sz="2400" baseline="30000" dirty="0">
              <a:solidFill>
                <a:schemeClr val="bg1"/>
              </a:solidFill>
            </a:endParaRPr>
          </a:p>
        </p:txBody>
      </p:sp>
      <p:sp>
        <p:nvSpPr>
          <p:cNvPr id="63" name="矩形 62"/>
          <p:cNvSpPr/>
          <p:nvPr/>
        </p:nvSpPr>
        <p:spPr>
          <a:xfrm>
            <a:off x="5761200" y="1875023"/>
            <a:ext cx="616066" cy="461665"/>
          </a:xfrm>
          <a:prstGeom prst="rect">
            <a:avLst/>
          </a:prstGeom>
        </p:spPr>
        <p:txBody>
          <a:bodyPr wrap="none">
            <a:spAutoFit/>
          </a:bodyPr>
          <a:lstStyle/>
          <a:p>
            <a:pPr algn="ctr"/>
            <a:r>
              <a:rPr lang="en-US" altLang="zh-TW" sz="2400" dirty="0" smtClean="0">
                <a:solidFill>
                  <a:schemeClr val="bg1"/>
                </a:solidFill>
              </a:rPr>
              <a:t>X</a:t>
            </a:r>
            <a:r>
              <a:rPr lang="en-US" altLang="zh-TW" sz="2400" baseline="30000" dirty="0" smtClean="0">
                <a:solidFill>
                  <a:schemeClr val="bg1"/>
                </a:solidFill>
              </a:rPr>
              <a:t>t</a:t>
            </a:r>
            <a:r>
              <a:rPr lang="en-US" altLang="zh-CN" sz="2400" baseline="30000" dirty="0" smtClean="0">
                <a:solidFill>
                  <a:schemeClr val="bg1"/>
                </a:solidFill>
              </a:rPr>
              <a:t>+1</a:t>
            </a:r>
            <a:endParaRPr lang="zh-TW" altLang="en-US" sz="2400" baseline="30000" dirty="0">
              <a:solidFill>
                <a:schemeClr val="bg1"/>
              </a:solidFill>
            </a:endParaRPr>
          </a:p>
        </p:txBody>
      </p:sp>
      <p:sp>
        <p:nvSpPr>
          <p:cNvPr id="64" name="矩形 63"/>
          <p:cNvSpPr/>
          <p:nvPr/>
        </p:nvSpPr>
        <p:spPr>
          <a:xfrm>
            <a:off x="8072511" y="5634009"/>
            <a:ext cx="616066" cy="461665"/>
          </a:xfrm>
          <a:prstGeom prst="rect">
            <a:avLst/>
          </a:prstGeom>
        </p:spPr>
        <p:txBody>
          <a:bodyPr wrap="none">
            <a:spAutoFit/>
          </a:bodyPr>
          <a:lstStyle/>
          <a:p>
            <a:pPr algn="ctr"/>
            <a:r>
              <a:rPr lang="en-US" altLang="zh-TW" sz="2400" dirty="0" smtClean="0">
                <a:solidFill>
                  <a:schemeClr val="bg1"/>
                </a:solidFill>
              </a:rPr>
              <a:t>X</a:t>
            </a:r>
            <a:r>
              <a:rPr lang="en-US" altLang="zh-TW" sz="2400" baseline="30000" dirty="0" smtClean="0">
                <a:solidFill>
                  <a:schemeClr val="bg1"/>
                </a:solidFill>
              </a:rPr>
              <a:t>t</a:t>
            </a:r>
            <a:r>
              <a:rPr lang="en-US" altLang="zh-CN" sz="2400" baseline="30000" dirty="0" smtClean="0">
                <a:solidFill>
                  <a:schemeClr val="bg1"/>
                </a:solidFill>
              </a:rPr>
              <a:t>+2</a:t>
            </a:r>
            <a:endParaRPr lang="zh-TW" altLang="en-US" sz="2400" baseline="30000" dirty="0">
              <a:solidFill>
                <a:schemeClr val="bg1"/>
              </a:solidFill>
            </a:endParaRPr>
          </a:p>
        </p:txBody>
      </p:sp>
      <p:sp>
        <p:nvSpPr>
          <p:cNvPr id="65" name="矩形 64"/>
          <p:cNvSpPr/>
          <p:nvPr/>
        </p:nvSpPr>
        <p:spPr>
          <a:xfrm>
            <a:off x="8029228" y="1875023"/>
            <a:ext cx="616066" cy="461665"/>
          </a:xfrm>
          <a:prstGeom prst="rect">
            <a:avLst/>
          </a:prstGeom>
        </p:spPr>
        <p:txBody>
          <a:bodyPr wrap="none">
            <a:spAutoFit/>
          </a:bodyPr>
          <a:lstStyle/>
          <a:p>
            <a:pPr algn="ctr"/>
            <a:r>
              <a:rPr lang="en-US" altLang="zh-TW" sz="2400" dirty="0" smtClean="0">
                <a:solidFill>
                  <a:schemeClr val="bg1"/>
                </a:solidFill>
              </a:rPr>
              <a:t>X</a:t>
            </a:r>
            <a:r>
              <a:rPr lang="en-US" altLang="zh-TW" sz="2400" baseline="30000" dirty="0" smtClean="0">
                <a:solidFill>
                  <a:schemeClr val="bg1"/>
                </a:solidFill>
              </a:rPr>
              <a:t>t</a:t>
            </a:r>
            <a:r>
              <a:rPr lang="en-US" altLang="zh-CN" sz="2400" baseline="30000" dirty="0" smtClean="0">
                <a:solidFill>
                  <a:schemeClr val="bg1"/>
                </a:solidFill>
              </a:rPr>
              <a:t>+2</a:t>
            </a:r>
            <a:endParaRPr lang="zh-TW" altLang="en-US" sz="2400" baseline="30000" dirty="0">
              <a:solidFill>
                <a:schemeClr val="bg1"/>
              </a:solidFill>
            </a:endParaRPr>
          </a:p>
        </p:txBody>
      </p:sp>
    </p:spTree>
    <p:extLst>
      <p:ext uri="{BB962C8B-B14F-4D97-AF65-F5344CB8AC3E}">
        <p14:creationId xmlns:p14="http://schemas.microsoft.com/office/powerpoint/2010/main" val="1063691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6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P spid="55" grpId="0" animBg="1"/>
      <p:bldP spid="58" grpId="0" animBg="1"/>
      <p:bldP spid="4" grpId="0"/>
      <p:bldP spid="40" grpId="0"/>
      <p:bldP spid="44" grpId="0"/>
      <p:bldP spid="46" grpId="0" animBg="1"/>
      <p:bldP spid="54" grpId="0" animBg="1"/>
      <p:bldP spid="56" grpId="0" animBg="1"/>
      <p:bldP spid="57" grpId="0" animBg="1"/>
      <p:bldP spid="59" grpId="0" animBg="1"/>
      <p:bldP spid="60"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p:txBody>
          <a:bodyPr/>
          <a:lstStyle/>
          <a:p>
            <a:endParaRPr kumimoji="1" lang="zh-CN" altLang="en-US"/>
          </a:p>
        </p:txBody>
      </p:sp>
      <p:sp>
        <p:nvSpPr>
          <p:cNvPr id="2" name="標題 1"/>
          <p:cNvSpPr>
            <a:spLocks noGrp="1"/>
          </p:cNvSpPr>
          <p:nvPr>
            <p:ph type="title"/>
          </p:nvPr>
        </p:nvSpPr>
        <p:spPr/>
        <p:txBody>
          <a:bodyPr/>
          <a:lstStyle/>
          <a:p>
            <a:r>
              <a:rPr lang="en-US" altLang="zh-TW" dirty="0"/>
              <a:t>Elman </a:t>
            </a:r>
            <a:r>
              <a:rPr lang="zh-CN" altLang="en-US" dirty="0" smtClean="0"/>
              <a:t>网络</a:t>
            </a:r>
            <a:r>
              <a:rPr lang="en-US" altLang="zh-TW" dirty="0" smtClean="0"/>
              <a:t>&amp; </a:t>
            </a:r>
            <a:r>
              <a:rPr lang="en-US" altLang="zh-TW" dirty="0"/>
              <a:t>Jordan </a:t>
            </a:r>
            <a:r>
              <a:rPr lang="zh-CN" altLang="en-US" dirty="0" smtClean="0"/>
              <a:t>网络</a:t>
            </a:r>
            <a:endParaRPr lang="zh-TW" altLang="en-US" dirty="0"/>
          </a:p>
        </p:txBody>
      </p:sp>
      <p:sp>
        <p:nvSpPr>
          <p:cNvPr id="9" name="矩形 8"/>
          <p:cNvSpPr/>
          <p:nvPr/>
        </p:nvSpPr>
        <p:spPr>
          <a:xfrm>
            <a:off x="2509609" y="5324952"/>
            <a:ext cx="1080000" cy="432000"/>
          </a:xfrm>
          <a:prstGeom prst="rect">
            <a:avLst/>
          </a:prstGeom>
          <a:solidFill>
            <a:srgbClr val="FFC000"/>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zh-TW" altLang="en-US"/>
          </a:p>
        </p:txBody>
      </p:sp>
      <p:sp>
        <p:nvSpPr>
          <p:cNvPr id="10" name="矩形 9"/>
          <p:cNvSpPr/>
          <p:nvPr/>
        </p:nvSpPr>
        <p:spPr>
          <a:xfrm>
            <a:off x="2528658" y="4211247"/>
            <a:ext cx="1080000" cy="432000"/>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zh-TW" altLang="en-US"/>
          </a:p>
        </p:txBody>
      </p:sp>
      <p:sp>
        <p:nvSpPr>
          <p:cNvPr id="11" name="矩形 10"/>
          <p:cNvSpPr/>
          <p:nvPr/>
        </p:nvSpPr>
        <p:spPr>
          <a:xfrm>
            <a:off x="2551611" y="3090057"/>
            <a:ext cx="1080000" cy="432000"/>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zh-TW" altLang="en-US"/>
          </a:p>
        </p:txBody>
      </p:sp>
      <p:sp>
        <p:nvSpPr>
          <p:cNvPr id="12" name="矩形 11"/>
          <p:cNvSpPr/>
          <p:nvPr/>
        </p:nvSpPr>
        <p:spPr>
          <a:xfrm>
            <a:off x="4331745" y="5324229"/>
            <a:ext cx="1080000" cy="432000"/>
          </a:xfrm>
          <a:prstGeom prst="rect">
            <a:avLst/>
          </a:prstGeom>
          <a:solidFill>
            <a:srgbClr val="FFC000"/>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r>
              <a:rPr lang="en-US" altLang="zh-TW" dirty="0">
                <a:solidFill>
                  <a:schemeClr val="bg1"/>
                </a:solidFill>
              </a:rPr>
              <a:t>x</a:t>
            </a:r>
            <a:r>
              <a:rPr lang="en-US" altLang="zh-TW" baseline="30000" dirty="0">
                <a:solidFill>
                  <a:schemeClr val="bg1"/>
                </a:solidFill>
              </a:rPr>
              <a:t>t+1</a:t>
            </a:r>
            <a:endParaRPr lang="zh-TW" altLang="en-US" baseline="30000" dirty="0">
              <a:solidFill>
                <a:schemeClr val="bg1"/>
              </a:solidFill>
            </a:endParaRPr>
          </a:p>
        </p:txBody>
      </p:sp>
      <p:sp>
        <p:nvSpPr>
          <p:cNvPr id="13" name="矩形 12"/>
          <p:cNvSpPr/>
          <p:nvPr/>
        </p:nvSpPr>
        <p:spPr>
          <a:xfrm>
            <a:off x="4350794" y="4210524"/>
            <a:ext cx="1080000" cy="432000"/>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zh-TW" altLang="en-US"/>
          </a:p>
        </p:txBody>
      </p:sp>
      <p:sp>
        <p:nvSpPr>
          <p:cNvPr id="14" name="矩形 13"/>
          <p:cNvSpPr/>
          <p:nvPr/>
        </p:nvSpPr>
        <p:spPr>
          <a:xfrm>
            <a:off x="4373747" y="3089334"/>
            <a:ext cx="1080000" cy="432000"/>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zh-TW" altLang="en-US"/>
          </a:p>
        </p:txBody>
      </p:sp>
      <p:sp>
        <p:nvSpPr>
          <p:cNvPr id="18" name="文字方塊 17"/>
          <p:cNvSpPr txBox="1"/>
          <p:nvPr/>
        </p:nvSpPr>
        <p:spPr>
          <a:xfrm>
            <a:off x="2614872" y="5271417"/>
            <a:ext cx="907572" cy="461665"/>
          </a:xfrm>
          <a:prstGeom prst="rect">
            <a:avLst/>
          </a:prstGeom>
          <a:noFill/>
        </p:spPr>
        <p:txBody>
          <a:bodyPr wrap="square" rtlCol="0">
            <a:spAutoFit/>
          </a:bodyPr>
          <a:lstStyle/>
          <a:p>
            <a:pPr algn="ctr"/>
            <a:r>
              <a:rPr lang="en-US" altLang="zh-TW" sz="2400" dirty="0" err="1">
                <a:solidFill>
                  <a:schemeClr val="bg1"/>
                </a:solidFill>
              </a:rPr>
              <a:t>x</a:t>
            </a:r>
            <a:r>
              <a:rPr lang="en-US" altLang="zh-TW" sz="2400" baseline="30000" dirty="0" err="1">
                <a:solidFill>
                  <a:schemeClr val="bg1"/>
                </a:solidFill>
              </a:rPr>
              <a:t>t</a:t>
            </a:r>
            <a:endParaRPr lang="zh-TW" altLang="en-US" sz="2400" baseline="30000" dirty="0">
              <a:solidFill>
                <a:schemeClr val="bg1"/>
              </a:solidFill>
            </a:endParaRPr>
          </a:p>
        </p:txBody>
      </p:sp>
      <p:sp>
        <p:nvSpPr>
          <p:cNvPr id="21" name="文字方塊 20"/>
          <p:cNvSpPr txBox="1"/>
          <p:nvPr/>
        </p:nvSpPr>
        <p:spPr>
          <a:xfrm>
            <a:off x="2637825" y="2616482"/>
            <a:ext cx="907572" cy="461665"/>
          </a:xfrm>
          <a:prstGeom prst="rect">
            <a:avLst/>
          </a:prstGeom>
          <a:noFill/>
        </p:spPr>
        <p:txBody>
          <a:bodyPr wrap="square" rtlCol="0">
            <a:spAutoFit/>
          </a:bodyPr>
          <a:lstStyle/>
          <a:p>
            <a:pPr algn="ctr"/>
            <a:r>
              <a:rPr lang="en-US" altLang="zh-TW" sz="2400" dirty="0" err="1"/>
              <a:t>y</a:t>
            </a:r>
            <a:r>
              <a:rPr lang="en-US" altLang="zh-TW" sz="2400" baseline="30000" dirty="0" err="1"/>
              <a:t>t</a:t>
            </a:r>
            <a:endParaRPr lang="zh-TW" altLang="en-US" sz="2400" baseline="30000" dirty="0"/>
          </a:p>
        </p:txBody>
      </p:sp>
      <p:sp>
        <p:nvSpPr>
          <p:cNvPr id="22" name="文字方塊 21"/>
          <p:cNvSpPr txBox="1"/>
          <p:nvPr/>
        </p:nvSpPr>
        <p:spPr>
          <a:xfrm>
            <a:off x="4459961" y="2646972"/>
            <a:ext cx="907572" cy="461665"/>
          </a:xfrm>
          <a:prstGeom prst="rect">
            <a:avLst/>
          </a:prstGeom>
          <a:noFill/>
        </p:spPr>
        <p:txBody>
          <a:bodyPr wrap="square" rtlCol="0">
            <a:spAutoFit/>
          </a:bodyPr>
          <a:lstStyle/>
          <a:p>
            <a:pPr algn="ctr"/>
            <a:r>
              <a:rPr lang="en-US" altLang="zh-TW" sz="2400" dirty="0"/>
              <a:t>y</a:t>
            </a:r>
            <a:r>
              <a:rPr lang="en-US" altLang="zh-TW" sz="2400" baseline="30000" dirty="0"/>
              <a:t>t+1</a:t>
            </a:r>
            <a:endParaRPr lang="zh-TW" altLang="en-US" sz="2400" baseline="30000" dirty="0"/>
          </a:p>
        </p:txBody>
      </p:sp>
      <p:sp>
        <p:nvSpPr>
          <p:cNvPr id="23" name="向上箭號 22"/>
          <p:cNvSpPr/>
          <p:nvPr/>
        </p:nvSpPr>
        <p:spPr>
          <a:xfrm>
            <a:off x="2878728" y="4714900"/>
            <a:ext cx="386677" cy="579410"/>
          </a:xfrm>
          <a:prstGeom prst="up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TW" altLang="en-US"/>
          </a:p>
        </p:txBody>
      </p:sp>
      <p:sp>
        <p:nvSpPr>
          <p:cNvPr id="24" name="向上箭號 23"/>
          <p:cNvSpPr/>
          <p:nvPr/>
        </p:nvSpPr>
        <p:spPr>
          <a:xfrm>
            <a:off x="2878729" y="3571316"/>
            <a:ext cx="386677" cy="579410"/>
          </a:xfrm>
          <a:prstGeom prst="up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TW" altLang="en-US"/>
          </a:p>
        </p:txBody>
      </p:sp>
      <p:sp>
        <p:nvSpPr>
          <p:cNvPr id="25" name="向上箭號 24"/>
          <p:cNvSpPr/>
          <p:nvPr/>
        </p:nvSpPr>
        <p:spPr>
          <a:xfrm>
            <a:off x="4701789" y="4712026"/>
            <a:ext cx="386677" cy="579410"/>
          </a:xfrm>
          <a:prstGeom prst="up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TW" altLang="en-US"/>
          </a:p>
        </p:txBody>
      </p:sp>
      <p:sp>
        <p:nvSpPr>
          <p:cNvPr id="26" name="向上箭號 25"/>
          <p:cNvSpPr/>
          <p:nvPr/>
        </p:nvSpPr>
        <p:spPr>
          <a:xfrm>
            <a:off x="4701790" y="3568442"/>
            <a:ext cx="386677" cy="579410"/>
          </a:xfrm>
          <a:prstGeom prst="up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TW" altLang="en-US"/>
          </a:p>
        </p:txBody>
      </p:sp>
      <p:sp>
        <p:nvSpPr>
          <p:cNvPr id="28" name="向右箭號 27"/>
          <p:cNvSpPr/>
          <p:nvPr/>
        </p:nvSpPr>
        <p:spPr>
          <a:xfrm>
            <a:off x="3708310" y="4210490"/>
            <a:ext cx="569656" cy="432067"/>
          </a:xfrm>
          <a:prstGeom prst="rightArrow">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zh-TW" altLang="en-US"/>
          </a:p>
        </p:txBody>
      </p:sp>
      <p:sp>
        <p:nvSpPr>
          <p:cNvPr id="33" name="文字方塊 32"/>
          <p:cNvSpPr txBox="1"/>
          <p:nvPr/>
        </p:nvSpPr>
        <p:spPr>
          <a:xfrm>
            <a:off x="1790600" y="4059007"/>
            <a:ext cx="890772" cy="523220"/>
          </a:xfrm>
          <a:prstGeom prst="rect">
            <a:avLst/>
          </a:prstGeom>
          <a:noFill/>
        </p:spPr>
        <p:txBody>
          <a:bodyPr wrap="square" rtlCol="0">
            <a:spAutoFit/>
          </a:bodyPr>
          <a:lstStyle/>
          <a:p>
            <a:pPr algn="ctr"/>
            <a:r>
              <a:rPr lang="en-US" altLang="zh-TW" sz="2800" dirty="0">
                <a:solidFill>
                  <a:srgbClr val="0000FF"/>
                </a:solidFill>
              </a:rPr>
              <a:t>……</a:t>
            </a:r>
            <a:endParaRPr lang="zh-TW" altLang="en-US" sz="2800" baseline="-25000" dirty="0">
              <a:solidFill>
                <a:srgbClr val="0000FF"/>
              </a:solidFill>
            </a:endParaRPr>
          </a:p>
        </p:txBody>
      </p:sp>
      <p:sp>
        <p:nvSpPr>
          <p:cNvPr id="35" name="文字方塊 34"/>
          <p:cNvSpPr txBox="1"/>
          <p:nvPr/>
        </p:nvSpPr>
        <p:spPr>
          <a:xfrm>
            <a:off x="3622307" y="4545435"/>
            <a:ext cx="642010" cy="461665"/>
          </a:xfrm>
          <a:prstGeom prst="rect">
            <a:avLst/>
          </a:prstGeom>
          <a:noFill/>
        </p:spPr>
        <p:txBody>
          <a:bodyPr wrap="square" rtlCol="0">
            <a:spAutoFit/>
          </a:bodyPr>
          <a:lstStyle/>
          <a:p>
            <a:pPr algn="ctr"/>
            <a:r>
              <a:rPr lang="en-US" altLang="zh-TW" sz="2400" dirty="0" err="1"/>
              <a:t>W</a:t>
            </a:r>
            <a:r>
              <a:rPr lang="en-US" altLang="zh-TW" sz="2400" baseline="30000" dirty="0" err="1"/>
              <a:t>h</a:t>
            </a:r>
            <a:endParaRPr lang="zh-TW" altLang="en-US" sz="2400" baseline="30000" dirty="0"/>
          </a:p>
        </p:txBody>
      </p:sp>
      <p:sp>
        <p:nvSpPr>
          <p:cNvPr id="36" name="文字方塊 35"/>
          <p:cNvSpPr txBox="1"/>
          <p:nvPr/>
        </p:nvSpPr>
        <p:spPr>
          <a:xfrm>
            <a:off x="3081750" y="4843735"/>
            <a:ext cx="642010" cy="461665"/>
          </a:xfrm>
          <a:prstGeom prst="rect">
            <a:avLst/>
          </a:prstGeom>
          <a:noFill/>
        </p:spPr>
        <p:txBody>
          <a:bodyPr wrap="square" rtlCol="0">
            <a:spAutoFit/>
          </a:bodyPr>
          <a:lstStyle/>
          <a:p>
            <a:pPr algn="ctr"/>
            <a:r>
              <a:rPr lang="en-US" altLang="zh-TW" sz="2400" dirty="0"/>
              <a:t>W</a:t>
            </a:r>
            <a:r>
              <a:rPr lang="en-US" altLang="zh-TW" sz="2400" baseline="30000" dirty="0"/>
              <a:t>i</a:t>
            </a:r>
            <a:endParaRPr lang="zh-TW" altLang="en-US" sz="2400" baseline="30000" dirty="0"/>
          </a:p>
        </p:txBody>
      </p:sp>
      <p:sp>
        <p:nvSpPr>
          <p:cNvPr id="37" name="文字方塊 36"/>
          <p:cNvSpPr txBox="1"/>
          <p:nvPr/>
        </p:nvSpPr>
        <p:spPr>
          <a:xfrm>
            <a:off x="3121762" y="3656583"/>
            <a:ext cx="631215" cy="461665"/>
          </a:xfrm>
          <a:prstGeom prst="rect">
            <a:avLst/>
          </a:prstGeom>
          <a:noFill/>
        </p:spPr>
        <p:txBody>
          <a:bodyPr wrap="square" rtlCol="0">
            <a:spAutoFit/>
          </a:bodyPr>
          <a:lstStyle/>
          <a:p>
            <a:pPr algn="ctr"/>
            <a:r>
              <a:rPr lang="en-US" altLang="zh-TW" sz="2400" dirty="0"/>
              <a:t>W</a:t>
            </a:r>
            <a:r>
              <a:rPr lang="en-US" altLang="zh-TW" sz="2400" baseline="30000" dirty="0"/>
              <a:t>o</a:t>
            </a:r>
            <a:endParaRPr lang="zh-TW" altLang="en-US" sz="2400" baseline="30000" dirty="0"/>
          </a:p>
        </p:txBody>
      </p:sp>
      <p:sp>
        <p:nvSpPr>
          <p:cNvPr id="38" name="文字方塊 37"/>
          <p:cNvSpPr txBox="1"/>
          <p:nvPr/>
        </p:nvSpPr>
        <p:spPr>
          <a:xfrm>
            <a:off x="4929922" y="4861637"/>
            <a:ext cx="642010" cy="461665"/>
          </a:xfrm>
          <a:prstGeom prst="rect">
            <a:avLst/>
          </a:prstGeom>
          <a:noFill/>
        </p:spPr>
        <p:txBody>
          <a:bodyPr wrap="square" rtlCol="0">
            <a:spAutoFit/>
          </a:bodyPr>
          <a:lstStyle/>
          <a:p>
            <a:pPr algn="ctr"/>
            <a:r>
              <a:rPr lang="en-US" altLang="zh-TW" sz="2400" dirty="0"/>
              <a:t>W</a:t>
            </a:r>
            <a:r>
              <a:rPr lang="en-US" altLang="zh-TW" sz="2400" baseline="30000" dirty="0"/>
              <a:t>i</a:t>
            </a:r>
            <a:endParaRPr lang="zh-TW" altLang="en-US" sz="2400" baseline="30000" dirty="0"/>
          </a:p>
        </p:txBody>
      </p:sp>
      <p:sp>
        <p:nvSpPr>
          <p:cNvPr id="39" name="文字方塊 38"/>
          <p:cNvSpPr txBox="1"/>
          <p:nvPr/>
        </p:nvSpPr>
        <p:spPr>
          <a:xfrm>
            <a:off x="4969934" y="3674485"/>
            <a:ext cx="631215" cy="461665"/>
          </a:xfrm>
          <a:prstGeom prst="rect">
            <a:avLst/>
          </a:prstGeom>
          <a:noFill/>
        </p:spPr>
        <p:txBody>
          <a:bodyPr wrap="square" rtlCol="0">
            <a:spAutoFit/>
          </a:bodyPr>
          <a:lstStyle/>
          <a:p>
            <a:pPr algn="ctr"/>
            <a:r>
              <a:rPr lang="en-US" altLang="zh-TW" sz="2400" dirty="0"/>
              <a:t>W</a:t>
            </a:r>
            <a:r>
              <a:rPr lang="en-US" altLang="zh-TW" sz="2400" baseline="30000" dirty="0"/>
              <a:t>o</a:t>
            </a:r>
            <a:endParaRPr lang="zh-TW" altLang="en-US" sz="2400" baseline="30000" dirty="0"/>
          </a:p>
        </p:txBody>
      </p:sp>
      <p:sp>
        <p:nvSpPr>
          <p:cNvPr id="40" name="文字方塊 39"/>
          <p:cNvSpPr txBox="1"/>
          <p:nvPr/>
        </p:nvSpPr>
        <p:spPr>
          <a:xfrm>
            <a:off x="5253668" y="4045815"/>
            <a:ext cx="890772" cy="523220"/>
          </a:xfrm>
          <a:prstGeom prst="rect">
            <a:avLst/>
          </a:prstGeom>
          <a:noFill/>
        </p:spPr>
        <p:txBody>
          <a:bodyPr wrap="square" rtlCol="0">
            <a:spAutoFit/>
          </a:bodyPr>
          <a:lstStyle/>
          <a:p>
            <a:pPr algn="ctr"/>
            <a:r>
              <a:rPr lang="en-US" altLang="zh-TW" sz="2800" dirty="0">
                <a:solidFill>
                  <a:srgbClr val="0000FF"/>
                </a:solidFill>
              </a:rPr>
              <a:t>……</a:t>
            </a:r>
            <a:endParaRPr lang="zh-TW" altLang="en-US" sz="2800" baseline="-25000" dirty="0">
              <a:solidFill>
                <a:srgbClr val="0000FF"/>
              </a:solidFill>
            </a:endParaRPr>
          </a:p>
        </p:txBody>
      </p:sp>
      <p:sp>
        <p:nvSpPr>
          <p:cNvPr id="41" name="矩形 40"/>
          <p:cNvSpPr/>
          <p:nvPr/>
        </p:nvSpPr>
        <p:spPr>
          <a:xfrm>
            <a:off x="6709399" y="5319245"/>
            <a:ext cx="1080000" cy="432000"/>
          </a:xfrm>
          <a:prstGeom prst="rect">
            <a:avLst/>
          </a:prstGeom>
          <a:solidFill>
            <a:srgbClr val="FFC000"/>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r>
              <a:rPr lang="en-US" altLang="zh-TW" dirty="0" err="1">
                <a:solidFill>
                  <a:schemeClr val="bg1"/>
                </a:solidFill>
              </a:rPr>
              <a:t>x</a:t>
            </a:r>
            <a:r>
              <a:rPr lang="en-US" altLang="zh-TW" baseline="30000" dirty="0" err="1">
                <a:solidFill>
                  <a:schemeClr val="bg1"/>
                </a:solidFill>
              </a:rPr>
              <a:t>t</a:t>
            </a:r>
            <a:endParaRPr lang="zh-TW" altLang="en-US" baseline="30000" dirty="0">
              <a:solidFill>
                <a:schemeClr val="bg1"/>
              </a:solidFill>
            </a:endParaRPr>
          </a:p>
        </p:txBody>
      </p:sp>
      <p:sp>
        <p:nvSpPr>
          <p:cNvPr id="42" name="矩形 41"/>
          <p:cNvSpPr/>
          <p:nvPr/>
        </p:nvSpPr>
        <p:spPr>
          <a:xfrm>
            <a:off x="6728448" y="4205540"/>
            <a:ext cx="1080000" cy="432000"/>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zh-TW" altLang="en-US"/>
          </a:p>
        </p:txBody>
      </p:sp>
      <p:sp>
        <p:nvSpPr>
          <p:cNvPr id="43" name="矩形 42"/>
          <p:cNvSpPr/>
          <p:nvPr/>
        </p:nvSpPr>
        <p:spPr>
          <a:xfrm>
            <a:off x="6751401" y="3084350"/>
            <a:ext cx="1080000" cy="432000"/>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zh-TW" altLang="en-US"/>
          </a:p>
        </p:txBody>
      </p:sp>
      <p:sp>
        <p:nvSpPr>
          <p:cNvPr id="44" name="矩形 43"/>
          <p:cNvSpPr/>
          <p:nvPr/>
        </p:nvSpPr>
        <p:spPr>
          <a:xfrm>
            <a:off x="8531535" y="5318522"/>
            <a:ext cx="1080000" cy="432000"/>
          </a:xfrm>
          <a:prstGeom prst="rect">
            <a:avLst/>
          </a:prstGeom>
          <a:solidFill>
            <a:srgbClr val="FFC000"/>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r>
              <a:rPr lang="en-US" altLang="zh-TW" dirty="0"/>
              <a:t>x</a:t>
            </a:r>
            <a:r>
              <a:rPr lang="en-US" altLang="zh-TW" baseline="30000" dirty="0"/>
              <a:t>t+1</a:t>
            </a:r>
            <a:endParaRPr lang="zh-TW" altLang="en-US" baseline="30000" dirty="0"/>
          </a:p>
        </p:txBody>
      </p:sp>
      <p:sp>
        <p:nvSpPr>
          <p:cNvPr id="45" name="矩形 44"/>
          <p:cNvSpPr/>
          <p:nvPr/>
        </p:nvSpPr>
        <p:spPr>
          <a:xfrm>
            <a:off x="8550584" y="4204817"/>
            <a:ext cx="1080000" cy="432000"/>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zh-TW" altLang="en-US"/>
          </a:p>
        </p:txBody>
      </p:sp>
      <p:sp>
        <p:nvSpPr>
          <p:cNvPr id="46" name="矩形 45"/>
          <p:cNvSpPr/>
          <p:nvPr/>
        </p:nvSpPr>
        <p:spPr>
          <a:xfrm>
            <a:off x="8573537" y="3083627"/>
            <a:ext cx="1080000" cy="432000"/>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zh-TW" altLang="en-US"/>
          </a:p>
        </p:txBody>
      </p:sp>
      <p:sp>
        <p:nvSpPr>
          <p:cNvPr id="49" name="文字方塊 48"/>
          <p:cNvSpPr txBox="1"/>
          <p:nvPr/>
        </p:nvSpPr>
        <p:spPr>
          <a:xfrm>
            <a:off x="6837615" y="2610775"/>
            <a:ext cx="907572" cy="461665"/>
          </a:xfrm>
          <a:prstGeom prst="rect">
            <a:avLst/>
          </a:prstGeom>
          <a:noFill/>
        </p:spPr>
        <p:txBody>
          <a:bodyPr wrap="square" rtlCol="0">
            <a:spAutoFit/>
          </a:bodyPr>
          <a:lstStyle/>
          <a:p>
            <a:pPr algn="ctr"/>
            <a:r>
              <a:rPr lang="en-US" altLang="zh-TW" sz="2400" dirty="0" err="1"/>
              <a:t>y</a:t>
            </a:r>
            <a:r>
              <a:rPr lang="en-US" altLang="zh-TW" sz="2400" baseline="30000" dirty="0" err="1"/>
              <a:t>t</a:t>
            </a:r>
            <a:endParaRPr lang="zh-TW" altLang="en-US" sz="2400" baseline="30000" dirty="0"/>
          </a:p>
        </p:txBody>
      </p:sp>
      <p:sp>
        <p:nvSpPr>
          <p:cNvPr id="50" name="文字方塊 49"/>
          <p:cNvSpPr txBox="1"/>
          <p:nvPr/>
        </p:nvSpPr>
        <p:spPr>
          <a:xfrm>
            <a:off x="8659751" y="2641265"/>
            <a:ext cx="907572" cy="461665"/>
          </a:xfrm>
          <a:prstGeom prst="rect">
            <a:avLst/>
          </a:prstGeom>
          <a:noFill/>
        </p:spPr>
        <p:txBody>
          <a:bodyPr wrap="square" rtlCol="0">
            <a:spAutoFit/>
          </a:bodyPr>
          <a:lstStyle/>
          <a:p>
            <a:pPr algn="ctr"/>
            <a:r>
              <a:rPr lang="en-US" altLang="zh-TW" sz="2400" dirty="0"/>
              <a:t>y</a:t>
            </a:r>
            <a:r>
              <a:rPr lang="en-US" altLang="zh-TW" sz="2400" baseline="30000" dirty="0"/>
              <a:t>t+1</a:t>
            </a:r>
            <a:endParaRPr lang="zh-TW" altLang="en-US" sz="2400" baseline="30000" dirty="0"/>
          </a:p>
        </p:txBody>
      </p:sp>
      <p:sp>
        <p:nvSpPr>
          <p:cNvPr id="51" name="向上箭號 50"/>
          <p:cNvSpPr/>
          <p:nvPr/>
        </p:nvSpPr>
        <p:spPr>
          <a:xfrm>
            <a:off x="7078518" y="4709193"/>
            <a:ext cx="386677" cy="579410"/>
          </a:xfrm>
          <a:prstGeom prst="up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TW" altLang="en-US"/>
          </a:p>
        </p:txBody>
      </p:sp>
      <p:sp>
        <p:nvSpPr>
          <p:cNvPr id="52" name="向上箭號 51"/>
          <p:cNvSpPr/>
          <p:nvPr/>
        </p:nvSpPr>
        <p:spPr>
          <a:xfrm>
            <a:off x="7078519" y="3565609"/>
            <a:ext cx="386677" cy="579410"/>
          </a:xfrm>
          <a:prstGeom prst="up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TW" altLang="en-US"/>
          </a:p>
        </p:txBody>
      </p:sp>
      <p:sp>
        <p:nvSpPr>
          <p:cNvPr id="53" name="向上箭號 52"/>
          <p:cNvSpPr/>
          <p:nvPr/>
        </p:nvSpPr>
        <p:spPr>
          <a:xfrm>
            <a:off x="8901579" y="4706319"/>
            <a:ext cx="386677" cy="579410"/>
          </a:xfrm>
          <a:prstGeom prst="up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TW" altLang="en-US"/>
          </a:p>
        </p:txBody>
      </p:sp>
      <p:sp>
        <p:nvSpPr>
          <p:cNvPr id="54" name="向上箭號 53"/>
          <p:cNvSpPr/>
          <p:nvPr/>
        </p:nvSpPr>
        <p:spPr>
          <a:xfrm>
            <a:off x="8901580" y="3562735"/>
            <a:ext cx="386677" cy="579410"/>
          </a:xfrm>
          <a:prstGeom prst="up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TW" altLang="en-US"/>
          </a:p>
        </p:txBody>
      </p:sp>
      <p:sp>
        <p:nvSpPr>
          <p:cNvPr id="55" name="向右箭號 54"/>
          <p:cNvSpPr/>
          <p:nvPr/>
        </p:nvSpPr>
        <p:spPr>
          <a:xfrm rot="3381697">
            <a:off x="7525144" y="3592192"/>
            <a:ext cx="1314360" cy="432067"/>
          </a:xfrm>
          <a:prstGeom prst="rightArrow">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zh-TW" altLang="en-US"/>
          </a:p>
        </p:txBody>
      </p:sp>
      <p:sp>
        <p:nvSpPr>
          <p:cNvPr id="56" name="文字方塊 55"/>
          <p:cNvSpPr txBox="1"/>
          <p:nvPr/>
        </p:nvSpPr>
        <p:spPr>
          <a:xfrm>
            <a:off x="5990390" y="4053300"/>
            <a:ext cx="890772" cy="523220"/>
          </a:xfrm>
          <a:prstGeom prst="rect">
            <a:avLst/>
          </a:prstGeom>
          <a:noFill/>
        </p:spPr>
        <p:txBody>
          <a:bodyPr wrap="square" rtlCol="0">
            <a:spAutoFit/>
          </a:bodyPr>
          <a:lstStyle/>
          <a:p>
            <a:pPr algn="ctr"/>
            <a:r>
              <a:rPr lang="en-US" altLang="zh-TW" sz="2800" dirty="0">
                <a:solidFill>
                  <a:srgbClr val="0000FF"/>
                </a:solidFill>
              </a:rPr>
              <a:t>……</a:t>
            </a:r>
            <a:endParaRPr lang="zh-TW" altLang="en-US" sz="2800" baseline="-25000" dirty="0">
              <a:solidFill>
                <a:srgbClr val="0000FF"/>
              </a:solidFill>
            </a:endParaRPr>
          </a:p>
        </p:txBody>
      </p:sp>
      <p:sp>
        <p:nvSpPr>
          <p:cNvPr id="57" name="文字方塊 56"/>
          <p:cNvSpPr txBox="1"/>
          <p:nvPr/>
        </p:nvSpPr>
        <p:spPr>
          <a:xfrm>
            <a:off x="8067892" y="3394352"/>
            <a:ext cx="642010" cy="461665"/>
          </a:xfrm>
          <a:prstGeom prst="rect">
            <a:avLst/>
          </a:prstGeom>
          <a:noFill/>
        </p:spPr>
        <p:txBody>
          <a:bodyPr wrap="square" rtlCol="0">
            <a:spAutoFit/>
          </a:bodyPr>
          <a:lstStyle/>
          <a:p>
            <a:pPr algn="ctr"/>
            <a:r>
              <a:rPr lang="en-US" altLang="zh-TW" sz="2400" dirty="0" err="1"/>
              <a:t>W</a:t>
            </a:r>
            <a:r>
              <a:rPr lang="en-US" altLang="zh-TW" sz="2400" baseline="30000" dirty="0" err="1"/>
              <a:t>h</a:t>
            </a:r>
            <a:endParaRPr lang="zh-TW" altLang="en-US" sz="2400" baseline="30000" dirty="0"/>
          </a:p>
        </p:txBody>
      </p:sp>
      <p:sp>
        <p:nvSpPr>
          <p:cNvPr id="58" name="文字方塊 57"/>
          <p:cNvSpPr txBox="1"/>
          <p:nvPr/>
        </p:nvSpPr>
        <p:spPr>
          <a:xfrm>
            <a:off x="7281540" y="4838028"/>
            <a:ext cx="642010" cy="461665"/>
          </a:xfrm>
          <a:prstGeom prst="rect">
            <a:avLst/>
          </a:prstGeom>
          <a:noFill/>
        </p:spPr>
        <p:txBody>
          <a:bodyPr wrap="square" rtlCol="0">
            <a:spAutoFit/>
          </a:bodyPr>
          <a:lstStyle/>
          <a:p>
            <a:pPr algn="ctr"/>
            <a:r>
              <a:rPr lang="en-US" altLang="zh-TW" sz="2400" dirty="0"/>
              <a:t>W</a:t>
            </a:r>
            <a:r>
              <a:rPr lang="en-US" altLang="zh-TW" sz="2400" baseline="30000" dirty="0"/>
              <a:t>i</a:t>
            </a:r>
            <a:endParaRPr lang="zh-TW" altLang="en-US" sz="2400" baseline="30000" dirty="0"/>
          </a:p>
        </p:txBody>
      </p:sp>
      <p:sp>
        <p:nvSpPr>
          <p:cNvPr id="59" name="文字方塊 58"/>
          <p:cNvSpPr txBox="1"/>
          <p:nvPr/>
        </p:nvSpPr>
        <p:spPr>
          <a:xfrm>
            <a:off x="7321552" y="3650876"/>
            <a:ext cx="631215" cy="461665"/>
          </a:xfrm>
          <a:prstGeom prst="rect">
            <a:avLst/>
          </a:prstGeom>
          <a:noFill/>
        </p:spPr>
        <p:txBody>
          <a:bodyPr wrap="square" rtlCol="0">
            <a:spAutoFit/>
          </a:bodyPr>
          <a:lstStyle/>
          <a:p>
            <a:pPr algn="ctr"/>
            <a:r>
              <a:rPr lang="en-US" altLang="zh-TW" sz="2400" dirty="0"/>
              <a:t>W</a:t>
            </a:r>
            <a:r>
              <a:rPr lang="en-US" altLang="zh-TW" sz="2400" baseline="30000" dirty="0"/>
              <a:t>o</a:t>
            </a:r>
            <a:endParaRPr lang="zh-TW" altLang="en-US" sz="2400" baseline="30000" dirty="0"/>
          </a:p>
        </p:txBody>
      </p:sp>
      <p:sp>
        <p:nvSpPr>
          <p:cNvPr id="60" name="文字方塊 59"/>
          <p:cNvSpPr txBox="1"/>
          <p:nvPr/>
        </p:nvSpPr>
        <p:spPr>
          <a:xfrm>
            <a:off x="9129712" y="4855930"/>
            <a:ext cx="642010" cy="461665"/>
          </a:xfrm>
          <a:prstGeom prst="rect">
            <a:avLst/>
          </a:prstGeom>
          <a:noFill/>
        </p:spPr>
        <p:txBody>
          <a:bodyPr wrap="square" rtlCol="0">
            <a:spAutoFit/>
          </a:bodyPr>
          <a:lstStyle/>
          <a:p>
            <a:pPr algn="ctr"/>
            <a:r>
              <a:rPr lang="en-US" altLang="zh-TW" sz="2400" dirty="0"/>
              <a:t>W</a:t>
            </a:r>
            <a:r>
              <a:rPr lang="en-US" altLang="zh-TW" sz="2400" baseline="30000" dirty="0"/>
              <a:t>i</a:t>
            </a:r>
            <a:endParaRPr lang="zh-TW" altLang="en-US" sz="2400" baseline="30000" dirty="0"/>
          </a:p>
        </p:txBody>
      </p:sp>
      <p:sp>
        <p:nvSpPr>
          <p:cNvPr id="61" name="文字方塊 60"/>
          <p:cNvSpPr txBox="1"/>
          <p:nvPr/>
        </p:nvSpPr>
        <p:spPr>
          <a:xfrm>
            <a:off x="9169724" y="3668778"/>
            <a:ext cx="631215" cy="461665"/>
          </a:xfrm>
          <a:prstGeom prst="rect">
            <a:avLst/>
          </a:prstGeom>
          <a:noFill/>
        </p:spPr>
        <p:txBody>
          <a:bodyPr wrap="square" rtlCol="0">
            <a:spAutoFit/>
          </a:bodyPr>
          <a:lstStyle/>
          <a:p>
            <a:pPr algn="ctr"/>
            <a:r>
              <a:rPr lang="en-US" altLang="zh-TW" sz="2400" dirty="0"/>
              <a:t>W</a:t>
            </a:r>
            <a:r>
              <a:rPr lang="en-US" altLang="zh-TW" sz="2400" baseline="30000" dirty="0"/>
              <a:t>o</a:t>
            </a:r>
            <a:endParaRPr lang="zh-TW" altLang="en-US" sz="2400" baseline="30000" dirty="0"/>
          </a:p>
        </p:txBody>
      </p:sp>
      <p:sp>
        <p:nvSpPr>
          <p:cNvPr id="62" name="文字方塊 61"/>
          <p:cNvSpPr txBox="1"/>
          <p:nvPr/>
        </p:nvSpPr>
        <p:spPr>
          <a:xfrm>
            <a:off x="9453458" y="4040108"/>
            <a:ext cx="890772" cy="523220"/>
          </a:xfrm>
          <a:prstGeom prst="rect">
            <a:avLst/>
          </a:prstGeom>
          <a:noFill/>
        </p:spPr>
        <p:txBody>
          <a:bodyPr wrap="square" rtlCol="0">
            <a:spAutoFit/>
          </a:bodyPr>
          <a:lstStyle/>
          <a:p>
            <a:pPr algn="ctr"/>
            <a:r>
              <a:rPr lang="en-US" altLang="zh-TW" sz="2800" dirty="0">
                <a:solidFill>
                  <a:srgbClr val="0000FF"/>
                </a:solidFill>
              </a:rPr>
              <a:t>……</a:t>
            </a:r>
            <a:endParaRPr lang="zh-TW" altLang="en-US" sz="2800" baseline="-25000" dirty="0">
              <a:solidFill>
                <a:srgbClr val="0000FF"/>
              </a:solidFill>
            </a:endParaRPr>
          </a:p>
        </p:txBody>
      </p:sp>
      <p:sp>
        <p:nvSpPr>
          <p:cNvPr id="63" name="文字方塊 62"/>
          <p:cNvSpPr txBox="1"/>
          <p:nvPr/>
        </p:nvSpPr>
        <p:spPr>
          <a:xfrm>
            <a:off x="2568788" y="2075304"/>
            <a:ext cx="2959603" cy="523220"/>
          </a:xfrm>
          <a:prstGeom prst="rect">
            <a:avLst/>
          </a:prstGeom>
          <a:noFill/>
        </p:spPr>
        <p:txBody>
          <a:bodyPr wrap="square" rtlCol="0">
            <a:spAutoFit/>
          </a:bodyPr>
          <a:lstStyle/>
          <a:p>
            <a:pPr algn="ctr"/>
            <a:r>
              <a:rPr lang="en-US" altLang="zh-TW" sz="2800" b="1" u="sng" dirty="0">
                <a:latin typeface="Microsoft YaHei" charset="-122"/>
                <a:ea typeface="Microsoft YaHei" charset="-122"/>
                <a:cs typeface="Microsoft YaHei" charset="-122"/>
              </a:rPr>
              <a:t>Elman </a:t>
            </a:r>
            <a:r>
              <a:rPr lang="zh-CN" altLang="en-US" sz="2800" b="1" u="sng" dirty="0" smtClean="0">
                <a:latin typeface="Microsoft YaHei" charset="-122"/>
                <a:ea typeface="Microsoft YaHei" charset="-122"/>
                <a:cs typeface="Microsoft YaHei" charset="-122"/>
              </a:rPr>
              <a:t>网络</a:t>
            </a:r>
            <a:endParaRPr lang="zh-TW" altLang="en-US" sz="2800" b="1" u="sng" dirty="0">
              <a:latin typeface="Microsoft YaHei" charset="-122"/>
              <a:ea typeface="Microsoft YaHei" charset="-122"/>
              <a:cs typeface="Microsoft YaHei" charset="-122"/>
            </a:endParaRPr>
          </a:p>
        </p:txBody>
      </p:sp>
      <p:sp>
        <p:nvSpPr>
          <p:cNvPr id="64" name="文字方塊 63"/>
          <p:cNvSpPr txBox="1"/>
          <p:nvPr/>
        </p:nvSpPr>
        <p:spPr>
          <a:xfrm>
            <a:off x="6721509" y="2038835"/>
            <a:ext cx="2959603" cy="523220"/>
          </a:xfrm>
          <a:prstGeom prst="rect">
            <a:avLst/>
          </a:prstGeom>
          <a:noFill/>
        </p:spPr>
        <p:txBody>
          <a:bodyPr wrap="square" rtlCol="0">
            <a:spAutoFit/>
          </a:bodyPr>
          <a:lstStyle/>
          <a:p>
            <a:pPr algn="ctr"/>
            <a:r>
              <a:rPr lang="en-US" altLang="zh-TW" sz="2800" b="1" u="sng" dirty="0">
                <a:latin typeface="Microsoft YaHei" charset="-122"/>
                <a:ea typeface="Microsoft YaHei" charset="-122"/>
                <a:cs typeface="Microsoft YaHei" charset="-122"/>
              </a:rPr>
              <a:t>Jordan </a:t>
            </a:r>
            <a:r>
              <a:rPr lang="zh-CN" altLang="en-US" sz="2800" b="1" u="sng" dirty="0" smtClean="0">
                <a:latin typeface="Microsoft YaHei" charset="-122"/>
                <a:ea typeface="Microsoft YaHei" charset="-122"/>
                <a:cs typeface="Microsoft YaHei" charset="-122"/>
              </a:rPr>
              <a:t>网络</a:t>
            </a:r>
            <a:endParaRPr lang="zh-TW" altLang="en-US" sz="2800" b="1" u="sng" dirty="0">
              <a:latin typeface="Microsoft YaHei" charset="-122"/>
              <a:ea typeface="Microsoft YaHei" charset="-122"/>
              <a:cs typeface="Microsoft YaHei" charset="-122"/>
            </a:endParaRPr>
          </a:p>
        </p:txBody>
      </p:sp>
    </p:spTree>
    <p:extLst>
      <p:ext uri="{BB962C8B-B14F-4D97-AF65-F5344CB8AC3E}">
        <p14:creationId xmlns:p14="http://schemas.microsoft.com/office/powerpoint/2010/main" val="1059378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8"/>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9"/>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0"/>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3"/>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41"/>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42"/>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43"/>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44"/>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45"/>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46"/>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49"/>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50"/>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51"/>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52"/>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53"/>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54"/>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55"/>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56"/>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57"/>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58"/>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59"/>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60"/>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61"/>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62"/>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13" grpId="0" animBg="1"/>
      <p:bldP spid="14" grpId="0" animBg="1"/>
      <p:bldP spid="18" grpId="0"/>
      <p:bldP spid="21" grpId="0"/>
      <p:bldP spid="22" grpId="0"/>
      <p:bldP spid="23" grpId="0" animBg="1"/>
      <p:bldP spid="24" grpId="0" animBg="1"/>
      <p:bldP spid="25" grpId="0" animBg="1"/>
      <p:bldP spid="26" grpId="0" animBg="1"/>
      <p:bldP spid="28" grpId="0" animBg="1"/>
      <p:bldP spid="33" grpId="0"/>
      <p:bldP spid="35" grpId="0"/>
      <p:bldP spid="36" grpId="0"/>
      <p:bldP spid="37" grpId="0"/>
      <p:bldP spid="38" grpId="0"/>
      <p:bldP spid="39" grpId="0"/>
      <p:bldP spid="40" grpId="0"/>
      <p:bldP spid="41" grpId="0" animBg="1"/>
      <p:bldP spid="42" grpId="0" animBg="1"/>
      <p:bldP spid="43" grpId="0" animBg="1"/>
      <p:bldP spid="44" grpId="0" animBg="1"/>
      <p:bldP spid="45" grpId="0" animBg="1"/>
      <p:bldP spid="46" grpId="0" animBg="1"/>
      <p:bldP spid="49" grpId="0"/>
      <p:bldP spid="50" grpId="0"/>
      <p:bldP spid="51" grpId="0" animBg="1"/>
      <p:bldP spid="52" grpId="0" animBg="1"/>
      <p:bldP spid="53" grpId="0" animBg="1"/>
      <p:bldP spid="54" grpId="0" animBg="1"/>
      <p:bldP spid="55" grpId="0" animBg="1"/>
      <p:bldP spid="56" grpId="0"/>
      <p:bldP spid="57" grpId="0"/>
      <p:bldP spid="58" grpId="0"/>
      <p:bldP spid="59" grpId="0"/>
      <p:bldP spid="60" grpId="0"/>
      <p:bldP spid="61" grpId="0"/>
      <p:bldP spid="62" grpId="0"/>
      <p:bldP spid="63" grpId="0"/>
      <p:bldP spid="6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流程圖: 磁碟 24"/>
          <p:cNvSpPr/>
          <p:nvPr/>
        </p:nvSpPr>
        <p:spPr>
          <a:xfrm>
            <a:off x="4422408" y="3286343"/>
            <a:ext cx="1725840" cy="1156313"/>
          </a:xfrm>
          <a:prstGeom prst="flowChartMagneticDisk">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2400" dirty="0">
                <a:latin typeface="Microsoft YaHei" charset="-122"/>
                <a:ea typeface="Microsoft YaHei" charset="-122"/>
                <a:cs typeface="Microsoft YaHei" charset="-122"/>
              </a:rPr>
              <a:t>存储单元</a:t>
            </a:r>
            <a:endParaRPr lang="zh-TW" altLang="en-US" sz="2400" dirty="0">
              <a:latin typeface="Microsoft YaHei" charset="-122"/>
              <a:ea typeface="Microsoft YaHei" charset="-122"/>
              <a:cs typeface="Microsoft YaHei" charset="-122"/>
            </a:endParaRPr>
          </a:p>
        </p:txBody>
      </p:sp>
      <p:sp>
        <p:nvSpPr>
          <p:cNvPr id="3" name="内容占位符 2"/>
          <p:cNvSpPr>
            <a:spLocks noGrp="1"/>
          </p:cNvSpPr>
          <p:nvPr>
            <p:ph sz="quarter" idx="10"/>
          </p:nvPr>
        </p:nvSpPr>
        <p:spPr/>
        <p:txBody>
          <a:bodyPr/>
          <a:lstStyle/>
          <a:p>
            <a:endParaRPr kumimoji="1" lang="zh-CN" altLang="en-US" dirty="0"/>
          </a:p>
        </p:txBody>
      </p:sp>
      <p:sp>
        <p:nvSpPr>
          <p:cNvPr id="2" name="標題 1"/>
          <p:cNvSpPr>
            <a:spLocks noGrp="1"/>
          </p:cNvSpPr>
          <p:nvPr>
            <p:ph type="title"/>
          </p:nvPr>
        </p:nvSpPr>
        <p:spPr/>
        <p:txBody>
          <a:bodyPr/>
          <a:lstStyle/>
          <a:p>
            <a:r>
              <a:rPr lang="en-US" altLang="zh-TW" dirty="0"/>
              <a:t> Long Short-term Memory (LSTM)</a:t>
            </a:r>
            <a:endParaRPr lang="zh-TW" altLang="en-US" dirty="0"/>
          </a:p>
        </p:txBody>
      </p:sp>
      <p:sp>
        <p:nvSpPr>
          <p:cNvPr id="6" name="矩形 5"/>
          <p:cNvSpPr/>
          <p:nvPr/>
        </p:nvSpPr>
        <p:spPr>
          <a:xfrm>
            <a:off x="3964662" y="5153705"/>
            <a:ext cx="2656936" cy="56934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zh-CN" altLang="en-US" sz="2400" dirty="0">
                <a:latin typeface="Microsoft YaHei" charset="-122"/>
                <a:ea typeface="Microsoft YaHei" charset="-122"/>
                <a:cs typeface="Microsoft YaHei" charset="-122"/>
              </a:rPr>
              <a:t>输入门</a:t>
            </a:r>
            <a:endParaRPr lang="zh-TW" altLang="en-US" sz="2400" dirty="0">
              <a:latin typeface="Microsoft YaHei" charset="-122"/>
              <a:ea typeface="Microsoft YaHei" charset="-122"/>
              <a:cs typeface="Microsoft YaHei" charset="-122"/>
            </a:endParaRPr>
          </a:p>
        </p:txBody>
      </p:sp>
      <p:sp>
        <p:nvSpPr>
          <p:cNvPr id="8" name="矩形 7"/>
          <p:cNvSpPr/>
          <p:nvPr/>
        </p:nvSpPr>
        <p:spPr>
          <a:xfrm>
            <a:off x="3964662" y="2202073"/>
            <a:ext cx="2656936" cy="569343"/>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zh-CN" altLang="en-US" sz="2400" dirty="0">
                <a:latin typeface="Microsoft YaHei" charset="-122"/>
                <a:ea typeface="Microsoft YaHei" charset="-122"/>
                <a:cs typeface="Microsoft YaHei" charset="-122"/>
              </a:rPr>
              <a:t>输出门</a:t>
            </a:r>
            <a:endParaRPr lang="zh-TW" altLang="en-US" sz="2400" dirty="0">
              <a:latin typeface="Microsoft YaHei" charset="-122"/>
              <a:ea typeface="Microsoft YaHei" charset="-122"/>
              <a:cs typeface="Microsoft YaHei" charset="-122"/>
            </a:endParaRPr>
          </a:p>
        </p:txBody>
      </p:sp>
      <p:sp>
        <p:nvSpPr>
          <p:cNvPr id="7" name="文字方塊 6"/>
          <p:cNvSpPr txBox="1"/>
          <p:nvPr/>
        </p:nvSpPr>
        <p:spPr>
          <a:xfrm>
            <a:off x="1545915" y="5022877"/>
            <a:ext cx="2142841" cy="830997"/>
          </a:xfrm>
          <a:prstGeom prst="rect">
            <a:avLst/>
          </a:prstGeom>
          <a:noFill/>
        </p:spPr>
        <p:txBody>
          <a:bodyPr wrap="square" rtlCol="0">
            <a:spAutoFit/>
          </a:bodyPr>
          <a:lstStyle/>
          <a:p>
            <a:r>
              <a:rPr lang="zh-CN" altLang="en-US" sz="2400" dirty="0">
                <a:latin typeface="Microsoft YaHei" charset="-122"/>
                <a:ea typeface="Microsoft YaHei" charset="-122"/>
                <a:cs typeface="Microsoft YaHei" charset="-122"/>
              </a:rPr>
              <a:t>控制输入门的信号</a:t>
            </a:r>
            <a:endParaRPr lang="zh-TW" altLang="en-US" sz="2400" dirty="0">
              <a:latin typeface="Microsoft YaHei" charset="-122"/>
              <a:ea typeface="Microsoft YaHei" charset="-122"/>
              <a:cs typeface="Microsoft YaHei" charset="-122"/>
            </a:endParaRPr>
          </a:p>
        </p:txBody>
      </p:sp>
      <p:sp>
        <p:nvSpPr>
          <p:cNvPr id="10" name="文字方塊 9"/>
          <p:cNvSpPr txBox="1"/>
          <p:nvPr/>
        </p:nvSpPr>
        <p:spPr>
          <a:xfrm>
            <a:off x="1803897" y="2071244"/>
            <a:ext cx="2052491" cy="1046440"/>
          </a:xfrm>
          <a:prstGeom prst="rect">
            <a:avLst/>
          </a:prstGeom>
          <a:noFill/>
        </p:spPr>
        <p:txBody>
          <a:bodyPr wrap="square" rtlCol="0">
            <a:spAutoFit/>
          </a:bodyPr>
          <a:lstStyle/>
          <a:p>
            <a:r>
              <a:rPr lang="zh-CN" altLang="en-US" sz="2400" dirty="0">
                <a:latin typeface="Microsoft YaHei" charset="-122"/>
                <a:ea typeface="Microsoft YaHei" charset="-122"/>
                <a:cs typeface="Microsoft YaHei" charset="-122"/>
              </a:rPr>
              <a:t>控制输出门的信号</a:t>
            </a:r>
            <a:endParaRPr lang="en-US" altLang="zh-CN" sz="2400" dirty="0">
              <a:latin typeface="Microsoft YaHei" charset="-122"/>
              <a:ea typeface="Microsoft YaHei" charset="-122"/>
              <a:cs typeface="Microsoft YaHei" charset="-122"/>
            </a:endParaRPr>
          </a:p>
          <a:p>
            <a:r>
              <a:rPr lang="zh-CN" altLang="en-US" sz="1400" dirty="0">
                <a:solidFill>
                  <a:srgbClr val="0000FF"/>
                </a:solidFill>
                <a:latin typeface="Microsoft YaHei" charset="-122"/>
                <a:ea typeface="Microsoft YaHei" charset="-122"/>
                <a:cs typeface="Microsoft YaHei" charset="-122"/>
              </a:rPr>
              <a:t>（来自网络其他部分）</a:t>
            </a:r>
            <a:endParaRPr lang="zh-TW" altLang="en-US" sz="1400" dirty="0">
              <a:solidFill>
                <a:srgbClr val="0000FF"/>
              </a:solidFill>
              <a:latin typeface="Microsoft YaHei" charset="-122"/>
              <a:ea typeface="Microsoft YaHei" charset="-122"/>
              <a:cs typeface="Microsoft YaHei" charset="-122"/>
            </a:endParaRPr>
          </a:p>
        </p:txBody>
      </p:sp>
      <p:sp>
        <p:nvSpPr>
          <p:cNvPr id="11" name="矩形 10"/>
          <p:cNvSpPr/>
          <p:nvPr/>
        </p:nvSpPr>
        <p:spPr>
          <a:xfrm>
            <a:off x="6785629" y="3457829"/>
            <a:ext cx="1323953" cy="839897"/>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zh-CN" altLang="en-US" sz="2400" dirty="0">
                <a:latin typeface="Microsoft YaHei" charset="-122"/>
                <a:ea typeface="Microsoft YaHei" charset="-122"/>
                <a:cs typeface="Microsoft YaHei" charset="-122"/>
              </a:rPr>
              <a:t>遗忘门</a:t>
            </a:r>
            <a:endParaRPr lang="zh-TW" altLang="en-US" sz="2400" dirty="0">
              <a:latin typeface="Microsoft YaHei" charset="-122"/>
              <a:ea typeface="Microsoft YaHei" charset="-122"/>
              <a:cs typeface="Microsoft YaHei" charset="-122"/>
            </a:endParaRPr>
          </a:p>
        </p:txBody>
      </p:sp>
      <p:sp>
        <p:nvSpPr>
          <p:cNvPr id="12" name="文字方塊 11"/>
          <p:cNvSpPr txBox="1"/>
          <p:nvPr/>
        </p:nvSpPr>
        <p:spPr>
          <a:xfrm>
            <a:off x="8579246" y="3462278"/>
            <a:ext cx="2087593" cy="830997"/>
          </a:xfrm>
          <a:prstGeom prst="rect">
            <a:avLst/>
          </a:prstGeom>
          <a:noFill/>
        </p:spPr>
        <p:txBody>
          <a:bodyPr wrap="square" rtlCol="0">
            <a:spAutoFit/>
          </a:bodyPr>
          <a:lstStyle/>
          <a:p>
            <a:r>
              <a:rPr lang="zh-CN" altLang="en-US" sz="2400" dirty="0">
                <a:latin typeface="Microsoft YaHei" charset="-122"/>
                <a:ea typeface="Microsoft YaHei" charset="-122"/>
                <a:cs typeface="Microsoft YaHei" charset="-122"/>
              </a:rPr>
              <a:t>控制遗忘门的信号</a:t>
            </a:r>
            <a:endParaRPr lang="zh-TW" altLang="en-US" sz="2400" dirty="0">
              <a:latin typeface="Microsoft YaHei" charset="-122"/>
              <a:ea typeface="Microsoft YaHei" charset="-122"/>
              <a:cs typeface="Microsoft YaHei" charset="-122"/>
            </a:endParaRPr>
          </a:p>
        </p:txBody>
      </p:sp>
      <p:cxnSp>
        <p:nvCxnSpPr>
          <p:cNvPr id="13" name="直線單箭頭接點 12"/>
          <p:cNvCxnSpPr/>
          <p:nvPr/>
        </p:nvCxnSpPr>
        <p:spPr>
          <a:xfrm>
            <a:off x="3453923" y="2486742"/>
            <a:ext cx="469664" cy="0"/>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5" name="直線單箭頭接點 14"/>
          <p:cNvCxnSpPr/>
          <p:nvPr/>
        </p:nvCxnSpPr>
        <p:spPr>
          <a:xfrm>
            <a:off x="3453923" y="5438374"/>
            <a:ext cx="469664" cy="0"/>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6" name="直線單箭頭接點 15"/>
          <p:cNvCxnSpPr/>
          <p:nvPr/>
        </p:nvCxnSpPr>
        <p:spPr>
          <a:xfrm flipV="1">
            <a:off x="5297566" y="5665610"/>
            <a:ext cx="0" cy="614600"/>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8" name="直線單箭頭接點 17"/>
          <p:cNvCxnSpPr/>
          <p:nvPr/>
        </p:nvCxnSpPr>
        <p:spPr>
          <a:xfrm flipV="1">
            <a:off x="5309618" y="4442656"/>
            <a:ext cx="0" cy="71674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線單箭頭接點 19"/>
          <p:cNvCxnSpPr/>
          <p:nvPr/>
        </p:nvCxnSpPr>
        <p:spPr>
          <a:xfrm flipV="1">
            <a:off x="5285328" y="1693204"/>
            <a:ext cx="0" cy="508868"/>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手繪多邊形 28"/>
          <p:cNvSpPr/>
          <p:nvPr/>
        </p:nvSpPr>
        <p:spPr>
          <a:xfrm>
            <a:off x="5440573" y="2985789"/>
            <a:ext cx="1927823" cy="447525"/>
          </a:xfrm>
          <a:custGeom>
            <a:avLst/>
            <a:gdLst>
              <a:gd name="connsiteX0" fmla="*/ 0 w 2035834"/>
              <a:gd name="connsiteY0" fmla="*/ 603849 h 603849"/>
              <a:gd name="connsiteX1" fmla="*/ 1017917 w 2035834"/>
              <a:gd name="connsiteY1" fmla="*/ 0 h 603849"/>
              <a:gd name="connsiteX2" fmla="*/ 2035834 w 2035834"/>
              <a:gd name="connsiteY2" fmla="*/ 603849 h 603849"/>
            </a:gdLst>
            <a:ahLst/>
            <a:cxnLst>
              <a:cxn ang="0">
                <a:pos x="connsiteX0" y="connsiteY0"/>
              </a:cxn>
              <a:cxn ang="0">
                <a:pos x="connsiteX1" y="connsiteY1"/>
              </a:cxn>
              <a:cxn ang="0">
                <a:pos x="connsiteX2" y="connsiteY2"/>
              </a:cxn>
            </a:cxnLst>
            <a:rect l="l" t="t" r="r" b="b"/>
            <a:pathLst>
              <a:path w="2035834" h="603849">
                <a:moveTo>
                  <a:pt x="0" y="603849"/>
                </a:moveTo>
                <a:cubicBezTo>
                  <a:pt x="339305" y="301924"/>
                  <a:pt x="678611" y="0"/>
                  <a:pt x="1017917" y="0"/>
                </a:cubicBezTo>
                <a:cubicBezTo>
                  <a:pt x="1357223" y="0"/>
                  <a:pt x="1696528" y="301924"/>
                  <a:pt x="2035834" y="603849"/>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Microsoft YaHei" charset="-122"/>
              <a:ea typeface="Microsoft YaHei" charset="-122"/>
              <a:cs typeface="Microsoft YaHei" charset="-122"/>
            </a:endParaRPr>
          </a:p>
        </p:txBody>
      </p:sp>
      <p:sp>
        <p:nvSpPr>
          <p:cNvPr id="31" name="手繪多邊形 30"/>
          <p:cNvSpPr/>
          <p:nvPr/>
        </p:nvSpPr>
        <p:spPr>
          <a:xfrm rot="21317573" flipH="1" flipV="1">
            <a:off x="5457706" y="4357868"/>
            <a:ext cx="1915945" cy="496296"/>
          </a:xfrm>
          <a:custGeom>
            <a:avLst/>
            <a:gdLst>
              <a:gd name="connsiteX0" fmla="*/ 0 w 2035834"/>
              <a:gd name="connsiteY0" fmla="*/ 603849 h 603849"/>
              <a:gd name="connsiteX1" fmla="*/ 1017917 w 2035834"/>
              <a:gd name="connsiteY1" fmla="*/ 0 h 603849"/>
              <a:gd name="connsiteX2" fmla="*/ 2035834 w 2035834"/>
              <a:gd name="connsiteY2" fmla="*/ 603849 h 603849"/>
            </a:gdLst>
            <a:ahLst/>
            <a:cxnLst>
              <a:cxn ang="0">
                <a:pos x="connsiteX0" y="connsiteY0"/>
              </a:cxn>
              <a:cxn ang="0">
                <a:pos x="connsiteX1" y="connsiteY1"/>
              </a:cxn>
              <a:cxn ang="0">
                <a:pos x="connsiteX2" y="connsiteY2"/>
              </a:cxn>
            </a:cxnLst>
            <a:rect l="l" t="t" r="r" b="b"/>
            <a:pathLst>
              <a:path w="2035834" h="603849">
                <a:moveTo>
                  <a:pt x="0" y="603849"/>
                </a:moveTo>
                <a:cubicBezTo>
                  <a:pt x="339305" y="301924"/>
                  <a:pt x="678611" y="0"/>
                  <a:pt x="1017917" y="0"/>
                </a:cubicBezTo>
                <a:cubicBezTo>
                  <a:pt x="1357223" y="0"/>
                  <a:pt x="1696528" y="301924"/>
                  <a:pt x="2035834" y="603849"/>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Microsoft YaHei" charset="-122"/>
              <a:ea typeface="Microsoft YaHei" charset="-122"/>
              <a:cs typeface="Microsoft YaHei" charset="-122"/>
            </a:endParaRPr>
          </a:p>
        </p:txBody>
      </p:sp>
      <p:sp>
        <p:nvSpPr>
          <p:cNvPr id="30" name="文字方塊 29"/>
          <p:cNvSpPr txBox="1"/>
          <p:nvPr/>
        </p:nvSpPr>
        <p:spPr>
          <a:xfrm>
            <a:off x="3511340" y="6326522"/>
            <a:ext cx="3619500" cy="461665"/>
          </a:xfrm>
          <a:prstGeom prst="rect">
            <a:avLst/>
          </a:prstGeom>
          <a:noFill/>
        </p:spPr>
        <p:txBody>
          <a:bodyPr wrap="square" rtlCol="0">
            <a:spAutoFit/>
          </a:bodyPr>
          <a:lstStyle/>
          <a:p>
            <a:pPr algn="ctr"/>
            <a:r>
              <a:rPr lang="zh-CN" altLang="en-US" sz="2400" dirty="0">
                <a:solidFill>
                  <a:srgbClr val="0000FF"/>
                </a:solidFill>
                <a:latin typeface="Microsoft YaHei" charset="-122"/>
                <a:ea typeface="Microsoft YaHei" charset="-122"/>
                <a:cs typeface="Microsoft YaHei" charset="-122"/>
              </a:rPr>
              <a:t>网络其他部分来的输入</a:t>
            </a:r>
            <a:endParaRPr lang="zh-TW" altLang="en-US" sz="2400" dirty="0">
              <a:solidFill>
                <a:srgbClr val="0000FF"/>
              </a:solidFill>
              <a:latin typeface="Microsoft YaHei" charset="-122"/>
              <a:ea typeface="Microsoft YaHei" charset="-122"/>
              <a:cs typeface="Microsoft YaHei" charset="-122"/>
            </a:endParaRPr>
          </a:p>
        </p:txBody>
      </p:sp>
      <p:sp>
        <p:nvSpPr>
          <p:cNvPr id="34" name="文字方塊 33"/>
          <p:cNvSpPr txBox="1"/>
          <p:nvPr/>
        </p:nvSpPr>
        <p:spPr>
          <a:xfrm>
            <a:off x="3453923" y="1317689"/>
            <a:ext cx="3619500" cy="461665"/>
          </a:xfrm>
          <a:prstGeom prst="rect">
            <a:avLst/>
          </a:prstGeom>
          <a:noFill/>
        </p:spPr>
        <p:txBody>
          <a:bodyPr wrap="square" rtlCol="0">
            <a:spAutoFit/>
          </a:bodyPr>
          <a:lstStyle/>
          <a:p>
            <a:pPr algn="ctr"/>
            <a:r>
              <a:rPr lang="zh-CN" altLang="en-US" sz="2400" dirty="0">
                <a:solidFill>
                  <a:srgbClr val="0000FF"/>
                </a:solidFill>
                <a:latin typeface="Microsoft YaHei" charset="-122"/>
                <a:ea typeface="Microsoft YaHei" charset="-122"/>
                <a:cs typeface="Microsoft YaHei" charset="-122"/>
              </a:rPr>
              <a:t>输出到网络其他部分</a:t>
            </a:r>
            <a:endParaRPr lang="zh-TW" altLang="en-US" sz="2400" dirty="0">
              <a:solidFill>
                <a:srgbClr val="0000FF"/>
              </a:solidFill>
              <a:latin typeface="Microsoft YaHei" charset="-122"/>
              <a:ea typeface="Microsoft YaHei" charset="-122"/>
              <a:cs typeface="Microsoft YaHei" charset="-122"/>
            </a:endParaRPr>
          </a:p>
        </p:txBody>
      </p:sp>
      <p:cxnSp>
        <p:nvCxnSpPr>
          <p:cNvPr id="36" name="直線單箭頭接點 35"/>
          <p:cNvCxnSpPr/>
          <p:nvPr/>
        </p:nvCxnSpPr>
        <p:spPr>
          <a:xfrm flipV="1">
            <a:off x="5279996" y="2741088"/>
            <a:ext cx="0" cy="71674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文字方塊 37"/>
          <p:cNvSpPr txBox="1"/>
          <p:nvPr/>
        </p:nvSpPr>
        <p:spPr>
          <a:xfrm>
            <a:off x="1545915" y="5726515"/>
            <a:ext cx="1946108" cy="307777"/>
          </a:xfrm>
          <a:prstGeom prst="rect">
            <a:avLst/>
          </a:prstGeom>
          <a:noFill/>
        </p:spPr>
        <p:txBody>
          <a:bodyPr wrap="square" rtlCol="0">
            <a:spAutoFit/>
          </a:bodyPr>
          <a:lstStyle/>
          <a:p>
            <a:pPr algn="ctr"/>
            <a:r>
              <a:rPr lang="zh-CN" altLang="en-US" sz="1400">
                <a:solidFill>
                  <a:srgbClr val="0000FF"/>
                </a:solidFill>
                <a:latin typeface="Microsoft YaHei" charset="-122"/>
                <a:ea typeface="Microsoft YaHei" charset="-122"/>
                <a:cs typeface="Microsoft YaHei" charset="-122"/>
              </a:rPr>
              <a:t>（来自网络其他部分</a:t>
            </a:r>
            <a:endParaRPr lang="zh-TW" altLang="en-US" sz="1400" dirty="0">
              <a:solidFill>
                <a:srgbClr val="0000FF"/>
              </a:solidFill>
              <a:latin typeface="Microsoft YaHei" charset="-122"/>
              <a:ea typeface="Microsoft YaHei" charset="-122"/>
              <a:cs typeface="Microsoft YaHei" charset="-122"/>
            </a:endParaRPr>
          </a:p>
        </p:txBody>
      </p:sp>
      <p:sp>
        <p:nvSpPr>
          <p:cNvPr id="39" name="文字方塊 38"/>
          <p:cNvSpPr txBox="1"/>
          <p:nvPr/>
        </p:nvSpPr>
        <p:spPr>
          <a:xfrm>
            <a:off x="8529017" y="4249029"/>
            <a:ext cx="2168999" cy="307777"/>
          </a:xfrm>
          <a:prstGeom prst="rect">
            <a:avLst/>
          </a:prstGeom>
          <a:noFill/>
        </p:spPr>
        <p:txBody>
          <a:bodyPr wrap="square" rtlCol="0">
            <a:spAutoFit/>
          </a:bodyPr>
          <a:lstStyle/>
          <a:p>
            <a:pPr algn="ctr"/>
            <a:r>
              <a:rPr lang="zh-CN" altLang="en-US" sz="1400" dirty="0">
                <a:solidFill>
                  <a:srgbClr val="0000FF"/>
                </a:solidFill>
                <a:latin typeface="Microsoft YaHei" charset="-122"/>
                <a:ea typeface="Microsoft YaHei" charset="-122"/>
                <a:cs typeface="Microsoft YaHei" charset="-122"/>
              </a:rPr>
              <a:t>（来自网络其他部分）</a:t>
            </a:r>
            <a:endParaRPr lang="zh-TW" altLang="en-US" sz="1400" dirty="0">
              <a:solidFill>
                <a:srgbClr val="0000FF"/>
              </a:solidFill>
              <a:latin typeface="Microsoft YaHei" charset="-122"/>
              <a:ea typeface="Microsoft YaHei" charset="-122"/>
              <a:cs typeface="Microsoft YaHei" charset="-122"/>
            </a:endParaRPr>
          </a:p>
        </p:txBody>
      </p:sp>
      <p:sp>
        <p:nvSpPr>
          <p:cNvPr id="51" name="矩形 50"/>
          <p:cNvSpPr/>
          <p:nvPr/>
        </p:nvSpPr>
        <p:spPr>
          <a:xfrm>
            <a:off x="3758146" y="2071244"/>
            <a:ext cx="4562537" cy="3852125"/>
          </a:xfrm>
          <a:prstGeom prst="rect">
            <a:avLst/>
          </a:prstGeom>
          <a:noFill/>
          <a:ln w="76200">
            <a:solidFill>
              <a:srgbClr val="FF0000"/>
            </a:solidFill>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latin typeface="Microsoft YaHei" charset="-122"/>
              <a:ea typeface="Microsoft YaHei" charset="-122"/>
              <a:cs typeface="Microsoft YaHei" charset="-122"/>
            </a:endParaRPr>
          </a:p>
        </p:txBody>
      </p:sp>
      <p:cxnSp>
        <p:nvCxnSpPr>
          <p:cNvPr id="27" name="直線單箭頭接點 26"/>
          <p:cNvCxnSpPr/>
          <p:nvPr/>
        </p:nvCxnSpPr>
        <p:spPr>
          <a:xfrm flipH="1">
            <a:off x="8078404" y="3877392"/>
            <a:ext cx="469664" cy="0"/>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9022928" y="1204393"/>
            <a:ext cx="2425664" cy="1661993"/>
          </a:xfrm>
          <a:prstGeom prst="rect">
            <a:avLst/>
          </a:prstGeom>
          <a:noFill/>
        </p:spPr>
        <p:txBody>
          <a:bodyPr wrap="none" rtlCol="0">
            <a:spAutoFit/>
          </a:bodyPr>
          <a:lstStyle/>
          <a:p>
            <a:pPr algn="ctr"/>
            <a:r>
              <a:rPr kumimoji="1" lang="zh-CN" altLang="en-US" sz="2800" dirty="0">
                <a:solidFill>
                  <a:srgbClr val="09405E"/>
                </a:solidFill>
                <a:latin typeface="微软雅黑" panose="020B0503020204020204" pitchFamily="34" charset="-122"/>
                <a:ea typeface="微软雅黑" panose="020B0503020204020204" pitchFamily="34" charset="-122"/>
              </a:rPr>
              <a:t>特殊的神经元</a:t>
            </a:r>
            <a:r>
              <a:rPr kumimoji="1" lang="en-US" altLang="zh-TW" sz="2800" dirty="0">
                <a:solidFill>
                  <a:srgbClr val="09405E"/>
                </a:solidFill>
                <a:latin typeface="微软雅黑" panose="020B0503020204020204" pitchFamily="34" charset="-122"/>
                <a:ea typeface="微软雅黑" panose="020B0503020204020204" pitchFamily="34" charset="-122"/>
              </a:rPr>
              <a:t>:</a:t>
            </a:r>
          </a:p>
          <a:p>
            <a:pPr algn="ctr"/>
            <a:r>
              <a:rPr kumimoji="1" lang="en-US" altLang="zh-TW" sz="2800" dirty="0">
                <a:solidFill>
                  <a:srgbClr val="09405E"/>
                </a:solidFill>
                <a:latin typeface="微软雅黑" panose="020B0503020204020204" pitchFamily="34" charset="-122"/>
                <a:ea typeface="微软雅黑" panose="020B0503020204020204" pitchFamily="34" charset="-122"/>
              </a:rPr>
              <a:t>4 </a:t>
            </a:r>
            <a:r>
              <a:rPr kumimoji="1" lang="zh-CN" altLang="en-US" sz="2800" dirty="0">
                <a:solidFill>
                  <a:srgbClr val="09405E"/>
                </a:solidFill>
                <a:latin typeface="微软雅黑" panose="020B0503020204020204" pitchFamily="34" charset="-122"/>
                <a:ea typeface="微软雅黑" panose="020B0503020204020204" pitchFamily="34" charset="-122"/>
              </a:rPr>
              <a:t>个输入</a:t>
            </a:r>
            <a:r>
              <a:rPr kumimoji="1" lang="en-US" altLang="zh-TW" sz="2800" dirty="0">
                <a:solidFill>
                  <a:srgbClr val="09405E"/>
                </a:solidFill>
                <a:latin typeface="微软雅黑" panose="020B0503020204020204" pitchFamily="34" charset="-122"/>
                <a:ea typeface="微软雅黑" panose="020B0503020204020204" pitchFamily="34" charset="-122"/>
              </a:rPr>
              <a:t> </a:t>
            </a:r>
          </a:p>
          <a:p>
            <a:pPr algn="ctr"/>
            <a:r>
              <a:rPr kumimoji="1" lang="en-US" altLang="zh-TW" sz="2800" dirty="0">
                <a:solidFill>
                  <a:srgbClr val="09405E"/>
                </a:solidFill>
                <a:latin typeface="微软雅黑" panose="020B0503020204020204" pitchFamily="34" charset="-122"/>
                <a:ea typeface="微软雅黑" panose="020B0503020204020204" pitchFamily="34" charset="-122"/>
              </a:rPr>
              <a:t>1 </a:t>
            </a:r>
            <a:r>
              <a:rPr kumimoji="1" lang="zh-CN" altLang="en-US" sz="2800" dirty="0">
                <a:solidFill>
                  <a:srgbClr val="09405E"/>
                </a:solidFill>
                <a:latin typeface="微软雅黑" panose="020B0503020204020204" pitchFamily="34" charset="-122"/>
                <a:ea typeface="微软雅黑" panose="020B0503020204020204" pitchFamily="34" charset="-122"/>
              </a:rPr>
              <a:t>个输出</a:t>
            </a:r>
            <a:endParaRPr kumimoji="1" lang="zh-TW" altLang="en-US" sz="2800" dirty="0">
              <a:solidFill>
                <a:srgbClr val="09405E"/>
              </a:solidFill>
              <a:latin typeface="微软雅黑" panose="020B0503020204020204" pitchFamily="34" charset="-122"/>
              <a:ea typeface="微软雅黑" panose="020B0503020204020204" pitchFamily="34" charset="-122"/>
            </a:endParaRPr>
          </a:p>
          <a:p>
            <a:endParaRPr kumimoji="1" lang="zh-CN" altLang="en-US" dirty="0"/>
          </a:p>
        </p:txBody>
      </p:sp>
    </p:spTree>
    <p:extLst>
      <p:ext uri="{BB962C8B-B14F-4D97-AF65-F5344CB8AC3E}">
        <p14:creationId xmlns:p14="http://schemas.microsoft.com/office/powerpoint/2010/main" val="1142680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8"/>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9"/>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1"/>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1"/>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9"/>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27"/>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51"/>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7" presetClass="emph" presetSubtype="2" fill="hold" nodeType="clickEffect">
                                  <p:stCondLst>
                                    <p:cond delay="0"/>
                                  </p:stCondLst>
                                  <p:childTnLst>
                                    <p:animClr clrSpc="rgb" dir="cw">
                                      <p:cBhvr>
                                        <p:cTn id="62" dur="500" fill="hold"/>
                                        <p:tgtEl>
                                          <p:spTgt spid="16"/>
                                        </p:tgtEl>
                                        <p:attrNameLst>
                                          <p:attrName>stroke.color</p:attrName>
                                        </p:attrNameLst>
                                      </p:cBhvr>
                                      <p:to>
                                        <a:schemeClr val="hlink"/>
                                      </p:to>
                                    </p:animClr>
                                    <p:set>
                                      <p:cBhvr>
                                        <p:cTn id="63" dur="500" fill="hold"/>
                                        <p:tgtEl>
                                          <p:spTgt spid="16"/>
                                        </p:tgtEl>
                                        <p:attrNameLst>
                                          <p:attrName>stroke.on</p:attrName>
                                        </p:attrNameLst>
                                      </p:cBhvr>
                                      <p:to>
                                        <p:strVal val="true"/>
                                      </p:to>
                                    </p:set>
                                  </p:childTnLst>
                                </p:cTn>
                              </p:par>
                              <p:par>
                                <p:cTn id="64" presetID="7" presetClass="emph" presetSubtype="2" fill="hold" nodeType="withEffect">
                                  <p:stCondLst>
                                    <p:cond delay="0"/>
                                  </p:stCondLst>
                                  <p:childTnLst>
                                    <p:animClr clrSpc="rgb" dir="cw">
                                      <p:cBhvr>
                                        <p:cTn id="65" dur="500" fill="hold"/>
                                        <p:tgtEl>
                                          <p:spTgt spid="15"/>
                                        </p:tgtEl>
                                        <p:attrNameLst>
                                          <p:attrName>stroke.color</p:attrName>
                                        </p:attrNameLst>
                                      </p:cBhvr>
                                      <p:to>
                                        <a:schemeClr val="hlink"/>
                                      </p:to>
                                    </p:animClr>
                                    <p:set>
                                      <p:cBhvr>
                                        <p:cTn id="66" dur="500" fill="hold"/>
                                        <p:tgtEl>
                                          <p:spTgt spid="15"/>
                                        </p:tgtEl>
                                        <p:attrNameLst>
                                          <p:attrName>stroke.on</p:attrName>
                                        </p:attrNameLst>
                                      </p:cBhvr>
                                      <p:to>
                                        <p:strVal val="true"/>
                                      </p:to>
                                    </p:set>
                                  </p:childTnLst>
                                </p:cTn>
                              </p:par>
                              <p:par>
                                <p:cTn id="67" presetID="7" presetClass="emph" presetSubtype="2" fill="hold" nodeType="withEffect">
                                  <p:stCondLst>
                                    <p:cond delay="0"/>
                                  </p:stCondLst>
                                  <p:childTnLst>
                                    <p:animClr clrSpc="rgb" dir="cw">
                                      <p:cBhvr>
                                        <p:cTn id="68" dur="500" fill="hold"/>
                                        <p:tgtEl>
                                          <p:spTgt spid="13"/>
                                        </p:tgtEl>
                                        <p:attrNameLst>
                                          <p:attrName>stroke.color</p:attrName>
                                        </p:attrNameLst>
                                      </p:cBhvr>
                                      <p:to>
                                        <a:schemeClr val="hlink"/>
                                      </p:to>
                                    </p:animClr>
                                    <p:set>
                                      <p:cBhvr>
                                        <p:cTn id="69" dur="500" fill="hold"/>
                                        <p:tgtEl>
                                          <p:spTgt spid="13"/>
                                        </p:tgtEl>
                                        <p:attrNameLst>
                                          <p:attrName>stroke.on</p:attrName>
                                        </p:attrNameLst>
                                      </p:cBhvr>
                                      <p:to>
                                        <p:strVal val="true"/>
                                      </p:to>
                                    </p:set>
                                  </p:childTnLst>
                                </p:cTn>
                              </p:par>
                              <p:par>
                                <p:cTn id="70" presetID="7" presetClass="emph" presetSubtype="2" fill="hold" nodeType="withEffect">
                                  <p:stCondLst>
                                    <p:cond delay="0"/>
                                  </p:stCondLst>
                                  <p:childTnLst>
                                    <p:animClr clrSpc="rgb" dir="cw">
                                      <p:cBhvr>
                                        <p:cTn id="71" dur="500" fill="hold"/>
                                        <p:tgtEl>
                                          <p:spTgt spid="27"/>
                                        </p:tgtEl>
                                        <p:attrNameLst>
                                          <p:attrName>stroke.color</p:attrName>
                                        </p:attrNameLst>
                                      </p:cBhvr>
                                      <p:to>
                                        <a:schemeClr val="hlink"/>
                                      </p:to>
                                    </p:animClr>
                                    <p:set>
                                      <p:cBhvr>
                                        <p:cTn id="72" dur="500" fill="hold"/>
                                        <p:tgtEl>
                                          <p:spTgt spid="27"/>
                                        </p:tgtEl>
                                        <p:attrNameLst>
                                          <p:attrName>stroke.on</p:attrName>
                                        </p:attrNameLst>
                                      </p:cBhvr>
                                      <p:to>
                                        <p:strVal val="true"/>
                                      </p:to>
                                    </p:set>
                                  </p:childTnLst>
                                </p:cTn>
                              </p:par>
                            </p:childTnLst>
                          </p:cTn>
                        </p:par>
                      </p:childTnLst>
                    </p:cTn>
                  </p:par>
                  <p:par>
                    <p:cTn id="73" fill="hold">
                      <p:stCondLst>
                        <p:cond delay="indefinite"/>
                      </p:stCondLst>
                      <p:childTnLst>
                        <p:par>
                          <p:cTn id="74" fill="hold">
                            <p:stCondLst>
                              <p:cond delay="0"/>
                            </p:stCondLst>
                            <p:childTnLst>
                              <p:par>
                                <p:cTn id="75" presetID="7" presetClass="emph" presetSubtype="2" fill="hold" nodeType="clickEffect">
                                  <p:stCondLst>
                                    <p:cond delay="0"/>
                                  </p:stCondLst>
                                  <p:childTnLst>
                                    <p:animClr clrSpc="rgb" dir="cw">
                                      <p:cBhvr>
                                        <p:cTn id="76" dur="500" fill="hold"/>
                                        <p:tgtEl>
                                          <p:spTgt spid="20"/>
                                        </p:tgtEl>
                                        <p:attrNameLst>
                                          <p:attrName>stroke.color</p:attrName>
                                        </p:attrNameLst>
                                      </p:cBhvr>
                                      <p:to>
                                        <a:srgbClr val="FF0000"/>
                                      </p:to>
                                    </p:animClr>
                                    <p:set>
                                      <p:cBhvr>
                                        <p:cTn id="77" dur="500" fill="hold"/>
                                        <p:tgtEl>
                                          <p:spTgt spid="20"/>
                                        </p:tgtEl>
                                        <p:attrNameLst>
                                          <p:attrName>stroke.on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7" grpId="0"/>
      <p:bldP spid="10" grpId="0"/>
      <p:bldP spid="11" grpId="0" animBg="1"/>
      <p:bldP spid="12" grpId="0"/>
      <p:bldP spid="29" grpId="0" animBg="1"/>
      <p:bldP spid="31" grpId="0" animBg="1"/>
      <p:bldP spid="30" grpId="0"/>
      <p:bldP spid="34" grpId="0"/>
      <p:bldP spid="38" grpId="0"/>
      <p:bldP spid="39" grpId="0"/>
      <p:bldP spid="51"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圖片 9"/>
          <p:cNvPicPr>
            <a:picLocks noChangeAspect="1"/>
          </p:cNvPicPr>
          <p:nvPr/>
        </p:nvPicPr>
        <p:blipFill>
          <a:blip r:embed="rId3"/>
          <a:stretch>
            <a:fillRect/>
          </a:stretch>
        </p:blipFill>
        <p:spPr>
          <a:xfrm>
            <a:off x="2198649" y="398165"/>
            <a:ext cx="4817110" cy="6325075"/>
          </a:xfrm>
          <a:prstGeom prst="rect">
            <a:avLst/>
          </a:prstGeom>
        </p:spPr>
      </p:pic>
      <mc:AlternateContent xmlns:mc="http://schemas.openxmlformats.org/markup-compatibility/2006" xmlns:a14="http://schemas.microsoft.com/office/drawing/2010/main">
        <mc:Choice Requires="a14">
          <p:sp>
            <p:nvSpPr>
              <p:cNvPr id="12" name="文字方塊 11"/>
              <p:cNvSpPr txBox="1"/>
              <p:nvPr/>
            </p:nvSpPr>
            <p:spPr>
              <a:xfrm>
                <a:off x="4768111" y="6368720"/>
                <a:ext cx="22326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i="1">
                          <a:latin typeface="Cambria Math" panose="02040503050406030204" pitchFamily="18" charset="0"/>
                        </a:rPr>
                        <m:t>𝑧</m:t>
                      </m:r>
                    </m:oMath>
                  </m:oMathPara>
                </a14:m>
                <a:endParaRPr lang="zh-TW" altLang="en-US" sz="2400" dirty="0"/>
              </a:p>
            </p:txBody>
          </p:sp>
        </mc:Choice>
        <mc:Fallback xmlns="">
          <p:sp>
            <p:nvSpPr>
              <p:cNvPr id="12" name="文字方塊 11"/>
              <p:cNvSpPr txBox="1">
                <a:spLocks noRot="1" noChangeAspect="1" noMove="1" noResize="1" noEditPoints="1" noAdjustHandles="1" noChangeArrowheads="1" noChangeShapeType="1" noTextEdit="1"/>
              </p:cNvSpPr>
              <p:nvPr/>
            </p:nvSpPr>
            <p:spPr>
              <a:xfrm>
                <a:off x="3244111" y="6368720"/>
                <a:ext cx="223266" cy="369332"/>
              </a:xfrm>
              <a:prstGeom prst="rect">
                <a:avLst/>
              </a:prstGeom>
              <a:blipFill rotWithShape="0">
                <a:blip r:embed="rId4"/>
                <a:stretch>
                  <a:fillRect l="-16216" r="-16216"/>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3" name="文字方塊 12"/>
              <p:cNvSpPr txBox="1"/>
              <p:nvPr/>
            </p:nvSpPr>
            <p:spPr>
              <a:xfrm>
                <a:off x="1965056" y="4501820"/>
                <a:ext cx="30950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a:latin typeface="Cambria Math" charset="0"/>
                            </a:rPr>
                          </m:ctrlPr>
                        </m:sSubPr>
                        <m:e>
                          <m:r>
                            <a:rPr lang="en-US" altLang="zh-TW" sz="2400" i="1">
                              <a:latin typeface="Cambria Math" panose="02040503050406030204" pitchFamily="18" charset="0"/>
                            </a:rPr>
                            <m:t>𝑧</m:t>
                          </m:r>
                        </m:e>
                        <m:sub>
                          <m:r>
                            <a:rPr lang="en-US" altLang="zh-TW" sz="2400" i="1">
                              <a:latin typeface="Cambria Math" panose="02040503050406030204" pitchFamily="18" charset="0"/>
                            </a:rPr>
                            <m:t>𝑖</m:t>
                          </m:r>
                        </m:sub>
                      </m:sSub>
                    </m:oMath>
                  </m:oMathPara>
                </a14:m>
                <a:endParaRPr lang="zh-TW" altLang="en-US" sz="2400" dirty="0"/>
              </a:p>
            </p:txBody>
          </p:sp>
        </mc:Choice>
        <mc:Fallback xmlns="">
          <p:sp>
            <p:nvSpPr>
              <p:cNvPr id="13" name="文字方塊 12"/>
              <p:cNvSpPr txBox="1">
                <a:spLocks noRot="1" noChangeAspect="1" noMove="1" noResize="1" noEditPoints="1" noAdjustHandles="1" noChangeArrowheads="1" noChangeShapeType="1" noTextEdit="1"/>
              </p:cNvSpPr>
              <p:nvPr/>
            </p:nvSpPr>
            <p:spPr>
              <a:xfrm>
                <a:off x="441055" y="4501820"/>
                <a:ext cx="309507" cy="369332"/>
              </a:xfrm>
              <a:prstGeom prst="rect">
                <a:avLst/>
              </a:prstGeom>
              <a:blipFill rotWithShape="0">
                <a:blip r:embed="rId5"/>
                <a:stretch>
                  <a:fillRect l="-11765" r="-7843" b="-14754"/>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4" name="文字方塊 13"/>
              <p:cNvSpPr txBox="1"/>
              <p:nvPr/>
            </p:nvSpPr>
            <p:spPr>
              <a:xfrm>
                <a:off x="7025872" y="3361226"/>
                <a:ext cx="345287" cy="39895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a:latin typeface="Cambria Math" charset="0"/>
                            </a:rPr>
                          </m:ctrlPr>
                        </m:sSubPr>
                        <m:e>
                          <m:r>
                            <a:rPr lang="en-US" altLang="zh-TW" sz="2400" i="1">
                              <a:latin typeface="Cambria Math" panose="02040503050406030204" pitchFamily="18" charset="0"/>
                            </a:rPr>
                            <m:t>𝑧</m:t>
                          </m:r>
                        </m:e>
                        <m:sub>
                          <m:r>
                            <a:rPr lang="en-US" altLang="zh-TW" sz="2400" i="1">
                              <a:latin typeface="Cambria Math" panose="02040503050406030204" pitchFamily="18" charset="0"/>
                            </a:rPr>
                            <m:t>𝑓</m:t>
                          </m:r>
                        </m:sub>
                      </m:sSub>
                    </m:oMath>
                  </m:oMathPara>
                </a14:m>
                <a:endParaRPr lang="zh-TW" altLang="en-US" sz="2400" dirty="0"/>
              </a:p>
            </p:txBody>
          </p:sp>
        </mc:Choice>
        <mc:Fallback xmlns="">
          <p:sp>
            <p:nvSpPr>
              <p:cNvPr id="14" name="文字方塊 13"/>
              <p:cNvSpPr txBox="1">
                <a:spLocks noRot="1" noChangeAspect="1" noMove="1" noResize="1" noEditPoints="1" noAdjustHandles="1" noChangeArrowheads="1" noChangeShapeType="1" noTextEdit="1"/>
              </p:cNvSpPr>
              <p:nvPr/>
            </p:nvSpPr>
            <p:spPr>
              <a:xfrm>
                <a:off x="5501871" y="3361225"/>
                <a:ext cx="345287" cy="398955"/>
              </a:xfrm>
              <a:prstGeom prst="rect">
                <a:avLst/>
              </a:prstGeom>
              <a:blipFill rotWithShape="0">
                <a:blip r:embed="rId6"/>
                <a:stretch>
                  <a:fillRect l="-12500" r="-16071" b="-25758"/>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5" name="文字方塊 14"/>
              <p:cNvSpPr txBox="1"/>
              <p:nvPr/>
            </p:nvSpPr>
            <p:spPr>
              <a:xfrm>
                <a:off x="1974664" y="952448"/>
                <a:ext cx="361253"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a:latin typeface="Cambria Math" charset="0"/>
                            </a:rPr>
                          </m:ctrlPr>
                        </m:sSubPr>
                        <m:e>
                          <m:r>
                            <a:rPr lang="en-US" altLang="zh-TW" sz="2400" i="1">
                              <a:latin typeface="Cambria Math" panose="02040503050406030204" pitchFamily="18" charset="0"/>
                            </a:rPr>
                            <m:t>𝑧</m:t>
                          </m:r>
                        </m:e>
                        <m:sub>
                          <m:r>
                            <a:rPr lang="en-US" altLang="zh-TW" sz="2400" i="1">
                              <a:latin typeface="Cambria Math" panose="02040503050406030204" pitchFamily="18" charset="0"/>
                            </a:rPr>
                            <m:t>𝑜</m:t>
                          </m:r>
                        </m:sub>
                      </m:sSub>
                    </m:oMath>
                  </m:oMathPara>
                </a14:m>
                <a:endParaRPr lang="zh-TW" altLang="en-US" sz="2400" dirty="0"/>
              </a:p>
            </p:txBody>
          </p:sp>
        </mc:Choice>
        <mc:Fallback xmlns="">
          <p:sp>
            <p:nvSpPr>
              <p:cNvPr id="15" name="文字方塊 14"/>
              <p:cNvSpPr txBox="1">
                <a:spLocks noRot="1" noChangeAspect="1" noMove="1" noResize="1" noEditPoints="1" noAdjustHandles="1" noChangeArrowheads="1" noChangeShapeType="1" noTextEdit="1"/>
              </p:cNvSpPr>
              <p:nvPr/>
            </p:nvSpPr>
            <p:spPr>
              <a:xfrm>
                <a:off x="450663" y="952448"/>
                <a:ext cx="361253" cy="369332"/>
              </a:xfrm>
              <a:prstGeom prst="rect">
                <a:avLst/>
              </a:prstGeom>
              <a:blipFill rotWithShape="0">
                <a:blip r:embed="rId7"/>
                <a:stretch>
                  <a:fillRect l="-11864" r="-1695" b="-9836"/>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6" name="文字方塊 15"/>
              <p:cNvSpPr txBox="1"/>
              <p:nvPr/>
            </p:nvSpPr>
            <p:spPr>
              <a:xfrm>
                <a:off x="4743254" y="5148800"/>
                <a:ext cx="671530"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i="1">
                          <a:latin typeface="Cambria Math" panose="02040503050406030204" pitchFamily="18" charset="0"/>
                        </a:rPr>
                        <m:t>𝑔</m:t>
                      </m:r>
                      <m:d>
                        <m:dPr>
                          <m:ctrlPr>
                            <a:rPr lang="en-US" altLang="zh-TW" sz="2400" i="1">
                              <a:latin typeface="Cambria Math" charset="0"/>
                            </a:rPr>
                          </m:ctrlPr>
                        </m:dPr>
                        <m:e>
                          <m:r>
                            <a:rPr lang="en-US" altLang="zh-TW" sz="2400" i="1">
                              <a:latin typeface="Cambria Math" panose="02040503050406030204" pitchFamily="18" charset="0"/>
                            </a:rPr>
                            <m:t>𝑧</m:t>
                          </m:r>
                        </m:e>
                      </m:d>
                    </m:oMath>
                  </m:oMathPara>
                </a14:m>
                <a:endParaRPr lang="zh-TW" altLang="en-US" sz="2400" dirty="0"/>
              </a:p>
            </p:txBody>
          </p:sp>
        </mc:Choice>
        <mc:Fallback xmlns="">
          <p:sp>
            <p:nvSpPr>
              <p:cNvPr id="16" name="文字方塊 15"/>
              <p:cNvSpPr txBox="1">
                <a:spLocks noRot="1" noChangeAspect="1" noMove="1" noResize="1" noEditPoints="1" noAdjustHandles="1" noChangeArrowheads="1" noChangeShapeType="1" noTextEdit="1"/>
              </p:cNvSpPr>
              <p:nvPr/>
            </p:nvSpPr>
            <p:spPr>
              <a:xfrm>
                <a:off x="3219254" y="5148800"/>
                <a:ext cx="671530" cy="369332"/>
              </a:xfrm>
              <a:prstGeom prst="rect">
                <a:avLst/>
              </a:prstGeom>
              <a:blipFill rotWithShape="0">
                <a:blip r:embed="rId8"/>
                <a:stretch>
                  <a:fillRect l="-10909" b="-2666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7" name="文字方塊 16"/>
              <p:cNvSpPr txBox="1"/>
              <p:nvPr/>
            </p:nvSpPr>
            <p:spPr>
              <a:xfrm>
                <a:off x="3490491" y="4317154"/>
                <a:ext cx="743922"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i="1">
                          <a:latin typeface="Cambria Math" panose="02040503050406030204" pitchFamily="18" charset="0"/>
                        </a:rPr>
                        <m:t>𝑓</m:t>
                      </m:r>
                      <m:d>
                        <m:dPr>
                          <m:ctrlPr>
                            <a:rPr lang="en-US" altLang="zh-TW" sz="2400" i="1">
                              <a:latin typeface="Cambria Math" charset="0"/>
                            </a:rPr>
                          </m:ctrlPr>
                        </m:dPr>
                        <m:e>
                          <m:sSub>
                            <m:sSubPr>
                              <m:ctrlPr>
                                <a:rPr lang="en-US" altLang="zh-TW" sz="2400" i="1">
                                  <a:latin typeface="Cambria Math" charset="0"/>
                                </a:rPr>
                              </m:ctrlPr>
                            </m:sSubPr>
                            <m:e>
                              <m:r>
                                <a:rPr lang="en-US" altLang="zh-TW" sz="2400" i="1">
                                  <a:latin typeface="Cambria Math" panose="02040503050406030204" pitchFamily="18" charset="0"/>
                                </a:rPr>
                                <m:t>𝑧</m:t>
                              </m:r>
                            </m:e>
                            <m:sub>
                              <m:r>
                                <a:rPr lang="en-US" altLang="zh-TW" sz="2400" i="1">
                                  <a:latin typeface="Cambria Math" panose="02040503050406030204" pitchFamily="18" charset="0"/>
                                </a:rPr>
                                <m:t>𝑖</m:t>
                              </m:r>
                            </m:sub>
                          </m:sSub>
                        </m:e>
                      </m:d>
                    </m:oMath>
                  </m:oMathPara>
                </a14:m>
                <a:endParaRPr lang="zh-TW" altLang="en-US" sz="2400" dirty="0"/>
              </a:p>
            </p:txBody>
          </p:sp>
        </mc:Choice>
        <mc:Fallback xmlns="">
          <p:sp>
            <p:nvSpPr>
              <p:cNvPr id="17" name="文字方塊 16"/>
              <p:cNvSpPr txBox="1">
                <a:spLocks noRot="1" noChangeAspect="1" noMove="1" noResize="1" noEditPoints="1" noAdjustHandles="1" noChangeArrowheads="1" noChangeShapeType="1" noTextEdit="1"/>
              </p:cNvSpPr>
              <p:nvPr/>
            </p:nvSpPr>
            <p:spPr>
              <a:xfrm>
                <a:off x="1966491" y="4317154"/>
                <a:ext cx="743922" cy="369332"/>
              </a:xfrm>
              <a:prstGeom prst="rect">
                <a:avLst/>
              </a:prstGeom>
              <a:blipFill rotWithShape="0">
                <a:blip r:embed="rId9"/>
                <a:stretch>
                  <a:fillRect l="-14754" b="-34426"/>
                </a:stretch>
              </a:blipFill>
            </p:spPr>
            <p:txBody>
              <a:bodyPr/>
              <a:lstStyle/>
              <a:p>
                <a:r>
                  <a:rPr lang="zh-TW" altLang="en-US">
                    <a:noFill/>
                  </a:rPr>
                  <a:t> </a:t>
                </a:r>
              </a:p>
            </p:txBody>
          </p:sp>
        </mc:Fallback>
      </mc:AlternateContent>
      <p:sp>
        <p:nvSpPr>
          <p:cNvPr id="19" name="文字方塊 18"/>
          <p:cNvSpPr txBox="1"/>
          <p:nvPr/>
        </p:nvSpPr>
        <p:spPr>
          <a:xfrm>
            <a:off x="4841591" y="4530229"/>
            <a:ext cx="1369328" cy="461665"/>
          </a:xfrm>
          <a:prstGeom prst="rect">
            <a:avLst/>
          </a:prstGeom>
          <a:noFill/>
        </p:spPr>
        <p:txBody>
          <a:bodyPr wrap="square" rtlCol="0">
            <a:spAutoFit/>
          </a:bodyPr>
          <a:lstStyle/>
          <a:p>
            <a:r>
              <a:rPr lang="zh-CN" altLang="en-US" sz="2400" dirty="0" smtClean="0">
                <a:solidFill>
                  <a:srgbClr val="FF0000"/>
                </a:solidFill>
                <a:latin typeface="Microsoft YaHei" charset="-122"/>
                <a:ea typeface="Microsoft YaHei" charset="-122"/>
                <a:cs typeface="Microsoft YaHei" charset="-122"/>
              </a:rPr>
              <a:t>乘</a:t>
            </a:r>
            <a:endParaRPr lang="zh-TW" altLang="en-US" sz="2400" dirty="0">
              <a:solidFill>
                <a:srgbClr val="FF0000"/>
              </a:solidFill>
              <a:latin typeface="Microsoft YaHei" charset="-122"/>
              <a:ea typeface="Microsoft YaHei" charset="-122"/>
              <a:cs typeface="Microsoft YaHei" charset="-122"/>
            </a:endParaRPr>
          </a:p>
        </p:txBody>
      </p:sp>
      <p:sp>
        <p:nvSpPr>
          <p:cNvPr id="20" name="文字方塊 19"/>
          <p:cNvSpPr txBox="1"/>
          <p:nvPr/>
        </p:nvSpPr>
        <p:spPr>
          <a:xfrm>
            <a:off x="4800890" y="971715"/>
            <a:ext cx="1369328" cy="461665"/>
          </a:xfrm>
          <a:prstGeom prst="rect">
            <a:avLst/>
          </a:prstGeom>
          <a:noFill/>
        </p:spPr>
        <p:txBody>
          <a:bodyPr wrap="square" rtlCol="0">
            <a:spAutoFit/>
          </a:bodyPr>
          <a:lstStyle/>
          <a:p>
            <a:r>
              <a:rPr lang="zh-CN" altLang="en-US" sz="2400" dirty="0" smtClean="0">
                <a:solidFill>
                  <a:srgbClr val="FF0000"/>
                </a:solidFill>
                <a:latin typeface="Microsoft YaHei" charset="-122"/>
                <a:ea typeface="Microsoft YaHei" charset="-122"/>
                <a:cs typeface="Microsoft YaHei" charset="-122"/>
              </a:rPr>
              <a:t>乘</a:t>
            </a:r>
            <a:endParaRPr lang="zh-TW" altLang="en-US" sz="2400" dirty="0">
              <a:solidFill>
                <a:srgbClr val="FF0000"/>
              </a:solidFill>
              <a:latin typeface="Microsoft YaHei" charset="-122"/>
              <a:ea typeface="Microsoft YaHei" charset="-122"/>
              <a:cs typeface="Microsoft YaHei" charset="-122"/>
            </a:endParaRPr>
          </a:p>
        </p:txBody>
      </p:sp>
      <p:sp>
        <p:nvSpPr>
          <p:cNvPr id="21" name="文字方塊 20"/>
          <p:cNvSpPr txBox="1"/>
          <p:nvPr/>
        </p:nvSpPr>
        <p:spPr>
          <a:xfrm>
            <a:off x="6751130" y="1220875"/>
            <a:ext cx="4331398" cy="461665"/>
          </a:xfrm>
          <a:prstGeom prst="rect">
            <a:avLst/>
          </a:prstGeom>
          <a:noFill/>
        </p:spPr>
        <p:txBody>
          <a:bodyPr wrap="square" rtlCol="0">
            <a:spAutoFit/>
          </a:bodyPr>
          <a:lstStyle/>
          <a:p>
            <a:r>
              <a:rPr lang="zh-CN" altLang="en-US" sz="2400" dirty="0">
                <a:solidFill>
                  <a:srgbClr val="09405E"/>
                </a:solidFill>
                <a:latin typeface="Microsoft YaHei" charset="-122"/>
                <a:ea typeface="Microsoft YaHei" charset="-122"/>
                <a:cs typeface="Microsoft YaHei" charset="-122"/>
              </a:rPr>
              <a:t>门控函数通常用</a:t>
            </a:r>
            <a:r>
              <a:rPr lang="en-US" altLang="zh-CN" sz="2400" dirty="0">
                <a:solidFill>
                  <a:srgbClr val="09405E"/>
                </a:solidFill>
                <a:latin typeface="Microsoft YaHei" charset="-122"/>
                <a:ea typeface="Microsoft YaHei" charset="-122"/>
                <a:cs typeface="Microsoft YaHei" charset="-122"/>
              </a:rPr>
              <a:t>sigmoid</a:t>
            </a:r>
            <a:r>
              <a:rPr lang="zh-CN" altLang="en-US" sz="2400" dirty="0">
                <a:solidFill>
                  <a:srgbClr val="09405E"/>
                </a:solidFill>
                <a:latin typeface="Microsoft YaHei" charset="-122"/>
                <a:ea typeface="Microsoft YaHei" charset="-122"/>
                <a:cs typeface="Microsoft YaHei" charset="-122"/>
              </a:rPr>
              <a:t>函数</a:t>
            </a:r>
            <a:endParaRPr lang="zh-TW" altLang="en-US" sz="2400" dirty="0">
              <a:solidFill>
                <a:srgbClr val="09405E"/>
              </a:solidFill>
              <a:latin typeface="Microsoft YaHei" charset="-122"/>
              <a:ea typeface="Microsoft YaHei" charset="-122"/>
              <a:cs typeface="Microsoft YaHei" charset="-122"/>
            </a:endParaRPr>
          </a:p>
        </p:txBody>
      </p:sp>
      <p:sp>
        <p:nvSpPr>
          <p:cNvPr id="22" name="文字方塊 21"/>
          <p:cNvSpPr txBox="1"/>
          <p:nvPr/>
        </p:nvSpPr>
        <p:spPr>
          <a:xfrm>
            <a:off x="7198150" y="1548641"/>
            <a:ext cx="2874325" cy="830997"/>
          </a:xfrm>
          <a:prstGeom prst="rect">
            <a:avLst/>
          </a:prstGeom>
          <a:noFill/>
        </p:spPr>
        <p:txBody>
          <a:bodyPr wrap="square" rtlCol="0">
            <a:spAutoFit/>
          </a:bodyPr>
          <a:lstStyle/>
          <a:p>
            <a:r>
              <a:rPr lang="zh-CN" altLang="en-US" sz="2400" dirty="0">
                <a:solidFill>
                  <a:srgbClr val="09405E"/>
                </a:solidFill>
                <a:latin typeface="Microsoft YaHei" charset="-122"/>
                <a:ea typeface="Microsoft YaHei" charset="-122"/>
                <a:cs typeface="Microsoft YaHei" charset="-122"/>
              </a:rPr>
              <a:t>取值为</a:t>
            </a:r>
            <a:r>
              <a:rPr lang="en-US" altLang="zh-CN" sz="2400" dirty="0">
                <a:solidFill>
                  <a:srgbClr val="09405E"/>
                </a:solidFill>
                <a:latin typeface="Microsoft YaHei" charset="-122"/>
                <a:ea typeface="Microsoft YaHei" charset="-122"/>
                <a:cs typeface="Microsoft YaHei" charset="-122"/>
              </a:rPr>
              <a:t>0</a:t>
            </a:r>
            <a:r>
              <a:rPr lang="zh-CN" altLang="en-US" sz="2400" dirty="0">
                <a:solidFill>
                  <a:srgbClr val="09405E"/>
                </a:solidFill>
                <a:latin typeface="Microsoft YaHei" charset="-122"/>
                <a:ea typeface="Microsoft YaHei" charset="-122"/>
                <a:cs typeface="Microsoft YaHei" charset="-122"/>
              </a:rPr>
              <a:t>～</a:t>
            </a:r>
            <a:r>
              <a:rPr lang="en-US" altLang="zh-CN" sz="2400" dirty="0">
                <a:solidFill>
                  <a:srgbClr val="09405E"/>
                </a:solidFill>
                <a:latin typeface="Microsoft YaHei" charset="-122"/>
                <a:ea typeface="Microsoft YaHei" charset="-122"/>
                <a:cs typeface="Microsoft YaHei" charset="-122"/>
              </a:rPr>
              <a:t>1</a:t>
            </a:r>
            <a:r>
              <a:rPr lang="zh-CN" altLang="en-US" sz="2400" dirty="0">
                <a:solidFill>
                  <a:srgbClr val="09405E"/>
                </a:solidFill>
                <a:latin typeface="Microsoft YaHei" charset="-122"/>
                <a:ea typeface="Microsoft YaHei" charset="-122"/>
                <a:cs typeface="Microsoft YaHei" charset="-122"/>
              </a:rPr>
              <a:t>之间，模拟门的开关</a:t>
            </a:r>
            <a:endParaRPr lang="zh-TW" altLang="en-US" sz="2400" dirty="0">
              <a:solidFill>
                <a:srgbClr val="09405E"/>
              </a:solidFill>
              <a:latin typeface="Microsoft YaHei" charset="-122"/>
              <a:ea typeface="Microsoft YaHei" charset="-122"/>
              <a:cs typeface="Microsoft YaHei" charset="-122"/>
            </a:endParaRPr>
          </a:p>
        </p:txBody>
      </p:sp>
      <p:sp>
        <p:nvSpPr>
          <p:cNvPr id="24" name="流程圖: 磁碟 23"/>
          <p:cNvSpPr/>
          <p:nvPr/>
        </p:nvSpPr>
        <p:spPr>
          <a:xfrm>
            <a:off x="4360943" y="3203643"/>
            <a:ext cx="622258" cy="648057"/>
          </a:xfrm>
          <a:prstGeom prst="flowChartMagneticDisk">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TW" sz="2400" dirty="0"/>
              <a:t>c</a:t>
            </a:r>
            <a:endParaRPr lang="zh-TW" altLang="en-US" sz="2400" dirty="0"/>
          </a:p>
        </p:txBody>
      </p:sp>
      <mc:AlternateContent xmlns:mc="http://schemas.openxmlformats.org/markup-compatibility/2006" xmlns:a14="http://schemas.microsoft.com/office/drawing/2010/main">
        <mc:Choice Requires="a14">
          <p:sp>
            <p:nvSpPr>
              <p:cNvPr id="25" name="文字方塊 24"/>
              <p:cNvSpPr txBox="1"/>
              <p:nvPr/>
            </p:nvSpPr>
            <p:spPr>
              <a:xfrm>
                <a:off x="7183238" y="4089576"/>
                <a:ext cx="3772123" cy="49622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800" i="1">
                              <a:latin typeface="Cambria Math" charset="0"/>
                            </a:rPr>
                          </m:ctrlPr>
                        </m:sSupPr>
                        <m:e>
                          <m:r>
                            <a:rPr lang="en-US" altLang="zh-TW" sz="2800" i="1">
                              <a:latin typeface="Cambria Math" panose="02040503050406030204" pitchFamily="18" charset="0"/>
                            </a:rPr>
                            <m:t>𝑐</m:t>
                          </m:r>
                        </m:e>
                        <m:sup>
                          <m:r>
                            <a:rPr lang="en-US" altLang="zh-TW" sz="2800" i="1">
                              <a:latin typeface="Cambria Math" panose="02040503050406030204" pitchFamily="18" charset="0"/>
                            </a:rPr>
                            <m:t>′</m:t>
                          </m:r>
                        </m:sup>
                      </m:sSup>
                      <m:r>
                        <a:rPr lang="en-US" altLang="zh-TW" sz="2800" i="1">
                          <a:latin typeface="Cambria Math" panose="02040503050406030204" pitchFamily="18" charset="0"/>
                        </a:rPr>
                        <m:t>=</m:t>
                      </m:r>
                      <m:r>
                        <a:rPr lang="en-US" altLang="zh-TW" sz="2800" i="1">
                          <a:latin typeface="Cambria Math" panose="02040503050406030204" pitchFamily="18" charset="0"/>
                        </a:rPr>
                        <m:t>𝑔</m:t>
                      </m:r>
                      <m:d>
                        <m:dPr>
                          <m:ctrlPr>
                            <a:rPr lang="en-US" altLang="zh-TW" sz="2800" i="1">
                              <a:latin typeface="Cambria Math" charset="0"/>
                            </a:rPr>
                          </m:ctrlPr>
                        </m:dPr>
                        <m:e>
                          <m:r>
                            <a:rPr lang="en-US" altLang="zh-TW" sz="2800" i="1">
                              <a:latin typeface="Cambria Math" panose="02040503050406030204" pitchFamily="18" charset="0"/>
                            </a:rPr>
                            <m:t>𝑧</m:t>
                          </m:r>
                        </m:e>
                      </m:d>
                      <m:r>
                        <a:rPr lang="en-US" altLang="zh-TW" sz="2800" i="1">
                          <a:latin typeface="Cambria Math" panose="02040503050406030204" pitchFamily="18" charset="0"/>
                        </a:rPr>
                        <m:t>𝑓</m:t>
                      </m:r>
                      <m:d>
                        <m:dPr>
                          <m:ctrlPr>
                            <a:rPr lang="en-US" altLang="zh-TW" sz="2800" i="1">
                              <a:latin typeface="Cambria Math" charset="0"/>
                            </a:rPr>
                          </m:ctrlPr>
                        </m:dPr>
                        <m:e>
                          <m:sSub>
                            <m:sSubPr>
                              <m:ctrlPr>
                                <a:rPr lang="en-US" altLang="zh-TW" sz="2800" i="1">
                                  <a:latin typeface="Cambria Math" charset="0"/>
                                </a:rPr>
                              </m:ctrlPr>
                            </m:sSubPr>
                            <m:e>
                              <m:r>
                                <a:rPr lang="en-US" altLang="zh-TW" sz="2800" i="1">
                                  <a:latin typeface="Cambria Math" panose="02040503050406030204" pitchFamily="18" charset="0"/>
                                </a:rPr>
                                <m:t>𝑧</m:t>
                              </m:r>
                            </m:e>
                            <m:sub>
                              <m:r>
                                <a:rPr lang="en-US" altLang="zh-TW" sz="2800" i="1">
                                  <a:latin typeface="Cambria Math" panose="02040503050406030204" pitchFamily="18" charset="0"/>
                                </a:rPr>
                                <m:t>𝑖</m:t>
                              </m:r>
                            </m:sub>
                          </m:sSub>
                        </m:e>
                      </m:d>
                      <m:r>
                        <a:rPr lang="en-US" altLang="zh-TW" sz="2800" i="1">
                          <a:latin typeface="Cambria Math" panose="02040503050406030204" pitchFamily="18" charset="0"/>
                        </a:rPr>
                        <m:t>+</m:t>
                      </m:r>
                      <m:r>
                        <a:rPr lang="en-US" altLang="zh-TW" sz="2800" i="1">
                          <a:latin typeface="Cambria Math" panose="02040503050406030204" pitchFamily="18" charset="0"/>
                        </a:rPr>
                        <m:t>𝑐𝑓</m:t>
                      </m:r>
                      <m:d>
                        <m:dPr>
                          <m:ctrlPr>
                            <a:rPr lang="en-US" altLang="zh-TW" sz="2800" i="1">
                              <a:latin typeface="Cambria Math" charset="0"/>
                            </a:rPr>
                          </m:ctrlPr>
                        </m:dPr>
                        <m:e>
                          <m:sSub>
                            <m:sSubPr>
                              <m:ctrlPr>
                                <a:rPr lang="en-US" altLang="zh-TW" sz="2800" i="1">
                                  <a:latin typeface="Cambria Math" charset="0"/>
                                </a:rPr>
                              </m:ctrlPr>
                            </m:sSubPr>
                            <m:e>
                              <m:r>
                                <a:rPr lang="en-US" altLang="zh-TW" sz="2800" i="1">
                                  <a:latin typeface="Cambria Math" panose="02040503050406030204" pitchFamily="18" charset="0"/>
                                </a:rPr>
                                <m:t>𝑧</m:t>
                              </m:r>
                            </m:e>
                            <m:sub>
                              <m:r>
                                <a:rPr lang="en-US" altLang="zh-TW" sz="2800" i="1">
                                  <a:latin typeface="Cambria Math" panose="02040503050406030204" pitchFamily="18" charset="0"/>
                                </a:rPr>
                                <m:t>𝑓</m:t>
                              </m:r>
                            </m:sub>
                          </m:sSub>
                        </m:e>
                      </m:d>
                    </m:oMath>
                  </m:oMathPara>
                </a14:m>
                <a:endParaRPr lang="zh-TW" altLang="en-US" sz="2800" dirty="0"/>
              </a:p>
            </p:txBody>
          </p:sp>
        </mc:Choice>
        <mc:Fallback xmlns="">
          <p:sp>
            <p:nvSpPr>
              <p:cNvPr id="25" name="文字方塊 24"/>
              <p:cNvSpPr txBox="1">
                <a:spLocks noRot="1" noChangeAspect="1" noMove="1" noResize="1" noEditPoints="1" noAdjustHandles="1" noChangeArrowheads="1" noChangeShapeType="1" noTextEdit="1"/>
              </p:cNvSpPr>
              <p:nvPr/>
            </p:nvSpPr>
            <p:spPr>
              <a:xfrm>
                <a:off x="7183238" y="4089576"/>
                <a:ext cx="3772123" cy="496226"/>
              </a:xfrm>
              <a:prstGeom prst="rect">
                <a:avLst/>
              </a:prstGeom>
              <a:blipFill rotWithShape="0">
                <a:blip r:embed="rId10"/>
                <a:stretch>
                  <a:fillRect/>
                </a:stretch>
              </a:blipFill>
            </p:spPr>
            <p:txBody>
              <a:bodyPr/>
              <a:lstStyle/>
              <a:p>
                <a:r>
                  <a:rPr lang="zh-CN" altLang="en-US">
                    <a:noFill/>
                  </a:rPr>
                  <a:t> </a:t>
                </a:r>
              </a:p>
            </p:txBody>
          </p:sp>
        </mc:Fallback>
      </mc:AlternateContent>
      <p:cxnSp>
        <p:nvCxnSpPr>
          <p:cNvPr id="28" name="直線接點 27"/>
          <p:cNvCxnSpPr/>
          <p:nvPr/>
        </p:nvCxnSpPr>
        <p:spPr>
          <a:xfrm>
            <a:off x="4489456" y="3401762"/>
            <a:ext cx="365233" cy="365233"/>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9" name="文字方塊 28"/>
              <p:cNvSpPr txBox="1"/>
              <p:nvPr/>
            </p:nvSpPr>
            <p:spPr>
              <a:xfrm>
                <a:off x="4739031" y="1682539"/>
                <a:ext cx="750142"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i="1">
                          <a:latin typeface="Cambria Math" panose="02040503050406030204" pitchFamily="18" charset="0"/>
                        </a:rPr>
                        <m:t>h</m:t>
                      </m:r>
                      <m:d>
                        <m:dPr>
                          <m:ctrlPr>
                            <a:rPr lang="en-US" altLang="zh-TW" sz="2400" i="1">
                              <a:latin typeface="Cambria Math" charset="0"/>
                            </a:rPr>
                          </m:ctrlPr>
                        </m:dPr>
                        <m:e>
                          <m:sSup>
                            <m:sSupPr>
                              <m:ctrlPr>
                                <a:rPr lang="en-US" altLang="zh-TW" sz="2400" i="1">
                                  <a:latin typeface="Cambria Math" charset="0"/>
                                </a:rPr>
                              </m:ctrlPr>
                            </m:sSupPr>
                            <m:e>
                              <m:r>
                                <a:rPr lang="en-US" altLang="zh-TW" sz="2400" i="1">
                                  <a:latin typeface="Cambria Math" panose="02040503050406030204" pitchFamily="18" charset="0"/>
                                </a:rPr>
                                <m:t>𝑐</m:t>
                              </m:r>
                            </m:e>
                            <m:sup>
                              <m:r>
                                <a:rPr lang="en-US" altLang="zh-TW" sz="2400" i="1">
                                  <a:latin typeface="Cambria Math" panose="02040503050406030204" pitchFamily="18" charset="0"/>
                                </a:rPr>
                                <m:t>′</m:t>
                              </m:r>
                            </m:sup>
                          </m:sSup>
                        </m:e>
                      </m:d>
                    </m:oMath>
                  </m:oMathPara>
                </a14:m>
                <a:endParaRPr lang="zh-TW" altLang="en-US" sz="2400" dirty="0"/>
              </a:p>
            </p:txBody>
          </p:sp>
        </mc:Choice>
        <mc:Fallback xmlns="">
          <p:sp>
            <p:nvSpPr>
              <p:cNvPr id="29" name="文字方塊 28"/>
              <p:cNvSpPr txBox="1">
                <a:spLocks noRot="1" noChangeAspect="1" noMove="1" noResize="1" noEditPoints="1" noAdjustHandles="1" noChangeArrowheads="1" noChangeShapeType="1" noTextEdit="1"/>
              </p:cNvSpPr>
              <p:nvPr/>
            </p:nvSpPr>
            <p:spPr>
              <a:xfrm>
                <a:off x="3215031" y="1682539"/>
                <a:ext cx="750142" cy="369332"/>
              </a:xfrm>
              <a:prstGeom prst="rect">
                <a:avLst/>
              </a:prstGeom>
              <a:blipFill rotWithShape="0">
                <a:blip r:embed="rId13"/>
                <a:stretch>
                  <a:fillRect l="-9756" b="-655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0" name="文字方塊 29"/>
              <p:cNvSpPr txBox="1"/>
              <p:nvPr/>
            </p:nvSpPr>
            <p:spPr>
              <a:xfrm>
                <a:off x="3490491" y="1625495"/>
                <a:ext cx="79566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i="1">
                          <a:latin typeface="Cambria Math" panose="02040503050406030204" pitchFamily="18" charset="0"/>
                        </a:rPr>
                        <m:t>𝑓</m:t>
                      </m:r>
                      <m:d>
                        <m:dPr>
                          <m:ctrlPr>
                            <a:rPr lang="en-US" altLang="zh-TW" sz="2400" i="1">
                              <a:latin typeface="Cambria Math" charset="0"/>
                            </a:rPr>
                          </m:ctrlPr>
                        </m:dPr>
                        <m:e>
                          <m:sSub>
                            <m:sSubPr>
                              <m:ctrlPr>
                                <a:rPr lang="en-US" altLang="zh-TW" sz="2400" i="1">
                                  <a:latin typeface="Cambria Math" charset="0"/>
                                </a:rPr>
                              </m:ctrlPr>
                            </m:sSubPr>
                            <m:e>
                              <m:r>
                                <a:rPr lang="en-US" altLang="zh-TW" sz="2400" i="1">
                                  <a:latin typeface="Cambria Math" panose="02040503050406030204" pitchFamily="18" charset="0"/>
                                </a:rPr>
                                <m:t>𝑧</m:t>
                              </m:r>
                            </m:e>
                            <m:sub>
                              <m:r>
                                <a:rPr lang="en-US" altLang="zh-TW" sz="2400" i="1">
                                  <a:latin typeface="Cambria Math" panose="02040503050406030204" pitchFamily="18" charset="0"/>
                                </a:rPr>
                                <m:t>𝑜</m:t>
                              </m:r>
                            </m:sub>
                          </m:sSub>
                        </m:e>
                      </m:d>
                    </m:oMath>
                  </m:oMathPara>
                </a14:m>
                <a:endParaRPr lang="zh-TW" altLang="en-US" sz="2400" dirty="0"/>
              </a:p>
            </p:txBody>
          </p:sp>
        </mc:Choice>
        <mc:Fallback xmlns="">
          <p:sp>
            <p:nvSpPr>
              <p:cNvPr id="30" name="文字方塊 29"/>
              <p:cNvSpPr txBox="1">
                <a:spLocks noRot="1" noChangeAspect="1" noMove="1" noResize="1" noEditPoints="1" noAdjustHandles="1" noChangeArrowheads="1" noChangeShapeType="1" noTextEdit="1"/>
              </p:cNvSpPr>
              <p:nvPr/>
            </p:nvSpPr>
            <p:spPr>
              <a:xfrm>
                <a:off x="3490491" y="1625495"/>
                <a:ext cx="795666" cy="369332"/>
              </a:xfrm>
              <a:prstGeom prst="rect">
                <a:avLst/>
              </a:prstGeom>
              <a:blipFill rotWithShape="0">
                <a:blip r:embed="rId14"/>
                <a:stretch>
                  <a:fillRect l="-13846" b="-35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2" name="文字方塊 31"/>
              <p:cNvSpPr txBox="1"/>
              <p:nvPr/>
            </p:nvSpPr>
            <p:spPr>
              <a:xfrm>
                <a:off x="4862735" y="332873"/>
                <a:ext cx="247952"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i="1">
                          <a:latin typeface="Cambria Math" panose="02040503050406030204" pitchFamily="18" charset="0"/>
                        </a:rPr>
                        <m:t>𝑎</m:t>
                      </m:r>
                    </m:oMath>
                  </m:oMathPara>
                </a14:m>
                <a:endParaRPr lang="zh-TW" altLang="en-US" sz="2400" dirty="0"/>
              </a:p>
            </p:txBody>
          </p:sp>
        </mc:Choice>
        <mc:Fallback xmlns="">
          <p:sp>
            <p:nvSpPr>
              <p:cNvPr id="32" name="文字方塊 31"/>
              <p:cNvSpPr txBox="1">
                <a:spLocks noRot="1" noChangeAspect="1" noMove="1" noResize="1" noEditPoints="1" noAdjustHandles="1" noChangeArrowheads="1" noChangeShapeType="1" noTextEdit="1"/>
              </p:cNvSpPr>
              <p:nvPr/>
            </p:nvSpPr>
            <p:spPr>
              <a:xfrm>
                <a:off x="3338735" y="332873"/>
                <a:ext cx="247952" cy="369332"/>
              </a:xfrm>
              <a:prstGeom prst="rect">
                <a:avLst/>
              </a:prstGeom>
              <a:blipFill rotWithShape="0">
                <a:blip r:embed="rId15"/>
                <a:stretch>
                  <a:fillRect l="-17500" r="-15000"/>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7" name="文字方塊 26"/>
              <p:cNvSpPr txBox="1"/>
              <p:nvPr/>
            </p:nvSpPr>
            <p:spPr>
              <a:xfrm>
                <a:off x="5110688" y="351079"/>
                <a:ext cx="179158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i="1">
                          <a:latin typeface="Cambria Math" panose="02040503050406030204" pitchFamily="18" charset="0"/>
                        </a:rPr>
                        <m:t>=</m:t>
                      </m:r>
                      <m:r>
                        <a:rPr lang="en-US" altLang="zh-TW" sz="2400" i="1">
                          <a:latin typeface="Cambria Math" panose="02040503050406030204" pitchFamily="18" charset="0"/>
                        </a:rPr>
                        <m:t>h</m:t>
                      </m:r>
                      <m:d>
                        <m:dPr>
                          <m:ctrlPr>
                            <a:rPr lang="en-US" altLang="zh-TW" sz="2400" i="1">
                              <a:latin typeface="Cambria Math" charset="0"/>
                            </a:rPr>
                          </m:ctrlPr>
                        </m:dPr>
                        <m:e>
                          <m:sSup>
                            <m:sSupPr>
                              <m:ctrlPr>
                                <a:rPr lang="en-US" altLang="zh-TW" sz="2400" i="1">
                                  <a:latin typeface="Cambria Math" charset="0"/>
                                </a:rPr>
                              </m:ctrlPr>
                            </m:sSupPr>
                            <m:e>
                              <m:r>
                                <a:rPr lang="en-US" altLang="zh-TW" sz="2400" i="1">
                                  <a:latin typeface="Cambria Math" panose="02040503050406030204" pitchFamily="18" charset="0"/>
                                </a:rPr>
                                <m:t>𝑐</m:t>
                              </m:r>
                            </m:e>
                            <m:sup>
                              <m:r>
                                <a:rPr lang="en-US" altLang="zh-TW" sz="2400" i="1">
                                  <a:latin typeface="Cambria Math" panose="02040503050406030204" pitchFamily="18" charset="0"/>
                                </a:rPr>
                                <m:t>′</m:t>
                              </m:r>
                            </m:sup>
                          </m:sSup>
                        </m:e>
                      </m:d>
                      <m:r>
                        <a:rPr lang="en-US" altLang="zh-TW" sz="2400" i="1">
                          <a:latin typeface="Cambria Math" panose="02040503050406030204" pitchFamily="18" charset="0"/>
                        </a:rPr>
                        <m:t>𝑓</m:t>
                      </m:r>
                      <m:d>
                        <m:dPr>
                          <m:ctrlPr>
                            <a:rPr lang="en-US" altLang="zh-TW" sz="2400" i="1">
                              <a:latin typeface="Cambria Math" charset="0"/>
                            </a:rPr>
                          </m:ctrlPr>
                        </m:dPr>
                        <m:e>
                          <m:sSub>
                            <m:sSubPr>
                              <m:ctrlPr>
                                <a:rPr lang="en-US" altLang="zh-TW" sz="2400" i="1">
                                  <a:latin typeface="Cambria Math" charset="0"/>
                                </a:rPr>
                              </m:ctrlPr>
                            </m:sSubPr>
                            <m:e>
                              <m:r>
                                <a:rPr lang="en-US" altLang="zh-TW" sz="2400" i="1">
                                  <a:latin typeface="Cambria Math" panose="02040503050406030204" pitchFamily="18" charset="0"/>
                                </a:rPr>
                                <m:t>𝑧</m:t>
                              </m:r>
                            </m:e>
                            <m:sub>
                              <m:r>
                                <a:rPr lang="en-US" altLang="zh-TW" sz="2400" i="1">
                                  <a:latin typeface="Cambria Math" panose="02040503050406030204" pitchFamily="18" charset="0"/>
                                </a:rPr>
                                <m:t>𝑜</m:t>
                              </m:r>
                            </m:sub>
                          </m:sSub>
                        </m:e>
                      </m:d>
                    </m:oMath>
                  </m:oMathPara>
                </a14:m>
                <a:endParaRPr lang="zh-TW" altLang="en-US" sz="2400" dirty="0"/>
              </a:p>
            </p:txBody>
          </p:sp>
        </mc:Choice>
        <mc:Fallback xmlns="">
          <p:sp>
            <p:nvSpPr>
              <p:cNvPr id="27" name="文字方塊 26"/>
              <p:cNvSpPr txBox="1">
                <a:spLocks noRot="1" noChangeAspect="1" noMove="1" noResize="1" noEditPoints="1" noAdjustHandles="1" noChangeArrowheads="1" noChangeShapeType="1" noTextEdit="1"/>
              </p:cNvSpPr>
              <p:nvPr/>
            </p:nvSpPr>
            <p:spPr>
              <a:xfrm>
                <a:off x="3586687" y="351079"/>
                <a:ext cx="1791581" cy="369332"/>
              </a:xfrm>
              <a:prstGeom prst="rect">
                <a:avLst/>
              </a:prstGeom>
              <a:blipFill rotWithShape="0">
                <a:blip r:embed="rId16"/>
                <a:stretch>
                  <a:fillRect l="-1361" b="-35000"/>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1" name="文字方塊 30"/>
              <p:cNvSpPr txBox="1"/>
              <p:nvPr/>
            </p:nvSpPr>
            <p:spPr>
              <a:xfrm>
                <a:off x="4706961" y="4237315"/>
                <a:ext cx="1346522"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i="1">
                          <a:latin typeface="Cambria Math" panose="02040503050406030204" pitchFamily="18" charset="0"/>
                        </a:rPr>
                        <m:t>𝑔</m:t>
                      </m:r>
                      <m:d>
                        <m:dPr>
                          <m:ctrlPr>
                            <a:rPr lang="en-US" altLang="zh-TW" sz="2400" i="1">
                              <a:latin typeface="Cambria Math" charset="0"/>
                            </a:rPr>
                          </m:ctrlPr>
                        </m:dPr>
                        <m:e>
                          <m:r>
                            <a:rPr lang="en-US" altLang="zh-TW" sz="2400" i="1">
                              <a:latin typeface="Cambria Math" panose="02040503050406030204" pitchFamily="18" charset="0"/>
                            </a:rPr>
                            <m:t>𝑧</m:t>
                          </m:r>
                        </m:e>
                      </m:d>
                      <m:r>
                        <a:rPr lang="en-US" altLang="zh-TW" sz="2400" i="1">
                          <a:latin typeface="Cambria Math" panose="02040503050406030204" pitchFamily="18" charset="0"/>
                        </a:rPr>
                        <m:t>𝑓</m:t>
                      </m:r>
                      <m:d>
                        <m:dPr>
                          <m:ctrlPr>
                            <a:rPr lang="en-US" altLang="zh-TW" sz="2400" i="1">
                              <a:latin typeface="Cambria Math" charset="0"/>
                            </a:rPr>
                          </m:ctrlPr>
                        </m:dPr>
                        <m:e>
                          <m:sSub>
                            <m:sSubPr>
                              <m:ctrlPr>
                                <a:rPr lang="en-US" altLang="zh-TW" sz="2400" i="1">
                                  <a:latin typeface="Cambria Math" charset="0"/>
                                </a:rPr>
                              </m:ctrlPr>
                            </m:sSubPr>
                            <m:e>
                              <m:r>
                                <a:rPr lang="en-US" altLang="zh-TW" sz="2400" i="1">
                                  <a:latin typeface="Cambria Math" panose="02040503050406030204" pitchFamily="18" charset="0"/>
                                </a:rPr>
                                <m:t>𝑧</m:t>
                              </m:r>
                            </m:e>
                            <m:sub>
                              <m:r>
                                <a:rPr lang="en-US" altLang="zh-TW" sz="2400" i="1">
                                  <a:latin typeface="Cambria Math" panose="02040503050406030204" pitchFamily="18" charset="0"/>
                                </a:rPr>
                                <m:t>𝑖</m:t>
                              </m:r>
                            </m:sub>
                          </m:sSub>
                        </m:e>
                      </m:d>
                    </m:oMath>
                  </m:oMathPara>
                </a14:m>
                <a:endParaRPr lang="zh-TW" altLang="en-US" sz="2400" dirty="0"/>
              </a:p>
            </p:txBody>
          </p:sp>
        </mc:Choice>
        <mc:Fallback xmlns="">
          <p:sp>
            <p:nvSpPr>
              <p:cNvPr id="31" name="文字方塊 30"/>
              <p:cNvSpPr txBox="1">
                <a:spLocks noRot="1" noChangeAspect="1" noMove="1" noResize="1" noEditPoints="1" noAdjustHandles="1" noChangeArrowheads="1" noChangeShapeType="1" noTextEdit="1"/>
              </p:cNvSpPr>
              <p:nvPr/>
            </p:nvSpPr>
            <p:spPr>
              <a:xfrm>
                <a:off x="4706961" y="4237315"/>
                <a:ext cx="1346522" cy="369332"/>
              </a:xfrm>
              <a:prstGeom prst="rect">
                <a:avLst/>
              </a:prstGeom>
              <a:blipFill rotWithShape="0">
                <a:blip r:embed="rId17"/>
                <a:stretch>
                  <a:fillRect l="-4977" b="-3442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3" name="流程圖: 磁碟 32"/>
              <p:cNvSpPr/>
              <p:nvPr/>
            </p:nvSpPr>
            <p:spPr>
              <a:xfrm>
                <a:off x="4368833" y="3214259"/>
                <a:ext cx="622258" cy="648057"/>
              </a:xfrm>
              <a:prstGeom prst="flowChartMagneticDisk">
                <a:avLst/>
              </a:prstGeom>
            </p:spPr>
            <p:style>
              <a:lnRef idx="1">
                <a:schemeClr val="accent1"/>
              </a:lnRef>
              <a:fillRef idx="2">
                <a:schemeClr val="accent1"/>
              </a:fillRef>
              <a:effectRef idx="1">
                <a:schemeClr val="accent1"/>
              </a:effectRef>
              <a:fontRef idx="minor">
                <a:schemeClr val="dk1"/>
              </a:fontRef>
            </p:style>
            <p:txBody>
              <a:bodyPr rtlCol="0" anchor="ctr"/>
              <a:lstStyle/>
              <a:p>
                <a:pPr/>
                <a14:m>
                  <m:oMathPara xmlns:m="http://schemas.openxmlformats.org/officeDocument/2006/math">
                    <m:oMathParaPr>
                      <m:jc m:val="centerGroup"/>
                    </m:oMathParaPr>
                    <m:oMath xmlns:m="http://schemas.openxmlformats.org/officeDocument/2006/math">
                      <m:sSup>
                        <m:sSupPr>
                          <m:ctrlPr>
                            <a:rPr lang="en-US" altLang="zh-TW" sz="2400" i="1">
                              <a:latin typeface="Cambria Math" charset="0"/>
                            </a:rPr>
                          </m:ctrlPr>
                        </m:sSupPr>
                        <m:e>
                          <m:r>
                            <a:rPr lang="en-US" altLang="zh-TW" sz="2400" i="1">
                              <a:latin typeface="Cambria Math" panose="02040503050406030204" pitchFamily="18" charset="0"/>
                            </a:rPr>
                            <m:t>𝑐</m:t>
                          </m:r>
                        </m:e>
                        <m:sup>
                          <m:r>
                            <a:rPr lang="en-US" altLang="zh-TW" sz="2400" i="1">
                              <a:latin typeface="Cambria Math" panose="02040503050406030204" pitchFamily="18" charset="0"/>
                            </a:rPr>
                            <m:t>′</m:t>
                          </m:r>
                        </m:sup>
                      </m:sSup>
                    </m:oMath>
                  </m:oMathPara>
                </a14:m>
                <a:endParaRPr lang="zh-TW" altLang="en-US" sz="2400" dirty="0"/>
              </a:p>
            </p:txBody>
          </p:sp>
        </mc:Choice>
        <mc:Fallback xmlns="">
          <p:sp>
            <p:nvSpPr>
              <p:cNvPr id="33" name="流程圖: 磁碟 32"/>
              <p:cNvSpPr>
                <a:spLocks noRot="1" noChangeAspect="1" noMove="1" noResize="1" noEditPoints="1" noAdjustHandles="1" noChangeArrowheads="1" noChangeShapeType="1" noTextEdit="1"/>
              </p:cNvSpPr>
              <p:nvPr/>
            </p:nvSpPr>
            <p:spPr>
              <a:xfrm>
                <a:off x="2844833" y="3214258"/>
                <a:ext cx="622258" cy="648057"/>
              </a:xfrm>
              <a:prstGeom prst="flowChartMagneticDisk">
                <a:avLst/>
              </a:prstGeom>
              <a:blipFill rotWithShape="0">
                <a:blip r:embed="rId19"/>
                <a:stretch>
                  <a:fillRect/>
                </a:stretch>
              </a:blipFill>
            </p:spPr>
            <p:txBody>
              <a:bodyPr/>
              <a:lstStyle/>
              <a:p>
                <a:r>
                  <a:rPr lang="zh-TW" altLang="en-US">
                    <a:noFill/>
                  </a:rPr>
                  <a:t> </a:t>
                </a:r>
              </a:p>
            </p:txBody>
          </p:sp>
        </mc:Fallback>
      </mc:AlternateContent>
      <p:sp>
        <p:nvSpPr>
          <p:cNvPr id="4" name="矩形 3"/>
          <p:cNvSpPr/>
          <p:nvPr/>
        </p:nvSpPr>
        <p:spPr>
          <a:xfrm>
            <a:off x="5168788" y="2995296"/>
            <a:ext cx="1133965" cy="2479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18" name="文字方塊 17"/>
              <p:cNvSpPr txBox="1"/>
              <p:nvPr/>
            </p:nvSpPr>
            <p:spPr>
              <a:xfrm>
                <a:off x="5499397" y="2842731"/>
                <a:ext cx="800732" cy="42537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i="1">
                          <a:latin typeface="Cambria Math" panose="02040503050406030204" pitchFamily="18" charset="0"/>
                        </a:rPr>
                        <m:t>𝑓</m:t>
                      </m:r>
                      <m:d>
                        <m:dPr>
                          <m:ctrlPr>
                            <a:rPr lang="en-US" altLang="zh-TW" sz="2400" i="1">
                              <a:latin typeface="Cambria Math" charset="0"/>
                            </a:rPr>
                          </m:ctrlPr>
                        </m:dPr>
                        <m:e>
                          <m:sSub>
                            <m:sSubPr>
                              <m:ctrlPr>
                                <a:rPr lang="en-US" altLang="zh-TW" sz="2400" i="1">
                                  <a:latin typeface="Cambria Math" charset="0"/>
                                </a:rPr>
                              </m:ctrlPr>
                            </m:sSubPr>
                            <m:e>
                              <m:r>
                                <a:rPr lang="en-US" altLang="zh-TW" sz="2400" i="1">
                                  <a:latin typeface="Cambria Math" panose="02040503050406030204" pitchFamily="18" charset="0"/>
                                </a:rPr>
                                <m:t>𝑧</m:t>
                              </m:r>
                            </m:e>
                            <m:sub>
                              <m:r>
                                <a:rPr lang="en-US" altLang="zh-TW" sz="2400" i="1">
                                  <a:latin typeface="Cambria Math" panose="02040503050406030204" pitchFamily="18" charset="0"/>
                                </a:rPr>
                                <m:t>𝑓</m:t>
                              </m:r>
                            </m:sub>
                          </m:sSub>
                        </m:e>
                      </m:d>
                    </m:oMath>
                  </m:oMathPara>
                </a14:m>
                <a:endParaRPr lang="zh-TW" altLang="en-US" sz="2400" dirty="0"/>
              </a:p>
            </p:txBody>
          </p:sp>
        </mc:Choice>
        <mc:Fallback xmlns="">
          <p:sp>
            <p:nvSpPr>
              <p:cNvPr id="18" name="文字方塊 17"/>
              <p:cNvSpPr txBox="1">
                <a:spLocks noRot="1" noChangeAspect="1" noMove="1" noResize="1" noEditPoints="1" noAdjustHandles="1" noChangeArrowheads="1" noChangeShapeType="1" noTextEdit="1"/>
              </p:cNvSpPr>
              <p:nvPr/>
            </p:nvSpPr>
            <p:spPr>
              <a:xfrm>
                <a:off x="3975397" y="2842730"/>
                <a:ext cx="800732" cy="425373"/>
              </a:xfrm>
              <a:prstGeom prst="rect">
                <a:avLst/>
              </a:prstGeom>
              <a:blipFill rotWithShape="0">
                <a:blip r:embed="rId20"/>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4" name="文字方塊 33"/>
              <p:cNvSpPr txBox="1"/>
              <p:nvPr/>
            </p:nvSpPr>
            <p:spPr>
              <a:xfrm>
                <a:off x="5060119" y="3750864"/>
                <a:ext cx="941796" cy="42537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i="1">
                          <a:latin typeface="Cambria Math" panose="02040503050406030204" pitchFamily="18" charset="0"/>
                        </a:rPr>
                        <m:t>𝑐𝑓</m:t>
                      </m:r>
                      <m:d>
                        <m:dPr>
                          <m:ctrlPr>
                            <a:rPr lang="en-US" altLang="zh-TW" sz="2400" i="1">
                              <a:latin typeface="Cambria Math" charset="0"/>
                            </a:rPr>
                          </m:ctrlPr>
                        </m:dPr>
                        <m:e>
                          <m:sSub>
                            <m:sSubPr>
                              <m:ctrlPr>
                                <a:rPr lang="en-US" altLang="zh-TW" sz="2400" i="1">
                                  <a:latin typeface="Cambria Math" charset="0"/>
                                </a:rPr>
                              </m:ctrlPr>
                            </m:sSubPr>
                            <m:e>
                              <m:r>
                                <a:rPr lang="en-US" altLang="zh-TW" sz="2400" i="1">
                                  <a:latin typeface="Cambria Math" panose="02040503050406030204" pitchFamily="18" charset="0"/>
                                </a:rPr>
                                <m:t>𝑧</m:t>
                              </m:r>
                            </m:e>
                            <m:sub>
                              <m:r>
                                <a:rPr lang="en-US" altLang="zh-TW" sz="2400" i="1">
                                  <a:latin typeface="Cambria Math" panose="02040503050406030204" pitchFamily="18" charset="0"/>
                                </a:rPr>
                                <m:t>𝑓</m:t>
                              </m:r>
                            </m:sub>
                          </m:sSub>
                        </m:e>
                      </m:d>
                    </m:oMath>
                  </m:oMathPara>
                </a14:m>
                <a:endParaRPr lang="zh-TW" altLang="en-US" sz="2400" dirty="0"/>
              </a:p>
            </p:txBody>
          </p:sp>
        </mc:Choice>
        <mc:Fallback xmlns="">
          <p:sp>
            <p:nvSpPr>
              <p:cNvPr id="34" name="文字方塊 33"/>
              <p:cNvSpPr txBox="1">
                <a:spLocks noRot="1" noChangeAspect="1" noMove="1" noResize="1" noEditPoints="1" noAdjustHandles="1" noChangeArrowheads="1" noChangeShapeType="1" noTextEdit="1"/>
              </p:cNvSpPr>
              <p:nvPr/>
            </p:nvSpPr>
            <p:spPr>
              <a:xfrm>
                <a:off x="3536119" y="3750863"/>
                <a:ext cx="941796" cy="425373"/>
              </a:xfrm>
              <a:prstGeom prst="rect">
                <a:avLst/>
              </a:prstGeom>
              <a:blipFill rotWithShape="0">
                <a:blip r:embed="rId21"/>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5" name="文字方塊 34"/>
              <p:cNvSpPr txBox="1"/>
              <p:nvPr/>
            </p:nvSpPr>
            <p:spPr>
              <a:xfrm>
                <a:off x="5060119" y="2873916"/>
                <a:ext cx="219740"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i="1">
                          <a:latin typeface="Cambria Math" panose="02040503050406030204" pitchFamily="18" charset="0"/>
                        </a:rPr>
                        <m:t>𝑐</m:t>
                      </m:r>
                    </m:oMath>
                  </m:oMathPara>
                </a14:m>
                <a:endParaRPr lang="zh-TW" altLang="en-US" sz="2400" dirty="0"/>
              </a:p>
            </p:txBody>
          </p:sp>
        </mc:Choice>
        <mc:Fallback xmlns="">
          <p:sp>
            <p:nvSpPr>
              <p:cNvPr id="35" name="文字方塊 34"/>
              <p:cNvSpPr txBox="1">
                <a:spLocks noRot="1" noChangeAspect="1" noMove="1" noResize="1" noEditPoints="1" noAdjustHandles="1" noChangeArrowheads="1" noChangeShapeType="1" noTextEdit="1"/>
              </p:cNvSpPr>
              <p:nvPr/>
            </p:nvSpPr>
            <p:spPr>
              <a:xfrm>
                <a:off x="3536119" y="2873916"/>
                <a:ext cx="219740" cy="369332"/>
              </a:xfrm>
              <a:prstGeom prst="rect">
                <a:avLst/>
              </a:prstGeom>
              <a:blipFill rotWithShape="0">
                <a:blip r:embed="rId22"/>
                <a:stretch>
                  <a:fillRect l="-16667" r="-16667"/>
                </a:stretch>
              </a:blipFill>
            </p:spPr>
            <p:txBody>
              <a:bodyPr/>
              <a:lstStyle/>
              <a:p>
                <a:r>
                  <a:rPr lang="zh-TW" altLang="en-US">
                    <a:noFill/>
                  </a:rPr>
                  <a:t> </a:t>
                </a:r>
              </a:p>
            </p:txBody>
          </p:sp>
        </mc:Fallback>
      </mc:AlternateContent>
      <p:sp>
        <p:nvSpPr>
          <p:cNvPr id="3" name="标题 2"/>
          <p:cNvSpPr>
            <a:spLocks noGrp="1"/>
          </p:cNvSpPr>
          <p:nvPr>
            <p:ph type="title"/>
          </p:nvPr>
        </p:nvSpPr>
        <p:spPr/>
        <p:txBody>
          <a:bodyPr/>
          <a:lstStyle/>
          <a:p>
            <a:endParaRPr kumimoji="1" lang="zh-CN" altLang="en-US"/>
          </a:p>
        </p:txBody>
      </p:sp>
      <mc:AlternateContent xmlns:mc="http://schemas.openxmlformats.org/markup-compatibility/2006" xmlns:a14="http://schemas.microsoft.com/office/drawing/2010/main">
        <mc:Choice Requires="a14">
          <p:sp>
            <p:nvSpPr>
              <p:cNvPr id="37" name="文字方塊 32"/>
              <p:cNvSpPr txBox="1"/>
              <p:nvPr/>
            </p:nvSpPr>
            <p:spPr>
              <a:xfrm>
                <a:off x="7146662" y="5160458"/>
                <a:ext cx="4747685" cy="830997"/>
              </a:xfrm>
              <a:prstGeom prst="rect">
                <a:avLst/>
              </a:prstGeom>
              <a:noFill/>
            </p:spPr>
            <p:txBody>
              <a:bodyPr wrap="square" rtlCol="0">
                <a:spAutoFit/>
              </a:bodyPr>
              <a:lstStyle/>
              <a:p>
                <a14:m>
                  <m:oMath xmlns:m="http://schemas.openxmlformats.org/officeDocument/2006/math">
                    <m:sSup>
                      <m:sSupPr>
                        <m:ctrlPr>
                          <a:rPr lang="en-US" altLang="zh-TW" sz="2400" i="1">
                            <a:latin typeface="Cambria Math" charset="0"/>
                          </a:rPr>
                        </m:ctrlPr>
                      </m:sSupPr>
                      <m:e>
                        <m:r>
                          <a:rPr lang="en-US" altLang="zh-TW" sz="2400" i="1">
                            <a:latin typeface="Cambria Math" panose="02040503050406030204" pitchFamily="18" charset="0"/>
                          </a:rPr>
                          <m:t>𝑐</m:t>
                        </m:r>
                      </m:e>
                      <m:sup>
                        <m:r>
                          <a:rPr lang="en-US" altLang="zh-TW" sz="2400" i="1">
                            <a:latin typeface="Cambria Math" panose="02040503050406030204" pitchFamily="18" charset="0"/>
                          </a:rPr>
                          <m:t>′</m:t>
                        </m:r>
                      </m:sup>
                    </m:sSup>
                  </m:oMath>
                </a14:m>
                <a:r>
                  <a:rPr lang="en-US" altLang="zh-TW" sz="2400" dirty="0">
                    <a:solidFill>
                      <a:srgbClr val="09405E"/>
                    </a:solidFill>
                    <a:latin typeface="Microsoft YaHei" charset="-122"/>
                    <a:ea typeface="Microsoft YaHei" charset="-122"/>
                    <a:cs typeface="Microsoft YaHei" charset="-122"/>
                  </a:rPr>
                  <a:t> </a:t>
                </a:r>
                <a:r>
                  <a:rPr lang="zh-CN" altLang="en-US" sz="2400" dirty="0" smtClean="0">
                    <a:solidFill>
                      <a:srgbClr val="09405E"/>
                    </a:solidFill>
                    <a:latin typeface="Microsoft YaHei" charset="-122"/>
                    <a:ea typeface="Microsoft YaHei" charset="-122"/>
                    <a:cs typeface="Microsoft YaHei" charset="-122"/>
                  </a:rPr>
                  <a:t>等于之前的信息</a:t>
                </a:r>
                <a:r>
                  <a:rPr lang="en-US" altLang="zh-TW" sz="2400" dirty="0" smtClean="0">
                    <a:solidFill>
                      <a:srgbClr val="09405E"/>
                    </a:solidFill>
                    <a:latin typeface="Microsoft YaHei" charset="-122"/>
                    <a:ea typeface="Microsoft YaHei" charset="-122"/>
                    <a:cs typeface="Microsoft YaHei" charset="-122"/>
                  </a:rPr>
                  <a:t> </a:t>
                </a:r>
                <a14:m>
                  <m:oMath xmlns:m="http://schemas.openxmlformats.org/officeDocument/2006/math">
                    <m:r>
                      <a:rPr lang="en-US" altLang="zh-TW" sz="2400" i="1">
                        <a:latin typeface="Cambria Math" panose="02040503050406030204" pitchFamily="18" charset="0"/>
                      </a:rPr>
                      <m:t>𝑐</m:t>
                    </m:r>
                  </m:oMath>
                </a14:m>
                <a:r>
                  <a:rPr lang="zh-CN" altLang="en-US" sz="2400" dirty="0" smtClean="0">
                    <a:solidFill>
                      <a:srgbClr val="09405E"/>
                    </a:solidFill>
                    <a:latin typeface="Microsoft YaHei" charset="-122"/>
                    <a:ea typeface="Microsoft YaHei" charset="-122"/>
                    <a:cs typeface="Microsoft YaHei" charset="-122"/>
                  </a:rPr>
                  <a:t>（</a:t>
                </a:r>
                <a:r>
                  <a:rPr lang="zh-CN" altLang="en-US" sz="2400" dirty="0">
                    <a:solidFill>
                      <a:srgbClr val="09405E"/>
                    </a:solidFill>
                    <a:latin typeface="Microsoft YaHei" charset="-122"/>
                    <a:ea typeface="Microsoft YaHei" charset="-122"/>
                    <a:cs typeface="Microsoft YaHei" charset="-122"/>
                  </a:rPr>
                  <a:t>记忆</a:t>
                </a:r>
                <a:r>
                  <a:rPr lang="en-US" altLang="zh-CN" sz="2400" dirty="0">
                    <a:solidFill>
                      <a:srgbClr val="09405E"/>
                    </a:solidFill>
                    <a:latin typeface="Microsoft YaHei" charset="-122"/>
                    <a:ea typeface="Microsoft YaHei" charset="-122"/>
                    <a:cs typeface="Microsoft YaHei" charset="-122"/>
                  </a:rPr>
                  <a:t>Long</a:t>
                </a:r>
                <a:r>
                  <a:rPr lang="zh-CN" altLang="en-US" sz="2400" dirty="0">
                    <a:solidFill>
                      <a:srgbClr val="09405E"/>
                    </a:solidFill>
                    <a:latin typeface="Microsoft YaHei" charset="-122"/>
                    <a:ea typeface="Microsoft YaHei" charset="-122"/>
                    <a:cs typeface="Microsoft YaHei" charset="-122"/>
                  </a:rPr>
                  <a:t> </a:t>
                </a:r>
                <a:r>
                  <a:rPr lang="en-US" altLang="zh-CN" sz="2400" dirty="0">
                    <a:solidFill>
                      <a:srgbClr val="09405E"/>
                    </a:solidFill>
                    <a:latin typeface="Microsoft YaHei" charset="-122"/>
                    <a:ea typeface="Microsoft YaHei" charset="-122"/>
                    <a:cs typeface="Microsoft YaHei" charset="-122"/>
                  </a:rPr>
                  <a:t>time</a:t>
                </a:r>
                <a:r>
                  <a:rPr lang="zh-CN" altLang="en-US" sz="2400" dirty="0" smtClean="0">
                    <a:solidFill>
                      <a:srgbClr val="09405E"/>
                    </a:solidFill>
                    <a:latin typeface="Microsoft YaHei" charset="-122"/>
                    <a:ea typeface="Microsoft YaHei" charset="-122"/>
                    <a:cs typeface="Microsoft YaHei" charset="-122"/>
                  </a:rPr>
                  <a:t>信息）加上当前的信息</a:t>
                </a:r>
                <a:endParaRPr lang="zh-TW" altLang="en-US" sz="2400" dirty="0">
                  <a:solidFill>
                    <a:srgbClr val="09405E"/>
                  </a:solidFill>
                  <a:latin typeface="Microsoft YaHei" charset="-122"/>
                  <a:ea typeface="Microsoft YaHei" charset="-122"/>
                  <a:cs typeface="Microsoft YaHei" charset="-122"/>
                </a:endParaRPr>
              </a:p>
            </p:txBody>
          </p:sp>
        </mc:Choice>
        <mc:Fallback xmlns="">
          <p:sp>
            <p:nvSpPr>
              <p:cNvPr id="37" name="文字方塊 32"/>
              <p:cNvSpPr txBox="1">
                <a:spLocks noRot="1" noChangeAspect="1" noMove="1" noResize="1" noEditPoints="1" noAdjustHandles="1" noChangeArrowheads="1" noChangeShapeType="1" noTextEdit="1"/>
              </p:cNvSpPr>
              <p:nvPr/>
            </p:nvSpPr>
            <p:spPr>
              <a:xfrm>
                <a:off x="7146662" y="5160458"/>
                <a:ext cx="4747685" cy="830997"/>
              </a:xfrm>
              <a:prstGeom prst="rect">
                <a:avLst/>
              </a:prstGeom>
              <a:blipFill rotWithShape="0">
                <a:blip r:embed="rId23"/>
                <a:stretch>
                  <a:fillRect l="-1926" t="-5882" b="-16176"/>
                </a:stretch>
              </a:blipFill>
            </p:spPr>
            <p:txBody>
              <a:bodyPr/>
              <a:lstStyle/>
              <a:p>
                <a:r>
                  <a:rPr lang="zh-CN" altLang="en-US">
                    <a:noFill/>
                  </a:rPr>
                  <a:t> </a:t>
                </a:r>
              </a:p>
            </p:txBody>
          </p:sp>
        </mc:Fallback>
      </mc:AlternateContent>
      <p:sp>
        <p:nvSpPr>
          <p:cNvPr id="6" name="矩形 5"/>
          <p:cNvSpPr/>
          <p:nvPr/>
        </p:nvSpPr>
        <p:spPr>
          <a:xfrm>
            <a:off x="5563333" y="2459109"/>
            <a:ext cx="877163" cy="369332"/>
          </a:xfrm>
          <a:prstGeom prst="rect">
            <a:avLst/>
          </a:prstGeom>
        </p:spPr>
        <p:txBody>
          <a:bodyPr wrap="none">
            <a:spAutoFit/>
          </a:bodyPr>
          <a:lstStyle/>
          <a:p>
            <a:pPr algn="ctr"/>
            <a:r>
              <a:rPr lang="zh-CN" altLang="en-US">
                <a:latin typeface="Microsoft YaHei" charset="-122"/>
                <a:ea typeface="Microsoft YaHei" charset="-122"/>
                <a:cs typeface="Microsoft YaHei" charset="-122"/>
              </a:rPr>
              <a:t>遗忘门</a:t>
            </a:r>
            <a:endParaRPr lang="zh-TW" altLang="en-US" dirty="0">
              <a:latin typeface="Microsoft YaHei" charset="-122"/>
              <a:ea typeface="Microsoft YaHei" charset="-122"/>
              <a:cs typeface="Microsoft YaHei" charset="-122"/>
            </a:endParaRPr>
          </a:p>
        </p:txBody>
      </p:sp>
      <p:sp>
        <p:nvSpPr>
          <p:cNvPr id="7" name="矩形 6"/>
          <p:cNvSpPr/>
          <p:nvPr/>
        </p:nvSpPr>
        <p:spPr>
          <a:xfrm>
            <a:off x="3318303" y="4975792"/>
            <a:ext cx="1015021" cy="369332"/>
          </a:xfrm>
          <a:prstGeom prst="rect">
            <a:avLst/>
          </a:prstGeom>
          <a:solidFill>
            <a:schemeClr val="bg1"/>
          </a:solidFill>
        </p:spPr>
        <p:txBody>
          <a:bodyPr wrap="none">
            <a:spAutoFit/>
          </a:bodyPr>
          <a:lstStyle/>
          <a:p>
            <a:r>
              <a:rPr lang="zh-CN" altLang="en-US" smtClean="0">
                <a:latin typeface="Microsoft YaHei" charset="-122"/>
                <a:ea typeface="Microsoft YaHei" charset="-122"/>
                <a:cs typeface="Microsoft YaHei" charset="-122"/>
              </a:rPr>
              <a:t>输入门  </a:t>
            </a:r>
            <a:endParaRPr lang="zh-TW" altLang="en-US" dirty="0">
              <a:latin typeface="Microsoft YaHei" charset="-122"/>
              <a:ea typeface="Microsoft YaHei" charset="-122"/>
              <a:cs typeface="Microsoft YaHei" charset="-122"/>
            </a:endParaRPr>
          </a:p>
        </p:txBody>
      </p:sp>
      <p:sp>
        <p:nvSpPr>
          <p:cNvPr id="8" name="矩形 7"/>
          <p:cNvSpPr/>
          <p:nvPr/>
        </p:nvSpPr>
        <p:spPr>
          <a:xfrm>
            <a:off x="3515310" y="1265010"/>
            <a:ext cx="1083951" cy="369332"/>
          </a:xfrm>
          <a:prstGeom prst="rect">
            <a:avLst/>
          </a:prstGeom>
          <a:solidFill>
            <a:schemeClr val="bg1"/>
          </a:solidFill>
        </p:spPr>
        <p:txBody>
          <a:bodyPr wrap="none">
            <a:spAutoFit/>
          </a:bodyPr>
          <a:lstStyle/>
          <a:p>
            <a:r>
              <a:rPr lang="zh-CN" altLang="en-US" dirty="0" smtClean="0">
                <a:latin typeface="Microsoft YaHei" charset="-122"/>
                <a:ea typeface="Microsoft YaHei" charset="-122"/>
                <a:cs typeface="Microsoft YaHei" charset="-122"/>
              </a:rPr>
              <a:t> 输出门  </a:t>
            </a:r>
            <a:endParaRPr lang="zh-CN" altLang="en-US" dirty="0"/>
          </a:p>
        </p:txBody>
      </p:sp>
    </p:spTree>
    <p:extLst>
      <p:ext uri="{BB962C8B-B14F-4D97-AF65-F5344CB8AC3E}">
        <p14:creationId xmlns:p14="http://schemas.microsoft.com/office/powerpoint/2010/main" val="516417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1"/>
                                        </p:tgtEl>
                                        <p:attrNameLst>
                                          <p:attrName>style.visibility</p:attrName>
                                        </p:attrNameLst>
                                      </p:cBhvr>
                                      <p:to>
                                        <p:strVal val="visible"/>
                                      </p:to>
                                    </p:set>
                                  </p:childTnLst>
                                </p:cTn>
                              </p:par>
                            </p:childTnLst>
                          </p:cTn>
                        </p:par>
                        <p:par>
                          <p:cTn id="43" fill="hold">
                            <p:stCondLst>
                              <p:cond delay="0"/>
                            </p:stCondLst>
                            <p:childTnLst>
                              <p:par>
                                <p:cTn id="44" presetID="1" presetClass="entr" presetSubtype="0" fill="hold" grpId="0" nodeType="afterEffect">
                                  <p:stCondLst>
                                    <p:cond delay="0"/>
                                  </p:stCondLst>
                                  <p:childTnLst>
                                    <p:set>
                                      <p:cBhvr>
                                        <p:cTn id="45" dur="1" fill="hold">
                                          <p:stCondLst>
                                            <p:cond delay="0"/>
                                          </p:stCondLst>
                                        </p:cTn>
                                        <p:tgtEl>
                                          <p:spTgt spid="22"/>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31"/>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grpId="0" nodeType="clickEffect">
                                  <p:stCondLst>
                                    <p:cond delay="0"/>
                                  </p:stCondLst>
                                  <p:childTnLst>
                                    <p:set>
                                      <p:cBhvr>
                                        <p:cTn id="53" dur="1" fill="hold">
                                          <p:stCondLst>
                                            <p:cond delay="0"/>
                                          </p:stCondLst>
                                        </p:cTn>
                                        <p:tgtEl>
                                          <p:spTgt spid="18"/>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grpId="0" nodeType="clickEffect">
                                  <p:stCondLst>
                                    <p:cond delay="0"/>
                                  </p:stCondLst>
                                  <p:childTnLst>
                                    <p:set>
                                      <p:cBhvr>
                                        <p:cTn id="57" dur="1" fill="hold">
                                          <p:stCondLst>
                                            <p:cond delay="0"/>
                                          </p:stCondLst>
                                        </p:cTn>
                                        <p:tgtEl>
                                          <p:spTgt spid="35"/>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grpId="0" nodeType="clickEffect">
                                  <p:stCondLst>
                                    <p:cond delay="0"/>
                                  </p:stCondLst>
                                  <p:childTnLst>
                                    <p:set>
                                      <p:cBhvr>
                                        <p:cTn id="61" dur="1" fill="hold">
                                          <p:stCondLst>
                                            <p:cond delay="0"/>
                                          </p:stCondLst>
                                        </p:cTn>
                                        <p:tgtEl>
                                          <p:spTgt spid="34"/>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grpId="0" nodeType="clickEffect">
                                  <p:stCondLst>
                                    <p:cond delay="0"/>
                                  </p:stCondLst>
                                  <p:childTnLst>
                                    <p:set>
                                      <p:cBhvr>
                                        <p:cTn id="65" dur="1" fill="hold">
                                          <p:stCondLst>
                                            <p:cond delay="0"/>
                                          </p:stCondLst>
                                        </p:cTn>
                                        <p:tgtEl>
                                          <p:spTgt spid="25"/>
                                        </p:tgtEl>
                                        <p:attrNameLst>
                                          <p:attrName>style.visibility</p:attrName>
                                        </p:attrNameLst>
                                      </p:cBhvr>
                                      <p:to>
                                        <p:strVal val="visible"/>
                                      </p:to>
                                    </p:set>
                                  </p:childTnLst>
                                </p:cTn>
                              </p:par>
                            </p:childTnLst>
                          </p:cTn>
                        </p:par>
                        <p:par>
                          <p:cTn id="66" fill="hold">
                            <p:stCondLst>
                              <p:cond delay="0"/>
                            </p:stCondLst>
                            <p:childTnLst>
                              <p:par>
                                <p:cTn id="67" presetID="1" presetClass="entr" presetSubtype="0" fill="hold" grpId="0" nodeType="afterEffect">
                                  <p:stCondLst>
                                    <p:cond delay="0"/>
                                  </p:stCondLst>
                                  <p:childTnLst>
                                    <p:set>
                                      <p:cBhvr>
                                        <p:cTn id="68" dur="1" fill="hold">
                                          <p:stCondLst>
                                            <p:cond delay="0"/>
                                          </p:stCondLst>
                                        </p:cTn>
                                        <p:tgtEl>
                                          <p:spTgt spid="37"/>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28"/>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33"/>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29"/>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30"/>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20"/>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P spid="15" grpId="0"/>
      <p:bldP spid="16" grpId="0"/>
      <p:bldP spid="17" grpId="0"/>
      <p:bldP spid="19" grpId="0"/>
      <p:bldP spid="20" grpId="0"/>
      <p:bldP spid="21" grpId="0"/>
      <p:bldP spid="22" grpId="0"/>
      <p:bldP spid="24" grpId="0" animBg="1"/>
      <p:bldP spid="25" grpId="0"/>
      <p:bldP spid="29" grpId="0"/>
      <p:bldP spid="30" grpId="0"/>
      <p:bldP spid="32" grpId="0"/>
      <p:bldP spid="27" grpId="0"/>
      <p:bldP spid="31" grpId="0"/>
      <p:bldP spid="33" grpId="0" animBg="1"/>
      <p:bldP spid="18" grpId="0"/>
      <p:bldP spid="34" grpId="0"/>
      <p:bldP spid="35" grpId="0"/>
      <p:bldP spid="3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0"/>
          </p:nvPr>
        </p:nvSpPr>
        <p:spPr/>
        <p:txBody>
          <a:bodyPr/>
          <a:lstStyle/>
          <a:p>
            <a:endParaRPr kumimoji="1" lang="zh-CN" altLang="en-US"/>
          </a:p>
        </p:txBody>
      </p:sp>
      <p:sp>
        <p:nvSpPr>
          <p:cNvPr id="2" name="標題 1"/>
          <p:cNvSpPr>
            <a:spLocks noGrp="1"/>
          </p:cNvSpPr>
          <p:nvPr>
            <p:ph type="title"/>
          </p:nvPr>
        </p:nvSpPr>
        <p:spPr/>
        <p:txBody>
          <a:bodyPr/>
          <a:lstStyle/>
          <a:p>
            <a:r>
              <a:rPr lang="en-US" altLang="zh-TW" dirty="0"/>
              <a:t>LSTM</a:t>
            </a:r>
            <a:endParaRPr lang="zh-TW" altLang="en-US" dirty="0"/>
          </a:p>
        </p:txBody>
      </p:sp>
      <p:sp>
        <p:nvSpPr>
          <p:cNvPr id="42" name="矩形 41"/>
          <p:cNvSpPr/>
          <p:nvPr/>
        </p:nvSpPr>
        <p:spPr>
          <a:xfrm>
            <a:off x="3778744" y="5919685"/>
            <a:ext cx="720000" cy="368770"/>
          </a:xfrm>
          <a:prstGeom prst="rect">
            <a:avLst/>
          </a:prstGeom>
          <a:solidFill>
            <a:srgbClr val="FFC000"/>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zh-TW" altLang="en-US"/>
          </a:p>
        </p:txBody>
      </p:sp>
      <p:sp>
        <p:nvSpPr>
          <p:cNvPr id="45" name="矩形 44"/>
          <p:cNvSpPr/>
          <p:nvPr/>
        </p:nvSpPr>
        <p:spPr>
          <a:xfrm>
            <a:off x="4161175" y="4734135"/>
            <a:ext cx="720000" cy="432000"/>
          </a:xfrm>
          <a:prstGeom prst="rect">
            <a:avLst/>
          </a:prstGeom>
          <a:solidFill>
            <a:srgbClr val="00B050"/>
          </a:solidFill>
        </p:spPr>
        <p:style>
          <a:lnRef idx="0">
            <a:schemeClr val="accent6"/>
          </a:lnRef>
          <a:fillRef idx="3">
            <a:schemeClr val="accent6"/>
          </a:fillRef>
          <a:effectRef idx="3">
            <a:schemeClr val="accent6"/>
          </a:effectRef>
          <a:fontRef idx="minor">
            <a:schemeClr val="lt1"/>
          </a:fontRef>
        </p:style>
        <p:txBody>
          <a:bodyPr rtlCol="0" anchor="ctr"/>
          <a:lstStyle/>
          <a:p>
            <a:pPr algn="ctr"/>
            <a:r>
              <a:rPr lang="en-US" altLang="zh-TW" sz="2400" dirty="0"/>
              <a:t>z</a:t>
            </a:r>
            <a:endParaRPr lang="zh-TW" altLang="en-US" sz="2400" dirty="0"/>
          </a:p>
        </p:txBody>
      </p:sp>
      <p:sp>
        <p:nvSpPr>
          <p:cNvPr id="46" name="矩形 45"/>
          <p:cNvSpPr/>
          <p:nvPr/>
        </p:nvSpPr>
        <p:spPr>
          <a:xfrm>
            <a:off x="3268329" y="4734135"/>
            <a:ext cx="720000" cy="432000"/>
          </a:xfrm>
          <a:prstGeom prst="rect">
            <a:avLst/>
          </a:prstGeom>
          <a:solidFill>
            <a:srgbClr val="00B050"/>
          </a:solidFill>
        </p:spPr>
        <p:style>
          <a:lnRef idx="0">
            <a:schemeClr val="accent6"/>
          </a:lnRef>
          <a:fillRef idx="3">
            <a:schemeClr val="accent6"/>
          </a:fillRef>
          <a:effectRef idx="3">
            <a:schemeClr val="accent6"/>
          </a:effectRef>
          <a:fontRef idx="minor">
            <a:schemeClr val="lt1"/>
          </a:fontRef>
        </p:style>
        <p:txBody>
          <a:bodyPr rtlCol="0" anchor="ctr"/>
          <a:lstStyle/>
          <a:p>
            <a:pPr algn="ctr"/>
            <a:r>
              <a:rPr lang="en-US" altLang="zh-TW" sz="2400" dirty="0" err="1"/>
              <a:t>z</a:t>
            </a:r>
            <a:r>
              <a:rPr lang="en-US" altLang="zh-TW" sz="2400" baseline="30000" dirty="0" err="1"/>
              <a:t>i</a:t>
            </a:r>
            <a:endParaRPr lang="zh-TW" altLang="en-US" sz="2400" baseline="30000" dirty="0"/>
          </a:p>
        </p:txBody>
      </p:sp>
      <p:grpSp>
        <p:nvGrpSpPr>
          <p:cNvPr id="49" name="群組 48"/>
          <p:cNvGrpSpPr/>
          <p:nvPr/>
        </p:nvGrpSpPr>
        <p:grpSpPr>
          <a:xfrm>
            <a:off x="3963114" y="3723923"/>
            <a:ext cx="438150" cy="438150"/>
            <a:chOff x="6656524" y="2699227"/>
            <a:chExt cx="438150" cy="438150"/>
          </a:xfrm>
        </p:grpSpPr>
        <p:sp>
          <p:nvSpPr>
            <p:cNvPr id="47" name="橢圓 46"/>
            <p:cNvSpPr/>
            <p:nvPr/>
          </p:nvSpPr>
          <p:spPr>
            <a:xfrm>
              <a:off x="6656524" y="2699227"/>
              <a:ext cx="438150" cy="4381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48" name="文字方塊 47"/>
                <p:cNvSpPr txBox="1"/>
                <p:nvPr/>
              </p:nvSpPr>
              <p:spPr>
                <a:xfrm>
                  <a:off x="6766595" y="2808578"/>
                  <a:ext cx="21800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i="1" smtClean="0">
                            <a:solidFill>
                              <a:schemeClr val="bg1"/>
                            </a:solidFill>
                            <a:latin typeface="Cambria Math" panose="02040503050406030204" pitchFamily="18" charset="0"/>
                            <a:ea typeface="Cambria Math" panose="02040503050406030204" pitchFamily="18" charset="0"/>
                          </a:rPr>
                          <m:t>×</m:t>
                        </m:r>
                      </m:oMath>
                    </m:oMathPara>
                  </a14:m>
                  <a:endParaRPr lang="zh-TW" altLang="en-US" dirty="0">
                    <a:solidFill>
                      <a:schemeClr val="bg1"/>
                    </a:solidFill>
                  </a:endParaRPr>
                </a:p>
              </p:txBody>
            </p:sp>
          </mc:Choice>
          <mc:Fallback xmlns="">
            <p:sp>
              <p:nvSpPr>
                <p:cNvPr id="48" name="文字方塊 47"/>
                <p:cNvSpPr txBox="1">
                  <a:spLocks noRot="1" noChangeAspect="1" noMove="1" noResize="1" noEditPoints="1" noAdjustHandles="1" noChangeArrowheads="1" noChangeShapeType="1" noTextEdit="1"/>
                </p:cNvSpPr>
                <p:nvPr/>
              </p:nvSpPr>
              <p:spPr>
                <a:xfrm>
                  <a:off x="6766595" y="2808578"/>
                  <a:ext cx="218008" cy="276999"/>
                </a:xfrm>
                <a:prstGeom prst="rect">
                  <a:avLst/>
                </a:prstGeom>
                <a:blipFill rotWithShape="0">
                  <a:blip r:embed="rId3"/>
                  <a:stretch>
                    <a:fillRect l="-19444" r="-16667" b="-2222"/>
                  </a:stretch>
                </a:blipFill>
              </p:spPr>
              <p:txBody>
                <a:bodyPr/>
                <a:lstStyle/>
                <a:p>
                  <a:r>
                    <a:rPr lang="zh-TW" altLang="en-US">
                      <a:noFill/>
                    </a:rPr>
                    <a:t> </a:t>
                  </a:r>
                </a:p>
              </p:txBody>
            </p:sp>
          </mc:Fallback>
        </mc:AlternateContent>
      </p:grpSp>
      <p:sp>
        <p:nvSpPr>
          <p:cNvPr id="50" name="矩形 49"/>
          <p:cNvSpPr/>
          <p:nvPr/>
        </p:nvSpPr>
        <p:spPr>
          <a:xfrm>
            <a:off x="2383869" y="4734135"/>
            <a:ext cx="720000" cy="432000"/>
          </a:xfrm>
          <a:prstGeom prst="rect">
            <a:avLst/>
          </a:prstGeom>
          <a:solidFill>
            <a:srgbClr val="00B050"/>
          </a:solidFill>
        </p:spPr>
        <p:style>
          <a:lnRef idx="0">
            <a:schemeClr val="accent6"/>
          </a:lnRef>
          <a:fillRef idx="3">
            <a:schemeClr val="accent6"/>
          </a:fillRef>
          <a:effectRef idx="3">
            <a:schemeClr val="accent6"/>
          </a:effectRef>
          <a:fontRef idx="minor">
            <a:schemeClr val="lt1"/>
          </a:fontRef>
        </p:style>
        <p:txBody>
          <a:bodyPr rtlCol="0" anchor="ctr"/>
          <a:lstStyle/>
          <a:p>
            <a:pPr algn="ctr"/>
            <a:r>
              <a:rPr lang="en-US" altLang="zh-TW" sz="2400" dirty="0" err="1"/>
              <a:t>z</a:t>
            </a:r>
            <a:r>
              <a:rPr lang="en-US" altLang="zh-TW" sz="2400" baseline="30000" dirty="0" err="1"/>
              <a:t>f</a:t>
            </a:r>
            <a:endParaRPr lang="zh-TW" altLang="en-US" sz="2400" baseline="30000" dirty="0"/>
          </a:p>
        </p:txBody>
      </p:sp>
      <p:sp>
        <p:nvSpPr>
          <p:cNvPr id="51" name="矩形 50"/>
          <p:cNvSpPr/>
          <p:nvPr/>
        </p:nvSpPr>
        <p:spPr>
          <a:xfrm>
            <a:off x="5045635" y="4739331"/>
            <a:ext cx="720000" cy="432000"/>
          </a:xfrm>
          <a:prstGeom prst="rect">
            <a:avLst/>
          </a:prstGeom>
          <a:solidFill>
            <a:srgbClr val="00B050"/>
          </a:solidFill>
        </p:spPr>
        <p:style>
          <a:lnRef idx="0">
            <a:schemeClr val="accent6"/>
          </a:lnRef>
          <a:fillRef idx="3">
            <a:schemeClr val="accent6"/>
          </a:fillRef>
          <a:effectRef idx="3">
            <a:schemeClr val="accent6"/>
          </a:effectRef>
          <a:fontRef idx="minor">
            <a:schemeClr val="lt1"/>
          </a:fontRef>
        </p:style>
        <p:txBody>
          <a:bodyPr rtlCol="0" anchor="ctr"/>
          <a:lstStyle/>
          <a:p>
            <a:pPr algn="ctr"/>
            <a:r>
              <a:rPr lang="en-US" altLang="zh-TW" sz="2400" dirty="0"/>
              <a:t>z</a:t>
            </a:r>
            <a:r>
              <a:rPr lang="en-US" altLang="zh-TW" sz="2400" baseline="30000" dirty="0"/>
              <a:t>o</a:t>
            </a:r>
            <a:endParaRPr lang="zh-TW" altLang="en-US" sz="2400" baseline="30000" dirty="0"/>
          </a:p>
        </p:txBody>
      </p:sp>
      <p:grpSp>
        <p:nvGrpSpPr>
          <p:cNvPr id="52" name="群組 51"/>
          <p:cNvGrpSpPr/>
          <p:nvPr/>
        </p:nvGrpSpPr>
        <p:grpSpPr>
          <a:xfrm>
            <a:off x="2524794" y="2751799"/>
            <a:ext cx="438150" cy="438150"/>
            <a:chOff x="6656524" y="2699227"/>
            <a:chExt cx="438150" cy="438150"/>
          </a:xfrm>
        </p:grpSpPr>
        <p:sp>
          <p:nvSpPr>
            <p:cNvPr id="53" name="橢圓 52"/>
            <p:cNvSpPr/>
            <p:nvPr/>
          </p:nvSpPr>
          <p:spPr>
            <a:xfrm>
              <a:off x="6656524" y="2699227"/>
              <a:ext cx="438150" cy="4381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54" name="文字方塊 53"/>
                <p:cNvSpPr txBox="1"/>
                <p:nvPr/>
              </p:nvSpPr>
              <p:spPr>
                <a:xfrm>
                  <a:off x="6766595" y="2808578"/>
                  <a:ext cx="21800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i="1" smtClean="0">
                            <a:solidFill>
                              <a:schemeClr val="bg1"/>
                            </a:solidFill>
                            <a:latin typeface="Cambria Math" panose="02040503050406030204" pitchFamily="18" charset="0"/>
                            <a:ea typeface="Cambria Math" panose="02040503050406030204" pitchFamily="18" charset="0"/>
                          </a:rPr>
                          <m:t>×</m:t>
                        </m:r>
                      </m:oMath>
                    </m:oMathPara>
                  </a14:m>
                  <a:endParaRPr lang="zh-TW" altLang="en-US" dirty="0">
                    <a:solidFill>
                      <a:schemeClr val="bg1"/>
                    </a:solidFill>
                  </a:endParaRPr>
                </a:p>
              </p:txBody>
            </p:sp>
          </mc:Choice>
          <mc:Fallback xmlns="">
            <p:sp>
              <p:nvSpPr>
                <p:cNvPr id="54" name="文字方塊 53"/>
                <p:cNvSpPr txBox="1">
                  <a:spLocks noRot="1" noChangeAspect="1" noMove="1" noResize="1" noEditPoints="1" noAdjustHandles="1" noChangeArrowheads="1" noChangeShapeType="1" noTextEdit="1"/>
                </p:cNvSpPr>
                <p:nvPr/>
              </p:nvSpPr>
              <p:spPr>
                <a:xfrm>
                  <a:off x="6766595" y="2808578"/>
                  <a:ext cx="218008" cy="276999"/>
                </a:xfrm>
                <a:prstGeom prst="rect">
                  <a:avLst/>
                </a:prstGeom>
                <a:blipFill rotWithShape="0">
                  <a:blip r:embed="rId4"/>
                  <a:stretch>
                    <a:fillRect l="-19444" r="-16667"/>
                  </a:stretch>
                </a:blipFill>
              </p:spPr>
              <p:txBody>
                <a:bodyPr/>
                <a:lstStyle/>
                <a:p>
                  <a:r>
                    <a:rPr lang="zh-TW" altLang="en-US">
                      <a:noFill/>
                    </a:rPr>
                    <a:t> </a:t>
                  </a:r>
                </a:p>
              </p:txBody>
            </p:sp>
          </mc:Fallback>
        </mc:AlternateContent>
      </p:grpSp>
      <p:grpSp>
        <p:nvGrpSpPr>
          <p:cNvPr id="55" name="群組 54"/>
          <p:cNvGrpSpPr/>
          <p:nvPr/>
        </p:nvGrpSpPr>
        <p:grpSpPr>
          <a:xfrm>
            <a:off x="3942100" y="2738582"/>
            <a:ext cx="438150" cy="438150"/>
            <a:chOff x="6656524" y="2699227"/>
            <a:chExt cx="438150" cy="438150"/>
          </a:xfrm>
        </p:grpSpPr>
        <p:sp>
          <p:nvSpPr>
            <p:cNvPr id="56" name="橢圓 55"/>
            <p:cNvSpPr/>
            <p:nvPr/>
          </p:nvSpPr>
          <p:spPr>
            <a:xfrm>
              <a:off x="6656524" y="2699227"/>
              <a:ext cx="438150" cy="43815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57" name="文字方塊 56"/>
                <p:cNvSpPr txBox="1"/>
                <p:nvPr/>
              </p:nvSpPr>
              <p:spPr>
                <a:xfrm>
                  <a:off x="6766595" y="2808578"/>
                  <a:ext cx="28373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zh-TW" altLang="en-US" i="1">
                            <a:solidFill>
                              <a:schemeClr val="bg1"/>
                            </a:solidFill>
                            <a:latin typeface="Cambria Math" panose="02040503050406030204" pitchFamily="18" charset="0"/>
                            <a:ea typeface="Cambria Math" panose="02040503050406030204" pitchFamily="18" charset="0"/>
                          </a:rPr>
                          <m:t>＋</m:t>
                        </m:r>
                      </m:oMath>
                    </m:oMathPara>
                  </a14:m>
                  <a:endParaRPr lang="zh-TW" altLang="en-US" dirty="0">
                    <a:solidFill>
                      <a:schemeClr val="bg1"/>
                    </a:solidFill>
                  </a:endParaRPr>
                </a:p>
              </p:txBody>
            </p:sp>
          </mc:Choice>
          <mc:Fallback xmlns="">
            <p:sp>
              <p:nvSpPr>
                <p:cNvPr id="57" name="文字方塊 56"/>
                <p:cNvSpPr txBox="1">
                  <a:spLocks noRot="1" noChangeAspect="1" noMove="1" noResize="1" noEditPoints="1" noAdjustHandles="1" noChangeArrowheads="1" noChangeShapeType="1" noTextEdit="1"/>
                </p:cNvSpPr>
                <p:nvPr/>
              </p:nvSpPr>
              <p:spPr>
                <a:xfrm>
                  <a:off x="6766595" y="2808578"/>
                  <a:ext cx="283732" cy="276999"/>
                </a:xfrm>
                <a:prstGeom prst="rect">
                  <a:avLst/>
                </a:prstGeom>
                <a:blipFill rotWithShape="0">
                  <a:blip r:embed="rId5"/>
                  <a:stretch>
                    <a:fillRect l="-19565" r="-19565" b="-6522"/>
                  </a:stretch>
                </a:blipFill>
              </p:spPr>
              <p:txBody>
                <a:bodyPr/>
                <a:lstStyle/>
                <a:p>
                  <a:r>
                    <a:rPr lang="zh-TW" altLang="en-US">
                      <a:noFill/>
                    </a:rPr>
                    <a:t> </a:t>
                  </a:r>
                </a:p>
              </p:txBody>
            </p:sp>
          </mc:Fallback>
        </mc:AlternateContent>
      </p:grpSp>
      <p:grpSp>
        <p:nvGrpSpPr>
          <p:cNvPr id="58" name="群組 57"/>
          <p:cNvGrpSpPr/>
          <p:nvPr/>
        </p:nvGrpSpPr>
        <p:grpSpPr>
          <a:xfrm>
            <a:off x="5200862" y="2747033"/>
            <a:ext cx="438150" cy="438150"/>
            <a:chOff x="6656524" y="2699227"/>
            <a:chExt cx="438150" cy="438150"/>
          </a:xfrm>
        </p:grpSpPr>
        <p:sp>
          <p:nvSpPr>
            <p:cNvPr id="59" name="橢圓 58"/>
            <p:cNvSpPr/>
            <p:nvPr/>
          </p:nvSpPr>
          <p:spPr>
            <a:xfrm>
              <a:off x="6656524" y="2699227"/>
              <a:ext cx="438150" cy="4381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60" name="文字方塊 59"/>
                <p:cNvSpPr txBox="1"/>
                <p:nvPr/>
              </p:nvSpPr>
              <p:spPr>
                <a:xfrm>
                  <a:off x="6766595" y="2808578"/>
                  <a:ext cx="21800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i="1" smtClean="0">
                            <a:solidFill>
                              <a:schemeClr val="bg1"/>
                            </a:solidFill>
                            <a:latin typeface="Cambria Math" panose="02040503050406030204" pitchFamily="18" charset="0"/>
                            <a:ea typeface="Cambria Math" panose="02040503050406030204" pitchFamily="18" charset="0"/>
                          </a:rPr>
                          <m:t>×</m:t>
                        </m:r>
                      </m:oMath>
                    </m:oMathPara>
                  </a14:m>
                  <a:endParaRPr lang="zh-TW" altLang="en-US" dirty="0">
                    <a:solidFill>
                      <a:schemeClr val="bg1"/>
                    </a:solidFill>
                  </a:endParaRPr>
                </a:p>
              </p:txBody>
            </p:sp>
          </mc:Choice>
          <mc:Fallback xmlns="">
            <p:sp>
              <p:nvSpPr>
                <p:cNvPr id="60" name="文字方塊 59"/>
                <p:cNvSpPr txBox="1">
                  <a:spLocks noRot="1" noChangeAspect="1" noMove="1" noResize="1" noEditPoints="1" noAdjustHandles="1" noChangeArrowheads="1" noChangeShapeType="1" noTextEdit="1"/>
                </p:cNvSpPr>
                <p:nvPr/>
              </p:nvSpPr>
              <p:spPr>
                <a:xfrm>
                  <a:off x="6766595" y="2808578"/>
                  <a:ext cx="218008" cy="276999"/>
                </a:xfrm>
                <a:prstGeom prst="rect">
                  <a:avLst/>
                </a:prstGeom>
                <a:blipFill rotWithShape="0">
                  <a:blip r:embed="rId6"/>
                  <a:stretch>
                    <a:fillRect l="-19444" r="-16667" b="-2222"/>
                  </a:stretch>
                </a:blipFill>
              </p:spPr>
              <p:txBody>
                <a:bodyPr/>
                <a:lstStyle/>
                <a:p>
                  <a:r>
                    <a:rPr lang="zh-TW" altLang="en-US">
                      <a:noFill/>
                    </a:rPr>
                    <a:t> </a:t>
                  </a:r>
                </a:p>
              </p:txBody>
            </p:sp>
          </mc:Fallback>
        </mc:AlternateContent>
      </p:grpSp>
      <p:sp>
        <p:nvSpPr>
          <p:cNvPr id="62" name="矩形 61"/>
          <p:cNvSpPr/>
          <p:nvPr/>
        </p:nvSpPr>
        <p:spPr>
          <a:xfrm>
            <a:off x="5062504" y="1409486"/>
            <a:ext cx="720000" cy="432000"/>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zh-TW" altLang="en-US"/>
          </a:p>
        </p:txBody>
      </p:sp>
      <p:sp>
        <p:nvSpPr>
          <p:cNvPr id="63" name="文字方塊 62"/>
          <p:cNvSpPr txBox="1"/>
          <p:nvPr/>
        </p:nvSpPr>
        <p:spPr>
          <a:xfrm>
            <a:off x="4980932" y="1395098"/>
            <a:ext cx="907572" cy="461665"/>
          </a:xfrm>
          <a:prstGeom prst="rect">
            <a:avLst/>
          </a:prstGeom>
          <a:noFill/>
        </p:spPr>
        <p:txBody>
          <a:bodyPr wrap="square" rtlCol="0">
            <a:spAutoFit/>
          </a:bodyPr>
          <a:lstStyle/>
          <a:p>
            <a:pPr algn="ctr"/>
            <a:r>
              <a:rPr lang="en-US" altLang="zh-TW" sz="2400" dirty="0" err="1"/>
              <a:t>y</a:t>
            </a:r>
            <a:r>
              <a:rPr lang="en-US" altLang="zh-TW" sz="2400" baseline="30000" dirty="0" err="1"/>
              <a:t>t</a:t>
            </a:r>
            <a:endParaRPr lang="zh-TW" altLang="en-US" sz="2400" baseline="30000" dirty="0"/>
          </a:p>
        </p:txBody>
      </p:sp>
      <p:pic>
        <p:nvPicPr>
          <p:cNvPr id="133" name="圖片 132"/>
          <p:cNvPicPr>
            <a:picLocks noChangeAspect="1"/>
          </p:cNvPicPr>
          <p:nvPr/>
        </p:nvPicPr>
        <p:blipFill>
          <a:blip r:embed="rId7"/>
          <a:stretch>
            <a:fillRect/>
          </a:stretch>
        </p:blipFill>
        <p:spPr>
          <a:xfrm>
            <a:off x="3418219" y="3760796"/>
            <a:ext cx="371475" cy="371475"/>
          </a:xfrm>
          <a:prstGeom prst="rect">
            <a:avLst/>
          </a:prstGeom>
        </p:spPr>
      </p:pic>
      <p:pic>
        <p:nvPicPr>
          <p:cNvPr id="134" name="圖片 133"/>
          <p:cNvPicPr>
            <a:picLocks noChangeAspect="1"/>
          </p:cNvPicPr>
          <p:nvPr/>
        </p:nvPicPr>
        <p:blipFill>
          <a:blip r:embed="rId7"/>
          <a:stretch>
            <a:fillRect/>
          </a:stretch>
        </p:blipFill>
        <p:spPr>
          <a:xfrm>
            <a:off x="2554039" y="3757262"/>
            <a:ext cx="371475" cy="371475"/>
          </a:xfrm>
          <a:prstGeom prst="rect">
            <a:avLst/>
          </a:prstGeom>
        </p:spPr>
      </p:pic>
      <p:pic>
        <p:nvPicPr>
          <p:cNvPr id="135" name="圖片 134"/>
          <p:cNvPicPr>
            <a:picLocks noChangeAspect="1"/>
          </p:cNvPicPr>
          <p:nvPr/>
        </p:nvPicPr>
        <p:blipFill>
          <a:blip r:embed="rId7"/>
          <a:stretch>
            <a:fillRect/>
          </a:stretch>
        </p:blipFill>
        <p:spPr>
          <a:xfrm>
            <a:off x="5215644" y="3757261"/>
            <a:ext cx="371475" cy="371475"/>
          </a:xfrm>
          <a:prstGeom prst="rect">
            <a:avLst/>
          </a:prstGeom>
        </p:spPr>
      </p:pic>
      <p:pic>
        <p:nvPicPr>
          <p:cNvPr id="136" name="圖片 135"/>
          <p:cNvPicPr>
            <a:picLocks noChangeAspect="1"/>
          </p:cNvPicPr>
          <p:nvPr/>
        </p:nvPicPr>
        <p:blipFill>
          <a:blip r:embed="rId7"/>
          <a:stretch>
            <a:fillRect/>
          </a:stretch>
        </p:blipFill>
        <p:spPr>
          <a:xfrm>
            <a:off x="4639744" y="2764254"/>
            <a:ext cx="371475" cy="371475"/>
          </a:xfrm>
          <a:prstGeom prst="rect">
            <a:avLst/>
          </a:prstGeom>
        </p:spPr>
      </p:pic>
      <p:cxnSp>
        <p:nvCxnSpPr>
          <p:cNvPr id="139" name="直線單箭頭接點 138"/>
          <p:cNvCxnSpPr/>
          <p:nvPr/>
        </p:nvCxnSpPr>
        <p:spPr>
          <a:xfrm flipH="1" flipV="1">
            <a:off x="2737028" y="4138592"/>
            <a:ext cx="1" cy="576507"/>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2" name="直線單箭頭接點 141"/>
          <p:cNvCxnSpPr/>
          <p:nvPr/>
        </p:nvCxnSpPr>
        <p:spPr>
          <a:xfrm flipH="1" flipV="1">
            <a:off x="2743190" y="3166148"/>
            <a:ext cx="1" cy="576507"/>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4" name="直線單箭頭接點 143"/>
          <p:cNvCxnSpPr>
            <a:endCxn id="56" idx="2"/>
          </p:cNvCxnSpPr>
          <p:nvPr/>
        </p:nvCxnSpPr>
        <p:spPr>
          <a:xfrm flipV="1">
            <a:off x="2988256" y="2957657"/>
            <a:ext cx="953845"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9" name="直線單箭頭接點 148"/>
          <p:cNvCxnSpPr>
            <a:endCxn id="47" idx="4"/>
          </p:cNvCxnSpPr>
          <p:nvPr/>
        </p:nvCxnSpPr>
        <p:spPr>
          <a:xfrm flipH="1" flipV="1">
            <a:off x="4182189" y="4162074"/>
            <a:ext cx="295984" cy="548839"/>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2" name="直線單箭頭接點 151"/>
          <p:cNvCxnSpPr/>
          <p:nvPr/>
        </p:nvCxnSpPr>
        <p:spPr>
          <a:xfrm flipH="1" flipV="1">
            <a:off x="3603955" y="4125539"/>
            <a:ext cx="1" cy="576507"/>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3" name="直線單箭頭接點 152"/>
          <p:cNvCxnSpPr/>
          <p:nvPr/>
        </p:nvCxnSpPr>
        <p:spPr>
          <a:xfrm flipH="1" flipV="1">
            <a:off x="4179227" y="3111099"/>
            <a:ext cx="1" cy="576507"/>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4" name="直線單箭頭接點 153"/>
          <p:cNvCxnSpPr>
            <a:endCxn id="47" idx="2"/>
          </p:cNvCxnSpPr>
          <p:nvPr/>
        </p:nvCxnSpPr>
        <p:spPr>
          <a:xfrm>
            <a:off x="3766352" y="3929424"/>
            <a:ext cx="196762" cy="13574"/>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7" name="直線單箭頭接點 156"/>
          <p:cNvCxnSpPr/>
          <p:nvPr/>
        </p:nvCxnSpPr>
        <p:spPr>
          <a:xfrm flipH="1" flipV="1">
            <a:off x="5405635" y="4098156"/>
            <a:ext cx="1" cy="576507"/>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8" name="直線單箭頭接點 157"/>
          <p:cNvCxnSpPr/>
          <p:nvPr/>
        </p:nvCxnSpPr>
        <p:spPr>
          <a:xfrm flipH="1" flipV="1">
            <a:off x="5416960" y="3186827"/>
            <a:ext cx="1" cy="576507"/>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9" name="直線單箭頭接點 158"/>
          <p:cNvCxnSpPr/>
          <p:nvPr/>
        </p:nvCxnSpPr>
        <p:spPr>
          <a:xfrm>
            <a:off x="4420936" y="2949990"/>
            <a:ext cx="275067" cy="18976"/>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1" name="直線單箭頭接點 160"/>
          <p:cNvCxnSpPr/>
          <p:nvPr/>
        </p:nvCxnSpPr>
        <p:spPr>
          <a:xfrm>
            <a:off x="4979391" y="2962288"/>
            <a:ext cx="275067" cy="18976"/>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2" name="向下箭號 161"/>
          <p:cNvSpPr/>
          <p:nvPr/>
        </p:nvSpPr>
        <p:spPr>
          <a:xfrm flipV="1">
            <a:off x="5215643" y="1935577"/>
            <a:ext cx="438150" cy="748396"/>
          </a:xfrm>
          <a:prstGeom prst="downArrow">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TW" altLang="en-US"/>
          </a:p>
        </p:txBody>
      </p:sp>
      <p:sp>
        <p:nvSpPr>
          <p:cNvPr id="163" name="向下箭號 162"/>
          <p:cNvSpPr/>
          <p:nvPr/>
        </p:nvSpPr>
        <p:spPr>
          <a:xfrm rot="2610135" flipV="1">
            <a:off x="4936627" y="5176513"/>
            <a:ext cx="438150" cy="748396"/>
          </a:xfrm>
          <a:prstGeom prst="down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zh-TW" altLang="en-US"/>
          </a:p>
        </p:txBody>
      </p:sp>
      <p:sp>
        <p:nvSpPr>
          <p:cNvPr id="164" name="向下箭號 163"/>
          <p:cNvSpPr/>
          <p:nvPr/>
        </p:nvSpPr>
        <p:spPr>
          <a:xfrm rot="19634133" flipV="1">
            <a:off x="3546419" y="5197307"/>
            <a:ext cx="438150" cy="625209"/>
          </a:xfrm>
          <a:prstGeom prst="downArrow">
            <a:avLst/>
          </a:prstGeom>
          <a:solidFill>
            <a:srgbClr val="00B050"/>
          </a:soli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zh-TW" altLang="en-US"/>
          </a:p>
        </p:txBody>
      </p:sp>
      <p:sp>
        <p:nvSpPr>
          <p:cNvPr id="166" name="向下箭號 165"/>
          <p:cNvSpPr/>
          <p:nvPr/>
        </p:nvSpPr>
        <p:spPr>
          <a:xfrm rot="1779305" flipV="1">
            <a:off x="4238297" y="5202696"/>
            <a:ext cx="438150" cy="606679"/>
          </a:xfrm>
          <a:prstGeom prst="downArrow">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zh-TW" altLang="en-US"/>
          </a:p>
        </p:txBody>
      </p:sp>
      <p:sp>
        <p:nvSpPr>
          <p:cNvPr id="167" name="向下箭號 166"/>
          <p:cNvSpPr/>
          <p:nvPr/>
        </p:nvSpPr>
        <p:spPr>
          <a:xfrm rot="18851723" flipV="1">
            <a:off x="2772914" y="5165149"/>
            <a:ext cx="438150" cy="748396"/>
          </a:xfrm>
          <a:prstGeom prst="downArrow">
            <a:avLst/>
          </a:prstGeom>
          <a:solidFill>
            <a:srgbClr val="FFC000"/>
          </a:solidFill>
        </p:spPr>
        <p:style>
          <a:lnRef idx="0">
            <a:schemeClr val="accent4"/>
          </a:lnRef>
          <a:fillRef idx="3">
            <a:schemeClr val="accent4"/>
          </a:fillRef>
          <a:effectRef idx="3">
            <a:schemeClr val="accent4"/>
          </a:effectRef>
          <a:fontRef idx="minor">
            <a:schemeClr val="lt1"/>
          </a:fontRef>
        </p:style>
        <p:txBody>
          <a:bodyPr rtlCol="0" anchor="ctr"/>
          <a:lstStyle/>
          <a:p>
            <a:pPr algn="ctr"/>
            <a:endParaRPr lang="zh-TW" altLang="en-US"/>
          </a:p>
        </p:txBody>
      </p:sp>
      <p:grpSp>
        <p:nvGrpSpPr>
          <p:cNvPr id="114" name="群組 113"/>
          <p:cNvGrpSpPr/>
          <p:nvPr/>
        </p:nvGrpSpPr>
        <p:grpSpPr>
          <a:xfrm>
            <a:off x="1489667" y="2117510"/>
            <a:ext cx="907572" cy="461665"/>
            <a:chOff x="4775004" y="6396335"/>
            <a:chExt cx="907572" cy="461665"/>
          </a:xfrm>
        </p:grpSpPr>
        <p:sp>
          <p:nvSpPr>
            <p:cNvPr id="115" name="矩形 114"/>
            <p:cNvSpPr/>
            <p:nvPr/>
          </p:nvSpPr>
          <p:spPr>
            <a:xfrm>
              <a:off x="4823114" y="6442783"/>
              <a:ext cx="720000" cy="36877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116" name="文字方塊 115"/>
            <p:cNvSpPr txBox="1"/>
            <p:nvPr/>
          </p:nvSpPr>
          <p:spPr>
            <a:xfrm>
              <a:off x="4775004" y="6396335"/>
              <a:ext cx="907572" cy="461665"/>
            </a:xfrm>
            <a:prstGeom prst="rect">
              <a:avLst/>
            </a:prstGeom>
            <a:noFill/>
            <a:ln>
              <a:noFill/>
            </a:ln>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US" altLang="zh-TW" sz="2400" dirty="0">
                  <a:solidFill>
                    <a:schemeClr val="tx1"/>
                  </a:solidFill>
                </a:rPr>
                <a:t>c</a:t>
              </a:r>
              <a:r>
                <a:rPr lang="en-US" altLang="zh-TW" sz="2400" baseline="30000" dirty="0">
                  <a:solidFill>
                    <a:schemeClr val="tx1"/>
                  </a:solidFill>
                </a:rPr>
                <a:t>t-1</a:t>
              </a:r>
              <a:endParaRPr lang="zh-TW" altLang="en-US" sz="2400" baseline="30000" dirty="0">
                <a:solidFill>
                  <a:schemeClr val="tx1"/>
                </a:solidFill>
              </a:endParaRPr>
            </a:p>
          </p:txBody>
        </p:sp>
      </p:grpSp>
      <p:sp>
        <p:nvSpPr>
          <p:cNvPr id="5" name="手繪多邊形 4"/>
          <p:cNvSpPr/>
          <p:nvPr/>
        </p:nvSpPr>
        <p:spPr>
          <a:xfrm>
            <a:off x="2278743" y="2364898"/>
            <a:ext cx="435428" cy="378302"/>
          </a:xfrm>
          <a:custGeom>
            <a:avLst/>
            <a:gdLst>
              <a:gd name="connsiteX0" fmla="*/ 0 w 435428"/>
              <a:gd name="connsiteY0" fmla="*/ 931 h 378302"/>
              <a:gd name="connsiteX1" fmla="*/ 290286 w 435428"/>
              <a:gd name="connsiteY1" fmla="*/ 58988 h 378302"/>
              <a:gd name="connsiteX2" fmla="*/ 435428 w 435428"/>
              <a:gd name="connsiteY2" fmla="*/ 378302 h 378302"/>
            </a:gdLst>
            <a:ahLst/>
            <a:cxnLst>
              <a:cxn ang="0">
                <a:pos x="connsiteX0" y="connsiteY0"/>
              </a:cxn>
              <a:cxn ang="0">
                <a:pos x="connsiteX1" y="connsiteY1"/>
              </a:cxn>
              <a:cxn ang="0">
                <a:pos x="connsiteX2" y="connsiteY2"/>
              </a:cxn>
            </a:cxnLst>
            <a:rect l="l" t="t" r="r" b="b"/>
            <a:pathLst>
              <a:path w="435428" h="378302">
                <a:moveTo>
                  <a:pt x="0" y="931"/>
                </a:moveTo>
                <a:cubicBezTo>
                  <a:pt x="108857" y="-1488"/>
                  <a:pt x="217715" y="-3907"/>
                  <a:pt x="290286" y="58988"/>
                </a:cubicBezTo>
                <a:cubicBezTo>
                  <a:pt x="362857" y="121883"/>
                  <a:pt x="399142" y="250092"/>
                  <a:pt x="435428" y="378302"/>
                </a:cubicBezTo>
              </a:path>
            </a:pathLst>
          </a:custGeom>
          <a:noFill/>
          <a:ln w="5715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127" name="圖片 126"/>
          <p:cNvPicPr>
            <a:picLocks noChangeAspect="1"/>
          </p:cNvPicPr>
          <p:nvPr/>
        </p:nvPicPr>
        <p:blipFill>
          <a:blip r:embed="rId8"/>
          <a:stretch>
            <a:fillRect/>
          </a:stretch>
        </p:blipFill>
        <p:spPr>
          <a:xfrm>
            <a:off x="6562885" y="1516559"/>
            <a:ext cx="3603520" cy="4731579"/>
          </a:xfrm>
          <a:prstGeom prst="rect">
            <a:avLst/>
          </a:prstGeom>
        </p:spPr>
      </p:pic>
      <p:sp>
        <p:nvSpPr>
          <p:cNvPr id="128" name="矩形 127"/>
          <p:cNvSpPr/>
          <p:nvPr/>
        </p:nvSpPr>
        <p:spPr>
          <a:xfrm>
            <a:off x="8095952" y="6248137"/>
            <a:ext cx="720000" cy="432000"/>
          </a:xfrm>
          <a:prstGeom prst="rect">
            <a:avLst/>
          </a:prstGeom>
          <a:solidFill>
            <a:srgbClr val="00B050"/>
          </a:solidFill>
        </p:spPr>
        <p:style>
          <a:lnRef idx="0">
            <a:schemeClr val="accent6"/>
          </a:lnRef>
          <a:fillRef idx="3">
            <a:schemeClr val="accent6"/>
          </a:fillRef>
          <a:effectRef idx="3">
            <a:schemeClr val="accent6"/>
          </a:effectRef>
          <a:fontRef idx="minor">
            <a:schemeClr val="lt1"/>
          </a:fontRef>
        </p:style>
        <p:txBody>
          <a:bodyPr rtlCol="0" anchor="ctr"/>
          <a:lstStyle/>
          <a:p>
            <a:pPr algn="ctr"/>
            <a:r>
              <a:rPr lang="en-US" altLang="zh-TW" sz="2400" dirty="0"/>
              <a:t>z</a:t>
            </a:r>
            <a:endParaRPr lang="zh-TW" altLang="en-US" sz="2400" dirty="0"/>
          </a:p>
        </p:txBody>
      </p:sp>
      <p:sp>
        <p:nvSpPr>
          <p:cNvPr id="129" name="矩形 128"/>
          <p:cNvSpPr/>
          <p:nvPr/>
        </p:nvSpPr>
        <p:spPr>
          <a:xfrm>
            <a:off x="6141831" y="4518135"/>
            <a:ext cx="720000" cy="432000"/>
          </a:xfrm>
          <a:prstGeom prst="rect">
            <a:avLst/>
          </a:prstGeom>
          <a:solidFill>
            <a:srgbClr val="00B050"/>
          </a:solidFill>
        </p:spPr>
        <p:style>
          <a:lnRef idx="0">
            <a:schemeClr val="accent6"/>
          </a:lnRef>
          <a:fillRef idx="3">
            <a:schemeClr val="accent6"/>
          </a:fillRef>
          <a:effectRef idx="3">
            <a:schemeClr val="accent6"/>
          </a:effectRef>
          <a:fontRef idx="minor">
            <a:schemeClr val="lt1"/>
          </a:fontRef>
        </p:style>
        <p:txBody>
          <a:bodyPr rtlCol="0" anchor="ctr"/>
          <a:lstStyle/>
          <a:p>
            <a:pPr algn="ctr"/>
            <a:r>
              <a:rPr lang="en-US" altLang="zh-TW" sz="2400" dirty="0" err="1"/>
              <a:t>z</a:t>
            </a:r>
            <a:r>
              <a:rPr lang="en-US" altLang="zh-TW" sz="2400" baseline="30000" dirty="0" err="1"/>
              <a:t>i</a:t>
            </a:r>
            <a:endParaRPr lang="zh-TW" altLang="en-US" sz="2400" baseline="30000" dirty="0"/>
          </a:p>
        </p:txBody>
      </p:sp>
      <p:sp>
        <p:nvSpPr>
          <p:cNvPr id="130" name="矩形 129"/>
          <p:cNvSpPr/>
          <p:nvPr/>
        </p:nvSpPr>
        <p:spPr>
          <a:xfrm>
            <a:off x="9915431" y="3617274"/>
            <a:ext cx="720000" cy="432000"/>
          </a:xfrm>
          <a:prstGeom prst="rect">
            <a:avLst/>
          </a:prstGeom>
          <a:solidFill>
            <a:srgbClr val="00B050"/>
          </a:solidFill>
        </p:spPr>
        <p:style>
          <a:lnRef idx="0">
            <a:schemeClr val="accent6"/>
          </a:lnRef>
          <a:fillRef idx="3">
            <a:schemeClr val="accent6"/>
          </a:fillRef>
          <a:effectRef idx="3">
            <a:schemeClr val="accent6"/>
          </a:effectRef>
          <a:fontRef idx="minor">
            <a:schemeClr val="lt1"/>
          </a:fontRef>
        </p:style>
        <p:txBody>
          <a:bodyPr rtlCol="0" anchor="ctr"/>
          <a:lstStyle/>
          <a:p>
            <a:pPr algn="ctr"/>
            <a:r>
              <a:rPr lang="en-US" altLang="zh-TW" sz="2400" dirty="0" err="1"/>
              <a:t>z</a:t>
            </a:r>
            <a:r>
              <a:rPr lang="en-US" altLang="zh-TW" sz="2400" baseline="30000" dirty="0" err="1"/>
              <a:t>f</a:t>
            </a:r>
            <a:endParaRPr lang="zh-TW" altLang="en-US" sz="2400" baseline="30000" dirty="0"/>
          </a:p>
        </p:txBody>
      </p:sp>
      <p:sp>
        <p:nvSpPr>
          <p:cNvPr id="131" name="矩形 130"/>
          <p:cNvSpPr/>
          <p:nvPr/>
        </p:nvSpPr>
        <p:spPr>
          <a:xfrm>
            <a:off x="6093859" y="1877775"/>
            <a:ext cx="720000" cy="432000"/>
          </a:xfrm>
          <a:prstGeom prst="rect">
            <a:avLst/>
          </a:prstGeom>
          <a:solidFill>
            <a:srgbClr val="00B050"/>
          </a:solidFill>
        </p:spPr>
        <p:style>
          <a:lnRef idx="0">
            <a:schemeClr val="accent6"/>
          </a:lnRef>
          <a:fillRef idx="3">
            <a:schemeClr val="accent6"/>
          </a:fillRef>
          <a:effectRef idx="3">
            <a:schemeClr val="accent6"/>
          </a:effectRef>
          <a:fontRef idx="minor">
            <a:schemeClr val="lt1"/>
          </a:fontRef>
        </p:style>
        <p:txBody>
          <a:bodyPr rtlCol="0" anchor="ctr"/>
          <a:lstStyle/>
          <a:p>
            <a:pPr algn="ctr"/>
            <a:r>
              <a:rPr lang="en-US" altLang="zh-TW" sz="2400" dirty="0"/>
              <a:t>z</a:t>
            </a:r>
            <a:r>
              <a:rPr lang="en-US" altLang="zh-TW" sz="2400" baseline="30000" dirty="0"/>
              <a:t>o</a:t>
            </a:r>
            <a:endParaRPr lang="zh-TW" altLang="en-US" sz="2400" baseline="30000" dirty="0"/>
          </a:p>
        </p:txBody>
      </p:sp>
      <p:sp>
        <p:nvSpPr>
          <p:cNvPr id="6" name="矩形 5"/>
          <p:cNvSpPr/>
          <p:nvPr/>
        </p:nvSpPr>
        <p:spPr>
          <a:xfrm>
            <a:off x="3979038" y="5916356"/>
            <a:ext cx="387286" cy="461665"/>
          </a:xfrm>
          <a:prstGeom prst="rect">
            <a:avLst/>
          </a:prstGeom>
        </p:spPr>
        <p:txBody>
          <a:bodyPr wrap="none">
            <a:spAutoFit/>
          </a:bodyPr>
          <a:lstStyle/>
          <a:p>
            <a:pPr algn="ctr"/>
            <a:r>
              <a:rPr lang="en-US" altLang="zh-TW" sz="2400" dirty="0" err="1"/>
              <a:t>x</a:t>
            </a:r>
            <a:r>
              <a:rPr lang="en-US" altLang="zh-TW" sz="2400" baseline="30000" dirty="0" err="1"/>
              <a:t>t</a:t>
            </a:r>
            <a:endParaRPr lang="zh-TW" altLang="en-US" sz="2400" baseline="30000" dirty="0"/>
          </a:p>
        </p:txBody>
      </p:sp>
    </p:spTree>
    <p:extLst>
      <p:ext uri="{BB962C8B-B14F-4D97-AF65-F5344CB8AC3E}">
        <p14:creationId xmlns:p14="http://schemas.microsoft.com/office/powerpoint/2010/main" val="1230254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5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5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3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4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53"/>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5"/>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44"/>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35"/>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5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36"/>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59"/>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58"/>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58"/>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61"/>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62"/>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63"/>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1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animBg="1"/>
      <p:bldP spid="63" grpId="0"/>
      <p:bldP spid="162" grpId="0" animBg="1"/>
      <p:bldP spid="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sz="quarter" idx="10"/>
          </p:nvPr>
        </p:nvSpPr>
        <p:spPr/>
        <p:txBody>
          <a:bodyPr/>
          <a:lstStyle/>
          <a:p>
            <a:endParaRPr kumimoji="1" lang="zh-CN" altLang="en-US" dirty="0"/>
          </a:p>
        </p:txBody>
      </p:sp>
      <p:sp>
        <p:nvSpPr>
          <p:cNvPr id="2" name="標題 1"/>
          <p:cNvSpPr>
            <a:spLocks noGrp="1"/>
          </p:cNvSpPr>
          <p:nvPr>
            <p:ph type="title"/>
          </p:nvPr>
        </p:nvSpPr>
        <p:spPr/>
        <p:txBody>
          <a:bodyPr/>
          <a:lstStyle/>
          <a:p>
            <a:r>
              <a:rPr lang="en-US" altLang="zh-TW" dirty="0"/>
              <a:t>LSTM</a:t>
            </a:r>
            <a:endParaRPr lang="zh-TW" altLang="en-US" dirty="0"/>
          </a:p>
        </p:txBody>
      </p:sp>
      <p:sp>
        <p:nvSpPr>
          <p:cNvPr id="42" name="矩形 41"/>
          <p:cNvSpPr/>
          <p:nvPr/>
        </p:nvSpPr>
        <p:spPr>
          <a:xfrm>
            <a:off x="3924909" y="5899630"/>
            <a:ext cx="720000" cy="368770"/>
          </a:xfrm>
          <a:prstGeom prst="rect">
            <a:avLst/>
          </a:prstGeom>
          <a:solidFill>
            <a:srgbClr val="FFC000"/>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r>
              <a:rPr lang="en-US" altLang="zh-TW" sz="2400" dirty="0" err="1"/>
              <a:t>x</a:t>
            </a:r>
            <a:r>
              <a:rPr lang="en-US" altLang="zh-TW" sz="2400" baseline="30000" dirty="0" err="1"/>
              <a:t>t</a:t>
            </a:r>
            <a:endParaRPr lang="zh-TW" altLang="en-US" sz="2400" baseline="30000" dirty="0"/>
          </a:p>
        </p:txBody>
      </p:sp>
      <p:sp>
        <p:nvSpPr>
          <p:cNvPr id="45" name="矩形 44"/>
          <p:cNvSpPr/>
          <p:nvPr/>
        </p:nvSpPr>
        <p:spPr>
          <a:xfrm>
            <a:off x="4161175" y="4734135"/>
            <a:ext cx="720000" cy="432000"/>
          </a:xfrm>
          <a:prstGeom prst="rect">
            <a:avLst/>
          </a:prstGeom>
          <a:solidFill>
            <a:srgbClr val="00B050">
              <a:alpha val="73000"/>
            </a:srgbClr>
          </a:solidFill>
        </p:spPr>
        <p:style>
          <a:lnRef idx="0">
            <a:schemeClr val="accent6"/>
          </a:lnRef>
          <a:fillRef idx="3">
            <a:schemeClr val="accent6"/>
          </a:fillRef>
          <a:effectRef idx="3">
            <a:schemeClr val="accent6"/>
          </a:effectRef>
          <a:fontRef idx="minor">
            <a:schemeClr val="lt1"/>
          </a:fontRef>
        </p:style>
        <p:txBody>
          <a:bodyPr rtlCol="0" anchor="ctr"/>
          <a:lstStyle/>
          <a:p>
            <a:pPr algn="ctr"/>
            <a:r>
              <a:rPr lang="en-US" altLang="zh-TW" sz="2400" dirty="0"/>
              <a:t>z</a:t>
            </a:r>
            <a:endParaRPr lang="zh-TW" altLang="en-US" sz="2400" dirty="0"/>
          </a:p>
        </p:txBody>
      </p:sp>
      <p:sp>
        <p:nvSpPr>
          <p:cNvPr id="46" name="矩形 45"/>
          <p:cNvSpPr/>
          <p:nvPr/>
        </p:nvSpPr>
        <p:spPr>
          <a:xfrm>
            <a:off x="3268329" y="4734135"/>
            <a:ext cx="720000" cy="432000"/>
          </a:xfrm>
          <a:prstGeom prst="rect">
            <a:avLst/>
          </a:prstGeom>
          <a:solidFill>
            <a:srgbClr val="00B050">
              <a:alpha val="73000"/>
            </a:srgbClr>
          </a:solidFill>
        </p:spPr>
        <p:style>
          <a:lnRef idx="0">
            <a:schemeClr val="accent6"/>
          </a:lnRef>
          <a:fillRef idx="3">
            <a:schemeClr val="accent6"/>
          </a:fillRef>
          <a:effectRef idx="3">
            <a:schemeClr val="accent6"/>
          </a:effectRef>
          <a:fontRef idx="minor">
            <a:schemeClr val="lt1"/>
          </a:fontRef>
        </p:style>
        <p:txBody>
          <a:bodyPr rtlCol="0" anchor="ctr"/>
          <a:lstStyle/>
          <a:p>
            <a:pPr algn="ctr"/>
            <a:r>
              <a:rPr lang="en-US" altLang="zh-TW" sz="2400" dirty="0" err="1"/>
              <a:t>z</a:t>
            </a:r>
            <a:r>
              <a:rPr lang="en-US" altLang="zh-TW" sz="2400" baseline="30000" dirty="0" err="1"/>
              <a:t>i</a:t>
            </a:r>
            <a:endParaRPr lang="zh-TW" altLang="en-US" sz="2400" baseline="30000" dirty="0"/>
          </a:p>
        </p:txBody>
      </p:sp>
      <p:grpSp>
        <p:nvGrpSpPr>
          <p:cNvPr id="49" name="群組 48"/>
          <p:cNvGrpSpPr/>
          <p:nvPr/>
        </p:nvGrpSpPr>
        <p:grpSpPr>
          <a:xfrm>
            <a:off x="3963114" y="3723923"/>
            <a:ext cx="438150" cy="438150"/>
            <a:chOff x="6656524" y="2699227"/>
            <a:chExt cx="438150" cy="438150"/>
          </a:xfrm>
        </p:grpSpPr>
        <p:sp>
          <p:nvSpPr>
            <p:cNvPr id="47" name="橢圓 46"/>
            <p:cNvSpPr/>
            <p:nvPr/>
          </p:nvSpPr>
          <p:spPr>
            <a:xfrm>
              <a:off x="6656524" y="2699227"/>
              <a:ext cx="438150" cy="4381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48" name="文字方塊 47"/>
                <p:cNvSpPr txBox="1"/>
                <p:nvPr/>
              </p:nvSpPr>
              <p:spPr>
                <a:xfrm>
                  <a:off x="6766595" y="2808578"/>
                  <a:ext cx="21800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i="1" smtClean="0">
                            <a:solidFill>
                              <a:schemeClr val="bg1"/>
                            </a:solidFill>
                            <a:latin typeface="Cambria Math" panose="02040503050406030204" pitchFamily="18" charset="0"/>
                            <a:ea typeface="Cambria Math" panose="02040503050406030204" pitchFamily="18" charset="0"/>
                          </a:rPr>
                          <m:t>×</m:t>
                        </m:r>
                      </m:oMath>
                    </m:oMathPara>
                  </a14:m>
                  <a:endParaRPr lang="zh-TW" altLang="en-US" dirty="0">
                    <a:solidFill>
                      <a:schemeClr val="bg1"/>
                    </a:solidFill>
                  </a:endParaRPr>
                </a:p>
              </p:txBody>
            </p:sp>
          </mc:Choice>
          <mc:Fallback xmlns="">
            <p:sp>
              <p:nvSpPr>
                <p:cNvPr id="48" name="文字方塊 47"/>
                <p:cNvSpPr txBox="1">
                  <a:spLocks noRot="1" noChangeAspect="1" noMove="1" noResize="1" noEditPoints="1" noAdjustHandles="1" noChangeArrowheads="1" noChangeShapeType="1" noTextEdit="1"/>
                </p:cNvSpPr>
                <p:nvPr/>
              </p:nvSpPr>
              <p:spPr>
                <a:xfrm>
                  <a:off x="6766595" y="2808578"/>
                  <a:ext cx="218008" cy="276999"/>
                </a:xfrm>
                <a:prstGeom prst="rect">
                  <a:avLst/>
                </a:prstGeom>
                <a:blipFill rotWithShape="0">
                  <a:blip r:embed="rId3"/>
                  <a:stretch>
                    <a:fillRect l="-19444" r="-16667" b="-2222"/>
                  </a:stretch>
                </a:blipFill>
              </p:spPr>
              <p:txBody>
                <a:bodyPr/>
                <a:lstStyle/>
                <a:p>
                  <a:r>
                    <a:rPr lang="zh-TW" altLang="en-US">
                      <a:noFill/>
                    </a:rPr>
                    <a:t> </a:t>
                  </a:r>
                </a:p>
              </p:txBody>
            </p:sp>
          </mc:Fallback>
        </mc:AlternateContent>
      </p:grpSp>
      <p:sp>
        <p:nvSpPr>
          <p:cNvPr id="50" name="矩形 49"/>
          <p:cNvSpPr/>
          <p:nvPr/>
        </p:nvSpPr>
        <p:spPr>
          <a:xfrm>
            <a:off x="2383869" y="4734135"/>
            <a:ext cx="720000" cy="432000"/>
          </a:xfrm>
          <a:prstGeom prst="rect">
            <a:avLst/>
          </a:prstGeom>
          <a:solidFill>
            <a:srgbClr val="00B050">
              <a:alpha val="73000"/>
            </a:srgbClr>
          </a:solidFill>
        </p:spPr>
        <p:style>
          <a:lnRef idx="0">
            <a:schemeClr val="accent6"/>
          </a:lnRef>
          <a:fillRef idx="3">
            <a:schemeClr val="accent6"/>
          </a:fillRef>
          <a:effectRef idx="3">
            <a:schemeClr val="accent6"/>
          </a:effectRef>
          <a:fontRef idx="minor">
            <a:schemeClr val="lt1"/>
          </a:fontRef>
        </p:style>
        <p:txBody>
          <a:bodyPr rtlCol="0" anchor="ctr"/>
          <a:lstStyle/>
          <a:p>
            <a:pPr algn="ctr"/>
            <a:r>
              <a:rPr lang="en-US" altLang="zh-TW" sz="2400" dirty="0" err="1"/>
              <a:t>z</a:t>
            </a:r>
            <a:r>
              <a:rPr lang="en-US" altLang="zh-TW" sz="2400" baseline="30000" dirty="0" err="1"/>
              <a:t>f</a:t>
            </a:r>
            <a:endParaRPr lang="zh-TW" altLang="en-US" sz="2400" baseline="30000" dirty="0"/>
          </a:p>
        </p:txBody>
      </p:sp>
      <p:sp>
        <p:nvSpPr>
          <p:cNvPr id="51" name="矩形 50"/>
          <p:cNvSpPr/>
          <p:nvPr/>
        </p:nvSpPr>
        <p:spPr>
          <a:xfrm>
            <a:off x="5045635" y="4739331"/>
            <a:ext cx="720000" cy="432000"/>
          </a:xfrm>
          <a:prstGeom prst="rect">
            <a:avLst/>
          </a:prstGeom>
          <a:solidFill>
            <a:srgbClr val="00B050">
              <a:alpha val="73000"/>
            </a:srgbClr>
          </a:solidFill>
        </p:spPr>
        <p:style>
          <a:lnRef idx="0">
            <a:schemeClr val="accent6"/>
          </a:lnRef>
          <a:fillRef idx="3">
            <a:schemeClr val="accent6"/>
          </a:fillRef>
          <a:effectRef idx="3">
            <a:schemeClr val="accent6"/>
          </a:effectRef>
          <a:fontRef idx="minor">
            <a:schemeClr val="lt1"/>
          </a:fontRef>
        </p:style>
        <p:txBody>
          <a:bodyPr rtlCol="0" anchor="ctr"/>
          <a:lstStyle/>
          <a:p>
            <a:pPr algn="ctr"/>
            <a:r>
              <a:rPr lang="en-US" altLang="zh-TW" sz="2400" dirty="0"/>
              <a:t>z</a:t>
            </a:r>
            <a:r>
              <a:rPr lang="en-US" altLang="zh-TW" sz="2400" baseline="30000" dirty="0"/>
              <a:t>o</a:t>
            </a:r>
            <a:endParaRPr lang="zh-TW" altLang="en-US" sz="2400" baseline="30000" dirty="0"/>
          </a:p>
        </p:txBody>
      </p:sp>
      <p:grpSp>
        <p:nvGrpSpPr>
          <p:cNvPr id="52" name="群組 51"/>
          <p:cNvGrpSpPr/>
          <p:nvPr/>
        </p:nvGrpSpPr>
        <p:grpSpPr>
          <a:xfrm>
            <a:off x="2524794" y="2751799"/>
            <a:ext cx="438150" cy="438150"/>
            <a:chOff x="6656524" y="2699227"/>
            <a:chExt cx="438150" cy="438150"/>
          </a:xfrm>
        </p:grpSpPr>
        <p:sp>
          <p:nvSpPr>
            <p:cNvPr id="53" name="橢圓 52"/>
            <p:cNvSpPr/>
            <p:nvPr/>
          </p:nvSpPr>
          <p:spPr>
            <a:xfrm>
              <a:off x="6656524" y="2699227"/>
              <a:ext cx="438150" cy="4381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54" name="文字方塊 53"/>
                <p:cNvSpPr txBox="1"/>
                <p:nvPr/>
              </p:nvSpPr>
              <p:spPr>
                <a:xfrm>
                  <a:off x="6766595" y="2808578"/>
                  <a:ext cx="21800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i="1" smtClean="0">
                            <a:solidFill>
                              <a:schemeClr val="bg1"/>
                            </a:solidFill>
                            <a:latin typeface="Cambria Math" panose="02040503050406030204" pitchFamily="18" charset="0"/>
                            <a:ea typeface="Cambria Math" panose="02040503050406030204" pitchFamily="18" charset="0"/>
                          </a:rPr>
                          <m:t>×</m:t>
                        </m:r>
                      </m:oMath>
                    </m:oMathPara>
                  </a14:m>
                  <a:endParaRPr lang="zh-TW" altLang="en-US" dirty="0">
                    <a:solidFill>
                      <a:schemeClr val="bg1"/>
                    </a:solidFill>
                  </a:endParaRPr>
                </a:p>
              </p:txBody>
            </p:sp>
          </mc:Choice>
          <mc:Fallback xmlns="">
            <p:sp>
              <p:nvSpPr>
                <p:cNvPr id="54" name="文字方塊 53"/>
                <p:cNvSpPr txBox="1">
                  <a:spLocks noRot="1" noChangeAspect="1" noMove="1" noResize="1" noEditPoints="1" noAdjustHandles="1" noChangeArrowheads="1" noChangeShapeType="1" noTextEdit="1"/>
                </p:cNvSpPr>
                <p:nvPr/>
              </p:nvSpPr>
              <p:spPr>
                <a:xfrm>
                  <a:off x="6766595" y="2808578"/>
                  <a:ext cx="218008" cy="276999"/>
                </a:xfrm>
                <a:prstGeom prst="rect">
                  <a:avLst/>
                </a:prstGeom>
                <a:blipFill rotWithShape="0">
                  <a:blip r:embed="rId4"/>
                  <a:stretch>
                    <a:fillRect l="-19444" r="-16667"/>
                  </a:stretch>
                </a:blipFill>
              </p:spPr>
              <p:txBody>
                <a:bodyPr/>
                <a:lstStyle/>
                <a:p>
                  <a:r>
                    <a:rPr lang="zh-TW" altLang="en-US">
                      <a:noFill/>
                    </a:rPr>
                    <a:t> </a:t>
                  </a:r>
                </a:p>
              </p:txBody>
            </p:sp>
          </mc:Fallback>
        </mc:AlternateContent>
      </p:grpSp>
      <p:grpSp>
        <p:nvGrpSpPr>
          <p:cNvPr id="55" name="群組 54"/>
          <p:cNvGrpSpPr/>
          <p:nvPr/>
        </p:nvGrpSpPr>
        <p:grpSpPr>
          <a:xfrm>
            <a:off x="3942100" y="2738582"/>
            <a:ext cx="438150" cy="438150"/>
            <a:chOff x="6656524" y="2699227"/>
            <a:chExt cx="438150" cy="438150"/>
          </a:xfrm>
        </p:grpSpPr>
        <p:sp>
          <p:nvSpPr>
            <p:cNvPr id="56" name="橢圓 55"/>
            <p:cNvSpPr/>
            <p:nvPr/>
          </p:nvSpPr>
          <p:spPr>
            <a:xfrm>
              <a:off x="6656524" y="2699227"/>
              <a:ext cx="438150" cy="43815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57" name="文字方塊 56"/>
                <p:cNvSpPr txBox="1"/>
                <p:nvPr/>
              </p:nvSpPr>
              <p:spPr>
                <a:xfrm>
                  <a:off x="6766595" y="2808578"/>
                  <a:ext cx="28373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zh-TW" altLang="en-US" i="1">
                            <a:solidFill>
                              <a:schemeClr val="bg1"/>
                            </a:solidFill>
                            <a:latin typeface="Cambria Math" panose="02040503050406030204" pitchFamily="18" charset="0"/>
                            <a:ea typeface="Cambria Math" panose="02040503050406030204" pitchFamily="18" charset="0"/>
                          </a:rPr>
                          <m:t>＋</m:t>
                        </m:r>
                      </m:oMath>
                    </m:oMathPara>
                  </a14:m>
                  <a:endParaRPr lang="zh-TW" altLang="en-US" dirty="0">
                    <a:solidFill>
                      <a:schemeClr val="bg1"/>
                    </a:solidFill>
                  </a:endParaRPr>
                </a:p>
              </p:txBody>
            </p:sp>
          </mc:Choice>
          <mc:Fallback xmlns="">
            <p:sp>
              <p:nvSpPr>
                <p:cNvPr id="57" name="文字方塊 56"/>
                <p:cNvSpPr txBox="1">
                  <a:spLocks noRot="1" noChangeAspect="1" noMove="1" noResize="1" noEditPoints="1" noAdjustHandles="1" noChangeArrowheads="1" noChangeShapeType="1" noTextEdit="1"/>
                </p:cNvSpPr>
                <p:nvPr/>
              </p:nvSpPr>
              <p:spPr>
                <a:xfrm>
                  <a:off x="6766595" y="2808578"/>
                  <a:ext cx="283732" cy="276999"/>
                </a:xfrm>
                <a:prstGeom prst="rect">
                  <a:avLst/>
                </a:prstGeom>
                <a:blipFill rotWithShape="0">
                  <a:blip r:embed="rId5"/>
                  <a:stretch>
                    <a:fillRect l="-19565" r="-19565" b="-6522"/>
                  </a:stretch>
                </a:blipFill>
              </p:spPr>
              <p:txBody>
                <a:bodyPr/>
                <a:lstStyle/>
                <a:p>
                  <a:r>
                    <a:rPr lang="zh-TW" altLang="en-US">
                      <a:noFill/>
                    </a:rPr>
                    <a:t> </a:t>
                  </a:r>
                </a:p>
              </p:txBody>
            </p:sp>
          </mc:Fallback>
        </mc:AlternateContent>
      </p:grpSp>
      <p:grpSp>
        <p:nvGrpSpPr>
          <p:cNvPr id="58" name="群組 57"/>
          <p:cNvGrpSpPr/>
          <p:nvPr/>
        </p:nvGrpSpPr>
        <p:grpSpPr>
          <a:xfrm>
            <a:off x="5200862" y="2747033"/>
            <a:ext cx="438150" cy="438150"/>
            <a:chOff x="6656524" y="2699227"/>
            <a:chExt cx="438150" cy="438150"/>
          </a:xfrm>
        </p:grpSpPr>
        <p:sp>
          <p:nvSpPr>
            <p:cNvPr id="59" name="橢圓 58"/>
            <p:cNvSpPr/>
            <p:nvPr/>
          </p:nvSpPr>
          <p:spPr>
            <a:xfrm>
              <a:off x="6656524" y="2699227"/>
              <a:ext cx="438150" cy="4381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60" name="文字方塊 59"/>
                <p:cNvSpPr txBox="1"/>
                <p:nvPr/>
              </p:nvSpPr>
              <p:spPr>
                <a:xfrm>
                  <a:off x="6766595" y="2808578"/>
                  <a:ext cx="21800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i="1" smtClean="0">
                            <a:solidFill>
                              <a:schemeClr val="bg1"/>
                            </a:solidFill>
                            <a:latin typeface="Cambria Math" panose="02040503050406030204" pitchFamily="18" charset="0"/>
                            <a:ea typeface="Cambria Math" panose="02040503050406030204" pitchFamily="18" charset="0"/>
                          </a:rPr>
                          <m:t>×</m:t>
                        </m:r>
                      </m:oMath>
                    </m:oMathPara>
                  </a14:m>
                  <a:endParaRPr lang="zh-TW" altLang="en-US" dirty="0">
                    <a:solidFill>
                      <a:schemeClr val="bg1"/>
                    </a:solidFill>
                  </a:endParaRPr>
                </a:p>
              </p:txBody>
            </p:sp>
          </mc:Choice>
          <mc:Fallback xmlns="">
            <p:sp>
              <p:nvSpPr>
                <p:cNvPr id="60" name="文字方塊 59"/>
                <p:cNvSpPr txBox="1">
                  <a:spLocks noRot="1" noChangeAspect="1" noMove="1" noResize="1" noEditPoints="1" noAdjustHandles="1" noChangeArrowheads="1" noChangeShapeType="1" noTextEdit="1"/>
                </p:cNvSpPr>
                <p:nvPr/>
              </p:nvSpPr>
              <p:spPr>
                <a:xfrm>
                  <a:off x="6766595" y="2808578"/>
                  <a:ext cx="218008" cy="276999"/>
                </a:xfrm>
                <a:prstGeom prst="rect">
                  <a:avLst/>
                </a:prstGeom>
                <a:blipFill rotWithShape="0">
                  <a:blip r:embed="rId6"/>
                  <a:stretch>
                    <a:fillRect l="-19444" r="-16667" b="-2222"/>
                  </a:stretch>
                </a:blipFill>
              </p:spPr>
              <p:txBody>
                <a:bodyPr/>
                <a:lstStyle/>
                <a:p>
                  <a:r>
                    <a:rPr lang="zh-TW" altLang="en-US">
                      <a:noFill/>
                    </a:rPr>
                    <a:t> </a:t>
                  </a:r>
                </a:p>
              </p:txBody>
            </p:sp>
          </mc:Fallback>
        </mc:AlternateContent>
      </p:grpSp>
      <p:sp>
        <p:nvSpPr>
          <p:cNvPr id="62" name="矩形 61"/>
          <p:cNvSpPr/>
          <p:nvPr/>
        </p:nvSpPr>
        <p:spPr>
          <a:xfrm>
            <a:off x="5062504" y="1409486"/>
            <a:ext cx="720000" cy="432000"/>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zh-TW" altLang="en-US"/>
          </a:p>
        </p:txBody>
      </p:sp>
      <p:sp>
        <p:nvSpPr>
          <p:cNvPr id="63" name="文字方塊 62"/>
          <p:cNvSpPr txBox="1"/>
          <p:nvPr/>
        </p:nvSpPr>
        <p:spPr>
          <a:xfrm>
            <a:off x="4980932" y="1395098"/>
            <a:ext cx="907572" cy="461665"/>
          </a:xfrm>
          <a:prstGeom prst="rect">
            <a:avLst/>
          </a:prstGeom>
          <a:noFill/>
        </p:spPr>
        <p:txBody>
          <a:bodyPr wrap="square" rtlCol="0">
            <a:spAutoFit/>
          </a:bodyPr>
          <a:lstStyle/>
          <a:p>
            <a:pPr algn="ctr"/>
            <a:r>
              <a:rPr lang="en-US" altLang="zh-TW" sz="2400" dirty="0" err="1"/>
              <a:t>y</a:t>
            </a:r>
            <a:r>
              <a:rPr lang="en-US" altLang="zh-TW" sz="2400" baseline="30000" dirty="0" err="1"/>
              <a:t>t</a:t>
            </a:r>
            <a:endParaRPr lang="zh-TW" altLang="en-US" sz="2400" baseline="30000" dirty="0"/>
          </a:p>
        </p:txBody>
      </p:sp>
      <p:pic>
        <p:nvPicPr>
          <p:cNvPr id="133" name="圖片 132"/>
          <p:cNvPicPr>
            <a:picLocks noChangeAspect="1"/>
          </p:cNvPicPr>
          <p:nvPr/>
        </p:nvPicPr>
        <p:blipFill>
          <a:blip r:embed="rId7"/>
          <a:stretch>
            <a:fillRect/>
          </a:stretch>
        </p:blipFill>
        <p:spPr>
          <a:xfrm>
            <a:off x="3418219" y="3760796"/>
            <a:ext cx="371475" cy="371475"/>
          </a:xfrm>
          <a:prstGeom prst="rect">
            <a:avLst/>
          </a:prstGeom>
        </p:spPr>
      </p:pic>
      <p:pic>
        <p:nvPicPr>
          <p:cNvPr id="134" name="圖片 133"/>
          <p:cNvPicPr>
            <a:picLocks noChangeAspect="1"/>
          </p:cNvPicPr>
          <p:nvPr/>
        </p:nvPicPr>
        <p:blipFill>
          <a:blip r:embed="rId7"/>
          <a:stretch>
            <a:fillRect/>
          </a:stretch>
        </p:blipFill>
        <p:spPr>
          <a:xfrm>
            <a:off x="2554039" y="3757262"/>
            <a:ext cx="371475" cy="371475"/>
          </a:xfrm>
          <a:prstGeom prst="rect">
            <a:avLst/>
          </a:prstGeom>
        </p:spPr>
      </p:pic>
      <p:pic>
        <p:nvPicPr>
          <p:cNvPr id="135" name="圖片 134"/>
          <p:cNvPicPr>
            <a:picLocks noChangeAspect="1"/>
          </p:cNvPicPr>
          <p:nvPr/>
        </p:nvPicPr>
        <p:blipFill>
          <a:blip r:embed="rId7"/>
          <a:stretch>
            <a:fillRect/>
          </a:stretch>
        </p:blipFill>
        <p:spPr>
          <a:xfrm>
            <a:off x="5215644" y="3757261"/>
            <a:ext cx="371475" cy="371475"/>
          </a:xfrm>
          <a:prstGeom prst="rect">
            <a:avLst/>
          </a:prstGeom>
        </p:spPr>
      </p:pic>
      <p:pic>
        <p:nvPicPr>
          <p:cNvPr id="136" name="圖片 135"/>
          <p:cNvPicPr>
            <a:picLocks noChangeAspect="1"/>
          </p:cNvPicPr>
          <p:nvPr/>
        </p:nvPicPr>
        <p:blipFill>
          <a:blip r:embed="rId7"/>
          <a:stretch>
            <a:fillRect/>
          </a:stretch>
        </p:blipFill>
        <p:spPr>
          <a:xfrm>
            <a:off x="4639744" y="2764254"/>
            <a:ext cx="371475" cy="371475"/>
          </a:xfrm>
          <a:prstGeom prst="rect">
            <a:avLst/>
          </a:prstGeom>
        </p:spPr>
      </p:pic>
      <p:cxnSp>
        <p:nvCxnSpPr>
          <p:cNvPr id="139" name="直線單箭頭接點 138"/>
          <p:cNvCxnSpPr/>
          <p:nvPr/>
        </p:nvCxnSpPr>
        <p:spPr>
          <a:xfrm flipH="1" flipV="1">
            <a:off x="2737028" y="4138592"/>
            <a:ext cx="1" cy="576507"/>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2" name="直線單箭頭接點 141"/>
          <p:cNvCxnSpPr/>
          <p:nvPr/>
        </p:nvCxnSpPr>
        <p:spPr>
          <a:xfrm flipH="1" flipV="1">
            <a:off x="2743190" y="3166148"/>
            <a:ext cx="1" cy="576507"/>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4" name="直線單箭頭接點 143"/>
          <p:cNvCxnSpPr>
            <a:endCxn id="56" idx="2"/>
          </p:cNvCxnSpPr>
          <p:nvPr/>
        </p:nvCxnSpPr>
        <p:spPr>
          <a:xfrm flipV="1">
            <a:off x="2988256" y="2957657"/>
            <a:ext cx="953845"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9" name="直線單箭頭接點 148"/>
          <p:cNvCxnSpPr>
            <a:endCxn id="47" idx="4"/>
          </p:cNvCxnSpPr>
          <p:nvPr/>
        </p:nvCxnSpPr>
        <p:spPr>
          <a:xfrm flipH="1" flipV="1">
            <a:off x="4182189" y="4162074"/>
            <a:ext cx="295984" cy="548839"/>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2" name="直線單箭頭接點 151"/>
          <p:cNvCxnSpPr/>
          <p:nvPr/>
        </p:nvCxnSpPr>
        <p:spPr>
          <a:xfrm flipH="1" flipV="1">
            <a:off x="3603955" y="4125539"/>
            <a:ext cx="1" cy="576507"/>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3" name="直線單箭頭接點 152"/>
          <p:cNvCxnSpPr/>
          <p:nvPr/>
        </p:nvCxnSpPr>
        <p:spPr>
          <a:xfrm flipH="1" flipV="1">
            <a:off x="4179227" y="3111099"/>
            <a:ext cx="1" cy="576507"/>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4" name="直線單箭頭接點 153"/>
          <p:cNvCxnSpPr>
            <a:endCxn id="47" idx="2"/>
          </p:cNvCxnSpPr>
          <p:nvPr/>
        </p:nvCxnSpPr>
        <p:spPr>
          <a:xfrm>
            <a:off x="3766352" y="3929424"/>
            <a:ext cx="196762" cy="13574"/>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7" name="直線單箭頭接點 156"/>
          <p:cNvCxnSpPr/>
          <p:nvPr/>
        </p:nvCxnSpPr>
        <p:spPr>
          <a:xfrm flipH="1" flipV="1">
            <a:off x="5405635" y="4098156"/>
            <a:ext cx="1" cy="576507"/>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8" name="直線單箭頭接點 157"/>
          <p:cNvCxnSpPr/>
          <p:nvPr/>
        </p:nvCxnSpPr>
        <p:spPr>
          <a:xfrm flipH="1" flipV="1">
            <a:off x="5416960" y="3186827"/>
            <a:ext cx="1" cy="576507"/>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9" name="直線單箭頭接點 158"/>
          <p:cNvCxnSpPr/>
          <p:nvPr/>
        </p:nvCxnSpPr>
        <p:spPr>
          <a:xfrm>
            <a:off x="4420936" y="2949990"/>
            <a:ext cx="275067" cy="18976"/>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1" name="直線單箭頭接點 160"/>
          <p:cNvCxnSpPr/>
          <p:nvPr/>
        </p:nvCxnSpPr>
        <p:spPr>
          <a:xfrm>
            <a:off x="4979391" y="2962288"/>
            <a:ext cx="275067" cy="18976"/>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2" name="向下箭號 161"/>
          <p:cNvSpPr/>
          <p:nvPr/>
        </p:nvSpPr>
        <p:spPr>
          <a:xfrm flipV="1">
            <a:off x="5215643" y="1935577"/>
            <a:ext cx="438150" cy="748396"/>
          </a:xfrm>
          <a:prstGeom prst="downArrow">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TW" altLang="en-US"/>
          </a:p>
        </p:txBody>
      </p:sp>
      <p:sp>
        <p:nvSpPr>
          <p:cNvPr id="163" name="向下箭號 162"/>
          <p:cNvSpPr/>
          <p:nvPr/>
        </p:nvSpPr>
        <p:spPr>
          <a:xfrm rot="2610135" flipV="1">
            <a:off x="4936627" y="5176513"/>
            <a:ext cx="438150" cy="748396"/>
          </a:xfrm>
          <a:prstGeom prst="down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zh-TW" altLang="en-US"/>
          </a:p>
        </p:txBody>
      </p:sp>
      <p:sp>
        <p:nvSpPr>
          <p:cNvPr id="164" name="向下箭號 163"/>
          <p:cNvSpPr/>
          <p:nvPr/>
        </p:nvSpPr>
        <p:spPr>
          <a:xfrm rot="19634133" flipV="1">
            <a:off x="3546419" y="5197307"/>
            <a:ext cx="438150" cy="625209"/>
          </a:xfrm>
          <a:prstGeom prst="downArrow">
            <a:avLst/>
          </a:prstGeom>
          <a:solidFill>
            <a:srgbClr val="00B050"/>
          </a:soli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zh-TW" altLang="en-US"/>
          </a:p>
        </p:txBody>
      </p:sp>
      <p:sp>
        <p:nvSpPr>
          <p:cNvPr id="166" name="向下箭號 165"/>
          <p:cNvSpPr/>
          <p:nvPr/>
        </p:nvSpPr>
        <p:spPr>
          <a:xfrm rot="1779305" flipV="1">
            <a:off x="4238297" y="5202696"/>
            <a:ext cx="438150" cy="606679"/>
          </a:xfrm>
          <a:prstGeom prst="downArrow">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zh-TW" altLang="en-US"/>
          </a:p>
        </p:txBody>
      </p:sp>
      <p:sp>
        <p:nvSpPr>
          <p:cNvPr id="167" name="向下箭號 166"/>
          <p:cNvSpPr/>
          <p:nvPr/>
        </p:nvSpPr>
        <p:spPr>
          <a:xfrm rot="18851723" flipV="1">
            <a:off x="2772914" y="5165149"/>
            <a:ext cx="438150" cy="748396"/>
          </a:xfrm>
          <a:prstGeom prst="downArrow">
            <a:avLst/>
          </a:prstGeom>
          <a:solidFill>
            <a:srgbClr val="FFC000"/>
          </a:solidFill>
        </p:spPr>
        <p:style>
          <a:lnRef idx="0">
            <a:schemeClr val="accent4"/>
          </a:lnRef>
          <a:fillRef idx="3">
            <a:schemeClr val="accent4"/>
          </a:fillRef>
          <a:effectRef idx="3">
            <a:schemeClr val="accent4"/>
          </a:effectRef>
          <a:fontRef idx="minor">
            <a:schemeClr val="lt1"/>
          </a:fontRef>
        </p:style>
        <p:txBody>
          <a:bodyPr rtlCol="0" anchor="ctr"/>
          <a:lstStyle/>
          <a:p>
            <a:pPr algn="ctr"/>
            <a:endParaRPr lang="zh-TW" altLang="en-US"/>
          </a:p>
        </p:txBody>
      </p:sp>
      <p:sp>
        <p:nvSpPr>
          <p:cNvPr id="172" name="矩形 171"/>
          <p:cNvSpPr/>
          <p:nvPr/>
        </p:nvSpPr>
        <p:spPr>
          <a:xfrm>
            <a:off x="7828447" y="5922543"/>
            <a:ext cx="720000" cy="368770"/>
          </a:xfrm>
          <a:prstGeom prst="rect">
            <a:avLst/>
          </a:prstGeom>
          <a:solidFill>
            <a:srgbClr val="FFC000"/>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zh-TW" altLang="en-US"/>
          </a:p>
        </p:txBody>
      </p:sp>
      <p:sp>
        <p:nvSpPr>
          <p:cNvPr id="174" name="矩形 173"/>
          <p:cNvSpPr/>
          <p:nvPr/>
        </p:nvSpPr>
        <p:spPr>
          <a:xfrm>
            <a:off x="8210878" y="4736993"/>
            <a:ext cx="720000" cy="432000"/>
          </a:xfrm>
          <a:prstGeom prst="rect">
            <a:avLst/>
          </a:prstGeom>
          <a:solidFill>
            <a:srgbClr val="00B050">
              <a:alpha val="73000"/>
            </a:srgbClr>
          </a:solidFill>
        </p:spPr>
        <p:style>
          <a:lnRef idx="0">
            <a:schemeClr val="accent6"/>
          </a:lnRef>
          <a:fillRef idx="3">
            <a:schemeClr val="accent6"/>
          </a:fillRef>
          <a:effectRef idx="3">
            <a:schemeClr val="accent6"/>
          </a:effectRef>
          <a:fontRef idx="minor">
            <a:schemeClr val="lt1"/>
          </a:fontRef>
        </p:style>
        <p:txBody>
          <a:bodyPr rtlCol="0" anchor="ctr"/>
          <a:lstStyle/>
          <a:p>
            <a:pPr algn="ctr"/>
            <a:r>
              <a:rPr lang="en-US" altLang="zh-TW" sz="2400" dirty="0"/>
              <a:t>z</a:t>
            </a:r>
            <a:endParaRPr lang="zh-TW" altLang="en-US" sz="2400" dirty="0"/>
          </a:p>
        </p:txBody>
      </p:sp>
      <p:sp>
        <p:nvSpPr>
          <p:cNvPr id="175" name="矩形 174"/>
          <p:cNvSpPr/>
          <p:nvPr/>
        </p:nvSpPr>
        <p:spPr>
          <a:xfrm>
            <a:off x="7318032" y="4736993"/>
            <a:ext cx="720000" cy="432000"/>
          </a:xfrm>
          <a:prstGeom prst="rect">
            <a:avLst/>
          </a:prstGeom>
          <a:solidFill>
            <a:srgbClr val="00B050">
              <a:alpha val="73000"/>
            </a:srgbClr>
          </a:solidFill>
        </p:spPr>
        <p:style>
          <a:lnRef idx="0">
            <a:schemeClr val="accent6"/>
          </a:lnRef>
          <a:fillRef idx="3">
            <a:schemeClr val="accent6"/>
          </a:fillRef>
          <a:effectRef idx="3">
            <a:schemeClr val="accent6"/>
          </a:effectRef>
          <a:fontRef idx="minor">
            <a:schemeClr val="lt1"/>
          </a:fontRef>
        </p:style>
        <p:txBody>
          <a:bodyPr rtlCol="0" anchor="ctr"/>
          <a:lstStyle/>
          <a:p>
            <a:pPr algn="ctr"/>
            <a:r>
              <a:rPr lang="en-US" altLang="zh-TW" sz="2400" dirty="0" err="1"/>
              <a:t>z</a:t>
            </a:r>
            <a:r>
              <a:rPr lang="en-US" altLang="zh-TW" sz="2400" baseline="30000" dirty="0" err="1"/>
              <a:t>i</a:t>
            </a:r>
            <a:endParaRPr lang="zh-TW" altLang="en-US" sz="2400" baseline="30000" dirty="0"/>
          </a:p>
        </p:txBody>
      </p:sp>
      <p:grpSp>
        <p:nvGrpSpPr>
          <p:cNvPr id="176" name="群組 175"/>
          <p:cNvGrpSpPr/>
          <p:nvPr/>
        </p:nvGrpSpPr>
        <p:grpSpPr>
          <a:xfrm>
            <a:off x="8012817" y="3726781"/>
            <a:ext cx="438150" cy="438150"/>
            <a:chOff x="6656524" y="2699227"/>
            <a:chExt cx="438150" cy="438150"/>
          </a:xfrm>
        </p:grpSpPr>
        <p:sp>
          <p:nvSpPr>
            <p:cNvPr id="177" name="橢圓 176"/>
            <p:cNvSpPr/>
            <p:nvPr/>
          </p:nvSpPr>
          <p:spPr>
            <a:xfrm>
              <a:off x="6656524" y="2699227"/>
              <a:ext cx="438150" cy="4381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178" name="文字方塊 177"/>
                <p:cNvSpPr txBox="1"/>
                <p:nvPr/>
              </p:nvSpPr>
              <p:spPr>
                <a:xfrm>
                  <a:off x="6766595" y="2808578"/>
                  <a:ext cx="21800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i="1" smtClean="0">
                            <a:solidFill>
                              <a:schemeClr val="bg1"/>
                            </a:solidFill>
                            <a:latin typeface="Cambria Math" panose="02040503050406030204" pitchFamily="18" charset="0"/>
                            <a:ea typeface="Cambria Math" panose="02040503050406030204" pitchFamily="18" charset="0"/>
                          </a:rPr>
                          <m:t>×</m:t>
                        </m:r>
                      </m:oMath>
                    </m:oMathPara>
                  </a14:m>
                  <a:endParaRPr lang="zh-TW" altLang="en-US" dirty="0">
                    <a:solidFill>
                      <a:schemeClr val="bg1"/>
                    </a:solidFill>
                  </a:endParaRPr>
                </a:p>
              </p:txBody>
            </p:sp>
          </mc:Choice>
          <mc:Fallback xmlns="">
            <p:sp>
              <p:nvSpPr>
                <p:cNvPr id="178" name="文字方塊 177"/>
                <p:cNvSpPr txBox="1">
                  <a:spLocks noRot="1" noChangeAspect="1" noMove="1" noResize="1" noEditPoints="1" noAdjustHandles="1" noChangeArrowheads="1" noChangeShapeType="1" noTextEdit="1"/>
                </p:cNvSpPr>
                <p:nvPr/>
              </p:nvSpPr>
              <p:spPr>
                <a:xfrm>
                  <a:off x="6766595" y="2808578"/>
                  <a:ext cx="218008" cy="276999"/>
                </a:xfrm>
                <a:prstGeom prst="rect">
                  <a:avLst/>
                </a:prstGeom>
                <a:blipFill rotWithShape="0">
                  <a:blip r:embed="rId10"/>
                  <a:stretch>
                    <a:fillRect l="-19444" r="-16667"/>
                  </a:stretch>
                </a:blipFill>
              </p:spPr>
              <p:txBody>
                <a:bodyPr/>
                <a:lstStyle/>
                <a:p>
                  <a:r>
                    <a:rPr lang="zh-TW" altLang="en-US">
                      <a:noFill/>
                    </a:rPr>
                    <a:t> </a:t>
                  </a:r>
                </a:p>
              </p:txBody>
            </p:sp>
          </mc:Fallback>
        </mc:AlternateContent>
      </p:grpSp>
      <p:sp>
        <p:nvSpPr>
          <p:cNvPr id="179" name="矩形 178"/>
          <p:cNvSpPr/>
          <p:nvPr/>
        </p:nvSpPr>
        <p:spPr>
          <a:xfrm>
            <a:off x="6433572" y="4736993"/>
            <a:ext cx="720000" cy="432000"/>
          </a:xfrm>
          <a:prstGeom prst="rect">
            <a:avLst/>
          </a:prstGeom>
          <a:solidFill>
            <a:srgbClr val="00B050">
              <a:alpha val="73000"/>
            </a:srgbClr>
          </a:solidFill>
        </p:spPr>
        <p:style>
          <a:lnRef idx="0">
            <a:schemeClr val="accent6"/>
          </a:lnRef>
          <a:fillRef idx="3">
            <a:schemeClr val="accent6"/>
          </a:fillRef>
          <a:effectRef idx="3">
            <a:schemeClr val="accent6"/>
          </a:effectRef>
          <a:fontRef idx="minor">
            <a:schemeClr val="lt1"/>
          </a:fontRef>
        </p:style>
        <p:txBody>
          <a:bodyPr rtlCol="0" anchor="ctr"/>
          <a:lstStyle/>
          <a:p>
            <a:pPr algn="ctr"/>
            <a:r>
              <a:rPr lang="en-US" altLang="zh-TW" sz="2400" dirty="0" err="1"/>
              <a:t>z</a:t>
            </a:r>
            <a:r>
              <a:rPr lang="en-US" altLang="zh-TW" sz="2400" baseline="30000" dirty="0" err="1"/>
              <a:t>f</a:t>
            </a:r>
            <a:endParaRPr lang="zh-TW" altLang="en-US" sz="2400" baseline="30000" dirty="0"/>
          </a:p>
        </p:txBody>
      </p:sp>
      <p:sp>
        <p:nvSpPr>
          <p:cNvPr id="180" name="矩形 179"/>
          <p:cNvSpPr/>
          <p:nvPr/>
        </p:nvSpPr>
        <p:spPr>
          <a:xfrm>
            <a:off x="9095338" y="4742189"/>
            <a:ext cx="720000" cy="432000"/>
          </a:xfrm>
          <a:prstGeom prst="rect">
            <a:avLst/>
          </a:prstGeom>
          <a:solidFill>
            <a:srgbClr val="00B050">
              <a:alpha val="73000"/>
            </a:srgbClr>
          </a:solidFill>
        </p:spPr>
        <p:style>
          <a:lnRef idx="0">
            <a:schemeClr val="accent6"/>
          </a:lnRef>
          <a:fillRef idx="3">
            <a:schemeClr val="accent6"/>
          </a:fillRef>
          <a:effectRef idx="3">
            <a:schemeClr val="accent6"/>
          </a:effectRef>
          <a:fontRef idx="minor">
            <a:schemeClr val="lt1"/>
          </a:fontRef>
        </p:style>
        <p:txBody>
          <a:bodyPr rtlCol="0" anchor="ctr"/>
          <a:lstStyle/>
          <a:p>
            <a:pPr algn="ctr"/>
            <a:r>
              <a:rPr lang="en-US" altLang="zh-TW" sz="2400" dirty="0"/>
              <a:t>z</a:t>
            </a:r>
            <a:r>
              <a:rPr lang="en-US" altLang="zh-TW" sz="2400" baseline="30000" dirty="0"/>
              <a:t>o</a:t>
            </a:r>
            <a:endParaRPr lang="zh-TW" altLang="en-US" sz="2400" baseline="30000" dirty="0"/>
          </a:p>
        </p:txBody>
      </p:sp>
      <p:grpSp>
        <p:nvGrpSpPr>
          <p:cNvPr id="181" name="群組 180"/>
          <p:cNvGrpSpPr/>
          <p:nvPr/>
        </p:nvGrpSpPr>
        <p:grpSpPr>
          <a:xfrm>
            <a:off x="6574497" y="2754657"/>
            <a:ext cx="438150" cy="438150"/>
            <a:chOff x="6656524" y="2699227"/>
            <a:chExt cx="438150" cy="438150"/>
          </a:xfrm>
        </p:grpSpPr>
        <p:sp>
          <p:nvSpPr>
            <p:cNvPr id="182" name="橢圓 181"/>
            <p:cNvSpPr/>
            <p:nvPr/>
          </p:nvSpPr>
          <p:spPr>
            <a:xfrm>
              <a:off x="6656524" y="2699227"/>
              <a:ext cx="438150" cy="4381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183" name="文字方塊 182"/>
                <p:cNvSpPr txBox="1"/>
                <p:nvPr/>
              </p:nvSpPr>
              <p:spPr>
                <a:xfrm>
                  <a:off x="6766595" y="2808578"/>
                  <a:ext cx="21800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i="1" smtClean="0">
                            <a:solidFill>
                              <a:schemeClr val="bg1"/>
                            </a:solidFill>
                            <a:latin typeface="Cambria Math" panose="02040503050406030204" pitchFamily="18" charset="0"/>
                            <a:ea typeface="Cambria Math" panose="02040503050406030204" pitchFamily="18" charset="0"/>
                          </a:rPr>
                          <m:t>×</m:t>
                        </m:r>
                      </m:oMath>
                    </m:oMathPara>
                  </a14:m>
                  <a:endParaRPr lang="zh-TW" altLang="en-US" dirty="0">
                    <a:solidFill>
                      <a:schemeClr val="bg1"/>
                    </a:solidFill>
                  </a:endParaRPr>
                </a:p>
              </p:txBody>
            </p:sp>
          </mc:Choice>
          <mc:Fallback xmlns="">
            <p:sp>
              <p:nvSpPr>
                <p:cNvPr id="183" name="文字方塊 182"/>
                <p:cNvSpPr txBox="1">
                  <a:spLocks noRot="1" noChangeAspect="1" noMove="1" noResize="1" noEditPoints="1" noAdjustHandles="1" noChangeArrowheads="1" noChangeShapeType="1" noTextEdit="1"/>
                </p:cNvSpPr>
                <p:nvPr/>
              </p:nvSpPr>
              <p:spPr>
                <a:xfrm>
                  <a:off x="6766595" y="2808578"/>
                  <a:ext cx="218008" cy="276999"/>
                </a:xfrm>
                <a:prstGeom prst="rect">
                  <a:avLst/>
                </a:prstGeom>
                <a:blipFill rotWithShape="0">
                  <a:blip r:embed="rId11"/>
                  <a:stretch>
                    <a:fillRect l="-20000" r="-20000" b="-2222"/>
                  </a:stretch>
                </a:blipFill>
              </p:spPr>
              <p:txBody>
                <a:bodyPr/>
                <a:lstStyle/>
                <a:p>
                  <a:r>
                    <a:rPr lang="zh-TW" altLang="en-US">
                      <a:noFill/>
                    </a:rPr>
                    <a:t> </a:t>
                  </a:r>
                </a:p>
              </p:txBody>
            </p:sp>
          </mc:Fallback>
        </mc:AlternateContent>
      </p:grpSp>
      <p:grpSp>
        <p:nvGrpSpPr>
          <p:cNvPr id="184" name="群組 183"/>
          <p:cNvGrpSpPr/>
          <p:nvPr/>
        </p:nvGrpSpPr>
        <p:grpSpPr>
          <a:xfrm>
            <a:off x="7991803" y="2741440"/>
            <a:ext cx="438150" cy="438150"/>
            <a:chOff x="6656524" y="2699227"/>
            <a:chExt cx="438150" cy="438150"/>
          </a:xfrm>
        </p:grpSpPr>
        <p:sp>
          <p:nvSpPr>
            <p:cNvPr id="185" name="橢圓 184"/>
            <p:cNvSpPr/>
            <p:nvPr/>
          </p:nvSpPr>
          <p:spPr>
            <a:xfrm>
              <a:off x="6656524" y="2699227"/>
              <a:ext cx="438150" cy="43815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186" name="文字方塊 185"/>
                <p:cNvSpPr txBox="1"/>
                <p:nvPr/>
              </p:nvSpPr>
              <p:spPr>
                <a:xfrm>
                  <a:off x="6766595" y="2808578"/>
                  <a:ext cx="28373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zh-TW" altLang="en-US" i="1">
                            <a:solidFill>
                              <a:schemeClr val="bg1"/>
                            </a:solidFill>
                            <a:latin typeface="Cambria Math" panose="02040503050406030204" pitchFamily="18" charset="0"/>
                            <a:ea typeface="Cambria Math" panose="02040503050406030204" pitchFamily="18" charset="0"/>
                          </a:rPr>
                          <m:t>＋</m:t>
                        </m:r>
                      </m:oMath>
                    </m:oMathPara>
                  </a14:m>
                  <a:endParaRPr lang="zh-TW" altLang="en-US" dirty="0">
                    <a:solidFill>
                      <a:schemeClr val="bg1"/>
                    </a:solidFill>
                  </a:endParaRPr>
                </a:p>
              </p:txBody>
            </p:sp>
          </mc:Choice>
          <mc:Fallback xmlns="">
            <p:sp>
              <p:nvSpPr>
                <p:cNvPr id="186" name="文字方塊 185"/>
                <p:cNvSpPr txBox="1">
                  <a:spLocks noRot="1" noChangeAspect="1" noMove="1" noResize="1" noEditPoints="1" noAdjustHandles="1" noChangeArrowheads="1" noChangeShapeType="1" noTextEdit="1"/>
                </p:cNvSpPr>
                <p:nvPr/>
              </p:nvSpPr>
              <p:spPr>
                <a:xfrm>
                  <a:off x="6766595" y="2808578"/>
                  <a:ext cx="283732" cy="276999"/>
                </a:xfrm>
                <a:prstGeom prst="rect">
                  <a:avLst/>
                </a:prstGeom>
                <a:blipFill rotWithShape="0">
                  <a:blip r:embed="rId12"/>
                  <a:stretch>
                    <a:fillRect l="-19149" r="-17021" b="-8889"/>
                  </a:stretch>
                </a:blipFill>
              </p:spPr>
              <p:txBody>
                <a:bodyPr/>
                <a:lstStyle/>
                <a:p>
                  <a:r>
                    <a:rPr lang="zh-TW" altLang="en-US">
                      <a:noFill/>
                    </a:rPr>
                    <a:t> </a:t>
                  </a:r>
                </a:p>
              </p:txBody>
            </p:sp>
          </mc:Fallback>
        </mc:AlternateContent>
      </p:grpSp>
      <p:grpSp>
        <p:nvGrpSpPr>
          <p:cNvPr id="187" name="群組 186"/>
          <p:cNvGrpSpPr/>
          <p:nvPr/>
        </p:nvGrpSpPr>
        <p:grpSpPr>
          <a:xfrm>
            <a:off x="9250565" y="2749891"/>
            <a:ext cx="438150" cy="438150"/>
            <a:chOff x="6656524" y="2699227"/>
            <a:chExt cx="438150" cy="438150"/>
          </a:xfrm>
        </p:grpSpPr>
        <p:sp>
          <p:nvSpPr>
            <p:cNvPr id="188" name="橢圓 187"/>
            <p:cNvSpPr/>
            <p:nvPr/>
          </p:nvSpPr>
          <p:spPr>
            <a:xfrm>
              <a:off x="6656524" y="2699227"/>
              <a:ext cx="438150" cy="4381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189" name="文字方塊 188"/>
                <p:cNvSpPr txBox="1"/>
                <p:nvPr/>
              </p:nvSpPr>
              <p:spPr>
                <a:xfrm>
                  <a:off x="6766595" y="2808578"/>
                  <a:ext cx="21800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i="1" smtClean="0">
                            <a:solidFill>
                              <a:schemeClr val="bg1"/>
                            </a:solidFill>
                            <a:latin typeface="Cambria Math" panose="02040503050406030204" pitchFamily="18" charset="0"/>
                            <a:ea typeface="Cambria Math" panose="02040503050406030204" pitchFamily="18" charset="0"/>
                          </a:rPr>
                          <m:t>×</m:t>
                        </m:r>
                      </m:oMath>
                    </m:oMathPara>
                  </a14:m>
                  <a:endParaRPr lang="zh-TW" altLang="en-US" dirty="0">
                    <a:solidFill>
                      <a:schemeClr val="bg1"/>
                    </a:solidFill>
                  </a:endParaRPr>
                </a:p>
              </p:txBody>
            </p:sp>
          </mc:Choice>
          <mc:Fallback xmlns="">
            <p:sp>
              <p:nvSpPr>
                <p:cNvPr id="189" name="文字方塊 188"/>
                <p:cNvSpPr txBox="1">
                  <a:spLocks noRot="1" noChangeAspect="1" noMove="1" noResize="1" noEditPoints="1" noAdjustHandles="1" noChangeArrowheads="1" noChangeShapeType="1" noTextEdit="1"/>
                </p:cNvSpPr>
                <p:nvPr/>
              </p:nvSpPr>
              <p:spPr>
                <a:xfrm>
                  <a:off x="6766595" y="2808578"/>
                  <a:ext cx="218008" cy="276999"/>
                </a:xfrm>
                <a:prstGeom prst="rect">
                  <a:avLst/>
                </a:prstGeom>
                <a:blipFill rotWithShape="0">
                  <a:blip r:embed="rId13"/>
                  <a:stretch>
                    <a:fillRect l="-20000" r="-20000" b="-2222"/>
                  </a:stretch>
                </a:blipFill>
              </p:spPr>
              <p:txBody>
                <a:bodyPr/>
                <a:lstStyle/>
                <a:p>
                  <a:r>
                    <a:rPr lang="zh-TW" altLang="en-US">
                      <a:noFill/>
                    </a:rPr>
                    <a:t> </a:t>
                  </a:r>
                </a:p>
              </p:txBody>
            </p:sp>
          </mc:Fallback>
        </mc:AlternateContent>
      </p:grpSp>
      <p:grpSp>
        <p:nvGrpSpPr>
          <p:cNvPr id="227" name="群組 226"/>
          <p:cNvGrpSpPr/>
          <p:nvPr/>
        </p:nvGrpSpPr>
        <p:grpSpPr>
          <a:xfrm>
            <a:off x="9057985" y="1397856"/>
            <a:ext cx="907572" cy="461665"/>
            <a:chOff x="7533985" y="1397855"/>
            <a:chExt cx="907572" cy="461665"/>
          </a:xfrm>
        </p:grpSpPr>
        <p:sp>
          <p:nvSpPr>
            <p:cNvPr id="190" name="矩形 189"/>
            <p:cNvSpPr/>
            <p:nvPr/>
          </p:nvSpPr>
          <p:spPr>
            <a:xfrm>
              <a:off x="7588207" y="1412344"/>
              <a:ext cx="720000" cy="432000"/>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zh-TW" altLang="en-US"/>
            </a:p>
          </p:txBody>
        </p:sp>
        <p:sp>
          <p:nvSpPr>
            <p:cNvPr id="191" name="文字方塊 190"/>
            <p:cNvSpPr txBox="1"/>
            <p:nvPr/>
          </p:nvSpPr>
          <p:spPr>
            <a:xfrm>
              <a:off x="7533985" y="1397855"/>
              <a:ext cx="907572" cy="461665"/>
            </a:xfrm>
            <a:prstGeom prst="rect">
              <a:avLst/>
            </a:prstGeom>
            <a:noFill/>
          </p:spPr>
          <p:txBody>
            <a:bodyPr wrap="square" rtlCol="0">
              <a:spAutoFit/>
            </a:bodyPr>
            <a:lstStyle/>
            <a:p>
              <a:pPr algn="ctr"/>
              <a:r>
                <a:rPr lang="en-US" altLang="zh-TW" sz="2400" dirty="0"/>
                <a:t>y</a:t>
              </a:r>
              <a:r>
                <a:rPr lang="en-US" altLang="zh-TW" sz="2400" baseline="30000" dirty="0"/>
                <a:t>t+1</a:t>
              </a:r>
              <a:endParaRPr lang="zh-TW" altLang="en-US" sz="2400" baseline="30000" dirty="0"/>
            </a:p>
          </p:txBody>
        </p:sp>
      </p:grpSp>
      <p:pic>
        <p:nvPicPr>
          <p:cNvPr id="192" name="圖片 191"/>
          <p:cNvPicPr>
            <a:picLocks noChangeAspect="1"/>
          </p:cNvPicPr>
          <p:nvPr/>
        </p:nvPicPr>
        <p:blipFill>
          <a:blip r:embed="rId7"/>
          <a:stretch>
            <a:fillRect/>
          </a:stretch>
        </p:blipFill>
        <p:spPr>
          <a:xfrm>
            <a:off x="7467922" y="3763654"/>
            <a:ext cx="371475" cy="371475"/>
          </a:xfrm>
          <a:prstGeom prst="rect">
            <a:avLst/>
          </a:prstGeom>
        </p:spPr>
      </p:pic>
      <p:pic>
        <p:nvPicPr>
          <p:cNvPr id="193" name="圖片 192"/>
          <p:cNvPicPr>
            <a:picLocks noChangeAspect="1"/>
          </p:cNvPicPr>
          <p:nvPr/>
        </p:nvPicPr>
        <p:blipFill>
          <a:blip r:embed="rId7"/>
          <a:stretch>
            <a:fillRect/>
          </a:stretch>
        </p:blipFill>
        <p:spPr>
          <a:xfrm>
            <a:off x="6603742" y="3760120"/>
            <a:ext cx="371475" cy="371475"/>
          </a:xfrm>
          <a:prstGeom prst="rect">
            <a:avLst/>
          </a:prstGeom>
        </p:spPr>
      </p:pic>
      <p:pic>
        <p:nvPicPr>
          <p:cNvPr id="194" name="圖片 193"/>
          <p:cNvPicPr>
            <a:picLocks noChangeAspect="1"/>
          </p:cNvPicPr>
          <p:nvPr/>
        </p:nvPicPr>
        <p:blipFill>
          <a:blip r:embed="rId7"/>
          <a:stretch>
            <a:fillRect/>
          </a:stretch>
        </p:blipFill>
        <p:spPr>
          <a:xfrm>
            <a:off x="9265347" y="3760119"/>
            <a:ext cx="371475" cy="371475"/>
          </a:xfrm>
          <a:prstGeom prst="rect">
            <a:avLst/>
          </a:prstGeom>
        </p:spPr>
      </p:pic>
      <p:pic>
        <p:nvPicPr>
          <p:cNvPr id="195" name="圖片 194"/>
          <p:cNvPicPr>
            <a:picLocks noChangeAspect="1"/>
          </p:cNvPicPr>
          <p:nvPr/>
        </p:nvPicPr>
        <p:blipFill>
          <a:blip r:embed="rId7"/>
          <a:stretch>
            <a:fillRect/>
          </a:stretch>
        </p:blipFill>
        <p:spPr>
          <a:xfrm>
            <a:off x="8689447" y="2767112"/>
            <a:ext cx="371475" cy="371475"/>
          </a:xfrm>
          <a:prstGeom prst="rect">
            <a:avLst/>
          </a:prstGeom>
        </p:spPr>
      </p:pic>
      <p:cxnSp>
        <p:nvCxnSpPr>
          <p:cNvPr id="196" name="直線單箭頭接點 195"/>
          <p:cNvCxnSpPr/>
          <p:nvPr/>
        </p:nvCxnSpPr>
        <p:spPr>
          <a:xfrm flipH="1" flipV="1">
            <a:off x="6786731" y="4141450"/>
            <a:ext cx="1" cy="576507"/>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7" name="直線單箭頭接點 196"/>
          <p:cNvCxnSpPr/>
          <p:nvPr/>
        </p:nvCxnSpPr>
        <p:spPr>
          <a:xfrm flipH="1" flipV="1">
            <a:off x="6792893" y="3169006"/>
            <a:ext cx="1" cy="576507"/>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8" name="直線單箭頭接點 197"/>
          <p:cNvCxnSpPr>
            <a:endCxn id="185" idx="2"/>
          </p:cNvCxnSpPr>
          <p:nvPr/>
        </p:nvCxnSpPr>
        <p:spPr>
          <a:xfrm flipV="1">
            <a:off x="7037959" y="2960515"/>
            <a:ext cx="953845"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9" name="直線單箭頭接點 198"/>
          <p:cNvCxnSpPr>
            <a:endCxn id="177" idx="4"/>
          </p:cNvCxnSpPr>
          <p:nvPr/>
        </p:nvCxnSpPr>
        <p:spPr>
          <a:xfrm flipH="1" flipV="1">
            <a:off x="8231892" y="4164932"/>
            <a:ext cx="295984" cy="548839"/>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0" name="直線單箭頭接點 199"/>
          <p:cNvCxnSpPr/>
          <p:nvPr/>
        </p:nvCxnSpPr>
        <p:spPr>
          <a:xfrm flipH="1" flipV="1">
            <a:off x="7653658" y="4128397"/>
            <a:ext cx="1" cy="576507"/>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1" name="直線單箭頭接點 200"/>
          <p:cNvCxnSpPr/>
          <p:nvPr/>
        </p:nvCxnSpPr>
        <p:spPr>
          <a:xfrm flipH="1" flipV="1">
            <a:off x="8228930" y="3113957"/>
            <a:ext cx="1" cy="576507"/>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2" name="直線單箭頭接點 201"/>
          <p:cNvCxnSpPr>
            <a:endCxn id="177" idx="2"/>
          </p:cNvCxnSpPr>
          <p:nvPr/>
        </p:nvCxnSpPr>
        <p:spPr>
          <a:xfrm>
            <a:off x="7816055" y="3932282"/>
            <a:ext cx="196762" cy="13574"/>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3" name="直線單箭頭接點 202"/>
          <p:cNvCxnSpPr/>
          <p:nvPr/>
        </p:nvCxnSpPr>
        <p:spPr>
          <a:xfrm flipH="1" flipV="1">
            <a:off x="9455338" y="4101014"/>
            <a:ext cx="1" cy="576507"/>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4" name="直線單箭頭接點 203"/>
          <p:cNvCxnSpPr/>
          <p:nvPr/>
        </p:nvCxnSpPr>
        <p:spPr>
          <a:xfrm flipH="1" flipV="1">
            <a:off x="9466663" y="3189685"/>
            <a:ext cx="1" cy="576507"/>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5" name="直線單箭頭接點 204"/>
          <p:cNvCxnSpPr/>
          <p:nvPr/>
        </p:nvCxnSpPr>
        <p:spPr>
          <a:xfrm>
            <a:off x="8470639" y="2952848"/>
            <a:ext cx="275067" cy="18976"/>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6" name="直線單箭頭接點 205"/>
          <p:cNvCxnSpPr/>
          <p:nvPr/>
        </p:nvCxnSpPr>
        <p:spPr>
          <a:xfrm>
            <a:off x="9029094" y="2965146"/>
            <a:ext cx="275067" cy="18976"/>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7" name="向下箭號 206"/>
          <p:cNvSpPr/>
          <p:nvPr/>
        </p:nvSpPr>
        <p:spPr>
          <a:xfrm flipV="1">
            <a:off x="9265346" y="1938435"/>
            <a:ext cx="438150" cy="748396"/>
          </a:xfrm>
          <a:prstGeom prst="downArrow">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TW" altLang="en-US"/>
          </a:p>
        </p:txBody>
      </p:sp>
      <p:sp>
        <p:nvSpPr>
          <p:cNvPr id="208" name="向下箭號 207"/>
          <p:cNvSpPr/>
          <p:nvPr/>
        </p:nvSpPr>
        <p:spPr>
          <a:xfrm rot="2610135" flipV="1">
            <a:off x="8986330" y="5179371"/>
            <a:ext cx="438150" cy="748396"/>
          </a:xfrm>
          <a:prstGeom prst="down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zh-TW" altLang="en-US"/>
          </a:p>
        </p:txBody>
      </p:sp>
      <p:sp>
        <p:nvSpPr>
          <p:cNvPr id="209" name="向下箭號 208"/>
          <p:cNvSpPr/>
          <p:nvPr/>
        </p:nvSpPr>
        <p:spPr>
          <a:xfrm rot="19634133" flipV="1">
            <a:off x="7596122" y="5200165"/>
            <a:ext cx="438150" cy="625209"/>
          </a:xfrm>
          <a:prstGeom prst="downArrow">
            <a:avLst/>
          </a:prstGeom>
          <a:solidFill>
            <a:srgbClr val="00B050"/>
          </a:soli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zh-TW" altLang="en-US"/>
          </a:p>
        </p:txBody>
      </p:sp>
      <p:sp>
        <p:nvSpPr>
          <p:cNvPr id="210" name="向下箭號 209"/>
          <p:cNvSpPr/>
          <p:nvPr/>
        </p:nvSpPr>
        <p:spPr>
          <a:xfrm rot="1779305" flipV="1">
            <a:off x="8288000" y="5205554"/>
            <a:ext cx="438150" cy="606679"/>
          </a:xfrm>
          <a:prstGeom prst="downArrow">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zh-TW" altLang="en-US"/>
          </a:p>
        </p:txBody>
      </p:sp>
      <p:sp>
        <p:nvSpPr>
          <p:cNvPr id="211" name="向下箭號 210"/>
          <p:cNvSpPr/>
          <p:nvPr/>
        </p:nvSpPr>
        <p:spPr>
          <a:xfrm rot="18851723" flipV="1">
            <a:off x="6822617" y="5168007"/>
            <a:ext cx="438150" cy="748396"/>
          </a:xfrm>
          <a:prstGeom prst="downArrow">
            <a:avLst/>
          </a:prstGeom>
          <a:solidFill>
            <a:srgbClr val="FFC000"/>
          </a:solidFill>
        </p:spPr>
        <p:style>
          <a:lnRef idx="0">
            <a:schemeClr val="accent4"/>
          </a:lnRef>
          <a:fillRef idx="3">
            <a:schemeClr val="accent4"/>
          </a:fillRef>
          <a:effectRef idx="3">
            <a:schemeClr val="accent4"/>
          </a:effectRef>
          <a:fontRef idx="minor">
            <a:schemeClr val="lt1"/>
          </a:fontRef>
        </p:style>
        <p:txBody>
          <a:bodyPr rtlCol="0" anchor="ctr"/>
          <a:lstStyle/>
          <a:p>
            <a:pPr algn="ctr"/>
            <a:endParaRPr lang="zh-TW" altLang="en-US"/>
          </a:p>
        </p:txBody>
      </p:sp>
      <p:grpSp>
        <p:nvGrpSpPr>
          <p:cNvPr id="213" name="群組 212"/>
          <p:cNvGrpSpPr/>
          <p:nvPr/>
        </p:nvGrpSpPr>
        <p:grpSpPr>
          <a:xfrm>
            <a:off x="6950810" y="5885753"/>
            <a:ext cx="907572" cy="461665"/>
            <a:chOff x="4765592" y="6396335"/>
            <a:chExt cx="907572" cy="461665"/>
          </a:xfrm>
        </p:grpSpPr>
        <p:sp>
          <p:nvSpPr>
            <p:cNvPr id="214" name="矩形 213"/>
            <p:cNvSpPr/>
            <p:nvPr/>
          </p:nvSpPr>
          <p:spPr>
            <a:xfrm>
              <a:off x="4823114" y="6442783"/>
              <a:ext cx="720000" cy="368770"/>
            </a:xfrm>
            <a:prstGeom prst="rect">
              <a:avLst/>
            </a:prstGeom>
            <a:ln>
              <a:no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zh-TW" altLang="en-US"/>
            </a:p>
          </p:txBody>
        </p:sp>
        <p:sp>
          <p:nvSpPr>
            <p:cNvPr id="215" name="文字方塊 214"/>
            <p:cNvSpPr txBox="1"/>
            <p:nvPr/>
          </p:nvSpPr>
          <p:spPr>
            <a:xfrm>
              <a:off x="4765592" y="6396335"/>
              <a:ext cx="907572" cy="461665"/>
            </a:xfrm>
            <a:prstGeom prst="rect">
              <a:avLst/>
            </a:prstGeom>
            <a:noFill/>
            <a:ln>
              <a:noFill/>
            </a:ln>
          </p:spPr>
          <p:txBody>
            <a:bodyPr wrap="square" rtlCol="0">
              <a:spAutoFit/>
            </a:bodyPr>
            <a:lstStyle/>
            <a:p>
              <a:pPr algn="ctr"/>
              <a:r>
                <a:rPr lang="en-US" altLang="zh-TW" sz="2400" dirty="0" err="1">
                  <a:solidFill>
                    <a:schemeClr val="bg1"/>
                  </a:solidFill>
                </a:rPr>
                <a:t>h</a:t>
              </a:r>
              <a:r>
                <a:rPr lang="en-US" altLang="zh-TW" sz="2400" baseline="30000" dirty="0" err="1">
                  <a:solidFill>
                    <a:schemeClr val="bg1"/>
                  </a:solidFill>
                </a:rPr>
                <a:t>t</a:t>
              </a:r>
              <a:endParaRPr lang="zh-TW" altLang="en-US" sz="2400" baseline="30000" dirty="0">
                <a:solidFill>
                  <a:schemeClr val="bg1"/>
                </a:solidFill>
              </a:endParaRPr>
            </a:p>
          </p:txBody>
        </p:sp>
      </p:grpSp>
      <p:grpSp>
        <p:nvGrpSpPr>
          <p:cNvPr id="220" name="群組 219"/>
          <p:cNvGrpSpPr/>
          <p:nvPr/>
        </p:nvGrpSpPr>
        <p:grpSpPr>
          <a:xfrm>
            <a:off x="2925513" y="5863538"/>
            <a:ext cx="907572" cy="461665"/>
            <a:chOff x="4765592" y="6396335"/>
            <a:chExt cx="907572" cy="461665"/>
          </a:xfrm>
        </p:grpSpPr>
        <p:sp>
          <p:nvSpPr>
            <p:cNvPr id="221" name="矩形 220"/>
            <p:cNvSpPr/>
            <p:nvPr/>
          </p:nvSpPr>
          <p:spPr>
            <a:xfrm>
              <a:off x="4823114" y="6442783"/>
              <a:ext cx="720000" cy="368770"/>
            </a:xfrm>
            <a:prstGeom prst="rect">
              <a:avLst/>
            </a:prstGeom>
            <a:ln>
              <a:no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zh-TW" altLang="en-US"/>
            </a:p>
          </p:txBody>
        </p:sp>
        <p:sp>
          <p:nvSpPr>
            <p:cNvPr id="222" name="文字方塊 221"/>
            <p:cNvSpPr txBox="1"/>
            <p:nvPr/>
          </p:nvSpPr>
          <p:spPr>
            <a:xfrm>
              <a:off x="4765592" y="6396335"/>
              <a:ext cx="907572" cy="461665"/>
            </a:xfrm>
            <a:prstGeom prst="rect">
              <a:avLst/>
            </a:prstGeom>
            <a:noFill/>
            <a:ln>
              <a:noFill/>
            </a:ln>
          </p:spPr>
          <p:txBody>
            <a:bodyPr wrap="square" rtlCol="0">
              <a:spAutoFit/>
            </a:bodyPr>
            <a:lstStyle/>
            <a:p>
              <a:pPr algn="ctr"/>
              <a:r>
                <a:rPr lang="en-US" altLang="zh-TW" sz="2400" dirty="0">
                  <a:solidFill>
                    <a:schemeClr val="bg1"/>
                  </a:solidFill>
                </a:rPr>
                <a:t>h</a:t>
              </a:r>
              <a:r>
                <a:rPr lang="en-US" altLang="zh-TW" sz="2400" baseline="30000" dirty="0">
                  <a:solidFill>
                    <a:schemeClr val="bg1"/>
                  </a:solidFill>
                </a:rPr>
                <a:t>t-1</a:t>
              </a:r>
              <a:endParaRPr lang="zh-TW" altLang="en-US" sz="2400" baseline="30000" dirty="0">
                <a:solidFill>
                  <a:schemeClr val="bg1"/>
                </a:solidFill>
              </a:endParaRPr>
            </a:p>
          </p:txBody>
        </p:sp>
      </p:grpSp>
      <p:sp>
        <p:nvSpPr>
          <p:cNvPr id="106" name="手繪多邊形 105"/>
          <p:cNvSpPr/>
          <p:nvPr/>
        </p:nvSpPr>
        <p:spPr>
          <a:xfrm>
            <a:off x="9716590" y="2907527"/>
            <a:ext cx="1486237" cy="2920042"/>
          </a:xfrm>
          <a:custGeom>
            <a:avLst/>
            <a:gdLst>
              <a:gd name="connsiteX0" fmla="*/ 0 w 1320800"/>
              <a:gd name="connsiteY0" fmla="*/ 0 h 3135086"/>
              <a:gd name="connsiteX1" fmla="*/ 362857 w 1320800"/>
              <a:gd name="connsiteY1" fmla="*/ 624114 h 3135086"/>
              <a:gd name="connsiteX2" fmla="*/ 508000 w 1320800"/>
              <a:gd name="connsiteY2" fmla="*/ 2409371 h 3135086"/>
              <a:gd name="connsiteX3" fmla="*/ 1320800 w 1320800"/>
              <a:gd name="connsiteY3" fmla="*/ 3135086 h 3135086"/>
            </a:gdLst>
            <a:ahLst/>
            <a:cxnLst>
              <a:cxn ang="0">
                <a:pos x="connsiteX0" y="connsiteY0"/>
              </a:cxn>
              <a:cxn ang="0">
                <a:pos x="connsiteX1" y="connsiteY1"/>
              </a:cxn>
              <a:cxn ang="0">
                <a:pos x="connsiteX2" y="connsiteY2"/>
              </a:cxn>
              <a:cxn ang="0">
                <a:pos x="connsiteX3" y="connsiteY3"/>
              </a:cxn>
            </a:cxnLst>
            <a:rect l="l" t="t" r="r" b="b"/>
            <a:pathLst>
              <a:path w="1320800" h="3135086">
                <a:moveTo>
                  <a:pt x="0" y="0"/>
                </a:moveTo>
                <a:cubicBezTo>
                  <a:pt x="139095" y="111276"/>
                  <a:pt x="278190" y="222552"/>
                  <a:pt x="362857" y="624114"/>
                </a:cubicBezTo>
                <a:cubicBezTo>
                  <a:pt x="447524" y="1025676"/>
                  <a:pt x="348343" y="1990876"/>
                  <a:pt x="508000" y="2409371"/>
                </a:cubicBezTo>
                <a:cubicBezTo>
                  <a:pt x="667657" y="2827866"/>
                  <a:pt x="994228" y="2981476"/>
                  <a:pt x="1320800" y="3135086"/>
                </a:cubicBezTo>
              </a:path>
            </a:pathLst>
          </a:custGeom>
          <a:noFill/>
          <a:ln w="5715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7" name="手繪多邊形 106"/>
          <p:cNvSpPr/>
          <p:nvPr/>
        </p:nvSpPr>
        <p:spPr>
          <a:xfrm>
            <a:off x="1465091" y="2943495"/>
            <a:ext cx="1486237" cy="2920042"/>
          </a:xfrm>
          <a:custGeom>
            <a:avLst/>
            <a:gdLst>
              <a:gd name="connsiteX0" fmla="*/ 0 w 1320800"/>
              <a:gd name="connsiteY0" fmla="*/ 0 h 3135086"/>
              <a:gd name="connsiteX1" fmla="*/ 362857 w 1320800"/>
              <a:gd name="connsiteY1" fmla="*/ 624114 h 3135086"/>
              <a:gd name="connsiteX2" fmla="*/ 508000 w 1320800"/>
              <a:gd name="connsiteY2" fmla="*/ 2409371 h 3135086"/>
              <a:gd name="connsiteX3" fmla="*/ 1320800 w 1320800"/>
              <a:gd name="connsiteY3" fmla="*/ 3135086 h 3135086"/>
            </a:gdLst>
            <a:ahLst/>
            <a:cxnLst>
              <a:cxn ang="0">
                <a:pos x="connsiteX0" y="connsiteY0"/>
              </a:cxn>
              <a:cxn ang="0">
                <a:pos x="connsiteX1" y="connsiteY1"/>
              </a:cxn>
              <a:cxn ang="0">
                <a:pos x="connsiteX2" y="connsiteY2"/>
              </a:cxn>
              <a:cxn ang="0">
                <a:pos x="connsiteX3" y="connsiteY3"/>
              </a:cxn>
            </a:cxnLst>
            <a:rect l="l" t="t" r="r" b="b"/>
            <a:pathLst>
              <a:path w="1320800" h="3135086">
                <a:moveTo>
                  <a:pt x="0" y="0"/>
                </a:moveTo>
                <a:cubicBezTo>
                  <a:pt x="139095" y="111276"/>
                  <a:pt x="278190" y="222552"/>
                  <a:pt x="362857" y="624114"/>
                </a:cubicBezTo>
                <a:cubicBezTo>
                  <a:pt x="447524" y="1025676"/>
                  <a:pt x="348343" y="1990876"/>
                  <a:pt x="508000" y="2409371"/>
                </a:cubicBezTo>
                <a:cubicBezTo>
                  <a:pt x="667657" y="2827866"/>
                  <a:pt x="994228" y="2981476"/>
                  <a:pt x="1320800" y="3135086"/>
                </a:cubicBezTo>
              </a:path>
            </a:pathLst>
          </a:custGeom>
          <a:noFill/>
          <a:ln w="5715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1" name="手繪多邊形 110"/>
          <p:cNvSpPr/>
          <p:nvPr/>
        </p:nvSpPr>
        <p:spPr>
          <a:xfrm>
            <a:off x="5683580" y="3012158"/>
            <a:ext cx="1486237" cy="2920042"/>
          </a:xfrm>
          <a:custGeom>
            <a:avLst/>
            <a:gdLst>
              <a:gd name="connsiteX0" fmla="*/ 0 w 1320800"/>
              <a:gd name="connsiteY0" fmla="*/ 0 h 3135086"/>
              <a:gd name="connsiteX1" fmla="*/ 362857 w 1320800"/>
              <a:gd name="connsiteY1" fmla="*/ 624114 h 3135086"/>
              <a:gd name="connsiteX2" fmla="*/ 508000 w 1320800"/>
              <a:gd name="connsiteY2" fmla="*/ 2409371 h 3135086"/>
              <a:gd name="connsiteX3" fmla="*/ 1320800 w 1320800"/>
              <a:gd name="connsiteY3" fmla="*/ 3135086 h 3135086"/>
            </a:gdLst>
            <a:ahLst/>
            <a:cxnLst>
              <a:cxn ang="0">
                <a:pos x="connsiteX0" y="connsiteY0"/>
              </a:cxn>
              <a:cxn ang="0">
                <a:pos x="connsiteX1" y="connsiteY1"/>
              </a:cxn>
              <a:cxn ang="0">
                <a:pos x="connsiteX2" y="connsiteY2"/>
              </a:cxn>
              <a:cxn ang="0">
                <a:pos x="connsiteX3" y="connsiteY3"/>
              </a:cxn>
            </a:cxnLst>
            <a:rect l="l" t="t" r="r" b="b"/>
            <a:pathLst>
              <a:path w="1320800" h="3135086">
                <a:moveTo>
                  <a:pt x="0" y="0"/>
                </a:moveTo>
                <a:cubicBezTo>
                  <a:pt x="139095" y="111276"/>
                  <a:pt x="278190" y="222552"/>
                  <a:pt x="362857" y="624114"/>
                </a:cubicBezTo>
                <a:cubicBezTo>
                  <a:pt x="447524" y="1025676"/>
                  <a:pt x="348343" y="1990876"/>
                  <a:pt x="508000" y="2409371"/>
                </a:cubicBezTo>
                <a:cubicBezTo>
                  <a:pt x="667657" y="2827866"/>
                  <a:pt x="994228" y="2981476"/>
                  <a:pt x="1320800" y="3135086"/>
                </a:cubicBezTo>
              </a:path>
            </a:pathLst>
          </a:custGeom>
          <a:noFill/>
          <a:ln w="5715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114" name="群組 113"/>
          <p:cNvGrpSpPr/>
          <p:nvPr/>
        </p:nvGrpSpPr>
        <p:grpSpPr>
          <a:xfrm>
            <a:off x="1489667" y="2117510"/>
            <a:ext cx="907572" cy="461665"/>
            <a:chOff x="4775004" y="6396335"/>
            <a:chExt cx="907572" cy="461665"/>
          </a:xfrm>
        </p:grpSpPr>
        <p:sp>
          <p:nvSpPr>
            <p:cNvPr id="115" name="矩形 114"/>
            <p:cNvSpPr/>
            <p:nvPr/>
          </p:nvSpPr>
          <p:spPr>
            <a:xfrm>
              <a:off x="4823114" y="6442783"/>
              <a:ext cx="720000" cy="36877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116" name="文字方塊 115"/>
            <p:cNvSpPr txBox="1"/>
            <p:nvPr/>
          </p:nvSpPr>
          <p:spPr>
            <a:xfrm>
              <a:off x="4775004" y="6396335"/>
              <a:ext cx="907572" cy="461665"/>
            </a:xfrm>
            <a:prstGeom prst="rect">
              <a:avLst/>
            </a:prstGeom>
            <a:noFill/>
            <a:ln>
              <a:noFill/>
            </a:ln>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US" altLang="zh-TW" sz="2400" dirty="0">
                  <a:solidFill>
                    <a:schemeClr val="tx1"/>
                  </a:solidFill>
                </a:rPr>
                <a:t>c</a:t>
              </a:r>
              <a:r>
                <a:rPr lang="en-US" altLang="zh-TW" sz="2400" baseline="30000" dirty="0">
                  <a:solidFill>
                    <a:schemeClr val="tx1"/>
                  </a:solidFill>
                </a:rPr>
                <a:t>t-1</a:t>
              </a:r>
              <a:endParaRPr lang="zh-TW" altLang="en-US" sz="2400" baseline="30000" dirty="0">
                <a:solidFill>
                  <a:schemeClr val="tx1"/>
                </a:solidFill>
              </a:endParaRPr>
            </a:p>
          </p:txBody>
        </p:sp>
      </p:grpSp>
      <p:grpSp>
        <p:nvGrpSpPr>
          <p:cNvPr id="117" name="群組 116"/>
          <p:cNvGrpSpPr/>
          <p:nvPr/>
        </p:nvGrpSpPr>
        <p:grpSpPr>
          <a:xfrm>
            <a:off x="5679655" y="2078943"/>
            <a:ext cx="907572" cy="461665"/>
            <a:chOff x="4775004" y="6396335"/>
            <a:chExt cx="907572" cy="461665"/>
          </a:xfrm>
        </p:grpSpPr>
        <p:sp>
          <p:nvSpPr>
            <p:cNvPr id="118" name="矩形 117"/>
            <p:cNvSpPr/>
            <p:nvPr/>
          </p:nvSpPr>
          <p:spPr>
            <a:xfrm>
              <a:off x="4823114" y="6442783"/>
              <a:ext cx="720000" cy="36877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119" name="文字方塊 118"/>
            <p:cNvSpPr txBox="1"/>
            <p:nvPr/>
          </p:nvSpPr>
          <p:spPr>
            <a:xfrm>
              <a:off x="4775004" y="6396335"/>
              <a:ext cx="907572" cy="461665"/>
            </a:xfrm>
            <a:prstGeom prst="rect">
              <a:avLst/>
            </a:prstGeom>
            <a:noFill/>
            <a:ln>
              <a:noFill/>
            </a:ln>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US" altLang="zh-TW" sz="2400" dirty="0" err="1">
                  <a:solidFill>
                    <a:schemeClr val="tx1"/>
                  </a:solidFill>
                </a:rPr>
                <a:t>c</a:t>
              </a:r>
              <a:r>
                <a:rPr lang="en-US" altLang="zh-TW" sz="2400" baseline="30000" dirty="0" err="1">
                  <a:solidFill>
                    <a:schemeClr val="tx1"/>
                  </a:solidFill>
                </a:rPr>
                <a:t>t</a:t>
              </a:r>
              <a:endParaRPr lang="zh-TW" altLang="en-US" sz="2400" baseline="30000" dirty="0">
                <a:solidFill>
                  <a:schemeClr val="tx1"/>
                </a:solidFill>
              </a:endParaRPr>
            </a:p>
          </p:txBody>
        </p:sp>
      </p:grpSp>
      <p:grpSp>
        <p:nvGrpSpPr>
          <p:cNvPr id="120" name="群組 119"/>
          <p:cNvGrpSpPr/>
          <p:nvPr/>
        </p:nvGrpSpPr>
        <p:grpSpPr>
          <a:xfrm>
            <a:off x="9860918" y="2096101"/>
            <a:ext cx="907572" cy="461665"/>
            <a:chOff x="4775004" y="6396335"/>
            <a:chExt cx="907572" cy="461665"/>
          </a:xfrm>
        </p:grpSpPr>
        <p:sp>
          <p:nvSpPr>
            <p:cNvPr id="121" name="矩形 120"/>
            <p:cNvSpPr/>
            <p:nvPr/>
          </p:nvSpPr>
          <p:spPr>
            <a:xfrm>
              <a:off x="4823114" y="6442783"/>
              <a:ext cx="720000" cy="36877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122" name="文字方塊 121"/>
            <p:cNvSpPr txBox="1"/>
            <p:nvPr/>
          </p:nvSpPr>
          <p:spPr>
            <a:xfrm>
              <a:off x="4775004" y="6396335"/>
              <a:ext cx="907572" cy="461665"/>
            </a:xfrm>
            <a:prstGeom prst="rect">
              <a:avLst/>
            </a:prstGeom>
            <a:noFill/>
            <a:ln>
              <a:noFill/>
            </a:ln>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US" altLang="zh-TW" sz="2400" dirty="0">
                  <a:solidFill>
                    <a:schemeClr val="tx1"/>
                  </a:solidFill>
                </a:rPr>
                <a:t>c</a:t>
              </a:r>
              <a:r>
                <a:rPr lang="en-US" altLang="zh-TW" sz="2400" baseline="30000" dirty="0">
                  <a:solidFill>
                    <a:schemeClr val="tx1"/>
                  </a:solidFill>
                </a:rPr>
                <a:t>t+1</a:t>
              </a:r>
              <a:endParaRPr lang="zh-TW" altLang="en-US" sz="2400" baseline="30000" dirty="0">
                <a:solidFill>
                  <a:schemeClr val="tx1"/>
                </a:solidFill>
              </a:endParaRPr>
            </a:p>
          </p:txBody>
        </p:sp>
      </p:grpSp>
      <p:sp>
        <p:nvSpPr>
          <p:cNvPr id="3" name="手繪多邊形 2"/>
          <p:cNvSpPr/>
          <p:nvPr/>
        </p:nvSpPr>
        <p:spPr>
          <a:xfrm>
            <a:off x="4180114" y="2335943"/>
            <a:ext cx="1625600" cy="378228"/>
          </a:xfrm>
          <a:custGeom>
            <a:avLst/>
            <a:gdLst>
              <a:gd name="connsiteX0" fmla="*/ 0 w 1625600"/>
              <a:gd name="connsiteY0" fmla="*/ 378228 h 378228"/>
              <a:gd name="connsiteX1" fmla="*/ 508000 w 1625600"/>
              <a:gd name="connsiteY1" fmla="*/ 73428 h 378228"/>
              <a:gd name="connsiteX2" fmla="*/ 1625600 w 1625600"/>
              <a:gd name="connsiteY2" fmla="*/ 857 h 378228"/>
            </a:gdLst>
            <a:ahLst/>
            <a:cxnLst>
              <a:cxn ang="0">
                <a:pos x="connsiteX0" y="connsiteY0"/>
              </a:cxn>
              <a:cxn ang="0">
                <a:pos x="connsiteX1" y="connsiteY1"/>
              </a:cxn>
              <a:cxn ang="0">
                <a:pos x="connsiteX2" y="connsiteY2"/>
              </a:cxn>
            </a:cxnLst>
            <a:rect l="l" t="t" r="r" b="b"/>
            <a:pathLst>
              <a:path w="1625600" h="378228">
                <a:moveTo>
                  <a:pt x="0" y="378228"/>
                </a:moveTo>
                <a:cubicBezTo>
                  <a:pt x="118533" y="257275"/>
                  <a:pt x="237067" y="136323"/>
                  <a:pt x="508000" y="73428"/>
                </a:cubicBezTo>
                <a:cubicBezTo>
                  <a:pt x="778933" y="10533"/>
                  <a:pt x="1395791" y="-3981"/>
                  <a:pt x="1625600" y="857"/>
                </a:cubicBezTo>
              </a:path>
            </a:pathLst>
          </a:custGeom>
          <a:noFill/>
          <a:ln w="5715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3" name="手繪多邊形 122"/>
          <p:cNvSpPr/>
          <p:nvPr/>
        </p:nvSpPr>
        <p:spPr>
          <a:xfrm>
            <a:off x="8282538" y="2329104"/>
            <a:ext cx="1625600" cy="378228"/>
          </a:xfrm>
          <a:custGeom>
            <a:avLst/>
            <a:gdLst>
              <a:gd name="connsiteX0" fmla="*/ 0 w 1625600"/>
              <a:gd name="connsiteY0" fmla="*/ 378228 h 378228"/>
              <a:gd name="connsiteX1" fmla="*/ 508000 w 1625600"/>
              <a:gd name="connsiteY1" fmla="*/ 73428 h 378228"/>
              <a:gd name="connsiteX2" fmla="*/ 1625600 w 1625600"/>
              <a:gd name="connsiteY2" fmla="*/ 857 h 378228"/>
            </a:gdLst>
            <a:ahLst/>
            <a:cxnLst>
              <a:cxn ang="0">
                <a:pos x="connsiteX0" y="connsiteY0"/>
              </a:cxn>
              <a:cxn ang="0">
                <a:pos x="connsiteX1" y="connsiteY1"/>
              </a:cxn>
              <a:cxn ang="0">
                <a:pos x="connsiteX2" y="connsiteY2"/>
              </a:cxn>
            </a:cxnLst>
            <a:rect l="l" t="t" r="r" b="b"/>
            <a:pathLst>
              <a:path w="1625600" h="378228">
                <a:moveTo>
                  <a:pt x="0" y="378228"/>
                </a:moveTo>
                <a:cubicBezTo>
                  <a:pt x="118533" y="257275"/>
                  <a:pt x="237067" y="136323"/>
                  <a:pt x="508000" y="73428"/>
                </a:cubicBezTo>
                <a:cubicBezTo>
                  <a:pt x="778933" y="10533"/>
                  <a:pt x="1395791" y="-3981"/>
                  <a:pt x="1625600" y="857"/>
                </a:cubicBezTo>
              </a:path>
            </a:pathLst>
          </a:custGeom>
          <a:noFill/>
          <a:ln w="5715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 name="手繪多邊形 4"/>
          <p:cNvSpPr/>
          <p:nvPr/>
        </p:nvSpPr>
        <p:spPr>
          <a:xfrm>
            <a:off x="2278743" y="2364898"/>
            <a:ext cx="435428" cy="378302"/>
          </a:xfrm>
          <a:custGeom>
            <a:avLst/>
            <a:gdLst>
              <a:gd name="connsiteX0" fmla="*/ 0 w 435428"/>
              <a:gd name="connsiteY0" fmla="*/ 931 h 378302"/>
              <a:gd name="connsiteX1" fmla="*/ 290286 w 435428"/>
              <a:gd name="connsiteY1" fmla="*/ 58988 h 378302"/>
              <a:gd name="connsiteX2" fmla="*/ 435428 w 435428"/>
              <a:gd name="connsiteY2" fmla="*/ 378302 h 378302"/>
            </a:gdLst>
            <a:ahLst/>
            <a:cxnLst>
              <a:cxn ang="0">
                <a:pos x="connsiteX0" y="connsiteY0"/>
              </a:cxn>
              <a:cxn ang="0">
                <a:pos x="connsiteX1" y="connsiteY1"/>
              </a:cxn>
              <a:cxn ang="0">
                <a:pos x="connsiteX2" y="connsiteY2"/>
              </a:cxn>
            </a:cxnLst>
            <a:rect l="l" t="t" r="r" b="b"/>
            <a:pathLst>
              <a:path w="435428" h="378302">
                <a:moveTo>
                  <a:pt x="0" y="931"/>
                </a:moveTo>
                <a:cubicBezTo>
                  <a:pt x="108857" y="-1488"/>
                  <a:pt x="217715" y="-3907"/>
                  <a:pt x="290286" y="58988"/>
                </a:cubicBezTo>
                <a:cubicBezTo>
                  <a:pt x="362857" y="121883"/>
                  <a:pt x="399142" y="250092"/>
                  <a:pt x="435428" y="378302"/>
                </a:cubicBezTo>
              </a:path>
            </a:pathLst>
          </a:custGeom>
          <a:noFill/>
          <a:ln w="5715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5" name="手繪多邊形 124"/>
          <p:cNvSpPr/>
          <p:nvPr/>
        </p:nvSpPr>
        <p:spPr>
          <a:xfrm rot="523080">
            <a:off x="6409987" y="2356876"/>
            <a:ext cx="435428" cy="378302"/>
          </a:xfrm>
          <a:custGeom>
            <a:avLst/>
            <a:gdLst>
              <a:gd name="connsiteX0" fmla="*/ 0 w 435428"/>
              <a:gd name="connsiteY0" fmla="*/ 931 h 378302"/>
              <a:gd name="connsiteX1" fmla="*/ 290286 w 435428"/>
              <a:gd name="connsiteY1" fmla="*/ 58988 h 378302"/>
              <a:gd name="connsiteX2" fmla="*/ 435428 w 435428"/>
              <a:gd name="connsiteY2" fmla="*/ 378302 h 378302"/>
            </a:gdLst>
            <a:ahLst/>
            <a:cxnLst>
              <a:cxn ang="0">
                <a:pos x="connsiteX0" y="connsiteY0"/>
              </a:cxn>
              <a:cxn ang="0">
                <a:pos x="connsiteX1" y="connsiteY1"/>
              </a:cxn>
              <a:cxn ang="0">
                <a:pos x="connsiteX2" y="connsiteY2"/>
              </a:cxn>
            </a:cxnLst>
            <a:rect l="l" t="t" r="r" b="b"/>
            <a:pathLst>
              <a:path w="435428" h="378302">
                <a:moveTo>
                  <a:pt x="0" y="931"/>
                </a:moveTo>
                <a:cubicBezTo>
                  <a:pt x="108857" y="-1488"/>
                  <a:pt x="217715" y="-3907"/>
                  <a:pt x="290286" y="58988"/>
                </a:cubicBezTo>
                <a:cubicBezTo>
                  <a:pt x="362857" y="121883"/>
                  <a:pt x="399142" y="250092"/>
                  <a:pt x="435428" y="378302"/>
                </a:cubicBezTo>
              </a:path>
            </a:pathLst>
          </a:custGeom>
          <a:noFill/>
          <a:ln w="5715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矩形 7"/>
          <p:cNvSpPr/>
          <p:nvPr/>
        </p:nvSpPr>
        <p:spPr>
          <a:xfrm>
            <a:off x="7872800" y="5914382"/>
            <a:ext cx="616066" cy="461665"/>
          </a:xfrm>
          <a:prstGeom prst="rect">
            <a:avLst/>
          </a:prstGeom>
        </p:spPr>
        <p:txBody>
          <a:bodyPr wrap="none">
            <a:spAutoFit/>
          </a:bodyPr>
          <a:lstStyle/>
          <a:p>
            <a:pPr algn="ctr"/>
            <a:r>
              <a:rPr lang="en-US" altLang="zh-CN" sz="2400" dirty="0" smtClean="0">
                <a:solidFill>
                  <a:schemeClr val="bg1"/>
                </a:solidFill>
              </a:rPr>
              <a:t>x</a:t>
            </a:r>
            <a:r>
              <a:rPr lang="en-US" altLang="zh-TW" sz="2400" baseline="30000" dirty="0" smtClean="0">
                <a:solidFill>
                  <a:schemeClr val="bg1"/>
                </a:solidFill>
              </a:rPr>
              <a:t>t</a:t>
            </a:r>
            <a:r>
              <a:rPr lang="en-US" altLang="zh-CN" sz="2400" baseline="30000" dirty="0" smtClean="0">
                <a:solidFill>
                  <a:schemeClr val="bg1"/>
                </a:solidFill>
              </a:rPr>
              <a:t>+1</a:t>
            </a:r>
            <a:endParaRPr lang="zh-TW" altLang="en-US" sz="2400" baseline="30000" dirty="0">
              <a:solidFill>
                <a:schemeClr val="bg1"/>
              </a:solidFill>
            </a:endParaRPr>
          </a:p>
        </p:txBody>
      </p:sp>
    </p:spTree>
    <p:extLst>
      <p:ext uri="{BB962C8B-B14F-4D97-AF65-F5344CB8AC3E}">
        <p14:creationId xmlns:p14="http://schemas.microsoft.com/office/powerpoint/2010/main" val="136192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7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7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7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8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0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0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1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1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7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9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99"/>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00"/>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0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97"/>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93"/>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96"/>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25"/>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81"/>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184"/>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98"/>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201"/>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203"/>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194"/>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204"/>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195"/>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206"/>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205"/>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187"/>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227"/>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207"/>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120"/>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123"/>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107"/>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220"/>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111"/>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213"/>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10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 grpId="0" animBg="1"/>
      <p:bldP spid="175" grpId="0" animBg="1"/>
      <p:bldP spid="179" grpId="0" animBg="1"/>
      <p:bldP spid="180" grpId="0" animBg="1"/>
      <p:bldP spid="207" grpId="0" animBg="1"/>
      <p:bldP spid="208" grpId="0" animBg="1"/>
      <p:bldP spid="209" grpId="0" animBg="1"/>
      <p:bldP spid="210" grpId="0" animBg="1"/>
      <p:bldP spid="211" grpId="0" animBg="1"/>
      <p:bldP spid="106" grpId="0" animBg="1"/>
      <p:bldP spid="107" grpId="0" animBg="1"/>
      <p:bldP spid="111" grpId="0" animBg="1"/>
      <p:bldP spid="3" grpId="0" animBg="1"/>
      <p:bldP spid="123" grpId="0" animBg="1"/>
      <p:bldP spid="12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 1"/>
          <p:cNvGrpSpPr/>
          <p:nvPr/>
        </p:nvGrpSpPr>
        <p:grpSpPr>
          <a:xfrm>
            <a:off x="1105874" y="1836792"/>
            <a:ext cx="3025637" cy="3808847"/>
            <a:chOff x="358577" y="2447461"/>
            <a:chExt cx="3025637" cy="3808847"/>
          </a:xfrm>
        </p:grpSpPr>
        <p:sp>
          <p:nvSpPr>
            <p:cNvPr id="23" name="矩形 22"/>
            <p:cNvSpPr/>
            <p:nvPr/>
          </p:nvSpPr>
          <p:spPr>
            <a:xfrm>
              <a:off x="1321808" y="3345165"/>
              <a:ext cx="1134533" cy="19976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800" dirty="0"/>
                <a:t>LSTM</a:t>
              </a:r>
              <a:endParaRPr lang="zh-TW" altLang="en-US" sz="2800" dirty="0"/>
            </a:p>
          </p:txBody>
        </p:sp>
        <p:sp>
          <p:nvSpPr>
            <p:cNvPr id="24" name="矩形 23"/>
            <p:cNvSpPr/>
            <p:nvPr/>
          </p:nvSpPr>
          <p:spPr>
            <a:xfrm>
              <a:off x="402450" y="3345166"/>
              <a:ext cx="507999" cy="93133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sz="2800" baseline="30000" dirty="0"/>
            </a:p>
          </p:txBody>
        </p:sp>
        <p:sp>
          <p:nvSpPr>
            <p:cNvPr id="25" name="矩形 24"/>
            <p:cNvSpPr/>
            <p:nvPr/>
          </p:nvSpPr>
          <p:spPr>
            <a:xfrm>
              <a:off x="1408892" y="2447461"/>
              <a:ext cx="931333" cy="46566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TW" sz="2800" dirty="0" err="1"/>
                <a:t>y</a:t>
              </a:r>
              <a:r>
                <a:rPr lang="en-US" altLang="zh-TW" sz="2800" baseline="30000" dirty="0" err="1"/>
                <a:t>t</a:t>
              </a:r>
              <a:endParaRPr lang="zh-TW" altLang="en-US" sz="2800" baseline="30000" dirty="0"/>
            </a:p>
          </p:txBody>
        </p:sp>
        <p:sp>
          <p:nvSpPr>
            <p:cNvPr id="26" name="矩形 25"/>
            <p:cNvSpPr/>
            <p:nvPr/>
          </p:nvSpPr>
          <p:spPr>
            <a:xfrm>
              <a:off x="1445701" y="5790641"/>
              <a:ext cx="931333" cy="465667"/>
            </a:xfrm>
            <a:prstGeom prst="rect">
              <a:avLst/>
            </a:prstGeom>
            <a:solidFill>
              <a:srgbClr val="FFC0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TW" sz="2800" dirty="0" err="1" smtClean="0"/>
                <a:t>x</a:t>
              </a:r>
              <a:r>
                <a:rPr lang="en-US" altLang="zh-TW" sz="2800" baseline="30000" dirty="0" err="1" smtClean="0"/>
                <a:t>t</a:t>
              </a:r>
              <a:endParaRPr lang="zh-TW" altLang="en-US" sz="2800" baseline="30000" dirty="0"/>
            </a:p>
          </p:txBody>
        </p:sp>
        <p:cxnSp>
          <p:nvCxnSpPr>
            <p:cNvPr id="27" name="直線單箭頭接點 19"/>
            <p:cNvCxnSpPr>
              <a:cxnSpLocks/>
            </p:cNvCxnSpPr>
            <p:nvPr/>
          </p:nvCxnSpPr>
          <p:spPr>
            <a:xfrm>
              <a:off x="910448" y="3842957"/>
              <a:ext cx="389468"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直線單箭頭接點 21"/>
            <p:cNvCxnSpPr>
              <a:cxnSpLocks/>
            </p:cNvCxnSpPr>
            <p:nvPr/>
          </p:nvCxnSpPr>
          <p:spPr>
            <a:xfrm rot="16200000">
              <a:off x="1696756" y="3124794"/>
              <a:ext cx="389468"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線單箭頭接點 22"/>
            <p:cNvCxnSpPr>
              <a:cxnSpLocks/>
            </p:cNvCxnSpPr>
            <p:nvPr/>
          </p:nvCxnSpPr>
          <p:spPr>
            <a:xfrm rot="16200000">
              <a:off x="1733565" y="5594582"/>
              <a:ext cx="389468"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 name="矩形 29"/>
            <p:cNvSpPr/>
            <p:nvPr/>
          </p:nvSpPr>
          <p:spPr>
            <a:xfrm>
              <a:off x="410913" y="4411435"/>
              <a:ext cx="507999" cy="931333"/>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TW" altLang="en-US" sz="2800" baseline="30000" dirty="0"/>
            </a:p>
          </p:txBody>
        </p:sp>
        <p:cxnSp>
          <p:nvCxnSpPr>
            <p:cNvPr id="31" name="直線單箭頭接點 24"/>
            <p:cNvCxnSpPr>
              <a:cxnSpLocks/>
            </p:cNvCxnSpPr>
            <p:nvPr/>
          </p:nvCxnSpPr>
          <p:spPr>
            <a:xfrm>
              <a:off x="918911" y="4934382"/>
              <a:ext cx="389468"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線單箭頭接點 25"/>
            <p:cNvCxnSpPr>
              <a:cxnSpLocks/>
            </p:cNvCxnSpPr>
            <p:nvPr/>
          </p:nvCxnSpPr>
          <p:spPr>
            <a:xfrm>
              <a:off x="2447877" y="3842957"/>
              <a:ext cx="389468"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直線單箭頭接點 26"/>
            <p:cNvCxnSpPr>
              <a:cxnSpLocks/>
            </p:cNvCxnSpPr>
            <p:nvPr/>
          </p:nvCxnSpPr>
          <p:spPr>
            <a:xfrm>
              <a:off x="2456340" y="4934382"/>
              <a:ext cx="389468"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矩形 33"/>
            <p:cNvSpPr/>
            <p:nvPr/>
          </p:nvSpPr>
          <p:spPr>
            <a:xfrm>
              <a:off x="2867752" y="3370024"/>
              <a:ext cx="507999" cy="93133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TW" sz="2800" dirty="0" err="1"/>
                <a:t>c</a:t>
              </a:r>
              <a:r>
                <a:rPr lang="en-US" altLang="zh-TW" sz="2800" baseline="30000" dirty="0" err="1"/>
                <a:t>t</a:t>
              </a:r>
              <a:endParaRPr lang="zh-TW" altLang="en-US" sz="2800" baseline="30000" dirty="0"/>
            </a:p>
          </p:txBody>
        </p:sp>
        <p:sp>
          <p:nvSpPr>
            <p:cNvPr id="35" name="矩形 34"/>
            <p:cNvSpPr/>
            <p:nvPr/>
          </p:nvSpPr>
          <p:spPr>
            <a:xfrm>
              <a:off x="2876215" y="4436293"/>
              <a:ext cx="507999" cy="931333"/>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TW" sz="2800" dirty="0" err="1"/>
                <a:t>h</a:t>
              </a:r>
              <a:r>
                <a:rPr lang="en-US" altLang="zh-TW" sz="2800" baseline="30000" dirty="0" err="1"/>
                <a:t>t</a:t>
              </a:r>
              <a:endParaRPr lang="zh-TW" altLang="en-US" sz="2800" baseline="30000" dirty="0"/>
            </a:p>
          </p:txBody>
        </p:sp>
        <p:sp>
          <p:nvSpPr>
            <p:cNvPr id="36" name="矩形 35"/>
            <p:cNvSpPr/>
            <p:nvPr/>
          </p:nvSpPr>
          <p:spPr>
            <a:xfrm>
              <a:off x="377833" y="4640348"/>
              <a:ext cx="646203" cy="523220"/>
            </a:xfrm>
            <a:prstGeom prst="rect">
              <a:avLst/>
            </a:prstGeom>
          </p:spPr>
          <p:txBody>
            <a:bodyPr wrap="none">
              <a:spAutoFit/>
            </a:bodyPr>
            <a:lstStyle/>
            <a:p>
              <a:pPr algn="ctr"/>
              <a:r>
                <a:rPr lang="en-US" altLang="zh-TW" sz="2800" dirty="0">
                  <a:solidFill>
                    <a:schemeClr val="bg1"/>
                  </a:solidFill>
                </a:rPr>
                <a:t>h</a:t>
              </a:r>
              <a:r>
                <a:rPr lang="en-US" altLang="zh-TW" sz="2800" baseline="30000" dirty="0">
                  <a:solidFill>
                    <a:schemeClr val="bg1"/>
                  </a:solidFill>
                </a:rPr>
                <a:t>t-1</a:t>
              </a:r>
              <a:endParaRPr lang="zh-TW" altLang="en-US" sz="2800" baseline="30000" dirty="0">
                <a:solidFill>
                  <a:schemeClr val="bg1"/>
                </a:solidFill>
              </a:endParaRPr>
            </a:p>
          </p:txBody>
        </p:sp>
        <p:sp>
          <p:nvSpPr>
            <p:cNvPr id="37" name="矩形 36"/>
            <p:cNvSpPr/>
            <p:nvPr/>
          </p:nvSpPr>
          <p:spPr>
            <a:xfrm>
              <a:off x="358577" y="3574079"/>
              <a:ext cx="612668" cy="523220"/>
            </a:xfrm>
            <a:prstGeom prst="rect">
              <a:avLst/>
            </a:prstGeom>
          </p:spPr>
          <p:txBody>
            <a:bodyPr wrap="none">
              <a:spAutoFit/>
            </a:bodyPr>
            <a:lstStyle/>
            <a:p>
              <a:pPr algn="ctr"/>
              <a:r>
                <a:rPr lang="en-US" altLang="zh-TW" sz="2800" dirty="0"/>
                <a:t>c</a:t>
              </a:r>
              <a:r>
                <a:rPr lang="en-US" altLang="zh-TW" sz="2800" baseline="30000" dirty="0"/>
                <a:t>t-1</a:t>
              </a:r>
              <a:endParaRPr lang="zh-TW" altLang="en-US" sz="2800" baseline="30000" dirty="0"/>
            </a:p>
          </p:txBody>
        </p:sp>
      </p:grpSp>
      <p:sp>
        <p:nvSpPr>
          <p:cNvPr id="40" name="标题 39"/>
          <p:cNvSpPr>
            <a:spLocks noGrp="1"/>
          </p:cNvSpPr>
          <p:nvPr>
            <p:ph type="title"/>
          </p:nvPr>
        </p:nvSpPr>
        <p:spPr>
          <a:xfrm>
            <a:off x="816128" y="159514"/>
            <a:ext cx="9753146" cy="674233"/>
          </a:xfrm>
        </p:spPr>
        <p:txBody>
          <a:bodyPr/>
          <a:lstStyle/>
          <a:p>
            <a:r>
              <a:rPr kumimoji="1" lang="en-US" altLang="zh-CN" dirty="0" smtClean="0"/>
              <a:t>LSTM</a:t>
            </a:r>
            <a:endParaRPr kumimoji="1" lang="zh-CN" altLang="en-US" dirty="0"/>
          </a:p>
        </p:txBody>
      </p:sp>
    </p:spTree>
    <p:extLst>
      <p:ext uri="{BB962C8B-B14F-4D97-AF65-F5344CB8AC3E}">
        <p14:creationId xmlns:p14="http://schemas.microsoft.com/office/powerpoint/2010/main" val="50883645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矩形 38"/>
          <p:cNvSpPr/>
          <p:nvPr/>
        </p:nvSpPr>
        <p:spPr>
          <a:xfrm>
            <a:off x="5151577" y="2379784"/>
            <a:ext cx="720000" cy="368770"/>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zh-TW" altLang="en-US"/>
          </a:p>
        </p:txBody>
      </p:sp>
      <p:sp>
        <p:nvSpPr>
          <p:cNvPr id="40" name="文字方塊 39"/>
          <p:cNvSpPr txBox="1"/>
          <p:nvPr/>
        </p:nvSpPr>
        <p:spPr>
          <a:xfrm>
            <a:off x="5074081" y="2347657"/>
            <a:ext cx="907572" cy="461665"/>
          </a:xfrm>
          <a:prstGeom prst="rect">
            <a:avLst/>
          </a:prstGeom>
          <a:noFill/>
          <a:ln>
            <a:noFill/>
          </a:ln>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US" altLang="zh-TW" sz="2400" dirty="0">
                <a:solidFill>
                  <a:schemeClr val="bg1"/>
                </a:solidFill>
              </a:rPr>
              <a:t>h</a:t>
            </a:r>
            <a:r>
              <a:rPr lang="en-US" altLang="zh-TW" sz="2400" baseline="30000" dirty="0">
                <a:solidFill>
                  <a:schemeClr val="bg1"/>
                </a:solidFill>
              </a:rPr>
              <a:t>t-1</a:t>
            </a:r>
            <a:endParaRPr lang="zh-TW" altLang="en-US" sz="2400" baseline="30000" dirty="0">
              <a:solidFill>
                <a:schemeClr val="bg1"/>
              </a:solidFill>
            </a:endParaRPr>
          </a:p>
        </p:txBody>
      </p:sp>
      <p:sp>
        <p:nvSpPr>
          <p:cNvPr id="2" name="標題 1"/>
          <p:cNvSpPr>
            <a:spLocks noGrp="1"/>
          </p:cNvSpPr>
          <p:nvPr>
            <p:ph type="title"/>
          </p:nvPr>
        </p:nvSpPr>
        <p:spPr>
          <a:xfrm>
            <a:off x="746126" y="158524"/>
            <a:ext cx="11104498" cy="674233"/>
          </a:xfrm>
        </p:spPr>
        <p:txBody>
          <a:bodyPr/>
          <a:lstStyle/>
          <a:p>
            <a:r>
              <a:rPr lang="en-US" altLang="zh-TW" dirty="0" smtClean="0"/>
              <a:t>GRU</a:t>
            </a:r>
            <a:r>
              <a:rPr lang="zh-CN" altLang="en-US" dirty="0" smtClean="0"/>
              <a:t>（</a:t>
            </a:r>
            <a:r>
              <a:rPr lang="en-US" altLang="zh-CN" dirty="0"/>
              <a:t> Gated Recurrent </a:t>
            </a:r>
            <a:r>
              <a:rPr lang="en-US" altLang="zh-CN" dirty="0" smtClean="0"/>
              <a:t>Unit</a:t>
            </a:r>
            <a:r>
              <a:rPr lang="zh-CN" altLang="en-US" dirty="0" smtClean="0"/>
              <a:t>）</a:t>
            </a:r>
            <a:endParaRPr lang="zh-TW" altLang="en-US" dirty="0"/>
          </a:p>
        </p:txBody>
      </p:sp>
      <p:sp>
        <p:nvSpPr>
          <p:cNvPr id="8" name="矩形 7"/>
          <p:cNvSpPr/>
          <p:nvPr/>
        </p:nvSpPr>
        <p:spPr>
          <a:xfrm>
            <a:off x="6042949" y="4686852"/>
            <a:ext cx="720000" cy="432000"/>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altLang="zh-TW" sz="2400" dirty="0"/>
              <a:t>r</a:t>
            </a:r>
            <a:endParaRPr lang="zh-TW" altLang="en-US" sz="2400" baseline="30000" dirty="0"/>
          </a:p>
        </p:txBody>
      </p:sp>
      <p:sp>
        <p:nvSpPr>
          <p:cNvPr id="13" name="矩形 12"/>
          <p:cNvSpPr/>
          <p:nvPr/>
        </p:nvSpPr>
        <p:spPr>
          <a:xfrm>
            <a:off x="7302823" y="4719875"/>
            <a:ext cx="720000" cy="432000"/>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altLang="zh-TW" sz="2400" dirty="0"/>
              <a:t>z</a:t>
            </a:r>
            <a:endParaRPr lang="zh-TW" altLang="en-US" sz="2400" baseline="30000" dirty="0"/>
          </a:p>
        </p:txBody>
      </p:sp>
      <p:grpSp>
        <p:nvGrpSpPr>
          <p:cNvPr id="32" name="群組 31"/>
          <p:cNvGrpSpPr/>
          <p:nvPr/>
        </p:nvGrpSpPr>
        <p:grpSpPr>
          <a:xfrm>
            <a:off x="8598235" y="1033586"/>
            <a:ext cx="907572" cy="461665"/>
            <a:chOff x="3326306" y="1395097"/>
            <a:chExt cx="907572" cy="461665"/>
          </a:xfrm>
        </p:grpSpPr>
        <p:sp>
          <p:nvSpPr>
            <p:cNvPr id="23" name="矩形 22"/>
            <p:cNvSpPr/>
            <p:nvPr/>
          </p:nvSpPr>
          <p:spPr>
            <a:xfrm>
              <a:off x="3407878" y="1409486"/>
              <a:ext cx="720000" cy="432000"/>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zh-TW" altLang="en-US"/>
            </a:p>
          </p:txBody>
        </p:sp>
        <p:sp>
          <p:nvSpPr>
            <p:cNvPr id="24" name="文字方塊 23"/>
            <p:cNvSpPr txBox="1"/>
            <p:nvPr/>
          </p:nvSpPr>
          <p:spPr>
            <a:xfrm>
              <a:off x="3326306" y="1395097"/>
              <a:ext cx="907572" cy="461665"/>
            </a:xfrm>
            <a:prstGeom prst="rect">
              <a:avLst/>
            </a:prstGeom>
            <a:noFill/>
          </p:spPr>
          <p:txBody>
            <a:bodyPr wrap="square" rtlCol="0">
              <a:spAutoFit/>
            </a:bodyPr>
            <a:lstStyle/>
            <a:p>
              <a:pPr algn="ctr"/>
              <a:r>
                <a:rPr lang="en-US" altLang="zh-TW" sz="2400" dirty="0" err="1">
                  <a:solidFill>
                    <a:schemeClr val="bg1"/>
                  </a:solidFill>
                </a:rPr>
                <a:t>y</a:t>
              </a:r>
              <a:r>
                <a:rPr lang="en-US" altLang="zh-TW" sz="2400" baseline="30000" dirty="0" err="1">
                  <a:solidFill>
                    <a:schemeClr val="bg1"/>
                  </a:solidFill>
                </a:rPr>
                <a:t>t</a:t>
              </a:r>
              <a:endParaRPr lang="zh-TW" altLang="en-US" sz="2400" baseline="30000" dirty="0">
                <a:solidFill>
                  <a:schemeClr val="bg1"/>
                </a:solidFill>
              </a:endParaRPr>
            </a:p>
          </p:txBody>
        </p:sp>
      </p:grpSp>
      <p:cxnSp>
        <p:nvCxnSpPr>
          <p:cNvPr id="25" name="直線單箭頭接點 24"/>
          <p:cNvCxnSpPr>
            <a:cxnSpLocks/>
            <a:endCxn id="86" idx="4"/>
          </p:cNvCxnSpPr>
          <p:nvPr/>
        </p:nvCxnSpPr>
        <p:spPr>
          <a:xfrm flipH="1" flipV="1">
            <a:off x="6357669" y="3405776"/>
            <a:ext cx="18804" cy="1257959"/>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線單箭頭接點 25"/>
          <p:cNvCxnSpPr>
            <a:cxnSpLocks/>
            <a:endCxn id="118" idx="2"/>
          </p:cNvCxnSpPr>
          <p:nvPr/>
        </p:nvCxnSpPr>
        <p:spPr>
          <a:xfrm flipV="1">
            <a:off x="5859811" y="2570254"/>
            <a:ext cx="1591169" cy="2"/>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 name="向下箭號 161"/>
          <p:cNvSpPr/>
          <p:nvPr/>
        </p:nvSpPr>
        <p:spPr>
          <a:xfrm flipV="1">
            <a:off x="8840439" y="1553134"/>
            <a:ext cx="438150" cy="748396"/>
          </a:xfrm>
          <a:prstGeom prst="downArrow">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TW" altLang="en-US"/>
          </a:p>
        </p:txBody>
      </p:sp>
      <p:sp>
        <p:nvSpPr>
          <p:cNvPr id="33" name="向下箭號 165"/>
          <p:cNvSpPr/>
          <p:nvPr/>
        </p:nvSpPr>
        <p:spPr>
          <a:xfrm rot="18993628" flipV="1">
            <a:off x="6466948" y="5087568"/>
            <a:ext cx="438150" cy="872768"/>
          </a:xfrm>
          <a:prstGeom prst="downArrow">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zh-TW" altLang="en-US"/>
          </a:p>
        </p:txBody>
      </p:sp>
      <p:sp>
        <p:nvSpPr>
          <p:cNvPr id="45" name="手繪多邊形 4"/>
          <p:cNvSpPr/>
          <p:nvPr/>
        </p:nvSpPr>
        <p:spPr>
          <a:xfrm>
            <a:off x="5892543" y="2580725"/>
            <a:ext cx="435428" cy="378302"/>
          </a:xfrm>
          <a:custGeom>
            <a:avLst/>
            <a:gdLst>
              <a:gd name="connsiteX0" fmla="*/ 0 w 435428"/>
              <a:gd name="connsiteY0" fmla="*/ 931 h 378302"/>
              <a:gd name="connsiteX1" fmla="*/ 290286 w 435428"/>
              <a:gd name="connsiteY1" fmla="*/ 58988 h 378302"/>
              <a:gd name="connsiteX2" fmla="*/ 435428 w 435428"/>
              <a:gd name="connsiteY2" fmla="*/ 378302 h 378302"/>
            </a:gdLst>
            <a:ahLst/>
            <a:cxnLst>
              <a:cxn ang="0">
                <a:pos x="connsiteX0" y="connsiteY0"/>
              </a:cxn>
              <a:cxn ang="0">
                <a:pos x="connsiteX1" y="connsiteY1"/>
              </a:cxn>
              <a:cxn ang="0">
                <a:pos x="connsiteX2" y="connsiteY2"/>
              </a:cxn>
            </a:cxnLst>
            <a:rect l="l" t="t" r="r" b="b"/>
            <a:pathLst>
              <a:path w="435428" h="378302">
                <a:moveTo>
                  <a:pt x="0" y="931"/>
                </a:moveTo>
                <a:cubicBezTo>
                  <a:pt x="108857" y="-1488"/>
                  <a:pt x="217715" y="-3907"/>
                  <a:pt x="290286" y="58988"/>
                </a:cubicBezTo>
                <a:cubicBezTo>
                  <a:pt x="362857" y="121883"/>
                  <a:pt x="399142" y="250092"/>
                  <a:pt x="435428" y="378302"/>
                </a:cubicBezTo>
              </a:path>
            </a:pathLst>
          </a:custGeom>
          <a:noFill/>
          <a:ln w="5715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81" name="直線單箭頭接點 80"/>
          <p:cNvCxnSpPr>
            <a:cxnSpLocks/>
          </p:cNvCxnSpPr>
          <p:nvPr/>
        </p:nvCxnSpPr>
        <p:spPr>
          <a:xfrm flipV="1">
            <a:off x="9034106" y="3907932"/>
            <a:ext cx="0" cy="92639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4" name="群組 13"/>
          <p:cNvGrpSpPr/>
          <p:nvPr/>
        </p:nvGrpSpPr>
        <p:grpSpPr>
          <a:xfrm>
            <a:off x="6227108" y="5933169"/>
            <a:ext cx="1720252" cy="480851"/>
            <a:chOff x="4853681" y="5907782"/>
            <a:chExt cx="1720252" cy="480851"/>
          </a:xfrm>
        </p:grpSpPr>
        <p:grpSp>
          <p:nvGrpSpPr>
            <p:cNvPr id="4" name="群組 3"/>
            <p:cNvGrpSpPr/>
            <p:nvPr/>
          </p:nvGrpSpPr>
          <p:grpSpPr>
            <a:xfrm>
              <a:off x="5666361" y="5926968"/>
              <a:ext cx="907572" cy="461665"/>
              <a:chOff x="4765592" y="6396335"/>
              <a:chExt cx="907572" cy="461665"/>
            </a:xfrm>
          </p:grpSpPr>
          <p:sp>
            <p:nvSpPr>
              <p:cNvPr id="5" name="矩形 4"/>
              <p:cNvSpPr/>
              <p:nvPr/>
            </p:nvSpPr>
            <p:spPr>
              <a:xfrm>
                <a:off x="4823114" y="6442783"/>
                <a:ext cx="720000" cy="368770"/>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TW" altLang="en-US"/>
              </a:p>
            </p:txBody>
          </p:sp>
          <p:sp>
            <p:nvSpPr>
              <p:cNvPr id="6" name="文字方塊 5"/>
              <p:cNvSpPr txBox="1"/>
              <p:nvPr/>
            </p:nvSpPr>
            <p:spPr>
              <a:xfrm>
                <a:off x="4765592" y="6396335"/>
                <a:ext cx="907572" cy="461665"/>
              </a:xfrm>
              <a:prstGeom prst="rect">
                <a:avLst/>
              </a:prstGeom>
              <a:solidFill>
                <a:srgbClr val="FFC000"/>
              </a:solidFill>
            </p:spPr>
            <p:txBody>
              <a:bodyPr wrap="square" rtlCol="0">
                <a:spAutoFit/>
              </a:bodyPr>
              <a:lstStyle/>
              <a:p>
                <a:pPr algn="ctr"/>
                <a:r>
                  <a:rPr lang="en-US" altLang="zh-TW" sz="2400" dirty="0" err="1"/>
                  <a:t>x</a:t>
                </a:r>
                <a:r>
                  <a:rPr lang="en-US" altLang="zh-TW" sz="2400" baseline="30000" dirty="0" err="1"/>
                  <a:t>t</a:t>
                </a:r>
                <a:endParaRPr lang="zh-TW" altLang="en-US" sz="2400" baseline="30000" dirty="0"/>
              </a:p>
            </p:txBody>
          </p:sp>
        </p:grpSp>
        <p:sp>
          <p:nvSpPr>
            <p:cNvPr id="98" name="矩形 97"/>
            <p:cNvSpPr/>
            <p:nvPr/>
          </p:nvSpPr>
          <p:spPr>
            <a:xfrm>
              <a:off x="4913487" y="5954231"/>
              <a:ext cx="720000" cy="368770"/>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zh-TW" altLang="en-US"/>
            </a:p>
          </p:txBody>
        </p:sp>
        <p:sp>
          <p:nvSpPr>
            <p:cNvPr id="99" name="文字方塊 98"/>
            <p:cNvSpPr txBox="1"/>
            <p:nvPr/>
          </p:nvSpPr>
          <p:spPr>
            <a:xfrm>
              <a:off x="4853681" y="5907782"/>
              <a:ext cx="907572" cy="461665"/>
            </a:xfrm>
            <a:prstGeom prst="rect">
              <a:avLst/>
            </a:prstGeom>
            <a:noFill/>
            <a:ln>
              <a:noFill/>
            </a:ln>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US" altLang="zh-TW" sz="2400" dirty="0">
                  <a:solidFill>
                    <a:schemeClr val="bg1"/>
                  </a:solidFill>
                </a:rPr>
                <a:t>h</a:t>
              </a:r>
              <a:r>
                <a:rPr lang="en-US" altLang="zh-TW" sz="2400" baseline="30000" dirty="0">
                  <a:solidFill>
                    <a:schemeClr val="bg1"/>
                  </a:solidFill>
                </a:rPr>
                <a:t>t-1</a:t>
              </a:r>
              <a:endParaRPr lang="zh-TW" altLang="en-US" sz="2400" baseline="30000" dirty="0">
                <a:solidFill>
                  <a:schemeClr val="bg1"/>
                </a:solidFill>
              </a:endParaRPr>
            </a:p>
          </p:txBody>
        </p:sp>
      </p:grpSp>
      <p:cxnSp>
        <p:nvCxnSpPr>
          <p:cNvPr id="105" name="直線單箭頭接點 104"/>
          <p:cNvCxnSpPr>
            <a:cxnSpLocks/>
          </p:cNvCxnSpPr>
          <p:nvPr/>
        </p:nvCxnSpPr>
        <p:spPr>
          <a:xfrm flipV="1">
            <a:off x="5557253" y="2814675"/>
            <a:ext cx="0" cy="3323941"/>
          </a:xfrm>
          <a:prstGeom prst="straightConnector1">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3" name="圖片 2"/>
          <p:cNvPicPr>
            <a:picLocks noChangeAspect="1"/>
          </p:cNvPicPr>
          <p:nvPr/>
        </p:nvPicPr>
        <p:blipFill>
          <a:blip r:embed="rId3"/>
          <a:stretch>
            <a:fillRect/>
          </a:stretch>
        </p:blipFill>
        <p:spPr>
          <a:xfrm>
            <a:off x="649772" y="1147763"/>
            <a:ext cx="1927419" cy="1722631"/>
          </a:xfrm>
          <a:prstGeom prst="rect">
            <a:avLst/>
          </a:prstGeom>
        </p:spPr>
      </p:pic>
      <p:sp>
        <p:nvSpPr>
          <p:cNvPr id="83" name="矩形 82"/>
          <p:cNvSpPr/>
          <p:nvPr/>
        </p:nvSpPr>
        <p:spPr>
          <a:xfrm>
            <a:off x="8699514" y="4726826"/>
            <a:ext cx="720000" cy="432000"/>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altLang="zh-TW" sz="2400" dirty="0"/>
              <a:t>h'</a:t>
            </a:r>
            <a:endParaRPr lang="zh-TW" altLang="en-US" sz="2400" baseline="30000" dirty="0"/>
          </a:p>
        </p:txBody>
      </p:sp>
      <p:cxnSp>
        <p:nvCxnSpPr>
          <p:cNvPr id="84" name="直線單箭頭接點 83"/>
          <p:cNvCxnSpPr>
            <a:cxnSpLocks/>
          </p:cNvCxnSpPr>
          <p:nvPr/>
        </p:nvCxnSpPr>
        <p:spPr>
          <a:xfrm flipV="1">
            <a:off x="5583536" y="6145819"/>
            <a:ext cx="691080" cy="0"/>
          </a:xfrm>
          <a:prstGeom prst="straightConnector1">
            <a:avLst/>
          </a:prstGeom>
          <a:ln w="571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grpSp>
        <p:nvGrpSpPr>
          <p:cNvPr id="85" name="群組 84"/>
          <p:cNvGrpSpPr/>
          <p:nvPr/>
        </p:nvGrpSpPr>
        <p:grpSpPr>
          <a:xfrm>
            <a:off x="6138594" y="2967626"/>
            <a:ext cx="438150" cy="438150"/>
            <a:chOff x="6656524" y="2699227"/>
            <a:chExt cx="438150" cy="438150"/>
          </a:xfrm>
        </p:grpSpPr>
        <p:sp>
          <p:nvSpPr>
            <p:cNvPr id="86" name="橢圓 85"/>
            <p:cNvSpPr/>
            <p:nvPr/>
          </p:nvSpPr>
          <p:spPr>
            <a:xfrm>
              <a:off x="6656524" y="2699227"/>
              <a:ext cx="438150" cy="4381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87" name="文字方塊 86"/>
                <p:cNvSpPr txBox="1"/>
                <p:nvPr/>
              </p:nvSpPr>
              <p:spPr>
                <a:xfrm>
                  <a:off x="6710937" y="2723025"/>
                  <a:ext cx="33663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i="1">
                            <a:latin typeface="Cambria Math" panose="02040503050406030204" pitchFamily="18" charset="0"/>
                            <a:ea typeface="Cambria Math" panose="02040503050406030204" pitchFamily="18" charset="0"/>
                          </a:rPr>
                          <m:t>⨀</m:t>
                        </m:r>
                      </m:oMath>
                    </m:oMathPara>
                  </a14:m>
                  <a:endParaRPr lang="zh-TW" altLang="en-US" sz="2400" dirty="0"/>
                </a:p>
              </p:txBody>
            </p:sp>
          </mc:Choice>
          <mc:Fallback xmlns="">
            <p:sp>
              <p:nvSpPr>
                <p:cNvPr id="87" name="文字方塊 86"/>
                <p:cNvSpPr txBox="1">
                  <a:spLocks noRot="1" noChangeAspect="1" noMove="1" noResize="1" noEditPoints="1" noAdjustHandles="1" noChangeArrowheads="1" noChangeShapeType="1" noTextEdit="1"/>
                </p:cNvSpPr>
                <p:nvPr/>
              </p:nvSpPr>
              <p:spPr>
                <a:xfrm>
                  <a:off x="6710937" y="2723025"/>
                  <a:ext cx="336631" cy="369332"/>
                </a:xfrm>
                <a:prstGeom prst="rect">
                  <a:avLst/>
                </a:prstGeom>
                <a:blipFill>
                  <a:blip r:embed="rId4"/>
                  <a:stretch>
                    <a:fillRect l="-25455" r="-25455" b="-18333"/>
                  </a:stretch>
                </a:blipFill>
              </p:spPr>
              <p:txBody>
                <a:bodyPr/>
                <a:lstStyle/>
                <a:p>
                  <a:r>
                    <a:rPr lang="zh-TW" altLang="en-US">
                      <a:noFill/>
                    </a:rPr>
                    <a:t> </a:t>
                  </a:r>
                </a:p>
              </p:txBody>
            </p:sp>
          </mc:Fallback>
        </mc:AlternateContent>
      </p:grpSp>
      <p:grpSp>
        <p:nvGrpSpPr>
          <p:cNvPr id="88" name="群組 87"/>
          <p:cNvGrpSpPr/>
          <p:nvPr/>
        </p:nvGrpSpPr>
        <p:grpSpPr>
          <a:xfrm>
            <a:off x="8649110" y="5915859"/>
            <a:ext cx="907572" cy="461665"/>
            <a:chOff x="4765592" y="6396335"/>
            <a:chExt cx="907572" cy="461665"/>
          </a:xfrm>
        </p:grpSpPr>
        <p:sp>
          <p:nvSpPr>
            <p:cNvPr id="89" name="矩形 88"/>
            <p:cNvSpPr/>
            <p:nvPr/>
          </p:nvSpPr>
          <p:spPr>
            <a:xfrm>
              <a:off x="4823114" y="6442783"/>
              <a:ext cx="720000" cy="368770"/>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TW" altLang="en-US"/>
            </a:p>
          </p:txBody>
        </p:sp>
        <p:sp>
          <p:nvSpPr>
            <p:cNvPr id="90" name="文字方塊 89"/>
            <p:cNvSpPr txBox="1"/>
            <p:nvPr/>
          </p:nvSpPr>
          <p:spPr>
            <a:xfrm>
              <a:off x="4765592" y="6396335"/>
              <a:ext cx="907572" cy="461665"/>
            </a:xfrm>
            <a:prstGeom prst="rect">
              <a:avLst/>
            </a:prstGeom>
            <a:solidFill>
              <a:srgbClr val="FFC000"/>
            </a:solidFill>
          </p:spPr>
          <p:txBody>
            <a:bodyPr wrap="square" rtlCol="0">
              <a:spAutoFit/>
            </a:bodyPr>
            <a:lstStyle/>
            <a:p>
              <a:pPr algn="ctr"/>
              <a:r>
                <a:rPr lang="en-US" altLang="zh-TW" sz="2400" dirty="0" err="1"/>
                <a:t>x</a:t>
              </a:r>
              <a:r>
                <a:rPr lang="en-US" altLang="zh-TW" sz="2400" baseline="30000" dirty="0" err="1"/>
                <a:t>t</a:t>
              </a:r>
              <a:endParaRPr lang="zh-TW" altLang="en-US" sz="2400" baseline="30000" dirty="0"/>
            </a:p>
          </p:txBody>
        </p:sp>
      </p:grpSp>
      <p:sp>
        <p:nvSpPr>
          <p:cNvPr id="91" name="向下箭號 162"/>
          <p:cNvSpPr/>
          <p:nvPr/>
        </p:nvSpPr>
        <p:spPr>
          <a:xfrm flipV="1">
            <a:off x="8832946" y="5274596"/>
            <a:ext cx="438150" cy="550705"/>
          </a:xfrm>
          <a:prstGeom prst="downArrow">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zh-TW" altLang="en-US"/>
          </a:p>
        </p:txBody>
      </p:sp>
      <p:sp>
        <p:nvSpPr>
          <p:cNvPr id="92" name="向下箭號 162"/>
          <p:cNvSpPr/>
          <p:nvPr/>
        </p:nvSpPr>
        <p:spPr>
          <a:xfrm rot="7262412" flipV="1">
            <a:off x="7446150" y="2971452"/>
            <a:ext cx="290229" cy="2589734"/>
          </a:xfrm>
          <a:prstGeom prst="downArrow">
            <a:avLst/>
          </a:prstGeom>
          <a:solidFill>
            <a:srgbClr val="FFC000"/>
          </a:solidFill>
        </p:spPr>
        <p:style>
          <a:lnRef idx="0">
            <a:schemeClr val="accent4"/>
          </a:lnRef>
          <a:fillRef idx="3">
            <a:schemeClr val="accent4"/>
          </a:fillRef>
          <a:effectRef idx="3">
            <a:schemeClr val="accent4"/>
          </a:effectRef>
          <a:fontRef idx="minor">
            <a:schemeClr val="lt1"/>
          </a:fontRef>
        </p:style>
        <p:txBody>
          <a:bodyPr rtlCol="0" anchor="ctr"/>
          <a:lstStyle/>
          <a:p>
            <a:pPr algn="ctr"/>
            <a:endParaRPr lang="zh-TW" altLang="en-US"/>
          </a:p>
        </p:txBody>
      </p:sp>
      <p:cxnSp>
        <p:nvCxnSpPr>
          <p:cNvPr id="115" name="直線單箭頭接點 114"/>
          <p:cNvCxnSpPr>
            <a:cxnSpLocks/>
            <a:endCxn id="119" idx="2"/>
          </p:cNvCxnSpPr>
          <p:nvPr/>
        </p:nvCxnSpPr>
        <p:spPr>
          <a:xfrm flipV="1">
            <a:off x="7644147" y="2744309"/>
            <a:ext cx="0" cy="195946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6" name="直線單箭頭接點 115"/>
          <p:cNvCxnSpPr>
            <a:cxnSpLocks/>
          </p:cNvCxnSpPr>
          <p:nvPr/>
        </p:nvCxnSpPr>
        <p:spPr>
          <a:xfrm>
            <a:off x="7692650" y="3676497"/>
            <a:ext cx="1068342" cy="8995"/>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17" name="群組 116"/>
          <p:cNvGrpSpPr/>
          <p:nvPr/>
        </p:nvGrpSpPr>
        <p:grpSpPr>
          <a:xfrm>
            <a:off x="7450979" y="2351179"/>
            <a:ext cx="438150" cy="438150"/>
            <a:chOff x="6656524" y="2699227"/>
            <a:chExt cx="438150" cy="438150"/>
          </a:xfrm>
        </p:grpSpPr>
        <p:sp>
          <p:nvSpPr>
            <p:cNvPr id="118" name="橢圓 117"/>
            <p:cNvSpPr/>
            <p:nvPr/>
          </p:nvSpPr>
          <p:spPr>
            <a:xfrm>
              <a:off x="6656524" y="2699227"/>
              <a:ext cx="438150" cy="4381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119" name="文字方塊 118"/>
                <p:cNvSpPr txBox="1"/>
                <p:nvPr/>
              </p:nvSpPr>
              <p:spPr>
                <a:xfrm>
                  <a:off x="6710937" y="2723025"/>
                  <a:ext cx="33663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i="1">
                            <a:latin typeface="Cambria Math" panose="02040503050406030204" pitchFamily="18" charset="0"/>
                            <a:ea typeface="Cambria Math" panose="02040503050406030204" pitchFamily="18" charset="0"/>
                          </a:rPr>
                          <m:t>⨀</m:t>
                        </m:r>
                      </m:oMath>
                    </m:oMathPara>
                  </a14:m>
                  <a:endParaRPr lang="zh-TW" altLang="en-US" sz="2400" dirty="0"/>
                </a:p>
              </p:txBody>
            </p:sp>
          </mc:Choice>
          <mc:Fallback xmlns="">
            <p:sp>
              <p:nvSpPr>
                <p:cNvPr id="119" name="文字方塊 118"/>
                <p:cNvSpPr txBox="1">
                  <a:spLocks noRot="1" noChangeAspect="1" noMove="1" noResize="1" noEditPoints="1" noAdjustHandles="1" noChangeArrowheads="1" noChangeShapeType="1" noTextEdit="1"/>
                </p:cNvSpPr>
                <p:nvPr/>
              </p:nvSpPr>
              <p:spPr>
                <a:xfrm>
                  <a:off x="6710937" y="2723025"/>
                  <a:ext cx="336631" cy="369332"/>
                </a:xfrm>
                <a:prstGeom prst="rect">
                  <a:avLst/>
                </a:prstGeom>
                <a:blipFill>
                  <a:blip r:embed="rId5"/>
                  <a:stretch>
                    <a:fillRect l="-23636" r="-27273" b="-18333"/>
                  </a:stretch>
                </a:blipFill>
              </p:spPr>
              <p:txBody>
                <a:bodyPr/>
                <a:lstStyle/>
                <a:p>
                  <a:r>
                    <a:rPr lang="zh-TW" altLang="en-US">
                      <a:noFill/>
                    </a:rPr>
                    <a:t> </a:t>
                  </a:r>
                </a:p>
              </p:txBody>
            </p:sp>
          </mc:Fallback>
        </mc:AlternateContent>
      </p:grpSp>
      <p:grpSp>
        <p:nvGrpSpPr>
          <p:cNvPr id="120" name="群組 119"/>
          <p:cNvGrpSpPr/>
          <p:nvPr/>
        </p:nvGrpSpPr>
        <p:grpSpPr>
          <a:xfrm>
            <a:off x="8815031" y="3445312"/>
            <a:ext cx="438150" cy="438150"/>
            <a:chOff x="6656524" y="2699227"/>
            <a:chExt cx="438150" cy="438150"/>
          </a:xfrm>
        </p:grpSpPr>
        <p:sp>
          <p:nvSpPr>
            <p:cNvPr id="121" name="橢圓 120"/>
            <p:cNvSpPr/>
            <p:nvPr/>
          </p:nvSpPr>
          <p:spPr>
            <a:xfrm>
              <a:off x="6656524" y="2699227"/>
              <a:ext cx="438150" cy="4381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122" name="文字方塊 121"/>
                <p:cNvSpPr txBox="1"/>
                <p:nvPr/>
              </p:nvSpPr>
              <p:spPr>
                <a:xfrm>
                  <a:off x="6710937" y="2723025"/>
                  <a:ext cx="33663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i="1">
                            <a:latin typeface="Cambria Math" panose="02040503050406030204" pitchFamily="18" charset="0"/>
                            <a:ea typeface="Cambria Math" panose="02040503050406030204" pitchFamily="18" charset="0"/>
                          </a:rPr>
                          <m:t>⨀</m:t>
                        </m:r>
                      </m:oMath>
                    </m:oMathPara>
                  </a14:m>
                  <a:endParaRPr lang="zh-TW" altLang="en-US" sz="2400" dirty="0"/>
                </a:p>
              </p:txBody>
            </p:sp>
          </mc:Choice>
          <mc:Fallback xmlns="">
            <p:sp>
              <p:nvSpPr>
                <p:cNvPr id="122" name="文字方塊 121"/>
                <p:cNvSpPr txBox="1">
                  <a:spLocks noRot="1" noChangeAspect="1" noMove="1" noResize="1" noEditPoints="1" noAdjustHandles="1" noChangeArrowheads="1" noChangeShapeType="1" noTextEdit="1"/>
                </p:cNvSpPr>
                <p:nvPr/>
              </p:nvSpPr>
              <p:spPr>
                <a:xfrm>
                  <a:off x="6710937" y="2723025"/>
                  <a:ext cx="336631" cy="369332"/>
                </a:xfrm>
                <a:prstGeom prst="rect">
                  <a:avLst/>
                </a:prstGeom>
                <a:blipFill>
                  <a:blip r:embed="rId6"/>
                  <a:stretch>
                    <a:fillRect l="-25455" r="-25455" b="-18033"/>
                  </a:stretch>
                </a:blipFill>
              </p:spPr>
              <p:txBody>
                <a:bodyPr/>
                <a:lstStyle/>
                <a:p>
                  <a:r>
                    <a:rPr lang="zh-TW" altLang="en-US">
                      <a:noFill/>
                    </a:rPr>
                    <a:t> </a:t>
                  </a:r>
                </a:p>
              </p:txBody>
            </p:sp>
          </mc:Fallback>
        </mc:AlternateContent>
      </p:grpSp>
      <p:sp>
        <p:nvSpPr>
          <p:cNvPr id="29" name="文字方塊 28"/>
          <p:cNvSpPr txBox="1"/>
          <p:nvPr/>
        </p:nvSpPr>
        <p:spPr>
          <a:xfrm>
            <a:off x="8145630" y="3198251"/>
            <a:ext cx="705603" cy="461665"/>
          </a:xfrm>
          <a:prstGeom prst="rect">
            <a:avLst/>
          </a:prstGeom>
          <a:noFill/>
        </p:spPr>
        <p:txBody>
          <a:bodyPr wrap="square" rtlCol="0">
            <a:spAutoFit/>
          </a:bodyPr>
          <a:lstStyle/>
          <a:p>
            <a:r>
              <a:rPr lang="en-US" altLang="zh-TW" sz="2400" dirty="0"/>
              <a:t>1-</a:t>
            </a:r>
            <a:endParaRPr lang="zh-TW" altLang="en-US" sz="2400" dirty="0"/>
          </a:p>
        </p:txBody>
      </p:sp>
      <p:grpSp>
        <p:nvGrpSpPr>
          <p:cNvPr id="123" name="群組 122"/>
          <p:cNvGrpSpPr/>
          <p:nvPr/>
        </p:nvGrpSpPr>
        <p:grpSpPr>
          <a:xfrm>
            <a:off x="8818279" y="2359414"/>
            <a:ext cx="438150" cy="438150"/>
            <a:chOff x="6656524" y="2699227"/>
            <a:chExt cx="438150" cy="438150"/>
          </a:xfrm>
        </p:grpSpPr>
        <p:sp>
          <p:nvSpPr>
            <p:cNvPr id="124" name="橢圓 123"/>
            <p:cNvSpPr/>
            <p:nvPr/>
          </p:nvSpPr>
          <p:spPr>
            <a:xfrm>
              <a:off x="6656524" y="2699227"/>
              <a:ext cx="438150" cy="43815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125" name="文字方塊 124"/>
                <p:cNvSpPr txBox="1"/>
                <p:nvPr/>
              </p:nvSpPr>
              <p:spPr>
                <a:xfrm>
                  <a:off x="6766595" y="2808578"/>
                  <a:ext cx="28373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zh-TW" altLang="en-US" i="1" smtClean="0">
                            <a:solidFill>
                              <a:schemeClr val="tx1"/>
                            </a:solidFill>
                            <a:latin typeface="Cambria Math" panose="02040503050406030204" pitchFamily="18" charset="0"/>
                            <a:ea typeface="Cambria Math" panose="02040503050406030204" pitchFamily="18" charset="0"/>
                          </a:rPr>
                          <m:t>＋</m:t>
                        </m:r>
                      </m:oMath>
                    </m:oMathPara>
                  </a14:m>
                  <a:endParaRPr lang="zh-TW" altLang="en-US" dirty="0">
                    <a:solidFill>
                      <a:schemeClr val="tx1"/>
                    </a:solidFill>
                  </a:endParaRPr>
                </a:p>
              </p:txBody>
            </p:sp>
          </mc:Choice>
          <mc:Fallback xmlns="">
            <p:sp>
              <p:nvSpPr>
                <p:cNvPr id="125" name="文字方塊 124"/>
                <p:cNvSpPr txBox="1">
                  <a:spLocks noRot="1" noChangeAspect="1" noMove="1" noResize="1" noEditPoints="1" noAdjustHandles="1" noChangeArrowheads="1" noChangeShapeType="1" noTextEdit="1"/>
                </p:cNvSpPr>
                <p:nvPr/>
              </p:nvSpPr>
              <p:spPr>
                <a:xfrm>
                  <a:off x="6766595" y="2808578"/>
                  <a:ext cx="283732" cy="276999"/>
                </a:xfrm>
                <a:prstGeom prst="rect">
                  <a:avLst/>
                </a:prstGeom>
                <a:blipFill>
                  <a:blip r:embed="rId7"/>
                  <a:stretch>
                    <a:fillRect l="-19565" r="-19565" b="-8889"/>
                  </a:stretch>
                </a:blipFill>
              </p:spPr>
              <p:txBody>
                <a:bodyPr/>
                <a:lstStyle/>
                <a:p>
                  <a:r>
                    <a:rPr lang="zh-TW" altLang="en-US">
                      <a:noFill/>
                    </a:rPr>
                    <a:t> </a:t>
                  </a:r>
                </a:p>
              </p:txBody>
            </p:sp>
          </mc:Fallback>
        </mc:AlternateContent>
      </p:grpSp>
      <p:pic>
        <p:nvPicPr>
          <p:cNvPr id="9" name="圖片 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50038" y="3256426"/>
            <a:ext cx="3445367" cy="3155791"/>
          </a:xfrm>
          <a:prstGeom prst="rect">
            <a:avLst/>
          </a:prstGeom>
        </p:spPr>
      </p:pic>
      <p:cxnSp>
        <p:nvCxnSpPr>
          <p:cNvPr id="93" name="直線單箭頭接點 92"/>
          <p:cNvCxnSpPr>
            <a:cxnSpLocks/>
            <a:stCxn id="90" idx="1"/>
          </p:cNvCxnSpPr>
          <p:nvPr/>
        </p:nvCxnSpPr>
        <p:spPr>
          <a:xfrm flipH="1">
            <a:off x="7873900" y="6146691"/>
            <a:ext cx="775210" cy="4866"/>
          </a:xfrm>
          <a:prstGeom prst="straightConnector1">
            <a:avLst/>
          </a:prstGeom>
          <a:ln w="571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00" name="向下箭號 165"/>
          <p:cNvSpPr/>
          <p:nvPr/>
        </p:nvSpPr>
        <p:spPr>
          <a:xfrm rot="2321610" flipV="1">
            <a:off x="7225334" y="5104334"/>
            <a:ext cx="438150" cy="820692"/>
          </a:xfrm>
          <a:prstGeom prst="down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zh-TW" altLang="en-US"/>
          </a:p>
        </p:txBody>
      </p:sp>
      <p:cxnSp>
        <p:nvCxnSpPr>
          <p:cNvPr id="101" name="直線單箭頭接點 100"/>
          <p:cNvCxnSpPr>
            <a:cxnSpLocks/>
          </p:cNvCxnSpPr>
          <p:nvPr/>
        </p:nvCxnSpPr>
        <p:spPr>
          <a:xfrm>
            <a:off x="7943438" y="2580725"/>
            <a:ext cx="846621"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2" name="直線單箭頭接點 101"/>
          <p:cNvCxnSpPr>
            <a:cxnSpLocks/>
          </p:cNvCxnSpPr>
          <p:nvPr/>
        </p:nvCxnSpPr>
        <p:spPr>
          <a:xfrm flipV="1">
            <a:off x="9022694" y="2811957"/>
            <a:ext cx="0" cy="60191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5" name="群組 34"/>
          <p:cNvGrpSpPr/>
          <p:nvPr/>
        </p:nvGrpSpPr>
        <p:grpSpPr>
          <a:xfrm>
            <a:off x="9299958" y="2335778"/>
            <a:ext cx="1368043" cy="461665"/>
            <a:chOff x="7775957" y="2350291"/>
            <a:chExt cx="1368043" cy="461665"/>
          </a:xfrm>
        </p:grpSpPr>
        <p:grpSp>
          <p:nvGrpSpPr>
            <p:cNvPr id="96" name="群組 95"/>
            <p:cNvGrpSpPr/>
            <p:nvPr/>
          </p:nvGrpSpPr>
          <p:grpSpPr>
            <a:xfrm>
              <a:off x="8236428" y="2350291"/>
              <a:ext cx="907572" cy="461665"/>
              <a:chOff x="4440136" y="3005198"/>
              <a:chExt cx="907572" cy="461665"/>
            </a:xfrm>
          </p:grpSpPr>
          <p:sp>
            <p:nvSpPr>
              <p:cNvPr id="94" name="矩形 93"/>
              <p:cNvSpPr/>
              <p:nvPr/>
            </p:nvSpPr>
            <p:spPr>
              <a:xfrm>
                <a:off x="4488246" y="3051646"/>
                <a:ext cx="720000" cy="368770"/>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zh-TW" altLang="en-US"/>
              </a:p>
            </p:txBody>
          </p:sp>
          <p:sp>
            <p:nvSpPr>
              <p:cNvPr id="95" name="文字方塊 94"/>
              <p:cNvSpPr txBox="1"/>
              <p:nvPr/>
            </p:nvSpPr>
            <p:spPr>
              <a:xfrm>
                <a:off x="4440136" y="3005198"/>
                <a:ext cx="907572" cy="461665"/>
              </a:xfrm>
              <a:prstGeom prst="rect">
                <a:avLst/>
              </a:prstGeom>
              <a:noFill/>
              <a:ln>
                <a:noFill/>
              </a:ln>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US" altLang="zh-TW" sz="2400" dirty="0" err="1">
                    <a:solidFill>
                      <a:schemeClr val="bg1"/>
                    </a:solidFill>
                  </a:rPr>
                  <a:t>h</a:t>
                </a:r>
                <a:r>
                  <a:rPr lang="en-US" altLang="zh-TW" sz="2400" baseline="30000" dirty="0" err="1">
                    <a:solidFill>
                      <a:schemeClr val="bg1"/>
                    </a:solidFill>
                  </a:rPr>
                  <a:t>t</a:t>
                </a:r>
                <a:endParaRPr lang="zh-TW" altLang="en-US" sz="2400" baseline="30000" dirty="0">
                  <a:solidFill>
                    <a:schemeClr val="bg1"/>
                  </a:solidFill>
                </a:endParaRPr>
              </a:p>
            </p:txBody>
          </p:sp>
        </p:grpSp>
        <p:cxnSp>
          <p:nvCxnSpPr>
            <p:cNvPr id="104" name="直線單箭頭接點 103"/>
            <p:cNvCxnSpPr>
              <a:cxnSpLocks/>
            </p:cNvCxnSpPr>
            <p:nvPr/>
          </p:nvCxnSpPr>
          <p:spPr>
            <a:xfrm>
              <a:off x="7775957" y="2607264"/>
              <a:ext cx="51345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36" name="矩形 35"/>
          <p:cNvSpPr/>
          <p:nvPr/>
        </p:nvSpPr>
        <p:spPr>
          <a:xfrm>
            <a:off x="5573176" y="4248367"/>
            <a:ext cx="800219" cy="461665"/>
          </a:xfrm>
          <a:prstGeom prst="rect">
            <a:avLst/>
          </a:prstGeom>
        </p:spPr>
        <p:txBody>
          <a:bodyPr wrap="none">
            <a:spAutoFit/>
          </a:bodyPr>
          <a:lstStyle/>
          <a:p>
            <a:r>
              <a:rPr lang="zh-CN" altLang="en-US" sz="2400" dirty="0" smtClean="0">
                <a:solidFill>
                  <a:srgbClr val="C00000"/>
                </a:solidFill>
                <a:latin typeface="Microsoft YaHei" charset="-122"/>
                <a:ea typeface="Microsoft YaHei" charset="-122"/>
                <a:cs typeface="Microsoft YaHei" charset="-122"/>
              </a:rPr>
              <a:t>重置</a:t>
            </a:r>
            <a:endParaRPr lang="zh-TW" altLang="en-US" sz="2400" dirty="0">
              <a:solidFill>
                <a:srgbClr val="C00000"/>
              </a:solidFill>
              <a:latin typeface="Microsoft YaHei" charset="-122"/>
              <a:ea typeface="Microsoft YaHei" charset="-122"/>
              <a:cs typeface="Microsoft YaHei" charset="-122"/>
            </a:endParaRPr>
          </a:p>
        </p:txBody>
      </p:sp>
      <p:sp>
        <p:nvSpPr>
          <p:cNvPr id="108" name="矩形 107"/>
          <p:cNvSpPr/>
          <p:nvPr/>
        </p:nvSpPr>
        <p:spPr>
          <a:xfrm>
            <a:off x="6884663" y="4265161"/>
            <a:ext cx="800219" cy="461665"/>
          </a:xfrm>
          <a:prstGeom prst="rect">
            <a:avLst/>
          </a:prstGeom>
        </p:spPr>
        <p:txBody>
          <a:bodyPr wrap="none">
            <a:spAutoFit/>
          </a:bodyPr>
          <a:lstStyle/>
          <a:p>
            <a:r>
              <a:rPr lang="zh-CN" altLang="en-US" sz="2400" dirty="0" smtClean="0">
                <a:solidFill>
                  <a:srgbClr val="C00000"/>
                </a:solidFill>
                <a:latin typeface="Microsoft YaHei" charset="-122"/>
                <a:ea typeface="Microsoft YaHei" charset="-122"/>
                <a:cs typeface="Microsoft YaHei" charset="-122"/>
              </a:rPr>
              <a:t>更新</a:t>
            </a:r>
            <a:endParaRPr lang="zh-TW" altLang="en-US" sz="2400" dirty="0">
              <a:solidFill>
                <a:srgbClr val="C00000"/>
              </a:solidFill>
              <a:latin typeface="Microsoft YaHei" charset="-122"/>
              <a:ea typeface="Microsoft YaHei" charset="-122"/>
              <a:cs typeface="Microsoft YaHei" charset="-122"/>
            </a:endParaRPr>
          </a:p>
        </p:txBody>
      </p:sp>
      <mc:AlternateContent xmlns:mc="http://schemas.openxmlformats.org/markup-compatibility/2006">
        <mc:Choice xmlns:a14="http://schemas.microsoft.com/office/drawing/2010/main" Requires="a14">
          <p:sp>
            <p:nvSpPr>
              <p:cNvPr id="109" name="文字方塊 108"/>
              <p:cNvSpPr txBox="1"/>
              <p:nvPr/>
            </p:nvSpPr>
            <p:spPr>
              <a:xfrm>
                <a:off x="4382782" y="992461"/>
                <a:ext cx="4224362"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800" i="1" smtClean="0">
                              <a:latin typeface="Cambria Math" charset="0"/>
                            </a:rPr>
                          </m:ctrlPr>
                        </m:sSupPr>
                        <m:e>
                          <m:r>
                            <a:rPr lang="en-US" altLang="zh-TW" sz="2800" i="1">
                              <a:latin typeface="Cambria Math" panose="02040503050406030204" pitchFamily="18" charset="0"/>
                            </a:rPr>
                            <m:t>h</m:t>
                          </m:r>
                        </m:e>
                        <m:sup>
                          <m:r>
                            <a:rPr lang="en-US" altLang="zh-TW" sz="2800" i="1">
                              <a:latin typeface="Cambria Math" panose="02040503050406030204" pitchFamily="18" charset="0"/>
                            </a:rPr>
                            <m:t>𝑡</m:t>
                          </m:r>
                        </m:sup>
                      </m:sSup>
                      <m:r>
                        <a:rPr lang="en-US" altLang="zh-TW" sz="2800" i="1">
                          <a:latin typeface="Cambria Math" panose="02040503050406030204" pitchFamily="18" charset="0"/>
                        </a:rPr>
                        <m:t>=</m:t>
                      </m:r>
                      <m:r>
                        <a:rPr lang="en-US" altLang="zh-TW" sz="2800" i="1" smtClean="0">
                          <a:latin typeface="Cambria Math" panose="02040503050406030204" pitchFamily="18" charset="0"/>
                        </a:rPr>
                        <m:t>𝑧</m:t>
                      </m:r>
                      <m:r>
                        <a:rPr lang="en-US" altLang="zh-TW" sz="2800" i="1">
                          <a:latin typeface="Cambria Math" panose="02040503050406030204" pitchFamily="18" charset="0"/>
                          <a:ea typeface="Cambria Math" panose="02040503050406030204" pitchFamily="18" charset="0"/>
                        </a:rPr>
                        <m:t>⨀</m:t>
                      </m:r>
                      <m:sSup>
                        <m:sSupPr>
                          <m:ctrlPr>
                            <a:rPr lang="en-US" altLang="zh-TW" sz="2800" i="1">
                              <a:latin typeface="Cambria Math" charset="0"/>
                            </a:rPr>
                          </m:ctrlPr>
                        </m:sSupPr>
                        <m:e>
                          <m:r>
                            <a:rPr lang="en-US" altLang="zh-TW" sz="2800" i="1">
                              <a:latin typeface="Cambria Math" panose="02040503050406030204" pitchFamily="18" charset="0"/>
                            </a:rPr>
                            <m:t>h</m:t>
                          </m:r>
                        </m:e>
                        <m:sup>
                          <m:r>
                            <a:rPr lang="en-US" altLang="zh-TW" sz="2800" i="1">
                              <a:latin typeface="Cambria Math" panose="02040503050406030204" pitchFamily="18" charset="0"/>
                            </a:rPr>
                            <m:t>𝑡</m:t>
                          </m:r>
                          <m:r>
                            <a:rPr lang="en-US" altLang="zh-CN" sz="2800" b="0" i="1" smtClean="0">
                              <a:latin typeface="Cambria Math" charset="0"/>
                            </a:rPr>
                            <m:t>−1</m:t>
                          </m:r>
                        </m:sup>
                      </m:sSup>
                      <m:r>
                        <a:rPr lang="en-US" altLang="zh-TW" sz="2800" i="1">
                          <a:latin typeface="Cambria Math" panose="02040503050406030204" pitchFamily="18" charset="0"/>
                        </a:rPr>
                        <m:t>+</m:t>
                      </m:r>
                      <m:d>
                        <m:dPr>
                          <m:ctrlPr>
                            <a:rPr lang="en-US" altLang="zh-TW" sz="2800" i="1">
                              <a:latin typeface="Cambria Math" charset="0"/>
                            </a:rPr>
                          </m:ctrlPr>
                        </m:dPr>
                        <m:e>
                          <m:r>
                            <a:rPr lang="en-US" altLang="zh-TW" sz="2800" i="1">
                              <a:latin typeface="Cambria Math" panose="02040503050406030204" pitchFamily="18" charset="0"/>
                            </a:rPr>
                            <m:t>1−</m:t>
                          </m:r>
                          <m:r>
                            <a:rPr lang="en-US" altLang="zh-TW" sz="2800" i="1">
                              <a:latin typeface="Cambria Math" panose="02040503050406030204" pitchFamily="18" charset="0"/>
                            </a:rPr>
                            <m:t>𝑧</m:t>
                          </m:r>
                        </m:e>
                      </m:d>
                      <m:r>
                        <a:rPr lang="en-US" altLang="zh-TW" sz="2800" i="1">
                          <a:latin typeface="Cambria Math" panose="02040503050406030204" pitchFamily="18" charset="0"/>
                          <a:ea typeface="Cambria Math" panose="02040503050406030204" pitchFamily="18" charset="0"/>
                        </a:rPr>
                        <m:t>⨀</m:t>
                      </m:r>
                      <m:sSup>
                        <m:sSupPr>
                          <m:ctrlPr>
                            <a:rPr lang="en-US" altLang="zh-TW" sz="2800" i="1">
                              <a:latin typeface="Cambria Math" charset="0"/>
                            </a:rPr>
                          </m:ctrlPr>
                        </m:sSupPr>
                        <m:e>
                          <m:r>
                            <a:rPr lang="en-US" altLang="zh-TW" sz="2800" i="1">
                              <a:latin typeface="Cambria Math" panose="02040503050406030204" pitchFamily="18" charset="0"/>
                            </a:rPr>
                            <m:t>h</m:t>
                          </m:r>
                        </m:e>
                        <m:sup>
                          <m:r>
                            <a:rPr lang="en-US" altLang="zh-TW" sz="2800" i="1">
                              <a:latin typeface="Cambria Math" panose="02040503050406030204" pitchFamily="18" charset="0"/>
                            </a:rPr>
                            <m:t>′</m:t>
                          </m:r>
                        </m:sup>
                      </m:sSup>
                    </m:oMath>
                  </m:oMathPara>
                </a14:m>
                <a:endParaRPr lang="zh-TW" altLang="en-US" sz="2800" dirty="0"/>
              </a:p>
            </p:txBody>
          </p:sp>
        </mc:Choice>
        <mc:Fallback>
          <p:sp>
            <p:nvSpPr>
              <p:cNvPr id="109" name="文字方塊 108"/>
              <p:cNvSpPr txBox="1">
                <a:spLocks noRot="1" noChangeAspect="1" noMove="1" noResize="1" noEditPoints="1" noAdjustHandles="1" noChangeArrowheads="1" noChangeShapeType="1" noTextEdit="1"/>
              </p:cNvSpPr>
              <p:nvPr/>
            </p:nvSpPr>
            <p:spPr>
              <a:xfrm>
                <a:off x="4382782" y="992461"/>
                <a:ext cx="4224362" cy="430887"/>
              </a:xfrm>
              <a:prstGeom prst="rect">
                <a:avLst/>
              </a:prstGeom>
              <a:blipFill rotWithShape="0">
                <a:blip r:embed="rId9"/>
                <a:stretch>
                  <a:fillRect/>
                </a:stretch>
              </a:blipFill>
            </p:spPr>
            <p:txBody>
              <a:bodyPr/>
              <a:lstStyle/>
              <a:p>
                <a:r>
                  <a:rPr lang="zh-CN" altLang="en-US">
                    <a:noFill/>
                  </a:rPr>
                  <a:t> </a:t>
                </a:r>
              </a:p>
            </p:txBody>
          </p:sp>
        </mc:Fallback>
      </mc:AlternateContent>
      <p:sp>
        <p:nvSpPr>
          <p:cNvPr id="11" name="矩形 10"/>
          <p:cNvSpPr/>
          <p:nvPr/>
        </p:nvSpPr>
        <p:spPr>
          <a:xfrm>
            <a:off x="9523184" y="4664030"/>
            <a:ext cx="2740956" cy="707886"/>
          </a:xfrm>
          <a:prstGeom prst="rect">
            <a:avLst/>
          </a:prstGeom>
        </p:spPr>
        <p:txBody>
          <a:bodyPr wrap="square">
            <a:spAutoFit/>
          </a:bodyPr>
          <a:lstStyle/>
          <a:p>
            <a:r>
              <a:rPr lang="zh-CN" altLang="en-US" sz="2000" dirty="0" smtClean="0">
                <a:solidFill>
                  <a:srgbClr val="09405E"/>
                </a:solidFill>
                <a:latin typeface="Microsoft YaHei" charset="-122"/>
                <a:ea typeface="Microsoft YaHei" charset="-122"/>
                <a:cs typeface="Microsoft YaHei" charset="-122"/>
              </a:rPr>
              <a:t>使用</a:t>
            </a:r>
            <a:r>
              <a:rPr lang="en-US" altLang="zh-CN" sz="2000" dirty="0">
                <a:solidFill>
                  <a:srgbClr val="09405E"/>
                </a:solidFill>
                <a:latin typeface="Microsoft YaHei" charset="-122"/>
                <a:ea typeface="Microsoft YaHei" charset="-122"/>
                <a:cs typeface="Microsoft YaHei" charset="-122"/>
              </a:rPr>
              <a:t>reset</a:t>
            </a:r>
            <a:r>
              <a:rPr lang="zh-CN" altLang="en-US" sz="2000" dirty="0">
                <a:solidFill>
                  <a:srgbClr val="09405E"/>
                </a:solidFill>
                <a:latin typeface="Microsoft YaHei" charset="-122"/>
                <a:ea typeface="Microsoft YaHei" charset="-122"/>
                <a:cs typeface="Microsoft YaHei" charset="-122"/>
              </a:rPr>
              <a:t>门控来得到“重置”之后的数据。</a:t>
            </a:r>
          </a:p>
        </p:txBody>
      </p:sp>
      <mc:AlternateContent xmlns:mc="http://schemas.openxmlformats.org/markup-compatibility/2006">
        <mc:Choice xmlns:a14="http://schemas.microsoft.com/office/drawing/2010/main" Requires="a14">
          <p:sp>
            <p:nvSpPr>
              <p:cNvPr id="12" name="Rectangle 3"/>
              <p:cNvSpPr>
                <a:spLocks noChangeArrowheads="1"/>
              </p:cNvSpPr>
              <p:nvPr/>
            </p:nvSpPr>
            <p:spPr bwMode="auto">
              <a:xfrm>
                <a:off x="4095405" y="1415506"/>
                <a:ext cx="4665588" cy="707886"/>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lvl="0"/>
                <a:r>
                  <a:rPr lang="zh-CN" altLang="zh-CN" sz="2000" dirty="0">
                    <a:solidFill>
                      <a:srgbClr val="09405E"/>
                    </a:solidFill>
                    <a:latin typeface="Microsoft YaHei" charset="-122"/>
                    <a:ea typeface="Microsoft YaHei" charset="-122"/>
                    <a:cs typeface="Microsoft YaHei" charset="-122"/>
                  </a:rPr>
                  <a:t>同一个门控</a:t>
                </a:r>
                <a14:m>
                  <m:oMath xmlns:m="http://schemas.openxmlformats.org/officeDocument/2006/math">
                    <m:r>
                      <a:rPr lang="en-US" altLang="zh-TW" sz="2000">
                        <a:solidFill>
                          <a:srgbClr val="09405E"/>
                        </a:solidFill>
                        <a:latin typeface="Cambria Math" charset="0"/>
                        <a:ea typeface="Microsoft YaHei" charset="-122"/>
                        <a:cs typeface="Microsoft YaHei" charset="-122"/>
                      </a:rPr>
                      <m:t>𝑧</m:t>
                    </m:r>
                    <m:r>
                      <a:rPr lang="en-US" altLang="zh-TW" sz="2000">
                        <a:solidFill>
                          <a:srgbClr val="09405E"/>
                        </a:solidFill>
                        <a:latin typeface="Cambria Math" charset="0"/>
                        <a:ea typeface="Microsoft YaHei" charset="-122"/>
                        <a:cs typeface="Microsoft YaHei" charset="-122"/>
                      </a:rPr>
                      <m:t> </m:t>
                    </m:r>
                  </m:oMath>
                </a14:m>
                <a:r>
                  <a:rPr lang="zh-CN" altLang="zh-CN" sz="2000" dirty="0" smtClean="0">
                    <a:solidFill>
                      <a:srgbClr val="09405E"/>
                    </a:solidFill>
                    <a:latin typeface="Microsoft YaHei" charset="-122"/>
                    <a:ea typeface="Microsoft YaHei" charset="-122"/>
                    <a:cs typeface="Microsoft YaHei" charset="-122"/>
                  </a:rPr>
                  <a:t>同时</a:t>
                </a:r>
                <a:r>
                  <a:rPr lang="zh-CN" altLang="en-US" sz="2000" dirty="0" smtClean="0">
                    <a:solidFill>
                      <a:srgbClr val="09405E"/>
                    </a:solidFill>
                    <a:latin typeface="Microsoft YaHei" charset="-122"/>
                    <a:ea typeface="Microsoft YaHei" charset="-122"/>
                    <a:cs typeface="Microsoft YaHei" charset="-122"/>
                  </a:rPr>
                  <a:t>控制</a:t>
                </a:r>
                <a:r>
                  <a:rPr lang="zh-CN" altLang="zh-CN" sz="2000" dirty="0" smtClean="0">
                    <a:solidFill>
                      <a:srgbClr val="09405E"/>
                    </a:solidFill>
                    <a:latin typeface="Microsoft YaHei" charset="-122"/>
                    <a:ea typeface="Microsoft YaHei" charset="-122"/>
                    <a:cs typeface="Microsoft YaHei" charset="-122"/>
                  </a:rPr>
                  <a:t>遗忘</a:t>
                </a:r>
                <a:r>
                  <a:rPr lang="zh-CN" altLang="en-US" sz="2000" dirty="0" smtClean="0">
                    <a:solidFill>
                      <a:srgbClr val="09405E"/>
                    </a:solidFill>
                    <a:latin typeface="Microsoft YaHei" charset="-122"/>
                    <a:ea typeface="Microsoft YaHei" charset="-122"/>
                    <a:cs typeface="Microsoft YaHei" charset="-122"/>
                  </a:rPr>
                  <a:t>多少旧信息</a:t>
                </a:r>
                <a:r>
                  <a:rPr lang="zh-CN" altLang="en-US" sz="2000" dirty="0" smtClean="0">
                    <a:solidFill>
                      <a:srgbClr val="09405E"/>
                    </a:solidFill>
                    <a:latin typeface="Cambria Math" charset="0"/>
                    <a:ea typeface="Microsoft YaHei" charset="-122"/>
                    <a:cs typeface="Microsoft YaHei" charset="-122"/>
                  </a:rPr>
                  <a:t>（</a:t>
                </a:r>
                <a14:m>
                  <m:oMath xmlns:m="http://schemas.openxmlformats.org/officeDocument/2006/math">
                    <m:sSup>
                      <m:sSupPr>
                        <m:ctrlPr>
                          <a:rPr lang="en-US" altLang="zh-TW" sz="2000">
                            <a:solidFill>
                              <a:srgbClr val="09405E"/>
                            </a:solidFill>
                            <a:latin typeface="Cambria Math" charset="0"/>
                            <a:ea typeface="Microsoft YaHei" charset="-122"/>
                            <a:cs typeface="Microsoft YaHei" charset="-122"/>
                          </a:rPr>
                        </m:ctrlPr>
                      </m:sSupPr>
                      <m:e>
                        <m:r>
                          <a:rPr lang="en-US" altLang="zh-TW" sz="2000">
                            <a:solidFill>
                              <a:srgbClr val="09405E"/>
                            </a:solidFill>
                            <a:latin typeface="Cambria Math" charset="0"/>
                            <a:ea typeface="Microsoft YaHei" charset="-122"/>
                            <a:cs typeface="Microsoft YaHei" charset="-122"/>
                          </a:rPr>
                          <m:t>h</m:t>
                        </m:r>
                      </m:e>
                      <m:sup>
                        <m:r>
                          <a:rPr lang="en-US" altLang="zh-TW" sz="2000">
                            <a:solidFill>
                              <a:srgbClr val="09405E"/>
                            </a:solidFill>
                            <a:latin typeface="Cambria Math" charset="0"/>
                            <a:ea typeface="Microsoft YaHei" charset="-122"/>
                            <a:cs typeface="Microsoft YaHei" charset="-122"/>
                          </a:rPr>
                          <m:t>𝑡</m:t>
                        </m:r>
                        <m:r>
                          <a:rPr lang="en-US" altLang="zh-CN" sz="2000">
                            <a:solidFill>
                              <a:srgbClr val="09405E"/>
                            </a:solidFill>
                            <a:latin typeface="Cambria Math" charset="0"/>
                            <a:ea typeface="Microsoft YaHei" charset="-122"/>
                            <a:cs typeface="Microsoft YaHei" charset="-122"/>
                          </a:rPr>
                          <m:t>−1</m:t>
                        </m:r>
                      </m:sup>
                    </m:sSup>
                  </m:oMath>
                </a14:m>
                <a:r>
                  <a:rPr lang="zh-CN" altLang="en-US" sz="2000" dirty="0">
                    <a:solidFill>
                      <a:srgbClr val="09405E"/>
                    </a:solidFill>
                    <a:latin typeface="Cambria Math" charset="0"/>
                    <a:ea typeface="Microsoft YaHei" charset="-122"/>
                    <a:cs typeface="Microsoft YaHei" charset="-122"/>
                  </a:rPr>
                  <a:t>）</a:t>
                </a:r>
                <a:r>
                  <a:rPr lang="zh-CN" altLang="zh-CN" sz="2000" dirty="0" smtClean="0">
                    <a:solidFill>
                      <a:srgbClr val="09405E"/>
                    </a:solidFill>
                    <a:latin typeface="Cambria Math" charset="0"/>
                    <a:ea typeface="Microsoft YaHei" charset="-122"/>
                    <a:cs typeface="Microsoft YaHei" charset="-122"/>
                  </a:rPr>
                  <a:t>和记忆</a:t>
                </a:r>
                <a:r>
                  <a:rPr lang="zh-CN" altLang="en-US" sz="2000" dirty="0" smtClean="0">
                    <a:solidFill>
                      <a:srgbClr val="09405E"/>
                    </a:solidFill>
                    <a:latin typeface="Cambria Math" charset="0"/>
                    <a:ea typeface="Microsoft YaHei" charset="-122"/>
                    <a:cs typeface="Microsoft YaHei" charset="-122"/>
                  </a:rPr>
                  <a:t>多少新</a:t>
                </a:r>
                <a:r>
                  <a:rPr lang="zh-CN" altLang="en-US" sz="2000" dirty="0">
                    <a:solidFill>
                      <a:srgbClr val="09405E"/>
                    </a:solidFill>
                    <a:latin typeface="Cambria Math" charset="0"/>
                    <a:ea typeface="Microsoft YaHei" charset="-122"/>
                    <a:cs typeface="Microsoft YaHei" charset="-122"/>
                  </a:rPr>
                  <a:t>信息（</a:t>
                </a:r>
                <a14:m>
                  <m:oMath xmlns:m="http://schemas.openxmlformats.org/officeDocument/2006/math">
                    <m:sSup>
                      <m:sSupPr>
                        <m:ctrlPr>
                          <a:rPr lang="en-US" altLang="zh-TW" sz="2000">
                            <a:solidFill>
                              <a:srgbClr val="09405E"/>
                            </a:solidFill>
                            <a:latin typeface="Cambria Math" charset="0"/>
                            <a:ea typeface="Microsoft YaHei" charset="-122"/>
                            <a:cs typeface="Microsoft YaHei" charset="-122"/>
                          </a:rPr>
                        </m:ctrlPr>
                      </m:sSupPr>
                      <m:e>
                        <m:r>
                          <a:rPr lang="en-US" altLang="zh-TW" sz="2000">
                            <a:solidFill>
                              <a:srgbClr val="09405E"/>
                            </a:solidFill>
                            <a:latin typeface="Cambria Math" charset="0"/>
                            <a:ea typeface="Microsoft YaHei" charset="-122"/>
                            <a:cs typeface="Microsoft YaHei" charset="-122"/>
                          </a:rPr>
                          <m:t>h</m:t>
                        </m:r>
                      </m:e>
                      <m:sup>
                        <m:r>
                          <a:rPr lang="en-US" altLang="zh-TW" sz="2000">
                            <a:solidFill>
                              <a:srgbClr val="09405E"/>
                            </a:solidFill>
                            <a:latin typeface="Cambria Math" charset="0"/>
                            <a:ea typeface="Microsoft YaHei" charset="-122"/>
                            <a:cs typeface="Microsoft YaHei" charset="-122"/>
                          </a:rPr>
                          <m:t>′</m:t>
                        </m:r>
                      </m:sup>
                    </m:sSup>
                  </m:oMath>
                </a14:m>
                <a:r>
                  <a:rPr lang="zh-CN" altLang="en-US" sz="2000" dirty="0">
                    <a:solidFill>
                      <a:srgbClr val="09405E"/>
                    </a:solidFill>
                    <a:latin typeface="Cambria Math" charset="0"/>
                    <a:ea typeface="Microsoft YaHei" charset="-122"/>
                    <a:cs typeface="Microsoft YaHei" charset="-122"/>
                  </a:rPr>
                  <a:t>）</a:t>
                </a:r>
                <a:endParaRPr lang="zh-CN" altLang="zh-CN" sz="2000" dirty="0">
                  <a:solidFill>
                    <a:srgbClr val="09405E"/>
                  </a:solidFill>
                  <a:latin typeface="Cambria Math" charset="0"/>
                  <a:ea typeface="Microsoft YaHei" charset="-122"/>
                  <a:cs typeface="Microsoft YaHei" charset="-122"/>
                </a:endParaRPr>
              </a:p>
            </p:txBody>
          </p:sp>
        </mc:Choice>
        <mc:Fallback>
          <p:sp>
            <p:nvSpPr>
              <p:cNvPr id="12" name="Rectangle 3"/>
              <p:cNvSpPr>
                <a:spLocks noRot="1" noChangeAspect="1" noMove="1" noResize="1" noEditPoints="1" noAdjustHandles="1" noChangeArrowheads="1" noChangeShapeType="1" noTextEdit="1"/>
              </p:cNvSpPr>
              <p:nvPr/>
            </p:nvSpPr>
            <p:spPr bwMode="auto">
              <a:xfrm>
                <a:off x="4095405" y="1415506"/>
                <a:ext cx="4665588" cy="707886"/>
              </a:xfrm>
              <a:prstGeom prst="rect">
                <a:avLst/>
              </a:prstGeom>
              <a:blipFill rotWithShape="0">
                <a:blip r:embed="rId10"/>
                <a:stretch>
                  <a:fillRect l="-1438" t="-55172" b="-29310"/>
                </a:stretch>
              </a:blipFill>
              <a:ln>
                <a:noFill/>
              </a:ln>
              <a:effectLst/>
            </p:spPr>
            <p:txBody>
              <a:bodyPr/>
              <a:lstStyle/>
              <a:p>
                <a:r>
                  <a:rPr lang="zh-CN" altLang="en-US">
                    <a:noFill/>
                  </a:rPr>
                  <a:t> </a:t>
                </a:r>
              </a:p>
            </p:txBody>
          </p:sp>
        </mc:Fallback>
      </mc:AlternateContent>
      <p:sp>
        <p:nvSpPr>
          <p:cNvPr id="15" name="AutoShape 4" descr="https://www.zhihu.com/equation?tex=z"/>
          <p:cNvSpPr>
            <a:spLocks noChangeAspect="1" noChangeArrowheads="1"/>
          </p:cNvSpPr>
          <p:nvPr/>
        </p:nvSpPr>
        <p:spPr bwMode="auto">
          <a:xfrm>
            <a:off x="4461019" y="1590328"/>
            <a:ext cx="133145" cy="2892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latin typeface="Microsoft YaHei" charset="-122"/>
              <a:ea typeface="Microsoft YaHei" charset="-122"/>
              <a:cs typeface="Microsoft YaHei" charset="-122"/>
            </a:endParaRPr>
          </a:p>
        </p:txBody>
      </p:sp>
      <p:sp>
        <p:nvSpPr>
          <p:cNvPr id="63" name="矩形 62"/>
          <p:cNvSpPr/>
          <p:nvPr/>
        </p:nvSpPr>
        <p:spPr>
          <a:xfrm>
            <a:off x="4127745" y="6412401"/>
            <a:ext cx="3005951" cy="400110"/>
          </a:xfrm>
          <a:prstGeom prst="rect">
            <a:avLst/>
          </a:prstGeom>
        </p:spPr>
        <p:txBody>
          <a:bodyPr wrap="none">
            <a:spAutoFit/>
          </a:bodyPr>
          <a:lstStyle/>
          <a:p>
            <a:r>
              <a:rPr lang="zh-CN" altLang="en-US" sz="2000" dirty="0">
                <a:solidFill>
                  <a:srgbClr val="09405E"/>
                </a:solidFill>
                <a:latin typeface="Microsoft YaHei" charset="-122"/>
                <a:ea typeface="Microsoft YaHei" charset="-122"/>
                <a:cs typeface="Microsoft YaHei" charset="-122"/>
              </a:rPr>
              <a:t>重置：历史信息保留多少</a:t>
            </a:r>
            <a:endParaRPr lang="zh-TW" altLang="en-US" sz="2000" dirty="0">
              <a:solidFill>
                <a:srgbClr val="09405E"/>
              </a:solidFill>
              <a:latin typeface="Microsoft YaHei" charset="-122"/>
              <a:ea typeface="Microsoft YaHei" charset="-122"/>
              <a:cs typeface="Microsoft YaHei" charset="-122"/>
            </a:endParaRPr>
          </a:p>
        </p:txBody>
      </p:sp>
    </p:spTree>
    <p:extLst>
      <p:ext uri="{BB962C8B-B14F-4D97-AF65-F5344CB8AC3E}">
        <p14:creationId xmlns:p14="http://schemas.microsoft.com/office/powerpoint/2010/main" val="5388687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0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08"/>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5"/>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85"/>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92"/>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9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83"/>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117"/>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26"/>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15"/>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116"/>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120"/>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29"/>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81"/>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123"/>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101"/>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102"/>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109"/>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35"/>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32"/>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30"/>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40" grpId="0"/>
      <p:bldP spid="8" grpId="0" animBg="1"/>
      <p:bldP spid="13" grpId="0" animBg="1"/>
      <p:bldP spid="30" grpId="0" animBg="1"/>
      <p:bldP spid="33" grpId="0" animBg="1"/>
      <p:bldP spid="45" grpId="0" animBg="1"/>
      <p:bldP spid="83" grpId="0" animBg="1"/>
      <p:bldP spid="91" grpId="0" animBg="1"/>
      <p:bldP spid="92" grpId="0" animBg="1"/>
      <p:bldP spid="29" grpId="0"/>
      <p:bldP spid="100" grpId="0" animBg="1"/>
      <p:bldP spid="36" grpId="0"/>
      <p:bldP spid="108" grpId="0"/>
      <p:bldP spid="109" grpId="0"/>
      <p:bldP spid="6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endParaRPr kumimoji="1" lang="zh-CN" altLang="en-US" dirty="0"/>
          </a:p>
        </p:txBody>
      </p:sp>
      <p:sp>
        <p:nvSpPr>
          <p:cNvPr id="3" name="标题 2"/>
          <p:cNvSpPr>
            <a:spLocks noGrp="1"/>
          </p:cNvSpPr>
          <p:nvPr>
            <p:ph type="title"/>
          </p:nvPr>
        </p:nvSpPr>
        <p:spPr/>
        <p:txBody>
          <a:bodyPr/>
          <a:lstStyle/>
          <a:p>
            <a:r>
              <a:rPr kumimoji="1" lang="zh-CN" altLang="en-US" dirty="0" smtClean="0"/>
              <a:t>但训练</a:t>
            </a:r>
            <a:r>
              <a:rPr kumimoji="1" lang="en-US" altLang="zh-CN" dirty="0" smtClean="0"/>
              <a:t>RNN</a:t>
            </a:r>
            <a:r>
              <a:rPr kumimoji="1" lang="zh-CN" altLang="en-US" dirty="0" smtClean="0"/>
              <a:t>通常不是很好训练</a:t>
            </a:r>
            <a:endParaRPr kumimoji="1" lang="zh-CN" altLang="en-US" dirty="0"/>
          </a:p>
        </p:txBody>
      </p:sp>
      <p:pic>
        <p:nvPicPr>
          <p:cNvPr id="5" name="圖片 3"/>
          <p:cNvPicPr>
            <a:picLocks noChangeAspect="1"/>
          </p:cNvPicPr>
          <p:nvPr/>
        </p:nvPicPr>
        <p:blipFill>
          <a:blip r:embed="rId2"/>
          <a:stretch>
            <a:fillRect/>
          </a:stretch>
        </p:blipFill>
        <p:spPr>
          <a:xfrm>
            <a:off x="1775761" y="1513532"/>
            <a:ext cx="7384702" cy="4035551"/>
          </a:xfrm>
          <a:prstGeom prst="rect">
            <a:avLst/>
          </a:prstGeom>
        </p:spPr>
      </p:pic>
      <p:sp>
        <p:nvSpPr>
          <p:cNvPr id="6" name="文字方塊 7"/>
          <p:cNvSpPr txBox="1"/>
          <p:nvPr/>
        </p:nvSpPr>
        <p:spPr>
          <a:xfrm>
            <a:off x="3742586" y="1120816"/>
            <a:ext cx="5559251" cy="461665"/>
          </a:xfrm>
          <a:prstGeom prst="rect">
            <a:avLst/>
          </a:prstGeom>
          <a:noFill/>
        </p:spPr>
        <p:txBody>
          <a:bodyPr wrap="square" rtlCol="0">
            <a:spAutoFit/>
          </a:bodyPr>
          <a:lstStyle/>
          <a:p>
            <a:r>
              <a:rPr lang="zh-CN" altLang="en-US" sz="2400" dirty="0" smtClean="0">
                <a:latin typeface="Microsoft YaHei" charset="-122"/>
                <a:ea typeface="Microsoft YaHei" charset="-122"/>
                <a:cs typeface="Microsoft YaHei" charset="-122"/>
              </a:rPr>
              <a:t>语言建模上的实验结果</a:t>
            </a:r>
            <a:endParaRPr lang="zh-TW" altLang="en-US" sz="2400" dirty="0">
              <a:latin typeface="Microsoft YaHei" charset="-122"/>
              <a:ea typeface="Microsoft YaHei" charset="-122"/>
              <a:cs typeface="Microsoft YaHei" charset="-122"/>
            </a:endParaRPr>
          </a:p>
        </p:txBody>
      </p:sp>
      <p:sp>
        <p:nvSpPr>
          <p:cNvPr id="7" name="文字方塊 8"/>
          <p:cNvSpPr txBox="1"/>
          <p:nvPr/>
        </p:nvSpPr>
        <p:spPr>
          <a:xfrm>
            <a:off x="7694900" y="3523129"/>
            <a:ext cx="962973" cy="46166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zh-CN" altLang="en-US" sz="2400" dirty="0" smtClean="0">
                <a:latin typeface="Microsoft YaHei" charset="-122"/>
                <a:ea typeface="Microsoft YaHei" charset="-122"/>
                <a:cs typeface="Microsoft YaHei" charset="-122"/>
              </a:rPr>
              <a:t>幸运</a:t>
            </a:r>
            <a:endParaRPr lang="zh-TW" altLang="en-US" sz="2400" dirty="0">
              <a:latin typeface="Microsoft YaHei" charset="-122"/>
              <a:ea typeface="Microsoft YaHei" charset="-122"/>
              <a:cs typeface="Microsoft YaHei" charset="-122"/>
            </a:endParaRPr>
          </a:p>
        </p:txBody>
      </p:sp>
      <p:sp>
        <p:nvSpPr>
          <p:cNvPr id="8" name="文字方塊 9"/>
          <p:cNvSpPr txBox="1"/>
          <p:nvPr/>
        </p:nvSpPr>
        <p:spPr>
          <a:xfrm>
            <a:off x="6760242" y="2499830"/>
            <a:ext cx="1593566" cy="461665"/>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zh-CN" altLang="en-US" sz="2400" dirty="0" smtClean="0">
                <a:latin typeface="Microsoft YaHei" charset="-122"/>
                <a:ea typeface="Microsoft YaHei" charset="-122"/>
                <a:cs typeface="Microsoft YaHei" charset="-122"/>
              </a:rPr>
              <a:t>有时</a:t>
            </a:r>
            <a:endParaRPr lang="zh-TW" altLang="en-US" sz="2400" dirty="0">
              <a:latin typeface="Microsoft YaHei" charset="-122"/>
              <a:ea typeface="Microsoft YaHei" charset="-122"/>
              <a:cs typeface="Microsoft YaHei" charset="-122"/>
            </a:endParaRPr>
          </a:p>
        </p:txBody>
      </p:sp>
      <p:sp>
        <p:nvSpPr>
          <p:cNvPr id="9" name="向下箭號 10"/>
          <p:cNvSpPr/>
          <p:nvPr/>
        </p:nvSpPr>
        <p:spPr>
          <a:xfrm>
            <a:off x="7897176" y="4023276"/>
            <a:ext cx="580836" cy="341194"/>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10" name="向下箭號 11"/>
          <p:cNvSpPr/>
          <p:nvPr/>
        </p:nvSpPr>
        <p:spPr>
          <a:xfrm rot="5400000">
            <a:off x="6231794" y="2586025"/>
            <a:ext cx="580836" cy="341194"/>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11" name="文字方塊 4"/>
          <p:cNvSpPr txBox="1"/>
          <p:nvPr/>
        </p:nvSpPr>
        <p:spPr>
          <a:xfrm rot="16200000">
            <a:off x="1230500" y="2934953"/>
            <a:ext cx="1484993" cy="461665"/>
          </a:xfrm>
          <a:prstGeom prst="rect">
            <a:avLst/>
          </a:prstGeom>
          <a:solidFill>
            <a:schemeClr val="bg1"/>
          </a:solidFill>
        </p:spPr>
        <p:txBody>
          <a:bodyPr wrap="square" rtlCol="0">
            <a:spAutoFit/>
          </a:bodyPr>
          <a:lstStyle/>
          <a:p>
            <a:r>
              <a:rPr lang="en-US" altLang="zh-TW" sz="2400" dirty="0"/>
              <a:t>Total Loss</a:t>
            </a:r>
            <a:endParaRPr lang="zh-TW" altLang="en-US" sz="2400" dirty="0"/>
          </a:p>
        </p:txBody>
      </p:sp>
      <p:sp>
        <p:nvSpPr>
          <p:cNvPr id="4" name="矩形 3"/>
          <p:cNvSpPr/>
          <p:nvPr/>
        </p:nvSpPr>
        <p:spPr>
          <a:xfrm>
            <a:off x="1742164" y="5943212"/>
            <a:ext cx="5304594" cy="523220"/>
          </a:xfrm>
          <a:prstGeom prst="rect">
            <a:avLst/>
          </a:prstGeom>
        </p:spPr>
        <p:txBody>
          <a:bodyPr wrap="none">
            <a:spAutoFit/>
          </a:bodyPr>
          <a:lstStyle/>
          <a:p>
            <a:r>
              <a:rPr lang="en-US" altLang="zh-CN" sz="2800" dirty="0" err="1">
                <a:solidFill>
                  <a:srgbClr val="C00000"/>
                </a:solidFill>
                <a:latin typeface="Microsoft YaHei" charset="-122"/>
                <a:ea typeface="Microsoft YaHei" charset="-122"/>
                <a:cs typeface="Microsoft YaHei" charset="-122"/>
              </a:rPr>
              <a:t>B</a:t>
            </a:r>
            <a:r>
              <a:rPr lang="en-US" altLang="zh-CN" sz="2800" dirty="0" err="1">
                <a:solidFill>
                  <a:srgbClr val="292929"/>
                </a:solidFill>
                <a:latin typeface="Microsoft YaHei" charset="-122"/>
                <a:ea typeface="Microsoft YaHei" charset="-122"/>
                <a:cs typeface="Microsoft YaHei" charset="-122"/>
              </a:rPr>
              <a:t>ack</a:t>
            </a:r>
            <a:r>
              <a:rPr lang="en-US" altLang="zh-CN" sz="2800" dirty="0" err="1">
                <a:solidFill>
                  <a:srgbClr val="C00000"/>
                </a:solidFill>
                <a:latin typeface="Microsoft YaHei" charset="-122"/>
                <a:ea typeface="Microsoft YaHei" charset="-122"/>
                <a:cs typeface="Microsoft YaHei" charset="-122"/>
              </a:rPr>
              <a:t>p</a:t>
            </a:r>
            <a:r>
              <a:rPr lang="en-US" altLang="zh-CN" sz="2800" dirty="0" err="1">
                <a:solidFill>
                  <a:srgbClr val="292929"/>
                </a:solidFill>
                <a:latin typeface="Microsoft YaHei" charset="-122"/>
                <a:ea typeface="Microsoft YaHei" charset="-122"/>
                <a:cs typeface="Microsoft YaHei" charset="-122"/>
              </a:rPr>
              <a:t>ropogate</a:t>
            </a:r>
            <a:r>
              <a:rPr lang="en-US" altLang="zh-CN" sz="2800" dirty="0">
                <a:solidFill>
                  <a:srgbClr val="292929"/>
                </a:solidFill>
                <a:latin typeface="Microsoft YaHei" charset="-122"/>
                <a:ea typeface="Microsoft YaHei" charset="-122"/>
                <a:cs typeface="Microsoft YaHei" charset="-122"/>
              </a:rPr>
              <a:t> </a:t>
            </a:r>
            <a:r>
              <a:rPr lang="en-US" altLang="zh-CN" sz="2800" dirty="0">
                <a:solidFill>
                  <a:srgbClr val="C00000"/>
                </a:solidFill>
                <a:latin typeface="Microsoft YaHei" charset="-122"/>
                <a:ea typeface="Microsoft YaHei" charset="-122"/>
                <a:cs typeface="Microsoft YaHei" charset="-122"/>
              </a:rPr>
              <a:t>T</a:t>
            </a:r>
            <a:r>
              <a:rPr lang="en-US" altLang="zh-CN" sz="2800" dirty="0">
                <a:solidFill>
                  <a:srgbClr val="292929"/>
                </a:solidFill>
                <a:latin typeface="Microsoft YaHei" charset="-122"/>
                <a:ea typeface="Microsoft YaHei" charset="-122"/>
                <a:cs typeface="Microsoft YaHei" charset="-122"/>
              </a:rPr>
              <a:t>hrough </a:t>
            </a:r>
            <a:r>
              <a:rPr lang="en-US" altLang="zh-CN" sz="2800" dirty="0" smtClean="0">
                <a:solidFill>
                  <a:srgbClr val="C00000"/>
                </a:solidFill>
                <a:latin typeface="Microsoft YaHei" charset="-122"/>
                <a:ea typeface="Microsoft YaHei" charset="-122"/>
                <a:cs typeface="Microsoft YaHei" charset="-122"/>
              </a:rPr>
              <a:t>T</a:t>
            </a:r>
            <a:r>
              <a:rPr lang="en-US" altLang="zh-CN" sz="2800" dirty="0" smtClean="0">
                <a:solidFill>
                  <a:srgbClr val="292929"/>
                </a:solidFill>
                <a:latin typeface="Microsoft YaHei" charset="-122"/>
                <a:ea typeface="Microsoft YaHei" charset="-122"/>
                <a:cs typeface="Microsoft YaHei" charset="-122"/>
              </a:rPr>
              <a:t>ime</a:t>
            </a:r>
            <a:endParaRPr lang="en-US" altLang="zh-CN" sz="2800" b="0" i="0" dirty="0">
              <a:solidFill>
                <a:srgbClr val="292929"/>
              </a:solidFill>
              <a:effectLst/>
              <a:latin typeface="Microsoft YaHei" charset="-122"/>
              <a:ea typeface="Microsoft YaHei" charset="-122"/>
              <a:cs typeface="Microsoft YaHei" charset="-122"/>
            </a:endParaRPr>
          </a:p>
        </p:txBody>
      </p:sp>
    </p:spTree>
    <p:extLst>
      <p:ext uri="{BB962C8B-B14F-4D97-AF65-F5344CB8AC3E}">
        <p14:creationId xmlns:p14="http://schemas.microsoft.com/office/powerpoint/2010/main" val="1278677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P spid="8" grpId="0" animBg="1"/>
      <p:bldP spid="9" grpId="0" animBg="1"/>
      <p:bldP spid="10" grpId="0" animBg="1"/>
      <p:bldP spid="11"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文本框 8"/>
          <p:cNvSpPr txBox="1">
            <a:spLocks noChangeArrowheads="1"/>
          </p:cNvSpPr>
          <p:nvPr/>
        </p:nvSpPr>
        <p:spPr bwMode="auto">
          <a:xfrm>
            <a:off x="2514600" y="-1179513"/>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p>
        </p:txBody>
      </p:sp>
      <p:sp>
        <p:nvSpPr>
          <p:cNvPr id="26627" name="文本框 9"/>
          <p:cNvSpPr txBox="1">
            <a:spLocks noChangeArrowheads="1"/>
          </p:cNvSpPr>
          <p:nvPr/>
        </p:nvSpPr>
        <p:spPr bwMode="auto">
          <a:xfrm>
            <a:off x="1713666" y="3044280"/>
            <a:ext cx="2273379"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4400" b="1" dirty="0">
                <a:solidFill>
                  <a:schemeClr val="bg1"/>
                </a:solidFill>
                <a:latin typeface="微软雅黑" panose="020B0503020204020204" pitchFamily="34" charset="-122"/>
                <a:ea typeface="微软雅黑" panose="020B0503020204020204" pitchFamily="34" charset="-122"/>
              </a:rPr>
              <a:t>Outline</a:t>
            </a:r>
          </a:p>
        </p:txBody>
      </p:sp>
      <p:sp>
        <p:nvSpPr>
          <p:cNvPr id="26632" name="等腰三角形 17"/>
          <p:cNvSpPr>
            <a:spLocks noChangeArrowheads="1"/>
          </p:cNvSpPr>
          <p:nvPr/>
        </p:nvSpPr>
        <p:spPr bwMode="auto">
          <a:xfrm rot="5400000">
            <a:off x="5968206" y="3250407"/>
            <a:ext cx="574675" cy="357188"/>
          </a:xfrm>
          <a:prstGeom prst="triangle">
            <a:avLst>
              <a:gd name="adj" fmla="val 50000"/>
            </a:avLst>
          </a:prstGeom>
          <a:solidFill>
            <a:srgbClr val="09405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17" name="文本框 7"/>
          <p:cNvSpPr txBox="1">
            <a:spLocks noChangeArrowheads="1"/>
          </p:cNvSpPr>
          <p:nvPr/>
        </p:nvSpPr>
        <p:spPr bwMode="auto">
          <a:xfrm>
            <a:off x="6474999" y="265783"/>
            <a:ext cx="5074685" cy="65556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lnSpc>
                <a:spcPct val="150000"/>
              </a:lnSpc>
              <a:buFont typeface="Wingdings" panose="05000000000000000000" pitchFamily="2" charset="2"/>
              <a:buChar char="n"/>
            </a:pPr>
            <a:r>
              <a:rPr kumimoji="1" lang="zh-CN" altLang="en-US" sz="2800" dirty="0" smtClean="0">
                <a:solidFill>
                  <a:schemeClr val="bg1">
                    <a:lumMod val="65000"/>
                  </a:schemeClr>
                </a:solidFill>
                <a:latin typeface="微软雅黑" panose="020B0503020204020204" pitchFamily="34" charset="-122"/>
                <a:ea typeface="微软雅黑" panose="020B0503020204020204" pitchFamily="34" charset="-122"/>
              </a:rPr>
              <a:t>深度学习简介</a:t>
            </a:r>
            <a:endParaRPr kumimoji="1" lang="en-US" altLang="zh-CN" sz="2800" dirty="0" smtClean="0">
              <a:solidFill>
                <a:schemeClr val="bg1">
                  <a:lumMod val="65000"/>
                </a:schemeClr>
              </a:solidFill>
              <a:latin typeface="微软雅黑" panose="020B0503020204020204" pitchFamily="34" charset="-122"/>
              <a:ea typeface="微软雅黑" panose="020B0503020204020204" pitchFamily="34" charset="-122"/>
            </a:endParaRPr>
          </a:p>
          <a:p>
            <a:pPr eaLnBrk="1" hangingPunct="1">
              <a:lnSpc>
                <a:spcPct val="150000"/>
              </a:lnSpc>
              <a:buFont typeface="Wingdings" panose="05000000000000000000" pitchFamily="2" charset="2"/>
              <a:buChar char="n"/>
            </a:pPr>
            <a:r>
              <a:rPr kumimoji="1" lang="zh-CN" altLang="en-US" sz="2800" dirty="0" smtClean="0">
                <a:solidFill>
                  <a:schemeClr val="bg1">
                    <a:lumMod val="65000"/>
                  </a:schemeClr>
                </a:solidFill>
                <a:latin typeface="微软雅黑" panose="020B0503020204020204" pitchFamily="34" charset="-122"/>
                <a:ea typeface="微软雅黑" panose="020B0503020204020204" pitchFamily="34" charset="-122"/>
              </a:rPr>
              <a:t>神经元结构</a:t>
            </a:r>
            <a:endParaRPr kumimoji="1" lang="en-US" altLang="zh-CN" sz="2800" dirty="0" smtClean="0">
              <a:solidFill>
                <a:schemeClr val="bg1">
                  <a:lumMod val="65000"/>
                </a:schemeClr>
              </a:solidFill>
              <a:latin typeface="微软雅黑" panose="020B0503020204020204" pitchFamily="34" charset="-122"/>
              <a:ea typeface="微软雅黑" panose="020B0503020204020204" pitchFamily="34" charset="-122"/>
            </a:endParaRPr>
          </a:p>
          <a:p>
            <a:pPr eaLnBrk="1" hangingPunct="1">
              <a:lnSpc>
                <a:spcPct val="150000"/>
              </a:lnSpc>
              <a:buFont typeface="Wingdings" panose="05000000000000000000" pitchFamily="2" charset="2"/>
              <a:buChar char="n"/>
            </a:pPr>
            <a:r>
              <a:rPr kumimoji="1" lang="zh-CN" altLang="en-US" sz="2800" dirty="0" smtClean="0">
                <a:solidFill>
                  <a:schemeClr val="bg1">
                    <a:lumMod val="65000"/>
                  </a:schemeClr>
                </a:solidFill>
                <a:latin typeface="微软雅黑" panose="020B0503020204020204" pitchFamily="34" charset="-122"/>
                <a:ea typeface="微软雅黑" panose="020B0503020204020204" pitchFamily="34" charset="-122"/>
              </a:rPr>
              <a:t>全连接前馈神经网络</a:t>
            </a:r>
            <a:endParaRPr kumimoji="1" lang="en-US" altLang="zh-CN" sz="2800" dirty="0" smtClean="0">
              <a:solidFill>
                <a:schemeClr val="bg1">
                  <a:lumMod val="65000"/>
                </a:schemeClr>
              </a:solidFill>
              <a:latin typeface="微软雅黑" panose="020B0503020204020204" pitchFamily="34" charset="-122"/>
              <a:ea typeface="微软雅黑" panose="020B0503020204020204" pitchFamily="34" charset="-122"/>
            </a:endParaRPr>
          </a:p>
          <a:p>
            <a:pPr eaLnBrk="1" hangingPunct="1">
              <a:lnSpc>
                <a:spcPct val="150000"/>
              </a:lnSpc>
              <a:buFont typeface="Wingdings" panose="05000000000000000000" pitchFamily="2" charset="2"/>
              <a:buChar char="n"/>
            </a:pPr>
            <a:r>
              <a:rPr kumimoji="1" lang="zh-CN" altLang="en-US" sz="2800" dirty="0" smtClean="0">
                <a:solidFill>
                  <a:schemeClr val="bg1">
                    <a:lumMod val="65000"/>
                  </a:schemeClr>
                </a:solidFill>
                <a:latin typeface="微软雅黑" panose="020B0503020204020204" pitchFamily="34" charset="-122"/>
                <a:ea typeface="微软雅黑" panose="020B0503020204020204" pitchFamily="34" charset="-122"/>
              </a:rPr>
              <a:t>为什么需要深度模型</a:t>
            </a:r>
            <a:endParaRPr kumimoji="1" lang="en-US" altLang="zh-CN" sz="2800" dirty="0" smtClean="0">
              <a:solidFill>
                <a:schemeClr val="bg1">
                  <a:lumMod val="65000"/>
                </a:schemeClr>
              </a:solidFill>
              <a:latin typeface="微软雅黑" panose="020B0503020204020204" pitchFamily="34" charset="-122"/>
              <a:ea typeface="微软雅黑" panose="020B0503020204020204" pitchFamily="34" charset="-122"/>
            </a:endParaRPr>
          </a:p>
          <a:p>
            <a:pPr eaLnBrk="1" hangingPunct="1">
              <a:lnSpc>
                <a:spcPct val="150000"/>
              </a:lnSpc>
              <a:buFont typeface="Wingdings" panose="05000000000000000000" pitchFamily="2" charset="2"/>
              <a:buChar char="n"/>
            </a:pPr>
            <a:r>
              <a:rPr kumimoji="1" lang="zh-CN" altLang="en-US" sz="2800" dirty="0">
                <a:solidFill>
                  <a:schemeClr val="bg1">
                    <a:lumMod val="65000"/>
                  </a:schemeClr>
                </a:solidFill>
                <a:latin typeface="微软雅黑" panose="020B0503020204020204" pitchFamily="34" charset="-122"/>
                <a:ea typeface="微软雅黑" panose="020B0503020204020204" pitchFamily="34" charset="-122"/>
              </a:rPr>
              <a:t>卷积神经网络</a:t>
            </a:r>
            <a:endParaRPr kumimoji="1" lang="en-US" altLang="zh-CN" sz="2800" dirty="0">
              <a:solidFill>
                <a:schemeClr val="bg1">
                  <a:lumMod val="65000"/>
                </a:schemeClr>
              </a:solidFill>
              <a:latin typeface="微软雅黑" panose="020B0503020204020204" pitchFamily="34" charset="-122"/>
              <a:ea typeface="微软雅黑" panose="020B0503020204020204" pitchFamily="34" charset="-122"/>
            </a:endParaRPr>
          </a:p>
          <a:p>
            <a:pPr eaLnBrk="1" hangingPunct="1">
              <a:lnSpc>
                <a:spcPct val="150000"/>
              </a:lnSpc>
              <a:buFont typeface="Wingdings" panose="05000000000000000000" pitchFamily="2" charset="2"/>
              <a:buChar char="n"/>
            </a:pPr>
            <a:r>
              <a:rPr kumimoji="1" lang="zh-CN" altLang="en-US" sz="2800" dirty="0">
                <a:solidFill>
                  <a:schemeClr val="bg1">
                    <a:lumMod val="65000"/>
                  </a:schemeClr>
                </a:solidFill>
                <a:latin typeface="微软雅黑" panose="020B0503020204020204" pitchFamily="34" charset="-122"/>
                <a:ea typeface="微软雅黑" panose="020B0503020204020204" pitchFamily="34" charset="-122"/>
              </a:rPr>
              <a:t>跳接网络结构</a:t>
            </a:r>
            <a:endParaRPr kumimoji="1" lang="en-US" altLang="zh-CN" sz="2800" dirty="0">
              <a:solidFill>
                <a:schemeClr val="bg1">
                  <a:lumMod val="65000"/>
                </a:schemeClr>
              </a:solidFill>
              <a:latin typeface="微软雅黑" panose="020B0503020204020204" pitchFamily="34" charset="-122"/>
              <a:ea typeface="微软雅黑" panose="020B0503020204020204" pitchFamily="34" charset="-122"/>
            </a:endParaRPr>
          </a:p>
          <a:p>
            <a:pPr eaLnBrk="1" hangingPunct="1">
              <a:lnSpc>
                <a:spcPct val="150000"/>
              </a:lnSpc>
              <a:buFont typeface="Wingdings" panose="05000000000000000000" pitchFamily="2" charset="2"/>
              <a:buChar char="n"/>
            </a:pPr>
            <a:r>
              <a:rPr kumimoji="1" lang="zh-CN" altLang="en-US" sz="2800" dirty="0" smtClean="0">
                <a:latin typeface="微软雅黑" panose="020B0503020204020204" pitchFamily="34" charset="-122"/>
                <a:ea typeface="微软雅黑" panose="020B0503020204020204" pitchFamily="34" charset="-122"/>
              </a:rPr>
              <a:t>循环</a:t>
            </a:r>
            <a:r>
              <a:rPr kumimoji="1" lang="zh-CN" altLang="en-US" sz="2800" dirty="0">
                <a:latin typeface="微软雅黑" panose="020B0503020204020204" pitchFamily="34" charset="-122"/>
                <a:ea typeface="微软雅黑" panose="020B0503020204020204" pitchFamily="34" charset="-122"/>
              </a:rPr>
              <a:t>神经网络</a:t>
            </a:r>
            <a:endParaRPr kumimoji="1" lang="en-US" altLang="zh-CN" sz="2800" dirty="0">
              <a:latin typeface="微软雅黑" panose="020B0503020204020204" pitchFamily="34" charset="-122"/>
              <a:ea typeface="微软雅黑" panose="020B0503020204020204" pitchFamily="34" charset="-122"/>
            </a:endParaRPr>
          </a:p>
          <a:p>
            <a:pPr eaLnBrk="1" hangingPunct="1">
              <a:lnSpc>
                <a:spcPct val="150000"/>
              </a:lnSpc>
              <a:buFont typeface="Wingdings" panose="05000000000000000000" pitchFamily="2" charset="2"/>
              <a:buChar char="n"/>
            </a:pPr>
            <a:r>
              <a:rPr kumimoji="1" lang="zh-CN" altLang="en-US" sz="2800" dirty="0" smtClean="0">
                <a:solidFill>
                  <a:schemeClr val="bg1">
                    <a:lumMod val="65000"/>
                  </a:schemeClr>
                </a:solidFill>
                <a:latin typeface="微软雅黑" panose="020B0503020204020204" pitchFamily="34" charset="-122"/>
                <a:ea typeface="微软雅黑" panose="020B0503020204020204" pitchFamily="34" charset="-122"/>
              </a:rPr>
              <a:t>模型</a:t>
            </a:r>
            <a:r>
              <a:rPr kumimoji="1" lang="zh-CN" altLang="en-US" sz="2800" dirty="0">
                <a:solidFill>
                  <a:schemeClr val="bg1">
                    <a:lumMod val="65000"/>
                  </a:schemeClr>
                </a:solidFill>
                <a:latin typeface="微软雅黑" panose="020B0503020204020204" pitchFamily="34" charset="-122"/>
                <a:ea typeface="微软雅黑" panose="020B0503020204020204" pitchFamily="34" charset="-122"/>
              </a:rPr>
              <a:t>训练</a:t>
            </a:r>
            <a:r>
              <a:rPr kumimoji="1" lang="en-US" altLang="zh-CN" sz="2800" dirty="0">
                <a:solidFill>
                  <a:schemeClr val="bg1">
                    <a:lumMod val="65000"/>
                  </a:schemeClr>
                </a:solidFill>
                <a:latin typeface="微软雅黑" panose="020B0503020204020204" pitchFamily="34" charset="-122"/>
                <a:ea typeface="微软雅黑" panose="020B0503020204020204" pitchFamily="34" charset="-122"/>
              </a:rPr>
              <a:t>Tips</a:t>
            </a:r>
          </a:p>
          <a:p>
            <a:pPr eaLnBrk="1" hangingPunct="1">
              <a:lnSpc>
                <a:spcPct val="150000"/>
              </a:lnSpc>
              <a:buFont typeface="Wingdings" panose="05000000000000000000" pitchFamily="2" charset="2"/>
              <a:buChar char="n"/>
            </a:pPr>
            <a:r>
              <a:rPr kumimoji="1" lang="zh-CN" altLang="en-US" sz="2800" dirty="0">
                <a:solidFill>
                  <a:schemeClr val="bg1">
                    <a:lumMod val="65000"/>
                  </a:schemeClr>
                </a:solidFill>
                <a:latin typeface="微软雅黑" panose="020B0503020204020204" pitchFamily="34" charset="-122"/>
                <a:ea typeface="微软雅黑" panose="020B0503020204020204" pitchFamily="34" charset="-122"/>
              </a:rPr>
              <a:t>无监督深度</a:t>
            </a:r>
            <a:r>
              <a:rPr kumimoji="1" lang="zh-CN" altLang="en-US" sz="2800" dirty="0" smtClean="0">
                <a:solidFill>
                  <a:schemeClr val="bg1">
                    <a:lumMod val="65000"/>
                  </a:schemeClr>
                </a:solidFill>
                <a:latin typeface="微软雅黑" panose="020B0503020204020204" pitchFamily="34" charset="-122"/>
                <a:ea typeface="微软雅黑" panose="020B0503020204020204" pitchFamily="34" charset="-122"/>
              </a:rPr>
              <a:t>学习</a:t>
            </a:r>
            <a:endParaRPr kumimoji="1" lang="en-US" altLang="zh-CN" sz="2800" dirty="0" smtClean="0">
              <a:solidFill>
                <a:schemeClr val="bg1">
                  <a:lumMod val="65000"/>
                </a:schemeClr>
              </a:solidFill>
              <a:latin typeface="微软雅黑" panose="020B0503020204020204" pitchFamily="34" charset="-122"/>
              <a:ea typeface="微软雅黑" panose="020B0503020204020204" pitchFamily="34" charset="-122"/>
            </a:endParaRPr>
          </a:p>
          <a:p>
            <a:pPr eaLnBrk="1" hangingPunct="1">
              <a:lnSpc>
                <a:spcPct val="150000"/>
              </a:lnSpc>
              <a:buFont typeface="Wingdings" panose="05000000000000000000" pitchFamily="2" charset="2"/>
              <a:buChar char="n"/>
            </a:pPr>
            <a:r>
              <a:rPr kumimoji="1" lang="zh-CN" altLang="en-US" sz="2800" dirty="0" smtClean="0">
                <a:solidFill>
                  <a:schemeClr val="bg1">
                    <a:lumMod val="65000"/>
                  </a:schemeClr>
                </a:solidFill>
                <a:latin typeface="微软雅黑" panose="020B0503020204020204" pitchFamily="34" charset="-122"/>
                <a:ea typeface="微软雅黑" panose="020B0503020204020204" pitchFamily="34" charset="-122"/>
              </a:rPr>
              <a:t>半监督深度学习</a:t>
            </a:r>
            <a:endParaRPr kumimoji="1" lang="en-US" altLang="zh-CN" sz="2800" dirty="0">
              <a:solidFill>
                <a:schemeClr val="bg1">
                  <a:lumMod val="6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56551009"/>
      </p:ext>
    </p:extLst>
  </p:cSld>
  <p:clrMapOvr>
    <a:masterClrMapping/>
  </p:clrMapOvr>
  <p:transition spd="med">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a:xfrm>
            <a:off x="630237" y="1147763"/>
            <a:ext cx="8532051" cy="5237271"/>
          </a:xfrm>
        </p:spPr>
        <p:txBody>
          <a:bodyPr/>
          <a:lstStyle/>
          <a:p>
            <a:r>
              <a:rPr lang="en-US" altLang="zh-CN" dirty="0" err="1">
                <a:solidFill>
                  <a:srgbClr val="C00000"/>
                </a:solidFill>
              </a:rPr>
              <a:t>B</a:t>
            </a:r>
            <a:r>
              <a:rPr lang="en-US" altLang="zh-CN" dirty="0" err="1">
                <a:solidFill>
                  <a:srgbClr val="292929"/>
                </a:solidFill>
              </a:rPr>
              <a:t>ack</a:t>
            </a:r>
            <a:r>
              <a:rPr lang="en-US" altLang="zh-CN" dirty="0" err="1">
                <a:solidFill>
                  <a:srgbClr val="C00000"/>
                </a:solidFill>
              </a:rPr>
              <a:t>p</a:t>
            </a:r>
            <a:r>
              <a:rPr lang="en-US" altLang="zh-CN" dirty="0" err="1">
                <a:solidFill>
                  <a:srgbClr val="292929"/>
                </a:solidFill>
              </a:rPr>
              <a:t>ropogate</a:t>
            </a:r>
            <a:r>
              <a:rPr lang="en-US" altLang="zh-CN" dirty="0">
                <a:solidFill>
                  <a:srgbClr val="292929"/>
                </a:solidFill>
              </a:rPr>
              <a:t> </a:t>
            </a:r>
            <a:r>
              <a:rPr lang="en-US" altLang="zh-CN" dirty="0">
                <a:solidFill>
                  <a:srgbClr val="C00000"/>
                </a:solidFill>
              </a:rPr>
              <a:t>T</a:t>
            </a:r>
            <a:r>
              <a:rPr lang="en-US" altLang="zh-CN" dirty="0">
                <a:solidFill>
                  <a:srgbClr val="292929"/>
                </a:solidFill>
              </a:rPr>
              <a:t>hrough </a:t>
            </a:r>
            <a:r>
              <a:rPr lang="en-US" altLang="zh-CN" dirty="0" smtClean="0">
                <a:solidFill>
                  <a:srgbClr val="C00000"/>
                </a:solidFill>
              </a:rPr>
              <a:t>T</a:t>
            </a:r>
            <a:r>
              <a:rPr lang="en-US" altLang="zh-CN" dirty="0" smtClean="0">
                <a:solidFill>
                  <a:srgbClr val="292929"/>
                </a:solidFill>
              </a:rPr>
              <a:t>ime</a:t>
            </a:r>
            <a:endParaRPr lang="en-US" altLang="zh-CN" dirty="0">
              <a:solidFill>
                <a:srgbClr val="292929"/>
              </a:solidFill>
            </a:endParaRPr>
          </a:p>
        </p:txBody>
      </p:sp>
      <p:sp>
        <p:nvSpPr>
          <p:cNvPr id="3" name="标题 2"/>
          <p:cNvSpPr>
            <a:spLocks noGrp="1"/>
          </p:cNvSpPr>
          <p:nvPr>
            <p:ph type="title"/>
          </p:nvPr>
        </p:nvSpPr>
        <p:spPr/>
        <p:txBody>
          <a:bodyPr/>
          <a:lstStyle/>
          <a:p>
            <a:r>
              <a:rPr kumimoji="1" lang="en-US" altLang="zh-CN" dirty="0" smtClean="0"/>
              <a:t>RNN</a:t>
            </a:r>
            <a:r>
              <a:rPr kumimoji="1" lang="zh-CN" altLang="en-US" dirty="0" smtClean="0"/>
              <a:t>模型训练</a:t>
            </a:r>
            <a:endParaRPr kumimoji="1"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5843" y="2030592"/>
            <a:ext cx="7129484" cy="4541432"/>
          </a:xfrm>
          <a:prstGeom prst="rect">
            <a:avLst/>
          </a:prstGeom>
        </p:spPr>
      </p:pic>
    </p:spTree>
    <p:extLst>
      <p:ext uri="{BB962C8B-B14F-4D97-AF65-F5344CB8AC3E}">
        <p14:creationId xmlns:p14="http://schemas.microsoft.com/office/powerpoint/2010/main" val="90647480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p:txBody>
          <a:bodyPr/>
          <a:lstStyle/>
          <a:p>
            <a:endParaRPr kumimoji="1" lang="zh-CN" altLang="en-US"/>
          </a:p>
        </p:txBody>
      </p:sp>
      <p:sp>
        <p:nvSpPr>
          <p:cNvPr id="2" name="標題 1"/>
          <p:cNvSpPr>
            <a:spLocks noGrp="1"/>
          </p:cNvSpPr>
          <p:nvPr>
            <p:ph type="title"/>
          </p:nvPr>
        </p:nvSpPr>
        <p:spPr/>
        <p:txBody>
          <a:bodyPr/>
          <a:lstStyle/>
          <a:p>
            <a:r>
              <a:rPr lang="zh-CN" altLang="en-US" dirty="0" smtClean="0"/>
              <a:t>误差表面很粗糙</a:t>
            </a:r>
            <a:endParaRPr lang="zh-TW" altLang="en-US" dirty="0"/>
          </a:p>
        </p:txBody>
      </p:sp>
      <p:pic>
        <p:nvPicPr>
          <p:cNvPr id="6" name="圖片 5"/>
          <p:cNvPicPr>
            <a:picLocks noChangeAspect="1"/>
          </p:cNvPicPr>
          <p:nvPr/>
        </p:nvPicPr>
        <p:blipFill>
          <a:blip r:embed="rId3"/>
          <a:stretch>
            <a:fillRect/>
          </a:stretch>
        </p:blipFill>
        <p:spPr>
          <a:xfrm>
            <a:off x="2541213" y="1690690"/>
            <a:ext cx="6842875" cy="4633669"/>
          </a:xfrm>
          <a:prstGeom prst="rect">
            <a:avLst/>
          </a:prstGeom>
        </p:spPr>
      </p:pic>
      <p:sp>
        <p:nvSpPr>
          <p:cNvPr id="7" name="文字方塊 6"/>
          <p:cNvSpPr txBox="1"/>
          <p:nvPr/>
        </p:nvSpPr>
        <p:spPr>
          <a:xfrm>
            <a:off x="5791200" y="6036579"/>
            <a:ext cx="977900" cy="461665"/>
          </a:xfrm>
          <a:prstGeom prst="rect">
            <a:avLst/>
          </a:prstGeom>
          <a:noFill/>
        </p:spPr>
        <p:txBody>
          <a:bodyPr wrap="square" rtlCol="0">
            <a:spAutoFit/>
          </a:bodyPr>
          <a:lstStyle/>
          <a:p>
            <a:pPr algn="ctr"/>
            <a:r>
              <a:rPr lang="en-US" altLang="zh-TW" sz="2400" dirty="0"/>
              <a:t>w</a:t>
            </a:r>
            <a:r>
              <a:rPr lang="en-US" altLang="zh-TW" sz="2400" baseline="-25000" dirty="0"/>
              <a:t>1</a:t>
            </a:r>
            <a:endParaRPr lang="zh-TW" altLang="en-US" sz="2400" baseline="-25000" dirty="0"/>
          </a:p>
        </p:txBody>
      </p:sp>
      <p:sp>
        <p:nvSpPr>
          <p:cNvPr id="8" name="文字方塊 7"/>
          <p:cNvSpPr txBox="1"/>
          <p:nvPr/>
        </p:nvSpPr>
        <p:spPr>
          <a:xfrm>
            <a:off x="2314733" y="5372644"/>
            <a:ext cx="977900" cy="461665"/>
          </a:xfrm>
          <a:prstGeom prst="rect">
            <a:avLst/>
          </a:prstGeom>
          <a:noFill/>
        </p:spPr>
        <p:txBody>
          <a:bodyPr wrap="square" rtlCol="0">
            <a:spAutoFit/>
          </a:bodyPr>
          <a:lstStyle/>
          <a:p>
            <a:pPr algn="ctr"/>
            <a:r>
              <a:rPr lang="en-US" altLang="zh-TW" sz="2400" dirty="0"/>
              <a:t>w</a:t>
            </a:r>
            <a:r>
              <a:rPr lang="en-US" altLang="zh-TW" sz="2400" baseline="-25000" dirty="0"/>
              <a:t>2</a:t>
            </a:r>
            <a:endParaRPr lang="zh-TW" altLang="en-US" sz="2400" baseline="-25000" dirty="0"/>
          </a:p>
        </p:txBody>
      </p:sp>
      <p:sp>
        <p:nvSpPr>
          <p:cNvPr id="9" name="文字方塊 8"/>
          <p:cNvSpPr txBox="1"/>
          <p:nvPr/>
        </p:nvSpPr>
        <p:spPr>
          <a:xfrm rot="5400000">
            <a:off x="8573654" y="3967881"/>
            <a:ext cx="1509662" cy="461665"/>
          </a:xfrm>
          <a:prstGeom prst="rect">
            <a:avLst/>
          </a:prstGeom>
          <a:noFill/>
        </p:spPr>
        <p:txBody>
          <a:bodyPr wrap="square" rtlCol="0">
            <a:spAutoFit/>
          </a:bodyPr>
          <a:lstStyle/>
          <a:p>
            <a:pPr algn="ctr"/>
            <a:r>
              <a:rPr lang="en-US" altLang="zh-TW" sz="2400" dirty="0"/>
              <a:t>Cost</a:t>
            </a:r>
            <a:endParaRPr lang="zh-TW" altLang="en-US" sz="2400" baseline="30000" dirty="0"/>
          </a:p>
        </p:txBody>
      </p:sp>
      <p:pic>
        <p:nvPicPr>
          <p:cNvPr id="14" name="圖片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1180659">
            <a:off x="6883401" y="3081728"/>
            <a:ext cx="958851" cy="958851"/>
          </a:xfrm>
          <a:prstGeom prst="rect">
            <a:avLst/>
          </a:prstGeom>
        </p:spPr>
      </p:pic>
      <p:sp>
        <p:nvSpPr>
          <p:cNvPr id="3" name="橢圓 2"/>
          <p:cNvSpPr/>
          <p:nvPr/>
        </p:nvSpPr>
        <p:spPr>
          <a:xfrm>
            <a:off x="5962649" y="4437350"/>
            <a:ext cx="147110" cy="143934"/>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sp>
        <p:nvSpPr>
          <p:cNvPr id="13" name="橢圓 12"/>
          <p:cNvSpPr/>
          <p:nvPr/>
        </p:nvSpPr>
        <p:spPr>
          <a:xfrm>
            <a:off x="5486399" y="4608997"/>
            <a:ext cx="147110" cy="143934"/>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sp>
        <p:nvSpPr>
          <p:cNvPr id="15" name="橢圓 14"/>
          <p:cNvSpPr/>
          <p:nvPr/>
        </p:nvSpPr>
        <p:spPr>
          <a:xfrm>
            <a:off x="4953105" y="4759674"/>
            <a:ext cx="147110" cy="143934"/>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sp>
        <p:nvSpPr>
          <p:cNvPr id="12" name="橢圓 11"/>
          <p:cNvSpPr/>
          <p:nvPr/>
        </p:nvSpPr>
        <p:spPr>
          <a:xfrm>
            <a:off x="4479828" y="2590447"/>
            <a:ext cx="147110" cy="143934"/>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sp>
        <p:nvSpPr>
          <p:cNvPr id="5" name="手繪多邊形 4"/>
          <p:cNvSpPr/>
          <p:nvPr/>
        </p:nvSpPr>
        <p:spPr>
          <a:xfrm rot="21409801">
            <a:off x="4679829" y="2693104"/>
            <a:ext cx="815340" cy="1935480"/>
          </a:xfrm>
          <a:custGeom>
            <a:avLst/>
            <a:gdLst>
              <a:gd name="connsiteX0" fmla="*/ 815340 w 815340"/>
              <a:gd name="connsiteY0" fmla="*/ 1935480 h 1935480"/>
              <a:gd name="connsiteX1" fmla="*/ 670560 w 815340"/>
              <a:gd name="connsiteY1" fmla="*/ 982980 h 1935480"/>
              <a:gd name="connsiteX2" fmla="*/ 0 w 815340"/>
              <a:gd name="connsiteY2" fmla="*/ 0 h 1935480"/>
            </a:gdLst>
            <a:ahLst/>
            <a:cxnLst>
              <a:cxn ang="0">
                <a:pos x="connsiteX0" y="connsiteY0"/>
              </a:cxn>
              <a:cxn ang="0">
                <a:pos x="connsiteX1" y="connsiteY1"/>
              </a:cxn>
              <a:cxn ang="0">
                <a:pos x="connsiteX2" y="connsiteY2"/>
              </a:cxn>
            </a:cxnLst>
            <a:rect l="l" t="t" r="r" b="b"/>
            <a:pathLst>
              <a:path w="815340" h="1935480">
                <a:moveTo>
                  <a:pt x="815340" y="1935480"/>
                </a:moveTo>
                <a:cubicBezTo>
                  <a:pt x="810895" y="1620520"/>
                  <a:pt x="806450" y="1305560"/>
                  <a:pt x="670560" y="982980"/>
                </a:cubicBezTo>
                <a:cubicBezTo>
                  <a:pt x="534670" y="660400"/>
                  <a:pt x="267335" y="330200"/>
                  <a:pt x="0" y="0"/>
                </a:cubicBezTo>
              </a:path>
            </a:pathLst>
          </a:custGeom>
          <a:noFill/>
          <a:ln w="38100">
            <a:solidFill>
              <a:srgbClr val="0000FF"/>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橢圓 15"/>
          <p:cNvSpPr/>
          <p:nvPr/>
        </p:nvSpPr>
        <p:spPr>
          <a:xfrm>
            <a:off x="6755471" y="4646218"/>
            <a:ext cx="147110" cy="143934"/>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TW" altLang="en-US"/>
          </a:p>
        </p:txBody>
      </p:sp>
      <p:sp>
        <p:nvSpPr>
          <p:cNvPr id="17" name="橢圓 16"/>
          <p:cNvSpPr/>
          <p:nvPr/>
        </p:nvSpPr>
        <p:spPr>
          <a:xfrm>
            <a:off x="6279221" y="4817865"/>
            <a:ext cx="147110" cy="143934"/>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TW" altLang="en-US"/>
          </a:p>
        </p:txBody>
      </p:sp>
      <p:sp>
        <p:nvSpPr>
          <p:cNvPr id="18" name="橢圓 17"/>
          <p:cNvSpPr/>
          <p:nvPr/>
        </p:nvSpPr>
        <p:spPr>
          <a:xfrm>
            <a:off x="5745927" y="4968542"/>
            <a:ext cx="147110" cy="143934"/>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TW" altLang="en-US"/>
          </a:p>
        </p:txBody>
      </p:sp>
      <p:sp>
        <p:nvSpPr>
          <p:cNvPr id="11" name="文字方塊 10"/>
          <p:cNvSpPr txBox="1"/>
          <p:nvPr/>
        </p:nvSpPr>
        <p:spPr>
          <a:xfrm>
            <a:off x="5829168" y="3711039"/>
            <a:ext cx="939932" cy="369332"/>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r>
              <a:rPr lang="en-US" altLang="zh-TW" dirty="0"/>
              <a:t>Clipping </a:t>
            </a:r>
            <a:endParaRPr lang="zh-TW" altLang="en-US" dirty="0"/>
          </a:p>
        </p:txBody>
      </p:sp>
      <p:sp>
        <p:nvSpPr>
          <p:cNvPr id="19" name="矩形 18"/>
          <p:cNvSpPr/>
          <p:nvPr/>
        </p:nvSpPr>
        <p:spPr>
          <a:xfrm>
            <a:off x="7192070" y="6125664"/>
            <a:ext cx="3124573" cy="369332"/>
          </a:xfrm>
          <a:prstGeom prst="rect">
            <a:avLst/>
          </a:prstGeom>
        </p:spPr>
        <p:txBody>
          <a:bodyPr wrap="none">
            <a:spAutoFit/>
          </a:bodyPr>
          <a:lstStyle/>
          <a:p>
            <a:pPr lvl="1"/>
            <a:r>
              <a:rPr lang="en-US" altLang="zh-TW" dirty="0">
                <a:solidFill>
                  <a:srgbClr val="0000FF"/>
                </a:solidFill>
              </a:rPr>
              <a:t>[Razvan Pascanu, ICML’13]</a:t>
            </a:r>
            <a:endParaRPr lang="zh-TW" altLang="en-US" dirty="0">
              <a:solidFill>
                <a:srgbClr val="0000FF"/>
              </a:solidFill>
            </a:endParaRPr>
          </a:p>
        </p:txBody>
      </p:sp>
      <p:sp>
        <p:nvSpPr>
          <p:cNvPr id="20" name="文字方塊 19"/>
          <p:cNvSpPr txBox="1"/>
          <p:nvPr/>
        </p:nvSpPr>
        <p:spPr>
          <a:xfrm rot="5400000" flipH="1">
            <a:off x="8614684" y="4067181"/>
            <a:ext cx="1484993" cy="461665"/>
          </a:xfrm>
          <a:prstGeom prst="rect">
            <a:avLst/>
          </a:prstGeom>
          <a:solidFill>
            <a:schemeClr val="bg1"/>
          </a:solidFill>
        </p:spPr>
        <p:txBody>
          <a:bodyPr wrap="square" rtlCol="0">
            <a:spAutoFit/>
          </a:bodyPr>
          <a:lstStyle/>
          <a:p>
            <a:r>
              <a:rPr lang="en-US" altLang="zh-TW" sz="2400" dirty="0"/>
              <a:t>Total Loss</a:t>
            </a:r>
            <a:endParaRPr lang="zh-TW" altLang="en-US" sz="2400" dirty="0"/>
          </a:p>
        </p:txBody>
      </p:sp>
      <p:sp>
        <p:nvSpPr>
          <p:cNvPr id="21" name="矩形 20"/>
          <p:cNvSpPr/>
          <p:nvPr/>
        </p:nvSpPr>
        <p:spPr>
          <a:xfrm>
            <a:off x="5486399" y="1507921"/>
            <a:ext cx="3233311" cy="830997"/>
          </a:xfrm>
          <a:prstGeom prst="rect">
            <a:avLst/>
          </a:prstGeom>
        </p:spPr>
        <p:txBody>
          <a:bodyPr wrap="square">
            <a:spAutoFit/>
          </a:bodyPr>
          <a:lstStyle/>
          <a:p>
            <a:r>
              <a:rPr lang="zh-CN" altLang="en-US" sz="2400" dirty="0">
                <a:solidFill>
                  <a:srgbClr val="09405E"/>
                </a:solidFill>
                <a:latin typeface="Microsoft YaHei" charset="-122"/>
                <a:ea typeface="Microsoft YaHei" charset="-122"/>
                <a:cs typeface="Microsoft YaHei" charset="-122"/>
              </a:rPr>
              <a:t>误差表面要么很平滑、要么很陡峭。</a:t>
            </a:r>
          </a:p>
        </p:txBody>
      </p:sp>
    </p:spTree>
    <p:extLst>
      <p:ext uri="{BB962C8B-B14F-4D97-AF65-F5344CB8AC3E}">
        <p14:creationId xmlns:p14="http://schemas.microsoft.com/office/powerpoint/2010/main" val="1195537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xit" presetSubtype="0" fill="hold" grpId="1" nodeType="withEffect">
                                  <p:stCondLst>
                                    <p:cond delay="0"/>
                                  </p:stCondLst>
                                  <p:childTnLst>
                                    <p:set>
                                      <p:cBhvr>
                                        <p:cTn id="26" dur="1" fill="hold">
                                          <p:stCondLst>
                                            <p:cond delay="0"/>
                                          </p:stCondLst>
                                        </p:cTn>
                                        <p:tgtEl>
                                          <p:spTgt spid="12"/>
                                        </p:tgtEl>
                                        <p:attrNameLst>
                                          <p:attrName>style.visibility</p:attrName>
                                        </p:attrNameLst>
                                      </p:cBhvr>
                                      <p:to>
                                        <p:strVal val="hidden"/>
                                      </p:to>
                                    </p:set>
                                  </p:childTnLst>
                                </p:cTn>
                              </p:par>
                              <p:par>
                                <p:cTn id="27" presetID="1" presetClass="exit" presetSubtype="0" fill="hold" grpId="1" nodeType="withEffect">
                                  <p:stCondLst>
                                    <p:cond delay="0"/>
                                  </p:stCondLst>
                                  <p:childTnLst>
                                    <p:set>
                                      <p:cBhvr>
                                        <p:cTn id="28" dur="1" fill="hold">
                                          <p:stCondLst>
                                            <p:cond delay="0"/>
                                          </p:stCondLst>
                                        </p:cTn>
                                        <p:tgtEl>
                                          <p:spTgt spid="5"/>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6"/>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3" grpId="0" animBg="1"/>
      <p:bldP spid="13" grpId="0" animBg="1"/>
      <p:bldP spid="15" grpId="0" animBg="1"/>
      <p:bldP spid="12" grpId="0" animBg="1"/>
      <p:bldP spid="12" grpId="1" animBg="1"/>
      <p:bldP spid="5" grpId="0" animBg="1"/>
      <p:bldP spid="5" grpId="1" animBg="1"/>
      <p:bldP spid="16" grpId="0" animBg="1"/>
      <p:bldP spid="17" grpId="0" animBg="1"/>
      <p:bldP spid="18" grpId="0" animBg="1"/>
      <p:bldP spid="11"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矩形 82"/>
          <p:cNvSpPr/>
          <p:nvPr/>
        </p:nvSpPr>
        <p:spPr>
          <a:xfrm>
            <a:off x="1941655" y="2476946"/>
            <a:ext cx="4557416" cy="873457"/>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sp>
        <p:nvSpPr>
          <p:cNvPr id="14" name="矩形 13"/>
          <p:cNvSpPr/>
          <p:nvPr/>
        </p:nvSpPr>
        <p:spPr>
          <a:xfrm>
            <a:off x="1926200" y="1480894"/>
            <a:ext cx="4572870" cy="873457"/>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4" name="内容占位符 3"/>
          <p:cNvSpPr>
            <a:spLocks noGrp="1"/>
          </p:cNvSpPr>
          <p:nvPr>
            <p:ph sz="quarter" idx="10"/>
          </p:nvPr>
        </p:nvSpPr>
        <p:spPr/>
        <p:txBody>
          <a:bodyPr/>
          <a:lstStyle/>
          <a:p>
            <a:endParaRPr kumimoji="1" lang="zh-CN" altLang="en-US"/>
          </a:p>
        </p:txBody>
      </p:sp>
      <p:sp>
        <p:nvSpPr>
          <p:cNvPr id="2" name="標題 1"/>
          <p:cNvSpPr>
            <a:spLocks noGrp="1"/>
          </p:cNvSpPr>
          <p:nvPr>
            <p:ph type="title"/>
          </p:nvPr>
        </p:nvSpPr>
        <p:spPr/>
        <p:txBody>
          <a:bodyPr/>
          <a:lstStyle/>
          <a:p>
            <a:r>
              <a:rPr lang="en-US" altLang="zh-TW" dirty="0"/>
              <a:t>Why? </a:t>
            </a:r>
            <a:endParaRPr lang="zh-TW" altLang="en-US" dirty="0"/>
          </a:p>
        </p:txBody>
      </p:sp>
      <p:sp>
        <p:nvSpPr>
          <p:cNvPr id="5" name="橢圓 4"/>
          <p:cNvSpPr/>
          <p:nvPr/>
        </p:nvSpPr>
        <p:spPr>
          <a:xfrm>
            <a:off x="4025930" y="4988981"/>
            <a:ext cx="628650" cy="628650"/>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6" name="矩形 5"/>
          <p:cNvSpPr/>
          <p:nvPr/>
        </p:nvSpPr>
        <p:spPr>
          <a:xfrm>
            <a:off x="4190501" y="6139310"/>
            <a:ext cx="390525" cy="40283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TW" sz="2400" dirty="0"/>
              <a:t>1</a:t>
            </a:r>
            <a:endParaRPr lang="zh-TW" altLang="en-US" sz="2400" dirty="0"/>
          </a:p>
        </p:txBody>
      </p:sp>
      <p:sp>
        <p:nvSpPr>
          <p:cNvPr id="7" name="文字方塊 6"/>
          <p:cNvSpPr txBox="1"/>
          <p:nvPr/>
        </p:nvSpPr>
        <p:spPr>
          <a:xfrm>
            <a:off x="4306917" y="5654687"/>
            <a:ext cx="514350" cy="461665"/>
          </a:xfrm>
          <a:prstGeom prst="rect">
            <a:avLst/>
          </a:prstGeom>
          <a:noFill/>
        </p:spPr>
        <p:txBody>
          <a:bodyPr wrap="square" rtlCol="0">
            <a:spAutoFit/>
          </a:bodyPr>
          <a:lstStyle/>
          <a:p>
            <a:pPr algn="ctr"/>
            <a:r>
              <a:rPr lang="en-US" altLang="zh-TW" sz="2400" dirty="0"/>
              <a:t>1</a:t>
            </a:r>
            <a:endParaRPr lang="zh-TW" altLang="en-US" sz="2400" baseline="-25000" dirty="0"/>
          </a:p>
        </p:txBody>
      </p:sp>
      <p:sp>
        <p:nvSpPr>
          <p:cNvPr id="9" name="文字方塊 8"/>
          <p:cNvSpPr txBox="1"/>
          <p:nvPr/>
        </p:nvSpPr>
        <p:spPr>
          <a:xfrm>
            <a:off x="4137321" y="3951190"/>
            <a:ext cx="514350" cy="461665"/>
          </a:xfrm>
          <a:prstGeom prst="rect">
            <a:avLst/>
          </a:prstGeom>
          <a:noFill/>
        </p:spPr>
        <p:txBody>
          <a:bodyPr wrap="square" rtlCol="0">
            <a:spAutoFit/>
          </a:bodyPr>
          <a:lstStyle/>
          <a:p>
            <a:pPr algn="ctr"/>
            <a:r>
              <a:rPr lang="en-US" altLang="zh-TW" sz="2400" dirty="0"/>
              <a:t>y</a:t>
            </a:r>
            <a:r>
              <a:rPr lang="en-US" altLang="zh-TW" sz="2400" baseline="30000" dirty="0"/>
              <a:t>1</a:t>
            </a:r>
            <a:endParaRPr lang="zh-TW" altLang="en-US" sz="2400" baseline="30000" dirty="0"/>
          </a:p>
        </p:txBody>
      </p:sp>
      <p:cxnSp>
        <p:nvCxnSpPr>
          <p:cNvPr id="28" name="直線單箭頭接點 27"/>
          <p:cNvCxnSpPr/>
          <p:nvPr/>
        </p:nvCxnSpPr>
        <p:spPr>
          <a:xfrm rot="16200000">
            <a:off x="4102270" y="5860842"/>
            <a:ext cx="54000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線單箭頭接點 28"/>
          <p:cNvCxnSpPr/>
          <p:nvPr/>
        </p:nvCxnSpPr>
        <p:spPr>
          <a:xfrm flipV="1">
            <a:off x="4351245" y="4398620"/>
            <a:ext cx="0" cy="5400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橢圓 33"/>
          <p:cNvSpPr/>
          <p:nvPr/>
        </p:nvSpPr>
        <p:spPr>
          <a:xfrm>
            <a:off x="5601258" y="4988981"/>
            <a:ext cx="628650" cy="628650"/>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35" name="矩形 34"/>
          <p:cNvSpPr/>
          <p:nvPr/>
        </p:nvSpPr>
        <p:spPr>
          <a:xfrm>
            <a:off x="5765829" y="6139310"/>
            <a:ext cx="390525" cy="40283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TW" sz="2400" dirty="0"/>
              <a:t>0</a:t>
            </a:r>
            <a:endParaRPr lang="zh-TW" altLang="en-US" sz="2400" dirty="0"/>
          </a:p>
        </p:txBody>
      </p:sp>
      <p:sp>
        <p:nvSpPr>
          <p:cNvPr id="36" name="文字方塊 35"/>
          <p:cNvSpPr txBox="1"/>
          <p:nvPr/>
        </p:nvSpPr>
        <p:spPr>
          <a:xfrm>
            <a:off x="5882245" y="5654687"/>
            <a:ext cx="514350" cy="461665"/>
          </a:xfrm>
          <a:prstGeom prst="rect">
            <a:avLst/>
          </a:prstGeom>
          <a:noFill/>
        </p:spPr>
        <p:txBody>
          <a:bodyPr wrap="square" rtlCol="0">
            <a:spAutoFit/>
          </a:bodyPr>
          <a:lstStyle/>
          <a:p>
            <a:pPr algn="ctr"/>
            <a:r>
              <a:rPr lang="en-US" altLang="zh-TW" sz="2400" dirty="0"/>
              <a:t>1</a:t>
            </a:r>
            <a:endParaRPr lang="zh-TW" altLang="en-US" sz="2400" baseline="-25000" dirty="0"/>
          </a:p>
        </p:txBody>
      </p:sp>
      <p:sp>
        <p:nvSpPr>
          <p:cNvPr id="37" name="文字方塊 36"/>
          <p:cNvSpPr txBox="1"/>
          <p:nvPr/>
        </p:nvSpPr>
        <p:spPr>
          <a:xfrm>
            <a:off x="4936891" y="5240632"/>
            <a:ext cx="514350" cy="461665"/>
          </a:xfrm>
          <a:prstGeom prst="rect">
            <a:avLst/>
          </a:prstGeom>
          <a:noFill/>
        </p:spPr>
        <p:txBody>
          <a:bodyPr wrap="square" rtlCol="0">
            <a:spAutoFit/>
          </a:bodyPr>
          <a:lstStyle/>
          <a:p>
            <a:pPr algn="ctr"/>
            <a:r>
              <a:rPr lang="en-US" altLang="zh-TW" sz="2400" dirty="0"/>
              <a:t>w</a:t>
            </a:r>
            <a:endParaRPr lang="zh-TW" altLang="en-US" sz="2400" baseline="-25000" dirty="0"/>
          </a:p>
        </p:txBody>
      </p:sp>
      <p:sp>
        <p:nvSpPr>
          <p:cNvPr id="38" name="文字方塊 37"/>
          <p:cNvSpPr txBox="1"/>
          <p:nvPr/>
        </p:nvSpPr>
        <p:spPr>
          <a:xfrm>
            <a:off x="5712649" y="3951190"/>
            <a:ext cx="514350" cy="461665"/>
          </a:xfrm>
          <a:prstGeom prst="rect">
            <a:avLst/>
          </a:prstGeom>
          <a:noFill/>
        </p:spPr>
        <p:txBody>
          <a:bodyPr wrap="square" rtlCol="0">
            <a:spAutoFit/>
          </a:bodyPr>
          <a:lstStyle/>
          <a:p>
            <a:pPr algn="ctr"/>
            <a:r>
              <a:rPr lang="en-US" altLang="zh-TW" sz="2400" dirty="0"/>
              <a:t>y</a:t>
            </a:r>
            <a:r>
              <a:rPr lang="en-US" altLang="zh-TW" sz="2400" baseline="30000" dirty="0"/>
              <a:t>2</a:t>
            </a:r>
            <a:endParaRPr lang="zh-TW" altLang="en-US" sz="2400" baseline="30000" dirty="0"/>
          </a:p>
        </p:txBody>
      </p:sp>
      <p:cxnSp>
        <p:nvCxnSpPr>
          <p:cNvPr id="39" name="直線單箭頭接點 38"/>
          <p:cNvCxnSpPr/>
          <p:nvPr/>
        </p:nvCxnSpPr>
        <p:spPr>
          <a:xfrm>
            <a:off x="4754593" y="5320239"/>
            <a:ext cx="829733"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直線單箭頭接點 39"/>
          <p:cNvCxnSpPr/>
          <p:nvPr/>
        </p:nvCxnSpPr>
        <p:spPr>
          <a:xfrm rot="16200000">
            <a:off x="5677598" y="5860842"/>
            <a:ext cx="54000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直線單箭頭接點 40"/>
          <p:cNvCxnSpPr/>
          <p:nvPr/>
        </p:nvCxnSpPr>
        <p:spPr>
          <a:xfrm flipV="1">
            <a:off x="5926573" y="4398620"/>
            <a:ext cx="0" cy="5400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3" name="橢圓 42"/>
          <p:cNvSpPr/>
          <p:nvPr/>
        </p:nvSpPr>
        <p:spPr>
          <a:xfrm>
            <a:off x="7142184" y="4971594"/>
            <a:ext cx="628650" cy="628650"/>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44" name="矩形 43"/>
          <p:cNvSpPr/>
          <p:nvPr/>
        </p:nvSpPr>
        <p:spPr>
          <a:xfrm>
            <a:off x="7306755" y="6121923"/>
            <a:ext cx="390525" cy="40283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TW" sz="2400" dirty="0"/>
              <a:t>0</a:t>
            </a:r>
            <a:endParaRPr lang="zh-TW" altLang="en-US" sz="2400" dirty="0"/>
          </a:p>
        </p:txBody>
      </p:sp>
      <p:sp>
        <p:nvSpPr>
          <p:cNvPr id="45" name="文字方塊 44"/>
          <p:cNvSpPr txBox="1"/>
          <p:nvPr/>
        </p:nvSpPr>
        <p:spPr>
          <a:xfrm>
            <a:off x="7423171" y="5637300"/>
            <a:ext cx="514350" cy="461665"/>
          </a:xfrm>
          <a:prstGeom prst="rect">
            <a:avLst/>
          </a:prstGeom>
          <a:noFill/>
        </p:spPr>
        <p:txBody>
          <a:bodyPr wrap="square" rtlCol="0">
            <a:spAutoFit/>
          </a:bodyPr>
          <a:lstStyle/>
          <a:p>
            <a:pPr algn="ctr"/>
            <a:r>
              <a:rPr lang="en-US" altLang="zh-TW" sz="2400" dirty="0"/>
              <a:t>1</a:t>
            </a:r>
            <a:endParaRPr lang="zh-TW" altLang="en-US" sz="2400" baseline="-25000" dirty="0"/>
          </a:p>
        </p:txBody>
      </p:sp>
      <p:sp>
        <p:nvSpPr>
          <p:cNvPr id="46" name="文字方塊 45"/>
          <p:cNvSpPr txBox="1"/>
          <p:nvPr/>
        </p:nvSpPr>
        <p:spPr>
          <a:xfrm>
            <a:off x="6477817" y="5223245"/>
            <a:ext cx="514350" cy="461665"/>
          </a:xfrm>
          <a:prstGeom prst="rect">
            <a:avLst/>
          </a:prstGeom>
          <a:noFill/>
        </p:spPr>
        <p:txBody>
          <a:bodyPr wrap="square" rtlCol="0">
            <a:spAutoFit/>
          </a:bodyPr>
          <a:lstStyle/>
          <a:p>
            <a:pPr algn="ctr"/>
            <a:r>
              <a:rPr lang="en-US" altLang="zh-TW" sz="2400" dirty="0"/>
              <a:t>w</a:t>
            </a:r>
            <a:endParaRPr lang="zh-TW" altLang="en-US" sz="2400" baseline="-25000" dirty="0"/>
          </a:p>
        </p:txBody>
      </p:sp>
      <p:sp>
        <p:nvSpPr>
          <p:cNvPr id="47" name="文字方塊 46"/>
          <p:cNvSpPr txBox="1"/>
          <p:nvPr/>
        </p:nvSpPr>
        <p:spPr>
          <a:xfrm>
            <a:off x="7253575" y="3933803"/>
            <a:ext cx="514350" cy="461665"/>
          </a:xfrm>
          <a:prstGeom prst="rect">
            <a:avLst/>
          </a:prstGeom>
          <a:noFill/>
        </p:spPr>
        <p:txBody>
          <a:bodyPr wrap="square" rtlCol="0">
            <a:spAutoFit/>
          </a:bodyPr>
          <a:lstStyle/>
          <a:p>
            <a:pPr algn="ctr"/>
            <a:r>
              <a:rPr lang="en-US" altLang="zh-TW" sz="2400" dirty="0"/>
              <a:t>y</a:t>
            </a:r>
            <a:r>
              <a:rPr lang="en-US" altLang="zh-TW" sz="2400" baseline="30000" dirty="0"/>
              <a:t>3</a:t>
            </a:r>
            <a:endParaRPr lang="zh-TW" altLang="en-US" sz="2400" baseline="30000" dirty="0"/>
          </a:p>
        </p:txBody>
      </p:sp>
      <p:cxnSp>
        <p:nvCxnSpPr>
          <p:cNvPr id="48" name="直線單箭頭接點 47"/>
          <p:cNvCxnSpPr/>
          <p:nvPr/>
        </p:nvCxnSpPr>
        <p:spPr>
          <a:xfrm>
            <a:off x="6295519" y="5302852"/>
            <a:ext cx="829733"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直線單箭頭接點 48"/>
          <p:cNvCxnSpPr/>
          <p:nvPr/>
        </p:nvCxnSpPr>
        <p:spPr>
          <a:xfrm rot="16200000">
            <a:off x="7218524" y="5843455"/>
            <a:ext cx="54000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直線單箭頭接點 49"/>
          <p:cNvCxnSpPr/>
          <p:nvPr/>
        </p:nvCxnSpPr>
        <p:spPr>
          <a:xfrm flipV="1">
            <a:off x="7467499" y="4381233"/>
            <a:ext cx="0" cy="5400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2" name="橢圓 51"/>
          <p:cNvSpPr/>
          <p:nvPr/>
        </p:nvSpPr>
        <p:spPr>
          <a:xfrm>
            <a:off x="9242446" y="4971594"/>
            <a:ext cx="628650" cy="628650"/>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53" name="矩形 52"/>
          <p:cNvSpPr/>
          <p:nvPr/>
        </p:nvSpPr>
        <p:spPr>
          <a:xfrm>
            <a:off x="9407017" y="6121923"/>
            <a:ext cx="390525" cy="40283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TW" sz="2400" dirty="0"/>
              <a:t>0</a:t>
            </a:r>
            <a:endParaRPr lang="zh-TW" altLang="en-US" sz="2400" dirty="0"/>
          </a:p>
        </p:txBody>
      </p:sp>
      <p:sp>
        <p:nvSpPr>
          <p:cNvPr id="54" name="文字方塊 53"/>
          <p:cNvSpPr txBox="1"/>
          <p:nvPr/>
        </p:nvSpPr>
        <p:spPr>
          <a:xfrm>
            <a:off x="9523433" y="5637300"/>
            <a:ext cx="514350" cy="461665"/>
          </a:xfrm>
          <a:prstGeom prst="rect">
            <a:avLst/>
          </a:prstGeom>
          <a:noFill/>
        </p:spPr>
        <p:txBody>
          <a:bodyPr wrap="square" rtlCol="0">
            <a:spAutoFit/>
          </a:bodyPr>
          <a:lstStyle/>
          <a:p>
            <a:pPr algn="ctr"/>
            <a:r>
              <a:rPr lang="en-US" altLang="zh-TW" sz="2400" dirty="0"/>
              <a:t>1</a:t>
            </a:r>
            <a:endParaRPr lang="zh-TW" altLang="en-US" sz="2400" baseline="-25000" dirty="0"/>
          </a:p>
        </p:txBody>
      </p:sp>
      <p:sp>
        <p:nvSpPr>
          <p:cNvPr id="55" name="文字方塊 54"/>
          <p:cNvSpPr txBox="1"/>
          <p:nvPr/>
        </p:nvSpPr>
        <p:spPr>
          <a:xfrm>
            <a:off x="8578079" y="5223245"/>
            <a:ext cx="514350" cy="461665"/>
          </a:xfrm>
          <a:prstGeom prst="rect">
            <a:avLst/>
          </a:prstGeom>
          <a:noFill/>
        </p:spPr>
        <p:txBody>
          <a:bodyPr wrap="square" rtlCol="0">
            <a:spAutoFit/>
          </a:bodyPr>
          <a:lstStyle/>
          <a:p>
            <a:pPr algn="ctr"/>
            <a:r>
              <a:rPr lang="en-US" altLang="zh-TW" sz="2400" dirty="0"/>
              <a:t>w</a:t>
            </a:r>
            <a:endParaRPr lang="zh-TW" altLang="en-US" sz="2400" baseline="-25000" dirty="0"/>
          </a:p>
        </p:txBody>
      </p:sp>
      <p:sp>
        <p:nvSpPr>
          <p:cNvPr id="56" name="文字方塊 55"/>
          <p:cNvSpPr txBox="1"/>
          <p:nvPr/>
        </p:nvSpPr>
        <p:spPr>
          <a:xfrm>
            <a:off x="9270293" y="3933803"/>
            <a:ext cx="997870" cy="461665"/>
          </a:xfrm>
          <a:prstGeom prst="rect">
            <a:avLst/>
          </a:prstGeom>
          <a:noFill/>
        </p:spPr>
        <p:txBody>
          <a:bodyPr wrap="square" rtlCol="0">
            <a:spAutoFit/>
          </a:bodyPr>
          <a:lstStyle/>
          <a:p>
            <a:pPr algn="ctr"/>
            <a:r>
              <a:rPr lang="en-US" altLang="zh-TW" sz="2400" dirty="0"/>
              <a:t>y</a:t>
            </a:r>
            <a:r>
              <a:rPr lang="en-US" altLang="zh-TW" sz="2400" baseline="30000" dirty="0"/>
              <a:t>1000</a:t>
            </a:r>
            <a:endParaRPr lang="zh-TW" altLang="en-US" sz="2400" baseline="30000" dirty="0"/>
          </a:p>
        </p:txBody>
      </p:sp>
      <p:cxnSp>
        <p:nvCxnSpPr>
          <p:cNvPr id="57" name="直線單箭頭接點 56"/>
          <p:cNvCxnSpPr/>
          <p:nvPr/>
        </p:nvCxnSpPr>
        <p:spPr>
          <a:xfrm>
            <a:off x="8395781" y="5302852"/>
            <a:ext cx="829733"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直線單箭頭接點 57"/>
          <p:cNvCxnSpPr/>
          <p:nvPr/>
        </p:nvCxnSpPr>
        <p:spPr>
          <a:xfrm rot="16200000">
            <a:off x="9318786" y="5843455"/>
            <a:ext cx="54000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直線單箭頭接點 58"/>
          <p:cNvCxnSpPr/>
          <p:nvPr/>
        </p:nvCxnSpPr>
        <p:spPr>
          <a:xfrm flipV="1">
            <a:off x="9567761" y="4381233"/>
            <a:ext cx="0" cy="5400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1" name="文字方塊 60"/>
          <p:cNvSpPr txBox="1"/>
          <p:nvPr/>
        </p:nvSpPr>
        <p:spPr>
          <a:xfrm>
            <a:off x="7680347" y="4971595"/>
            <a:ext cx="828937" cy="461665"/>
          </a:xfrm>
          <a:prstGeom prst="rect">
            <a:avLst/>
          </a:prstGeom>
          <a:noFill/>
        </p:spPr>
        <p:txBody>
          <a:bodyPr wrap="square" rtlCol="0">
            <a:spAutoFit/>
          </a:bodyPr>
          <a:lstStyle/>
          <a:p>
            <a:pPr algn="ctr"/>
            <a:r>
              <a:rPr lang="en-US" altLang="zh-TW" sz="2400" dirty="0"/>
              <a:t>……</a:t>
            </a:r>
            <a:endParaRPr lang="zh-TW" altLang="en-US" sz="2400" dirty="0"/>
          </a:p>
        </p:txBody>
      </p:sp>
      <mc:AlternateContent xmlns:mc="http://schemas.openxmlformats.org/markup-compatibility/2006" xmlns:a14="http://schemas.microsoft.com/office/drawing/2010/main">
        <mc:Choice Requires="a14">
          <p:sp>
            <p:nvSpPr>
              <p:cNvPr id="68" name="文字方塊 67"/>
              <p:cNvSpPr txBox="1"/>
              <p:nvPr/>
            </p:nvSpPr>
            <p:spPr>
              <a:xfrm>
                <a:off x="2127574" y="1473757"/>
                <a:ext cx="87568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i="1">
                          <a:latin typeface="Cambria Math" panose="02040503050406030204" pitchFamily="18" charset="0"/>
                        </a:rPr>
                        <m:t>𝑤</m:t>
                      </m:r>
                      <m:r>
                        <a:rPr lang="en-US" altLang="zh-TW" sz="2400" i="1">
                          <a:latin typeface="Cambria Math" panose="02040503050406030204" pitchFamily="18" charset="0"/>
                        </a:rPr>
                        <m:t>=1</m:t>
                      </m:r>
                    </m:oMath>
                  </m:oMathPara>
                </a14:m>
                <a:endParaRPr lang="zh-TW" altLang="en-US" sz="2400" dirty="0"/>
              </a:p>
            </p:txBody>
          </p:sp>
        </mc:Choice>
        <mc:Fallback xmlns="">
          <p:sp>
            <p:nvSpPr>
              <p:cNvPr id="68" name="文字方塊 67"/>
              <p:cNvSpPr txBox="1">
                <a:spLocks noRot="1" noChangeAspect="1" noMove="1" noResize="1" noEditPoints="1" noAdjustHandles="1" noChangeArrowheads="1" noChangeShapeType="1" noTextEdit="1"/>
              </p:cNvSpPr>
              <p:nvPr/>
            </p:nvSpPr>
            <p:spPr>
              <a:xfrm>
                <a:off x="603574" y="1473757"/>
                <a:ext cx="875688" cy="369332"/>
              </a:xfrm>
              <a:prstGeom prst="rect">
                <a:avLst/>
              </a:prstGeom>
              <a:blipFill rotWithShape="0">
                <a:blip r:embed="rId3"/>
                <a:stretch>
                  <a:fillRect l="-4167" r="-8333" b="-666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69" name="文字方塊 68"/>
              <p:cNvSpPr txBox="1"/>
              <p:nvPr/>
            </p:nvSpPr>
            <p:spPr>
              <a:xfrm>
                <a:off x="2129371" y="1950512"/>
                <a:ext cx="1278042"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i="1">
                          <a:latin typeface="Cambria Math" panose="02040503050406030204" pitchFamily="18" charset="0"/>
                        </a:rPr>
                        <m:t>𝑤</m:t>
                      </m:r>
                      <m:r>
                        <a:rPr lang="en-US" altLang="zh-TW" sz="2400" i="1">
                          <a:latin typeface="Cambria Math" panose="02040503050406030204" pitchFamily="18" charset="0"/>
                        </a:rPr>
                        <m:t>=1.01</m:t>
                      </m:r>
                    </m:oMath>
                  </m:oMathPara>
                </a14:m>
                <a:endParaRPr lang="zh-TW" altLang="en-US" sz="2400" dirty="0"/>
              </a:p>
            </p:txBody>
          </p:sp>
        </mc:Choice>
        <mc:Fallback xmlns="">
          <p:sp>
            <p:nvSpPr>
              <p:cNvPr id="69" name="文字方塊 68"/>
              <p:cNvSpPr txBox="1">
                <a:spLocks noRot="1" noChangeAspect="1" noMove="1" noResize="1" noEditPoints="1" noAdjustHandles="1" noChangeArrowheads="1" noChangeShapeType="1" noTextEdit="1"/>
              </p:cNvSpPr>
              <p:nvPr/>
            </p:nvSpPr>
            <p:spPr>
              <a:xfrm>
                <a:off x="605371" y="1950512"/>
                <a:ext cx="1278042" cy="369332"/>
              </a:xfrm>
              <a:prstGeom prst="rect">
                <a:avLst/>
              </a:prstGeom>
              <a:blipFill rotWithShape="0">
                <a:blip r:embed="rId4"/>
                <a:stretch>
                  <a:fillRect l="-2381" r="-5714" b="-4918"/>
                </a:stretch>
              </a:blipFill>
            </p:spPr>
            <p:txBody>
              <a:bodyPr/>
              <a:lstStyle/>
              <a:p>
                <a:r>
                  <a:rPr lang="zh-TW" altLang="en-US">
                    <a:noFill/>
                  </a:rPr>
                  <a:t> </a:t>
                </a:r>
              </a:p>
            </p:txBody>
          </p:sp>
        </mc:Fallback>
      </mc:AlternateContent>
      <p:sp>
        <p:nvSpPr>
          <p:cNvPr id="10" name="向右箭號 9"/>
          <p:cNvSpPr/>
          <p:nvPr/>
        </p:nvSpPr>
        <p:spPr>
          <a:xfrm>
            <a:off x="3634083" y="1567547"/>
            <a:ext cx="526242" cy="22008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0" name="向右箭號 69"/>
          <p:cNvSpPr/>
          <p:nvPr/>
        </p:nvSpPr>
        <p:spPr>
          <a:xfrm>
            <a:off x="3639342" y="2055676"/>
            <a:ext cx="526242" cy="22008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71" name="文字方塊 70"/>
              <p:cNvSpPr txBox="1"/>
              <p:nvPr/>
            </p:nvSpPr>
            <p:spPr>
              <a:xfrm>
                <a:off x="4482836" y="1469277"/>
                <a:ext cx="1351075"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a:latin typeface="Cambria Math" charset="0"/>
                            </a:rPr>
                          </m:ctrlPr>
                        </m:sSupPr>
                        <m:e>
                          <m:r>
                            <a:rPr lang="en-US" altLang="zh-TW" sz="2400" i="1">
                              <a:latin typeface="Cambria Math" panose="02040503050406030204" pitchFamily="18" charset="0"/>
                            </a:rPr>
                            <m:t>𝑦</m:t>
                          </m:r>
                        </m:e>
                        <m:sup>
                          <m:r>
                            <a:rPr lang="en-US" altLang="zh-TW" sz="2400" i="1">
                              <a:latin typeface="Cambria Math" panose="02040503050406030204" pitchFamily="18" charset="0"/>
                            </a:rPr>
                            <m:t>1000</m:t>
                          </m:r>
                        </m:sup>
                      </m:sSup>
                      <m:r>
                        <a:rPr lang="en-US" altLang="zh-TW" sz="2400" i="1">
                          <a:latin typeface="Cambria Math" panose="02040503050406030204" pitchFamily="18" charset="0"/>
                        </a:rPr>
                        <m:t>=</m:t>
                      </m:r>
                      <m:r>
                        <a:rPr lang="en-US" altLang="zh-TW" sz="2400" i="1">
                          <a:latin typeface="Cambria Math" panose="02040503050406030204" pitchFamily="18" charset="0"/>
                          <a:ea typeface="Cambria Math" panose="02040503050406030204" pitchFamily="18" charset="0"/>
                        </a:rPr>
                        <m:t>1</m:t>
                      </m:r>
                    </m:oMath>
                  </m:oMathPara>
                </a14:m>
                <a:endParaRPr lang="zh-TW" altLang="en-US" sz="2400" dirty="0"/>
              </a:p>
            </p:txBody>
          </p:sp>
        </mc:Choice>
        <mc:Fallback xmlns="">
          <p:sp>
            <p:nvSpPr>
              <p:cNvPr id="71" name="文字方塊 70"/>
              <p:cNvSpPr txBox="1">
                <a:spLocks noRot="1" noChangeAspect="1" noMove="1" noResize="1" noEditPoints="1" noAdjustHandles="1" noChangeArrowheads="1" noChangeShapeType="1" noTextEdit="1"/>
              </p:cNvSpPr>
              <p:nvPr/>
            </p:nvSpPr>
            <p:spPr>
              <a:xfrm>
                <a:off x="2958835" y="1469277"/>
                <a:ext cx="1351075" cy="369332"/>
              </a:xfrm>
              <a:prstGeom prst="rect">
                <a:avLst/>
              </a:prstGeom>
              <a:blipFill rotWithShape="0">
                <a:blip r:embed="rId5"/>
                <a:stretch>
                  <a:fillRect l="-4955" r="-4955" b="-24590"/>
                </a:stretch>
              </a:blipFill>
            </p:spPr>
            <p:txBody>
              <a:bodyPr/>
              <a:lstStyle/>
              <a:p>
                <a:r>
                  <a:rPr lang="zh-TW" altLang="en-US">
                    <a:noFill/>
                  </a:rPr>
                  <a:t> </a:t>
                </a:r>
              </a:p>
            </p:txBody>
          </p:sp>
        </mc:Fallback>
      </mc:AlternateContent>
      <p:cxnSp>
        <p:nvCxnSpPr>
          <p:cNvPr id="12" name="直線接點 11"/>
          <p:cNvCxnSpPr/>
          <p:nvPr/>
        </p:nvCxnSpPr>
        <p:spPr>
          <a:xfrm flipH="1">
            <a:off x="4146531" y="5108408"/>
            <a:ext cx="391313" cy="391313"/>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直線接點 71"/>
          <p:cNvCxnSpPr/>
          <p:nvPr/>
        </p:nvCxnSpPr>
        <p:spPr>
          <a:xfrm flipH="1">
            <a:off x="5744135" y="5118123"/>
            <a:ext cx="391313" cy="391313"/>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直線接點 72"/>
          <p:cNvCxnSpPr/>
          <p:nvPr/>
        </p:nvCxnSpPr>
        <p:spPr>
          <a:xfrm flipH="1">
            <a:off x="7260086" y="5072084"/>
            <a:ext cx="391313" cy="391313"/>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直線接點 73"/>
          <p:cNvCxnSpPr/>
          <p:nvPr/>
        </p:nvCxnSpPr>
        <p:spPr>
          <a:xfrm flipH="1">
            <a:off x="9393130" y="5080811"/>
            <a:ext cx="391313" cy="391313"/>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5" name="文字方塊 74"/>
              <p:cNvSpPr txBox="1"/>
              <p:nvPr/>
            </p:nvSpPr>
            <p:spPr>
              <a:xfrm>
                <a:off x="4471528" y="1930488"/>
                <a:ext cx="2027543"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a:latin typeface="Cambria Math" charset="0"/>
                            </a:rPr>
                          </m:ctrlPr>
                        </m:sSupPr>
                        <m:e>
                          <m:r>
                            <a:rPr lang="en-US" altLang="zh-TW" sz="2400" i="1">
                              <a:latin typeface="Cambria Math" panose="02040503050406030204" pitchFamily="18" charset="0"/>
                            </a:rPr>
                            <m:t>𝑦</m:t>
                          </m:r>
                        </m:e>
                        <m:sup>
                          <m:r>
                            <a:rPr lang="en-US" altLang="zh-TW" sz="2400" i="1">
                              <a:latin typeface="Cambria Math" panose="02040503050406030204" pitchFamily="18" charset="0"/>
                            </a:rPr>
                            <m:t>1000</m:t>
                          </m:r>
                        </m:sup>
                      </m:sSup>
                      <m:r>
                        <a:rPr lang="en-US" altLang="zh-TW" sz="2400" i="1">
                          <a:latin typeface="Cambria Math" panose="02040503050406030204" pitchFamily="18" charset="0"/>
                          <a:ea typeface="Cambria Math" panose="02040503050406030204" pitchFamily="18" charset="0"/>
                        </a:rPr>
                        <m:t>≈</m:t>
                      </m:r>
                      <m:r>
                        <a:rPr lang="en-US" altLang="zh-TW" sz="2400">
                          <a:latin typeface="Cambria Math" panose="02040503050406030204" pitchFamily="18" charset="0"/>
                          <a:ea typeface="Cambria Math" panose="02040503050406030204" pitchFamily="18" charset="0"/>
                        </a:rPr>
                        <m:t>20000</m:t>
                      </m:r>
                    </m:oMath>
                  </m:oMathPara>
                </a14:m>
                <a:endParaRPr lang="zh-TW" altLang="en-US" sz="2400" dirty="0"/>
              </a:p>
            </p:txBody>
          </p:sp>
        </mc:Choice>
        <mc:Fallback xmlns="">
          <p:sp>
            <p:nvSpPr>
              <p:cNvPr id="75" name="文字方塊 74"/>
              <p:cNvSpPr txBox="1">
                <a:spLocks noRot="1" noChangeAspect="1" noMove="1" noResize="1" noEditPoints="1" noAdjustHandles="1" noChangeArrowheads="1" noChangeShapeType="1" noTextEdit="1"/>
              </p:cNvSpPr>
              <p:nvPr/>
            </p:nvSpPr>
            <p:spPr>
              <a:xfrm>
                <a:off x="2947527" y="1930488"/>
                <a:ext cx="2027543" cy="369332"/>
              </a:xfrm>
              <a:prstGeom prst="rect">
                <a:avLst/>
              </a:prstGeom>
              <a:blipFill rotWithShape="0">
                <a:blip r:embed="rId6"/>
                <a:stretch>
                  <a:fillRect l="-3313" t="-1667" r="-3313" b="-2666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76" name="文字方塊 75"/>
              <p:cNvSpPr txBox="1"/>
              <p:nvPr/>
            </p:nvSpPr>
            <p:spPr>
              <a:xfrm>
                <a:off x="2144827" y="2482112"/>
                <a:ext cx="1278042"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i="1">
                          <a:latin typeface="Cambria Math" panose="02040503050406030204" pitchFamily="18" charset="0"/>
                        </a:rPr>
                        <m:t>𝑤</m:t>
                      </m:r>
                      <m:r>
                        <a:rPr lang="en-US" altLang="zh-TW" sz="2400" i="1">
                          <a:latin typeface="Cambria Math" panose="02040503050406030204" pitchFamily="18" charset="0"/>
                        </a:rPr>
                        <m:t>=0.99</m:t>
                      </m:r>
                    </m:oMath>
                  </m:oMathPara>
                </a14:m>
                <a:endParaRPr lang="zh-TW" altLang="en-US" sz="2400" dirty="0"/>
              </a:p>
            </p:txBody>
          </p:sp>
        </mc:Choice>
        <mc:Fallback xmlns="">
          <p:sp>
            <p:nvSpPr>
              <p:cNvPr id="76" name="文字方塊 75"/>
              <p:cNvSpPr txBox="1">
                <a:spLocks noRot="1" noChangeAspect="1" noMove="1" noResize="1" noEditPoints="1" noAdjustHandles="1" noChangeArrowheads="1" noChangeShapeType="1" noTextEdit="1"/>
              </p:cNvSpPr>
              <p:nvPr/>
            </p:nvSpPr>
            <p:spPr>
              <a:xfrm>
                <a:off x="620827" y="2482112"/>
                <a:ext cx="1278042" cy="369332"/>
              </a:xfrm>
              <a:prstGeom prst="rect">
                <a:avLst/>
              </a:prstGeom>
              <a:blipFill rotWithShape="0">
                <a:blip r:embed="rId7"/>
                <a:stretch>
                  <a:fillRect l="-2871" r="-5742" b="-655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77" name="文字方塊 76"/>
              <p:cNvSpPr txBox="1"/>
              <p:nvPr/>
            </p:nvSpPr>
            <p:spPr>
              <a:xfrm>
                <a:off x="2163877" y="2977917"/>
                <a:ext cx="1278042"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i="1">
                          <a:latin typeface="Cambria Math" panose="02040503050406030204" pitchFamily="18" charset="0"/>
                        </a:rPr>
                        <m:t>𝑤</m:t>
                      </m:r>
                      <m:r>
                        <a:rPr lang="en-US" altLang="zh-TW" sz="2400" i="1">
                          <a:latin typeface="Cambria Math" panose="02040503050406030204" pitchFamily="18" charset="0"/>
                        </a:rPr>
                        <m:t>=0.01</m:t>
                      </m:r>
                    </m:oMath>
                  </m:oMathPara>
                </a14:m>
                <a:endParaRPr lang="zh-TW" altLang="en-US" sz="2400" dirty="0"/>
              </a:p>
            </p:txBody>
          </p:sp>
        </mc:Choice>
        <mc:Fallback xmlns="">
          <p:sp>
            <p:nvSpPr>
              <p:cNvPr id="77" name="文字方塊 76"/>
              <p:cNvSpPr txBox="1">
                <a:spLocks noRot="1" noChangeAspect="1" noMove="1" noResize="1" noEditPoints="1" noAdjustHandles="1" noChangeArrowheads="1" noChangeShapeType="1" noTextEdit="1"/>
              </p:cNvSpPr>
              <p:nvPr/>
            </p:nvSpPr>
            <p:spPr>
              <a:xfrm>
                <a:off x="639877" y="2977917"/>
                <a:ext cx="1278042" cy="369332"/>
              </a:xfrm>
              <a:prstGeom prst="rect">
                <a:avLst/>
              </a:prstGeom>
              <a:blipFill rotWithShape="0">
                <a:blip r:embed="rId8"/>
                <a:stretch>
                  <a:fillRect l="-2857" r="-5238" b="-6667"/>
                </a:stretch>
              </a:blipFill>
            </p:spPr>
            <p:txBody>
              <a:bodyPr/>
              <a:lstStyle/>
              <a:p>
                <a:r>
                  <a:rPr lang="zh-TW" altLang="en-US">
                    <a:noFill/>
                  </a:rPr>
                  <a:t> </a:t>
                </a:r>
              </a:p>
            </p:txBody>
          </p:sp>
        </mc:Fallback>
      </mc:AlternateContent>
      <p:sp>
        <p:nvSpPr>
          <p:cNvPr id="78" name="向右箭號 77"/>
          <p:cNvSpPr/>
          <p:nvPr/>
        </p:nvSpPr>
        <p:spPr>
          <a:xfrm>
            <a:off x="3668589" y="2575902"/>
            <a:ext cx="526242" cy="22008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9" name="向右箭號 78"/>
          <p:cNvSpPr/>
          <p:nvPr/>
        </p:nvSpPr>
        <p:spPr>
          <a:xfrm>
            <a:off x="3673848" y="3083081"/>
            <a:ext cx="526242" cy="22008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80" name="文字方塊 79"/>
              <p:cNvSpPr txBox="1"/>
              <p:nvPr/>
            </p:nvSpPr>
            <p:spPr>
              <a:xfrm>
                <a:off x="4472022" y="2458107"/>
                <a:ext cx="1347869"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a:latin typeface="Cambria Math" charset="0"/>
                            </a:rPr>
                          </m:ctrlPr>
                        </m:sSupPr>
                        <m:e>
                          <m:r>
                            <a:rPr lang="en-US" altLang="zh-TW" sz="2400" i="1">
                              <a:latin typeface="Cambria Math" panose="02040503050406030204" pitchFamily="18" charset="0"/>
                            </a:rPr>
                            <m:t>𝑦</m:t>
                          </m:r>
                        </m:e>
                        <m:sup>
                          <m:r>
                            <a:rPr lang="en-US" altLang="zh-TW" sz="2400" i="1">
                              <a:latin typeface="Cambria Math" panose="02040503050406030204" pitchFamily="18" charset="0"/>
                            </a:rPr>
                            <m:t>1000</m:t>
                          </m:r>
                        </m:sup>
                      </m:sSup>
                      <m:r>
                        <a:rPr lang="en-US" altLang="zh-TW" sz="2400" i="1">
                          <a:latin typeface="Cambria Math" panose="02040503050406030204" pitchFamily="18" charset="0"/>
                          <a:ea typeface="Cambria Math" panose="02040503050406030204" pitchFamily="18" charset="0"/>
                        </a:rPr>
                        <m:t>≈0</m:t>
                      </m:r>
                    </m:oMath>
                  </m:oMathPara>
                </a14:m>
                <a:endParaRPr lang="zh-TW" altLang="en-US" sz="2400" dirty="0"/>
              </a:p>
            </p:txBody>
          </p:sp>
        </mc:Choice>
        <mc:Fallback xmlns="">
          <p:sp>
            <p:nvSpPr>
              <p:cNvPr id="80" name="文字方塊 79"/>
              <p:cNvSpPr txBox="1">
                <a:spLocks noRot="1" noChangeAspect="1" noMove="1" noResize="1" noEditPoints="1" noAdjustHandles="1" noChangeArrowheads="1" noChangeShapeType="1" noTextEdit="1"/>
              </p:cNvSpPr>
              <p:nvPr/>
            </p:nvSpPr>
            <p:spPr>
              <a:xfrm>
                <a:off x="2948021" y="2458107"/>
                <a:ext cx="1347869" cy="369332"/>
              </a:xfrm>
              <a:prstGeom prst="rect">
                <a:avLst/>
              </a:prstGeom>
              <a:blipFill rotWithShape="0">
                <a:blip r:embed="rId9"/>
                <a:stretch>
                  <a:fillRect l="-4977" r="-4977" b="-24590"/>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81" name="文字方塊 80"/>
              <p:cNvSpPr txBox="1"/>
              <p:nvPr/>
            </p:nvSpPr>
            <p:spPr>
              <a:xfrm>
                <a:off x="4471528" y="2992399"/>
                <a:ext cx="1347869"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a:latin typeface="Cambria Math" charset="0"/>
                            </a:rPr>
                          </m:ctrlPr>
                        </m:sSupPr>
                        <m:e>
                          <m:r>
                            <a:rPr lang="en-US" altLang="zh-TW" sz="2400" i="1">
                              <a:latin typeface="Cambria Math" panose="02040503050406030204" pitchFamily="18" charset="0"/>
                            </a:rPr>
                            <m:t>𝑦</m:t>
                          </m:r>
                        </m:e>
                        <m:sup>
                          <m:r>
                            <a:rPr lang="en-US" altLang="zh-TW" sz="2400" i="1">
                              <a:latin typeface="Cambria Math" panose="02040503050406030204" pitchFamily="18" charset="0"/>
                            </a:rPr>
                            <m:t>1000</m:t>
                          </m:r>
                        </m:sup>
                      </m:sSup>
                      <m:r>
                        <a:rPr lang="en-US" altLang="zh-TW" sz="2400" i="1">
                          <a:latin typeface="Cambria Math" panose="02040503050406030204" pitchFamily="18" charset="0"/>
                          <a:ea typeface="Cambria Math" panose="02040503050406030204" pitchFamily="18" charset="0"/>
                        </a:rPr>
                        <m:t>≈0</m:t>
                      </m:r>
                    </m:oMath>
                  </m:oMathPara>
                </a14:m>
                <a:endParaRPr lang="zh-TW" altLang="en-US" sz="2400" dirty="0"/>
              </a:p>
            </p:txBody>
          </p:sp>
        </mc:Choice>
        <mc:Fallback xmlns="">
          <p:sp>
            <p:nvSpPr>
              <p:cNvPr id="81" name="文字方塊 80"/>
              <p:cNvSpPr txBox="1">
                <a:spLocks noRot="1" noChangeAspect="1" noMove="1" noResize="1" noEditPoints="1" noAdjustHandles="1" noChangeArrowheads="1" noChangeShapeType="1" noTextEdit="1"/>
              </p:cNvSpPr>
              <p:nvPr/>
            </p:nvSpPr>
            <p:spPr>
              <a:xfrm>
                <a:off x="2947527" y="2992399"/>
                <a:ext cx="1347869" cy="369332"/>
              </a:xfrm>
              <a:prstGeom prst="rect">
                <a:avLst/>
              </a:prstGeom>
              <a:blipFill rotWithShape="0">
                <a:blip r:embed="rId10"/>
                <a:stretch>
                  <a:fillRect l="-4977" r="-4977" b="-26667"/>
                </a:stretch>
              </a:blipFill>
            </p:spPr>
            <p:txBody>
              <a:bodyPr/>
              <a:lstStyle/>
              <a:p>
                <a:r>
                  <a:rPr lang="zh-TW" altLang="en-US">
                    <a:noFill/>
                  </a:rPr>
                  <a:t> </a:t>
                </a:r>
              </a:p>
            </p:txBody>
          </p:sp>
        </mc:Fallback>
      </mc:AlternateContent>
      <p:sp>
        <p:nvSpPr>
          <p:cNvPr id="60" name="文字方塊 59"/>
          <p:cNvSpPr txBox="1"/>
          <p:nvPr/>
        </p:nvSpPr>
        <p:spPr>
          <a:xfrm>
            <a:off x="4270585" y="4517804"/>
            <a:ext cx="514350" cy="461665"/>
          </a:xfrm>
          <a:prstGeom prst="rect">
            <a:avLst/>
          </a:prstGeom>
          <a:noFill/>
        </p:spPr>
        <p:txBody>
          <a:bodyPr wrap="square" rtlCol="0">
            <a:spAutoFit/>
          </a:bodyPr>
          <a:lstStyle/>
          <a:p>
            <a:pPr algn="ctr"/>
            <a:r>
              <a:rPr lang="en-US" altLang="zh-TW" sz="2400" dirty="0"/>
              <a:t>1</a:t>
            </a:r>
            <a:endParaRPr lang="zh-TW" altLang="en-US" sz="2400" baseline="-25000" dirty="0"/>
          </a:p>
        </p:txBody>
      </p:sp>
      <p:sp>
        <p:nvSpPr>
          <p:cNvPr id="63" name="文字方塊 62"/>
          <p:cNvSpPr txBox="1"/>
          <p:nvPr/>
        </p:nvSpPr>
        <p:spPr>
          <a:xfrm>
            <a:off x="5845913" y="4517804"/>
            <a:ext cx="514350" cy="461665"/>
          </a:xfrm>
          <a:prstGeom prst="rect">
            <a:avLst/>
          </a:prstGeom>
          <a:noFill/>
        </p:spPr>
        <p:txBody>
          <a:bodyPr wrap="square" rtlCol="0">
            <a:spAutoFit/>
          </a:bodyPr>
          <a:lstStyle/>
          <a:p>
            <a:pPr algn="ctr"/>
            <a:r>
              <a:rPr lang="en-US" altLang="zh-TW" sz="2400" dirty="0"/>
              <a:t>1</a:t>
            </a:r>
            <a:endParaRPr lang="zh-TW" altLang="en-US" sz="2400" baseline="-25000" dirty="0"/>
          </a:p>
        </p:txBody>
      </p:sp>
      <p:sp>
        <p:nvSpPr>
          <p:cNvPr id="64" name="文字方塊 63"/>
          <p:cNvSpPr txBox="1"/>
          <p:nvPr/>
        </p:nvSpPr>
        <p:spPr>
          <a:xfrm>
            <a:off x="7386839" y="4500417"/>
            <a:ext cx="514350" cy="461665"/>
          </a:xfrm>
          <a:prstGeom prst="rect">
            <a:avLst/>
          </a:prstGeom>
          <a:noFill/>
        </p:spPr>
        <p:txBody>
          <a:bodyPr wrap="square" rtlCol="0">
            <a:spAutoFit/>
          </a:bodyPr>
          <a:lstStyle/>
          <a:p>
            <a:pPr algn="ctr"/>
            <a:r>
              <a:rPr lang="en-US" altLang="zh-TW" sz="2400" dirty="0"/>
              <a:t>1</a:t>
            </a:r>
            <a:endParaRPr lang="zh-TW" altLang="en-US" sz="2400" baseline="-25000" dirty="0"/>
          </a:p>
        </p:txBody>
      </p:sp>
      <p:sp>
        <p:nvSpPr>
          <p:cNvPr id="82" name="文字方塊 81"/>
          <p:cNvSpPr txBox="1"/>
          <p:nvPr/>
        </p:nvSpPr>
        <p:spPr>
          <a:xfrm>
            <a:off x="9487101" y="4500417"/>
            <a:ext cx="514350" cy="461665"/>
          </a:xfrm>
          <a:prstGeom prst="rect">
            <a:avLst/>
          </a:prstGeom>
          <a:noFill/>
        </p:spPr>
        <p:txBody>
          <a:bodyPr wrap="square" rtlCol="0">
            <a:spAutoFit/>
          </a:bodyPr>
          <a:lstStyle/>
          <a:p>
            <a:pPr algn="ctr"/>
            <a:r>
              <a:rPr lang="en-US" altLang="zh-TW" sz="2400" dirty="0"/>
              <a:t>1</a:t>
            </a:r>
            <a:endParaRPr lang="zh-TW" altLang="en-US" sz="2400" baseline="-25000" dirty="0"/>
          </a:p>
        </p:txBody>
      </p:sp>
      <mc:AlternateContent xmlns:mc="http://schemas.openxmlformats.org/markup-compatibility/2006" xmlns:a14="http://schemas.microsoft.com/office/drawing/2010/main">
        <mc:Choice Requires="a14">
          <p:sp>
            <p:nvSpPr>
              <p:cNvPr id="15" name="文字方塊 14"/>
              <p:cNvSpPr txBox="1"/>
              <p:nvPr/>
            </p:nvSpPr>
            <p:spPr>
              <a:xfrm>
                <a:off x="6656707" y="1481061"/>
                <a:ext cx="1428171" cy="830997"/>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14:m>
                  <m:oMathPara xmlns:m="http://schemas.openxmlformats.org/officeDocument/2006/math">
                    <m:oMathParaPr>
                      <m:jc m:val="centerGroup"/>
                    </m:oMathParaPr>
                    <m:oMath xmlns:m="http://schemas.openxmlformats.org/officeDocument/2006/math">
                      <m:f>
                        <m:fPr>
                          <m:type m:val="lin"/>
                          <m:ctrlPr>
                            <a:rPr lang="zh-TW" altLang="en-US" sz="2400" i="1">
                              <a:latin typeface="Cambria Math" charset="0"/>
                              <a:ea typeface="Microsoft YaHei" charset="-122"/>
                              <a:cs typeface="Microsoft YaHei" charset="-122"/>
                            </a:rPr>
                          </m:ctrlPr>
                        </m:fPr>
                        <m:num>
                          <m:r>
                            <a:rPr lang="zh-TW" altLang="en-US" sz="2400" i="1">
                              <a:latin typeface="Cambria Math" charset="0"/>
                              <a:ea typeface="Microsoft YaHei" charset="-122"/>
                              <a:cs typeface="Microsoft YaHei" charset="-122"/>
                            </a:rPr>
                            <m:t>𝜕</m:t>
                          </m:r>
                          <m:r>
                            <a:rPr lang="en-US" altLang="zh-TW" sz="2400" i="1">
                              <a:latin typeface="Cambria Math" charset="0"/>
                              <a:ea typeface="Microsoft YaHei" charset="-122"/>
                              <a:cs typeface="Microsoft YaHei" charset="-122"/>
                            </a:rPr>
                            <m:t>𝐿</m:t>
                          </m:r>
                        </m:num>
                        <m:den>
                          <m:r>
                            <a:rPr lang="zh-TW" altLang="en-US" sz="2400" i="1">
                              <a:latin typeface="Cambria Math" charset="0"/>
                              <a:ea typeface="Microsoft YaHei" charset="-122"/>
                              <a:cs typeface="Microsoft YaHei" charset="-122"/>
                            </a:rPr>
                            <m:t>𝜕</m:t>
                          </m:r>
                          <m:r>
                            <a:rPr lang="en-US" altLang="zh-TW" sz="2400" i="1">
                              <a:latin typeface="Cambria Math" charset="0"/>
                              <a:ea typeface="Microsoft YaHei" charset="-122"/>
                              <a:cs typeface="Microsoft YaHei" charset="-122"/>
                            </a:rPr>
                            <m:t>𝑤</m:t>
                          </m:r>
                        </m:den>
                      </m:f>
                    </m:oMath>
                  </m:oMathPara>
                </a14:m>
                <a:endParaRPr lang="en-US" altLang="zh-TW" sz="2400" dirty="0" smtClean="0">
                  <a:latin typeface="Microsoft YaHei" charset="-122"/>
                  <a:ea typeface="Microsoft YaHei" charset="-122"/>
                  <a:cs typeface="Microsoft YaHei" charset="-122"/>
                </a:endParaRPr>
              </a:p>
              <a:p>
                <a:pPr algn="ctr"/>
                <a:r>
                  <a:rPr lang="zh-CN" altLang="en-US" sz="2400" dirty="0" smtClean="0">
                    <a:latin typeface="Microsoft YaHei" charset="-122"/>
                    <a:ea typeface="Microsoft YaHei" charset="-122"/>
                    <a:cs typeface="Microsoft YaHei" charset="-122"/>
                  </a:rPr>
                  <a:t>很大</a:t>
                </a:r>
                <a:endParaRPr lang="zh-TW" altLang="en-US" sz="2400" dirty="0">
                  <a:latin typeface="Microsoft YaHei" charset="-122"/>
                  <a:ea typeface="Microsoft YaHei" charset="-122"/>
                  <a:cs typeface="Microsoft YaHei" charset="-122"/>
                </a:endParaRPr>
              </a:p>
            </p:txBody>
          </p:sp>
        </mc:Choice>
        <mc:Fallback xmlns="">
          <p:sp>
            <p:nvSpPr>
              <p:cNvPr id="15" name="文字方塊 14"/>
              <p:cNvSpPr txBox="1">
                <a:spLocks noRot="1" noChangeAspect="1" noMove="1" noResize="1" noEditPoints="1" noAdjustHandles="1" noChangeArrowheads="1" noChangeShapeType="1" noTextEdit="1"/>
              </p:cNvSpPr>
              <p:nvPr/>
            </p:nvSpPr>
            <p:spPr>
              <a:xfrm>
                <a:off x="6656707" y="1481061"/>
                <a:ext cx="1428171" cy="830997"/>
              </a:xfrm>
              <a:prstGeom prst="rect">
                <a:avLst/>
              </a:prstGeom>
              <a:blipFill rotWithShape="0">
                <a:blip r:embed="rId11"/>
                <a:stretch>
                  <a:fillRect/>
                </a:stretch>
              </a:blipFill>
            </p:spPr>
            <p:txBody>
              <a:bodyPr/>
              <a:lstStyle/>
              <a:p>
                <a:r>
                  <a:rPr lang="zh-CN" altLang="en-US">
                    <a:noFill/>
                  </a:rPr>
                  <a:t> </a:t>
                </a:r>
              </a:p>
            </p:txBody>
          </p:sp>
        </mc:Fallback>
      </mc:AlternateContent>
      <p:sp>
        <p:nvSpPr>
          <p:cNvPr id="84" name="文字方塊 83"/>
          <p:cNvSpPr txBox="1"/>
          <p:nvPr/>
        </p:nvSpPr>
        <p:spPr>
          <a:xfrm>
            <a:off x="8582715" y="1647439"/>
            <a:ext cx="2373025" cy="461665"/>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bodyPr>
          <a:lstStyle/>
          <a:p>
            <a:pPr algn="ctr"/>
            <a:r>
              <a:rPr lang="zh-CN" altLang="en-US" sz="2400" dirty="0" smtClean="0">
                <a:latin typeface="Microsoft YaHei" charset="-122"/>
                <a:ea typeface="Microsoft YaHei" charset="-122"/>
                <a:cs typeface="Microsoft YaHei" charset="-122"/>
              </a:rPr>
              <a:t>小的学习率</a:t>
            </a:r>
            <a:r>
              <a:rPr lang="en-US" altLang="zh-TW" sz="2400" dirty="0" smtClean="0">
                <a:latin typeface="Microsoft YaHei" charset="-122"/>
                <a:ea typeface="Microsoft YaHei" charset="-122"/>
                <a:cs typeface="Microsoft YaHei" charset="-122"/>
              </a:rPr>
              <a:t>?</a:t>
            </a:r>
            <a:endParaRPr lang="zh-TW" altLang="en-US" sz="2400" dirty="0">
              <a:latin typeface="Microsoft YaHei" charset="-122"/>
              <a:ea typeface="Microsoft YaHei" charset="-122"/>
              <a:cs typeface="Microsoft YaHei" charset="-122"/>
            </a:endParaRPr>
          </a:p>
        </p:txBody>
      </p:sp>
      <mc:AlternateContent xmlns:mc="http://schemas.openxmlformats.org/markup-compatibility/2006" xmlns:a14="http://schemas.microsoft.com/office/drawing/2010/main">
        <mc:Choice Requires="a14">
          <p:sp>
            <p:nvSpPr>
              <p:cNvPr id="85" name="文字方塊 84"/>
              <p:cNvSpPr txBox="1"/>
              <p:nvPr/>
            </p:nvSpPr>
            <p:spPr>
              <a:xfrm>
                <a:off x="6609001" y="2519326"/>
                <a:ext cx="1428171" cy="830997"/>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14:m>
                  <m:oMathPara xmlns:m="http://schemas.openxmlformats.org/officeDocument/2006/math">
                    <m:oMathParaPr>
                      <m:jc m:val="centerGroup"/>
                    </m:oMathParaPr>
                    <m:oMath xmlns:m="http://schemas.openxmlformats.org/officeDocument/2006/math">
                      <m:f>
                        <m:fPr>
                          <m:type m:val="lin"/>
                          <m:ctrlPr>
                            <a:rPr lang="zh-TW" altLang="en-US" sz="2400" i="1">
                              <a:latin typeface="Cambria Math" charset="0"/>
                              <a:ea typeface="Microsoft YaHei" charset="-122"/>
                              <a:cs typeface="Microsoft YaHei" charset="-122"/>
                            </a:rPr>
                          </m:ctrlPr>
                        </m:fPr>
                        <m:num>
                          <m:r>
                            <a:rPr lang="zh-TW" altLang="en-US" sz="2400" i="1">
                              <a:latin typeface="Cambria Math" charset="0"/>
                              <a:ea typeface="Microsoft YaHei" charset="-122"/>
                              <a:cs typeface="Microsoft YaHei" charset="-122"/>
                            </a:rPr>
                            <m:t>𝜕</m:t>
                          </m:r>
                          <m:r>
                            <a:rPr lang="en-US" altLang="zh-TW" sz="2400" i="1">
                              <a:latin typeface="Cambria Math" charset="0"/>
                              <a:ea typeface="Microsoft YaHei" charset="-122"/>
                              <a:cs typeface="Microsoft YaHei" charset="-122"/>
                            </a:rPr>
                            <m:t>𝐿</m:t>
                          </m:r>
                        </m:num>
                        <m:den>
                          <m:r>
                            <a:rPr lang="zh-TW" altLang="en-US" sz="2400" i="1">
                              <a:latin typeface="Cambria Math" charset="0"/>
                              <a:ea typeface="Microsoft YaHei" charset="-122"/>
                              <a:cs typeface="Microsoft YaHei" charset="-122"/>
                            </a:rPr>
                            <m:t>𝜕</m:t>
                          </m:r>
                          <m:r>
                            <a:rPr lang="en-US" altLang="zh-TW" sz="2400" i="1">
                              <a:latin typeface="Cambria Math" charset="0"/>
                              <a:ea typeface="Microsoft YaHei" charset="-122"/>
                              <a:cs typeface="Microsoft YaHei" charset="-122"/>
                            </a:rPr>
                            <m:t>𝑤</m:t>
                          </m:r>
                        </m:den>
                      </m:f>
                    </m:oMath>
                  </m:oMathPara>
                </a14:m>
                <a:endParaRPr lang="en-US" altLang="zh-TW" sz="2400" dirty="0" smtClean="0">
                  <a:latin typeface="Microsoft YaHei" charset="-122"/>
                  <a:ea typeface="Microsoft YaHei" charset="-122"/>
                  <a:cs typeface="Microsoft YaHei" charset="-122"/>
                </a:endParaRPr>
              </a:p>
              <a:p>
                <a:pPr algn="ctr"/>
                <a:r>
                  <a:rPr lang="zh-CN" altLang="en-US" sz="2400" dirty="0" smtClean="0">
                    <a:latin typeface="Microsoft YaHei" charset="-122"/>
                    <a:ea typeface="Microsoft YaHei" charset="-122"/>
                    <a:cs typeface="Microsoft YaHei" charset="-122"/>
                  </a:rPr>
                  <a:t>很小</a:t>
                </a:r>
                <a:endParaRPr lang="zh-TW" altLang="en-US" sz="2400" dirty="0">
                  <a:latin typeface="Microsoft YaHei" charset="-122"/>
                  <a:ea typeface="Microsoft YaHei" charset="-122"/>
                  <a:cs typeface="Microsoft YaHei" charset="-122"/>
                </a:endParaRPr>
              </a:p>
            </p:txBody>
          </p:sp>
        </mc:Choice>
        <mc:Fallback xmlns="">
          <p:sp>
            <p:nvSpPr>
              <p:cNvPr id="85" name="文字方塊 84"/>
              <p:cNvSpPr txBox="1">
                <a:spLocks noRot="1" noChangeAspect="1" noMove="1" noResize="1" noEditPoints="1" noAdjustHandles="1" noChangeArrowheads="1" noChangeShapeType="1" noTextEdit="1"/>
              </p:cNvSpPr>
              <p:nvPr/>
            </p:nvSpPr>
            <p:spPr>
              <a:xfrm>
                <a:off x="6609001" y="2519326"/>
                <a:ext cx="1428171" cy="830997"/>
              </a:xfrm>
              <a:prstGeom prst="rect">
                <a:avLst/>
              </a:prstGeom>
              <a:blipFill rotWithShape="0">
                <a:blip r:embed="rId12"/>
                <a:stretch>
                  <a:fillRect/>
                </a:stretch>
              </a:blipFill>
            </p:spPr>
            <p:txBody>
              <a:bodyPr/>
              <a:lstStyle/>
              <a:p>
                <a:r>
                  <a:rPr lang="zh-CN" altLang="en-US">
                    <a:noFill/>
                  </a:rPr>
                  <a:t> </a:t>
                </a:r>
              </a:p>
            </p:txBody>
          </p:sp>
        </mc:Fallback>
      </mc:AlternateContent>
      <p:sp>
        <p:nvSpPr>
          <p:cNvPr id="86" name="文字方塊 85"/>
          <p:cNvSpPr txBox="1"/>
          <p:nvPr/>
        </p:nvSpPr>
        <p:spPr>
          <a:xfrm>
            <a:off x="8522653" y="2699675"/>
            <a:ext cx="2515909" cy="461665"/>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bodyPr>
          <a:lstStyle/>
          <a:p>
            <a:pPr algn="ctr"/>
            <a:r>
              <a:rPr lang="zh-CN" altLang="en-US" sz="2400" dirty="0" smtClean="0">
                <a:latin typeface="Microsoft YaHei" charset="-122"/>
                <a:ea typeface="Microsoft YaHei" charset="-122"/>
                <a:cs typeface="Microsoft YaHei" charset="-122"/>
              </a:rPr>
              <a:t>大的学习率</a:t>
            </a:r>
            <a:r>
              <a:rPr lang="en-US" altLang="zh-TW" sz="2400" dirty="0" smtClean="0">
                <a:latin typeface="Microsoft YaHei" charset="-122"/>
                <a:ea typeface="Microsoft YaHei" charset="-122"/>
                <a:cs typeface="Microsoft YaHei" charset="-122"/>
              </a:rPr>
              <a:t>?</a:t>
            </a:r>
            <a:endParaRPr lang="zh-TW" altLang="en-US" sz="2400" dirty="0">
              <a:latin typeface="Microsoft YaHei" charset="-122"/>
              <a:ea typeface="Microsoft YaHei" charset="-122"/>
              <a:cs typeface="Microsoft YaHei" charset="-122"/>
            </a:endParaRPr>
          </a:p>
        </p:txBody>
      </p:sp>
      <p:sp>
        <p:nvSpPr>
          <p:cNvPr id="16" name="向右箭號 15"/>
          <p:cNvSpPr/>
          <p:nvPr/>
        </p:nvSpPr>
        <p:spPr>
          <a:xfrm>
            <a:off x="8084877" y="1722492"/>
            <a:ext cx="477630" cy="399632"/>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87" name="向右箭號 86"/>
          <p:cNvSpPr/>
          <p:nvPr/>
        </p:nvSpPr>
        <p:spPr>
          <a:xfrm>
            <a:off x="8038755" y="2769402"/>
            <a:ext cx="477630" cy="399632"/>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3" name="矩形 2"/>
          <p:cNvSpPr/>
          <p:nvPr/>
        </p:nvSpPr>
        <p:spPr>
          <a:xfrm>
            <a:off x="1909575" y="4182021"/>
            <a:ext cx="2039020" cy="523220"/>
          </a:xfrm>
          <a:prstGeom prst="rect">
            <a:avLst/>
          </a:prstGeom>
        </p:spPr>
        <p:txBody>
          <a:bodyPr wrap="none">
            <a:spAutoFit/>
          </a:bodyPr>
          <a:lstStyle/>
          <a:p>
            <a:r>
              <a:rPr lang="en-US" altLang="zh-TW" sz="2800" b="1" i="1" u="sng" dirty="0"/>
              <a:t>Toy Example</a:t>
            </a:r>
            <a:endParaRPr lang="zh-TW" altLang="en-US" sz="2800" b="1" i="1" u="sng" dirty="0"/>
          </a:p>
        </p:txBody>
      </p:sp>
      <p:sp>
        <p:nvSpPr>
          <p:cNvPr id="65" name="文字方塊 64"/>
          <p:cNvSpPr txBox="1"/>
          <p:nvPr/>
        </p:nvSpPr>
        <p:spPr>
          <a:xfrm>
            <a:off x="9281673" y="3498949"/>
            <a:ext cx="997870" cy="461665"/>
          </a:xfrm>
          <a:prstGeom prst="rect">
            <a:avLst/>
          </a:prstGeom>
          <a:noFill/>
        </p:spPr>
        <p:txBody>
          <a:bodyPr wrap="square" rtlCol="0">
            <a:spAutoFit/>
          </a:bodyPr>
          <a:lstStyle/>
          <a:p>
            <a:pPr algn="ctr"/>
            <a:r>
              <a:rPr lang="en-US" altLang="zh-TW" sz="2400" dirty="0">
                <a:solidFill>
                  <a:srgbClr val="0000FF"/>
                </a:solidFill>
              </a:rPr>
              <a:t>=w</a:t>
            </a:r>
            <a:r>
              <a:rPr lang="en-US" altLang="zh-TW" sz="2400" baseline="30000" dirty="0">
                <a:solidFill>
                  <a:srgbClr val="0000FF"/>
                </a:solidFill>
              </a:rPr>
              <a:t>999</a:t>
            </a:r>
            <a:endParaRPr lang="zh-TW" altLang="en-US" sz="2400" baseline="30000" dirty="0">
              <a:solidFill>
                <a:srgbClr val="0000FF"/>
              </a:solidFill>
            </a:endParaRPr>
          </a:p>
        </p:txBody>
      </p:sp>
    </p:spTree>
    <p:extLst>
      <p:ext uri="{BB962C8B-B14F-4D97-AF65-F5344CB8AC3E}">
        <p14:creationId xmlns:p14="http://schemas.microsoft.com/office/powerpoint/2010/main" val="5570680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8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8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7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78"/>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80"/>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77"/>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79"/>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81"/>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85"/>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86"/>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8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 grpId="0" animBg="1"/>
      <p:bldP spid="14" grpId="0" animBg="1"/>
      <p:bldP spid="68" grpId="0"/>
      <p:bldP spid="69" grpId="0"/>
      <p:bldP spid="10" grpId="0" animBg="1"/>
      <p:bldP spid="70" grpId="0" animBg="1"/>
      <p:bldP spid="71" grpId="0"/>
      <p:bldP spid="75" grpId="0"/>
      <p:bldP spid="76" grpId="0"/>
      <p:bldP spid="77" grpId="0"/>
      <p:bldP spid="78" grpId="0" animBg="1"/>
      <p:bldP spid="79" grpId="0" animBg="1"/>
      <p:bldP spid="80" grpId="0"/>
      <p:bldP spid="81" grpId="0"/>
      <p:bldP spid="15" grpId="0" animBg="1"/>
      <p:bldP spid="84" grpId="0" animBg="1"/>
      <p:bldP spid="85" grpId="0" animBg="1"/>
      <p:bldP spid="86" grpId="0" animBg="1"/>
      <p:bldP spid="16" grpId="0" animBg="1"/>
      <p:bldP spid="87" grpId="0" animBg="1"/>
      <p:bldP spid="6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长期依赖问题</a:t>
            </a:r>
            <a:endParaRPr kumimoji="1" lang="zh-CN" altLang="en-US" dirty="0"/>
          </a:p>
        </p:txBody>
      </p:sp>
      <p:sp>
        <p:nvSpPr>
          <p:cNvPr id="3" name="内容占位符 2"/>
          <p:cNvSpPr>
            <a:spLocks noGrp="1"/>
          </p:cNvSpPr>
          <p:nvPr>
            <p:ph sz="quarter" idx="10"/>
          </p:nvPr>
        </p:nvSpPr>
        <p:spPr/>
        <p:txBody>
          <a:bodyPr/>
          <a:lstStyle/>
          <a:p>
            <a:r>
              <a:rPr lang="en-US" altLang="zh-CN" dirty="0" smtClean="0"/>
              <a:t> </a:t>
            </a:r>
            <a:r>
              <a:rPr lang="zh-CN" altLang="en-US" dirty="0" smtClean="0"/>
              <a:t>循环</a:t>
            </a:r>
            <a:r>
              <a:rPr lang="zh-CN" altLang="en-US" dirty="0"/>
              <a:t>神经网络在时间维度上非常深！</a:t>
            </a:r>
            <a:endParaRPr lang="en-US" altLang="zh-CN" dirty="0"/>
          </a:p>
          <a:p>
            <a:pPr marL="914400" lvl="1" indent="-457200">
              <a:buFont typeface="Wingdings" charset="2"/>
              <a:buChar char="n"/>
            </a:pPr>
            <a:r>
              <a:rPr lang="en-US" altLang="zh-CN" sz="2800" dirty="0" smtClean="0"/>
              <a:t> </a:t>
            </a:r>
            <a:r>
              <a:rPr lang="zh-CN" altLang="en-US" sz="2800" dirty="0" smtClean="0"/>
              <a:t>梯度</a:t>
            </a:r>
            <a:r>
              <a:rPr lang="zh-CN" altLang="en-US" sz="2800" dirty="0"/>
              <a:t>消失或梯度爆炸</a:t>
            </a:r>
            <a:endParaRPr lang="en-US" altLang="zh-CN" sz="2800" dirty="0"/>
          </a:p>
          <a:p>
            <a:pPr lvl="1"/>
            <a:endParaRPr lang="en-US" altLang="zh-CN" sz="2800" dirty="0"/>
          </a:p>
          <a:p>
            <a:r>
              <a:rPr lang="en-US" altLang="zh-CN" dirty="0" smtClean="0"/>
              <a:t> </a:t>
            </a:r>
            <a:r>
              <a:rPr lang="zh-CN" altLang="en-US" dirty="0" smtClean="0"/>
              <a:t>如何</a:t>
            </a:r>
            <a:r>
              <a:rPr lang="zh-CN" altLang="en-US" dirty="0"/>
              <a:t>改进？</a:t>
            </a:r>
            <a:endParaRPr lang="en-US" altLang="zh-CN" dirty="0"/>
          </a:p>
          <a:p>
            <a:pPr marL="914400" lvl="1" indent="-457200">
              <a:buFont typeface="Wingdings" charset="2"/>
              <a:buChar char="n"/>
            </a:pPr>
            <a:r>
              <a:rPr lang="en-US" altLang="zh-CN" sz="2800" dirty="0"/>
              <a:t> </a:t>
            </a:r>
            <a:r>
              <a:rPr lang="zh-CN" altLang="en-US" sz="2800" dirty="0"/>
              <a:t>梯度爆炸问题</a:t>
            </a:r>
            <a:endParaRPr lang="en-US" altLang="zh-CN" sz="2800" dirty="0"/>
          </a:p>
          <a:p>
            <a:pPr marL="1371600" lvl="2" indent="-457200">
              <a:buFont typeface="Wingdings" charset="2"/>
              <a:buChar char="n"/>
            </a:pPr>
            <a:r>
              <a:rPr lang="zh-CN" altLang="en-US" sz="2800" kern="1200" dirty="0" smtClean="0">
                <a:solidFill>
                  <a:srgbClr val="09405E"/>
                </a:solidFill>
                <a:latin typeface="微软雅黑" panose="020B0503020204020204" pitchFamily="34" charset="-122"/>
                <a:ea typeface="微软雅黑" panose="020B0503020204020204" pitchFamily="34" charset="-122"/>
                <a:cs typeface="+mn-cs"/>
              </a:rPr>
              <a:t>梯度</a:t>
            </a:r>
            <a:r>
              <a:rPr lang="zh-CN" altLang="en-US" sz="2800" kern="1200" dirty="0">
                <a:solidFill>
                  <a:srgbClr val="09405E"/>
                </a:solidFill>
                <a:latin typeface="微软雅黑" panose="020B0503020204020204" pitchFamily="34" charset="-122"/>
                <a:ea typeface="微软雅黑" panose="020B0503020204020204" pitchFamily="34" charset="-122"/>
                <a:cs typeface="+mn-cs"/>
              </a:rPr>
              <a:t>截断</a:t>
            </a:r>
            <a:endParaRPr lang="en-US" altLang="zh-CN" sz="2800" kern="1200" dirty="0">
              <a:solidFill>
                <a:srgbClr val="09405E"/>
              </a:solidFill>
              <a:latin typeface="微软雅黑" panose="020B0503020204020204" pitchFamily="34" charset="-122"/>
              <a:ea typeface="微软雅黑" panose="020B0503020204020204" pitchFamily="34" charset="-122"/>
              <a:cs typeface="+mn-cs"/>
            </a:endParaRPr>
          </a:p>
          <a:p>
            <a:pPr lvl="2"/>
            <a:endParaRPr lang="en-US" altLang="zh-CN" sz="2800" dirty="0"/>
          </a:p>
          <a:p>
            <a:pPr marL="914400" lvl="1" indent="-457200">
              <a:buFont typeface="Wingdings" charset="2"/>
              <a:buChar char="n"/>
            </a:pPr>
            <a:r>
              <a:rPr lang="en-US" altLang="zh-CN" sz="2800" dirty="0"/>
              <a:t> </a:t>
            </a:r>
            <a:r>
              <a:rPr lang="zh-CN" altLang="en-US" sz="2800" dirty="0"/>
              <a:t>梯度消失问题</a:t>
            </a:r>
            <a:endParaRPr lang="en-US" altLang="zh-CN" sz="2800" dirty="0"/>
          </a:p>
          <a:p>
            <a:pPr marL="1371600" lvl="2" indent="-457200">
              <a:buFont typeface="Wingdings" charset="2"/>
              <a:buChar char="n"/>
            </a:pPr>
            <a:r>
              <a:rPr lang="zh-CN" altLang="en-US" sz="2800" kern="1200" dirty="0">
                <a:solidFill>
                  <a:srgbClr val="09405E"/>
                </a:solidFill>
                <a:latin typeface="微软雅黑" panose="020B0503020204020204" pitchFamily="34" charset="-122"/>
                <a:ea typeface="微软雅黑" panose="020B0503020204020204" pitchFamily="34" charset="-122"/>
                <a:cs typeface="+mn-cs"/>
              </a:rPr>
              <a:t>改进</a:t>
            </a:r>
            <a:r>
              <a:rPr lang="zh-CN" altLang="en-US" sz="2800" kern="1200" dirty="0" smtClean="0">
                <a:solidFill>
                  <a:srgbClr val="09405E"/>
                </a:solidFill>
                <a:latin typeface="微软雅黑" panose="020B0503020204020204" pitchFamily="34" charset="-122"/>
                <a:ea typeface="微软雅黑" panose="020B0503020204020204" pitchFamily="34" charset="-122"/>
                <a:cs typeface="+mn-cs"/>
              </a:rPr>
              <a:t>模型：</a:t>
            </a:r>
            <a:r>
              <a:rPr lang="en-US" altLang="zh-CN" sz="2800" kern="1200" dirty="0" smtClean="0">
                <a:solidFill>
                  <a:srgbClr val="09405E"/>
                </a:solidFill>
                <a:latin typeface="微软雅黑" panose="020B0503020204020204" pitchFamily="34" charset="-122"/>
                <a:ea typeface="微软雅黑" panose="020B0503020204020204" pitchFamily="34" charset="-122"/>
                <a:cs typeface="+mn-cs"/>
              </a:rPr>
              <a:t>LSTM</a:t>
            </a:r>
            <a:r>
              <a:rPr lang="zh-CN" altLang="en-US" sz="2800" kern="1200" dirty="0">
                <a:solidFill>
                  <a:srgbClr val="09405E"/>
                </a:solidFill>
                <a:latin typeface="微软雅黑" panose="020B0503020204020204" pitchFamily="34" charset="-122"/>
                <a:ea typeface="微软雅黑" panose="020B0503020204020204" pitchFamily="34" charset="-122"/>
                <a:cs typeface="+mn-cs"/>
              </a:rPr>
              <a:t>，</a:t>
            </a:r>
            <a:r>
              <a:rPr lang="en-US" altLang="zh-CN" sz="2800" kern="1200" dirty="0" smtClean="0">
                <a:solidFill>
                  <a:srgbClr val="09405E"/>
                </a:solidFill>
                <a:latin typeface="微软雅黑" panose="020B0503020204020204" pitchFamily="34" charset="-122"/>
                <a:ea typeface="微软雅黑" panose="020B0503020204020204" pitchFamily="34" charset="-122"/>
                <a:cs typeface="+mn-cs"/>
              </a:rPr>
              <a:t>GRU</a:t>
            </a:r>
            <a:endParaRPr lang="en-US" altLang="zh-CN" sz="2800" kern="1200" dirty="0">
              <a:solidFill>
                <a:srgbClr val="09405E"/>
              </a:solidFill>
              <a:latin typeface="微软雅黑" panose="020B0503020204020204" pitchFamily="34" charset="-122"/>
              <a:ea typeface="微软雅黑" panose="020B0503020204020204" pitchFamily="34" charset="-122"/>
              <a:cs typeface="+mn-cs"/>
            </a:endParaRPr>
          </a:p>
          <a:p>
            <a:endParaRPr kumimoji="1" lang="zh-CN" altLang="en-US" dirty="0"/>
          </a:p>
        </p:txBody>
      </p:sp>
      <p:pic>
        <p:nvPicPr>
          <p:cNvPr id="1026" name="Picture 2" descr="https://stanford.edu/~shervine/teaching/cs-230/illustrations/gradient-clipping-en.png?6c3de441dc56aad634dc1a91accb48f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1344" y="1938528"/>
            <a:ext cx="5797296" cy="24845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59592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sz="quarter" idx="10"/>
          </p:nvPr>
        </p:nvSpPr>
        <p:spPr/>
        <p:txBody>
          <a:bodyPr/>
          <a:lstStyle/>
          <a:p>
            <a:endParaRPr kumimoji="1" lang="zh-CN" altLang="en-US"/>
          </a:p>
        </p:txBody>
      </p:sp>
    </p:spTree>
    <p:extLst>
      <p:ext uri="{BB962C8B-B14F-4D97-AF65-F5344CB8AC3E}">
        <p14:creationId xmlns:p14="http://schemas.microsoft.com/office/powerpoint/2010/main" val="19774835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序列建模</a:t>
            </a:r>
            <a:endParaRPr kumimoji="1" lang="zh-CN" altLang="en-US" dirty="0"/>
          </a:p>
        </p:txBody>
      </p:sp>
      <p:sp>
        <p:nvSpPr>
          <p:cNvPr id="3" name="内容占位符 2"/>
          <p:cNvSpPr>
            <a:spLocks noGrp="1"/>
          </p:cNvSpPr>
          <p:nvPr>
            <p:ph sz="quarter" idx="10"/>
          </p:nvPr>
        </p:nvSpPr>
        <p:spPr/>
        <p:txBody>
          <a:bodyPr/>
          <a:lstStyle/>
          <a:p>
            <a:r>
              <a:rPr kumimoji="1" lang="zh-CN" altLang="en-US" dirty="0" smtClean="0"/>
              <a:t>序列建模中上下文很重要，如语音识别中的同音字</a:t>
            </a:r>
            <a:r>
              <a:rPr kumimoji="1" lang="en-US" altLang="zh-CN" dirty="0" smtClean="0"/>
              <a:t>/</a:t>
            </a:r>
            <a:r>
              <a:rPr kumimoji="1" lang="zh-CN" altLang="en-US" dirty="0" smtClean="0"/>
              <a:t>词</a:t>
            </a:r>
            <a:endParaRPr kumimoji="1" lang="en-US" altLang="zh-CN" dirty="0" smtClean="0"/>
          </a:p>
          <a:p>
            <a:pPr lvl="1"/>
            <a:r>
              <a:rPr kumimoji="1" lang="zh-CN" altLang="en-US" dirty="0" smtClean="0"/>
              <a:t> 例：工夫</a:t>
            </a:r>
            <a:r>
              <a:rPr kumimoji="1" lang="zh-CN" altLang="en-US" dirty="0"/>
              <a:t>－</a:t>
            </a:r>
            <a:r>
              <a:rPr kumimoji="1" lang="zh-CN" altLang="en-US" dirty="0" smtClean="0"/>
              <a:t>功夫</a:t>
            </a:r>
            <a:endParaRPr kumimoji="1" lang="en-US" altLang="zh-CN" dirty="0" smtClean="0"/>
          </a:p>
          <a:p>
            <a:pPr lvl="1"/>
            <a:endParaRPr kumimoji="1" lang="en-US" altLang="zh-CN" dirty="0"/>
          </a:p>
          <a:p>
            <a:pPr lvl="1"/>
            <a:endParaRPr kumimoji="1" lang="en-US" altLang="zh-CN" dirty="0" smtClean="0"/>
          </a:p>
          <a:p>
            <a:pPr lvl="1"/>
            <a:endParaRPr kumimoji="1" lang="en-US" altLang="zh-CN" dirty="0"/>
          </a:p>
          <a:p>
            <a:pPr lvl="1"/>
            <a:endParaRPr kumimoji="1" lang="en-US" altLang="zh-CN" dirty="0" smtClean="0"/>
          </a:p>
          <a:p>
            <a:r>
              <a:rPr kumimoji="1" lang="en-US" altLang="zh-CN" dirty="0" smtClean="0"/>
              <a:t>HMM</a:t>
            </a:r>
            <a:r>
              <a:rPr kumimoji="1" lang="zh-CN" altLang="en-US" dirty="0" smtClean="0"/>
              <a:t>等模型可建模时序上下文信息（这里用上标表示时间索引）</a:t>
            </a:r>
            <a:endParaRPr kumimoji="1" lang="en-US" altLang="zh-CN" dirty="0"/>
          </a:p>
          <a:p>
            <a:pPr lvl="1"/>
            <a:endParaRPr kumimoji="1" lang="en-US" altLang="zh-CN" dirty="0" smtClean="0"/>
          </a:p>
          <a:p>
            <a:pPr lvl="2"/>
            <a:r>
              <a:rPr kumimoji="1" lang="en-US" altLang="zh-CN" sz="2400" kern="1200" dirty="0">
                <a:solidFill>
                  <a:srgbClr val="09405E"/>
                </a:solidFill>
                <a:latin typeface="微软雅黑" panose="020B0503020204020204" pitchFamily="34" charset="-122"/>
                <a:ea typeface="微软雅黑" panose="020B0503020204020204" pitchFamily="34" charset="-122"/>
                <a:cs typeface="+mn-cs"/>
              </a:rPr>
              <a:t>	</a:t>
            </a:r>
            <a:endParaRPr kumimoji="1" lang="zh-CN" altLang="en-US" kern="1200" dirty="0">
              <a:solidFill>
                <a:srgbClr val="09405E"/>
              </a:solidFill>
              <a:latin typeface="微软雅黑" panose="020B0503020204020204" pitchFamily="34" charset="-122"/>
              <a:ea typeface="微软雅黑" panose="020B0503020204020204" pitchFamily="34" charset="-122"/>
              <a:cs typeface="+mn-cs"/>
            </a:endParaRPr>
          </a:p>
        </p:txBody>
      </p:sp>
      <p:sp>
        <p:nvSpPr>
          <p:cNvPr id="24" name="矩形 23"/>
          <p:cNvSpPr/>
          <p:nvPr/>
        </p:nvSpPr>
        <p:spPr>
          <a:xfrm>
            <a:off x="921478" y="2295210"/>
            <a:ext cx="7491001" cy="830997"/>
          </a:xfrm>
          <a:prstGeom prst="rect">
            <a:avLst/>
          </a:prstGeom>
        </p:spPr>
        <p:txBody>
          <a:bodyPr wrap="square">
            <a:spAutoFit/>
          </a:bodyPr>
          <a:lstStyle/>
          <a:p>
            <a:pPr lvl="2"/>
            <a:r>
              <a:rPr kumimoji="1" lang="zh-CN" altLang="en-US" sz="2400" dirty="0">
                <a:solidFill>
                  <a:srgbClr val="09405E"/>
                </a:solidFill>
                <a:latin typeface="微软雅黑" panose="020B0503020204020204" pitchFamily="34" charset="-122"/>
                <a:ea typeface="微软雅黑" panose="020B0503020204020204" pitchFamily="34" charset="-122"/>
              </a:rPr>
              <a:t>你只要有工夫，就可以和我到操场打球。</a:t>
            </a:r>
            <a:endParaRPr kumimoji="1" lang="en-US" altLang="zh-CN" sz="2400" dirty="0">
              <a:solidFill>
                <a:srgbClr val="09405E"/>
              </a:solidFill>
              <a:latin typeface="微软雅黑" panose="020B0503020204020204" pitchFamily="34" charset="-122"/>
              <a:ea typeface="微软雅黑" panose="020B0503020204020204" pitchFamily="34" charset="-122"/>
            </a:endParaRPr>
          </a:p>
          <a:p>
            <a:pPr lvl="2"/>
            <a:r>
              <a:rPr kumimoji="1" lang="zh-CN" altLang="en-US" sz="2400" dirty="0" smtClean="0">
                <a:solidFill>
                  <a:srgbClr val="09405E"/>
                </a:solidFill>
                <a:latin typeface="微软雅黑" panose="020B0503020204020204" pitchFamily="34" charset="-122"/>
                <a:ea typeface="微软雅黑" panose="020B0503020204020204" pitchFamily="34" charset="-122"/>
              </a:rPr>
              <a:t>语言</a:t>
            </a:r>
            <a:r>
              <a:rPr kumimoji="1" lang="zh-CN" altLang="en-US" sz="2400" dirty="0">
                <a:solidFill>
                  <a:srgbClr val="09405E"/>
                </a:solidFill>
                <a:latin typeface="微软雅黑" panose="020B0503020204020204" pitchFamily="34" charset="-122"/>
                <a:ea typeface="微软雅黑" panose="020B0503020204020204" pitchFamily="34" charset="-122"/>
              </a:rPr>
              <a:t>的功夫，要从写作的实践上修养。</a:t>
            </a:r>
          </a:p>
        </p:txBody>
      </p:sp>
      <p:sp>
        <p:nvSpPr>
          <p:cNvPr id="27" name="Oval 3"/>
          <p:cNvSpPr/>
          <p:nvPr/>
        </p:nvSpPr>
        <p:spPr>
          <a:xfrm>
            <a:off x="3424605" y="4450143"/>
            <a:ext cx="545391" cy="547324"/>
          </a:xfrm>
          <a:prstGeom prst="ellipse">
            <a:avLst/>
          </a:prstGeom>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28" name="Oval 4"/>
          <p:cNvSpPr/>
          <p:nvPr/>
        </p:nvSpPr>
        <p:spPr>
          <a:xfrm>
            <a:off x="5461078" y="4450143"/>
            <a:ext cx="545391" cy="547324"/>
          </a:xfrm>
          <a:prstGeom prst="ellipse">
            <a:avLst/>
          </a:prstGeom>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29" name="Oval 5"/>
          <p:cNvSpPr/>
          <p:nvPr/>
        </p:nvSpPr>
        <p:spPr>
          <a:xfrm>
            <a:off x="3424605" y="5362350"/>
            <a:ext cx="545391" cy="547324"/>
          </a:xfrm>
          <a:prstGeom prst="ellipse">
            <a:avLst/>
          </a:prstGeom>
          <a:solidFill>
            <a:schemeClr val="bg1">
              <a:lumMod val="65000"/>
            </a:schemeClr>
          </a:solidFill>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30" name="Oval 6"/>
          <p:cNvSpPr/>
          <p:nvPr/>
        </p:nvSpPr>
        <p:spPr>
          <a:xfrm>
            <a:off x="5461078" y="5362350"/>
            <a:ext cx="545391" cy="547324"/>
          </a:xfrm>
          <a:prstGeom prst="ellipse">
            <a:avLst/>
          </a:prstGeom>
          <a:solidFill>
            <a:schemeClr val="bg1">
              <a:lumMod val="65000"/>
            </a:schemeClr>
          </a:solidFill>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cxnSp>
        <p:nvCxnSpPr>
          <p:cNvPr id="31" name="Straight Arrow Connector 7"/>
          <p:cNvCxnSpPr>
            <a:stCxn id="43" idx="6"/>
          </p:cNvCxnSpPr>
          <p:nvPr/>
        </p:nvCxnSpPr>
        <p:spPr>
          <a:xfrm>
            <a:off x="4958972" y="4723805"/>
            <a:ext cx="502106" cy="0"/>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2" name="Straight Arrow Connector 8"/>
          <p:cNvCxnSpPr>
            <a:endCxn id="43" idx="4"/>
          </p:cNvCxnSpPr>
          <p:nvPr/>
        </p:nvCxnSpPr>
        <p:spPr>
          <a:xfrm flipV="1">
            <a:off x="5733773" y="4997467"/>
            <a:ext cx="0" cy="364883"/>
          </a:xfrm>
          <a:prstGeom prst="straightConnector1">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 name="Straight Arrow Connector 9"/>
          <p:cNvCxnSpPr/>
          <p:nvPr/>
        </p:nvCxnSpPr>
        <p:spPr>
          <a:xfrm flipV="1">
            <a:off x="5733773" y="4997467"/>
            <a:ext cx="0" cy="364883"/>
          </a:xfrm>
          <a:prstGeom prst="straightConnector1">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4" name="Oval 14"/>
              <p:cNvSpPr/>
              <p:nvPr/>
            </p:nvSpPr>
            <p:spPr>
              <a:xfrm>
                <a:off x="1378848" y="4450143"/>
                <a:ext cx="545391" cy="547324"/>
              </a:xfrm>
              <a:prstGeom prst="ellipse">
                <a:avLst/>
              </a:prstGeom>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altLang="zh-CN" sz="2400" i="1" smtClean="0">
                              <a:latin typeface="Cambria Math" charset="0"/>
                            </a:rPr>
                          </m:ctrlPr>
                        </m:sSupPr>
                        <m:e>
                          <m:r>
                            <a:rPr lang="en-US" altLang="zh-CN" sz="2400" b="1" i="1" smtClean="0">
                              <a:latin typeface="Cambria Math" charset="0"/>
                            </a:rPr>
                            <m:t>𝒚</m:t>
                          </m:r>
                        </m:e>
                        <m:sup>
                          <m:r>
                            <a:rPr lang="en-US" altLang="zh-CN" sz="2400" b="0" i="1" smtClean="0">
                              <a:latin typeface="Cambria Math" charset="0"/>
                            </a:rPr>
                            <m:t>1</m:t>
                          </m:r>
                        </m:sup>
                      </m:sSup>
                    </m:oMath>
                  </m:oMathPara>
                </a14:m>
                <a:endParaRPr lang="en-US" sz="2400" dirty="0"/>
              </a:p>
            </p:txBody>
          </p:sp>
        </mc:Choice>
        <mc:Fallback xmlns="">
          <p:sp>
            <p:nvSpPr>
              <p:cNvPr id="34" name="Oval 14"/>
              <p:cNvSpPr>
                <a:spLocks noRot="1" noChangeAspect="1" noMove="1" noResize="1" noEditPoints="1" noAdjustHandles="1" noChangeArrowheads="1" noChangeShapeType="1" noTextEdit="1"/>
              </p:cNvSpPr>
              <p:nvPr/>
            </p:nvSpPr>
            <p:spPr>
              <a:xfrm>
                <a:off x="1378848" y="4450143"/>
                <a:ext cx="545391" cy="547324"/>
              </a:xfrm>
              <a:prstGeom prst="ellipse">
                <a:avLst/>
              </a:prstGeom>
              <a:blipFill rotWithShape="0">
                <a:blip r:embed="rId2"/>
                <a:stretch>
                  <a:fillRect/>
                </a:stretch>
              </a:blipFill>
              <a:effectLst>
                <a:outerShdw blurRad="50800" dist="38100" dir="2700000" algn="tl" rotWithShape="0">
                  <a:prstClr val="black">
                    <a:alpha val="40000"/>
                  </a:prstClr>
                </a:outerShdw>
              </a:effectLst>
            </p:spPr>
            <p:txBody>
              <a:bodyPr/>
              <a:lstStyle/>
              <a:p>
                <a:r>
                  <a:rPr lang="zh-CN" altLang="en-US">
                    <a:noFill/>
                  </a:rPr>
                  <a:t> </a:t>
                </a:r>
              </a:p>
            </p:txBody>
          </p:sp>
        </mc:Fallback>
      </mc:AlternateContent>
      <p:sp>
        <p:nvSpPr>
          <p:cNvPr id="35" name="Oval 15"/>
          <p:cNvSpPr/>
          <p:nvPr/>
        </p:nvSpPr>
        <p:spPr>
          <a:xfrm>
            <a:off x="2334905" y="4450143"/>
            <a:ext cx="545391" cy="547324"/>
          </a:xfrm>
          <a:prstGeom prst="ellipse">
            <a:avLst/>
          </a:prstGeom>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36" name="Oval 16"/>
          <p:cNvSpPr/>
          <p:nvPr/>
        </p:nvSpPr>
        <p:spPr>
          <a:xfrm>
            <a:off x="1287408" y="5362350"/>
            <a:ext cx="545391" cy="547324"/>
          </a:xfrm>
          <a:prstGeom prst="ellipse">
            <a:avLst/>
          </a:prstGeom>
          <a:solidFill>
            <a:schemeClr val="bg1">
              <a:lumMod val="65000"/>
            </a:schemeClr>
          </a:solidFill>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37" name="Oval 17"/>
          <p:cNvSpPr/>
          <p:nvPr/>
        </p:nvSpPr>
        <p:spPr>
          <a:xfrm>
            <a:off x="2334905" y="5362350"/>
            <a:ext cx="545391" cy="547324"/>
          </a:xfrm>
          <a:prstGeom prst="ellipse">
            <a:avLst/>
          </a:prstGeom>
          <a:solidFill>
            <a:schemeClr val="bg1">
              <a:lumMod val="65000"/>
            </a:schemeClr>
          </a:solidFill>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cxnSp>
        <p:nvCxnSpPr>
          <p:cNvPr id="38" name="Straight Arrow Connector 18"/>
          <p:cNvCxnSpPr/>
          <p:nvPr/>
        </p:nvCxnSpPr>
        <p:spPr>
          <a:xfrm>
            <a:off x="1832799" y="4723805"/>
            <a:ext cx="502106" cy="0"/>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9" name="Straight Arrow Connector 19"/>
          <p:cNvCxnSpPr/>
          <p:nvPr/>
        </p:nvCxnSpPr>
        <p:spPr>
          <a:xfrm flipV="1">
            <a:off x="1560104" y="4997467"/>
            <a:ext cx="0" cy="364883"/>
          </a:xfrm>
          <a:prstGeom prst="straightConnector1">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0" name="Straight Arrow Connector 20"/>
          <p:cNvCxnSpPr/>
          <p:nvPr/>
        </p:nvCxnSpPr>
        <p:spPr>
          <a:xfrm flipV="1">
            <a:off x="2607601" y="4997467"/>
            <a:ext cx="0" cy="364883"/>
          </a:xfrm>
          <a:prstGeom prst="straightConnector1">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1" name="Straight Arrow Connector 18"/>
          <p:cNvCxnSpPr/>
          <p:nvPr/>
        </p:nvCxnSpPr>
        <p:spPr>
          <a:xfrm>
            <a:off x="2922499" y="4723805"/>
            <a:ext cx="502106" cy="0"/>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2" name="Straight Arrow Connector 18"/>
          <p:cNvCxnSpPr/>
          <p:nvPr/>
        </p:nvCxnSpPr>
        <p:spPr>
          <a:xfrm>
            <a:off x="3969996" y="4723805"/>
            <a:ext cx="502106" cy="0"/>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3" name="文本框 42"/>
          <p:cNvSpPr txBox="1"/>
          <p:nvPr/>
        </p:nvSpPr>
        <p:spPr>
          <a:xfrm>
            <a:off x="4572571" y="4450143"/>
            <a:ext cx="344454" cy="417572"/>
          </a:xfrm>
          <a:prstGeom prst="rect">
            <a:avLst/>
          </a:prstGeom>
          <a:noFill/>
        </p:spPr>
        <p:txBody>
          <a:bodyPr wrap="none" rtlCol="0">
            <a:spAutoFit/>
          </a:bodyPr>
          <a:lstStyle/>
          <a:p>
            <a:r>
              <a:rPr kumimoji="1" lang="mr-IN" altLang="zh-CN" sz="2800" smtClean="0"/>
              <a:t>…</a:t>
            </a:r>
            <a:endParaRPr kumimoji="1" lang="zh-CN" altLang="en-US" sz="2800" dirty="0"/>
          </a:p>
        </p:txBody>
      </p:sp>
      <p:cxnSp>
        <p:nvCxnSpPr>
          <p:cNvPr id="44" name="Straight Arrow Connector 20"/>
          <p:cNvCxnSpPr/>
          <p:nvPr/>
        </p:nvCxnSpPr>
        <p:spPr>
          <a:xfrm flipV="1">
            <a:off x="3703231" y="5016928"/>
            <a:ext cx="0" cy="364883"/>
          </a:xfrm>
          <a:prstGeom prst="straightConnector1">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3" name="矩形 52"/>
              <p:cNvSpPr/>
              <p:nvPr/>
            </p:nvSpPr>
            <p:spPr>
              <a:xfrm>
                <a:off x="6380100" y="4614528"/>
                <a:ext cx="5925725" cy="113075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2400" i="1" smtClean="0">
                          <a:solidFill>
                            <a:srgbClr val="002060"/>
                          </a:solidFill>
                          <a:latin typeface="Cambria Math" charset="0"/>
                          <a:ea typeface="Times New Roman" charset="0"/>
                          <a:cs typeface="Times New Roman" charset="0"/>
                        </a:rPr>
                        <m:t>𝑝</m:t>
                      </m:r>
                      <m:d>
                        <m:dPr>
                          <m:ctrlPr>
                            <a:rPr lang="en-US" altLang="zh-CN" sz="2400" i="1">
                              <a:solidFill>
                                <a:srgbClr val="002060"/>
                              </a:solidFill>
                              <a:latin typeface="Cambria Math" charset="0"/>
                              <a:ea typeface="Times New Roman" charset="0"/>
                              <a:cs typeface="Times New Roman" charset="0"/>
                            </a:rPr>
                          </m:ctrlPr>
                        </m:dPr>
                        <m:e>
                          <m:r>
                            <a:rPr lang="en-US" altLang="zh-CN" sz="2400" b="1">
                              <a:solidFill>
                                <a:srgbClr val="002060"/>
                              </a:solidFill>
                              <a:latin typeface="Cambria Math" charset="0"/>
                              <a:ea typeface="Times New Roman" charset="0"/>
                              <a:cs typeface="Times New Roman" charset="0"/>
                            </a:rPr>
                            <m:t>𝐱</m:t>
                          </m:r>
                          <m:r>
                            <a:rPr lang="en-US" altLang="zh-CN" sz="2400" i="1">
                              <a:solidFill>
                                <a:srgbClr val="002060"/>
                              </a:solidFill>
                              <a:latin typeface="Cambria Math" charset="0"/>
                              <a:ea typeface="Times New Roman" charset="0"/>
                              <a:cs typeface="Times New Roman" charset="0"/>
                            </a:rPr>
                            <m:t>,</m:t>
                          </m:r>
                          <m:r>
                            <a:rPr lang="en-US" altLang="zh-CN" sz="2400" b="1">
                              <a:solidFill>
                                <a:srgbClr val="002060"/>
                              </a:solidFill>
                              <a:latin typeface="Cambria Math" charset="0"/>
                              <a:ea typeface="Times New Roman" charset="0"/>
                              <a:cs typeface="Times New Roman" charset="0"/>
                            </a:rPr>
                            <m:t>𝐲</m:t>
                          </m:r>
                        </m:e>
                      </m:d>
                      <m:r>
                        <a:rPr lang="en-US" altLang="zh-CN" sz="2400" i="1">
                          <a:solidFill>
                            <a:srgbClr val="002060"/>
                          </a:solidFill>
                          <a:latin typeface="Cambria Math" charset="0"/>
                          <a:ea typeface="Times New Roman" charset="0"/>
                          <a:cs typeface="Times New Roman" charset="0"/>
                        </a:rPr>
                        <m:t>=</m:t>
                      </m:r>
                      <m:r>
                        <a:rPr lang="en-US" altLang="zh-CN" sz="2400" i="1">
                          <a:solidFill>
                            <a:srgbClr val="002060"/>
                          </a:solidFill>
                          <a:latin typeface="Cambria Math" charset="0"/>
                          <a:ea typeface="Times New Roman" charset="0"/>
                          <a:cs typeface="Times New Roman" charset="0"/>
                        </a:rPr>
                        <m:t>𝑝</m:t>
                      </m:r>
                      <m:d>
                        <m:dPr>
                          <m:ctrlPr>
                            <a:rPr lang="en-US" altLang="zh-CN" sz="2400" i="1">
                              <a:solidFill>
                                <a:srgbClr val="002060"/>
                              </a:solidFill>
                              <a:latin typeface="Cambria Math" charset="0"/>
                              <a:ea typeface="Times New Roman" charset="0"/>
                              <a:cs typeface="Times New Roman" charset="0"/>
                            </a:rPr>
                          </m:ctrlPr>
                        </m:dPr>
                        <m:e>
                          <m:sSup>
                            <m:sSupPr>
                              <m:ctrlPr>
                                <a:rPr lang="en-US" altLang="zh-CN" sz="2400" i="1">
                                  <a:solidFill>
                                    <a:srgbClr val="002060"/>
                                  </a:solidFill>
                                  <a:latin typeface="Cambria Math" charset="0"/>
                                </a:rPr>
                              </m:ctrlPr>
                            </m:sSupPr>
                            <m:e>
                              <m:r>
                                <a:rPr lang="en-US" altLang="zh-CN" sz="2400" b="1" i="1">
                                  <a:solidFill>
                                    <a:srgbClr val="002060"/>
                                  </a:solidFill>
                                  <a:latin typeface="Cambria Math" charset="0"/>
                                </a:rPr>
                                <m:t>𝒚</m:t>
                              </m:r>
                            </m:e>
                            <m:sup>
                              <m:r>
                                <a:rPr lang="en-US" altLang="zh-CN" sz="2400" i="1">
                                  <a:solidFill>
                                    <a:srgbClr val="002060"/>
                                  </a:solidFill>
                                  <a:latin typeface="Cambria Math" charset="0"/>
                                </a:rPr>
                                <m:t>1</m:t>
                              </m:r>
                            </m:sup>
                          </m:sSup>
                        </m:e>
                      </m:d>
                      <m:nary>
                        <m:naryPr>
                          <m:chr m:val="∏"/>
                          <m:ctrlPr>
                            <a:rPr lang="en-US" altLang="zh-CN" sz="2400" i="1">
                              <a:solidFill>
                                <a:srgbClr val="002060"/>
                              </a:solidFill>
                              <a:latin typeface="Cambria Math" charset="0"/>
                              <a:ea typeface="Times New Roman" charset="0"/>
                              <a:cs typeface="Times New Roman" charset="0"/>
                            </a:rPr>
                          </m:ctrlPr>
                        </m:naryPr>
                        <m:sub>
                          <m:r>
                            <m:rPr>
                              <m:brk m:alnAt="23"/>
                            </m:rPr>
                            <a:rPr lang="en-US" altLang="zh-CN" sz="2400" i="1">
                              <a:solidFill>
                                <a:srgbClr val="002060"/>
                              </a:solidFill>
                              <a:latin typeface="Cambria Math" charset="0"/>
                              <a:ea typeface="Times New Roman" charset="0"/>
                              <a:cs typeface="Times New Roman" charset="0"/>
                            </a:rPr>
                            <m:t>𝑡</m:t>
                          </m:r>
                          <m:r>
                            <a:rPr lang="en-US" altLang="zh-CN" sz="2400" i="1">
                              <a:solidFill>
                                <a:srgbClr val="002060"/>
                              </a:solidFill>
                              <a:latin typeface="Cambria Math" charset="0"/>
                              <a:ea typeface="Times New Roman" charset="0"/>
                              <a:cs typeface="Times New Roman" charset="0"/>
                            </a:rPr>
                            <m:t>=1</m:t>
                          </m:r>
                        </m:sub>
                        <m:sup>
                          <m:r>
                            <a:rPr lang="en-US" altLang="zh-CN" sz="2400" i="1">
                              <a:solidFill>
                                <a:srgbClr val="002060"/>
                              </a:solidFill>
                              <a:latin typeface="Cambria Math" charset="0"/>
                              <a:ea typeface="Times New Roman" charset="0"/>
                              <a:cs typeface="Times New Roman" charset="0"/>
                            </a:rPr>
                            <m:t>𝑇</m:t>
                          </m:r>
                          <m:r>
                            <a:rPr lang="en-US" altLang="zh-CN" sz="2400" i="1">
                              <a:solidFill>
                                <a:srgbClr val="002060"/>
                              </a:solidFill>
                              <a:latin typeface="Cambria Math" charset="0"/>
                              <a:ea typeface="Times New Roman" charset="0"/>
                              <a:cs typeface="Times New Roman" charset="0"/>
                            </a:rPr>
                            <m:t>−1</m:t>
                          </m:r>
                        </m:sup>
                        <m:e>
                          <m:r>
                            <a:rPr lang="en-US" altLang="zh-CN" sz="2400" i="1">
                              <a:solidFill>
                                <a:srgbClr val="002060"/>
                              </a:solidFill>
                              <a:latin typeface="Cambria Math" charset="0"/>
                              <a:ea typeface="Times New Roman" charset="0"/>
                              <a:cs typeface="Times New Roman" charset="0"/>
                            </a:rPr>
                            <m:t>𝑝</m:t>
                          </m:r>
                          <m:d>
                            <m:dPr>
                              <m:ctrlPr>
                                <a:rPr lang="en-US" altLang="zh-CN" sz="2400" i="1">
                                  <a:solidFill>
                                    <a:srgbClr val="002060"/>
                                  </a:solidFill>
                                  <a:latin typeface="Cambria Math" charset="0"/>
                                  <a:ea typeface="Times New Roman" charset="0"/>
                                  <a:cs typeface="Times New Roman" charset="0"/>
                                </a:rPr>
                              </m:ctrlPr>
                            </m:dPr>
                            <m:e>
                              <m:sSup>
                                <m:sSupPr>
                                  <m:ctrlPr>
                                    <a:rPr lang="en-US" altLang="zh-CN" sz="2400" i="1">
                                      <a:solidFill>
                                        <a:srgbClr val="002060"/>
                                      </a:solidFill>
                                      <a:latin typeface="Cambria Math" charset="0"/>
                                    </a:rPr>
                                  </m:ctrlPr>
                                </m:sSupPr>
                                <m:e>
                                  <m:r>
                                    <a:rPr lang="en-US" altLang="zh-CN" sz="2400" b="1" i="1">
                                      <a:solidFill>
                                        <a:srgbClr val="002060"/>
                                      </a:solidFill>
                                      <a:latin typeface="Cambria Math" charset="0"/>
                                    </a:rPr>
                                    <m:t>𝒚</m:t>
                                  </m:r>
                                </m:e>
                                <m:sup>
                                  <m:r>
                                    <a:rPr lang="en-US" altLang="zh-CN" sz="2400" i="1">
                                      <a:solidFill>
                                        <a:srgbClr val="002060"/>
                                      </a:solidFill>
                                      <a:latin typeface="Cambria Math" charset="0"/>
                                    </a:rPr>
                                    <m:t>𝑡</m:t>
                                  </m:r>
                                  <m:r>
                                    <a:rPr lang="en-US" altLang="zh-CN" sz="2400" b="0" i="1" smtClean="0">
                                      <a:solidFill>
                                        <a:srgbClr val="002060"/>
                                      </a:solidFill>
                                      <a:latin typeface="Cambria Math" charset="0"/>
                                    </a:rPr>
                                    <m:t>+1</m:t>
                                  </m:r>
                                </m:sup>
                              </m:sSup>
                            </m:e>
                            <m:e>
                              <m:sSup>
                                <m:sSupPr>
                                  <m:ctrlPr>
                                    <a:rPr lang="en-US" altLang="zh-CN" sz="2400" i="1">
                                      <a:solidFill>
                                        <a:srgbClr val="002060"/>
                                      </a:solidFill>
                                      <a:latin typeface="Cambria Math" charset="0"/>
                                    </a:rPr>
                                  </m:ctrlPr>
                                </m:sSupPr>
                                <m:e>
                                  <m:r>
                                    <a:rPr lang="en-US" altLang="zh-CN" sz="2400" b="1" i="1">
                                      <a:solidFill>
                                        <a:srgbClr val="002060"/>
                                      </a:solidFill>
                                      <a:latin typeface="Cambria Math" charset="0"/>
                                    </a:rPr>
                                    <m:t>𝒚</m:t>
                                  </m:r>
                                </m:e>
                                <m:sup>
                                  <m:r>
                                    <a:rPr lang="en-US" altLang="zh-CN" sz="2400" b="0" i="1" smtClean="0">
                                      <a:solidFill>
                                        <a:srgbClr val="002060"/>
                                      </a:solidFill>
                                      <a:latin typeface="Cambria Math" charset="0"/>
                                    </a:rPr>
                                    <m:t>𝑡</m:t>
                                  </m:r>
                                </m:sup>
                              </m:sSup>
                            </m:e>
                          </m:d>
                        </m:e>
                      </m:nary>
                      <m:nary>
                        <m:naryPr>
                          <m:chr m:val="∏"/>
                          <m:ctrlPr>
                            <a:rPr lang="en-US" altLang="zh-CN" sz="2400" i="1">
                              <a:solidFill>
                                <a:srgbClr val="002060"/>
                              </a:solidFill>
                              <a:latin typeface="Cambria Math" charset="0"/>
                              <a:ea typeface="Times New Roman" charset="0"/>
                              <a:cs typeface="Times New Roman" charset="0"/>
                            </a:rPr>
                          </m:ctrlPr>
                        </m:naryPr>
                        <m:sub>
                          <m:r>
                            <m:rPr>
                              <m:brk m:alnAt="23"/>
                            </m:rPr>
                            <a:rPr lang="en-US" altLang="zh-CN" sz="2400" i="1">
                              <a:solidFill>
                                <a:srgbClr val="002060"/>
                              </a:solidFill>
                              <a:latin typeface="Cambria Math" charset="0"/>
                              <a:ea typeface="Times New Roman" charset="0"/>
                              <a:cs typeface="Times New Roman" charset="0"/>
                            </a:rPr>
                            <m:t>𝑡</m:t>
                          </m:r>
                          <m:r>
                            <a:rPr lang="en-US" altLang="zh-CN" sz="2400" i="1">
                              <a:solidFill>
                                <a:srgbClr val="002060"/>
                              </a:solidFill>
                              <a:latin typeface="Cambria Math" charset="0"/>
                              <a:ea typeface="Times New Roman" charset="0"/>
                              <a:cs typeface="Times New Roman" charset="0"/>
                            </a:rPr>
                            <m:t>=1</m:t>
                          </m:r>
                        </m:sub>
                        <m:sup>
                          <m:r>
                            <a:rPr lang="en-US" altLang="zh-CN" sz="2400" i="1">
                              <a:solidFill>
                                <a:srgbClr val="002060"/>
                              </a:solidFill>
                              <a:latin typeface="Cambria Math" charset="0"/>
                              <a:ea typeface="Times New Roman" charset="0"/>
                              <a:cs typeface="Times New Roman" charset="0"/>
                            </a:rPr>
                            <m:t>𝑇</m:t>
                          </m:r>
                        </m:sup>
                        <m:e>
                          <m:r>
                            <a:rPr lang="en-US" altLang="zh-CN" sz="2400" i="1">
                              <a:solidFill>
                                <a:srgbClr val="002060"/>
                              </a:solidFill>
                              <a:latin typeface="Cambria Math" charset="0"/>
                              <a:ea typeface="Times New Roman" charset="0"/>
                              <a:cs typeface="Times New Roman" charset="0"/>
                            </a:rPr>
                            <m:t>𝑝</m:t>
                          </m:r>
                          <m:d>
                            <m:dPr>
                              <m:ctrlPr>
                                <a:rPr lang="en-US" altLang="zh-CN" sz="2400" i="1">
                                  <a:solidFill>
                                    <a:srgbClr val="002060"/>
                                  </a:solidFill>
                                  <a:latin typeface="Cambria Math" charset="0"/>
                                  <a:ea typeface="Times New Roman" charset="0"/>
                                  <a:cs typeface="Times New Roman" charset="0"/>
                                </a:rPr>
                              </m:ctrlPr>
                            </m:dPr>
                            <m:e>
                              <m:sSup>
                                <m:sSupPr>
                                  <m:ctrlPr>
                                    <a:rPr lang="en-US" altLang="zh-CN" sz="2400" i="1">
                                      <a:solidFill>
                                        <a:srgbClr val="002060"/>
                                      </a:solidFill>
                                      <a:latin typeface="Cambria Math" charset="0"/>
                                    </a:rPr>
                                  </m:ctrlPr>
                                </m:sSupPr>
                                <m:e>
                                  <m:r>
                                    <a:rPr lang="en-US" altLang="zh-CN" sz="2400" b="1" i="1" smtClean="0">
                                      <a:solidFill>
                                        <a:srgbClr val="002060"/>
                                      </a:solidFill>
                                      <a:latin typeface="Cambria Math" charset="0"/>
                                    </a:rPr>
                                    <m:t>𝒙</m:t>
                                  </m:r>
                                </m:e>
                                <m:sup>
                                  <m:r>
                                    <a:rPr lang="en-US" altLang="zh-CN" sz="2400" i="1">
                                      <a:solidFill>
                                        <a:srgbClr val="002060"/>
                                      </a:solidFill>
                                      <a:latin typeface="Cambria Math" charset="0"/>
                                    </a:rPr>
                                    <m:t>𝑡</m:t>
                                  </m:r>
                                </m:sup>
                              </m:sSup>
                            </m:e>
                            <m:e>
                              <m:sSup>
                                <m:sSupPr>
                                  <m:ctrlPr>
                                    <a:rPr lang="en-US" altLang="zh-CN" sz="2400" i="1">
                                      <a:solidFill>
                                        <a:srgbClr val="002060"/>
                                      </a:solidFill>
                                      <a:latin typeface="Cambria Math" charset="0"/>
                                    </a:rPr>
                                  </m:ctrlPr>
                                </m:sSupPr>
                                <m:e>
                                  <m:r>
                                    <a:rPr lang="en-US" altLang="zh-CN" sz="2400" b="1" i="1">
                                      <a:solidFill>
                                        <a:srgbClr val="002060"/>
                                      </a:solidFill>
                                      <a:latin typeface="Cambria Math" charset="0"/>
                                    </a:rPr>
                                    <m:t>𝒚</m:t>
                                  </m:r>
                                </m:e>
                                <m:sup>
                                  <m:r>
                                    <a:rPr lang="en-US" altLang="zh-CN" sz="2400" i="1">
                                      <a:solidFill>
                                        <a:srgbClr val="002060"/>
                                      </a:solidFill>
                                      <a:latin typeface="Cambria Math" charset="0"/>
                                    </a:rPr>
                                    <m:t>𝑡</m:t>
                                  </m:r>
                                </m:sup>
                              </m:sSup>
                            </m:e>
                          </m:d>
                        </m:e>
                      </m:nary>
                    </m:oMath>
                  </m:oMathPara>
                </a14:m>
                <a:endParaRPr lang="zh-CN" altLang="en-US" sz="2400" dirty="0">
                  <a:solidFill>
                    <a:srgbClr val="002060"/>
                  </a:solidFill>
                </a:endParaRPr>
              </a:p>
            </p:txBody>
          </p:sp>
        </mc:Choice>
        <mc:Fallback xmlns="">
          <p:sp>
            <p:nvSpPr>
              <p:cNvPr id="53" name="矩形 52"/>
              <p:cNvSpPr>
                <a:spLocks noRot="1" noChangeAspect="1" noMove="1" noResize="1" noEditPoints="1" noAdjustHandles="1" noChangeArrowheads="1" noChangeShapeType="1" noTextEdit="1"/>
              </p:cNvSpPr>
              <p:nvPr/>
            </p:nvSpPr>
            <p:spPr>
              <a:xfrm>
                <a:off x="6380100" y="4614528"/>
                <a:ext cx="5925725" cy="1130759"/>
              </a:xfrm>
              <a:prstGeom prst="rect">
                <a:avLst/>
              </a:prstGeom>
              <a:blipFill rotWithShape="0">
                <a:blip r:embed="rId3"/>
                <a:stretch>
                  <a:fillRect/>
                </a:stretch>
              </a:blipFill>
            </p:spPr>
            <p:txBody>
              <a:bodyPr/>
              <a:lstStyle/>
              <a:p>
                <a:r>
                  <a:rPr lang="zh-CN" altLang="en-US">
                    <a:noFill/>
                  </a:rPr>
                  <a:t> </a:t>
                </a:r>
              </a:p>
            </p:txBody>
          </p:sp>
        </mc:Fallback>
      </mc:AlternateContent>
      <p:sp>
        <p:nvSpPr>
          <p:cNvPr id="54" name="矩形 53"/>
          <p:cNvSpPr/>
          <p:nvPr/>
        </p:nvSpPr>
        <p:spPr>
          <a:xfrm>
            <a:off x="742645" y="6334974"/>
            <a:ext cx="3877985" cy="461665"/>
          </a:xfrm>
          <a:prstGeom prst="rect">
            <a:avLst/>
          </a:prstGeom>
        </p:spPr>
        <p:txBody>
          <a:bodyPr wrap="none">
            <a:spAutoFit/>
          </a:bodyPr>
          <a:lstStyle/>
          <a:p>
            <a:r>
              <a:rPr kumimoji="1" lang="zh-CN" altLang="en-US" sz="2400" dirty="0">
                <a:solidFill>
                  <a:srgbClr val="09405E"/>
                </a:solidFill>
                <a:latin typeface="微软雅黑" panose="020B0503020204020204" pitchFamily="34" charset="-122"/>
                <a:ea typeface="微软雅黑" panose="020B0503020204020204" pitchFamily="34" charset="-122"/>
              </a:rPr>
              <a:t>网络怎样</a:t>
            </a:r>
            <a:r>
              <a:rPr kumimoji="1" lang="zh-CN" altLang="en-US" sz="2400" dirty="0">
                <a:solidFill>
                  <a:srgbClr val="C00000"/>
                </a:solidFill>
                <a:latin typeface="微软雅黑" panose="020B0503020204020204" pitchFamily="34" charset="-122"/>
                <a:ea typeface="微软雅黑" panose="020B0503020204020204" pitchFamily="34" charset="-122"/>
              </a:rPr>
              <a:t>记忆</a:t>
            </a:r>
            <a:r>
              <a:rPr kumimoji="1" lang="zh-CN" altLang="en-US" sz="2400" dirty="0">
                <a:solidFill>
                  <a:srgbClr val="09405E"/>
                </a:solidFill>
                <a:latin typeface="微软雅黑" panose="020B0503020204020204" pitchFamily="34" charset="-122"/>
                <a:ea typeface="微软雅黑" panose="020B0503020204020204" pitchFamily="34" charset="-122"/>
              </a:rPr>
              <a:t>上下文信息？</a:t>
            </a:r>
          </a:p>
        </p:txBody>
      </p:sp>
      <mc:AlternateContent xmlns:mc="http://schemas.openxmlformats.org/markup-compatibility/2006" xmlns:a14="http://schemas.microsoft.com/office/drawing/2010/main">
        <mc:Choice Requires="a14">
          <p:sp>
            <p:nvSpPr>
              <p:cNvPr id="4" name="矩形 3"/>
              <p:cNvSpPr/>
              <p:nvPr/>
            </p:nvSpPr>
            <p:spPr>
              <a:xfrm>
                <a:off x="2345792" y="4469630"/>
                <a:ext cx="580544"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altLang="zh-CN" sz="2400" i="1" smtClean="0">
                              <a:latin typeface="Cambria Math" charset="0"/>
                            </a:rPr>
                          </m:ctrlPr>
                        </m:sSupPr>
                        <m:e>
                          <m:r>
                            <a:rPr lang="en-US" altLang="zh-CN" sz="2400" b="1" i="1">
                              <a:latin typeface="Cambria Math" charset="0"/>
                            </a:rPr>
                            <m:t>𝒚</m:t>
                          </m:r>
                        </m:e>
                        <m:sup>
                          <m:r>
                            <a:rPr lang="en-US" altLang="zh-CN" sz="2400" b="0" i="1" smtClean="0">
                              <a:latin typeface="Cambria Math" charset="0"/>
                            </a:rPr>
                            <m:t>2</m:t>
                          </m:r>
                        </m:sup>
                      </m:sSup>
                    </m:oMath>
                  </m:oMathPara>
                </a14:m>
                <a:endParaRPr lang="zh-CN" altLang="en-US" sz="2400" dirty="0"/>
              </a:p>
            </p:txBody>
          </p:sp>
        </mc:Choice>
        <mc:Fallback xmlns="">
          <p:sp>
            <p:nvSpPr>
              <p:cNvPr id="4" name="矩形 3"/>
              <p:cNvSpPr>
                <a:spLocks noRot="1" noChangeAspect="1" noMove="1" noResize="1" noEditPoints="1" noAdjustHandles="1" noChangeArrowheads="1" noChangeShapeType="1" noTextEdit="1"/>
              </p:cNvSpPr>
              <p:nvPr/>
            </p:nvSpPr>
            <p:spPr>
              <a:xfrm>
                <a:off x="2345792" y="4469630"/>
                <a:ext cx="580544" cy="461665"/>
              </a:xfrm>
              <a:prstGeom prst="rect">
                <a:avLst/>
              </a:prstGeom>
              <a:blipFill rotWithShape="0">
                <a:blip r:embed="rId4"/>
                <a:stretch>
                  <a:fillRect b="-921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矩形 4"/>
              <p:cNvSpPr/>
              <p:nvPr/>
            </p:nvSpPr>
            <p:spPr>
              <a:xfrm>
                <a:off x="3479648" y="4506206"/>
                <a:ext cx="580544"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altLang="zh-CN" sz="2400" i="1" smtClean="0">
                              <a:latin typeface="Cambria Math" charset="0"/>
                            </a:rPr>
                          </m:ctrlPr>
                        </m:sSupPr>
                        <m:e>
                          <m:r>
                            <a:rPr lang="en-US" altLang="zh-CN" sz="2400" b="1" i="1">
                              <a:latin typeface="Cambria Math" charset="0"/>
                            </a:rPr>
                            <m:t>𝒚</m:t>
                          </m:r>
                        </m:e>
                        <m:sup>
                          <m:r>
                            <a:rPr lang="en-US" altLang="zh-CN" sz="2400" b="0" i="1" smtClean="0">
                              <a:latin typeface="Cambria Math" charset="0"/>
                            </a:rPr>
                            <m:t>3</m:t>
                          </m:r>
                        </m:sup>
                      </m:sSup>
                    </m:oMath>
                  </m:oMathPara>
                </a14:m>
                <a:endParaRPr lang="zh-CN" altLang="en-US" sz="2400" dirty="0"/>
              </a:p>
            </p:txBody>
          </p:sp>
        </mc:Choice>
        <mc:Fallback xmlns="">
          <p:sp>
            <p:nvSpPr>
              <p:cNvPr id="5" name="矩形 4"/>
              <p:cNvSpPr>
                <a:spLocks noRot="1" noChangeAspect="1" noMove="1" noResize="1" noEditPoints="1" noAdjustHandles="1" noChangeArrowheads="1" noChangeShapeType="1" noTextEdit="1"/>
              </p:cNvSpPr>
              <p:nvPr/>
            </p:nvSpPr>
            <p:spPr>
              <a:xfrm>
                <a:off x="3479648" y="4506206"/>
                <a:ext cx="580544" cy="461665"/>
              </a:xfrm>
              <a:prstGeom prst="rect">
                <a:avLst/>
              </a:prstGeom>
              <a:blipFill rotWithShape="0">
                <a:blip r:embed="rId5"/>
                <a:stretch>
                  <a:fillRect b="-921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矩形 5"/>
              <p:cNvSpPr/>
              <p:nvPr/>
            </p:nvSpPr>
            <p:spPr>
              <a:xfrm>
                <a:off x="5473040" y="4451342"/>
                <a:ext cx="595355"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altLang="zh-CN" sz="2400" i="1" smtClean="0">
                              <a:latin typeface="Cambria Math" charset="0"/>
                            </a:rPr>
                          </m:ctrlPr>
                        </m:sSupPr>
                        <m:e>
                          <m:r>
                            <a:rPr lang="en-US" altLang="zh-CN" sz="2400" b="1" i="1">
                              <a:latin typeface="Cambria Math" charset="0"/>
                            </a:rPr>
                            <m:t>𝒚</m:t>
                          </m:r>
                        </m:e>
                        <m:sup>
                          <m:r>
                            <a:rPr lang="en-US" altLang="zh-CN" sz="2400" b="0" i="1" smtClean="0">
                              <a:latin typeface="Cambria Math" charset="0"/>
                            </a:rPr>
                            <m:t>𝑇</m:t>
                          </m:r>
                        </m:sup>
                      </m:sSup>
                    </m:oMath>
                  </m:oMathPara>
                </a14:m>
                <a:endParaRPr lang="zh-CN" altLang="en-US" sz="2400" dirty="0"/>
              </a:p>
            </p:txBody>
          </p:sp>
        </mc:Choice>
        <mc:Fallback xmlns="">
          <p:sp>
            <p:nvSpPr>
              <p:cNvPr id="6" name="矩形 5"/>
              <p:cNvSpPr>
                <a:spLocks noRot="1" noChangeAspect="1" noMove="1" noResize="1" noEditPoints="1" noAdjustHandles="1" noChangeArrowheads="1" noChangeShapeType="1" noTextEdit="1"/>
              </p:cNvSpPr>
              <p:nvPr/>
            </p:nvSpPr>
            <p:spPr>
              <a:xfrm>
                <a:off x="5473040" y="4451342"/>
                <a:ext cx="595355" cy="461665"/>
              </a:xfrm>
              <a:prstGeom prst="rect">
                <a:avLst/>
              </a:prstGeom>
              <a:blipFill rotWithShape="0">
                <a:blip r:embed="rId6"/>
                <a:stretch>
                  <a:fillRect b="-921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矩形 6"/>
              <p:cNvSpPr/>
              <p:nvPr/>
            </p:nvSpPr>
            <p:spPr>
              <a:xfrm>
                <a:off x="1276813" y="5384030"/>
                <a:ext cx="567527" cy="461665"/>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sSup>
                        <m:sSupPr>
                          <m:ctrlPr>
                            <a:rPr lang="en-US" altLang="zh-CN" sz="2400" i="1" smtClean="0">
                              <a:latin typeface="Cambria Math" charset="0"/>
                            </a:rPr>
                          </m:ctrlPr>
                        </m:sSupPr>
                        <m:e>
                          <m:r>
                            <a:rPr lang="en-US" altLang="zh-CN" sz="2400" b="1" i="1" smtClean="0">
                              <a:latin typeface="Cambria Math" charset="0"/>
                            </a:rPr>
                            <m:t>𝒙</m:t>
                          </m:r>
                        </m:e>
                        <m:sup>
                          <m:r>
                            <a:rPr lang="en-US" altLang="zh-CN" sz="2400" i="1">
                              <a:latin typeface="Cambria Math" charset="0"/>
                            </a:rPr>
                            <m:t>1</m:t>
                          </m:r>
                        </m:sup>
                      </m:sSup>
                    </m:oMath>
                  </m:oMathPara>
                </a14:m>
                <a:endParaRPr lang="en-US" altLang="zh-CN" sz="2400" dirty="0"/>
              </a:p>
            </p:txBody>
          </p:sp>
        </mc:Choice>
        <mc:Fallback xmlns="">
          <p:sp>
            <p:nvSpPr>
              <p:cNvPr id="7" name="矩形 6"/>
              <p:cNvSpPr>
                <a:spLocks noRot="1" noChangeAspect="1" noMove="1" noResize="1" noEditPoints="1" noAdjustHandles="1" noChangeArrowheads="1" noChangeShapeType="1" noTextEdit="1"/>
              </p:cNvSpPr>
              <p:nvPr/>
            </p:nvSpPr>
            <p:spPr>
              <a:xfrm>
                <a:off x="1276813" y="5384030"/>
                <a:ext cx="567527" cy="461665"/>
              </a:xfrm>
              <a:prstGeom prst="rect">
                <a:avLst/>
              </a:prstGeom>
              <a:blipFill rotWithShape="0">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7" name="矩形 46"/>
              <p:cNvSpPr/>
              <p:nvPr/>
            </p:nvSpPr>
            <p:spPr>
              <a:xfrm>
                <a:off x="2376887" y="5390126"/>
                <a:ext cx="574132" cy="461665"/>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sSup>
                        <m:sSupPr>
                          <m:ctrlPr>
                            <a:rPr lang="en-US" altLang="zh-CN" sz="2400" i="1" smtClean="0">
                              <a:latin typeface="Cambria Math" charset="0"/>
                            </a:rPr>
                          </m:ctrlPr>
                        </m:sSupPr>
                        <m:e>
                          <m:r>
                            <a:rPr lang="en-US" altLang="zh-CN" sz="2400" b="1" i="1" smtClean="0">
                              <a:latin typeface="Cambria Math" charset="0"/>
                            </a:rPr>
                            <m:t>𝒙</m:t>
                          </m:r>
                        </m:e>
                        <m:sup>
                          <m:r>
                            <a:rPr lang="en-US" altLang="zh-CN" sz="2400" b="0" i="1" smtClean="0">
                              <a:latin typeface="Cambria Math" charset="0"/>
                            </a:rPr>
                            <m:t>2</m:t>
                          </m:r>
                        </m:sup>
                      </m:sSup>
                    </m:oMath>
                  </m:oMathPara>
                </a14:m>
                <a:endParaRPr lang="en-US" altLang="zh-CN" sz="2400" dirty="0"/>
              </a:p>
            </p:txBody>
          </p:sp>
        </mc:Choice>
        <mc:Fallback xmlns="">
          <p:sp>
            <p:nvSpPr>
              <p:cNvPr id="47" name="矩形 46"/>
              <p:cNvSpPr>
                <a:spLocks noRot="1" noChangeAspect="1" noMove="1" noResize="1" noEditPoints="1" noAdjustHandles="1" noChangeArrowheads="1" noChangeShapeType="1" noTextEdit="1"/>
              </p:cNvSpPr>
              <p:nvPr/>
            </p:nvSpPr>
            <p:spPr>
              <a:xfrm>
                <a:off x="2376887" y="5390126"/>
                <a:ext cx="574132" cy="461665"/>
              </a:xfrm>
              <a:prstGeom prst="rect">
                <a:avLst/>
              </a:prstGeom>
              <a:blipFill rotWithShape="0">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8" name="矩形 47"/>
              <p:cNvSpPr/>
              <p:nvPr/>
            </p:nvSpPr>
            <p:spPr>
              <a:xfrm>
                <a:off x="3492455" y="5426702"/>
                <a:ext cx="574132" cy="461665"/>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sSup>
                        <m:sSupPr>
                          <m:ctrlPr>
                            <a:rPr lang="en-US" altLang="zh-CN" sz="2400" i="1" smtClean="0">
                              <a:latin typeface="Cambria Math" charset="0"/>
                            </a:rPr>
                          </m:ctrlPr>
                        </m:sSupPr>
                        <m:e>
                          <m:r>
                            <a:rPr lang="en-US" altLang="zh-CN" sz="2400" b="1" i="1" smtClean="0">
                              <a:latin typeface="Cambria Math" charset="0"/>
                            </a:rPr>
                            <m:t>𝒙</m:t>
                          </m:r>
                        </m:e>
                        <m:sup>
                          <m:r>
                            <a:rPr lang="en-US" altLang="zh-CN" sz="2400" b="0" i="1" smtClean="0">
                              <a:latin typeface="Cambria Math" charset="0"/>
                            </a:rPr>
                            <m:t>3</m:t>
                          </m:r>
                        </m:sup>
                      </m:sSup>
                    </m:oMath>
                  </m:oMathPara>
                </a14:m>
                <a:endParaRPr lang="en-US" altLang="zh-CN" sz="2400" dirty="0"/>
              </a:p>
            </p:txBody>
          </p:sp>
        </mc:Choice>
        <mc:Fallback xmlns="">
          <p:sp>
            <p:nvSpPr>
              <p:cNvPr id="48" name="矩形 47"/>
              <p:cNvSpPr>
                <a:spLocks noRot="1" noChangeAspect="1" noMove="1" noResize="1" noEditPoints="1" noAdjustHandles="1" noChangeArrowheads="1" noChangeShapeType="1" noTextEdit="1"/>
              </p:cNvSpPr>
              <p:nvPr/>
            </p:nvSpPr>
            <p:spPr>
              <a:xfrm>
                <a:off x="3492455" y="5426702"/>
                <a:ext cx="574132" cy="461665"/>
              </a:xfrm>
              <a:prstGeom prst="rect">
                <a:avLst/>
              </a:prstGeom>
              <a:blipFill rotWithShape="0">
                <a:blip r:embed="rId9"/>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9" name="矩形 48"/>
              <p:cNvSpPr/>
              <p:nvPr/>
            </p:nvSpPr>
            <p:spPr>
              <a:xfrm>
                <a:off x="5551593" y="5408414"/>
                <a:ext cx="588944" cy="461665"/>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sSup>
                        <m:sSupPr>
                          <m:ctrlPr>
                            <a:rPr lang="en-US" altLang="zh-CN" sz="2400" i="1" smtClean="0">
                              <a:latin typeface="Cambria Math" charset="0"/>
                            </a:rPr>
                          </m:ctrlPr>
                        </m:sSupPr>
                        <m:e>
                          <m:r>
                            <a:rPr lang="en-US" altLang="zh-CN" sz="2400" b="1" i="1" smtClean="0">
                              <a:latin typeface="Cambria Math" charset="0"/>
                            </a:rPr>
                            <m:t>𝒙</m:t>
                          </m:r>
                        </m:e>
                        <m:sup>
                          <m:r>
                            <a:rPr lang="en-US" altLang="zh-CN" sz="2400" b="0" i="1" smtClean="0">
                              <a:latin typeface="Cambria Math" charset="0"/>
                            </a:rPr>
                            <m:t>𝑇</m:t>
                          </m:r>
                        </m:sup>
                      </m:sSup>
                    </m:oMath>
                  </m:oMathPara>
                </a14:m>
                <a:endParaRPr lang="en-US" altLang="zh-CN" sz="2400" dirty="0"/>
              </a:p>
            </p:txBody>
          </p:sp>
        </mc:Choice>
        <mc:Fallback xmlns="">
          <p:sp>
            <p:nvSpPr>
              <p:cNvPr id="49" name="矩形 48"/>
              <p:cNvSpPr>
                <a:spLocks noRot="1" noChangeAspect="1" noMove="1" noResize="1" noEditPoints="1" noAdjustHandles="1" noChangeArrowheads="1" noChangeShapeType="1" noTextEdit="1"/>
              </p:cNvSpPr>
              <p:nvPr/>
            </p:nvSpPr>
            <p:spPr>
              <a:xfrm>
                <a:off x="5551593" y="5408414"/>
                <a:ext cx="588944" cy="461665"/>
              </a:xfrm>
              <a:prstGeom prst="rect">
                <a:avLst/>
              </a:prstGeom>
              <a:blipFill rotWithShape="0">
                <a:blip r:embed="rId10"/>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68237968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 name="Hidden State update…"/>
          <p:cNvSpPr txBox="1">
            <a:spLocks noGrp="1"/>
          </p:cNvSpPr>
          <p:nvPr>
            <p:ph sz="quarter" idx="10"/>
          </p:nvPr>
        </p:nvSpPr>
        <p:spPr>
          <a:xfrm>
            <a:off x="630237" y="1147763"/>
            <a:ext cx="6488645" cy="5237271"/>
          </a:xfrm>
          <a:prstGeom prst="rect">
            <a:avLst/>
          </a:prstGeom>
        </p:spPr>
        <p:txBody>
          <a:bodyPr/>
          <a:lstStyle/>
          <a:p>
            <a:pPr marL="320833" indent="-320833">
              <a:buSzPct val="100000"/>
            </a:pPr>
            <a:r>
              <a:rPr lang="ja-JP" altLang="en-US" dirty="0"/>
              <a:t>隐含</a:t>
            </a:r>
            <a:r>
              <a:rPr lang="ja-JP" altLang="en-US" dirty="0" smtClean="0"/>
              <a:t>状态</a:t>
            </a:r>
            <a:r>
              <a:rPr lang="zh-CN" altLang="en-US" dirty="0" smtClean="0"/>
              <a:t>：存储与</a:t>
            </a:r>
            <a:r>
              <a:rPr lang="ja-JP" altLang="en-US" dirty="0" smtClean="0"/>
              <a:t>过去的</a:t>
            </a:r>
            <a:r>
              <a:rPr lang="ja-JP" altLang="en-US" dirty="0"/>
              <a:t>相关信息</a:t>
            </a:r>
            <a:endParaRPr lang="en-US" altLang="zh-CN" dirty="0" smtClean="0"/>
          </a:p>
          <a:p>
            <a:pPr marL="320833" indent="-320833">
              <a:buSzPct val="100000"/>
            </a:pPr>
            <a:r>
              <a:rPr lang="zh-CN" altLang="en-US" dirty="0" smtClean="0"/>
              <a:t>按时间展开</a:t>
            </a:r>
            <a:endParaRPr lang="en-US" altLang="zh-CN" dirty="0" smtClean="0"/>
          </a:p>
          <a:p>
            <a:pPr marL="320833" indent="-320833">
              <a:buSzPct val="100000"/>
            </a:pPr>
            <a:endParaRPr lang="en-US" dirty="0"/>
          </a:p>
          <a:p>
            <a:pPr marL="320833" indent="-320833">
              <a:buSzPct val="100000"/>
            </a:pPr>
            <a:r>
              <a:rPr lang="zh-CN" altLang="en-US" dirty="0" smtClean="0"/>
              <a:t>单个神经元</a:t>
            </a:r>
            <a:endParaRPr dirty="0"/>
          </a:p>
        </p:txBody>
      </p:sp>
      <p:sp>
        <p:nvSpPr>
          <p:cNvPr id="279" name="Recurrent Neural Networks (with hidden state)"/>
          <p:cNvSpPr txBox="1">
            <a:spLocks noGrp="1"/>
          </p:cNvSpPr>
          <p:nvPr>
            <p:ph type="title"/>
          </p:nvPr>
        </p:nvSpPr>
        <p:spPr>
          <a:prstGeom prst="rect">
            <a:avLst/>
          </a:prstGeom>
        </p:spPr>
        <p:txBody>
          <a:bodyPr/>
          <a:lstStyle/>
          <a:p>
            <a:r>
              <a:rPr lang="ja-JP" altLang="en-US" dirty="0"/>
              <a:t>循环神经</a:t>
            </a:r>
            <a:r>
              <a:rPr lang="ja-JP" altLang="en-US" dirty="0" smtClean="0"/>
              <a:t>网络</a:t>
            </a:r>
            <a:r>
              <a:rPr lang="zh-CN" altLang="en-US" dirty="0" smtClean="0"/>
              <a:t>（</a:t>
            </a:r>
            <a:r>
              <a:rPr lang="en-US" altLang="zh-TW" dirty="0"/>
              <a:t>Recurrent Neural </a:t>
            </a:r>
            <a:r>
              <a:rPr lang="en-US" altLang="zh-TW" dirty="0" smtClean="0"/>
              <a:t>Network</a:t>
            </a:r>
            <a:r>
              <a:rPr lang="zh-CN" altLang="en-US" dirty="0" smtClean="0"/>
              <a:t>，</a:t>
            </a:r>
            <a:r>
              <a:rPr lang="en-US" altLang="zh-TW" dirty="0" smtClean="0"/>
              <a:t>RNN)</a:t>
            </a:r>
            <a:endParaRPr dirty="0"/>
          </a:p>
        </p:txBody>
      </p:sp>
      <mc:AlternateContent xmlns:mc="http://schemas.openxmlformats.org/markup-compatibility/2006" xmlns:a14="http://schemas.microsoft.com/office/drawing/2010/main">
        <mc:Choice Requires="a14">
          <p:sp>
            <p:nvSpPr>
              <p:cNvPr id="88" name="矩形 87"/>
              <p:cNvSpPr/>
              <p:nvPr/>
            </p:nvSpPr>
            <p:spPr>
              <a:xfrm>
                <a:off x="1711324" y="4916715"/>
                <a:ext cx="931333" cy="9313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TW" sz="2800" i="1" dirty="0" smtClean="0">
                          <a:latin typeface="Cambria Math" charset="0"/>
                        </a:rPr>
                        <m:t>𝑓</m:t>
                      </m:r>
                    </m:oMath>
                  </m:oMathPara>
                </a14:m>
                <a:endParaRPr lang="zh-TW" altLang="en-US" sz="2800" dirty="0"/>
              </a:p>
            </p:txBody>
          </p:sp>
        </mc:Choice>
        <mc:Fallback xmlns="">
          <p:sp>
            <p:nvSpPr>
              <p:cNvPr id="88" name="矩形 87"/>
              <p:cNvSpPr>
                <a:spLocks noRot="1" noChangeAspect="1" noMove="1" noResize="1" noEditPoints="1" noAdjustHandles="1" noChangeArrowheads="1" noChangeShapeType="1" noTextEdit="1"/>
              </p:cNvSpPr>
              <p:nvPr/>
            </p:nvSpPr>
            <p:spPr>
              <a:xfrm>
                <a:off x="1711324" y="4916715"/>
                <a:ext cx="931333" cy="931333"/>
              </a:xfrm>
              <a:prstGeom prst="rect">
                <a:avLst/>
              </a:prstGeom>
              <a:blipFill rotWithShape="0">
                <a:blip r:embed="rId2"/>
                <a:stretch>
                  <a:fillRect/>
                </a:stretch>
              </a:blipFill>
            </p:spPr>
            <p:txBody>
              <a:bodyPr/>
              <a:lstStyle/>
              <a:p>
                <a:r>
                  <a:rPr lang="zh-CN" altLang="en-US">
                    <a:noFill/>
                  </a:rPr>
                  <a:t> </a:t>
                </a:r>
              </a:p>
            </p:txBody>
          </p:sp>
        </mc:Fallback>
      </mc:AlternateContent>
      <p:sp>
        <p:nvSpPr>
          <p:cNvPr id="89" name="矩形 88"/>
          <p:cNvSpPr/>
          <p:nvPr/>
        </p:nvSpPr>
        <p:spPr>
          <a:xfrm>
            <a:off x="604256" y="4916714"/>
            <a:ext cx="649869" cy="931333"/>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TW" sz="2800" smtClean="0"/>
              <a:t>h</a:t>
            </a:r>
            <a:r>
              <a:rPr lang="en-US" altLang="zh-TW" sz="2800" baseline="30000" smtClean="0"/>
              <a:t>t-1</a:t>
            </a:r>
            <a:endParaRPr lang="zh-TW" altLang="en-US" sz="2800" baseline="30000" dirty="0"/>
          </a:p>
        </p:txBody>
      </p:sp>
      <p:sp>
        <p:nvSpPr>
          <p:cNvPr id="90" name="矩形 89"/>
          <p:cNvSpPr/>
          <p:nvPr/>
        </p:nvSpPr>
        <p:spPr>
          <a:xfrm>
            <a:off x="3065993" y="4939862"/>
            <a:ext cx="683764" cy="931333"/>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TW" sz="2800" dirty="0" err="1" smtClean="0"/>
              <a:t>h</a:t>
            </a:r>
            <a:r>
              <a:rPr lang="en-US" altLang="zh-TW" sz="2800" baseline="30000" dirty="0" err="1" smtClean="0"/>
              <a:t>t</a:t>
            </a:r>
            <a:endParaRPr lang="zh-TW" altLang="en-US" sz="2800" baseline="30000" dirty="0"/>
          </a:p>
        </p:txBody>
      </p:sp>
      <mc:AlternateContent xmlns:mc="http://schemas.openxmlformats.org/markup-compatibility/2006" xmlns:a14="http://schemas.microsoft.com/office/drawing/2010/main">
        <mc:Choice Requires="a14">
          <p:sp>
            <p:nvSpPr>
              <p:cNvPr id="91" name="矩形 90"/>
              <p:cNvSpPr/>
              <p:nvPr/>
            </p:nvSpPr>
            <p:spPr>
              <a:xfrm>
                <a:off x="1711324" y="4031286"/>
                <a:ext cx="931333" cy="46566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14:m>
                  <m:oMath xmlns:m="http://schemas.openxmlformats.org/officeDocument/2006/math">
                    <m:acc>
                      <m:accPr>
                        <m:chr m:val="̂"/>
                        <m:ctrlPr>
                          <a:rPr lang="en-US" altLang="zh-TW" sz="2800" i="1" smtClean="0">
                            <a:latin typeface="Cambria Math" charset="0"/>
                          </a:rPr>
                        </m:ctrlPr>
                      </m:accPr>
                      <m:e>
                        <m:r>
                          <a:rPr lang="en-US" altLang="zh-TW" sz="2800" b="0" i="1" smtClean="0">
                            <a:latin typeface="Cambria Math" charset="0"/>
                          </a:rPr>
                          <m:t>𝑦</m:t>
                        </m:r>
                      </m:e>
                    </m:acc>
                  </m:oMath>
                </a14:m>
                <a:r>
                  <a:rPr lang="en-US" altLang="zh-TW" sz="2800" baseline="30000" dirty="0" smtClean="0"/>
                  <a:t>t</a:t>
                </a:r>
                <a:endParaRPr lang="zh-TW" altLang="en-US" sz="2800" baseline="30000" dirty="0"/>
              </a:p>
            </p:txBody>
          </p:sp>
        </mc:Choice>
        <mc:Fallback xmlns="">
          <p:sp>
            <p:nvSpPr>
              <p:cNvPr id="91" name="矩形 90"/>
              <p:cNvSpPr>
                <a:spLocks noRot="1" noChangeAspect="1" noMove="1" noResize="1" noEditPoints="1" noAdjustHandles="1" noChangeArrowheads="1" noChangeShapeType="1" noTextEdit="1"/>
              </p:cNvSpPr>
              <p:nvPr/>
            </p:nvSpPr>
            <p:spPr>
              <a:xfrm>
                <a:off x="1711324" y="4031286"/>
                <a:ext cx="931333" cy="465667"/>
              </a:xfrm>
              <a:prstGeom prst="rect">
                <a:avLst/>
              </a:prstGeom>
              <a:blipFill rotWithShape="0">
                <a:blip r:embed="rId3"/>
                <a:stretch>
                  <a:fillRect t="-7407"/>
                </a:stretch>
              </a:blipFill>
            </p:spPr>
            <p:txBody>
              <a:bodyPr/>
              <a:lstStyle/>
              <a:p>
                <a:r>
                  <a:rPr lang="zh-CN" altLang="en-US">
                    <a:noFill/>
                  </a:rPr>
                  <a:t> </a:t>
                </a:r>
              </a:p>
            </p:txBody>
          </p:sp>
        </mc:Fallback>
      </mc:AlternateContent>
      <p:sp>
        <p:nvSpPr>
          <p:cNvPr id="92" name="矩形 91"/>
          <p:cNvSpPr/>
          <p:nvPr/>
        </p:nvSpPr>
        <p:spPr>
          <a:xfrm>
            <a:off x="1711324" y="6238839"/>
            <a:ext cx="931333" cy="465667"/>
          </a:xfrm>
          <a:prstGeom prst="rect">
            <a:avLst/>
          </a:prstGeom>
          <a:solidFill>
            <a:srgbClr val="FFC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2800" dirty="0" err="1" smtClean="0"/>
              <a:t>x</a:t>
            </a:r>
            <a:r>
              <a:rPr lang="en-US" altLang="zh-TW" sz="2800" baseline="30000" dirty="0" err="1" smtClean="0"/>
              <a:t>t</a:t>
            </a:r>
            <a:endParaRPr lang="zh-TW" altLang="en-US" sz="2800" baseline="30000" dirty="0"/>
          </a:p>
        </p:txBody>
      </p:sp>
      <p:sp>
        <p:nvSpPr>
          <p:cNvPr id="93" name="向右箭號 10"/>
          <p:cNvSpPr/>
          <p:nvPr/>
        </p:nvSpPr>
        <p:spPr>
          <a:xfrm>
            <a:off x="1287987" y="5309167"/>
            <a:ext cx="372537" cy="253353"/>
          </a:xfrm>
          <a:prstGeom prst="rightArrow">
            <a:avLst/>
          </a:prstGeom>
          <a:solidFill>
            <a:srgbClr val="002060"/>
          </a:soli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zh-TW" altLang="en-US"/>
          </a:p>
        </p:txBody>
      </p:sp>
      <p:sp>
        <p:nvSpPr>
          <p:cNvPr id="94" name="向右箭號 10"/>
          <p:cNvSpPr/>
          <p:nvPr/>
        </p:nvSpPr>
        <p:spPr>
          <a:xfrm>
            <a:off x="2684989" y="5278851"/>
            <a:ext cx="372537" cy="253353"/>
          </a:xfrm>
          <a:prstGeom prst="rightArrow">
            <a:avLst/>
          </a:prstGeom>
          <a:solidFill>
            <a:srgbClr val="002060"/>
          </a:soli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zh-TW" altLang="en-US"/>
          </a:p>
        </p:txBody>
      </p:sp>
      <p:sp>
        <p:nvSpPr>
          <p:cNvPr id="95" name="向上箭號 8"/>
          <p:cNvSpPr/>
          <p:nvPr/>
        </p:nvSpPr>
        <p:spPr>
          <a:xfrm>
            <a:off x="2083860" y="5857282"/>
            <a:ext cx="201642" cy="349389"/>
          </a:xfrm>
          <a:prstGeom prst="upArrow">
            <a:avLst/>
          </a:prstGeom>
          <a:solidFill>
            <a:srgbClr val="FFC000"/>
          </a:solidFill>
          <a:ln>
            <a:solidFill>
              <a:srgbClr val="FFC0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TW" altLang="en-US"/>
          </a:p>
        </p:txBody>
      </p:sp>
      <p:sp>
        <p:nvSpPr>
          <p:cNvPr id="96" name="向上箭號 8"/>
          <p:cNvSpPr/>
          <p:nvPr/>
        </p:nvSpPr>
        <p:spPr>
          <a:xfrm>
            <a:off x="2108244" y="4528354"/>
            <a:ext cx="201642" cy="349389"/>
          </a:xfrm>
          <a:prstGeom prst="upArrow">
            <a:avLst/>
          </a:prstGeom>
          <a:solidFill>
            <a:srgbClr val="FFC000"/>
          </a:solidFill>
          <a:ln>
            <a:solidFill>
              <a:srgbClr val="FFC0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TW" altLang="en-US"/>
          </a:p>
        </p:txBody>
      </p:sp>
      <p:grpSp>
        <p:nvGrpSpPr>
          <p:cNvPr id="4" name="组 3"/>
          <p:cNvGrpSpPr/>
          <p:nvPr/>
        </p:nvGrpSpPr>
        <p:grpSpPr>
          <a:xfrm>
            <a:off x="7118882" y="1071599"/>
            <a:ext cx="4778105" cy="2321594"/>
            <a:chOff x="5021042" y="1066863"/>
            <a:chExt cx="4778105" cy="2321594"/>
          </a:xfrm>
        </p:grpSpPr>
        <p:cxnSp>
          <p:nvCxnSpPr>
            <p:cNvPr id="84" name="直线箭头连接符 83"/>
            <p:cNvCxnSpPr/>
            <p:nvPr/>
          </p:nvCxnSpPr>
          <p:spPr bwMode="auto">
            <a:xfrm flipV="1">
              <a:off x="5318078" y="1577492"/>
              <a:ext cx="0" cy="364883"/>
            </a:xfrm>
            <a:prstGeom prst="straightConnector1">
              <a:avLst/>
            </a:prstGeom>
            <a:solidFill>
              <a:schemeClr val="accent1"/>
            </a:solidFill>
            <a:ln w="2857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5" name="直线箭头连接符 84"/>
            <p:cNvCxnSpPr/>
            <p:nvPr/>
          </p:nvCxnSpPr>
          <p:spPr bwMode="auto">
            <a:xfrm flipV="1">
              <a:off x="6348302" y="1565300"/>
              <a:ext cx="0" cy="364883"/>
            </a:xfrm>
            <a:prstGeom prst="straightConnector1">
              <a:avLst/>
            </a:prstGeom>
            <a:solidFill>
              <a:schemeClr val="accent1"/>
            </a:solidFill>
            <a:ln w="2857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6" name="直线箭头连接符 85"/>
            <p:cNvCxnSpPr/>
            <p:nvPr/>
          </p:nvCxnSpPr>
          <p:spPr bwMode="auto">
            <a:xfrm flipV="1">
              <a:off x="7418698" y="1581777"/>
              <a:ext cx="0" cy="364883"/>
            </a:xfrm>
            <a:prstGeom prst="straightConnector1">
              <a:avLst/>
            </a:prstGeom>
            <a:solidFill>
              <a:schemeClr val="accent1"/>
            </a:solidFill>
            <a:ln w="2857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7" name="直线箭头连接符 86"/>
            <p:cNvCxnSpPr/>
            <p:nvPr/>
          </p:nvCxnSpPr>
          <p:spPr bwMode="auto">
            <a:xfrm flipV="1">
              <a:off x="9418595" y="1577492"/>
              <a:ext cx="0" cy="364883"/>
            </a:xfrm>
            <a:prstGeom prst="straightConnector1">
              <a:avLst/>
            </a:prstGeom>
            <a:solidFill>
              <a:schemeClr val="accent1"/>
            </a:solidFill>
            <a:ln w="2857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8" name="Oval 3"/>
            <p:cNvSpPr/>
            <p:nvPr/>
          </p:nvSpPr>
          <p:spPr>
            <a:xfrm>
              <a:off x="7121663" y="1928926"/>
              <a:ext cx="545391" cy="547324"/>
            </a:xfrm>
            <a:prstGeom prst="ellipse">
              <a:avLst/>
            </a:prstGeom>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99" name="Oval 4"/>
            <p:cNvSpPr/>
            <p:nvPr/>
          </p:nvSpPr>
          <p:spPr>
            <a:xfrm>
              <a:off x="9158136" y="1928926"/>
              <a:ext cx="545391" cy="547324"/>
            </a:xfrm>
            <a:prstGeom prst="ellipse">
              <a:avLst/>
            </a:prstGeom>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100" name="Oval 5"/>
            <p:cNvSpPr/>
            <p:nvPr/>
          </p:nvSpPr>
          <p:spPr>
            <a:xfrm>
              <a:off x="7121663" y="2841133"/>
              <a:ext cx="545391" cy="547324"/>
            </a:xfrm>
            <a:prstGeom prst="ellipse">
              <a:avLst/>
            </a:prstGeom>
            <a:solidFill>
              <a:schemeClr val="bg1">
                <a:lumMod val="65000"/>
              </a:schemeClr>
            </a:solidFill>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101" name="Oval 6"/>
            <p:cNvSpPr/>
            <p:nvPr/>
          </p:nvSpPr>
          <p:spPr>
            <a:xfrm>
              <a:off x="9103272" y="2841133"/>
              <a:ext cx="545391" cy="547324"/>
            </a:xfrm>
            <a:prstGeom prst="ellipse">
              <a:avLst/>
            </a:prstGeom>
            <a:solidFill>
              <a:schemeClr val="bg1">
                <a:lumMod val="65000"/>
              </a:schemeClr>
            </a:solidFill>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cxnSp>
          <p:nvCxnSpPr>
            <p:cNvPr id="102" name="Straight Arrow Connector 7"/>
            <p:cNvCxnSpPr/>
            <p:nvPr/>
          </p:nvCxnSpPr>
          <p:spPr>
            <a:xfrm>
              <a:off x="8674318" y="2257452"/>
              <a:ext cx="502106" cy="0"/>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5" name="Oval 14"/>
                <p:cNvSpPr/>
                <p:nvPr/>
              </p:nvSpPr>
              <p:spPr>
                <a:xfrm>
                  <a:off x="5021042" y="1928926"/>
                  <a:ext cx="545391" cy="547324"/>
                </a:xfrm>
                <a:prstGeom prst="ellipse">
                  <a:avLst/>
                </a:prstGeom>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altLang="zh-CN" sz="2400" i="1" smtClean="0">
                                <a:latin typeface="Cambria Math" charset="0"/>
                              </a:rPr>
                            </m:ctrlPr>
                          </m:sSupPr>
                          <m:e>
                            <m:r>
                              <a:rPr lang="en-US" altLang="zh-CN" sz="2400" b="1" i="1" smtClean="0">
                                <a:latin typeface="Cambria Math" charset="0"/>
                              </a:rPr>
                              <m:t>𝒉</m:t>
                            </m:r>
                          </m:e>
                          <m:sup>
                            <m:r>
                              <a:rPr lang="en-US" altLang="zh-CN" sz="2400" b="0" i="1" smtClean="0">
                                <a:latin typeface="Cambria Math" charset="0"/>
                              </a:rPr>
                              <m:t>1</m:t>
                            </m:r>
                          </m:sup>
                        </m:sSup>
                      </m:oMath>
                    </m:oMathPara>
                  </a14:m>
                  <a:endParaRPr lang="en-US" sz="2400" dirty="0"/>
                </a:p>
              </p:txBody>
            </p:sp>
          </mc:Choice>
          <mc:Fallback xmlns="">
            <p:sp>
              <p:nvSpPr>
                <p:cNvPr id="105" name="Oval 14"/>
                <p:cNvSpPr>
                  <a:spLocks noRot="1" noChangeAspect="1" noMove="1" noResize="1" noEditPoints="1" noAdjustHandles="1" noChangeArrowheads="1" noChangeShapeType="1" noTextEdit="1"/>
                </p:cNvSpPr>
                <p:nvPr/>
              </p:nvSpPr>
              <p:spPr>
                <a:xfrm>
                  <a:off x="5021042" y="1928926"/>
                  <a:ext cx="545391" cy="547324"/>
                </a:xfrm>
                <a:prstGeom prst="ellipse">
                  <a:avLst/>
                </a:prstGeom>
                <a:blipFill rotWithShape="0">
                  <a:blip r:embed="rId4"/>
                  <a:stretch>
                    <a:fillRect/>
                  </a:stretch>
                </a:blipFill>
                <a:effectLst>
                  <a:outerShdw blurRad="50800" dist="38100" dir="2700000" algn="tl" rotWithShape="0">
                    <a:prstClr val="black">
                      <a:alpha val="40000"/>
                    </a:prstClr>
                  </a:outerShdw>
                </a:effectLst>
              </p:spPr>
              <p:txBody>
                <a:bodyPr/>
                <a:lstStyle/>
                <a:p>
                  <a:r>
                    <a:rPr lang="zh-CN" altLang="en-US">
                      <a:noFill/>
                    </a:rPr>
                    <a:t> </a:t>
                  </a:r>
                </a:p>
              </p:txBody>
            </p:sp>
          </mc:Fallback>
        </mc:AlternateContent>
        <p:sp>
          <p:nvSpPr>
            <p:cNvPr id="106" name="Oval 15"/>
            <p:cNvSpPr/>
            <p:nvPr/>
          </p:nvSpPr>
          <p:spPr>
            <a:xfrm>
              <a:off x="6031963" y="1928926"/>
              <a:ext cx="545391" cy="547324"/>
            </a:xfrm>
            <a:prstGeom prst="ellipse">
              <a:avLst/>
            </a:prstGeom>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107" name="Oval 16"/>
            <p:cNvSpPr/>
            <p:nvPr/>
          </p:nvSpPr>
          <p:spPr>
            <a:xfrm>
              <a:off x="5057618" y="2841133"/>
              <a:ext cx="545391" cy="547324"/>
            </a:xfrm>
            <a:prstGeom prst="ellipse">
              <a:avLst/>
            </a:prstGeom>
            <a:solidFill>
              <a:schemeClr val="bg1">
                <a:lumMod val="65000"/>
              </a:schemeClr>
            </a:solidFill>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108" name="Oval 17"/>
            <p:cNvSpPr/>
            <p:nvPr/>
          </p:nvSpPr>
          <p:spPr>
            <a:xfrm>
              <a:off x="6031963" y="2841133"/>
              <a:ext cx="545391" cy="547324"/>
            </a:xfrm>
            <a:prstGeom prst="ellipse">
              <a:avLst/>
            </a:prstGeom>
            <a:solidFill>
              <a:schemeClr val="bg1">
                <a:lumMod val="65000"/>
              </a:schemeClr>
            </a:solidFill>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cxnSp>
          <p:nvCxnSpPr>
            <p:cNvPr id="109" name="Straight Arrow Connector 18"/>
            <p:cNvCxnSpPr/>
            <p:nvPr/>
          </p:nvCxnSpPr>
          <p:spPr>
            <a:xfrm>
              <a:off x="5566433" y="2257452"/>
              <a:ext cx="502106" cy="0"/>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2" name="Straight Arrow Connector 18"/>
            <p:cNvCxnSpPr/>
            <p:nvPr/>
          </p:nvCxnSpPr>
          <p:spPr>
            <a:xfrm>
              <a:off x="6637845" y="2257452"/>
              <a:ext cx="502106" cy="0"/>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3" name="Straight Arrow Connector 18"/>
            <p:cNvCxnSpPr/>
            <p:nvPr/>
          </p:nvCxnSpPr>
          <p:spPr>
            <a:xfrm>
              <a:off x="7685342" y="2257452"/>
              <a:ext cx="502106" cy="0"/>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14" name="文本框 113"/>
            <p:cNvSpPr txBox="1"/>
            <p:nvPr/>
          </p:nvSpPr>
          <p:spPr>
            <a:xfrm>
              <a:off x="8269629" y="1928926"/>
              <a:ext cx="344454" cy="417572"/>
            </a:xfrm>
            <a:prstGeom prst="rect">
              <a:avLst/>
            </a:prstGeom>
            <a:noFill/>
          </p:spPr>
          <p:txBody>
            <a:bodyPr wrap="none" rtlCol="0">
              <a:spAutoFit/>
            </a:bodyPr>
            <a:lstStyle/>
            <a:p>
              <a:r>
                <a:rPr kumimoji="1" lang="mr-IN" altLang="zh-CN" sz="2800" smtClean="0"/>
                <a:t>…</a:t>
              </a:r>
              <a:endParaRPr kumimoji="1" lang="zh-CN" altLang="en-US" sz="2800" dirty="0"/>
            </a:p>
          </p:txBody>
        </p:sp>
        <mc:AlternateContent xmlns:mc="http://schemas.openxmlformats.org/markup-compatibility/2006" xmlns:a14="http://schemas.microsoft.com/office/drawing/2010/main">
          <mc:Choice Requires="a14">
            <p:sp>
              <p:nvSpPr>
                <p:cNvPr id="116" name="矩形 115"/>
                <p:cNvSpPr/>
                <p:nvPr/>
              </p:nvSpPr>
              <p:spPr>
                <a:xfrm>
                  <a:off x="6042850" y="1948413"/>
                  <a:ext cx="590162"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altLang="zh-CN" sz="2400" i="1" smtClean="0">
                                <a:latin typeface="Cambria Math" charset="0"/>
                              </a:rPr>
                            </m:ctrlPr>
                          </m:sSupPr>
                          <m:e>
                            <m:r>
                              <a:rPr lang="en-US" altLang="zh-CN" sz="2400" b="1" i="1" smtClean="0">
                                <a:latin typeface="Cambria Math" charset="0"/>
                              </a:rPr>
                              <m:t>𝒉</m:t>
                            </m:r>
                          </m:e>
                          <m:sup>
                            <m:r>
                              <a:rPr lang="en-US" altLang="zh-CN" sz="2400" b="0" i="1" smtClean="0">
                                <a:latin typeface="Cambria Math" charset="0"/>
                              </a:rPr>
                              <m:t>2</m:t>
                            </m:r>
                          </m:sup>
                        </m:sSup>
                      </m:oMath>
                    </m:oMathPara>
                  </a14:m>
                  <a:endParaRPr lang="zh-CN" altLang="en-US" sz="2400" dirty="0"/>
                </a:p>
              </p:txBody>
            </p:sp>
          </mc:Choice>
          <mc:Fallback xmlns="">
            <p:sp>
              <p:nvSpPr>
                <p:cNvPr id="116" name="矩形 115"/>
                <p:cNvSpPr>
                  <a:spLocks noRot="1" noChangeAspect="1" noMove="1" noResize="1" noEditPoints="1" noAdjustHandles="1" noChangeArrowheads="1" noChangeShapeType="1" noTextEdit="1"/>
                </p:cNvSpPr>
                <p:nvPr/>
              </p:nvSpPr>
              <p:spPr>
                <a:xfrm>
                  <a:off x="6042850" y="1948413"/>
                  <a:ext cx="590162" cy="461665"/>
                </a:xfrm>
                <a:prstGeom prst="rect">
                  <a:avLst/>
                </a:prstGeom>
                <a:blipFill rotWithShape="0">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7" name="矩形 116"/>
                <p:cNvSpPr/>
                <p:nvPr/>
              </p:nvSpPr>
              <p:spPr>
                <a:xfrm>
                  <a:off x="7176706" y="1984989"/>
                  <a:ext cx="590162"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altLang="zh-CN" sz="2400" i="1" smtClean="0">
                                <a:latin typeface="Cambria Math" charset="0"/>
                              </a:rPr>
                            </m:ctrlPr>
                          </m:sSupPr>
                          <m:e>
                            <m:r>
                              <a:rPr lang="en-US" altLang="zh-CN" sz="2400" b="1" i="1" smtClean="0">
                                <a:latin typeface="Cambria Math" charset="0"/>
                              </a:rPr>
                              <m:t>𝒉</m:t>
                            </m:r>
                          </m:e>
                          <m:sup>
                            <m:r>
                              <a:rPr lang="en-US" altLang="zh-CN" sz="2400" b="0" i="1" smtClean="0">
                                <a:latin typeface="Cambria Math" charset="0"/>
                              </a:rPr>
                              <m:t>3</m:t>
                            </m:r>
                          </m:sup>
                        </m:sSup>
                      </m:oMath>
                    </m:oMathPara>
                  </a14:m>
                  <a:endParaRPr lang="zh-CN" altLang="en-US" sz="2400" dirty="0"/>
                </a:p>
              </p:txBody>
            </p:sp>
          </mc:Choice>
          <mc:Fallback xmlns="">
            <p:sp>
              <p:nvSpPr>
                <p:cNvPr id="117" name="矩形 116"/>
                <p:cNvSpPr>
                  <a:spLocks noRot="1" noChangeAspect="1" noMove="1" noResize="1" noEditPoints="1" noAdjustHandles="1" noChangeArrowheads="1" noChangeShapeType="1" noTextEdit="1"/>
                </p:cNvSpPr>
                <p:nvPr/>
              </p:nvSpPr>
              <p:spPr>
                <a:xfrm>
                  <a:off x="7176706" y="1984989"/>
                  <a:ext cx="590162" cy="461665"/>
                </a:xfrm>
                <a:prstGeom prst="rect">
                  <a:avLst/>
                </a:prstGeom>
                <a:blipFill rotWithShape="0">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8" name="矩形 117"/>
                <p:cNvSpPr/>
                <p:nvPr/>
              </p:nvSpPr>
              <p:spPr>
                <a:xfrm>
                  <a:off x="9170098" y="1930125"/>
                  <a:ext cx="604973"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altLang="zh-CN" sz="2400" i="1" smtClean="0">
                                <a:latin typeface="Cambria Math" charset="0"/>
                              </a:rPr>
                            </m:ctrlPr>
                          </m:sSupPr>
                          <m:e>
                            <m:r>
                              <a:rPr lang="en-US" altLang="zh-CN" sz="2400" b="1" i="1" smtClean="0">
                                <a:latin typeface="Cambria Math" charset="0"/>
                              </a:rPr>
                              <m:t>𝒉</m:t>
                            </m:r>
                          </m:e>
                          <m:sup>
                            <m:r>
                              <a:rPr lang="en-US" altLang="zh-CN" sz="2400" b="0" i="1" smtClean="0">
                                <a:latin typeface="Cambria Math" charset="0"/>
                              </a:rPr>
                              <m:t>𝑇</m:t>
                            </m:r>
                          </m:sup>
                        </m:sSup>
                      </m:oMath>
                    </m:oMathPara>
                  </a14:m>
                  <a:endParaRPr lang="zh-CN" altLang="en-US" sz="2400" dirty="0"/>
                </a:p>
              </p:txBody>
            </p:sp>
          </mc:Choice>
          <mc:Fallback xmlns="">
            <p:sp>
              <p:nvSpPr>
                <p:cNvPr id="118" name="矩形 117"/>
                <p:cNvSpPr>
                  <a:spLocks noRot="1" noChangeAspect="1" noMove="1" noResize="1" noEditPoints="1" noAdjustHandles="1" noChangeArrowheads="1" noChangeShapeType="1" noTextEdit="1"/>
                </p:cNvSpPr>
                <p:nvPr/>
              </p:nvSpPr>
              <p:spPr>
                <a:xfrm>
                  <a:off x="9170098" y="1930125"/>
                  <a:ext cx="604973" cy="461665"/>
                </a:xfrm>
                <a:prstGeom prst="rect">
                  <a:avLst/>
                </a:prstGeom>
                <a:blipFill rotWithShape="0">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9" name="矩形 118"/>
                <p:cNvSpPr/>
                <p:nvPr/>
              </p:nvSpPr>
              <p:spPr>
                <a:xfrm>
                  <a:off x="5047023" y="2862813"/>
                  <a:ext cx="567527" cy="461665"/>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sSup>
                          <m:sSupPr>
                            <m:ctrlPr>
                              <a:rPr lang="en-US" altLang="zh-CN" sz="2400" i="1" smtClean="0">
                                <a:latin typeface="Cambria Math" charset="0"/>
                              </a:rPr>
                            </m:ctrlPr>
                          </m:sSupPr>
                          <m:e>
                            <m:r>
                              <a:rPr lang="en-US" altLang="zh-CN" sz="2400" b="1" i="1" smtClean="0">
                                <a:latin typeface="Cambria Math" charset="0"/>
                              </a:rPr>
                              <m:t>𝒙</m:t>
                            </m:r>
                          </m:e>
                          <m:sup>
                            <m:r>
                              <a:rPr lang="en-US" altLang="zh-CN" sz="2400" i="1">
                                <a:latin typeface="Cambria Math" charset="0"/>
                              </a:rPr>
                              <m:t>1</m:t>
                            </m:r>
                          </m:sup>
                        </m:sSup>
                      </m:oMath>
                    </m:oMathPara>
                  </a14:m>
                  <a:endParaRPr lang="en-US" altLang="zh-CN" sz="2400" dirty="0"/>
                </a:p>
              </p:txBody>
            </p:sp>
          </mc:Choice>
          <mc:Fallback xmlns="">
            <p:sp>
              <p:nvSpPr>
                <p:cNvPr id="119" name="矩形 118"/>
                <p:cNvSpPr>
                  <a:spLocks noRot="1" noChangeAspect="1" noMove="1" noResize="1" noEditPoints="1" noAdjustHandles="1" noChangeArrowheads="1" noChangeShapeType="1" noTextEdit="1"/>
                </p:cNvSpPr>
                <p:nvPr/>
              </p:nvSpPr>
              <p:spPr>
                <a:xfrm>
                  <a:off x="5047023" y="2862813"/>
                  <a:ext cx="567527" cy="461665"/>
                </a:xfrm>
                <a:prstGeom prst="rect">
                  <a:avLst/>
                </a:prstGeom>
                <a:blipFill rotWithShape="0">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0" name="矩形 119"/>
                <p:cNvSpPr/>
                <p:nvPr/>
              </p:nvSpPr>
              <p:spPr>
                <a:xfrm>
                  <a:off x="6073945" y="2868909"/>
                  <a:ext cx="574132" cy="461665"/>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sSup>
                          <m:sSupPr>
                            <m:ctrlPr>
                              <a:rPr lang="en-US" altLang="zh-CN" sz="2400" i="1" smtClean="0">
                                <a:latin typeface="Cambria Math" charset="0"/>
                              </a:rPr>
                            </m:ctrlPr>
                          </m:sSupPr>
                          <m:e>
                            <m:r>
                              <a:rPr lang="en-US" altLang="zh-CN" sz="2400" b="1" i="1" smtClean="0">
                                <a:latin typeface="Cambria Math" charset="0"/>
                              </a:rPr>
                              <m:t>𝒙</m:t>
                            </m:r>
                          </m:e>
                          <m:sup>
                            <m:r>
                              <a:rPr lang="en-US" altLang="zh-CN" sz="2400" b="0" i="1" smtClean="0">
                                <a:latin typeface="Cambria Math" charset="0"/>
                              </a:rPr>
                              <m:t>2</m:t>
                            </m:r>
                          </m:sup>
                        </m:sSup>
                      </m:oMath>
                    </m:oMathPara>
                  </a14:m>
                  <a:endParaRPr lang="en-US" altLang="zh-CN" sz="2400" dirty="0"/>
                </a:p>
              </p:txBody>
            </p:sp>
          </mc:Choice>
          <mc:Fallback xmlns="">
            <p:sp>
              <p:nvSpPr>
                <p:cNvPr id="120" name="矩形 119"/>
                <p:cNvSpPr>
                  <a:spLocks noRot="1" noChangeAspect="1" noMove="1" noResize="1" noEditPoints="1" noAdjustHandles="1" noChangeArrowheads="1" noChangeShapeType="1" noTextEdit="1"/>
                </p:cNvSpPr>
                <p:nvPr/>
              </p:nvSpPr>
              <p:spPr>
                <a:xfrm>
                  <a:off x="6073945" y="2868909"/>
                  <a:ext cx="574132" cy="461665"/>
                </a:xfrm>
                <a:prstGeom prst="rect">
                  <a:avLst/>
                </a:prstGeom>
                <a:blipFill rotWithShape="0">
                  <a:blip r:embed="rId9"/>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1" name="矩形 120"/>
                <p:cNvSpPr/>
                <p:nvPr/>
              </p:nvSpPr>
              <p:spPr>
                <a:xfrm>
                  <a:off x="7189513" y="2905485"/>
                  <a:ext cx="574132" cy="461665"/>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sSup>
                          <m:sSupPr>
                            <m:ctrlPr>
                              <a:rPr lang="en-US" altLang="zh-CN" sz="2400" i="1" smtClean="0">
                                <a:latin typeface="Cambria Math" charset="0"/>
                              </a:rPr>
                            </m:ctrlPr>
                          </m:sSupPr>
                          <m:e>
                            <m:r>
                              <a:rPr lang="en-US" altLang="zh-CN" sz="2400" b="1" i="1" smtClean="0">
                                <a:latin typeface="Cambria Math" charset="0"/>
                              </a:rPr>
                              <m:t>𝒙</m:t>
                            </m:r>
                          </m:e>
                          <m:sup>
                            <m:r>
                              <a:rPr lang="en-US" altLang="zh-CN" sz="2400" b="0" i="1" smtClean="0">
                                <a:latin typeface="Cambria Math" charset="0"/>
                              </a:rPr>
                              <m:t>3</m:t>
                            </m:r>
                          </m:sup>
                        </m:sSup>
                      </m:oMath>
                    </m:oMathPara>
                  </a14:m>
                  <a:endParaRPr lang="en-US" altLang="zh-CN" sz="2400" dirty="0"/>
                </a:p>
              </p:txBody>
            </p:sp>
          </mc:Choice>
          <mc:Fallback xmlns="">
            <p:sp>
              <p:nvSpPr>
                <p:cNvPr id="121" name="矩形 120"/>
                <p:cNvSpPr>
                  <a:spLocks noRot="1" noChangeAspect="1" noMove="1" noResize="1" noEditPoints="1" noAdjustHandles="1" noChangeArrowheads="1" noChangeShapeType="1" noTextEdit="1"/>
                </p:cNvSpPr>
                <p:nvPr/>
              </p:nvSpPr>
              <p:spPr>
                <a:xfrm>
                  <a:off x="7189513" y="2905485"/>
                  <a:ext cx="574132" cy="461665"/>
                </a:xfrm>
                <a:prstGeom prst="rect">
                  <a:avLst/>
                </a:prstGeom>
                <a:blipFill rotWithShape="0">
                  <a:blip r:embed="rId10"/>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2" name="矩形 121"/>
                <p:cNvSpPr/>
                <p:nvPr/>
              </p:nvSpPr>
              <p:spPr>
                <a:xfrm>
                  <a:off x="9193787" y="2887197"/>
                  <a:ext cx="588944" cy="461665"/>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sSup>
                          <m:sSupPr>
                            <m:ctrlPr>
                              <a:rPr lang="en-US" altLang="zh-CN" sz="2400" i="1" smtClean="0">
                                <a:latin typeface="Cambria Math" charset="0"/>
                              </a:rPr>
                            </m:ctrlPr>
                          </m:sSupPr>
                          <m:e>
                            <m:r>
                              <a:rPr lang="en-US" altLang="zh-CN" sz="2400" b="1" i="1" smtClean="0">
                                <a:latin typeface="Cambria Math" charset="0"/>
                              </a:rPr>
                              <m:t>𝒙</m:t>
                            </m:r>
                          </m:e>
                          <m:sup>
                            <m:r>
                              <a:rPr lang="en-US" altLang="zh-CN" sz="2400" b="0" i="1" smtClean="0">
                                <a:latin typeface="Cambria Math" charset="0"/>
                              </a:rPr>
                              <m:t>𝑇</m:t>
                            </m:r>
                          </m:sup>
                        </m:sSup>
                      </m:oMath>
                    </m:oMathPara>
                  </a14:m>
                  <a:endParaRPr lang="en-US" altLang="zh-CN" sz="2400" dirty="0"/>
                </a:p>
              </p:txBody>
            </p:sp>
          </mc:Choice>
          <mc:Fallback xmlns="">
            <p:sp>
              <p:nvSpPr>
                <p:cNvPr id="122" name="矩形 121"/>
                <p:cNvSpPr>
                  <a:spLocks noRot="1" noChangeAspect="1" noMove="1" noResize="1" noEditPoints="1" noAdjustHandles="1" noChangeArrowheads="1" noChangeShapeType="1" noTextEdit="1"/>
                </p:cNvSpPr>
                <p:nvPr/>
              </p:nvSpPr>
              <p:spPr>
                <a:xfrm>
                  <a:off x="9193787" y="2887197"/>
                  <a:ext cx="588944" cy="461665"/>
                </a:xfrm>
                <a:prstGeom prst="rect">
                  <a:avLst/>
                </a:prstGeom>
                <a:blipFill rotWithShape="0">
                  <a:blip r:embed="rId11"/>
                  <a:stretch>
                    <a:fillRect/>
                  </a:stretch>
                </a:blipFill>
              </p:spPr>
              <p:txBody>
                <a:bodyPr/>
                <a:lstStyle/>
                <a:p>
                  <a:r>
                    <a:rPr lang="zh-CN" altLang="en-US">
                      <a:noFill/>
                    </a:rPr>
                    <a:t> </a:t>
                  </a:r>
                </a:p>
              </p:txBody>
            </p:sp>
          </mc:Fallback>
        </mc:AlternateContent>
        <p:cxnSp>
          <p:nvCxnSpPr>
            <p:cNvPr id="123" name="直线箭头连接符 122"/>
            <p:cNvCxnSpPr/>
            <p:nvPr/>
          </p:nvCxnSpPr>
          <p:spPr bwMode="auto">
            <a:xfrm flipV="1">
              <a:off x="5342462" y="2461412"/>
              <a:ext cx="0" cy="364883"/>
            </a:xfrm>
            <a:prstGeom prst="straightConnector1">
              <a:avLst/>
            </a:prstGeom>
            <a:solidFill>
              <a:schemeClr val="accent1"/>
            </a:solidFill>
            <a:ln w="2857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4" name="直线箭头连接符 123"/>
            <p:cNvCxnSpPr/>
            <p:nvPr/>
          </p:nvCxnSpPr>
          <p:spPr bwMode="auto">
            <a:xfrm flipV="1">
              <a:off x="6336110" y="2449220"/>
              <a:ext cx="0" cy="364883"/>
            </a:xfrm>
            <a:prstGeom prst="straightConnector1">
              <a:avLst/>
            </a:prstGeom>
            <a:solidFill>
              <a:schemeClr val="accent1"/>
            </a:solidFill>
            <a:ln w="2857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5" name="直线箭头连接符 124"/>
            <p:cNvCxnSpPr/>
            <p:nvPr/>
          </p:nvCxnSpPr>
          <p:spPr bwMode="auto">
            <a:xfrm flipV="1">
              <a:off x="7443082" y="2465697"/>
              <a:ext cx="0" cy="364883"/>
            </a:xfrm>
            <a:prstGeom prst="straightConnector1">
              <a:avLst/>
            </a:prstGeom>
            <a:solidFill>
              <a:schemeClr val="accent1"/>
            </a:solidFill>
            <a:ln w="2857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6" name="直线箭头连接符 125"/>
            <p:cNvCxnSpPr/>
            <p:nvPr/>
          </p:nvCxnSpPr>
          <p:spPr bwMode="auto">
            <a:xfrm flipV="1">
              <a:off x="9424691" y="2461412"/>
              <a:ext cx="0" cy="364883"/>
            </a:xfrm>
            <a:prstGeom prst="straightConnector1">
              <a:avLst/>
            </a:prstGeom>
            <a:solidFill>
              <a:schemeClr val="accent1"/>
            </a:solidFill>
            <a:ln w="2857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7" name="Oval 3"/>
            <p:cNvSpPr/>
            <p:nvPr/>
          </p:nvSpPr>
          <p:spPr>
            <a:xfrm>
              <a:off x="7155357" y="1066863"/>
              <a:ext cx="545391" cy="547324"/>
            </a:xfrm>
            <a:prstGeom prst="ellipse">
              <a:avLst/>
            </a:prstGeom>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128" name="Oval 4"/>
            <p:cNvSpPr/>
            <p:nvPr/>
          </p:nvSpPr>
          <p:spPr>
            <a:xfrm>
              <a:off x="9191830" y="1066863"/>
              <a:ext cx="545391" cy="547324"/>
            </a:xfrm>
            <a:prstGeom prst="ellipse">
              <a:avLst/>
            </a:prstGeom>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cxnSp>
          <p:nvCxnSpPr>
            <p:cNvPr id="129" name="Straight Arrow Connector 7"/>
            <p:cNvCxnSpPr/>
            <p:nvPr/>
          </p:nvCxnSpPr>
          <p:spPr>
            <a:xfrm>
              <a:off x="8689724" y="1340525"/>
              <a:ext cx="502106" cy="0"/>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0" name="Oval 14"/>
                <p:cNvSpPr/>
                <p:nvPr/>
              </p:nvSpPr>
              <p:spPr>
                <a:xfrm>
                  <a:off x="5036448" y="1066863"/>
                  <a:ext cx="545391" cy="547324"/>
                </a:xfrm>
                <a:prstGeom prst="ellipse">
                  <a:avLst/>
                </a:prstGeom>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altLang="zh-CN" sz="2400" i="1" smtClean="0">
                                <a:latin typeface="Cambria Math" charset="0"/>
                              </a:rPr>
                            </m:ctrlPr>
                          </m:sSupPr>
                          <m:e>
                            <m:r>
                              <a:rPr lang="en-US" altLang="zh-CN" sz="2400" b="1" i="1" smtClean="0">
                                <a:latin typeface="Cambria Math" charset="0"/>
                              </a:rPr>
                              <m:t>𝒚</m:t>
                            </m:r>
                          </m:e>
                          <m:sup>
                            <m:r>
                              <a:rPr lang="en-US" altLang="zh-CN" sz="2400" b="0" i="1" smtClean="0">
                                <a:latin typeface="Cambria Math" charset="0"/>
                              </a:rPr>
                              <m:t>1</m:t>
                            </m:r>
                          </m:sup>
                        </m:sSup>
                      </m:oMath>
                    </m:oMathPara>
                  </a14:m>
                  <a:endParaRPr lang="en-US" sz="2400" dirty="0"/>
                </a:p>
              </p:txBody>
            </p:sp>
          </mc:Choice>
          <mc:Fallback xmlns="">
            <p:sp>
              <p:nvSpPr>
                <p:cNvPr id="130" name="Oval 14"/>
                <p:cNvSpPr>
                  <a:spLocks noRot="1" noChangeAspect="1" noMove="1" noResize="1" noEditPoints="1" noAdjustHandles="1" noChangeArrowheads="1" noChangeShapeType="1" noTextEdit="1"/>
                </p:cNvSpPr>
                <p:nvPr/>
              </p:nvSpPr>
              <p:spPr>
                <a:xfrm>
                  <a:off x="5036448" y="1066863"/>
                  <a:ext cx="545391" cy="547324"/>
                </a:xfrm>
                <a:prstGeom prst="ellipse">
                  <a:avLst/>
                </a:prstGeom>
                <a:blipFill rotWithShape="0">
                  <a:blip r:embed="rId12"/>
                  <a:stretch>
                    <a:fillRect/>
                  </a:stretch>
                </a:blipFill>
                <a:effectLst>
                  <a:outerShdw blurRad="50800" dist="38100" dir="2700000" algn="tl" rotWithShape="0">
                    <a:prstClr val="black">
                      <a:alpha val="40000"/>
                    </a:prstClr>
                  </a:outerShdw>
                </a:effectLst>
              </p:spPr>
              <p:txBody>
                <a:bodyPr/>
                <a:lstStyle/>
                <a:p>
                  <a:r>
                    <a:rPr lang="zh-CN" altLang="en-US">
                      <a:noFill/>
                    </a:rPr>
                    <a:t> </a:t>
                  </a:r>
                </a:p>
              </p:txBody>
            </p:sp>
          </mc:Fallback>
        </mc:AlternateContent>
        <p:sp>
          <p:nvSpPr>
            <p:cNvPr id="131" name="Oval 15"/>
            <p:cNvSpPr/>
            <p:nvPr/>
          </p:nvSpPr>
          <p:spPr>
            <a:xfrm>
              <a:off x="6065657" y="1066863"/>
              <a:ext cx="545391" cy="547324"/>
            </a:xfrm>
            <a:prstGeom prst="ellipse">
              <a:avLst/>
            </a:prstGeom>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cxnSp>
          <p:nvCxnSpPr>
            <p:cNvPr id="132" name="Straight Arrow Connector 18"/>
            <p:cNvCxnSpPr/>
            <p:nvPr/>
          </p:nvCxnSpPr>
          <p:spPr>
            <a:xfrm>
              <a:off x="5581839" y="1340525"/>
              <a:ext cx="502106" cy="0"/>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3" name="Straight Arrow Connector 18"/>
            <p:cNvCxnSpPr/>
            <p:nvPr/>
          </p:nvCxnSpPr>
          <p:spPr>
            <a:xfrm>
              <a:off x="6653251" y="1340525"/>
              <a:ext cx="502106" cy="0"/>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4" name="Straight Arrow Connector 18"/>
            <p:cNvCxnSpPr/>
            <p:nvPr/>
          </p:nvCxnSpPr>
          <p:spPr>
            <a:xfrm>
              <a:off x="7700748" y="1340525"/>
              <a:ext cx="502106" cy="0"/>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35" name="文本框 134"/>
            <p:cNvSpPr txBox="1"/>
            <p:nvPr/>
          </p:nvSpPr>
          <p:spPr>
            <a:xfrm>
              <a:off x="8303323" y="1066863"/>
              <a:ext cx="344454" cy="417572"/>
            </a:xfrm>
            <a:prstGeom prst="rect">
              <a:avLst/>
            </a:prstGeom>
            <a:noFill/>
          </p:spPr>
          <p:txBody>
            <a:bodyPr wrap="none" rtlCol="0">
              <a:spAutoFit/>
            </a:bodyPr>
            <a:lstStyle/>
            <a:p>
              <a:r>
                <a:rPr kumimoji="1" lang="mr-IN" altLang="zh-CN" sz="2800" smtClean="0"/>
                <a:t>…</a:t>
              </a:r>
              <a:endParaRPr kumimoji="1" lang="zh-CN" altLang="en-US" sz="2800" dirty="0"/>
            </a:p>
          </p:txBody>
        </p:sp>
        <mc:AlternateContent xmlns:mc="http://schemas.openxmlformats.org/markup-compatibility/2006" xmlns:a14="http://schemas.microsoft.com/office/drawing/2010/main">
          <mc:Choice Requires="a14">
            <p:sp>
              <p:nvSpPr>
                <p:cNvPr id="136" name="矩形 135"/>
                <p:cNvSpPr/>
                <p:nvPr/>
              </p:nvSpPr>
              <p:spPr>
                <a:xfrm>
                  <a:off x="6076544" y="1086350"/>
                  <a:ext cx="580544"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altLang="zh-CN" sz="2400" i="1" smtClean="0">
                                <a:latin typeface="Cambria Math" charset="0"/>
                              </a:rPr>
                            </m:ctrlPr>
                          </m:sSupPr>
                          <m:e>
                            <m:r>
                              <a:rPr lang="en-US" altLang="zh-CN" sz="2400" b="1" i="1">
                                <a:latin typeface="Cambria Math" charset="0"/>
                              </a:rPr>
                              <m:t>𝒚</m:t>
                            </m:r>
                          </m:e>
                          <m:sup>
                            <m:r>
                              <a:rPr lang="en-US" altLang="zh-CN" sz="2400" b="0" i="1" smtClean="0">
                                <a:latin typeface="Cambria Math" charset="0"/>
                              </a:rPr>
                              <m:t>2</m:t>
                            </m:r>
                          </m:sup>
                        </m:sSup>
                      </m:oMath>
                    </m:oMathPara>
                  </a14:m>
                  <a:endParaRPr lang="zh-CN" altLang="en-US" sz="2400" dirty="0"/>
                </a:p>
              </p:txBody>
            </p:sp>
          </mc:Choice>
          <mc:Fallback xmlns="">
            <p:sp>
              <p:nvSpPr>
                <p:cNvPr id="136" name="矩形 135"/>
                <p:cNvSpPr>
                  <a:spLocks noRot="1" noChangeAspect="1" noMove="1" noResize="1" noEditPoints="1" noAdjustHandles="1" noChangeArrowheads="1" noChangeShapeType="1" noTextEdit="1"/>
                </p:cNvSpPr>
                <p:nvPr/>
              </p:nvSpPr>
              <p:spPr>
                <a:xfrm>
                  <a:off x="6076544" y="1086350"/>
                  <a:ext cx="580544" cy="461665"/>
                </a:xfrm>
                <a:prstGeom prst="rect">
                  <a:avLst/>
                </a:prstGeom>
                <a:blipFill rotWithShape="0">
                  <a:blip r:embed="rId13"/>
                  <a:stretch>
                    <a:fillRect b="-789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7" name="矩形 136"/>
                <p:cNvSpPr/>
                <p:nvPr/>
              </p:nvSpPr>
              <p:spPr>
                <a:xfrm>
                  <a:off x="7210400" y="1122926"/>
                  <a:ext cx="580544"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altLang="zh-CN" sz="2400" i="1" smtClean="0">
                                <a:latin typeface="Cambria Math" charset="0"/>
                              </a:rPr>
                            </m:ctrlPr>
                          </m:sSupPr>
                          <m:e>
                            <m:r>
                              <a:rPr lang="en-US" altLang="zh-CN" sz="2400" b="1" i="1">
                                <a:latin typeface="Cambria Math" charset="0"/>
                              </a:rPr>
                              <m:t>𝒚</m:t>
                            </m:r>
                          </m:e>
                          <m:sup>
                            <m:r>
                              <a:rPr lang="en-US" altLang="zh-CN" sz="2400" b="0" i="1" smtClean="0">
                                <a:latin typeface="Cambria Math" charset="0"/>
                              </a:rPr>
                              <m:t>3</m:t>
                            </m:r>
                          </m:sup>
                        </m:sSup>
                      </m:oMath>
                    </m:oMathPara>
                  </a14:m>
                  <a:endParaRPr lang="zh-CN" altLang="en-US" sz="2400" dirty="0"/>
                </a:p>
              </p:txBody>
            </p:sp>
          </mc:Choice>
          <mc:Fallback xmlns="">
            <p:sp>
              <p:nvSpPr>
                <p:cNvPr id="137" name="矩形 136"/>
                <p:cNvSpPr>
                  <a:spLocks noRot="1" noChangeAspect="1" noMove="1" noResize="1" noEditPoints="1" noAdjustHandles="1" noChangeArrowheads="1" noChangeShapeType="1" noTextEdit="1"/>
                </p:cNvSpPr>
                <p:nvPr/>
              </p:nvSpPr>
              <p:spPr>
                <a:xfrm>
                  <a:off x="7210400" y="1122926"/>
                  <a:ext cx="580544" cy="461665"/>
                </a:xfrm>
                <a:prstGeom prst="rect">
                  <a:avLst/>
                </a:prstGeom>
                <a:blipFill rotWithShape="0">
                  <a:blip r:embed="rId14"/>
                  <a:stretch>
                    <a:fillRect b="-789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8" name="矩形 137"/>
                <p:cNvSpPr/>
                <p:nvPr/>
              </p:nvSpPr>
              <p:spPr>
                <a:xfrm>
                  <a:off x="9203792" y="1068062"/>
                  <a:ext cx="595355"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altLang="zh-CN" sz="2400" i="1" smtClean="0">
                                <a:latin typeface="Cambria Math" charset="0"/>
                              </a:rPr>
                            </m:ctrlPr>
                          </m:sSupPr>
                          <m:e>
                            <m:r>
                              <a:rPr lang="en-US" altLang="zh-CN" sz="2400" b="1" i="1">
                                <a:latin typeface="Cambria Math" charset="0"/>
                              </a:rPr>
                              <m:t>𝒚</m:t>
                            </m:r>
                          </m:e>
                          <m:sup>
                            <m:r>
                              <a:rPr lang="en-US" altLang="zh-CN" sz="2400" b="0" i="1" smtClean="0">
                                <a:latin typeface="Cambria Math" charset="0"/>
                              </a:rPr>
                              <m:t>𝑇</m:t>
                            </m:r>
                          </m:sup>
                        </m:sSup>
                      </m:oMath>
                    </m:oMathPara>
                  </a14:m>
                  <a:endParaRPr lang="zh-CN" altLang="en-US" sz="2400" dirty="0"/>
                </a:p>
              </p:txBody>
            </p:sp>
          </mc:Choice>
          <mc:Fallback xmlns="">
            <p:sp>
              <p:nvSpPr>
                <p:cNvPr id="138" name="矩形 137"/>
                <p:cNvSpPr>
                  <a:spLocks noRot="1" noChangeAspect="1" noMove="1" noResize="1" noEditPoints="1" noAdjustHandles="1" noChangeArrowheads="1" noChangeShapeType="1" noTextEdit="1"/>
                </p:cNvSpPr>
                <p:nvPr/>
              </p:nvSpPr>
              <p:spPr>
                <a:xfrm>
                  <a:off x="9203792" y="1068062"/>
                  <a:ext cx="595355" cy="461665"/>
                </a:xfrm>
                <a:prstGeom prst="rect">
                  <a:avLst/>
                </a:prstGeom>
                <a:blipFill rotWithShape="0">
                  <a:blip r:embed="rId15"/>
                  <a:stretch>
                    <a:fillRect b="-7895"/>
                  </a:stretch>
                </a:blipFill>
              </p:spPr>
              <p:txBody>
                <a:bodyPr/>
                <a:lstStyle/>
                <a:p>
                  <a:r>
                    <a:rPr lang="zh-CN" altLang="en-US">
                      <a:noFill/>
                    </a:rPr>
                    <a:t> </a:t>
                  </a:r>
                </a:p>
              </p:txBody>
            </p:sp>
          </mc:Fallback>
        </mc:AlternateContent>
      </p:grpSp>
      <mc:AlternateContent xmlns:mc="http://schemas.openxmlformats.org/markup-compatibility/2006" xmlns:a14="http://schemas.microsoft.com/office/drawing/2010/main">
        <mc:Choice Requires="a14">
          <p:sp>
            <p:nvSpPr>
              <p:cNvPr id="311" name="Equation"/>
              <p:cNvSpPr txBox="1"/>
              <p:nvPr/>
            </p:nvSpPr>
            <p:spPr>
              <a:xfrm>
                <a:off x="4487765" y="4345875"/>
                <a:ext cx="3994224" cy="430887"/>
              </a:xfrm>
              <a:prstGeom prst="rect">
                <a:avLst/>
              </a:prstGeom>
              <a:ln w="12700">
                <a:miter lim="400000"/>
              </a:ln>
            </p:spPr>
            <p:txBody>
              <a:bodyPr wrap="square" lIns="0" tIns="0" rIns="0" bIns="0">
                <a:spAutoFit/>
              </a:bodyPr>
              <a:lstStyle/>
              <a:p>
                <a:pPr defTabSz="1219170" latinLnBrk="1">
                  <a:defRPr>
                    <a:solidFill>
                      <a:srgbClr val="000000"/>
                    </a:solidFill>
                  </a:defRPr>
                </a:pPr>
                <a14:m>
                  <m:oMathPara xmlns:m="http://schemas.openxmlformats.org/officeDocument/2006/math">
                    <m:oMathParaPr>
                      <m:jc m:val="centerGroup"/>
                    </m:oMathParaPr>
                    <m:oMath xmlns:m="http://schemas.openxmlformats.org/officeDocument/2006/math">
                      <m:d>
                        <m:dPr>
                          <m:ctrlPr>
                            <a:rPr lang="is-IS" altLang="zh-CN" sz="2800" i="1" smtClean="0">
                              <a:solidFill>
                                <a:srgbClr val="474746"/>
                              </a:solidFill>
                              <a:latin typeface="Cambria Math" charset="0"/>
                            </a:rPr>
                          </m:ctrlPr>
                        </m:dPr>
                        <m:e>
                          <m:sSup>
                            <m:sSupPr>
                              <m:ctrlPr>
                                <a:rPr lang="mr-IN" altLang="zh-CN" sz="2800" i="1">
                                  <a:solidFill>
                                    <a:srgbClr val="474746"/>
                                  </a:solidFill>
                                  <a:latin typeface="Cambria Math" charset="0"/>
                                </a:rPr>
                              </m:ctrlPr>
                            </m:sSupPr>
                            <m:e>
                              <m:r>
                                <a:rPr lang="en-US" altLang="zh-CN" sz="2800" b="1" i="1" smtClean="0">
                                  <a:solidFill>
                                    <a:srgbClr val="474746"/>
                                  </a:solidFill>
                                  <a:latin typeface="Cambria Math" charset="0"/>
                                </a:rPr>
                                <m:t>𝒚</m:t>
                              </m:r>
                            </m:e>
                            <m:sup>
                              <m:r>
                                <a:rPr lang="en-US" altLang="zh-CN" sz="2800" i="1">
                                  <a:solidFill>
                                    <a:srgbClr val="474746"/>
                                  </a:solidFill>
                                  <a:latin typeface="Cambria Math" charset="0"/>
                                </a:rPr>
                                <m:t>𝑡</m:t>
                              </m:r>
                            </m:sup>
                          </m:sSup>
                          <m:r>
                            <a:rPr lang="en-US" altLang="zh-CN" sz="2800" i="1">
                              <a:solidFill>
                                <a:srgbClr val="474746"/>
                              </a:solidFill>
                              <a:latin typeface="Cambria Math" charset="0"/>
                            </a:rPr>
                            <m:t>,</m:t>
                          </m:r>
                          <m:sSup>
                            <m:sSupPr>
                              <m:ctrlPr>
                                <a:rPr lang="mr-IN" altLang="zh-CN" sz="2800" i="1">
                                  <a:solidFill>
                                    <a:srgbClr val="474746"/>
                                  </a:solidFill>
                                  <a:latin typeface="Cambria Math" charset="0"/>
                                </a:rPr>
                              </m:ctrlPr>
                            </m:sSupPr>
                            <m:e>
                              <m:r>
                                <a:rPr lang="en-US" altLang="zh-CN" sz="2800" b="1" i="1" smtClean="0">
                                  <a:solidFill>
                                    <a:srgbClr val="474746"/>
                                  </a:solidFill>
                                  <a:latin typeface="Cambria Math" charset="0"/>
                                </a:rPr>
                                <m:t>𝒉</m:t>
                              </m:r>
                            </m:e>
                            <m:sup>
                              <m:r>
                                <a:rPr lang="en-US" altLang="zh-CN" sz="2800" i="1">
                                  <a:solidFill>
                                    <a:srgbClr val="474746"/>
                                  </a:solidFill>
                                  <a:latin typeface="Cambria Math" charset="0"/>
                                </a:rPr>
                                <m:t>𝑡</m:t>
                              </m:r>
                            </m:sup>
                          </m:sSup>
                        </m:e>
                      </m:d>
                      <m:r>
                        <a:rPr lang="mr-IN" sz="2800" i="1">
                          <a:solidFill>
                            <a:srgbClr val="474746"/>
                          </a:solidFill>
                          <a:latin typeface="Cambria Math" panose="02040503050406030204" pitchFamily="18" charset="0"/>
                        </a:rPr>
                        <m:t>=</m:t>
                      </m:r>
                      <m:r>
                        <a:rPr lang="mr-IN" altLang="zh-CN" sz="2800" b="0" i="1" smtClean="0">
                          <a:solidFill>
                            <a:srgbClr val="474746"/>
                          </a:solidFill>
                          <a:latin typeface="Cambria Math" charset="0"/>
                        </a:rPr>
                        <m:t>𝑓</m:t>
                      </m:r>
                      <m:d>
                        <m:dPr>
                          <m:ctrlPr>
                            <a:rPr lang="mr-IN" altLang="zh-CN" sz="2800" b="0" i="1" smtClean="0">
                              <a:solidFill>
                                <a:srgbClr val="474746"/>
                              </a:solidFill>
                              <a:latin typeface="Cambria Math" charset="0"/>
                            </a:rPr>
                          </m:ctrlPr>
                        </m:dPr>
                        <m:e>
                          <m:sSup>
                            <m:sSupPr>
                              <m:ctrlPr>
                                <a:rPr lang="mr-IN" altLang="zh-CN" sz="2800" i="1">
                                  <a:solidFill>
                                    <a:srgbClr val="474746"/>
                                  </a:solidFill>
                                  <a:latin typeface="Cambria Math" charset="0"/>
                                </a:rPr>
                              </m:ctrlPr>
                            </m:sSupPr>
                            <m:e>
                              <m:r>
                                <a:rPr lang="en-US" altLang="zh-CN" sz="2800" b="1" i="1">
                                  <a:solidFill>
                                    <a:srgbClr val="474746"/>
                                  </a:solidFill>
                                  <a:latin typeface="Cambria Math" charset="0"/>
                                </a:rPr>
                                <m:t>𝒉</m:t>
                              </m:r>
                            </m:e>
                            <m:sup>
                              <m:r>
                                <a:rPr lang="en-US" altLang="zh-CN" sz="2800" i="1">
                                  <a:solidFill>
                                    <a:srgbClr val="474746"/>
                                  </a:solidFill>
                                  <a:latin typeface="Cambria Math" charset="0"/>
                                </a:rPr>
                                <m:t>𝑡</m:t>
                              </m:r>
                              <m:r>
                                <a:rPr lang="en-US" altLang="zh-CN" sz="2800" i="1">
                                  <a:solidFill>
                                    <a:srgbClr val="474746"/>
                                  </a:solidFill>
                                  <a:latin typeface="Cambria Math" charset="0"/>
                                </a:rPr>
                                <m:t>−1</m:t>
                              </m:r>
                            </m:sup>
                          </m:sSup>
                          <m:r>
                            <a:rPr lang="en-US" altLang="zh-CN" sz="2800" b="0" i="1" smtClean="0">
                              <a:solidFill>
                                <a:srgbClr val="474746"/>
                              </a:solidFill>
                              <a:latin typeface="Cambria Math" charset="0"/>
                            </a:rPr>
                            <m:t>,</m:t>
                          </m:r>
                          <m:sSup>
                            <m:sSupPr>
                              <m:ctrlPr>
                                <a:rPr lang="mr-IN" altLang="zh-CN" sz="2800" i="1">
                                  <a:solidFill>
                                    <a:srgbClr val="474746"/>
                                  </a:solidFill>
                                  <a:latin typeface="Cambria Math" charset="0"/>
                                </a:rPr>
                              </m:ctrlPr>
                            </m:sSupPr>
                            <m:e>
                              <m:r>
                                <a:rPr lang="en-US" altLang="zh-CN" sz="2800" b="1" i="1" smtClean="0">
                                  <a:solidFill>
                                    <a:srgbClr val="474746"/>
                                  </a:solidFill>
                                  <a:latin typeface="Cambria Math" charset="0"/>
                                </a:rPr>
                                <m:t>𝒙</m:t>
                              </m:r>
                            </m:e>
                            <m:sup>
                              <m:r>
                                <a:rPr lang="en-US" altLang="zh-CN" sz="2800" i="1">
                                  <a:solidFill>
                                    <a:srgbClr val="474746"/>
                                  </a:solidFill>
                                  <a:latin typeface="Cambria Math" charset="0"/>
                                </a:rPr>
                                <m:t>𝑡</m:t>
                              </m:r>
                            </m:sup>
                          </m:sSup>
                        </m:e>
                      </m:d>
                    </m:oMath>
                  </m:oMathPara>
                </a14:m>
                <a:endParaRPr lang="en-US" altLang="zh-CN" sz="2800" i="1" dirty="0" smtClean="0">
                  <a:solidFill>
                    <a:srgbClr val="474746"/>
                  </a:solidFill>
                  <a:latin typeface="Cambria Math" panose="02040503050406030204" pitchFamily="18" charset="0"/>
                </a:endParaRPr>
              </a:p>
            </p:txBody>
          </p:sp>
        </mc:Choice>
        <mc:Fallback xmlns="">
          <p:sp>
            <p:nvSpPr>
              <p:cNvPr id="311" name="Equation"/>
              <p:cNvSpPr txBox="1">
                <a:spLocks noRot="1" noChangeAspect="1" noMove="1" noResize="1" noEditPoints="1" noAdjustHandles="1" noChangeArrowheads="1" noChangeShapeType="1" noTextEdit="1"/>
              </p:cNvSpPr>
              <p:nvPr/>
            </p:nvSpPr>
            <p:spPr>
              <a:xfrm>
                <a:off x="4487765" y="4345875"/>
                <a:ext cx="3994224" cy="430887"/>
              </a:xfrm>
              <a:prstGeom prst="rect">
                <a:avLst/>
              </a:prstGeom>
              <a:blipFill rotWithShape="0">
                <a:blip r:embed="rId16"/>
                <a:stretch>
                  <a:fillRect/>
                </a:stretch>
              </a:blipFill>
              <a:ln w="12700">
                <a:miter lim="400000"/>
              </a:ln>
            </p:spPr>
            <p:txBody>
              <a:bodyPr/>
              <a:lstStyle/>
              <a:p>
                <a:r>
                  <a:rPr lang="zh-CN" altLang="en-US">
                    <a:noFill/>
                  </a:rPr>
                  <a:t> </a:t>
                </a:r>
              </a:p>
            </p:txBody>
          </p:sp>
        </mc:Fallback>
      </mc:AlternateContent>
      <p:sp>
        <p:nvSpPr>
          <p:cNvPr id="6" name="文本框 5"/>
          <p:cNvSpPr txBox="1"/>
          <p:nvPr/>
        </p:nvSpPr>
        <p:spPr>
          <a:xfrm>
            <a:off x="4721258" y="5052659"/>
            <a:ext cx="6955750" cy="461665"/>
          </a:xfrm>
          <a:prstGeom prst="rect">
            <a:avLst/>
          </a:prstGeom>
          <a:noFill/>
        </p:spPr>
        <p:txBody>
          <a:bodyPr wrap="none" rtlCol="0">
            <a:spAutoFit/>
          </a:bodyPr>
          <a:lstStyle/>
          <a:p>
            <a:r>
              <a:rPr lang="zh-CN" altLang="en-US" sz="2400" dirty="0">
                <a:solidFill>
                  <a:srgbClr val="09405E"/>
                </a:solidFill>
                <a:latin typeface="Microsoft YaHei" charset="-122"/>
                <a:ea typeface="Microsoft YaHei" charset="-122"/>
                <a:cs typeface="Microsoft YaHei" charset="-122"/>
              </a:rPr>
              <a:t>模型与时间无关（时间上参数共享、时不变系统）</a:t>
            </a:r>
          </a:p>
        </p:txBody>
      </p:sp>
      <mc:AlternateContent xmlns:mc="http://schemas.openxmlformats.org/markup-compatibility/2006" xmlns:a14="http://schemas.microsoft.com/office/drawing/2010/main">
        <mc:Choice Requires="a14">
          <p:sp>
            <p:nvSpPr>
              <p:cNvPr id="144" name="文字方塊 71"/>
              <p:cNvSpPr txBox="1"/>
              <p:nvPr/>
            </p:nvSpPr>
            <p:spPr>
              <a:xfrm>
                <a:off x="4731890" y="5526779"/>
                <a:ext cx="7454978" cy="461665"/>
              </a:xfrm>
              <a:prstGeom prst="rect">
                <a:avLst/>
              </a:prstGeom>
              <a:noFill/>
            </p:spPr>
            <p:txBody>
              <a:bodyPr wrap="square" rtlCol="0">
                <a:spAutoFit/>
              </a:bodyPr>
              <a:lstStyle/>
              <a:p>
                <a:r>
                  <a:rPr lang="zh-CN" altLang="en-US" sz="2400" dirty="0">
                    <a:solidFill>
                      <a:srgbClr val="09405E"/>
                    </a:solidFill>
                    <a:latin typeface="Microsoft YaHei" charset="-122"/>
                    <a:ea typeface="Microsoft YaHei" charset="-122"/>
                    <a:cs typeface="Microsoft YaHei" charset="-122"/>
                  </a:rPr>
                  <a:t>不管输入</a:t>
                </a:r>
                <a:r>
                  <a:rPr lang="en-US" altLang="zh-CN" sz="2400" dirty="0">
                    <a:solidFill>
                      <a:srgbClr val="09405E"/>
                    </a:solidFill>
                    <a:latin typeface="Microsoft YaHei" charset="-122"/>
                    <a:ea typeface="Microsoft YaHei" charset="-122"/>
                    <a:cs typeface="Microsoft YaHei" charset="-122"/>
                  </a:rPr>
                  <a:t>/</a:t>
                </a:r>
                <a:r>
                  <a:rPr lang="zh-CN" altLang="en-US" sz="2400" dirty="0">
                    <a:solidFill>
                      <a:srgbClr val="09405E"/>
                    </a:solidFill>
                    <a:latin typeface="Microsoft YaHei" charset="-122"/>
                    <a:ea typeface="Microsoft YaHei" charset="-122"/>
                    <a:cs typeface="Microsoft YaHei" charset="-122"/>
                  </a:rPr>
                  <a:t>输出序列有多长，我们只需要一个函数</a:t>
                </a:r>
                <a:r>
                  <a:rPr lang="en-US" altLang="zh-TW" sz="2400" dirty="0">
                    <a:solidFill>
                      <a:srgbClr val="09405E"/>
                    </a:solidFill>
                    <a:latin typeface="Microsoft YaHei" charset="-122"/>
                    <a:ea typeface="Microsoft YaHei" charset="-122"/>
                    <a:cs typeface="Microsoft YaHei" charset="-122"/>
                  </a:rPr>
                  <a:t> </a:t>
                </a:r>
                <a14:m>
                  <m:oMath xmlns:m="http://schemas.openxmlformats.org/officeDocument/2006/math">
                    <m:r>
                      <a:rPr lang="en-US" altLang="zh-TW" sz="2400" dirty="0">
                        <a:solidFill>
                          <a:srgbClr val="09405E"/>
                        </a:solidFill>
                        <a:latin typeface="Cambria Math" charset="0"/>
                        <a:ea typeface="Microsoft YaHei" charset="-122"/>
                        <a:cs typeface="Microsoft YaHei" charset="-122"/>
                      </a:rPr>
                      <m:t>𝑓</m:t>
                    </m:r>
                  </m:oMath>
                </a14:m>
                <a:endParaRPr lang="zh-TW" altLang="en-US" sz="2400" dirty="0">
                  <a:solidFill>
                    <a:srgbClr val="09405E"/>
                  </a:solidFill>
                  <a:latin typeface="Microsoft YaHei" charset="-122"/>
                  <a:ea typeface="Microsoft YaHei" charset="-122"/>
                  <a:cs typeface="Microsoft YaHei" charset="-122"/>
                </a:endParaRPr>
              </a:p>
            </p:txBody>
          </p:sp>
        </mc:Choice>
        <mc:Fallback xmlns="">
          <p:sp>
            <p:nvSpPr>
              <p:cNvPr id="144" name="文字方塊 71"/>
              <p:cNvSpPr txBox="1">
                <a:spLocks noRot="1" noChangeAspect="1" noMove="1" noResize="1" noEditPoints="1" noAdjustHandles="1" noChangeArrowheads="1" noChangeShapeType="1" noTextEdit="1"/>
              </p:cNvSpPr>
              <p:nvPr/>
            </p:nvSpPr>
            <p:spPr>
              <a:xfrm>
                <a:off x="4731890" y="5526779"/>
                <a:ext cx="7454978" cy="461665"/>
              </a:xfrm>
              <a:prstGeom prst="rect">
                <a:avLst/>
              </a:prstGeom>
              <a:blipFill rotWithShape="0">
                <a:blip r:embed="rId17"/>
                <a:stretch>
                  <a:fillRect l="-1226" t="-10667" b="-3066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3785413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0">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2"/>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grpId="0" nodeType="afterEffect">
                                  <p:stCondLst>
                                    <p:cond delay="0"/>
                                  </p:stCondLst>
                                  <p:childTnLst>
                                    <p:set>
                                      <p:cBhvr>
                                        <p:cTn id="17" dur="1" fill="hold">
                                          <p:stCondLst>
                                            <p:cond delay="0"/>
                                          </p:stCondLst>
                                        </p:cTn>
                                        <p:tgtEl>
                                          <p:spTgt spid="95"/>
                                        </p:tgtEl>
                                        <p:attrNameLst>
                                          <p:attrName>style.visibility</p:attrName>
                                        </p:attrNameLst>
                                      </p:cBhvr>
                                      <p:to>
                                        <p:strVal val="visible"/>
                                      </p:to>
                                    </p:set>
                                  </p:childTnLst>
                                </p:cTn>
                              </p:par>
                            </p:childTnLst>
                          </p:cTn>
                        </p:par>
                        <p:par>
                          <p:cTn id="18" fill="hold">
                            <p:stCondLst>
                              <p:cond delay="0"/>
                            </p:stCondLst>
                            <p:childTnLst>
                              <p:par>
                                <p:cTn id="19" presetID="1" presetClass="entr" presetSubtype="0" fill="hold" grpId="0" nodeType="afterEffect">
                                  <p:stCondLst>
                                    <p:cond delay="0"/>
                                  </p:stCondLst>
                                  <p:childTnLst>
                                    <p:set>
                                      <p:cBhvr>
                                        <p:cTn id="20" dur="1" fill="hold">
                                          <p:stCondLst>
                                            <p:cond delay="0"/>
                                          </p:stCondLst>
                                        </p:cTn>
                                        <p:tgtEl>
                                          <p:spTgt spid="89"/>
                                        </p:tgtEl>
                                        <p:attrNameLst>
                                          <p:attrName>style.visibility</p:attrName>
                                        </p:attrNameLst>
                                      </p:cBhvr>
                                      <p:to>
                                        <p:strVal val="visible"/>
                                      </p:to>
                                    </p:set>
                                  </p:childTnLst>
                                </p:cTn>
                              </p:par>
                            </p:childTnLst>
                          </p:cTn>
                        </p:par>
                        <p:par>
                          <p:cTn id="21" fill="hold">
                            <p:stCondLst>
                              <p:cond delay="0"/>
                            </p:stCondLst>
                            <p:childTnLst>
                              <p:par>
                                <p:cTn id="22" presetID="1" presetClass="entr" presetSubtype="0" fill="hold" grpId="0" nodeType="afterEffect">
                                  <p:stCondLst>
                                    <p:cond delay="0"/>
                                  </p:stCondLst>
                                  <p:childTnLst>
                                    <p:set>
                                      <p:cBhvr>
                                        <p:cTn id="23" dur="1" fill="hold">
                                          <p:stCondLst>
                                            <p:cond delay="0"/>
                                          </p:stCondLst>
                                        </p:cTn>
                                        <p:tgtEl>
                                          <p:spTgt spid="93"/>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90"/>
                                        </p:tgtEl>
                                        <p:attrNameLst>
                                          <p:attrName>style.visibility</p:attrName>
                                        </p:attrNameLst>
                                      </p:cBhvr>
                                      <p:to>
                                        <p:strVal val="visible"/>
                                      </p:to>
                                    </p:set>
                                  </p:childTnLst>
                                </p:cTn>
                              </p:par>
                            </p:childTnLst>
                          </p:cTn>
                        </p:par>
                        <p:par>
                          <p:cTn id="28" fill="hold">
                            <p:stCondLst>
                              <p:cond delay="0"/>
                            </p:stCondLst>
                            <p:childTnLst>
                              <p:par>
                                <p:cTn id="29" presetID="1" presetClass="entr" presetSubtype="0" fill="hold" grpId="0" nodeType="afterEffect">
                                  <p:stCondLst>
                                    <p:cond delay="0"/>
                                  </p:stCondLst>
                                  <p:childTnLst>
                                    <p:set>
                                      <p:cBhvr>
                                        <p:cTn id="30" dur="1" fill="hold">
                                          <p:stCondLst>
                                            <p:cond delay="0"/>
                                          </p:stCondLst>
                                        </p:cTn>
                                        <p:tgtEl>
                                          <p:spTgt spid="94"/>
                                        </p:tgtEl>
                                        <p:attrNameLst>
                                          <p:attrName>style.visibility</p:attrName>
                                        </p:attrNameLst>
                                      </p:cBhvr>
                                      <p:to>
                                        <p:strVal val="visible"/>
                                      </p:to>
                                    </p:set>
                                  </p:childTnLst>
                                </p:cTn>
                              </p:par>
                            </p:childTnLst>
                          </p:cTn>
                        </p:par>
                        <p:par>
                          <p:cTn id="31" fill="hold">
                            <p:stCondLst>
                              <p:cond delay="0"/>
                            </p:stCondLst>
                            <p:childTnLst>
                              <p:par>
                                <p:cTn id="32" presetID="1" presetClass="entr" presetSubtype="0" fill="hold" grpId="0" nodeType="afterEffect">
                                  <p:stCondLst>
                                    <p:cond delay="0"/>
                                  </p:stCondLst>
                                  <p:childTnLst>
                                    <p:set>
                                      <p:cBhvr>
                                        <p:cTn id="33" dur="1" fill="hold">
                                          <p:stCondLst>
                                            <p:cond delay="0"/>
                                          </p:stCondLst>
                                        </p:cTn>
                                        <p:tgtEl>
                                          <p:spTgt spid="91"/>
                                        </p:tgtEl>
                                        <p:attrNameLst>
                                          <p:attrName>style.visibility</p:attrName>
                                        </p:attrNameLst>
                                      </p:cBhvr>
                                      <p:to>
                                        <p:strVal val="visible"/>
                                      </p:to>
                                    </p:set>
                                  </p:childTnLst>
                                </p:cTn>
                              </p:par>
                            </p:childTnLst>
                          </p:cTn>
                        </p:par>
                        <p:par>
                          <p:cTn id="34" fill="hold">
                            <p:stCondLst>
                              <p:cond delay="0"/>
                            </p:stCondLst>
                            <p:childTnLst>
                              <p:par>
                                <p:cTn id="35" presetID="1" presetClass="entr" presetSubtype="0" fill="hold" grpId="0" nodeType="afterEffect">
                                  <p:stCondLst>
                                    <p:cond delay="0"/>
                                  </p:stCondLst>
                                  <p:childTnLst>
                                    <p:set>
                                      <p:cBhvr>
                                        <p:cTn id="36" dur="1" fill="hold">
                                          <p:stCondLst>
                                            <p:cond delay="0"/>
                                          </p:stCondLst>
                                        </p:cTn>
                                        <p:tgtEl>
                                          <p:spTgt spid="9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 grpId="0" animBg="1"/>
      <p:bldP spid="89" grpId="0" animBg="1"/>
      <p:bldP spid="90" grpId="0" animBg="1"/>
      <p:bldP spid="91" grpId="0" animBg="1"/>
      <p:bldP spid="92" grpId="0" animBg="1"/>
      <p:bldP spid="93" grpId="0" animBg="1"/>
      <p:bldP spid="94" grpId="0" animBg="1"/>
      <p:bldP spid="95" grpId="0" animBg="1"/>
      <p:bldP spid="96" grpId="0" animBg="1"/>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內容版面配置區 2"/>
              <p:cNvSpPr>
                <a:spLocks noGrp="1"/>
              </p:cNvSpPr>
              <p:nvPr>
                <p:ph sz="quarter" idx="10"/>
              </p:nvPr>
            </p:nvSpPr>
            <p:spPr>
              <a:xfrm>
                <a:off x="746126" y="1127161"/>
                <a:ext cx="10752465" cy="5237271"/>
              </a:xfrm>
            </p:spPr>
            <p:txBody>
              <a:bodyPr/>
              <a:lstStyle/>
              <a:p>
                <a:r>
                  <a:rPr lang="en-US" altLang="zh-TW" dirty="0" smtClean="0"/>
                  <a:t> </a:t>
                </a:r>
                <a14:m>
                  <m:oMath xmlns:m="http://schemas.openxmlformats.org/officeDocument/2006/math">
                    <m:sSup>
                      <m:sSupPr>
                        <m:ctrlPr>
                          <a:rPr lang="mr-IN" altLang="zh-CN" i="1">
                            <a:solidFill>
                              <a:srgbClr val="474746"/>
                            </a:solidFill>
                            <a:latin typeface="Cambria Math" charset="0"/>
                          </a:rPr>
                        </m:ctrlPr>
                      </m:sSupPr>
                      <m:e>
                        <m:r>
                          <a:rPr lang="en-US" altLang="zh-CN" b="1" i="1">
                            <a:solidFill>
                              <a:srgbClr val="474746"/>
                            </a:solidFill>
                            <a:latin typeface="Cambria Math" charset="0"/>
                          </a:rPr>
                          <m:t>𝒚</m:t>
                        </m:r>
                      </m:e>
                      <m:sup>
                        <m:r>
                          <a:rPr lang="en-US" altLang="zh-CN" i="1">
                            <a:solidFill>
                              <a:srgbClr val="474746"/>
                            </a:solidFill>
                            <a:latin typeface="Cambria Math" charset="0"/>
                          </a:rPr>
                          <m:t>𝑡</m:t>
                        </m:r>
                      </m:sup>
                    </m:sSup>
                    <m:r>
                      <a:rPr lang="en-US" altLang="zh-CN" i="1">
                        <a:solidFill>
                          <a:srgbClr val="474746"/>
                        </a:solidFill>
                        <a:latin typeface="Cambria Math" charset="0"/>
                      </a:rPr>
                      <m:t>,</m:t>
                    </m:r>
                    <m:sSup>
                      <m:sSupPr>
                        <m:ctrlPr>
                          <a:rPr lang="mr-IN" altLang="zh-CN" i="1">
                            <a:solidFill>
                              <a:srgbClr val="474746"/>
                            </a:solidFill>
                            <a:latin typeface="Cambria Math" charset="0"/>
                          </a:rPr>
                        </m:ctrlPr>
                      </m:sSupPr>
                      <m:e>
                        <m:r>
                          <a:rPr lang="en-US" altLang="zh-CN" b="1" i="1">
                            <a:solidFill>
                              <a:srgbClr val="474746"/>
                            </a:solidFill>
                            <a:latin typeface="Cambria Math" charset="0"/>
                          </a:rPr>
                          <m:t>𝒉</m:t>
                        </m:r>
                      </m:e>
                      <m:sup>
                        <m:r>
                          <a:rPr lang="en-US" altLang="zh-CN" i="1">
                            <a:solidFill>
                              <a:srgbClr val="474746"/>
                            </a:solidFill>
                            <a:latin typeface="Cambria Math" charset="0"/>
                          </a:rPr>
                          <m:t>𝑡</m:t>
                        </m:r>
                      </m:sup>
                    </m:sSup>
                    <m:r>
                      <a:rPr lang="mr-IN" altLang="zh-CN" i="1">
                        <a:solidFill>
                          <a:srgbClr val="474746"/>
                        </a:solidFill>
                        <a:latin typeface="Cambria Math" panose="02040503050406030204" pitchFamily="18" charset="0"/>
                      </a:rPr>
                      <m:t>=</m:t>
                    </m:r>
                    <m:r>
                      <a:rPr lang="mr-IN" altLang="zh-CN" i="1">
                        <a:solidFill>
                          <a:srgbClr val="474746"/>
                        </a:solidFill>
                        <a:latin typeface="Cambria Math" charset="0"/>
                      </a:rPr>
                      <m:t>𝑓</m:t>
                    </m:r>
                    <m:d>
                      <m:dPr>
                        <m:ctrlPr>
                          <a:rPr lang="mr-IN" altLang="zh-CN" i="1">
                            <a:solidFill>
                              <a:srgbClr val="474746"/>
                            </a:solidFill>
                            <a:latin typeface="Cambria Math" charset="0"/>
                          </a:rPr>
                        </m:ctrlPr>
                      </m:dPr>
                      <m:e>
                        <m:sSup>
                          <m:sSupPr>
                            <m:ctrlPr>
                              <a:rPr lang="mr-IN" altLang="zh-CN" i="1">
                                <a:solidFill>
                                  <a:srgbClr val="474746"/>
                                </a:solidFill>
                                <a:latin typeface="Cambria Math" charset="0"/>
                              </a:rPr>
                            </m:ctrlPr>
                          </m:sSupPr>
                          <m:e>
                            <m:r>
                              <a:rPr lang="en-US" altLang="zh-CN" b="1" i="1">
                                <a:solidFill>
                                  <a:srgbClr val="474746"/>
                                </a:solidFill>
                                <a:latin typeface="Cambria Math" charset="0"/>
                              </a:rPr>
                              <m:t>𝒉</m:t>
                            </m:r>
                          </m:e>
                          <m:sup>
                            <m:r>
                              <a:rPr lang="en-US" altLang="zh-CN" i="1">
                                <a:solidFill>
                                  <a:srgbClr val="474746"/>
                                </a:solidFill>
                                <a:latin typeface="Cambria Math" charset="0"/>
                              </a:rPr>
                              <m:t>𝑡</m:t>
                            </m:r>
                            <m:r>
                              <a:rPr lang="en-US" altLang="zh-CN" i="1">
                                <a:solidFill>
                                  <a:srgbClr val="474746"/>
                                </a:solidFill>
                                <a:latin typeface="Cambria Math" charset="0"/>
                              </a:rPr>
                              <m:t>−1</m:t>
                            </m:r>
                          </m:sup>
                        </m:sSup>
                        <m:r>
                          <a:rPr lang="en-US" altLang="zh-CN" i="1">
                            <a:solidFill>
                              <a:srgbClr val="474746"/>
                            </a:solidFill>
                            <a:latin typeface="Cambria Math" charset="0"/>
                          </a:rPr>
                          <m:t>,</m:t>
                        </m:r>
                        <m:sSup>
                          <m:sSupPr>
                            <m:ctrlPr>
                              <a:rPr lang="mr-IN" altLang="zh-CN" i="1">
                                <a:solidFill>
                                  <a:srgbClr val="474746"/>
                                </a:solidFill>
                                <a:latin typeface="Cambria Math" charset="0"/>
                              </a:rPr>
                            </m:ctrlPr>
                          </m:sSupPr>
                          <m:e>
                            <m:r>
                              <a:rPr lang="en-US" altLang="zh-CN" b="1" i="1">
                                <a:solidFill>
                                  <a:srgbClr val="474746"/>
                                </a:solidFill>
                                <a:latin typeface="Cambria Math" charset="0"/>
                              </a:rPr>
                              <m:t>𝒙</m:t>
                            </m:r>
                          </m:e>
                          <m:sup>
                            <m:r>
                              <a:rPr lang="en-US" altLang="zh-CN" i="1">
                                <a:solidFill>
                                  <a:srgbClr val="474746"/>
                                </a:solidFill>
                                <a:latin typeface="Cambria Math" charset="0"/>
                              </a:rPr>
                              <m:t>𝑡</m:t>
                            </m:r>
                          </m:sup>
                        </m:sSup>
                      </m:e>
                    </m:d>
                  </m:oMath>
                </a14:m>
                <a:endParaRPr lang="zh-TW" altLang="en-US" dirty="0"/>
              </a:p>
            </p:txBody>
          </p:sp>
        </mc:Choice>
        <mc:Fallback>
          <p:sp>
            <p:nvSpPr>
              <p:cNvPr id="3" name="內容版面配置區 2"/>
              <p:cNvSpPr>
                <a:spLocks noGrp="1" noRot="1" noChangeAspect="1" noMove="1" noResize="1" noEditPoints="1" noAdjustHandles="1" noChangeArrowheads="1" noChangeShapeType="1" noTextEdit="1"/>
              </p:cNvSpPr>
              <p:nvPr>
                <p:ph sz="quarter" idx="10"/>
              </p:nvPr>
            </p:nvSpPr>
            <p:spPr>
              <a:xfrm>
                <a:off x="746126" y="1127161"/>
                <a:ext cx="10752465" cy="5237271"/>
              </a:xfrm>
              <a:blipFill rotWithShape="0">
                <a:blip r:embed="rId2"/>
                <a:stretch>
                  <a:fillRect l="-964"/>
                </a:stretch>
              </a:blipFill>
            </p:spPr>
            <p:txBody>
              <a:bodyPr/>
              <a:lstStyle/>
              <a:p>
                <a:r>
                  <a:rPr lang="zh-CN" altLang="en-US">
                    <a:noFill/>
                  </a:rPr>
                  <a:t> </a:t>
                </a:r>
              </a:p>
            </p:txBody>
          </p:sp>
        </mc:Fallback>
      </mc:AlternateContent>
      <p:sp>
        <p:nvSpPr>
          <p:cNvPr id="2" name="標題 1"/>
          <p:cNvSpPr>
            <a:spLocks noGrp="1"/>
          </p:cNvSpPr>
          <p:nvPr>
            <p:ph type="title"/>
          </p:nvPr>
        </p:nvSpPr>
        <p:spPr/>
        <p:txBody>
          <a:bodyPr/>
          <a:lstStyle/>
          <a:p>
            <a:r>
              <a:rPr lang="en-US" altLang="zh-TW" dirty="0"/>
              <a:t>Recurrent Neural Network</a:t>
            </a:r>
            <a:endParaRPr lang="zh-TW" altLang="en-US" dirty="0"/>
          </a:p>
        </p:txBody>
      </p:sp>
      <mc:AlternateContent xmlns:mc="http://schemas.openxmlformats.org/markup-compatibility/2006" xmlns:a14="http://schemas.microsoft.com/office/drawing/2010/main">
        <mc:Choice Requires="a14">
          <p:sp>
            <p:nvSpPr>
              <p:cNvPr id="35" name="矩形 34"/>
              <p:cNvSpPr/>
              <p:nvPr/>
            </p:nvSpPr>
            <p:spPr>
              <a:xfrm>
                <a:off x="3061577" y="3693674"/>
                <a:ext cx="931333" cy="9313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TW" sz="2800" i="1" dirty="0" smtClean="0">
                          <a:latin typeface="Cambria Math" charset="0"/>
                        </a:rPr>
                        <m:t>𝑓</m:t>
                      </m:r>
                    </m:oMath>
                  </m:oMathPara>
                </a14:m>
                <a:endParaRPr lang="zh-TW" altLang="en-US" sz="2800" dirty="0"/>
              </a:p>
            </p:txBody>
          </p:sp>
        </mc:Choice>
        <mc:Fallback xmlns="">
          <p:sp>
            <p:nvSpPr>
              <p:cNvPr id="35" name="矩形 34"/>
              <p:cNvSpPr>
                <a:spLocks noRot="1" noChangeAspect="1" noMove="1" noResize="1" noEditPoints="1" noAdjustHandles="1" noChangeArrowheads="1" noChangeShapeType="1" noTextEdit="1"/>
              </p:cNvSpPr>
              <p:nvPr/>
            </p:nvSpPr>
            <p:spPr>
              <a:xfrm>
                <a:off x="3061577" y="3693674"/>
                <a:ext cx="931333" cy="931333"/>
              </a:xfrm>
              <a:prstGeom prst="rect">
                <a:avLst/>
              </a:prstGeom>
              <a:blipFill rotWithShape="0">
                <a:blip r:embed="rId3"/>
                <a:stretch>
                  <a:fillRect/>
                </a:stretch>
              </a:blipFill>
            </p:spPr>
            <p:txBody>
              <a:bodyPr/>
              <a:lstStyle/>
              <a:p>
                <a:r>
                  <a:rPr lang="zh-CN" altLang="en-US">
                    <a:noFill/>
                  </a:rPr>
                  <a:t> </a:t>
                </a:r>
              </a:p>
            </p:txBody>
          </p:sp>
        </mc:Fallback>
      </mc:AlternateContent>
      <p:sp>
        <p:nvSpPr>
          <p:cNvPr id="36" name="矩形 35"/>
          <p:cNvSpPr/>
          <p:nvPr/>
        </p:nvSpPr>
        <p:spPr>
          <a:xfrm>
            <a:off x="2096379" y="3693673"/>
            <a:ext cx="507999" cy="931333"/>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TW" sz="2800" dirty="0" smtClean="0"/>
              <a:t>h</a:t>
            </a:r>
            <a:r>
              <a:rPr lang="en-US" altLang="zh-TW" sz="2800" baseline="30000" dirty="0" smtClean="0"/>
              <a:t>0</a:t>
            </a:r>
            <a:endParaRPr lang="zh-TW" altLang="en-US" sz="2800" baseline="30000" dirty="0"/>
          </a:p>
        </p:txBody>
      </p:sp>
      <p:sp>
        <p:nvSpPr>
          <p:cNvPr id="37" name="矩形 36"/>
          <p:cNvSpPr/>
          <p:nvPr/>
        </p:nvSpPr>
        <p:spPr>
          <a:xfrm>
            <a:off x="4416246" y="3716821"/>
            <a:ext cx="507999" cy="931333"/>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TW" sz="2800" dirty="0"/>
              <a:t>h</a:t>
            </a:r>
            <a:r>
              <a:rPr lang="en-US" altLang="zh-TW" sz="2800" baseline="30000" dirty="0"/>
              <a:t>1</a:t>
            </a:r>
            <a:endParaRPr lang="zh-TW" altLang="en-US" sz="2800" baseline="30000" dirty="0"/>
          </a:p>
        </p:txBody>
      </p:sp>
      <mc:AlternateContent xmlns:mc="http://schemas.openxmlformats.org/markup-compatibility/2006" xmlns:a14="http://schemas.microsoft.com/office/drawing/2010/main">
        <mc:Choice Requires="a14">
          <p:sp>
            <p:nvSpPr>
              <p:cNvPr id="38" name="矩形 37"/>
              <p:cNvSpPr/>
              <p:nvPr/>
            </p:nvSpPr>
            <p:spPr>
              <a:xfrm>
                <a:off x="3061577" y="2808245"/>
                <a:ext cx="931333" cy="46566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14:m>
                  <m:oMath xmlns:m="http://schemas.openxmlformats.org/officeDocument/2006/math">
                    <m:acc>
                      <m:accPr>
                        <m:chr m:val="̂"/>
                        <m:ctrlPr>
                          <a:rPr lang="en-US" altLang="zh-TW" sz="2800" i="1" smtClean="0">
                            <a:latin typeface="Cambria Math" charset="0"/>
                          </a:rPr>
                        </m:ctrlPr>
                      </m:accPr>
                      <m:e>
                        <m:r>
                          <a:rPr lang="en-US" altLang="zh-TW" sz="2800" b="0" i="1" smtClean="0">
                            <a:latin typeface="Cambria Math" charset="0"/>
                          </a:rPr>
                          <m:t>𝑦</m:t>
                        </m:r>
                      </m:e>
                    </m:acc>
                  </m:oMath>
                </a14:m>
                <a:r>
                  <a:rPr lang="en-US" altLang="zh-TW" sz="2800" baseline="30000" dirty="0" smtClean="0"/>
                  <a:t>1</a:t>
                </a:r>
                <a:endParaRPr lang="zh-TW" altLang="en-US" sz="2800" baseline="30000" dirty="0"/>
              </a:p>
            </p:txBody>
          </p:sp>
        </mc:Choice>
        <mc:Fallback xmlns="">
          <p:sp>
            <p:nvSpPr>
              <p:cNvPr id="38" name="矩形 37"/>
              <p:cNvSpPr>
                <a:spLocks noRot="1" noChangeAspect="1" noMove="1" noResize="1" noEditPoints="1" noAdjustHandles="1" noChangeArrowheads="1" noChangeShapeType="1" noTextEdit="1"/>
              </p:cNvSpPr>
              <p:nvPr/>
            </p:nvSpPr>
            <p:spPr>
              <a:xfrm>
                <a:off x="3061577" y="2808245"/>
                <a:ext cx="931333" cy="465667"/>
              </a:xfrm>
              <a:prstGeom prst="rect">
                <a:avLst/>
              </a:prstGeom>
              <a:blipFill rotWithShape="0">
                <a:blip r:embed="rId4"/>
                <a:stretch>
                  <a:fillRect t="-8750"/>
                </a:stretch>
              </a:blipFill>
            </p:spPr>
            <p:txBody>
              <a:bodyPr/>
              <a:lstStyle/>
              <a:p>
                <a:r>
                  <a:rPr lang="zh-CN" altLang="en-US">
                    <a:noFill/>
                  </a:rPr>
                  <a:t> </a:t>
                </a:r>
              </a:p>
            </p:txBody>
          </p:sp>
        </mc:Fallback>
      </mc:AlternateContent>
      <p:sp>
        <p:nvSpPr>
          <p:cNvPr id="39" name="矩形 38"/>
          <p:cNvSpPr/>
          <p:nvPr/>
        </p:nvSpPr>
        <p:spPr>
          <a:xfrm>
            <a:off x="3061577" y="5015798"/>
            <a:ext cx="931333" cy="465667"/>
          </a:xfrm>
          <a:prstGeom prst="rect">
            <a:avLst/>
          </a:prstGeom>
          <a:solidFill>
            <a:srgbClr val="FFC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2800" dirty="0"/>
              <a:t>x</a:t>
            </a:r>
            <a:r>
              <a:rPr lang="en-US" altLang="zh-TW" sz="2800" baseline="30000" dirty="0"/>
              <a:t>1</a:t>
            </a:r>
            <a:endParaRPr lang="zh-TW" altLang="en-US" sz="2800" baseline="30000" dirty="0"/>
          </a:p>
        </p:txBody>
      </p:sp>
      <mc:AlternateContent xmlns:mc="http://schemas.openxmlformats.org/markup-compatibility/2006">
        <mc:Choice xmlns:a14="http://schemas.microsoft.com/office/drawing/2010/main" Requires="a14">
          <p:sp>
            <p:nvSpPr>
              <p:cNvPr id="44" name="矩形 43"/>
              <p:cNvSpPr/>
              <p:nvPr/>
            </p:nvSpPr>
            <p:spPr>
              <a:xfrm>
                <a:off x="5347581" y="3722650"/>
                <a:ext cx="931333" cy="9313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TW" sz="2800" i="1" dirty="0" smtClean="0">
                          <a:latin typeface="Cambria Math" charset="0"/>
                        </a:rPr>
                        <m:t>𝑓</m:t>
                      </m:r>
                    </m:oMath>
                  </m:oMathPara>
                </a14:m>
                <a:endParaRPr lang="zh-TW" altLang="en-US" sz="2800" dirty="0"/>
              </a:p>
            </p:txBody>
          </p:sp>
        </mc:Choice>
        <mc:Fallback>
          <p:sp>
            <p:nvSpPr>
              <p:cNvPr id="44" name="矩形 43"/>
              <p:cNvSpPr>
                <a:spLocks noRot="1" noChangeAspect="1" noMove="1" noResize="1" noEditPoints="1" noAdjustHandles="1" noChangeArrowheads="1" noChangeShapeType="1" noTextEdit="1"/>
              </p:cNvSpPr>
              <p:nvPr/>
            </p:nvSpPr>
            <p:spPr>
              <a:xfrm>
                <a:off x="5347581" y="3722650"/>
                <a:ext cx="931333" cy="931333"/>
              </a:xfrm>
              <a:prstGeom prst="rect">
                <a:avLst/>
              </a:prstGeom>
              <a:blipFill rotWithShape="0">
                <a:blip r:embed="rId5"/>
                <a:stretch>
                  <a:fillRect/>
                </a:stretch>
              </a:blipFill>
            </p:spPr>
            <p:txBody>
              <a:bodyPr/>
              <a:lstStyle/>
              <a:p>
                <a:r>
                  <a:rPr lang="zh-CN" altLang="en-US">
                    <a:noFill/>
                  </a:rPr>
                  <a:t> </a:t>
                </a:r>
              </a:p>
            </p:txBody>
          </p:sp>
        </mc:Fallback>
      </mc:AlternateContent>
      <p:sp>
        <p:nvSpPr>
          <p:cNvPr id="45" name="矩形 44"/>
          <p:cNvSpPr/>
          <p:nvPr/>
        </p:nvSpPr>
        <p:spPr>
          <a:xfrm>
            <a:off x="6702250" y="3745797"/>
            <a:ext cx="507999" cy="931333"/>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TW" sz="2800" dirty="0"/>
              <a:t>h</a:t>
            </a:r>
            <a:r>
              <a:rPr lang="en-US" altLang="zh-TW" sz="2800" baseline="30000" dirty="0"/>
              <a:t>2</a:t>
            </a:r>
            <a:endParaRPr lang="zh-TW" altLang="en-US" sz="2800" baseline="30000" dirty="0"/>
          </a:p>
        </p:txBody>
      </p:sp>
      <mc:AlternateContent xmlns:mc="http://schemas.openxmlformats.org/markup-compatibility/2006" xmlns:a14="http://schemas.microsoft.com/office/drawing/2010/main">
        <mc:Choice Requires="a14">
          <p:sp>
            <p:nvSpPr>
              <p:cNvPr id="46" name="矩形 45"/>
              <p:cNvSpPr/>
              <p:nvPr/>
            </p:nvSpPr>
            <p:spPr>
              <a:xfrm>
                <a:off x="5347581" y="2837221"/>
                <a:ext cx="931333" cy="46566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14:m>
                  <m:oMath xmlns:m="http://schemas.openxmlformats.org/officeDocument/2006/math">
                    <m:acc>
                      <m:accPr>
                        <m:chr m:val="̂"/>
                        <m:ctrlPr>
                          <a:rPr lang="en-US" altLang="zh-TW" sz="2800" i="1">
                            <a:latin typeface="Cambria Math" charset="0"/>
                          </a:rPr>
                        </m:ctrlPr>
                      </m:accPr>
                      <m:e>
                        <m:r>
                          <a:rPr lang="en-US" altLang="zh-TW" sz="2800" i="1">
                            <a:latin typeface="Cambria Math" charset="0"/>
                          </a:rPr>
                          <m:t>𝑦</m:t>
                        </m:r>
                      </m:e>
                    </m:acc>
                  </m:oMath>
                </a14:m>
                <a:r>
                  <a:rPr lang="en-US" altLang="zh-TW" sz="2800" baseline="30000" dirty="0"/>
                  <a:t>2</a:t>
                </a:r>
                <a:endParaRPr lang="zh-TW" altLang="en-US" sz="2800" baseline="30000" dirty="0"/>
              </a:p>
            </p:txBody>
          </p:sp>
        </mc:Choice>
        <mc:Fallback xmlns="">
          <p:sp>
            <p:nvSpPr>
              <p:cNvPr id="46" name="矩形 45"/>
              <p:cNvSpPr>
                <a:spLocks noRot="1" noChangeAspect="1" noMove="1" noResize="1" noEditPoints="1" noAdjustHandles="1" noChangeArrowheads="1" noChangeShapeType="1" noTextEdit="1"/>
              </p:cNvSpPr>
              <p:nvPr/>
            </p:nvSpPr>
            <p:spPr>
              <a:xfrm>
                <a:off x="5347581" y="2837221"/>
                <a:ext cx="931333" cy="465667"/>
              </a:xfrm>
              <a:prstGeom prst="rect">
                <a:avLst/>
              </a:prstGeom>
              <a:blipFill rotWithShape="0">
                <a:blip r:embed="rId6"/>
                <a:stretch>
                  <a:fillRect t="-7407"/>
                </a:stretch>
              </a:blipFill>
            </p:spPr>
            <p:txBody>
              <a:bodyPr/>
              <a:lstStyle/>
              <a:p>
                <a:r>
                  <a:rPr lang="zh-CN" altLang="en-US">
                    <a:noFill/>
                  </a:rPr>
                  <a:t> </a:t>
                </a:r>
              </a:p>
            </p:txBody>
          </p:sp>
        </mc:Fallback>
      </mc:AlternateContent>
      <p:sp>
        <p:nvSpPr>
          <p:cNvPr id="47" name="矩形 46"/>
          <p:cNvSpPr/>
          <p:nvPr/>
        </p:nvSpPr>
        <p:spPr>
          <a:xfrm>
            <a:off x="5347581" y="5044774"/>
            <a:ext cx="931333" cy="465667"/>
          </a:xfrm>
          <a:prstGeom prst="rect">
            <a:avLst/>
          </a:prstGeom>
          <a:solidFill>
            <a:srgbClr val="FFC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2800" dirty="0"/>
              <a:t>x</a:t>
            </a:r>
            <a:r>
              <a:rPr lang="en-US" altLang="zh-TW" sz="2800" baseline="30000" dirty="0"/>
              <a:t>2</a:t>
            </a:r>
            <a:endParaRPr lang="zh-TW" altLang="en-US" sz="2800" baseline="30000" dirty="0"/>
          </a:p>
        </p:txBody>
      </p:sp>
      <mc:AlternateContent xmlns:mc="http://schemas.openxmlformats.org/markup-compatibility/2006" xmlns:a14="http://schemas.microsoft.com/office/drawing/2010/main">
        <mc:Choice Requires="a14">
          <p:sp>
            <p:nvSpPr>
              <p:cNvPr id="68" name="文字方塊 67"/>
              <p:cNvSpPr txBox="1"/>
              <p:nvPr/>
            </p:nvSpPr>
            <p:spPr>
              <a:xfrm>
                <a:off x="7208593" y="1647933"/>
                <a:ext cx="4289997" cy="461665"/>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14:m>
                  <m:oMath xmlns:m="http://schemas.openxmlformats.org/officeDocument/2006/math">
                    <m:sSup>
                      <m:sSupPr>
                        <m:ctrlPr>
                          <a:rPr lang="mr-IN" altLang="zh-CN" sz="2400" i="1">
                            <a:solidFill>
                              <a:srgbClr val="474746"/>
                            </a:solidFill>
                            <a:latin typeface="Cambria Math" charset="0"/>
                          </a:rPr>
                        </m:ctrlPr>
                      </m:sSupPr>
                      <m:e>
                        <m:r>
                          <a:rPr lang="en-US" altLang="zh-CN" sz="2400" b="1" i="1">
                            <a:solidFill>
                              <a:srgbClr val="474746"/>
                            </a:solidFill>
                            <a:latin typeface="Cambria Math" charset="0"/>
                          </a:rPr>
                          <m:t>𝒉</m:t>
                        </m:r>
                      </m:e>
                      <m:sup>
                        <m:r>
                          <a:rPr lang="en-US" altLang="zh-CN" sz="2400" i="1">
                            <a:solidFill>
                              <a:srgbClr val="474746"/>
                            </a:solidFill>
                            <a:latin typeface="Cambria Math" charset="0"/>
                          </a:rPr>
                          <m:t>𝑡</m:t>
                        </m:r>
                      </m:sup>
                    </m:sSup>
                  </m:oMath>
                </a14:m>
                <a:r>
                  <a:rPr lang="zh-CN" altLang="en-US" sz="2400" dirty="0" smtClean="0">
                    <a:latin typeface="Microsoft YaHei" charset="-122"/>
                    <a:ea typeface="Microsoft YaHei" charset="-122"/>
                    <a:cs typeface="Microsoft YaHei" charset="-122"/>
                  </a:rPr>
                  <a:t>和</a:t>
                </a:r>
                <a14:m>
                  <m:oMath xmlns:m="http://schemas.openxmlformats.org/officeDocument/2006/math">
                    <m:sSup>
                      <m:sSupPr>
                        <m:ctrlPr>
                          <a:rPr lang="mr-IN" altLang="zh-CN" sz="2400" i="1">
                            <a:solidFill>
                              <a:srgbClr val="474746"/>
                            </a:solidFill>
                            <a:latin typeface="Cambria Math" charset="0"/>
                          </a:rPr>
                        </m:ctrlPr>
                      </m:sSupPr>
                      <m:e>
                        <m:r>
                          <a:rPr lang="en-US" altLang="zh-CN" sz="2400" b="1" i="1">
                            <a:solidFill>
                              <a:srgbClr val="474746"/>
                            </a:solidFill>
                            <a:latin typeface="Cambria Math" charset="0"/>
                          </a:rPr>
                          <m:t>𝒉</m:t>
                        </m:r>
                      </m:e>
                      <m:sup>
                        <m:r>
                          <a:rPr lang="en-US" altLang="zh-CN" sz="2400" i="1">
                            <a:solidFill>
                              <a:srgbClr val="474746"/>
                            </a:solidFill>
                            <a:latin typeface="Cambria Math" charset="0"/>
                          </a:rPr>
                          <m:t>𝑡</m:t>
                        </m:r>
                        <m:r>
                          <a:rPr lang="en-US" altLang="zh-CN" sz="2400" i="1">
                            <a:solidFill>
                              <a:srgbClr val="474746"/>
                            </a:solidFill>
                            <a:latin typeface="Cambria Math" charset="0"/>
                          </a:rPr>
                          <m:t>−1</m:t>
                        </m:r>
                      </m:sup>
                    </m:sSup>
                  </m:oMath>
                </a14:m>
                <a:r>
                  <a:rPr lang="zh-CN" altLang="en-US" sz="2400" dirty="0" smtClean="0">
                    <a:latin typeface="Microsoft YaHei" charset="-122"/>
                    <a:ea typeface="Microsoft YaHei" charset="-122"/>
                    <a:cs typeface="Microsoft YaHei" charset="-122"/>
                  </a:rPr>
                  <a:t>为维度相同的向量</a:t>
                </a:r>
                <a:endParaRPr lang="zh-TW" altLang="en-US" sz="2400" dirty="0">
                  <a:latin typeface="Microsoft YaHei" charset="-122"/>
                  <a:ea typeface="Microsoft YaHei" charset="-122"/>
                  <a:cs typeface="Microsoft YaHei" charset="-122"/>
                </a:endParaRPr>
              </a:p>
            </p:txBody>
          </p:sp>
        </mc:Choice>
        <mc:Fallback xmlns="">
          <p:sp>
            <p:nvSpPr>
              <p:cNvPr id="68" name="文字方塊 67"/>
              <p:cNvSpPr txBox="1">
                <a:spLocks noRot="1" noChangeAspect="1" noMove="1" noResize="1" noEditPoints="1" noAdjustHandles="1" noChangeArrowheads="1" noChangeShapeType="1" noTextEdit="1"/>
              </p:cNvSpPr>
              <p:nvPr/>
            </p:nvSpPr>
            <p:spPr>
              <a:xfrm>
                <a:off x="7208593" y="1647933"/>
                <a:ext cx="4289997" cy="461665"/>
              </a:xfrm>
              <a:prstGeom prst="rect">
                <a:avLst/>
              </a:prstGeom>
              <a:blipFill rotWithShape="0">
                <a:blip r:embed="rId7"/>
                <a:stretch>
                  <a:fillRect/>
                </a:stretch>
              </a:blipFill>
            </p:spPr>
            <p:txBody>
              <a:bodyPr/>
              <a:lstStyle/>
              <a:p>
                <a:r>
                  <a:rPr lang="zh-CN" altLang="en-US">
                    <a:noFill/>
                  </a:rPr>
                  <a:t> </a:t>
                </a:r>
              </a:p>
            </p:txBody>
          </p:sp>
        </mc:Fallback>
      </mc:AlternateContent>
      <p:sp>
        <p:nvSpPr>
          <p:cNvPr id="32" name="向右箭號 10"/>
          <p:cNvSpPr/>
          <p:nvPr/>
        </p:nvSpPr>
        <p:spPr>
          <a:xfrm>
            <a:off x="2638240" y="4086126"/>
            <a:ext cx="372537" cy="253353"/>
          </a:xfrm>
          <a:prstGeom prst="rightArrow">
            <a:avLst/>
          </a:prstGeom>
          <a:solidFill>
            <a:srgbClr val="002060"/>
          </a:soli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zh-TW" altLang="en-US"/>
          </a:p>
        </p:txBody>
      </p:sp>
      <p:sp>
        <p:nvSpPr>
          <p:cNvPr id="33" name="向右箭號 10"/>
          <p:cNvSpPr/>
          <p:nvPr/>
        </p:nvSpPr>
        <p:spPr>
          <a:xfrm>
            <a:off x="4035242" y="4055810"/>
            <a:ext cx="372537" cy="253353"/>
          </a:xfrm>
          <a:prstGeom prst="rightArrow">
            <a:avLst/>
          </a:prstGeom>
          <a:solidFill>
            <a:srgbClr val="002060"/>
          </a:soli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zh-TW" altLang="en-US"/>
          </a:p>
        </p:txBody>
      </p:sp>
      <p:sp>
        <p:nvSpPr>
          <p:cNvPr id="34" name="向右箭號 10"/>
          <p:cNvSpPr/>
          <p:nvPr/>
        </p:nvSpPr>
        <p:spPr>
          <a:xfrm>
            <a:off x="4956401" y="4080011"/>
            <a:ext cx="372537" cy="253353"/>
          </a:xfrm>
          <a:prstGeom prst="rightArrow">
            <a:avLst/>
          </a:prstGeom>
          <a:solidFill>
            <a:srgbClr val="002060"/>
          </a:soli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zh-TW" altLang="en-US"/>
          </a:p>
        </p:txBody>
      </p:sp>
      <p:sp>
        <p:nvSpPr>
          <p:cNvPr id="61" name="向右箭號 10"/>
          <p:cNvSpPr/>
          <p:nvPr/>
        </p:nvSpPr>
        <p:spPr>
          <a:xfrm>
            <a:off x="6312621" y="4089674"/>
            <a:ext cx="372537" cy="253353"/>
          </a:xfrm>
          <a:prstGeom prst="rightArrow">
            <a:avLst/>
          </a:prstGeom>
          <a:solidFill>
            <a:srgbClr val="002060"/>
          </a:soli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zh-TW" altLang="en-US"/>
          </a:p>
        </p:txBody>
      </p:sp>
      <p:sp>
        <p:nvSpPr>
          <p:cNvPr id="64" name="向上箭號 8"/>
          <p:cNvSpPr/>
          <p:nvPr/>
        </p:nvSpPr>
        <p:spPr>
          <a:xfrm>
            <a:off x="3434113" y="4634241"/>
            <a:ext cx="201642" cy="349389"/>
          </a:xfrm>
          <a:prstGeom prst="upArrow">
            <a:avLst/>
          </a:prstGeom>
          <a:solidFill>
            <a:srgbClr val="FFC000"/>
          </a:solidFill>
          <a:ln>
            <a:solidFill>
              <a:srgbClr val="FFC0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TW" altLang="en-US"/>
          </a:p>
        </p:txBody>
      </p:sp>
      <p:sp>
        <p:nvSpPr>
          <p:cNvPr id="65" name="向上箭號 8"/>
          <p:cNvSpPr/>
          <p:nvPr/>
        </p:nvSpPr>
        <p:spPr>
          <a:xfrm>
            <a:off x="3458497" y="3305313"/>
            <a:ext cx="201642" cy="349389"/>
          </a:xfrm>
          <a:prstGeom prst="upArrow">
            <a:avLst/>
          </a:prstGeom>
          <a:solidFill>
            <a:srgbClr val="FFC000"/>
          </a:solidFill>
          <a:ln>
            <a:solidFill>
              <a:srgbClr val="FFC0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TW" altLang="en-US"/>
          </a:p>
        </p:txBody>
      </p:sp>
      <p:sp>
        <p:nvSpPr>
          <p:cNvPr id="66" name="向上箭號 8"/>
          <p:cNvSpPr/>
          <p:nvPr/>
        </p:nvSpPr>
        <p:spPr>
          <a:xfrm>
            <a:off x="5693327" y="4675223"/>
            <a:ext cx="201642" cy="349389"/>
          </a:xfrm>
          <a:prstGeom prst="upArrow">
            <a:avLst/>
          </a:prstGeom>
          <a:solidFill>
            <a:srgbClr val="FFC000"/>
          </a:solidFill>
          <a:ln>
            <a:solidFill>
              <a:srgbClr val="FFC0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TW" altLang="en-US"/>
          </a:p>
        </p:txBody>
      </p:sp>
      <p:sp>
        <p:nvSpPr>
          <p:cNvPr id="67" name="向上箭號 8"/>
          <p:cNvSpPr/>
          <p:nvPr/>
        </p:nvSpPr>
        <p:spPr>
          <a:xfrm>
            <a:off x="5717711" y="3346295"/>
            <a:ext cx="201642" cy="349389"/>
          </a:xfrm>
          <a:prstGeom prst="upArrow">
            <a:avLst/>
          </a:prstGeom>
          <a:solidFill>
            <a:srgbClr val="FFC000"/>
          </a:solidFill>
          <a:ln>
            <a:solidFill>
              <a:srgbClr val="FFC0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TW" altLang="en-US"/>
          </a:p>
        </p:txBody>
      </p:sp>
      <p:grpSp>
        <p:nvGrpSpPr>
          <p:cNvPr id="4" name="组 3"/>
          <p:cNvGrpSpPr/>
          <p:nvPr/>
        </p:nvGrpSpPr>
        <p:grpSpPr>
          <a:xfrm>
            <a:off x="7261047" y="2842109"/>
            <a:ext cx="3280224" cy="2673220"/>
            <a:chOff x="7261047" y="2842109"/>
            <a:chExt cx="3280224" cy="2673220"/>
          </a:xfrm>
        </p:grpSpPr>
        <mc:AlternateContent xmlns:mc="http://schemas.openxmlformats.org/markup-compatibility/2006" xmlns:a14="http://schemas.microsoft.com/office/drawing/2010/main">
          <mc:Choice Requires="a14">
            <p:sp>
              <p:nvSpPr>
                <p:cNvPr id="52" name="矩形 51"/>
                <p:cNvSpPr/>
                <p:nvPr/>
              </p:nvSpPr>
              <p:spPr>
                <a:xfrm>
                  <a:off x="7667451" y="3727538"/>
                  <a:ext cx="931333" cy="9313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TW" sz="2800" i="1" dirty="0" smtClean="0">
                            <a:latin typeface="Cambria Math" charset="0"/>
                          </a:rPr>
                          <m:t>𝑓</m:t>
                        </m:r>
                      </m:oMath>
                    </m:oMathPara>
                  </a14:m>
                  <a:endParaRPr lang="zh-TW" altLang="en-US" sz="2800" dirty="0"/>
                </a:p>
              </p:txBody>
            </p:sp>
          </mc:Choice>
          <mc:Fallback xmlns="">
            <p:sp>
              <p:nvSpPr>
                <p:cNvPr id="52" name="矩形 51"/>
                <p:cNvSpPr>
                  <a:spLocks noRot="1" noChangeAspect="1" noMove="1" noResize="1" noEditPoints="1" noAdjustHandles="1" noChangeArrowheads="1" noChangeShapeType="1" noTextEdit="1"/>
                </p:cNvSpPr>
                <p:nvPr/>
              </p:nvSpPr>
              <p:spPr>
                <a:xfrm>
                  <a:off x="7667451" y="3727538"/>
                  <a:ext cx="931333" cy="931333"/>
                </a:xfrm>
                <a:prstGeom prst="rect">
                  <a:avLst/>
                </a:prstGeom>
                <a:blipFill rotWithShape="0">
                  <a:blip r:embed="rId8"/>
                  <a:stretch>
                    <a:fillRect/>
                  </a:stretch>
                </a:blipFill>
              </p:spPr>
              <p:txBody>
                <a:bodyPr/>
                <a:lstStyle/>
                <a:p>
                  <a:r>
                    <a:rPr lang="zh-CN" altLang="en-US">
                      <a:noFill/>
                    </a:rPr>
                    <a:t> </a:t>
                  </a:r>
                </a:p>
              </p:txBody>
            </p:sp>
          </mc:Fallback>
        </mc:AlternateContent>
        <p:sp>
          <p:nvSpPr>
            <p:cNvPr id="53" name="矩形 52"/>
            <p:cNvSpPr/>
            <p:nvPr/>
          </p:nvSpPr>
          <p:spPr>
            <a:xfrm>
              <a:off x="9022120" y="3750685"/>
              <a:ext cx="507999" cy="931333"/>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TW" sz="2800" dirty="0"/>
                <a:t>h</a:t>
              </a:r>
              <a:r>
                <a:rPr lang="en-US" altLang="zh-TW" sz="2800" baseline="30000" dirty="0"/>
                <a:t>3</a:t>
              </a:r>
              <a:endParaRPr lang="zh-TW" altLang="en-US" sz="2800" baseline="30000" dirty="0"/>
            </a:p>
          </p:txBody>
        </p:sp>
        <mc:AlternateContent xmlns:mc="http://schemas.openxmlformats.org/markup-compatibility/2006" xmlns:a14="http://schemas.microsoft.com/office/drawing/2010/main">
          <mc:Choice Requires="a14">
            <p:sp>
              <p:nvSpPr>
                <p:cNvPr id="54" name="矩形 53"/>
                <p:cNvSpPr/>
                <p:nvPr/>
              </p:nvSpPr>
              <p:spPr>
                <a:xfrm>
                  <a:off x="7667451" y="2842109"/>
                  <a:ext cx="931333" cy="46566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14:m>
                    <m:oMath xmlns:m="http://schemas.openxmlformats.org/officeDocument/2006/math">
                      <m:acc>
                        <m:accPr>
                          <m:chr m:val="̂"/>
                          <m:ctrlPr>
                            <a:rPr lang="en-US" altLang="zh-TW" sz="2800" i="1">
                              <a:latin typeface="Cambria Math" charset="0"/>
                            </a:rPr>
                          </m:ctrlPr>
                        </m:accPr>
                        <m:e>
                          <m:r>
                            <a:rPr lang="en-US" altLang="zh-TW" sz="2800" i="1">
                              <a:latin typeface="Cambria Math" charset="0"/>
                            </a:rPr>
                            <m:t>𝑦</m:t>
                          </m:r>
                        </m:e>
                      </m:acc>
                    </m:oMath>
                  </a14:m>
                  <a:r>
                    <a:rPr lang="en-US" altLang="zh-TW" sz="2800" baseline="30000" dirty="0"/>
                    <a:t>3</a:t>
                  </a:r>
                  <a:endParaRPr lang="zh-TW" altLang="en-US" sz="2800" baseline="30000" dirty="0"/>
                </a:p>
              </p:txBody>
            </p:sp>
          </mc:Choice>
          <mc:Fallback xmlns="">
            <p:sp>
              <p:nvSpPr>
                <p:cNvPr id="54" name="矩形 53"/>
                <p:cNvSpPr>
                  <a:spLocks noRot="1" noChangeAspect="1" noMove="1" noResize="1" noEditPoints="1" noAdjustHandles="1" noChangeArrowheads="1" noChangeShapeType="1" noTextEdit="1"/>
                </p:cNvSpPr>
                <p:nvPr/>
              </p:nvSpPr>
              <p:spPr>
                <a:xfrm>
                  <a:off x="7667451" y="2842109"/>
                  <a:ext cx="931333" cy="465667"/>
                </a:xfrm>
                <a:prstGeom prst="rect">
                  <a:avLst/>
                </a:prstGeom>
                <a:blipFill rotWithShape="0">
                  <a:blip r:embed="rId9"/>
                  <a:stretch>
                    <a:fillRect t="-7407"/>
                  </a:stretch>
                </a:blipFill>
              </p:spPr>
              <p:txBody>
                <a:bodyPr/>
                <a:lstStyle/>
                <a:p>
                  <a:r>
                    <a:rPr lang="zh-CN" altLang="en-US">
                      <a:noFill/>
                    </a:rPr>
                    <a:t> </a:t>
                  </a:r>
                </a:p>
              </p:txBody>
            </p:sp>
          </mc:Fallback>
        </mc:AlternateContent>
        <p:sp>
          <p:nvSpPr>
            <p:cNvPr id="55" name="矩形 54"/>
            <p:cNvSpPr/>
            <p:nvPr/>
          </p:nvSpPr>
          <p:spPr>
            <a:xfrm>
              <a:off x="7667451" y="5049662"/>
              <a:ext cx="931333" cy="465667"/>
            </a:xfrm>
            <a:prstGeom prst="rect">
              <a:avLst/>
            </a:prstGeom>
            <a:solidFill>
              <a:srgbClr val="FFC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2800" dirty="0"/>
                <a:t>x</a:t>
              </a:r>
              <a:r>
                <a:rPr lang="en-US" altLang="zh-TW" sz="2800" baseline="30000" dirty="0"/>
                <a:t>3</a:t>
              </a:r>
              <a:endParaRPr lang="zh-TW" altLang="en-US" sz="2800" baseline="30000" dirty="0"/>
            </a:p>
          </p:txBody>
        </p:sp>
        <p:sp>
          <p:nvSpPr>
            <p:cNvPr id="60" name="文字方塊 59"/>
            <p:cNvSpPr txBox="1"/>
            <p:nvPr/>
          </p:nvSpPr>
          <p:spPr>
            <a:xfrm>
              <a:off x="9609937" y="3897728"/>
              <a:ext cx="931334" cy="523220"/>
            </a:xfrm>
            <a:prstGeom prst="rect">
              <a:avLst/>
            </a:prstGeom>
            <a:noFill/>
          </p:spPr>
          <p:txBody>
            <a:bodyPr wrap="square" rtlCol="0">
              <a:spAutoFit/>
            </a:bodyPr>
            <a:lstStyle/>
            <a:p>
              <a:r>
                <a:rPr lang="en-US" altLang="zh-TW" sz="2800" b="1" dirty="0"/>
                <a:t>……</a:t>
              </a:r>
              <a:endParaRPr lang="zh-TW" altLang="en-US" sz="2800" b="1" dirty="0"/>
            </a:p>
          </p:txBody>
        </p:sp>
        <p:sp>
          <p:nvSpPr>
            <p:cNvPr id="62" name="向右箭號 10"/>
            <p:cNvSpPr/>
            <p:nvPr/>
          </p:nvSpPr>
          <p:spPr>
            <a:xfrm>
              <a:off x="7261047" y="4131533"/>
              <a:ext cx="372537" cy="253353"/>
            </a:xfrm>
            <a:prstGeom prst="rightArrow">
              <a:avLst/>
            </a:prstGeom>
            <a:solidFill>
              <a:srgbClr val="002060"/>
            </a:soli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zh-TW" altLang="en-US"/>
            </a:p>
          </p:txBody>
        </p:sp>
        <p:sp>
          <p:nvSpPr>
            <p:cNvPr id="63" name="向右箭號 10"/>
            <p:cNvSpPr/>
            <p:nvPr/>
          </p:nvSpPr>
          <p:spPr>
            <a:xfrm>
              <a:off x="8632651" y="4131533"/>
              <a:ext cx="372537" cy="253353"/>
            </a:xfrm>
            <a:prstGeom prst="rightArrow">
              <a:avLst/>
            </a:prstGeom>
            <a:solidFill>
              <a:srgbClr val="002060"/>
            </a:soli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zh-TW" altLang="en-US"/>
            </a:p>
          </p:txBody>
        </p:sp>
        <p:sp>
          <p:nvSpPr>
            <p:cNvPr id="69" name="向上箭號 8"/>
            <p:cNvSpPr/>
            <p:nvPr/>
          </p:nvSpPr>
          <p:spPr>
            <a:xfrm>
              <a:off x="7993146" y="4675223"/>
              <a:ext cx="201642" cy="349389"/>
            </a:xfrm>
            <a:prstGeom prst="upArrow">
              <a:avLst/>
            </a:prstGeom>
            <a:solidFill>
              <a:srgbClr val="FFC000"/>
            </a:solidFill>
            <a:ln>
              <a:solidFill>
                <a:srgbClr val="FFC0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TW" altLang="en-US"/>
            </a:p>
          </p:txBody>
        </p:sp>
        <p:sp>
          <p:nvSpPr>
            <p:cNvPr id="70" name="向上箭號 8"/>
            <p:cNvSpPr/>
            <p:nvPr/>
          </p:nvSpPr>
          <p:spPr>
            <a:xfrm>
              <a:off x="8017530" y="3309719"/>
              <a:ext cx="201642" cy="349389"/>
            </a:xfrm>
            <a:prstGeom prst="upArrow">
              <a:avLst/>
            </a:prstGeom>
            <a:solidFill>
              <a:srgbClr val="FFC000"/>
            </a:solidFill>
            <a:ln>
              <a:solidFill>
                <a:srgbClr val="FFC0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TW" altLang="en-US"/>
            </a:p>
          </p:txBody>
        </p:sp>
      </p:grpSp>
    </p:spTree>
    <p:extLst>
      <p:ext uri="{BB962C8B-B14F-4D97-AF65-F5344CB8AC3E}">
        <p14:creationId xmlns:p14="http://schemas.microsoft.com/office/powerpoint/2010/main" val="2764878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9"/>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grpId="0" nodeType="afterEffect">
                                  <p:stCondLst>
                                    <p:cond delay="0"/>
                                  </p:stCondLst>
                                  <p:childTnLst>
                                    <p:set>
                                      <p:cBhvr>
                                        <p:cTn id="13" dur="1" fill="hold">
                                          <p:stCondLst>
                                            <p:cond delay="0"/>
                                          </p:stCondLst>
                                        </p:cTn>
                                        <p:tgtEl>
                                          <p:spTgt spid="64"/>
                                        </p:tgtEl>
                                        <p:attrNameLst>
                                          <p:attrName>style.visibility</p:attrName>
                                        </p:attrNameLst>
                                      </p:cBhvr>
                                      <p:to>
                                        <p:strVal val="visible"/>
                                      </p:to>
                                    </p:set>
                                  </p:childTnLst>
                                </p:cTn>
                              </p:par>
                            </p:childTnLst>
                          </p:cTn>
                        </p:par>
                        <p:par>
                          <p:cTn id="14" fill="hold">
                            <p:stCondLst>
                              <p:cond delay="0"/>
                            </p:stCondLst>
                            <p:childTnLst>
                              <p:par>
                                <p:cTn id="15" presetID="1" presetClass="entr" presetSubtype="0" fill="hold" grpId="0" nodeType="afterEffect">
                                  <p:stCondLst>
                                    <p:cond delay="0"/>
                                  </p:stCondLst>
                                  <p:childTnLst>
                                    <p:set>
                                      <p:cBhvr>
                                        <p:cTn id="16" dur="1" fill="hold">
                                          <p:stCondLst>
                                            <p:cond delay="0"/>
                                          </p:stCondLst>
                                        </p:cTn>
                                        <p:tgtEl>
                                          <p:spTgt spid="36"/>
                                        </p:tgtEl>
                                        <p:attrNameLst>
                                          <p:attrName>style.visibility</p:attrName>
                                        </p:attrNameLst>
                                      </p:cBhvr>
                                      <p:to>
                                        <p:strVal val="visible"/>
                                      </p:to>
                                    </p:set>
                                  </p:childTnLst>
                                </p:cTn>
                              </p:par>
                            </p:childTnLst>
                          </p:cTn>
                        </p:par>
                        <p:par>
                          <p:cTn id="17" fill="hold">
                            <p:stCondLst>
                              <p:cond delay="0"/>
                            </p:stCondLst>
                            <p:childTnLst>
                              <p:par>
                                <p:cTn id="18" presetID="1" presetClass="entr" presetSubtype="0" fill="hold" grpId="1" nodeType="afterEffect">
                                  <p:stCondLst>
                                    <p:cond delay="0"/>
                                  </p:stCondLst>
                                  <p:childTnLst>
                                    <p:set>
                                      <p:cBhvr>
                                        <p:cTn id="19" dur="1" fill="hold">
                                          <p:stCondLst>
                                            <p:cond delay="0"/>
                                          </p:stCondLst>
                                        </p:cTn>
                                        <p:tgtEl>
                                          <p:spTgt spid="32"/>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37"/>
                                        </p:tgtEl>
                                        <p:attrNameLst>
                                          <p:attrName>style.visibility</p:attrName>
                                        </p:attrNameLst>
                                      </p:cBhvr>
                                      <p:to>
                                        <p:strVal val="visible"/>
                                      </p:to>
                                    </p:set>
                                  </p:childTnLst>
                                </p:cTn>
                              </p:par>
                            </p:childTnLst>
                          </p:cTn>
                        </p:par>
                        <p:par>
                          <p:cTn id="24" fill="hold">
                            <p:stCondLst>
                              <p:cond delay="0"/>
                            </p:stCondLst>
                            <p:childTnLst>
                              <p:par>
                                <p:cTn id="25" presetID="1" presetClass="entr" presetSubtype="0" fill="hold" grpId="0" nodeType="afterEffect">
                                  <p:stCondLst>
                                    <p:cond delay="0"/>
                                  </p:stCondLst>
                                  <p:childTnLst>
                                    <p:set>
                                      <p:cBhvr>
                                        <p:cTn id="26" dur="1" fill="hold">
                                          <p:stCondLst>
                                            <p:cond delay="0"/>
                                          </p:stCondLst>
                                        </p:cTn>
                                        <p:tgtEl>
                                          <p:spTgt spid="33"/>
                                        </p:tgtEl>
                                        <p:attrNameLst>
                                          <p:attrName>style.visibility</p:attrName>
                                        </p:attrNameLst>
                                      </p:cBhvr>
                                      <p:to>
                                        <p:strVal val="visible"/>
                                      </p:to>
                                    </p:set>
                                  </p:childTnLst>
                                </p:cTn>
                              </p:par>
                            </p:childTnLst>
                          </p:cTn>
                        </p:par>
                        <p:par>
                          <p:cTn id="27" fill="hold">
                            <p:stCondLst>
                              <p:cond delay="0"/>
                            </p:stCondLst>
                            <p:childTnLst>
                              <p:par>
                                <p:cTn id="28" presetID="1" presetClass="entr" presetSubtype="0" fill="hold" grpId="0" nodeType="afterEffect">
                                  <p:stCondLst>
                                    <p:cond delay="0"/>
                                  </p:stCondLst>
                                  <p:childTnLst>
                                    <p:set>
                                      <p:cBhvr>
                                        <p:cTn id="29" dur="1" fill="hold">
                                          <p:stCondLst>
                                            <p:cond delay="0"/>
                                          </p:stCondLst>
                                        </p:cTn>
                                        <p:tgtEl>
                                          <p:spTgt spid="38"/>
                                        </p:tgtEl>
                                        <p:attrNameLst>
                                          <p:attrName>style.visibility</p:attrName>
                                        </p:attrNameLst>
                                      </p:cBhvr>
                                      <p:to>
                                        <p:strVal val="visible"/>
                                      </p:to>
                                    </p:set>
                                  </p:childTnLst>
                                </p:cTn>
                              </p:par>
                            </p:childTnLst>
                          </p:cTn>
                        </p:par>
                        <p:par>
                          <p:cTn id="30" fill="hold">
                            <p:stCondLst>
                              <p:cond delay="0"/>
                            </p:stCondLst>
                            <p:childTnLst>
                              <p:par>
                                <p:cTn id="31" presetID="1" presetClass="entr" presetSubtype="0" fill="hold" grpId="0" nodeType="afterEffect">
                                  <p:stCondLst>
                                    <p:cond delay="0"/>
                                  </p:stCondLst>
                                  <p:childTnLst>
                                    <p:set>
                                      <p:cBhvr>
                                        <p:cTn id="32" dur="1" fill="hold">
                                          <p:stCondLst>
                                            <p:cond delay="0"/>
                                          </p:stCondLst>
                                        </p:cTn>
                                        <p:tgtEl>
                                          <p:spTgt spid="6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4"/>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4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66"/>
                                        </p:tgtEl>
                                        <p:attrNameLst>
                                          <p:attrName>style.visibility</p:attrName>
                                        </p:attrNameLst>
                                      </p:cBhvr>
                                      <p:to>
                                        <p:strVal val="visible"/>
                                      </p:to>
                                    </p:set>
                                  </p:childTnLst>
                                </p:cTn>
                              </p:par>
                            </p:childTnLst>
                          </p:cTn>
                        </p:par>
                        <p:par>
                          <p:cTn id="43" fill="hold">
                            <p:stCondLst>
                              <p:cond delay="0"/>
                            </p:stCondLst>
                            <p:childTnLst>
                              <p:par>
                                <p:cTn id="44" presetID="1" presetClass="entr" presetSubtype="0" fill="hold" grpId="0" nodeType="afterEffect">
                                  <p:stCondLst>
                                    <p:cond delay="0"/>
                                  </p:stCondLst>
                                  <p:childTnLst>
                                    <p:set>
                                      <p:cBhvr>
                                        <p:cTn id="45" dur="1" fill="hold">
                                          <p:stCondLst>
                                            <p:cond delay="0"/>
                                          </p:stCondLst>
                                        </p:cTn>
                                        <p:tgtEl>
                                          <p:spTgt spid="34"/>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68"/>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grpId="0" nodeType="clickEffect">
                                  <p:stCondLst>
                                    <p:cond delay="0"/>
                                  </p:stCondLst>
                                  <p:childTnLst>
                                    <p:set>
                                      <p:cBhvr>
                                        <p:cTn id="53" dur="1" fill="hold">
                                          <p:stCondLst>
                                            <p:cond delay="0"/>
                                          </p:stCondLst>
                                        </p:cTn>
                                        <p:tgtEl>
                                          <p:spTgt spid="45"/>
                                        </p:tgtEl>
                                        <p:attrNameLst>
                                          <p:attrName>style.visibility</p:attrName>
                                        </p:attrNameLst>
                                      </p:cBhvr>
                                      <p:to>
                                        <p:strVal val="visible"/>
                                      </p:to>
                                    </p:set>
                                  </p:childTnLst>
                                </p:cTn>
                              </p:par>
                              <p:par>
                                <p:cTn id="54" presetID="1" presetClass="entr" presetSubtype="0" fill="hold" grpId="1" nodeType="withEffect">
                                  <p:stCondLst>
                                    <p:cond delay="0"/>
                                  </p:stCondLst>
                                  <p:childTnLst>
                                    <p:set>
                                      <p:cBhvr>
                                        <p:cTn id="55" dur="1" fill="hold">
                                          <p:stCondLst>
                                            <p:cond delay="0"/>
                                          </p:stCondLst>
                                        </p:cTn>
                                        <p:tgtEl>
                                          <p:spTgt spid="61"/>
                                        </p:tgtEl>
                                        <p:attrNameLst>
                                          <p:attrName>style.visibility</p:attrName>
                                        </p:attrNameLst>
                                      </p:cBhvr>
                                      <p:to>
                                        <p:strVal val="visible"/>
                                      </p:to>
                                    </p:set>
                                  </p:childTnLst>
                                </p:cTn>
                              </p:par>
                              <p:par>
                                <p:cTn id="56" presetID="1" presetClass="entr" presetSubtype="0" fill="hold" grpId="0" nodeType="withEffect">
                                  <p:stCondLst>
                                    <p:cond delay="0"/>
                                  </p:stCondLst>
                                  <p:childTnLst>
                                    <p:set>
                                      <p:cBhvr>
                                        <p:cTn id="57" dur="1" fill="hold">
                                          <p:stCondLst>
                                            <p:cond delay="0"/>
                                          </p:stCondLst>
                                        </p:cTn>
                                        <p:tgtEl>
                                          <p:spTgt spid="46"/>
                                        </p:tgtEl>
                                        <p:attrNameLst>
                                          <p:attrName>style.visibility</p:attrName>
                                        </p:attrNameLst>
                                      </p:cBhvr>
                                      <p:to>
                                        <p:strVal val="visible"/>
                                      </p:to>
                                    </p:set>
                                  </p:childTnLst>
                                </p:cTn>
                              </p:par>
                              <p:par>
                                <p:cTn id="58" presetID="1" presetClass="entr" presetSubtype="0" fill="hold" grpId="0" nodeType="withEffect">
                                  <p:stCondLst>
                                    <p:cond delay="0"/>
                                  </p:stCondLst>
                                  <p:childTnLst>
                                    <p:set>
                                      <p:cBhvr>
                                        <p:cTn id="59" dur="1" fill="hold">
                                          <p:stCondLst>
                                            <p:cond delay="0"/>
                                          </p:stCondLst>
                                        </p:cTn>
                                        <p:tgtEl>
                                          <p:spTgt spid="67"/>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grpId="0" nodeType="clickEffect">
                                  <p:stCondLst>
                                    <p:cond delay="0"/>
                                  </p:stCondLst>
                                  <p:childTnLst>
                                    <p:set>
                                      <p:cBhvr>
                                        <p:cTn id="63" dur="1" fill="hold">
                                          <p:stCondLst>
                                            <p:cond delay="0"/>
                                          </p:stCondLst>
                                        </p:cTn>
                                        <p:tgtEl>
                                          <p:spTgt spid="61"/>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nodeType="clickEffect">
                                  <p:stCondLst>
                                    <p:cond delay="0"/>
                                  </p:stCondLst>
                                  <p:childTnLst>
                                    <p:set>
                                      <p:cBhvr>
                                        <p:cTn id="67"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6" grpId="0" animBg="1"/>
      <p:bldP spid="37" grpId="0" animBg="1"/>
      <p:bldP spid="38" grpId="0" animBg="1"/>
      <p:bldP spid="39" grpId="0" animBg="1"/>
      <p:bldP spid="44" grpId="0" animBg="1"/>
      <p:bldP spid="45" grpId="0" animBg="1"/>
      <p:bldP spid="46" grpId="0" animBg="1"/>
      <p:bldP spid="47" grpId="0" animBg="1"/>
      <p:bldP spid="68" grpId="0" animBg="1"/>
      <p:bldP spid="32" grpId="1" animBg="1"/>
      <p:bldP spid="33" grpId="0" animBg="1"/>
      <p:bldP spid="34" grpId="0" animBg="1"/>
      <p:bldP spid="61" grpId="0" animBg="1"/>
      <p:bldP spid="61" grpId="1" animBg="1"/>
      <p:bldP spid="64" grpId="0" animBg="1"/>
      <p:bldP spid="65" grpId="0" animBg="1"/>
      <p:bldP spid="66" grpId="0" animBg="1"/>
      <p:bldP spid="6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内容占位符 16"/>
          <p:cNvSpPr>
            <a:spLocks noGrp="1"/>
          </p:cNvSpPr>
          <p:nvPr>
            <p:ph sz="quarter" idx="10"/>
          </p:nvPr>
        </p:nvSpPr>
        <p:spPr/>
        <p:txBody>
          <a:bodyPr/>
          <a:lstStyle/>
          <a:p>
            <a:endParaRPr kumimoji="1" lang="zh-CN" altLang="en-US"/>
          </a:p>
        </p:txBody>
      </p:sp>
      <p:sp>
        <p:nvSpPr>
          <p:cNvPr id="2" name="標題 1"/>
          <p:cNvSpPr>
            <a:spLocks noGrp="1"/>
          </p:cNvSpPr>
          <p:nvPr>
            <p:ph type="title"/>
          </p:nvPr>
        </p:nvSpPr>
        <p:spPr/>
        <p:txBody>
          <a:bodyPr/>
          <a:lstStyle/>
          <a:p>
            <a:r>
              <a:rPr lang="zh-CN" altLang="en-US" dirty="0" smtClean="0"/>
              <a:t>例：</a:t>
            </a:r>
            <a:r>
              <a:rPr lang="en-US" altLang="zh-TW" dirty="0" smtClean="0"/>
              <a:t>Recurrent </a:t>
            </a:r>
            <a:r>
              <a:rPr lang="en-US" altLang="zh-TW" dirty="0"/>
              <a:t>Neural </a:t>
            </a:r>
            <a:r>
              <a:rPr lang="en-US" altLang="zh-TW" dirty="0" smtClean="0"/>
              <a:t>Network</a:t>
            </a:r>
            <a:endParaRPr lang="zh-TW" altLang="en-US" dirty="0"/>
          </a:p>
        </p:txBody>
      </p:sp>
      <p:cxnSp>
        <p:nvCxnSpPr>
          <p:cNvPr id="4" name="直線單箭頭接點 3"/>
          <p:cNvCxnSpPr/>
          <p:nvPr/>
        </p:nvCxnSpPr>
        <p:spPr>
          <a:xfrm rot="16200000">
            <a:off x="8629363" y="2370912"/>
            <a:ext cx="655655"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 name="直線單箭頭接點 4"/>
          <p:cNvCxnSpPr/>
          <p:nvPr/>
        </p:nvCxnSpPr>
        <p:spPr>
          <a:xfrm rot="16200000">
            <a:off x="6982376" y="2338561"/>
            <a:ext cx="649008"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6" name="群組 5"/>
          <p:cNvGrpSpPr/>
          <p:nvPr/>
        </p:nvGrpSpPr>
        <p:grpSpPr>
          <a:xfrm>
            <a:off x="7117299" y="5593146"/>
            <a:ext cx="342900" cy="461962"/>
            <a:chOff x="1882729" y="2137119"/>
            <a:chExt cx="342900" cy="461962"/>
          </a:xfrm>
        </p:grpSpPr>
        <p:sp>
          <p:nvSpPr>
            <p:cNvPr id="7" name="矩形 6"/>
            <p:cNvSpPr/>
            <p:nvPr/>
          </p:nvSpPr>
          <p:spPr>
            <a:xfrm>
              <a:off x="1882729" y="2232369"/>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graphicFrame>
          <p:nvGraphicFramePr>
            <p:cNvPr id="8" name="Object 12"/>
            <p:cNvGraphicFramePr>
              <a:graphicFrameLocks noChangeAspect="1"/>
            </p:cNvGraphicFramePr>
            <p:nvPr>
              <p:extLst/>
            </p:nvPr>
          </p:nvGraphicFramePr>
          <p:xfrm>
            <a:off x="1895428" y="2137119"/>
            <a:ext cx="325438" cy="461962"/>
          </p:xfrm>
          <a:graphic>
            <a:graphicData uri="http://schemas.openxmlformats.org/presentationml/2006/ole">
              <mc:AlternateContent xmlns:mc="http://schemas.openxmlformats.org/markup-compatibility/2006">
                <mc:Choice xmlns:v="urn:schemas-microsoft-com:vml" Requires="v">
                  <p:oleObj spid="_x0000_s49277" name="方程式" r:id="rId4" imgW="152280" imgH="215640" progId="Equation.3">
                    <p:embed/>
                  </p:oleObj>
                </mc:Choice>
                <mc:Fallback>
                  <p:oleObj name="方程式" r:id="rId4" imgW="152280" imgH="215640" progId="Equation.3">
                    <p:embed/>
                    <p:pic>
                      <p:nvPicPr>
                        <p:cNvPr id="0" name=""/>
                        <p:cNvPicPr>
                          <a:picLocks noChangeAspect="1" noChangeArrowheads="1"/>
                        </p:cNvPicPr>
                        <p:nvPr/>
                      </p:nvPicPr>
                      <p:blipFill>
                        <a:blip r:embed="rId5"/>
                        <a:srcRect/>
                        <a:stretch>
                          <a:fillRect/>
                        </a:stretch>
                      </p:blipFill>
                      <p:spPr bwMode="auto">
                        <a:xfrm>
                          <a:off x="1895428" y="2137119"/>
                          <a:ext cx="325438" cy="4619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9" name="群組 8"/>
          <p:cNvGrpSpPr/>
          <p:nvPr/>
        </p:nvGrpSpPr>
        <p:grpSpPr>
          <a:xfrm>
            <a:off x="8724563" y="5624272"/>
            <a:ext cx="376238" cy="461963"/>
            <a:chOff x="1876911" y="2719848"/>
            <a:chExt cx="376238" cy="461963"/>
          </a:xfrm>
        </p:grpSpPr>
        <p:sp>
          <p:nvSpPr>
            <p:cNvPr id="10" name="矩形 9"/>
            <p:cNvSpPr/>
            <p:nvPr/>
          </p:nvSpPr>
          <p:spPr>
            <a:xfrm>
              <a:off x="1876911" y="2802698"/>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graphicFrame>
          <p:nvGraphicFramePr>
            <p:cNvPr id="11" name="Object 12"/>
            <p:cNvGraphicFramePr>
              <a:graphicFrameLocks noChangeAspect="1"/>
            </p:cNvGraphicFramePr>
            <p:nvPr>
              <p:extLst/>
            </p:nvPr>
          </p:nvGraphicFramePr>
          <p:xfrm>
            <a:off x="1900724" y="2719848"/>
            <a:ext cx="352425" cy="461963"/>
          </p:xfrm>
          <a:graphic>
            <a:graphicData uri="http://schemas.openxmlformats.org/presentationml/2006/ole">
              <mc:AlternateContent xmlns:mc="http://schemas.openxmlformats.org/markup-compatibility/2006">
                <mc:Choice xmlns:v="urn:schemas-microsoft-com:vml" Requires="v">
                  <p:oleObj spid="_x0000_s49278" name="方程式" r:id="rId6" imgW="164880" imgH="215640" progId="Equation.3">
                    <p:embed/>
                  </p:oleObj>
                </mc:Choice>
                <mc:Fallback>
                  <p:oleObj name="方程式" r:id="rId6" imgW="164880" imgH="215640" progId="Equation.3">
                    <p:embed/>
                    <p:pic>
                      <p:nvPicPr>
                        <p:cNvPr id="0" name=""/>
                        <p:cNvPicPr>
                          <a:picLocks noChangeAspect="1" noChangeArrowheads="1"/>
                        </p:cNvPicPr>
                        <p:nvPr/>
                      </p:nvPicPr>
                      <p:blipFill>
                        <a:blip r:embed="rId7"/>
                        <a:srcRect/>
                        <a:stretch>
                          <a:fillRect/>
                        </a:stretch>
                      </p:blipFill>
                      <p:spPr bwMode="auto">
                        <a:xfrm>
                          <a:off x="1900724" y="2719848"/>
                          <a:ext cx="352425" cy="461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2" name="橢圓 11"/>
          <p:cNvSpPr/>
          <p:nvPr/>
        </p:nvSpPr>
        <p:spPr>
          <a:xfrm rot="16200000">
            <a:off x="7053475" y="4016482"/>
            <a:ext cx="574158"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13" name="橢圓 12"/>
          <p:cNvSpPr/>
          <p:nvPr/>
        </p:nvSpPr>
        <p:spPr>
          <a:xfrm rot="16200000">
            <a:off x="8601170" y="4056793"/>
            <a:ext cx="574158"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14" name="橢圓 13"/>
          <p:cNvSpPr/>
          <p:nvPr/>
        </p:nvSpPr>
        <p:spPr>
          <a:xfrm rot="16200000">
            <a:off x="7019801" y="2338561"/>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15" name="橢圓 14"/>
          <p:cNvSpPr/>
          <p:nvPr/>
        </p:nvSpPr>
        <p:spPr>
          <a:xfrm rot="16200000">
            <a:off x="8592477" y="2348667"/>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grpSp>
        <p:nvGrpSpPr>
          <p:cNvPr id="18" name="群組 17"/>
          <p:cNvGrpSpPr/>
          <p:nvPr/>
        </p:nvGrpSpPr>
        <p:grpSpPr>
          <a:xfrm rot="16200000">
            <a:off x="7594547" y="4322261"/>
            <a:ext cx="1037222" cy="1638300"/>
            <a:chOff x="1013669" y="3459098"/>
            <a:chExt cx="1588876" cy="1638300"/>
          </a:xfrm>
        </p:grpSpPr>
        <p:cxnSp>
          <p:nvCxnSpPr>
            <p:cNvPr id="19" name="直線單箭頭接點 18"/>
            <p:cNvCxnSpPr/>
            <p:nvPr/>
          </p:nvCxnSpPr>
          <p:spPr>
            <a:xfrm flipV="1">
              <a:off x="1013669" y="3507292"/>
              <a:ext cx="1574937" cy="158516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0" name="群組 19"/>
            <p:cNvGrpSpPr/>
            <p:nvPr/>
          </p:nvGrpSpPr>
          <p:grpSpPr>
            <a:xfrm>
              <a:off x="1025705" y="3459098"/>
              <a:ext cx="1576840" cy="1638300"/>
              <a:chOff x="1025705" y="3459098"/>
              <a:chExt cx="1576840" cy="1638300"/>
            </a:xfrm>
          </p:grpSpPr>
          <p:cxnSp>
            <p:nvCxnSpPr>
              <p:cNvPr id="21" name="直線單箭頭接點 20"/>
              <p:cNvCxnSpPr/>
              <p:nvPr/>
            </p:nvCxnSpPr>
            <p:spPr>
              <a:xfrm>
                <a:off x="1048081" y="3459098"/>
                <a:ext cx="1548874" cy="160892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線單箭頭接點 21"/>
              <p:cNvCxnSpPr/>
              <p:nvPr/>
            </p:nvCxnSpPr>
            <p:spPr>
              <a:xfrm flipV="1">
                <a:off x="1025705" y="5097398"/>
                <a:ext cx="157684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線單箭頭接點 22"/>
              <p:cNvCxnSpPr/>
              <p:nvPr/>
            </p:nvCxnSpPr>
            <p:spPr>
              <a:xfrm flipV="1">
                <a:off x="1025705" y="3459098"/>
                <a:ext cx="157684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grpSp>
        <p:nvGrpSpPr>
          <p:cNvPr id="55" name="群組 54"/>
          <p:cNvGrpSpPr/>
          <p:nvPr/>
        </p:nvGrpSpPr>
        <p:grpSpPr>
          <a:xfrm>
            <a:off x="3624363" y="4001430"/>
            <a:ext cx="342900" cy="461962"/>
            <a:chOff x="1882729" y="2137119"/>
            <a:chExt cx="342900" cy="461962"/>
          </a:xfrm>
        </p:grpSpPr>
        <p:sp>
          <p:nvSpPr>
            <p:cNvPr id="56" name="矩形 55"/>
            <p:cNvSpPr/>
            <p:nvPr/>
          </p:nvSpPr>
          <p:spPr>
            <a:xfrm>
              <a:off x="1882729" y="2232369"/>
              <a:ext cx="342900" cy="3429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a:p>
          </p:txBody>
        </p:sp>
        <p:graphicFrame>
          <p:nvGraphicFramePr>
            <p:cNvPr id="57" name="Object 12"/>
            <p:cNvGraphicFramePr>
              <a:graphicFrameLocks noChangeAspect="1"/>
            </p:cNvGraphicFramePr>
            <p:nvPr>
              <p:extLst/>
            </p:nvPr>
          </p:nvGraphicFramePr>
          <p:xfrm>
            <a:off x="1895428" y="2137119"/>
            <a:ext cx="325438" cy="461962"/>
          </p:xfrm>
          <a:graphic>
            <a:graphicData uri="http://schemas.openxmlformats.org/presentationml/2006/ole">
              <mc:AlternateContent xmlns:mc="http://schemas.openxmlformats.org/markup-compatibility/2006">
                <mc:Choice xmlns:v="urn:schemas-microsoft-com:vml" Requires="v">
                  <p:oleObj spid="_x0000_s49279" name="方程式" r:id="rId8" imgW="152280" imgH="215640" progId="Equation.3">
                    <p:embed/>
                  </p:oleObj>
                </mc:Choice>
                <mc:Fallback>
                  <p:oleObj name="方程式" r:id="rId8" imgW="152280" imgH="215640" progId="Equation.3">
                    <p:embed/>
                    <p:pic>
                      <p:nvPicPr>
                        <p:cNvPr id="0" name=""/>
                        <p:cNvPicPr>
                          <a:picLocks noChangeAspect="1" noChangeArrowheads="1"/>
                        </p:cNvPicPr>
                        <p:nvPr/>
                      </p:nvPicPr>
                      <p:blipFill>
                        <a:blip r:embed="rId9"/>
                        <a:srcRect/>
                        <a:stretch>
                          <a:fillRect/>
                        </a:stretch>
                      </p:blipFill>
                      <p:spPr bwMode="auto">
                        <a:xfrm>
                          <a:off x="1895428" y="2137119"/>
                          <a:ext cx="325438" cy="4619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58" name="群組 57"/>
          <p:cNvGrpSpPr/>
          <p:nvPr/>
        </p:nvGrpSpPr>
        <p:grpSpPr>
          <a:xfrm>
            <a:off x="5231628" y="4003466"/>
            <a:ext cx="391033" cy="461963"/>
            <a:chOff x="1876911" y="2719786"/>
            <a:chExt cx="391033" cy="461963"/>
          </a:xfrm>
        </p:grpSpPr>
        <p:sp>
          <p:nvSpPr>
            <p:cNvPr id="59" name="矩形 58"/>
            <p:cNvSpPr/>
            <p:nvPr/>
          </p:nvSpPr>
          <p:spPr>
            <a:xfrm>
              <a:off x="1876911" y="2802698"/>
              <a:ext cx="342900" cy="3429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a:p>
          </p:txBody>
        </p:sp>
        <p:graphicFrame>
          <p:nvGraphicFramePr>
            <p:cNvPr id="60" name="Object 12"/>
            <p:cNvGraphicFramePr>
              <a:graphicFrameLocks noChangeAspect="1"/>
            </p:cNvGraphicFramePr>
            <p:nvPr>
              <p:extLst/>
            </p:nvPr>
          </p:nvGraphicFramePr>
          <p:xfrm>
            <a:off x="1888532" y="2719786"/>
            <a:ext cx="379412" cy="461963"/>
          </p:xfrm>
          <a:graphic>
            <a:graphicData uri="http://schemas.openxmlformats.org/presentationml/2006/ole">
              <mc:AlternateContent xmlns:mc="http://schemas.openxmlformats.org/markup-compatibility/2006">
                <mc:Choice xmlns:v="urn:schemas-microsoft-com:vml" Requires="v">
                  <p:oleObj spid="_x0000_s49280" name="方程式" r:id="rId10" imgW="177480" imgH="215640" progId="Equation.3">
                    <p:embed/>
                  </p:oleObj>
                </mc:Choice>
                <mc:Fallback>
                  <p:oleObj name="方程式" r:id="rId10" imgW="177480" imgH="215640" progId="Equation.3">
                    <p:embed/>
                    <p:pic>
                      <p:nvPicPr>
                        <p:cNvPr id="0" name=""/>
                        <p:cNvPicPr>
                          <a:picLocks noChangeAspect="1" noChangeArrowheads="1"/>
                        </p:cNvPicPr>
                        <p:nvPr/>
                      </p:nvPicPr>
                      <p:blipFill>
                        <a:blip r:embed="rId11"/>
                        <a:srcRect/>
                        <a:stretch>
                          <a:fillRect/>
                        </a:stretch>
                      </p:blipFill>
                      <p:spPr bwMode="auto">
                        <a:xfrm>
                          <a:off x="1888532" y="2719786"/>
                          <a:ext cx="379412" cy="461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61" name="文字方塊 60"/>
          <p:cNvSpPr txBox="1"/>
          <p:nvPr/>
        </p:nvSpPr>
        <p:spPr>
          <a:xfrm>
            <a:off x="2292494" y="5554243"/>
            <a:ext cx="4145239" cy="954107"/>
          </a:xfrm>
          <a:prstGeom prst="rect">
            <a:avLst/>
          </a:prstGeom>
          <a:noFill/>
        </p:spPr>
        <p:txBody>
          <a:bodyPr wrap="square" rtlCol="0">
            <a:spAutoFit/>
          </a:bodyPr>
          <a:lstStyle/>
          <a:p>
            <a:r>
              <a:rPr lang="zh-CN" altLang="en-US" sz="2800" dirty="0" smtClean="0">
                <a:latin typeface="Microsoft YaHei" charset="-122"/>
                <a:ea typeface="Microsoft YaHei" charset="-122"/>
                <a:cs typeface="Microsoft YaHei" charset="-122"/>
              </a:rPr>
              <a:t>记忆单元的内容也是</a:t>
            </a:r>
            <a:r>
              <a:rPr lang="zh-CN" altLang="en-US" sz="2800" smtClean="0">
                <a:latin typeface="Microsoft YaHei" charset="-122"/>
                <a:ea typeface="Microsoft YaHei" charset="-122"/>
                <a:cs typeface="Microsoft YaHei" charset="-122"/>
              </a:rPr>
              <a:t>输入的一部分。</a:t>
            </a:r>
            <a:endParaRPr lang="zh-TW" altLang="en-US" sz="2800" dirty="0">
              <a:latin typeface="Microsoft YaHei" charset="-122"/>
              <a:ea typeface="Microsoft YaHei" charset="-122"/>
              <a:cs typeface="Microsoft YaHei" charset="-122"/>
            </a:endParaRPr>
          </a:p>
        </p:txBody>
      </p:sp>
      <p:sp>
        <p:nvSpPr>
          <p:cNvPr id="63" name="文字方塊 62"/>
          <p:cNvSpPr txBox="1"/>
          <p:nvPr/>
        </p:nvSpPr>
        <p:spPr>
          <a:xfrm>
            <a:off x="1408003" y="2482787"/>
            <a:ext cx="4815741" cy="523220"/>
          </a:xfrm>
          <a:prstGeom prst="rect">
            <a:avLst/>
          </a:prstGeom>
          <a:noFill/>
        </p:spPr>
        <p:txBody>
          <a:bodyPr wrap="square" rtlCol="0">
            <a:spAutoFit/>
          </a:bodyPr>
          <a:lstStyle/>
          <a:p>
            <a:r>
              <a:rPr lang="zh-CN" altLang="en-US" sz="2800" dirty="0" smtClean="0">
                <a:latin typeface="Microsoft YaHei" charset="-122"/>
                <a:ea typeface="Microsoft YaHei" charset="-122"/>
                <a:cs typeface="Microsoft YaHei" charset="-122"/>
              </a:rPr>
              <a:t>隐含层的输出</a:t>
            </a:r>
            <a:r>
              <a:rPr lang="zh-CN" altLang="en-US" sz="2800" smtClean="0">
                <a:latin typeface="Microsoft YaHei" charset="-122"/>
                <a:ea typeface="Microsoft YaHei" charset="-122"/>
                <a:cs typeface="Microsoft YaHei" charset="-122"/>
              </a:rPr>
              <a:t>存在记忆单元。</a:t>
            </a:r>
            <a:endParaRPr lang="zh-TW" altLang="en-US" sz="2800" dirty="0">
              <a:latin typeface="Microsoft YaHei" charset="-122"/>
              <a:ea typeface="Microsoft YaHei" charset="-122"/>
              <a:cs typeface="Microsoft YaHei" charset="-122"/>
            </a:endParaRPr>
          </a:p>
        </p:txBody>
      </p:sp>
      <p:grpSp>
        <p:nvGrpSpPr>
          <p:cNvPr id="64" name="群組 63"/>
          <p:cNvGrpSpPr/>
          <p:nvPr/>
        </p:nvGrpSpPr>
        <p:grpSpPr>
          <a:xfrm rot="16200000">
            <a:off x="7594547" y="2659736"/>
            <a:ext cx="1037222" cy="1638300"/>
            <a:chOff x="1013669" y="3459098"/>
            <a:chExt cx="1588876" cy="1638300"/>
          </a:xfrm>
        </p:grpSpPr>
        <p:cxnSp>
          <p:nvCxnSpPr>
            <p:cNvPr id="65" name="直線單箭頭接點 64"/>
            <p:cNvCxnSpPr/>
            <p:nvPr/>
          </p:nvCxnSpPr>
          <p:spPr>
            <a:xfrm flipV="1">
              <a:off x="1013669" y="3507292"/>
              <a:ext cx="1574937" cy="158516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66" name="群組 65"/>
            <p:cNvGrpSpPr/>
            <p:nvPr/>
          </p:nvGrpSpPr>
          <p:grpSpPr>
            <a:xfrm>
              <a:off x="1025705" y="3459098"/>
              <a:ext cx="1576840" cy="1638300"/>
              <a:chOff x="1025705" y="3459098"/>
              <a:chExt cx="1576840" cy="1638300"/>
            </a:xfrm>
          </p:grpSpPr>
          <p:cxnSp>
            <p:nvCxnSpPr>
              <p:cNvPr id="67" name="直線單箭頭接點 66"/>
              <p:cNvCxnSpPr/>
              <p:nvPr/>
            </p:nvCxnSpPr>
            <p:spPr>
              <a:xfrm>
                <a:off x="1048081" y="3459098"/>
                <a:ext cx="1548874" cy="160892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直線單箭頭接點 67"/>
              <p:cNvCxnSpPr/>
              <p:nvPr/>
            </p:nvCxnSpPr>
            <p:spPr>
              <a:xfrm flipV="1">
                <a:off x="1025705" y="5097398"/>
                <a:ext cx="157684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9" name="直線單箭頭接點 68"/>
              <p:cNvCxnSpPr/>
              <p:nvPr/>
            </p:nvCxnSpPr>
            <p:spPr>
              <a:xfrm flipV="1">
                <a:off x="1025705" y="3459098"/>
                <a:ext cx="157684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sp>
        <p:nvSpPr>
          <p:cNvPr id="70" name="手繪多邊形 69"/>
          <p:cNvSpPr/>
          <p:nvPr/>
        </p:nvSpPr>
        <p:spPr>
          <a:xfrm>
            <a:off x="5416550" y="4445001"/>
            <a:ext cx="1828800" cy="319831"/>
          </a:xfrm>
          <a:custGeom>
            <a:avLst/>
            <a:gdLst>
              <a:gd name="connsiteX0" fmla="*/ 0 w 1828800"/>
              <a:gd name="connsiteY0" fmla="*/ 0 h 319831"/>
              <a:gd name="connsiteX1" fmla="*/ 1016000 w 1828800"/>
              <a:gd name="connsiteY1" fmla="*/ 317500 h 319831"/>
              <a:gd name="connsiteX2" fmla="*/ 1828800 w 1828800"/>
              <a:gd name="connsiteY2" fmla="*/ 152400 h 319831"/>
            </a:gdLst>
            <a:ahLst/>
            <a:cxnLst>
              <a:cxn ang="0">
                <a:pos x="connsiteX0" y="connsiteY0"/>
              </a:cxn>
              <a:cxn ang="0">
                <a:pos x="connsiteX1" y="connsiteY1"/>
              </a:cxn>
              <a:cxn ang="0">
                <a:pos x="connsiteX2" y="connsiteY2"/>
              </a:cxn>
            </a:cxnLst>
            <a:rect l="l" t="t" r="r" b="b"/>
            <a:pathLst>
              <a:path w="1828800" h="319831">
                <a:moveTo>
                  <a:pt x="0" y="0"/>
                </a:moveTo>
                <a:cubicBezTo>
                  <a:pt x="355600" y="146050"/>
                  <a:pt x="711200" y="292100"/>
                  <a:pt x="1016000" y="317500"/>
                </a:cubicBezTo>
                <a:cubicBezTo>
                  <a:pt x="1320800" y="342900"/>
                  <a:pt x="1828800" y="152400"/>
                  <a:pt x="1828800" y="152400"/>
                </a:cubicBezTo>
              </a:path>
            </a:pathLst>
          </a:custGeom>
          <a:noFill/>
          <a:ln w="2857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1" name="手繪多邊形 70"/>
          <p:cNvSpPr/>
          <p:nvPr/>
        </p:nvSpPr>
        <p:spPr>
          <a:xfrm>
            <a:off x="5403850" y="4457701"/>
            <a:ext cx="3416300" cy="624441"/>
          </a:xfrm>
          <a:custGeom>
            <a:avLst/>
            <a:gdLst>
              <a:gd name="connsiteX0" fmla="*/ 0 w 3416300"/>
              <a:gd name="connsiteY0" fmla="*/ 0 h 624441"/>
              <a:gd name="connsiteX1" fmla="*/ 1854200 w 3416300"/>
              <a:gd name="connsiteY1" fmla="*/ 622300 h 624441"/>
              <a:gd name="connsiteX2" fmla="*/ 3416300 w 3416300"/>
              <a:gd name="connsiteY2" fmla="*/ 165100 h 624441"/>
            </a:gdLst>
            <a:ahLst/>
            <a:cxnLst>
              <a:cxn ang="0">
                <a:pos x="connsiteX0" y="connsiteY0"/>
              </a:cxn>
              <a:cxn ang="0">
                <a:pos x="connsiteX1" y="connsiteY1"/>
              </a:cxn>
              <a:cxn ang="0">
                <a:pos x="connsiteX2" y="connsiteY2"/>
              </a:cxn>
            </a:cxnLst>
            <a:rect l="l" t="t" r="r" b="b"/>
            <a:pathLst>
              <a:path w="3416300" h="624441">
                <a:moveTo>
                  <a:pt x="0" y="0"/>
                </a:moveTo>
                <a:cubicBezTo>
                  <a:pt x="642408" y="297391"/>
                  <a:pt x="1284817" y="594783"/>
                  <a:pt x="1854200" y="622300"/>
                </a:cubicBezTo>
                <a:cubicBezTo>
                  <a:pt x="2423583" y="649817"/>
                  <a:pt x="2919941" y="407458"/>
                  <a:pt x="3416300" y="165100"/>
                </a:cubicBezTo>
              </a:path>
            </a:pathLst>
          </a:custGeom>
          <a:noFill/>
          <a:ln w="2857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2" name="手繪多邊形 71"/>
          <p:cNvSpPr/>
          <p:nvPr/>
        </p:nvSpPr>
        <p:spPr>
          <a:xfrm>
            <a:off x="3790950" y="4445001"/>
            <a:ext cx="3479800" cy="511221"/>
          </a:xfrm>
          <a:custGeom>
            <a:avLst/>
            <a:gdLst>
              <a:gd name="connsiteX0" fmla="*/ 0 w 3479800"/>
              <a:gd name="connsiteY0" fmla="*/ 0 h 511221"/>
              <a:gd name="connsiteX1" fmla="*/ 1600200 w 3479800"/>
              <a:gd name="connsiteY1" fmla="*/ 508000 h 511221"/>
              <a:gd name="connsiteX2" fmla="*/ 3479800 w 3479800"/>
              <a:gd name="connsiteY2" fmla="*/ 177800 h 511221"/>
            </a:gdLst>
            <a:ahLst/>
            <a:cxnLst>
              <a:cxn ang="0">
                <a:pos x="connsiteX0" y="connsiteY0"/>
              </a:cxn>
              <a:cxn ang="0">
                <a:pos x="connsiteX1" y="connsiteY1"/>
              </a:cxn>
              <a:cxn ang="0">
                <a:pos x="connsiteX2" y="connsiteY2"/>
              </a:cxn>
            </a:cxnLst>
            <a:rect l="l" t="t" r="r" b="b"/>
            <a:pathLst>
              <a:path w="3479800" h="511221">
                <a:moveTo>
                  <a:pt x="0" y="0"/>
                </a:moveTo>
                <a:cubicBezTo>
                  <a:pt x="510116" y="239183"/>
                  <a:pt x="1020233" y="478367"/>
                  <a:pt x="1600200" y="508000"/>
                </a:cubicBezTo>
                <a:cubicBezTo>
                  <a:pt x="2180167" y="537633"/>
                  <a:pt x="2829983" y="357716"/>
                  <a:pt x="3479800" y="177800"/>
                </a:cubicBezTo>
              </a:path>
            </a:pathLst>
          </a:custGeom>
          <a:noFill/>
          <a:ln w="28575">
            <a:solidFill>
              <a:srgbClr val="0000FF"/>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3" name="手繪多邊形 72"/>
          <p:cNvSpPr/>
          <p:nvPr/>
        </p:nvSpPr>
        <p:spPr>
          <a:xfrm>
            <a:off x="3803650" y="4445001"/>
            <a:ext cx="5143500" cy="1004985"/>
          </a:xfrm>
          <a:custGeom>
            <a:avLst/>
            <a:gdLst>
              <a:gd name="connsiteX0" fmla="*/ 0 w 5143500"/>
              <a:gd name="connsiteY0" fmla="*/ 0 h 1004985"/>
              <a:gd name="connsiteX1" fmla="*/ 2438400 w 5143500"/>
              <a:gd name="connsiteY1" fmla="*/ 1003300 h 1004985"/>
              <a:gd name="connsiteX2" fmla="*/ 5143500 w 5143500"/>
              <a:gd name="connsiteY2" fmla="*/ 190500 h 1004985"/>
            </a:gdLst>
            <a:ahLst/>
            <a:cxnLst>
              <a:cxn ang="0">
                <a:pos x="connsiteX0" y="connsiteY0"/>
              </a:cxn>
              <a:cxn ang="0">
                <a:pos x="connsiteX1" y="connsiteY1"/>
              </a:cxn>
              <a:cxn ang="0">
                <a:pos x="connsiteX2" y="connsiteY2"/>
              </a:cxn>
            </a:cxnLst>
            <a:rect l="l" t="t" r="r" b="b"/>
            <a:pathLst>
              <a:path w="5143500" h="1004985">
                <a:moveTo>
                  <a:pt x="0" y="0"/>
                </a:moveTo>
                <a:cubicBezTo>
                  <a:pt x="790575" y="485775"/>
                  <a:pt x="1581150" y="971550"/>
                  <a:pt x="2438400" y="1003300"/>
                </a:cubicBezTo>
                <a:cubicBezTo>
                  <a:pt x="3295650" y="1035050"/>
                  <a:pt x="4219575" y="612775"/>
                  <a:pt x="5143500" y="190500"/>
                </a:cubicBezTo>
              </a:path>
            </a:pathLst>
          </a:custGeom>
          <a:noFill/>
          <a:ln w="28575">
            <a:solidFill>
              <a:srgbClr val="0000FF"/>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1" name="手繪多邊形 40"/>
          <p:cNvSpPr/>
          <p:nvPr/>
        </p:nvSpPr>
        <p:spPr>
          <a:xfrm>
            <a:off x="7097307" y="2447890"/>
            <a:ext cx="419147" cy="365492"/>
          </a:xfrm>
          <a:custGeom>
            <a:avLst/>
            <a:gdLst>
              <a:gd name="connsiteX0" fmla="*/ 0 w 838200"/>
              <a:gd name="connsiteY0" fmla="*/ 619836 h 619836"/>
              <a:gd name="connsiteX1" fmla="*/ 361950 w 838200"/>
              <a:gd name="connsiteY1" fmla="*/ 486486 h 619836"/>
              <a:gd name="connsiteX2" fmla="*/ 457200 w 838200"/>
              <a:gd name="connsiteY2" fmla="*/ 257886 h 619836"/>
              <a:gd name="connsiteX3" fmla="*/ 552450 w 838200"/>
              <a:gd name="connsiteY3" fmla="*/ 29286 h 619836"/>
              <a:gd name="connsiteX4" fmla="*/ 838200 w 838200"/>
              <a:gd name="connsiteY4" fmla="*/ 10236 h 6198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8200" h="619836">
                <a:moveTo>
                  <a:pt x="0" y="619836"/>
                </a:moveTo>
                <a:cubicBezTo>
                  <a:pt x="142875" y="583323"/>
                  <a:pt x="285750" y="546811"/>
                  <a:pt x="361950" y="486486"/>
                </a:cubicBezTo>
                <a:cubicBezTo>
                  <a:pt x="438150" y="426161"/>
                  <a:pt x="457200" y="257886"/>
                  <a:pt x="457200" y="257886"/>
                </a:cubicBezTo>
                <a:cubicBezTo>
                  <a:pt x="488950" y="181686"/>
                  <a:pt x="488950" y="70561"/>
                  <a:pt x="552450" y="29286"/>
                </a:cubicBezTo>
                <a:cubicBezTo>
                  <a:pt x="615950" y="-11989"/>
                  <a:pt x="727075" y="-877"/>
                  <a:pt x="838200" y="10236"/>
                </a:cubicBezTo>
              </a:path>
            </a:pathLst>
          </a:cu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2" name="手繪多邊形 41"/>
          <p:cNvSpPr/>
          <p:nvPr/>
        </p:nvSpPr>
        <p:spPr>
          <a:xfrm>
            <a:off x="8681655" y="2465948"/>
            <a:ext cx="419147" cy="365492"/>
          </a:xfrm>
          <a:custGeom>
            <a:avLst/>
            <a:gdLst>
              <a:gd name="connsiteX0" fmla="*/ 0 w 838200"/>
              <a:gd name="connsiteY0" fmla="*/ 619836 h 619836"/>
              <a:gd name="connsiteX1" fmla="*/ 361950 w 838200"/>
              <a:gd name="connsiteY1" fmla="*/ 486486 h 619836"/>
              <a:gd name="connsiteX2" fmla="*/ 457200 w 838200"/>
              <a:gd name="connsiteY2" fmla="*/ 257886 h 619836"/>
              <a:gd name="connsiteX3" fmla="*/ 552450 w 838200"/>
              <a:gd name="connsiteY3" fmla="*/ 29286 h 619836"/>
              <a:gd name="connsiteX4" fmla="*/ 838200 w 838200"/>
              <a:gd name="connsiteY4" fmla="*/ 10236 h 6198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8200" h="619836">
                <a:moveTo>
                  <a:pt x="0" y="619836"/>
                </a:moveTo>
                <a:cubicBezTo>
                  <a:pt x="142875" y="583323"/>
                  <a:pt x="285750" y="546811"/>
                  <a:pt x="361950" y="486486"/>
                </a:cubicBezTo>
                <a:cubicBezTo>
                  <a:pt x="438150" y="426161"/>
                  <a:pt x="457200" y="257886"/>
                  <a:pt x="457200" y="257886"/>
                </a:cubicBezTo>
                <a:cubicBezTo>
                  <a:pt x="488950" y="181686"/>
                  <a:pt x="488950" y="70561"/>
                  <a:pt x="552450" y="29286"/>
                </a:cubicBezTo>
                <a:cubicBezTo>
                  <a:pt x="615950" y="-11989"/>
                  <a:pt x="727075" y="-877"/>
                  <a:pt x="838200" y="10236"/>
                </a:cubicBezTo>
              </a:path>
            </a:pathLst>
          </a:cu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3" name="手繪多邊形 42"/>
          <p:cNvSpPr/>
          <p:nvPr/>
        </p:nvSpPr>
        <p:spPr>
          <a:xfrm>
            <a:off x="8701306" y="4150823"/>
            <a:ext cx="419147" cy="365492"/>
          </a:xfrm>
          <a:custGeom>
            <a:avLst/>
            <a:gdLst>
              <a:gd name="connsiteX0" fmla="*/ 0 w 838200"/>
              <a:gd name="connsiteY0" fmla="*/ 619836 h 619836"/>
              <a:gd name="connsiteX1" fmla="*/ 361950 w 838200"/>
              <a:gd name="connsiteY1" fmla="*/ 486486 h 619836"/>
              <a:gd name="connsiteX2" fmla="*/ 457200 w 838200"/>
              <a:gd name="connsiteY2" fmla="*/ 257886 h 619836"/>
              <a:gd name="connsiteX3" fmla="*/ 552450 w 838200"/>
              <a:gd name="connsiteY3" fmla="*/ 29286 h 619836"/>
              <a:gd name="connsiteX4" fmla="*/ 838200 w 838200"/>
              <a:gd name="connsiteY4" fmla="*/ 10236 h 6198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8200" h="619836">
                <a:moveTo>
                  <a:pt x="0" y="619836"/>
                </a:moveTo>
                <a:cubicBezTo>
                  <a:pt x="142875" y="583323"/>
                  <a:pt x="285750" y="546811"/>
                  <a:pt x="361950" y="486486"/>
                </a:cubicBezTo>
                <a:cubicBezTo>
                  <a:pt x="438150" y="426161"/>
                  <a:pt x="457200" y="257886"/>
                  <a:pt x="457200" y="257886"/>
                </a:cubicBezTo>
                <a:cubicBezTo>
                  <a:pt x="488950" y="181686"/>
                  <a:pt x="488950" y="70561"/>
                  <a:pt x="552450" y="29286"/>
                </a:cubicBezTo>
                <a:cubicBezTo>
                  <a:pt x="615950" y="-11989"/>
                  <a:pt x="727075" y="-877"/>
                  <a:pt x="838200" y="10236"/>
                </a:cubicBezTo>
              </a:path>
            </a:pathLst>
          </a:cu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4" name="手繪多邊形 43"/>
          <p:cNvSpPr/>
          <p:nvPr/>
        </p:nvSpPr>
        <p:spPr>
          <a:xfrm>
            <a:off x="7129999" y="4129696"/>
            <a:ext cx="419147" cy="365492"/>
          </a:xfrm>
          <a:custGeom>
            <a:avLst/>
            <a:gdLst>
              <a:gd name="connsiteX0" fmla="*/ 0 w 838200"/>
              <a:gd name="connsiteY0" fmla="*/ 619836 h 619836"/>
              <a:gd name="connsiteX1" fmla="*/ 361950 w 838200"/>
              <a:gd name="connsiteY1" fmla="*/ 486486 h 619836"/>
              <a:gd name="connsiteX2" fmla="*/ 457200 w 838200"/>
              <a:gd name="connsiteY2" fmla="*/ 257886 h 619836"/>
              <a:gd name="connsiteX3" fmla="*/ 552450 w 838200"/>
              <a:gd name="connsiteY3" fmla="*/ 29286 h 619836"/>
              <a:gd name="connsiteX4" fmla="*/ 838200 w 838200"/>
              <a:gd name="connsiteY4" fmla="*/ 10236 h 6198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8200" h="619836">
                <a:moveTo>
                  <a:pt x="0" y="619836"/>
                </a:moveTo>
                <a:cubicBezTo>
                  <a:pt x="142875" y="583323"/>
                  <a:pt x="285750" y="546811"/>
                  <a:pt x="361950" y="486486"/>
                </a:cubicBezTo>
                <a:cubicBezTo>
                  <a:pt x="438150" y="426161"/>
                  <a:pt x="457200" y="257886"/>
                  <a:pt x="457200" y="257886"/>
                </a:cubicBezTo>
                <a:cubicBezTo>
                  <a:pt x="488950" y="181686"/>
                  <a:pt x="488950" y="70561"/>
                  <a:pt x="552450" y="29286"/>
                </a:cubicBezTo>
                <a:cubicBezTo>
                  <a:pt x="615950" y="-11989"/>
                  <a:pt x="727075" y="-877"/>
                  <a:pt x="838200" y="10236"/>
                </a:cubicBezTo>
              </a:path>
            </a:pathLst>
          </a:cu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 name="手繪多邊形 2"/>
          <p:cNvSpPr/>
          <p:nvPr/>
        </p:nvSpPr>
        <p:spPr>
          <a:xfrm>
            <a:off x="3829319" y="3347673"/>
            <a:ext cx="3425781" cy="734931"/>
          </a:xfrm>
          <a:custGeom>
            <a:avLst/>
            <a:gdLst>
              <a:gd name="connsiteX0" fmla="*/ 3425781 w 3425781"/>
              <a:gd name="connsiteY0" fmla="*/ 619021 h 734931"/>
              <a:gd name="connsiteX1" fmla="*/ 1854558 w 3425781"/>
              <a:gd name="connsiteY1" fmla="*/ 835 h 734931"/>
              <a:gd name="connsiteX2" fmla="*/ 0 w 3425781"/>
              <a:gd name="connsiteY2" fmla="*/ 734931 h 734931"/>
            </a:gdLst>
            <a:ahLst/>
            <a:cxnLst>
              <a:cxn ang="0">
                <a:pos x="connsiteX0" y="connsiteY0"/>
              </a:cxn>
              <a:cxn ang="0">
                <a:pos x="connsiteX1" y="connsiteY1"/>
              </a:cxn>
              <a:cxn ang="0">
                <a:pos x="connsiteX2" y="connsiteY2"/>
              </a:cxn>
            </a:cxnLst>
            <a:rect l="l" t="t" r="r" b="b"/>
            <a:pathLst>
              <a:path w="3425781" h="734931">
                <a:moveTo>
                  <a:pt x="3425781" y="619021"/>
                </a:moveTo>
                <a:cubicBezTo>
                  <a:pt x="2925651" y="300269"/>
                  <a:pt x="2425521" y="-18483"/>
                  <a:pt x="1854558" y="835"/>
                </a:cubicBezTo>
                <a:cubicBezTo>
                  <a:pt x="1283594" y="20153"/>
                  <a:pt x="641797" y="377542"/>
                  <a:pt x="0" y="734931"/>
                </a:cubicBezTo>
              </a:path>
            </a:pathLst>
          </a:custGeom>
          <a:noFill/>
          <a:ln w="28575">
            <a:solidFill>
              <a:srgbClr val="FF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文字方塊 15"/>
          <p:cNvSpPr txBox="1"/>
          <p:nvPr/>
        </p:nvSpPr>
        <p:spPr>
          <a:xfrm>
            <a:off x="4151317" y="3169402"/>
            <a:ext cx="967403" cy="461665"/>
          </a:xfrm>
          <a:prstGeom prst="rect">
            <a:avLst/>
          </a:prstGeom>
          <a:noFill/>
        </p:spPr>
        <p:txBody>
          <a:bodyPr wrap="square" rtlCol="0">
            <a:spAutoFit/>
          </a:bodyPr>
          <a:lstStyle/>
          <a:p>
            <a:r>
              <a:rPr lang="zh-CN" altLang="en-US" sz="2400" dirty="0" smtClean="0">
                <a:solidFill>
                  <a:srgbClr val="FF0000"/>
                </a:solidFill>
                <a:latin typeface="Microsoft YaHei" charset="-122"/>
                <a:ea typeface="Microsoft YaHei" charset="-122"/>
                <a:cs typeface="Microsoft YaHei" charset="-122"/>
              </a:rPr>
              <a:t>存储</a:t>
            </a:r>
            <a:endParaRPr lang="zh-TW" altLang="en-US" sz="2400" dirty="0">
              <a:solidFill>
                <a:srgbClr val="FF0000"/>
              </a:solidFill>
              <a:latin typeface="Microsoft YaHei" charset="-122"/>
              <a:ea typeface="Microsoft YaHei" charset="-122"/>
              <a:cs typeface="Microsoft YaHei" charset="-122"/>
            </a:endParaRPr>
          </a:p>
        </p:txBody>
      </p:sp>
      <p:sp>
        <p:nvSpPr>
          <p:cNvPr id="47" name="手繪多邊形 46"/>
          <p:cNvSpPr/>
          <p:nvPr/>
        </p:nvSpPr>
        <p:spPr>
          <a:xfrm>
            <a:off x="5440718" y="3346270"/>
            <a:ext cx="3425781" cy="734931"/>
          </a:xfrm>
          <a:custGeom>
            <a:avLst/>
            <a:gdLst>
              <a:gd name="connsiteX0" fmla="*/ 3425781 w 3425781"/>
              <a:gd name="connsiteY0" fmla="*/ 619021 h 734931"/>
              <a:gd name="connsiteX1" fmla="*/ 1854558 w 3425781"/>
              <a:gd name="connsiteY1" fmla="*/ 835 h 734931"/>
              <a:gd name="connsiteX2" fmla="*/ 0 w 3425781"/>
              <a:gd name="connsiteY2" fmla="*/ 734931 h 734931"/>
            </a:gdLst>
            <a:ahLst/>
            <a:cxnLst>
              <a:cxn ang="0">
                <a:pos x="connsiteX0" y="connsiteY0"/>
              </a:cxn>
              <a:cxn ang="0">
                <a:pos x="connsiteX1" y="connsiteY1"/>
              </a:cxn>
              <a:cxn ang="0">
                <a:pos x="connsiteX2" y="connsiteY2"/>
              </a:cxn>
            </a:cxnLst>
            <a:rect l="l" t="t" r="r" b="b"/>
            <a:pathLst>
              <a:path w="3425781" h="734931">
                <a:moveTo>
                  <a:pt x="3425781" y="619021"/>
                </a:moveTo>
                <a:cubicBezTo>
                  <a:pt x="2925651" y="300269"/>
                  <a:pt x="2425521" y="-18483"/>
                  <a:pt x="1854558" y="835"/>
                </a:cubicBezTo>
                <a:cubicBezTo>
                  <a:pt x="1283594" y="20153"/>
                  <a:pt x="641797" y="377542"/>
                  <a:pt x="0" y="734931"/>
                </a:cubicBezTo>
              </a:path>
            </a:pathLst>
          </a:custGeom>
          <a:noFill/>
          <a:ln w="28575">
            <a:solidFill>
              <a:srgbClr val="FF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24" name="文本框 23"/>
              <p:cNvSpPr txBox="1"/>
              <p:nvPr/>
            </p:nvSpPr>
            <p:spPr>
              <a:xfrm>
                <a:off x="7106432" y="1565054"/>
                <a:ext cx="366639"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sz="2400" i="1" smtClean="0">
                              <a:latin typeface="Cambria Math" charset="0"/>
                            </a:rPr>
                          </m:ctrlPr>
                        </m:sSubPr>
                        <m:e>
                          <m:acc>
                            <m:accPr>
                              <m:chr m:val="̂"/>
                              <m:ctrlPr>
                                <a:rPr kumimoji="1" lang="zh-CN" altLang="en-US" sz="2400" i="1">
                                  <a:latin typeface="Cambria Math" charset="0"/>
                                </a:rPr>
                              </m:ctrlPr>
                            </m:accPr>
                            <m:e>
                              <m:r>
                                <a:rPr kumimoji="1" lang="en-US" altLang="zh-CN" sz="2400" i="1">
                                  <a:latin typeface="Cambria Math" charset="0"/>
                                </a:rPr>
                                <m:t>𝑦</m:t>
                              </m:r>
                            </m:e>
                          </m:acc>
                        </m:e>
                        <m:sub>
                          <m:r>
                            <a:rPr kumimoji="1" lang="en-US" altLang="zh-CN" sz="2400" b="0" i="1" smtClean="0">
                              <a:latin typeface="Cambria Math" charset="0"/>
                            </a:rPr>
                            <m:t>1</m:t>
                          </m:r>
                        </m:sub>
                      </m:sSub>
                    </m:oMath>
                  </m:oMathPara>
                </a14:m>
                <a:endParaRPr kumimoji="1" lang="zh-CN" altLang="en-US" sz="2400" dirty="0"/>
              </a:p>
            </p:txBody>
          </p:sp>
        </mc:Choice>
        <mc:Fallback xmlns="">
          <p:sp>
            <p:nvSpPr>
              <p:cNvPr id="24" name="文本框 23"/>
              <p:cNvSpPr txBox="1">
                <a:spLocks noRot="1" noChangeAspect="1" noMove="1" noResize="1" noEditPoints="1" noAdjustHandles="1" noChangeArrowheads="1" noChangeShapeType="1" noTextEdit="1"/>
              </p:cNvSpPr>
              <p:nvPr/>
            </p:nvSpPr>
            <p:spPr>
              <a:xfrm>
                <a:off x="7106432" y="1565054"/>
                <a:ext cx="366639" cy="369332"/>
              </a:xfrm>
              <a:prstGeom prst="rect">
                <a:avLst/>
              </a:prstGeom>
              <a:blipFill rotWithShape="0">
                <a:blip r:embed="rId12"/>
                <a:stretch>
                  <a:fillRect l="-20000" t="-18333" r="-51667" b="-23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0" name="文本框 49"/>
              <p:cNvSpPr txBox="1"/>
              <p:nvPr/>
            </p:nvSpPr>
            <p:spPr>
              <a:xfrm>
                <a:off x="8790401" y="1627815"/>
                <a:ext cx="37375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sz="2400" i="1" smtClean="0">
                              <a:latin typeface="Cambria Math" charset="0"/>
                            </a:rPr>
                          </m:ctrlPr>
                        </m:sSubPr>
                        <m:e>
                          <m:acc>
                            <m:accPr>
                              <m:chr m:val="̂"/>
                              <m:ctrlPr>
                                <a:rPr kumimoji="1" lang="zh-CN" altLang="en-US" sz="2400" i="1">
                                  <a:latin typeface="Cambria Math" charset="0"/>
                                </a:rPr>
                              </m:ctrlPr>
                            </m:accPr>
                            <m:e>
                              <m:r>
                                <a:rPr kumimoji="1" lang="en-US" altLang="zh-CN" sz="2400" i="1">
                                  <a:latin typeface="Cambria Math" charset="0"/>
                                </a:rPr>
                                <m:t>𝑦</m:t>
                              </m:r>
                            </m:e>
                          </m:acc>
                        </m:e>
                        <m:sub>
                          <m:r>
                            <a:rPr kumimoji="1" lang="en-US" altLang="zh-CN" sz="2400" b="0" i="1" smtClean="0">
                              <a:latin typeface="Cambria Math" charset="0"/>
                            </a:rPr>
                            <m:t>2</m:t>
                          </m:r>
                        </m:sub>
                      </m:sSub>
                    </m:oMath>
                  </m:oMathPara>
                </a14:m>
                <a:endParaRPr kumimoji="1" lang="zh-CN" altLang="en-US" sz="2400" dirty="0"/>
              </a:p>
            </p:txBody>
          </p:sp>
        </mc:Choice>
        <mc:Fallback xmlns="">
          <p:sp>
            <p:nvSpPr>
              <p:cNvPr id="50" name="文本框 49"/>
              <p:cNvSpPr txBox="1">
                <a:spLocks noRot="1" noChangeAspect="1" noMove="1" noResize="1" noEditPoints="1" noAdjustHandles="1" noChangeArrowheads="1" noChangeShapeType="1" noTextEdit="1"/>
              </p:cNvSpPr>
              <p:nvPr/>
            </p:nvSpPr>
            <p:spPr>
              <a:xfrm>
                <a:off x="8790401" y="1627815"/>
                <a:ext cx="373756" cy="369332"/>
              </a:xfrm>
              <a:prstGeom prst="rect">
                <a:avLst/>
              </a:prstGeom>
              <a:blipFill rotWithShape="0">
                <a:blip r:embed="rId13"/>
                <a:stretch>
                  <a:fillRect l="-19672" t="-16393" r="-50820" b="-2295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228249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p:bldP spid="63" grpId="0"/>
      <p:bldP spid="70" grpId="0" animBg="1"/>
      <p:bldP spid="71" grpId="0" animBg="1"/>
      <p:bldP spid="72" grpId="0" animBg="1"/>
      <p:bldP spid="73" grpId="0" animBg="1"/>
      <p:bldP spid="3" grpId="0" animBg="1"/>
      <p:bldP spid="16" grpId="0"/>
      <p:bldP spid="4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CN" altLang="en-US" dirty="0" smtClean="0"/>
              <a:t>例</a:t>
            </a:r>
            <a:endParaRPr lang="zh-TW" altLang="en-US" dirty="0"/>
          </a:p>
        </p:txBody>
      </p:sp>
      <p:cxnSp>
        <p:nvCxnSpPr>
          <p:cNvPr id="4" name="直線單箭頭接點 3"/>
          <p:cNvCxnSpPr/>
          <p:nvPr/>
        </p:nvCxnSpPr>
        <p:spPr>
          <a:xfrm rot="16200000">
            <a:off x="8629363" y="2370912"/>
            <a:ext cx="655655"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 name="直線單箭頭接點 4"/>
          <p:cNvCxnSpPr/>
          <p:nvPr/>
        </p:nvCxnSpPr>
        <p:spPr>
          <a:xfrm rot="16200000">
            <a:off x="6982376" y="2338561"/>
            <a:ext cx="649008"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6" name="群組 5"/>
          <p:cNvGrpSpPr/>
          <p:nvPr/>
        </p:nvGrpSpPr>
        <p:grpSpPr>
          <a:xfrm>
            <a:off x="7117299" y="5593146"/>
            <a:ext cx="342900" cy="461962"/>
            <a:chOff x="1882729" y="2137119"/>
            <a:chExt cx="342900" cy="461962"/>
          </a:xfrm>
        </p:grpSpPr>
        <p:sp>
          <p:nvSpPr>
            <p:cNvPr id="7" name="矩形 6"/>
            <p:cNvSpPr/>
            <p:nvPr/>
          </p:nvSpPr>
          <p:spPr>
            <a:xfrm>
              <a:off x="1882729" y="2232369"/>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graphicFrame>
          <p:nvGraphicFramePr>
            <p:cNvPr id="8" name="Object 12"/>
            <p:cNvGraphicFramePr>
              <a:graphicFrameLocks noChangeAspect="1"/>
            </p:cNvGraphicFramePr>
            <p:nvPr>
              <p:extLst/>
            </p:nvPr>
          </p:nvGraphicFramePr>
          <p:xfrm>
            <a:off x="1895428" y="2137119"/>
            <a:ext cx="325438" cy="461962"/>
          </p:xfrm>
          <a:graphic>
            <a:graphicData uri="http://schemas.openxmlformats.org/presentationml/2006/ole">
              <mc:AlternateContent xmlns:mc="http://schemas.openxmlformats.org/markup-compatibility/2006">
                <mc:Choice xmlns:v="urn:schemas-microsoft-com:vml" Requires="v">
                  <p:oleObj spid="_x0000_s50303" name="方程式" r:id="rId4" imgW="152280" imgH="215640" progId="Equation.3">
                    <p:embed/>
                  </p:oleObj>
                </mc:Choice>
                <mc:Fallback>
                  <p:oleObj name="方程式" r:id="rId4" imgW="152280" imgH="215640" progId="Equation.3">
                    <p:embed/>
                    <p:pic>
                      <p:nvPicPr>
                        <p:cNvPr id="0" name=""/>
                        <p:cNvPicPr>
                          <a:picLocks noChangeAspect="1" noChangeArrowheads="1"/>
                        </p:cNvPicPr>
                        <p:nvPr/>
                      </p:nvPicPr>
                      <p:blipFill>
                        <a:blip r:embed="rId5"/>
                        <a:srcRect/>
                        <a:stretch>
                          <a:fillRect/>
                        </a:stretch>
                      </p:blipFill>
                      <p:spPr bwMode="auto">
                        <a:xfrm>
                          <a:off x="1895428" y="2137119"/>
                          <a:ext cx="325438" cy="4619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9" name="群組 8"/>
          <p:cNvGrpSpPr/>
          <p:nvPr/>
        </p:nvGrpSpPr>
        <p:grpSpPr>
          <a:xfrm>
            <a:off x="8724563" y="5624272"/>
            <a:ext cx="376238" cy="461963"/>
            <a:chOff x="1876911" y="2719848"/>
            <a:chExt cx="376238" cy="461963"/>
          </a:xfrm>
        </p:grpSpPr>
        <p:sp>
          <p:nvSpPr>
            <p:cNvPr id="10" name="矩形 9"/>
            <p:cNvSpPr/>
            <p:nvPr/>
          </p:nvSpPr>
          <p:spPr>
            <a:xfrm>
              <a:off x="1876911" y="2802698"/>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graphicFrame>
          <p:nvGraphicFramePr>
            <p:cNvPr id="11" name="Object 12"/>
            <p:cNvGraphicFramePr>
              <a:graphicFrameLocks noChangeAspect="1"/>
            </p:cNvGraphicFramePr>
            <p:nvPr>
              <p:extLst/>
            </p:nvPr>
          </p:nvGraphicFramePr>
          <p:xfrm>
            <a:off x="1900724" y="2719848"/>
            <a:ext cx="352425" cy="461963"/>
          </p:xfrm>
          <a:graphic>
            <a:graphicData uri="http://schemas.openxmlformats.org/presentationml/2006/ole">
              <mc:AlternateContent xmlns:mc="http://schemas.openxmlformats.org/markup-compatibility/2006">
                <mc:Choice xmlns:v="urn:schemas-microsoft-com:vml" Requires="v">
                  <p:oleObj spid="_x0000_s50304" name="方程式" r:id="rId6" imgW="164880" imgH="215640" progId="Equation.3">
                    <p:embed/>
                  </p:oleObj>
                </mc:Choice>
                <mc:Fallback>
                  <p:oleObj name="方程式" r:id="rId6" imgW="164880" imgH="215640" progId="Equation.3">
                    <p:embed/>
                    <p:pic>
                      <p:nvPicPr>
                        <p:cNvPr id="0" name=""/>
                        <p:cNvPicPr>
                          <a:picLocks noChangeAspect="1" noChangeArrowheads="1"/>
                        </p:cNvPicPr>
                        <p:nvPr/>
                      </p:nvPicPr>
                      <p:blipFill>
                        <a:blip r:embed="rId7"/>
                        <a:srcRect/>
                        <a:stretch>
                          <a:fillRect/>
                        </a:stretch>
                      </p:blipFill>
                      <p:spPr bwMode="auto">
                        <a:xfrm>
                          <a:off x="1900724" y="2719848"/>
                          <a:ext cx="352425" cy="461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2" name="橢圓 11"/>
          <p:cNvSpPr/>
          <p:nvPr/>
        </p:nvSpPr>
        <p:spPr>
          <a:xfrm rot="16200000">
            <a:off x="7053475" y="4016482"/>
            <a:ext cx="574158"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13" name="橢圓 12"/>
          <p:cNvSpPr/>
          <p:nvPr/>
        </p:nvSpPr>
        <p:spPr>
          <a:xfrm rot="16200000">
            <a:off x="8601170" y="4056793"/>
            <a:ext cx="574158"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14" name="橢圓 13"/>
          <p:cNvSpPr/>
          <p:nvPr/>
        </p:nvSpPr>
        <p:spPr>
          <a:xfrm rot="16200000">
            <a:off x="7019801" y="2338561"/>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15" name="橢圓 14"/>
          <p:cNvSpPr/>
          <p:nvPr/>
        </p:nvSpPr>
        <p:spPr>
          <a:xfrm rot="16200000">
            <a:off x="8592477" y="2348667"/>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grpSp>
        <p:nvGrpSpPr>
          <p:cNvPr id="18" name="群組 17"/>
          <p:cNvGrpSpPr/>
          <p:nvPr/>
        </p:nvGrpSpPr>
        <p:grpSpPr>
          <a:xfrm rot="16200000">
            <a:off x="7594547" y="4322261"/>
            <a:ext cx="1037222" cy="1638300"/>
            <a:chOff x="1013669" y="3459098"/>
            <a:chExt cx="1588876" cy="1638300"/>
          </a:xfrm>
        </p:grpSpPr>
        <p:cxnSp>
          <p:nvCxnSpPr>
            <p:cNvPr id="19" name="直線單箭頭接點 18"/>
            <p:cNvCxnSpPr/>
            <p:nvPr/>
          </p:nvCxnSpPr>
          <p:spPr>
            <a:xfrm flipV="1">
              <a:off x="1013669" y="3507292"/>
              <a:ext cx="1574937" cy="158516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0" name="群組 19"/>
            <p:cNvGrpSpPr/>
            <p:nvPr/>
          </p:nvGrpSpPr>
          <p:grpSpPr>
            <a:xfrm>
              <a:off x="1025705" y="3459098"/>
              <a:ext cx="1576840" cy="1638300"/>
              <a:chOff x="1025705" y="3459098"/>
              <a:chExt cx="1576840" cy="1638300"/>
            </a:xfrm>
          </p:grpSpPr>
          <p:cxnSp>
            <p:nvCxnSpPr>
              <p:cNvPr id="21" name="直線單箭頭接點 20"/>
              <p:cNvCxnSpPr/>
              <p:nvPr/>
            </p:nvCxnSpPr>
            <p:spPr>
              <a:xfrm>
                <a:off x="1048081" y="3459098"/>
                <a:ext cx="1548874" cy="160892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線單箭頭接點 21"/>
              <p:cNvCxnSpPr/>
              <p:nvPr/>
            </p:nvCxnSpPr>
            <p:spPr>
              <a:xfrm flipV="1">
                <a:off x="1025705" y="5097398"/>
                <a:ext cx="157684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線單箭頭接點 22"/>
              <p:cNvCxnSpPr/>
              <p:nvPr/>
            </p:nvCxnSpPr>
            <p:spPr>
              <a:xfrm flipV="1">
                <a:off x="1025705" y="3459098"/>
                <a:ext cx="157684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grpSp>
        <p:nvGrpSpPr>
          <p:cNvPr id="55" name="群組 54"/>
          <p:cNvGrpSpPr/>
          <p:nvPr/>
        </p:nvGrpSpPr>
        <p:grpSpPr>
          <a:xfrm>
            <a:off x="3624363" y="4001430"/>
            <a:ext cx="342900" cy="461962"/>
            <a:chOff x="1882729" y="2137119"/>
            <a:chExt cx="342900" cy="461962"/>
          </a:xfrm>
        </p:grpSpPr>
        <p:sp>
          <p:nvSpPr>
            <p:cNvPr id="56" name="矩形 55"/>
            <p:cNvSpPr/>
            <p:nvPr/>
          </p:nvSpPr>
          <p:spPr>
            <a:xfrm>
              <a:off x="1882729" y="2232369"/>
              <a:ext cx="342900" cy="3429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a:p>
          </p:txBody>
        </p:sp>
        <p:graphicFrame>
          <p:nvGraphicFramePr>
            <p:cNvPr id="57" name="Object 12"/>
            <p:cNvGraphicFramePr>
              <a:graphicFrameLocks noChangeAspect="1"/>
            </p:cNvGraphicFramePr>
            <p:nvPr>
              <p:extLst/>
            </p:nvPr>
          </p:nvGraphicFramePr>
          <p:xfrm>
            <a:off x="1895428" y="2137119"/>
            <a:ext cx="325438" cy="461962"/>
          </p:xfrm>
          <a:graphic>
            <a:graphicData uri="http://schemas.openxmlformats.org/presentationml/2006/ole">
              <mc:AlternateContent xmlns:mc="http://schemas.openxmlformats.org/markup-compatibility/2006">
                <mc:Choice xmlns:v="urn:schemas-microsoft-com:vml" Requires="v">
                  <p:oleObj spid="_x0000_s50305" name="方程式" r:id="rId8" imgW="152280" imgH="215640" progId="Equation.3">
                    <p:embed/>
                  </p:oleObj>
                </mc:Choice>
                <mc:Fallback>
                  <p:oleObj name="方程式" r:id="rId8" imgW="152280" imgH="215640" progId="Equation.3">
                    <p:embed/>
                    <p:pic>
                      <p:nvPicPr>
                        <p:cNvPr id="0" name=""/>
                        <p:cNvPicPr>
                          <a:picLocks noChangeAspect="1" noChangeArrowheads="1"/>
                        </p:cNvPicPr>
                        <p:nvPr/>
                      </p:nvPicPr>
                      <p:blipFill>
                        <a:blip r:embed="rId9"/>
                        <a:srcRect/>
                        <a:stretch>
                          <a:fillRect/>
                        </a:stretch>
                      </p:blipFill>
                      <p:spPr bwMode="auto">
                        <a:xfrm>
                          <a:off x="1895428" y="2137119"/>
                          <a:ext cx="325438" cy="4619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58" name="群組 57"/>
          <p:cNvGrpSpPr/>
          <p:nvPr/>
        </p:nvGrpSpPr>
        <p:grpSpPr>
          <a:xfrm>
            <a:off x="5231628" y="4003466"/>
            <a:ext cx="391033" cy="461963"/>
            <a:chOff x="1876911" y="2719786"/>
            <a:chExt cx="391033" cy="461963"/>
          </a:xfrm>
        </p:grpSpPr>
        <p:sp>
          <p:nvSpPr>
            <p:cNvPr id="59" name="矩形 58"/>
            <p:cNvSpPr/>
            <p:nvPr/>
          </p:nvSpPr>
          <p:spPr>
            <a:xfrm>
              <a:off x="1876911" y="2802698"/>
              <a:ext cx="342900" cy="3429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a:p>
          </p:txBody>
        </p:sp>
        <p:graphicFrame>
          <p:nvGraphicFramePr>
            <p:cNvPr id="60" name="Object 12"/>
            <p:cNvGraphicFramePr>
              <a:graphicFrameLocks noChangeAspect="1"/>
            </p:cNvGraphicFramePr>
            <p:nvPr>
              <p:extLst/>
            </p:nvPr>
          </p:nvGraphicFramePr>
          <p:xfrm>
            <a:off x="1888532" y="2719786"/>
            <a:ext cx="379412" cy="461963"/>
          </p:xfrm>
          <a:graphic>
            <a:graphicData uri="http://schemas.openxmlformats.org/presentationml/2006/ole">
              <mc:AlternateContent xmlns:mc="http://schemas.openxmlformats.org/markup-compatibility/2006">
                <mc:Choice xmlns:v="urn:schemas-microsoft-com:vml" Requires="v">
                  <p:oleObj spid="_x0000_s50306" name="方程式" r:id="rId10" imgW="177480" imgH="215640" progId="Equation.3">
                    <p:embed/>
                  </p:oleObj>
                </mc:Choice>
                <mc:Fallback>
                  <p:oleObj name="方程式" r:id="rId10" imgW="177480" imgH="215640" progId="Equation.3">
                    <p:embed/>
                    <p:pic>
                      <p:nvPicPr>
                        <p:cNvPr id="0" name=""/>
                        <p:cNvPicPr>
                          <a:picLocks noChangeAspect="1" noChangeArrowheads="1"/>
                        </p:cNvPicPr>
                        <p:nvPr/>
                      </p:nvPicPr>
                      <p:blipFill>
                        <a:blip r:embed="rId11"/>
                        <a:srcRect/>
                        <a:stretch>
                          <a:fillRect/>
                        </a:stretch>
                      </p:blipFill>
                      <p:spPr bwMode="auto">
                        <a:xfrm>
                          <a:off x="1888532" y="2719786"/>
                          <a:ext cx="379412" cy="461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64" name="群組 63"/>
          <p:cNvGrpSpPr/>
          <p:nvPr/>
        </p:nvGrpSpPr>
        <p:grpSpPr>
          <a:xfrm rot="16200000">
            <a:off x="7594547" y="2659736"/>
            <a:ext cx="1037222" cy="1638300"/>
            <a:chOff x="1013669" y="3459098"/>
            <a:chExt cx="1588876" cy="1638300"/>
          </a:xfrm>
        </p:grpSpPr>
        <p:cxnSp>
          <p:nvCxnSpPr>
            <p:cNvPr id="65" name="直線單箭頭接點 64"/>
            <p:cNvCxnSpPr/>
            <p:nvPr/>
          </p:nvCxnSpPr>
          <p:spPr>
            <a:xfrm flipV="1">
              <a:off x="1013669" y="3507292"/>
              <a:ext cx="1574937" cy="158516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66" name="群組 65"/>
            <p:cNvGrpSpPr/>
            <p:nvPr/>
          </p:nvGrpSpPr>
          <p:grpSpPr>
            <a:xfrm>
              <a:off x="1025705" y="3459098"/>
              <a:ext cx="1576840" cy="1638300"/>
              <a:chOff x="1025705" y="3459098"/>
              <a:chExt cx="1576840" cy="1638300"/>
            </a:xfrm>
          </p:grpSpPr>
          <p:cxnSp>
            <p:nvCxnSpPr>
              <p:cNvPr id="67" name="直線單箭頭接點 66"/>
              <p:cNvCxnSpPr/>
              <p:nvPr/>
            </p:nvCxnSpPr>
            <p:spPr>
              <a:xfrm>
                <a:off x="1048081" y="3459098"/>
                <a:ext cx="1548874" cy="160892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直線單箭頭接點 67"/>
              <p:cNvCxnSpPr/>
              <p:nvPr/>
            </p:nvCxnSpPr>
            <p:spPr>
              <a:xfrm flipV="1">
                <a:off x="1025705" y="5097398"/>
                <a:ext cx="157684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9" name="直線單箭頭接點 68"/>
              <p:cNvCxnSpPr/>
              <p:nvPr/>
            </p:nvCxnSpPr>
            <p:spPr>
              <a:xfrm flipV="1">
                <a:off x="1025705" y="3459098"/>
                <a:ext cx="157684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sp>
        <p:nvSpPr>
          <p:cNvPr id="70" name="手繪多邊形 69"/>
          <p:cNvSpPr/>
          <p:nvPr/>
        </p:nvSpPr>
        <p:spPr>
          <a:xfrm>
            <a:off x="5416550" y="4445001"/>
            <a:ext cx="1828800" cy="319831"/>
          </a:xfrm>
          <a:custGeom>
            <a:avLst/>
            <a:gdLst>
              <a:gd name="connsiteX0" fmla="*/ 0 w 1828800"/>
              <a:gd name="connsiteY0" fmla="*/ 0 h 319831"/>
              <a:gd name="connsiteX1" fmla="*/ 1016000 w 1828800"/>
              <a:gd name="connsiteY1" fmla="*/ 317500 h 319831"/>
              <a:gd name="connsiteX2" fmla="*/ 1828800 w 1828800"/>
              <a:gd name="connsiteY2" fmla="*/ 152400 h 319831"/>
            </a:gdLst>
            <a:ahLst/>
            <a:cxnLst>
              <a:cxn ang="0">
                <a:pos x="connsiteX0" y="connsiteY0"/>
              </a:cxn>
              <a:cxn ang="0">
                <a:pos x="connsiteX1" y="connsiteY1"/>
              </a:cxn>
              <a:cxn ang="0">
                <a:pos x="connsiteX2" y="connsiteY2"/>
              </a:cxn>
            </a:cxnLst>
            <a:rect l="l" t="t" r="r" b="b"/>
            <a:pathLst>
              <a:path w="1828800" h="319831">
                <a:moveTo>
                  <a:pt x="0" y="0"/>
                </a:moveTo>
                <a:cubicBezTo>
                  <a:pt x="355600" y="146050"/>
                  <a:pt x="711200" y="292100"/>
                  <a:pt x="1016000" y="317500"/>
                </a:cubicBezTo>
                <a:cubicBezTo>
                  <a:pt x="1320800" y="342900"/>
                  <a:pt x="1828800" y="152400"/>
                  <a:pt x="1828800" y="152400"/>
                </a:cubicBezTo>
              </a:path>
            </a:pathLst>
          </a:custGeom>
          <a:noFill/>
          <a:ln w="2857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1" name="手繪多邊形 70"/>
          <p:cNvSpPr/>
          <p:nvPr/>
        </p:nvSpPr>
        <p:spPr>
          <a:xfrm>
            <a:off x="5403850" y="4457701"/>
            <a:ext cx="3416300" cy="624441"/>
          </a:xfrm>
          <a:custGeom>
            <a:avLst/>
            <a:gdLst>
              <a:gd name="connsiteX0" fmla="*/ 0 w 3416300"/>
              <a:gd name="connsiteY0" fmla="*/ 0 h 624441"/>
              <a:gd name="connsiteX1" fmla="*/ 1854200 w 3416300"/>
              <a:gd name="connsiteY1" fmla="*/ 622300 h 624441"/>
              <a:gd name="connsiteX2" fmla="*/ 3416300 w 3416300"/>
              <a:gd name="connsiteY2" fmla="*/ 165100 h 624441"/>
            </a:gdLst>
            <a:ahLst/>
            <a:cxnLst>
              <a:cxn ang="0">
                <a:pos x="connsiteX0" y="connsiteY0"/>
              </a:cxn>
              <a:cxn ang="0">
                <a:pos x="connsiteX1" y="connsiteY1"/>
              </a:cxn>
              <a:cxn ang="0">
                <a:pos x="connsiteX2" y="connsiteY2"/>
              </a:cxn>
            </a:cxnLst>
            <a:rect l="l" t="t" r="r" b="b"/>
            <a:pathLst>
              <a:path w="3416300" h="624441">
                <a:moveTo>
                  <a:pt x="0" y="0"/>
                </a:moveTo>
                <a:cubicBezTo>
                  <a:pt x="642408" y="297391"/>
                  <a:pt x="1284817" y="594783"/>
                  <a:pt x="1854200" y="622300"/>
                </a:cubicBezTo>
                <a:cubicBezTo>
                  <a:pt x="2423583" y="649817"/>
                  <a:pt x="2919941" y="407458"/>
                  <a:pt x="3416300" y="165100"/>
                </a:cubicBezTo>
              </a:path>
            </a:pathLst>
          </a:custGeom>
          <a:noFill/>
          <a:ln w="2857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2" name="手繪多邊形 71"/>
          <p:cNvSpPr/>
          <p:nvPr/>
        </p:nvSpPr>
        <p:spPr>
          <a:xfrm>
            <a:off x="3790950" y="4445001"/>
            <a:ext cx="3479800" cy="511221"/>
          </a:xfrm>
          <a:custGeom>
            <a:avLst/>
            <a:gdLst>
              <a:gd name="connsiteX0" fmla="*/ 0 w 3479800"/>
              <a:gd name="connsiteY0" fmla="*/ 0 h 511221"/>
              <a:gd name="connsiteX1" fmla="*/ 1600200 w 3479800"/>
              <a:gd name="connsiteY1" fmla="*/ 508000 h 511221"/>
              <a:gd name="connsiteX2" fmla="*/ 3479800 w 3479800"/>
              <a:gd name="connsiteY2" fmla="*/ 177800 h 511221"/>
            </a:gdLst>
            <a:ahLst/>
            <a:cxnLst>
              <a:cxn ang="0">
                <a:pos x="connsiteX0" y="connsiteY0"/>
              </a:cxn>
              <a:cxn ang="0">
                <a:pos x="connsiteX1" y="connsiteY1"/>
              </a:cxn>
              <a:cxn ang="0">
                <a:pos x="connsiteX2" y="connsiteY2"/>
              </a:cxn>
            </a:cxnLst>
            <a:rect l="l" t="t" r="r" b="b"/>
            <a:pathLst>
              <a:path w="3479800" h="511221">
                <a:moveTo>
                  <a:pt x="0" y="0"/>
                </a:moveTo>
                <a:cubicBezTo>
                  <a:pt x="510116" y="239183"/>
                  <a:pt x="1020233" y="478367"/>
                  <a:pt x="1600200" y="508000"/>
                </a:cubicBezTo>
                <a:cubicBezTo>
                  <a:pt x="2180167" y="537633"/>
                  <a:pt x="2829983" y="357716"/>
                  <a:pt x="3479800" y="177800"/>
                </a:cubicBezTo>
              </a:path>
            </a:pathLst>
          </a:custGeom>
          <a:noFill/>
          <a:ln w="28575">
            <a:solidFill>
              <a:srgbClr val="0000FF"/>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3" name="手繪多邊形 72"/>
          <p:cNvSpPr/>
          <p:nvPr/>
        </p:nvSpPr>
        <p:spPr>
          <a:xfrm>
            <a:off x="3803650" y="4445001"/>
            <a:ext cx="5143500" cy="1004985"/>
          </a:xfrm>
          <a:custGeom>
            <a:avLst/>
            <a:gdLst>
              <a:gd name="connsiteX0" fmla="*/ 0 w 5143500"/>
              <a:gd name="connsiteY0" fmla="*/ 0 h 1004985"/>
              <a:gd name="connsiteX1" fmla="*/ 2438400 w 5143500"/>
              <a:gd name="connsiteY1" fmla="*/ 1003300 h 1004985"/>
              <a:gd name="connsiteX2" fmla="*/ 5143500 w 5143500"/>
              <a:gd name="connsiteY2" fmla="*/ 190500 h 1004985"/>
            </a:gdLst>
            <a:ahLst/>
            <a:cxnLst>
              <a:cxn ang="0">
                <a:pos x="connsiteX0" y="connsiteY0"/>
              </a:cxn>
              <a:cxn ang="0">
                <a:pos x="connsiteX1" y="connsiteY1"/>
              </a:cxn>
              <a:cxn ang="0">
                <a:pos x="connsiteX2" y="connsiteY2"/>
              </a:cxn>
            </a:cxnLst>
            <a:rect l="l" t="t" r="r" b="b"/>
            <a:pathLst>
              <a:path w="5143500" h="1004985">
                <a:moveTo>
                  <a:pt x="0" y="0"/>
                </a:moveTo>
                <a:cubicBezTo>
                  <a:pt x="790575" y="485775"/>
                  <a:pt x="1581150" y="971550"/>
                  <a:pt x="2438400" y="1003300"/>
                </a:cubicBezTo>
                <a:cubicBezTo>
                  <a:pt x="3295650" y="1035050"/>
                  <a:pt x="4219575" y="612775"/>
                  <a:pt x="5143500" y="190500"/>
                </a:cubicBezTo>
              </a:path>
            </a:pathLst>
          </a:custGeom>
          <a:noFill/>
          <a:ln w="28575">
            <a:solidFill>
              <a:srgbClr val="0000FF"/>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 name="手繪多邊形 2"/>
          <p:cNvSpPr/>
          <p:nvPr/>
        </p:nvSpPr>
        <p:spPr>
          <a:xfrm>
            <a:off x="3829319" y="3347673"/>
            <a:ext cx="3425781" cy="734931"/>
          </a:xfrm>
          <a:custGeom>
            <a:avLst/>
            <a:gdLst>
              <a:gd name="connsiteX0" fmla="*/ 3425781 w 3425781"/>
              <a:gd name="connsiteY0" fmla="*/ 619021 h 734931"/>
              <a:gd name="connsiteX1" fmla="*/ 1854558 w 3425781"/>
              <a:gd name="connsiteY1" fmla="*/ 835 h 734931"/>
              <a:gd name="connsiteX2" fmla="*/ 0 w 3425781"/>
              <a:gd name="connsiteY2" fmla="*/ 734931 h 734931"/>
            </a:gdLst>
            <a:ahLst/>
            <a:cxnLst>
              <a:cxn ang="0">
                <a:pos x="connsiteX0" y="connsiteY0"/>
              </a:cxn>
              <a:cxn ang="0">
                <a:pos x="connsiteX1" y="connsiteY1"/>
              </a:cxn>
              <a:cxn ang="0">
                <a:pos x="connsiteX2" y="connsiteY2"/>
              </a:cxn>
            </a:cxnLst>
            <a:rect l="l" t="t" r="r" b="b"/>
            <a:pathLst>
              <a:path w="3425781" h="734931">
                <a:moveTo>
                  <a:pt x="3425781" y="619021"/>
                </a:moveTo>
                <a:cubicBezTo>
                  <a:pt x="2925651" y="300269"/>
                  <a:pt x="2425521" y="-18483"/>
                  <a:pt x="1854558" y="835"/>
                </a:cubicBezTo>
                <a:cubicBezTo>
                  <a:pt x="1283594" y="20153"/>
                  <a:pt x="641797" y="377542"/>
                  <a:pt x="0" y="734931"/>
                </a:cubicBezTo>
              </a:path>
            </a:pathLst>
          </a:custGeom>
          <a:noFill/>
          <a:ln w="28575">
            <a:solidFill>
              <a:srgbClr val="FF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 name="文字方塊 16"/>
          <p:cNvSpPr txBox="1"/>
          <p:nvPr/>
        </p:nvSpPr>
        <p:spPr>
          <a:xfrm>
            <a:off x="1931266" y="5502793"/>
            <a:ext cx="4871870" cy="461665"/>
          </a:xfrm>
          <a:prstGeom prst="rect">
            <a:avLst/>
          </a:prstGeom>
          <a:noFill/>
        </p:spPr>
        <p:txBody>
          <a:bodyPr wrap="square" rtlCol="0">
            <a:spAutoFit/>
          </a:bodyPr>
          <a:lstStyle/>
          <a:p>
            <a:r>
              <a:rPr lang="zh-CN" altLang="en-US" sz="2400" dirty="0" smtClean="0">
                <a:latin typeface="Microsoft YaHei" charset="-122"/>
                <a:ea typeface="Microsoft YaHei" charset="-122"/>
                <a:cs typeface="Microsoft YaHei" charset="-122"/>
              </a:rPr>
              <a:t>所有权重均为</a:t>
            </a:r>
            <a:r>
              <a:rPr lang="en-US" altLang="zh-TW" sz="2400" dirty="0" smtClean="0">
                <a:latin typeface="Microsoft YaHei" charset="-122"/>
                <a:ea typeface="Microsoft YaHei" charset="-122"/>
                <a:cs typeface="Microsoft YaHei" charset="-122"/>
              </a:rPr>
              <a:t> </a:t>
            </a:r>
            <a:r>
              <a:rPr lang="en-US" altLang="zh-TW" sz="2400" dirty="0">
                <a:latin typeface="Microsoft YaHei" charset="-122"/>
                <a:ea typeface="Microsoft YaHei" charset="-122"/>
                <a:cs typeface="Microsoft YaHei" charset="-122"/>
              </a:rPr>
              <a:t>“1”, </a:t>
            </a:r>
            <a:r>
              <a:rPr lang="zh-CN" altLang="en-US" sz="2400" dirty="0" smtClean="0">
                <a:latin typeface="Microsoft YaHei" charset="-122"/>
                <a:ea typeface="Microsoft YaHei" charset="-122"/>
                <a:cs typeface="Microsoft YaHei" charset="-122"/>
              </a:rPr>
              <a:t> 没有偏置项</a:t>
            </a:r>
            <a:endParaRPr lang="zh-TW" altLang="en-US" sz="2400" dirty="0">
              <a:latin typeface="Microsoft YaHei" charset="-122"/>
              <a:ea typeface="Microsoft YaHei" charset="-122"/>
              <a:cs typeface="Microsoft YaHei" charset="-122"/>
            </a:endParaRPr>
          </a:p>
        </p:txBody>
      </p:sp>
      <p:sp>
        <p:nvSpPr>
          <p:cNvPr id="49" name="文字方塊 48"/>
          <p:cNvSpPr txBox="1"/>
          <p:nvPr/>
        </p:nvSpPr>
        <p:spPr>
          <a:xfrm>
            <a:off x="1938018" y="6015296"/>
            <a:ext cx="5320384" cy="461665"/>
          </a:xfrm>
          <a:prstGeom prst="rect">
            <a:avLst/>
          </a:prstGeom>
          <a:noFill/>
        </p:spPr>
        <p:txBody>
          <a:bodyPr wrap="square" rtlCol="0">
            <a:spAutoFit/>
          </a:bodyPr>
          <a:lstStyle/>
          <a:p>
            <a:r>
              <a:rPr lang="zh-CN" altLang="en-US" sz="2400" dirty="0" smtClean="0">
                <a:latin typeface="Microsoft YaHei" charset="-122"/>
                <a:ea typeface="Microsoft YaHei" charset="-122"/>
                <a:cs typeface="Microsoft YaHei" charset="-122"/>
              </a:rPr>
              <a:t>所有激活函数均为线性</a:t>
            </a:r>
            <a:endParaRPr lang="zh-TW" altLang="en-US" sz="2400" dirty="0">
              <a:latin typeface="Microsoft YaHei" charset="-122"/>
              <a:ea typeface="Microsoft YaHei" charset="-122"/>
              <a:cs typeface="Microsoft YaHei" charset="-122"/>
            </a:endParaRPr>
          </a:p>
        </p:txBody>
      </p:sp>
      <p:cxnSp>
        <p:nvCxnSpPr>
          <p:cNvPr id="25" name="直線接點 24"/>
          <p:cNvCxnSpPr/>
          <p:nvPr/>
        </p:nvCxnSpPr>
        <p:spPr>
          <a:xfrm flipH="1">
            <a:off x="7163888" y="2496258"/>
            <a:ext cx="291548" cy="32450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直線接點 51"/>
          <p:cNvCxnSpPr/>
          <p:nvPr/>
        </p:nvCxnSpPr>
        <p:spPr>
          <a:xfrm flipH="1">
            <a:off x="8747545" y="2475342"/>
            <a:ext cx="291548" cy="32450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直線接點 52"/>
          <p:cNvCxnSpPr/>
          <p:nvPr/>
        </p:nvCxnSpPr>
        <p:spPr>
          <a:xfrm flipH="1">
            <a:off x="7197938" y="4159975"/>
            <a:ext cx="291548" cy="32450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直線接點 53"/>
          <p:cNvCxnSpPr/>
          <p:nvPr/>
        </p:nvCxnSpPr>
        <p:spPr>
          <a:xfrm flipH="1">
            <a:off x="8757162" y="4193431"/>
            <a:ext cx="291548" cy="32450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4" name="群組 23"/>
          <p:cNvGrpSpPr/>
          <p:nvPr/>
        </p:nvGrpSpPr>
        <p:grpSpPr>
          <a:xfrm>
            <a:off x="1330896" y="867526"/>
            <a:ext cx="4535297" cy="613438"/>
            <a:chOff x="3463673" y="119351"/>
            <a:chExt cx="4535297" cy="613438"/>
          </a:xfrm>
        </p:grpSpPr>
        <p:sp>
          <p:nvSpPr>
            <p:cNvPr id="26" name="文字方塊 25"/>
            <p:cNvSpPr txBox="1"/>
            <p:nvPr/>
          </p:nvSpPr>
          <p:spPr>
            <a:xfrm>
              <a:off x="3463673" y="173004"/>
              <a:ext cx="2195749" cy="461665"/>
            </a:xfrm>
            <a:prstGeom prst="rect">
              <a:avLst/>
            </a:prstGeom>
            <a:noFill/>
          </p:spPr>
          <p:txBody>
            <a:bodyPr wrap="square" rtlCol="0">
              <a:spAutoFit/>
            </a:bodyPr>
            <a:lstStyle/>
            <a:p>
              <a:r>
                <a:rPr lang="zh-CN" altLang="en-US" sz="2400" dirty="0" smtClean="0">
                  <a:latin typeface="Microsoft YaHei" charset="-122"/>
                  <a:ea typeface="Microsoft YaHei" charset="-122"/>
                  <a:cs typeface="Microsoft YaHei" charset="-122"/>
                </a:rPr>
                <a:t>输入</a:t>
              </a:r>
              <a:r>
                <a:rPr lang="en-US" altLang="zh-TW" sz="2400" dirty="0" smtClean="0">
                  <a:latin typeface="Microsoft YaHei" charset="-122"/>
                  <a:ea typeface="Microsoft YaHei" charset="-122"/>
                  <a:cs typeface="Microsoft YaHei" charset="-122"/>
                </a:rPr>
                <a:t>:</a:t>
              </a:r>
              <a:endParaRPr lang="zh-TW" altLang="en-US" sz="2400" dirty="0">
                <a:latin typeface="Microsoft YaHei" charset="-122"/>
                <a:ea typeface="Microsoft YaHei" charset="-122"/>
                <a:cs typeface="Microsoft YaHei" charset="-122"/>
              </a:endParaRPr>
            </a:p>
          </p:txBody>
        </p:sp>
        <mc:AlternateContent xmlns:mc="http://schemas.openxmlformats.org/markup-compatibility/2006" xmlns:a14="http://schemas.microsoft.com/office/drawing/2010/main">
          <mc:Choice Requires="a14">
            <p:sp>
              <p:nvSpPr>
                <p:cNvPr id="27" name="文字方塊 26"/>
                <p:cNvSpPr txBox="1"/>
                <p:nvPr/>
              </p:nvSpPr>
              <p:spPr>
                <a:xfrm>
                  <a:off x="5790380" y="119351"/>
                  <a:ext cx="486095" cy="613438"/>
                </a:xfrm>
                <a:prstGeom prst="rect">
                  <a:avLst/>
                </a:prstGeom>
                <a:noFill/>
              </p:spPr>
              <p:txBody>
                <a:bodyPr wrap="none" lIns="0" tIns="0" rIns="0" bIns="0" rtlCol="0">
                  <a:spAutoFit/>
                </a:bodyPr>
                <a:lstStyle/>
                <a:p>
                  <a:pPr/>
                  <a14:m>
                    <m:oMathPara xmlns:m="http://schemas.openxmlformats.org/officeDocument/2006/math">
                      <m:oMathParaPr>
                        <m:jc m:val="center"/>
                      </m:oMathParaPr>
                      <m:oMath xmlns:m="http://schemas.openxmlformats.org/officeDocument/2006/math">
                        <m:d>
                          <m:dPr>
                            <m:begChr m:val="["/>
                            <m:endChr m:val="]"/>
                            <m:ctrlPr>
                              <a:rPr lang="en-US" altLang="zh-TW" sz="2400" i="1">
                                <a:latin typeface="Cambria Math" charset="0"/>
                                <a:ea typeface="Microsoft YaHei" charset="-122"/>
                                <a:cs typeface="Microsoft YaHei" charset="-122"/>
                              </a:rPr>
                            </m:ctrlPr>
                          </m:dPr>
                          <m:e>
                            <m:eqArr>
                              <m:eqArrPr>
                                <m:ctrlPr>
                                  <a:rPr lang="en-US" altLang="zh-TW" sz="2400" i="1">
                                    <a:latin typeface="Cambria Math" charset="0"/>
                                    <a:ea typeface="Microsoft YaHei" charset="-122"/>
                                    <a:cs typeface="Microsoft YaHei" charset="-122"/>
                                  </a:rPr>
                                </m:ctrlPr>
                              </m:eqArrPr>
                              <m:e>
                                <m:r>
                                  <a:rPr lang="en-US" altLang="zh-TW" sz="2400" i="1">
                                    <a:latin typeface="Cambria Math" charset="0"/>
                                    <a:ea typeface="Microsoft YaHei" charset="-122"/>
                                    <a:cs typeface="Microsoft YaHei" charset="-122"/>
                                  </a:rPr>
                                  <m:t>1</m:t>
                                </m:r>
                              </m:e>
                              <m:e>
                                <m:r>
                                  <a:rPr lang="en-US" altLang="zh-TW" sz="2400" i="1">
                                    <a:latin typeface="Cambria Math" charset="0"/>
                                    <a:ea typeface="Microsoft YaHei" charset="-122"/>
                                    <a:cs typeface="Microsoft YaHei" charset="-122"/>
                                  </a:rPr>
                                  <m:t>1</m:t>
                                </m:r>
                              </m:e>
                            </m:eqArr>
                          </m:e>
                        </m:d>
                      </m:oMath>
                    </m:oMathPara>
                  </a14:m>
                  <a:endParaRPr lang="zh-TW" altLang="en-US" sz="2400" dirty="0">
                    <a:latin typeface="Microsoft YaHei" charset="-122"/>
                    <a:ea typeface="Microsoft YaHei" charset="-122"/>
                    <a:cs typeface="Microsoft YaHei" charset="-122"/>
                  </a:endParaRPr>
                </a:p>
              </p:txBody>
            </p:sp>
          </mc:Choice>
          <mc:Fallback xmlns="">
            <p:sp>
              <p:nvSpPr>
                <p:cNvPr id="27" name="文字方塊 26"/>
                <p:cNvSpPr txBox="1">
                  <a:spLocks noRot="1" noChangeAspect="1" noMove="1" noResize="1" noEditPoints="1" noAdjustHandles="1" noChangeArrowheads="1" noChangeShapeType="1" noTextEdit="1"/>
                </p:cNvSpPr>
                <p:nvPr/>
              </p:nvSpPr>
              <p:spPr>
                <a:xfrm>
                  <a:off x="5790380" y="119351"/>
                  <a:ext cx="463653" cy="613438"/>
                </a:xfrm>
                <a:prstGeom prst="rect">
                  <a:avLst/>
                </a:prstGeom>
                <a:blipFill>
                  <a:blip r:embed="rId16"/>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62" name="文字方塊 61"/>
                <p:cNvSpPr txBox="1"/>
                <p:nvPr/>
              </p:nvSpPr>
              <p:spPr>
                <a:xfrm>
                  <a:off x="6309285" y="119351"/>
                  <a:ext cx="486095" cy="613438"/>
                </a:xfrm>
                <a:prstGeom prst="rect">
                  <a:avLst/>
                </a:prstGeom>
                <a:noFill/>
              </p:spPr>
              <p:txBody>
                <a:bodyPr wrap="none" lIns="0" tIns="0" rIns="0" bIns="0" rtlCol="0">
                  <a:spAutoFit/>
                </a:bodyPr>
                <a:lstStyle/>
                <a:p>
                  <a:pPr/>
                  <a14:m>
                    <m:oMathPara xmlns:m="http://schemas.openxmlformats.org/officeDocument/2006/math">
                      <m:oMathParaPr>
                        <m:jc m:val="center"/>
                      </m:oMathParaPr>
                      <m:oMath xmlns:m="http://schemas.openxmlformats.org/officeDocument/2006/math">
                        <m:d>
                          <m:dPr>
                            <m:begChr m:val="["/>
                            <m:endChr m:val="]"/>
                            <m:ctrlPr>
                              <a:rPr lang="en-US" altLang="zh-TW" sz="2400" i="1">
                                <a:latin typeface="Cambria Math" charset="0"/>
                                <a:ea typeface="Microsoft YaHei" charset="-122"/>
                                <a:cs typeface="Microsoft YaHei" charset="-122"/>
                              </a:rPr>
                            </m:ctrlPr>
                          </m:dPr>
                          <m:e>
                            <m:eqArr>
                              <m:eqArrPr>
                                <m:ctrlPr>
                                  <a:rPr lang="en-US" altLang="zh-TW" sz="2400" i="1">
                                    <a:latin typeface="Cambria Math" charset="0"/>
                                    <a:ea typeface="Microsoft YaHei" charset="-122"/>
                                    <a:cs typeface="Microsoft YaHei" charset="-122"/>
                                  </a:rPr>
                                </m:ctrlPr>
                              </m:eqArrPr>
                              <m:e>
                                <m:r>
                                  <a:rPr lang="en-US" altLang="zh-TW" sz="2400" i="1">
                                    <a:latin typeface="Cambria Math" charset="0"/>
                                    <a:ea typeface="Microsoft YaHei" charset="-122"/>
                                    <a:cs typeface="Microsoft YaHei" charset="-122"/>
                                  </a:rPr>
                                  <m:t>1</m:t>
                                </m:r>
                              </m:e>
                              <m:e>
                                <m:r>
                                  <a:rPr lang="en-US" altLang="zh-TW" sz="2400" i="1">
                                    <a:latin typeface="Cambria Math" charset="0"/>
                                    <a:ea typeface="Microsoft YaHei" charset="-122"/>
                                    <a:cs typeface="Microsoft YaHei" charset="-122"/>
                                  </a:rPr>
                                  <m:t>1</m:t>
                                </m:r>
                              </m:e>
                            </m:eqArr>
                          </m:e>
                        </m:d>
                      </m:oMath>
                    </m:oMathPara>
                  </a14:m>
                  <a:endParaRPr lang="zh-TW" altLang="en-US" sz="2400" dirty="0">
                    <a:latin typeface="Microsoft YaHei" charset="-122"/>
                    <a:ea typeface="Microsoft YaHei" charset="-122"/>
                    <a:cs typeface="Microsoft YaHei" charset="-122"/>
                  </a:endParaRPr>
                </a:p>
              </p:txBody>
            </p:sp>
          </mc:Choice>
          <mc:Fallback xmlns="">
            <p:sp>
              <p:nvSpPr>
                <p:cNvPr id="62" name="文字方塊 61"/>
                <p:cNvSpPr txBox="1">
                  <a:spLocks noRot="1" noChangeAspect="1" noMove="1" noResize="1" noEditPoints="1" noAdjustHandles="1" noChangeArrowheads="1" noChangeShapeType="1" noTextEdit="1"/>
                </p:cNvSpPr>
                <p:nvPr/>
              </p:nvSpPr>
              <p:spPr>
                <a:xfrm>
                  <a:off x="6309285" y="119351"/>
                  <a:ext cx="463653" cy="613438"/>
                </a:xfrm>
                <a:prstGeom prst="rect">
                  <a:avLst/>
                </a:prstGeom>
                <a:blipFill>
                  <a:blip r:embed="rId17"/>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74" name="文字方塊 73"/>
                <p:cNvSpPr txBox="1"/>
                <p:nvPr/>
              </p:nvSpPr>
              <p:spPr>
                <a:xfrm>
                  <a:off x="6825367" y="119351"/>
                  <a:ext cx="486095" cy="613438"/>
                </a:xfrm>
                <a:prstGeom prst="rect">
                  <a:avLst/>
                </a:prstGeom>
                <a:noFill/>
              </p:spPr>
              <p:txBody>
                <a:bodyPr wrap="none" lIns="0" tIns="0" rIns="0" bIns="0" rtlCol="0">
                  <a:spAutoFit/>
                </a:bodyPr>
                <a:lstStyle/>
                <a:p>
                  <a:pPr/>
                  <a14:m>
                    <m:oMathPara xmlns:m="http://schemas.openxmlformats.org/officeDocument/2006/math">
                      <m:oMathParaPr>
                        <m:jc m:val="center"/>
                      </m:oMathParaPr>
                      <m:oMath xmlns:m="http://schemas.openxmlformats.org/officeDocument/2006/math">
                        <m:d>
                          <m:dPr>
                            <m:begChr m:val="["/>
                            <m:endChr m:val="]"/>
                            <m:ctrlPr>
                              <a:rPr lang="en-US" altLang="zh-TW" sz="2400" i="1">
                                <a:latin typeface="Cambria Math" charset="0"/>
                                <a:ea typeface="Microsoft YaHei" charset="-122"/>
                                <a:cs typeface="Microsoft YaHei" charset="-122"/>
                              </a:rPr>
                            </m:ctrlPr>
                          </m:dPr>
                          <m:e>
                            <m:eqArr>
                              <m:eqArrPr>
                                <m:ctrlPr>
                                  <a:rPr lang="en-US" altLang="zh-TW" sz="2400" i="1">
                                    <a:latin typeface="Cambria Math" charset="0"/>
                                    <a:ea typeface="Microsoft YaHei" charset="-122"/>
                                    <a:cs typeface="Microsoft YaHei" charset="-122"/>
                                  </a:rPr>
                                </m:ctrlPr>
                              </m:eqArrPr>
                              <m:e>
                                <m:r>
                                  <a:rPr lang="en-US" altLang="zh-TW" sz="2400" i="1">
                                    <a:latin typeface="Cambria Math" charset="0"/>
                                    <a:ea typeface="Microsoft YaHei" charset="-122"/>
                                    <a:cs typeface="Microsoft YaHei" charset="-122"/>
                                  </a:rPr>
                                  <m:t>2</m:t>
                                </m:r>
                              </m:e>
                              <m:e>
                                <m:r>
                                  <a:rPr lang="en-US" altLang="zh-TW" sz="2400" i="1">
                                    <a:latin typeface="Cambria Math" charset="0"/>
                                    <a:ea typeface="Microsoft YaHei" charset="-122"/>
                                    <a:cs typeface="Microsoft YaHei" charset="-122"/>
                                  </a:rPr>
                                  <m:t>2</m:t>
                                </m:r>
                              </m:e>
                            </m:eqArr>
                          </m:e>
                        </m:d>
                      </m:oMath>
                    </m:oMathPara>
                  </a14:m>
                  <a:endParaRPr lang="zh-TW" altLang="en-US" sz="2400" dirty="0">
                    <a:latin typeface="Microsoft YaHei" charset="-122"/>
                    <a:ea typeface="Microsoft YaHei" charset="-122"/>
                    <a:cs typeface="Microsoft YaHei" charset="-122"/>
                  </a:endParaRPr>
                </a:p>
              </p:txBody>
            </p:sp>
          </mc:Choice>
          <mc:Fallback xmlns="">
            <p:sp>
              <p:nvSpPr>
                <p:cNvPr id="74" name="文字方塊 73"/>
                <p:cNvSpPr txBox="1">
                  <a:spLocks noRot="1" noChangeAspect="1" noMove="1" noResize="1" noEditPoints="1" noAdjustHandles="1" noChangeArrowheads="1" noChangeShapeType="1" noTextEdit="1"/>
                </p:cNvSpPr>
                <p:nvPr/>
              </p:nvSpPr>
              <p:spPr>
                <a:xfrm>
                  <a:off x="6825367" y="119351"/>
                  <a:ext cx="463652" cy="613438"/>
                </a:xfrm>
                <a:prstGeom prst="rect">
                  <a:avLst/>
                </a:prstGeom>
                <a:blipFill>
                  <a:blip r:embed="rId18"/>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75" name="文字方塊 74"/>
                <p:cNvSpPr txBox="1"/>
                <p:nvPr/>
              </p:nvSpPr>
              <p:spPr>
                <a:xfrm>
                  <a:off x="7394638" y="176816"/>
                  <a:ext cx="604332" cy="369332"/>
                </a:xfrm>
                <a:prstGeom prst="rect">
                  <a:avLst/>
                </a:prstGeom>
                <a:noFill/>
              </p:spPr>
              <p:txBody>
                <a:bodyPr wrap="none" lIns="0" tIns="0" rIns="0" bIns="0" rtlCol="0">
                  <a:spAutoFit/>
                </a:bodyPr>
                <a:lstStyle/>
                <a:p>
                  <a:pPr/>
                  <a14:m>
                    <m:oMathPara xmlns:m="http://schemas.openxmlformats.org/officeDocument/2006/math">
                      <m:oMathParaPr>
                        <m:jc m:val="center"/>
                      </m:oMathParaPr>
                      <m:oMath xmlns:m="http://schemas.openxmlformats.org/officeDocument/2006/math">
                        <m:r>
                          <a:rPr lang="en-US" altLang="zh-TW" sz="2400" i="1">
                            <a:latin typeface="Cambria Math" charset="0"/>
                            <a:ea typeface="Microsoft YaHei" charset="-122"/>
                            <a:cs typeface="Microsoft YaHei" charset="-122"/>
                          </a:rPr>
                          <m:t>……</m:t>
                        </m:r>
                      </m:oMath>
                    </m:oMathPara>
                  </a14:m>
                  <a:endParaRPr lang="zh-TW" altLang="en-US" sz="2400" dirty="0">
                    <a:latin typeface="Microsoft YaHei" charset="-122"/>
                    <a:ea typeface="Microsoft YaHei" charset="-122"/>
                    <a:cs typeface="Microsoft YaHei" charset="-122"/>
                  </a:endParaRPr>
                </a:p>
              </p:txBody>
            </p:sp>
          </mc:Choice>
          <mc:Fallback xmlns="">
            <p:sp>
              <p:nvSpPr>
                <p:cNvPr id="75" name="文字方塊 74"/>
                <p:cNvSpPr txBox="1">
                  <a:spLocks noRot="1" noChangeAspect="1" noMove="1" noResize="1" noEditPoints="1" noAdjustHandles="1" noChangeArrowheads="1" noChangeShapeType="1" noTextEdit="1"/>
                </p:cNvSpPr>
                <p:nvPr/>
              </p:nvSpPr>
              <p:spPr>
                <a:xfrm>
                  <a:off x="7394638" y="176816"/>
                  <a:ext cx="581891" cy="369332"/>
                </a:xfrm>
                <a:prstGeom prst="rect">
                  <a:avLst/>
                </a:prstGeom>
                <a:blipFill>
                  <a:blip r:embed="rId19"/>
                  <a:stretch>
                    <a:fillRect/>
                  </a:stretch>
                </a:blipFill>
              </p:spPr>
              <p:txBody>
                <a:bodyPr/>
                <a:lstStyle/>
                <a:p>
                  <a:r>
                    <a:rPr lang="zh-TW" altLang="en-US">
                      <a:noFill/>
                    </a:rPr>
                    <a:t> </a:t>
                  </a:r>
                </a:p>
              </p:txBody>
            </p:sp>
          </mc:Fallback>
        </mc:AlternateContent>
      </p:grpSp>
      <p:sp>
        <p:nvSpPr>
          <p:cNvPr id="29" name="文字方塊 28"/>
          <p:cNvSpPr txBox="1"/>
          <p:nvPr/>
        </p:nvSpPr>
        <p:spPr>
          <a:xfrm>
            <a:off x="7112000" y="5696255"/>
            <a:ext cx="362858" cy="461665"/>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lang="en-US" altLang="zh-TW" sz="2400" dirty="0"/>
              <a:t>1</a:t>
            </a:r>
            <a:endParaRPr lang="zh-TW" altLang="en-US" sz="2400" dirty="0"/>
          </a:p>
        </p:txBody>
      </p:sp>
      <p:sp>
        <p:nvSpPr>
          <p:cNvPr id="76" name="文字方塊 75"/>
          <p:cNvSpPr txBox="1"/>
          <p:nvPr/>
        </p:nvSpPr>
        <p:spPr>
          <a:xfrm>
            <a:off x="8709951" y="5710402"/>
            <a:ext cx="362858" cy="461665"/>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lang="en-US" altLang="zh-TW" sz="2400" dirty="0"/>
              <a:t>1</a:t>
            </a:r>
            <a:endParaRPr lang="zh-TW" altLang="en-US" sz="2400" dirty="0"/>
          </a:p>
        </p:txBody>
      </p:sp>
      <p:sp>
        <p:nvSpPr>
          <p:cNvPr id="77" name="文字方塊 76"/>
          <p:cNvSpPr txBox="1"/>
          <p:nvPr/>
        </p:nvSpPr>
        <p:spPr>
          <a:xfrm>
            <a:off x="3624060" y="4008668"/>
            <a:ext cx="362858" cy="461665"/>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altLang="zh-TW" sz="2400" dirty="0"/>
              <a:t>0</a:t>
            </a:r>
            <a:endParaRPr lang="zh-TW" altLang="en-US" sz="2400" dirty="0"/>
          </a:p>
        </p:txBody>
      </p:sp>
      <p:sp>
        <p:nvSpPr>
          <p:cNvPr id="78" name="文字方塊 77"/>
          <p:cNvSpPr txBox="1"/>
          <p:nvPr/>
        </p:nvSpPr>
        <p:spPr>
          <a:xfrm>
            <a:off x="5222011" y="4022815"/>
            <a:ext cx="362858" cy="461665"/>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altLang="zh-TW" sz="2400" dirty="0"/>
              <a:t>0</a:t>
            </a:r>
            <a:endParaRPr lang="zh-TW" altLang="en-US" sz="2400" dirty="0"/>
          </a:p>
        </p:txBody>
      </p:sp>
      <p:sp>
        <p:nvSpPr>
          <p:cNvPr id="30" name="文字方塊 29"/>
          <p:cNvSpPr txBox="1"/>
          <p:nvPr/>
        </p:nvSpPr>
        <p:spPr>
          <a:xfrm>
            <a:off x="1462078" y="3967613"/>
            <a:ext cx="2043843" cy="461665"/>
          </a:xfrm>
          <a:prstGeom prst="rect">
            <a:avLst/>
          </a:prstGeom>
          <a:noFill/>
        </p:spPr>
        <p:txBody>
          <a:bodyPr wrap="square" rtlCol="0">
            <a:spAutoFit/>
          </a:bodyPr>
          <a:lstStyle/>
          <a:p>
            <a:pPr algn="ctr"/>
            <a:r>
              <a:rPr lang="zh-CN" altLang="en-US" sz="2400" smtClean="0">
                <a:latin typeface="Microsoft YaHei" charset="-122"/>
                <a:ea typeface="Microsoft YaHei" charset="-122"/>
                <a:cs typeface="Microsoft YaHei" charset="-122"/>
              </a:rPr>
              <a:t>给定初始状态</a:t>
            </a:r>
            <a:endParaRPr lang="zh-TW" altLang="en-US" sz="2400" dirty="0">
              <a:latin typeface="Microsoft YaHei" charset="-122"/>
              <a:ea typeface="Microsoft YaHei" charset="-122"/>
              <a:cs typeface="Microsoft YaHei" charset="-122"/>
            </a:endParaRPr>
          </a:p>
        </p:txBody>
      </p:sp>
      <p:sp>
        <p:nvSpPr>
          <p:cNvPr id="79" name="文字方塊 78"/>
          <p:cNvSpPr txBox="1"/>
          <p:nvPr/>
        </p:nvSpPr>
        <p:spPr>
          <a:xfrm>
            <a:off x="7533307" y="3655039"/>
            <a:ext cx="362858" cy="461665"/>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altLang="zh-TW" sz="2400" dirty="0"/>
              <a:t>2</a:t>
            </a:r>
            <a:endParaRPr lang="zh-TW" altLang="en-US" sz="2400" dirty="0"/>
          </a:p>
        </p:txBody>
      </p:sp>
      <p:sp>
        <p:nvSpPr>
          <p:cNvPr id="80" name="文字方塊 79"/>
          <p:cNvSpPr txBox="1"/>
          <p:nvPr/>
        </p:nvSpPr>
        <p:spPr>
          <a:xfrm>
            <a:off x="9074009" y="3655039"/>
            <a:ext cx="362858" cy="461665"/>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altLang="zh-TW" sz="2400" dirty="0"/>
              <a:t>2</a:t>
            </a:r>
            <a:endParaRPr lang="zh-TW" altLang="en-US" sz="2400" dirty="0"/>
          </a:p>
        </p:txBody>
      </p:sp>
      <p:sp>
        <p:nvSpPr>
          <p:cNvPr id="81" name="文字方塊 80"/>
          <p:cNvSpPr txBox="1"/>
          <p:nvPr/>
        </p:nvSpPr>
        <p:spPr>
          <a:xfrm>
            <a:off x="7498556" y="1914103"/>
            <a:ext cx="362858" cy="461665"/>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US" altLang="zh-TW" sz="2400" dirty="0"/>
              <a:t>4</a:t>
            </a:r>
            <a:endParaRPr lang="zh-TW" altLang="en-US" sz="2400" dirty="0"/>
          </a:p>
        </p:txBody>
      </p:sp>
      <p:sp>
        <p:nvSpPr>
          <p:cNvPr id="82" name="文字方塊 81"/>
          <p:cNvSpPr txBox="1"/>
          <p:nvPr/>
        </p:nvSpPr>
        <p:spPr>
          <a:xfrm>
            <a:off x="9100801" y="1942034"/>
            <a:ext cx="362858" cy="461665"/>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US" altLang="zh-TW" sz="2400" dirty="0"/>
              <a:t>4</a:t>
            </a:r>
            <a:endParaRPr lang="zh-TW" altLang="en-US" sz="2400" dirty="0"/>
          </a:p>
        </p:txBody>
      </p:sp>
      <p:sp>
        <p:nvSpPr>
          <p:cNvPr id="84" name="文字方塊 83"/>
          <p:cNvSpPr txBox="1"/>
          <p:nvPr/>
        </p:nvSpPr>
        <p:spPr>
          <a:xfrm>
            <a:off x="1343867" y="1618124"/>
            <a:ext cx="1587164" cy="461665"/>
          </a:xfrm>
          <a:prstGeom prst="rect">
            <a:avLst/>
          </a:prstGeom>
          <a:noFill/>
        </p:spPr>
        <p:txBody>
          <a:bodyPr wrap="square" rtlCol="0">
            <a:spAutoFit/>
          </a:bodyPr>
          <a:lstStyle/>
          <a:p>
            <a:r>
              <a:rPr lang="zh-CN" altLang="en-US" sz="2400" smtClean="0">
                <a:latin typeface="Microsoft YaHei" charset="-122"/>
                <a:ea typeface="Microsoft YaHei" charset="-122"/>
                <a:cs typeface="Microsoft YaHei" charset="-122"/>
              </a:rPr>
              <a:t>输出</a:t>
            </a:r>
            <a:r>
              <a:rPr lang="en-US" altLang="zh-TW" sz="2400" dirty="0" smtClean="0">
                <a:latin typeface="Microsoft YaHei" charset="-122"/>
                <a:ea typeface="Microsoft YaHei" charset="-122"/>
                <a:cs typeface="Microsoft YaHei" charset="-122"/>
              </a:rPr>
              <a:t>:</a:t>
            </a:r>
            <a:endParaRPr lang="zh-TW" altLang="en-US" sz="2400" dirty="0">
              <a:latin typeface="Microsoft YaHei" charset="-122"/>
              <a:ea typeface="Microsoft YaHei" charset="-122"/>
              <a:cs typeface="Microsoft YaHei" charset="-122"/>
            </a:endParaRPr>
          </a:p>
        </p:txBody>
      </p:sp>
      <mc:AlternateContent xmlns:mc="http://schemas.openxmlformats.org/markup-compatibility/2006" xmlns:a14="http://schemas.microsoft.com/office/drawing/2010/main">
        <mc:Choice Requires="a14">
          <p:sp>
            <p:nvSpPr>
              <p:cNvPr id="85" name="文字方塊 84"/>
              <p:cNvSpPr txBox="1"/>
              <p:nvPr/>
            </p:nvSpPr>
            <p:spPr>
              <a:xfrm>
                <a:off x="3662093" y="1536642"/>
                <a:ext cx="463653" cy="613438"/>
              </a:xfrm>
              <a:prstGeom prst="rect">
                <a:avLst/>
              </a:prstGeom>
              <a:noFill/>
            </p:spPr>
            <p:txBody>
              <a:bodyPr wrap="none" lIns="0" tIns="0" rIns="0" bIns="0" rtlCol="0">
                <a:spAutoFit/>
              </a:bodyPr>
              <a:lstStyle/>
              <a:p>
                <a:pPr/>
                <a14:m>
                  <m:oMathPara xmlns:m="http://schemas.openxmlformats.org/officeDocument/2006/math">
                    <m:oMathParaPr>
                      <m:jc m:val="center"/>
                    </m:oMathParaPr>
                    <m:oMath xmlns:m="http://schemas.openxmlformats.org/officeDocument/2006/math">
                      <m:d>
                        <m:dPr>
                          <m:begChr m:val="["/>
                          <m:endChr m:val="]"/>
                          <m:ctrlPr>
                            <a:rPr lang="en-US" altLang="zh-TW" sz="2400" i="1">
                              <a:latin typeface="Cambria Math" charset="0"/>
                            </a:rPr>
                          </m:ctrlPr>
                        </m:dPr>
                        <m:e>
                          <m:eqArr>
                            <m:eqArrPr>
                              <m:ctrlPr>
                                <a:rPr lang="en-US" altLang="zh-TW" sz="2400" i="1">
                                  <a:latin typeface="Cambria Math" charset="0"/>
                                </a:rPr>
                              </m:ctrlPr>
                            </m:eqArrPr>
                            <m:e>
                              <m:r>
                                <a:rPr lang="en-US" altLang="zh-TW" sz="2400" i="1">
                                  <a:latin typeface="Cambria Math" panose="02040503050406030204" pitchFamily="18" charset="0"/>
                                </a:rPr>
                                <m:t>4</m:t>
                              </m:r>
                            </m:e>
                            <m:e>
                              <m:r>
                                <a:rPr lang="en-US" altLang="zh-TW" sz="2400" i="1">
                                  <a:latin typeface="Cambria Math" panose="02040503050406030204" pitchFamily="18" charset="0"/>
                                </a:rPr>
                                <m:t>4</m:t>
                              </m:r>
                            </m:e>
                          </m:eqArr>
                        </m:e>
                      </m:d>
                    </m:oMath>
                  </m:oMathPara>
                </a14:m>
                <a:endParaRPr lang="zh-TW" altLang="en-US" sz="2400" dirty="0"/>
              </a:p>
            </p:txBody>
          </p:sp>
        </mc:Choice>
        <mc:Fallback xmlns="">
          <p:sp>
            <p:nvSpPr>
              <p:cNvPr id="85" name="文字方塊 84"/>
              <p:cNvSpPr txBox="1">
                <a:spLocks noRot="1" noChangeAspect="1" noMove="1" noResize="1" noEditPoints="1" noAdjustHandles="1" noChangeArrowheads="1" noChangeShapeType="1" noTextEdit="1"/>
              </p:cNvSpPr>
              <p:nvPr/>
            </p:nvSpPr>
            <p:spPr>
              <a:xfrm>
                <a:off x="3662093" y="1536642"/>
                <a:ext cx="463653" cy="613438"/>
              </a:xfrm>
              <a:prstGeom prst="rect">
                <a:avLst/>
              </a:prstGeom>
              <a:blipFill rotWithShape="0">
                <a:blip r:embed="rId20"/>
                <a:stretch>
                  <a:fillRect/>
                </a:stretch>
              </a:blipFill>
            </p:spPr>
            <p:txBody>
              <a:bodyPr/>
              <a:lstStyle/>
              <a:p>
                <a:r>
                  <a:rPr lang="zh-CN" altLang="en-US">
                    <a:noFill/>
                  </a:rPr>
                  <a:t> </a:t>
                </a:r>
              </a:p>
            </p:txBody>
          </p:sp>
        </mc:Fallback>
      </mc:AlternateContent>
      <p:sp>
        <p:nvSpPr>
          <p:cNvPr id="89" name="手繪多邊形 46"/>
          <p:cNvSpPr/>
          <p:nvPr/>
        </p:nvSpPr>
        <p:spPr>
          <a:xfrm>
            <a:off x="5440718" y="3346270"/>
            <a:ext cx="3425781" cy="734931"/>
          </a:xfrm>
          <a:custGeom>
            <a:avLst/>
            <a:gdLst>
              <a:gd name="connsiteX0" fmla="*/ 3425781 w 3425781"/>
              <a:gd name="connsiteY0" fmla="*/ 619021 h 734931"/>
              <a:gd name="connsiteX1" fmla="*/ 1854558 w 3425781"/>
              <a:gd name="connsiteY1" fmla="*/ 835 h 734931"/>
              <a:gd name="connsiteX2" fmla="*/ 0 w 3425781"/>
              <a:gd name="connsiteY2" fmla="*/ 734931 h 734931"/>
            </a:gdLst>
            <a:ahLst/>
            <a:cxnLst>
              <a:cxn ang="0">
                <a:pos x="connsiteX0" y="connsiteY0"/>
              </a:cxn>
              <a:cxn ang="0">
                <a:pos x="connsiteX1" y="connsiteY1"/>
              </a:cxn>
              <a:cxn ang="0">
                <a:pos x="connsiteX2" y="connsiteY2"/>
              </a:cxn>
            </a:cxnLst>
            <a:rect l="l" t="t" r="r" b="b"/>
            <a:pathLst>
              <a:path w="3425781" h="734931">
                <a:moveTo>
                  <a:pt x="3425781" y="619021"/>
                </a:moveTo>
                <a:cubicBezTo>
                  <a:pt x="2925651" y="300269"/>
                  <a:pt x="2425521" y="-18483"/>
                  <a:pt x="1854558" y="835"/>
                </a:cubicBezTo>
                <a:cubicBezTo>
                  <a:pt x="1283594" y="20153"/>
                  <a:pt x="641797" y="377542"/>
                  <a:pt x="0" y="734931"/>
                </a:cubicBezTo>
              </a:path>
            </a:pathLst>
          </a:custGeom>
          <a:noFill/>
          <a:ln w="28575">
            <a:solidFill>
              <a:srgbClr val="FF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3" name="文字方塊 15"/>
          <p:cNvSpPr txBox="1"/>
          <p:nvPr/>
        </p:nvSpPr>
        <p:spPr>
          <a:xfrm>
            <a:off x="4151317" y="3169402"/>
            <a:ext cx="967403" cy="461665"/>
          </a:xfrm>
          <a:prstGeom prst="rect">
            <a:avLst/>
          </a:prstGeom>
          <a:noFill/>
        </p:spPr>
        <p:txBody>
          <a:bodyPr wrap="square" rtlCol="0">
            <a:spAutoFit/>
          </a:bodyPr>
          <a:lstStyle/>
          <a:p>
            <a:r>
              <a:rPr lang="zh-CN" altLang="en-US" sz="2400" dirty="0" smtClean="0">
                <a:solidFill>
                  <a:srgbClr val="FF0000"/>
                </a:solidFill>
                <a:latin typeface="Microsoft YaHei" charset="-122"/>
                <a:ea typeface="Microsoft YaHei" charset="-122"/>
                <a:cs typeface="Microsoft YaHei" charset="-122"/>
              </a:rPr>
              <a:t>存储</a:t>
            </a:r>
            <a:endParaRPr lang="zh-TW" altLang="en-US" sz="2400" dirty="0">
              <a:solidFill>
                <a:srgbClr val="FF0000"/>
              </a:solidFill>
              <a:latin typeface="Microsoft YaHei" charset="-122"/>
              <a:ea typeface="Microsoft YaHei" charset="-122"/>
              <a:cs typeface="Microsoft YaHei" charset="-122"/>
            </a:endParaRPr>
          </a:p>
        </p:txBody>
      </p:sp>
      <mc:AlternateContent xmlns:mc="http://schemas.openxmlformats.org/markup-compatibility/2006" xmlns:a14="http://schemas.microsoft.com/office/drawing/2010/main">
        <mc:Choice Requires="a14">
          <p:sp>
            <p:nvSpPr>
              <p:cNvPr id="86" name="文本框 85"/>
              <p:cNvSpPr txBox="1"/>
              <p:nvPr/>
            </p:nvSpPr>
            <p:spPr>
              <a:xfrm>
                <a:off x="7106432" y="1565054"/>
                <a:ext cx="366639"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sz="2400" i="1" smtClean="0">
                              <a:latin typeface="Cambria Math" charset="0"/>
                            </a:rPr>
                          </m:ctrlPr>
                        </m:sSubPr>
                        <m:e>
                          <m:acc>
                            <m:accPr>
                              <m:chr m:val="̂"/>
                              <m:ctrlPr>
                                <a:rPr kumimoji="1" lang="zh-CN" altLang="en-US" sz="2400" i="1">
                                  <a:latin typeface="Cambria Math" charset="0"/>
                                </a:rPr>
                              </m:ctrlPr>
                            </m:accPr>
                            <m:e>
                              <m:r>
                                <a:rPr kumimoji="1" lang="en-US" altLang="zh-CN" sz="2400" i="1">
                                  <a:latin typeface="Cambria Math" charset="0"/>
                                </a:rPr>
                                <m:t>𝑦</m:t>
                              </m:r>
                            </m:e>
                          </m:acc>
                        </m:e>
                        <m:sub>
                          <m:r>
                            <a:rPr kumimoji="1" lang="en-US" altLang="zh-CN" sz="2400" b="0" i="1" smtClean="0">
                              <a:latin typeface="Cambria Math" charset="0"/>
                            </a:rPr>
                            <m:t>1</m:t>
                          </m:r>
                        </m:sub>
                      </m:sSub>
                    </m:oMath>
                  </m:oMathPara>
                </a14:m>
                <a:endParaRPr kumimoji="1" lang="zh-CN" altLang="en-US" sz="2400" dirty="0"/>
              </a:p>
            </p:txBody>
          </p:sp>
        </mc:Choice>
        <mc:Fallback xmlns="">
          <p:sp>
            <p:nvSpPr>
              <p:cNvPr id="86" name="文本框 85"/>
              <p:cNvSpPr txBox="1">
                <a:spLocks noRot="1" noChangeAspect="1" noMove="1" noResize="1" noEditPoints="1" noAdjustHandles="1" noChangeArrowheads="1" noChangeShapeType="1" noTextEdit="1"/>
              </p:cNvSpPr>
              <p:nvPr/>
            </p:nvSpPr>
            <p:spPr>
              <a:xfrm>
                <a:off x="7106432" y="1565054"/>
                <a:ext cx="366639" cy="369332"/>
              </a:xfrm>
              <a:prstGeom prst="rect">
                <a:avLst/>
              </a:prstGeom>
              <a:blipFill rotWithShape="0">
                <a:blip r:embed="rId21"/>
                <a:stretch>
                  <a:fillRect l="-20000" t="-18333" r="-51667" b="-23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7" name="文本框 86"/>
              <p:cNvSpPr txBox="1"/>
              <p:nvPr/>
            </p:nvSpPr>
            <p:spPr>
              <a:xfrm>
                <a:off x="8790401" y="1627815"/>
                <a:ext cx="37375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sz="2400" i="1" smtClean="0">
                              <a:latin typeface="Cambria Math" charset="0"/>
                            </a:rPr>
                          </m:ctrlPr>
                        </m:sSubPr>
                        <m:e>
                          <m:acc>
                            <m:accPr>
                              <m:chr m:val="̂"/>
                              <m:ctrlPr>
                                <a:rPr kumimoji="1" lang="zh-CN" altLang="en-US" sz="2400" i="1">
                                  <a:latin typeface="Cambria Math" charset="0"/>
                                </a:rPr>
                              </m:ctrlPr>
                            </m:accPr>
                            <m:e>
                              <m:r>
                                <a:rPr kumimoji="1" lang="en-US" altLang="zh-CN" sz="2400" i="1">
                                  <a:latin typeface="Cambria Math" charset="0"/>
                                </a:rPr>
                                <m:t>𝑦</m:t>
                              </m:r>
                            </m:e>
                          </m:acc>
                        </m:e>
                        <m:sub>
                          <m:r>
                            <a:rPr kumimoji="1" lang="en-US" altLang="zh-CN" sz="2400" b="0" i="1" smtClean="0">
                              <a:latin typeface="Cambria Math" charset="0"/>
                            </a:rPr>
                            <m:t>2</m:t>
                          </m:r>
                        </m:sub>
                      </m:sSub>
                    </m:oMath>
                  </m:oMathPara>
                </a14:m>
                <a:endParaRPr kumimoji="1" lang="zh-CN" altLang="en-US" sz="2400" dirty="0"/>
              </a:p>
            </p:txBody>
          </p:sp>
        </mc:Choice>
        <mc:Fallback xmlns="">
          <p:sp>
            <p:nvSpPr>
              <p:cNvPr id="87" name="文本框 86"/>
              <p:cNvSpPr txBox="1">
                <a:spLocks noRot="1" noChangeAspect="1" noMove="1" noResize="1" noEditPoints="1" noAdjustHandles="1" noChangeArrowheads="1" noChangeShapeType="1" noTextEdit="1"/>
              </p:cNvSpPr>
              <p:nvPr/>
            </p:nvSpPr>
            <p:spPr>
              <a:xfrm>
                <a:off x="8790401" y="1627815"/>
                <a:ext cx="373756" cy="369332"/>
              </a:xfrm>
              <a:prstGeom prst="rect">
                <a:avLst/>
              </a:prstGeom>
              <a:blipFill rotWithShape="0">
                <a:blip r:embed="rId22"/>
                <a:stretch>
                  <a:fillRect l="-19672" t="-16393" r="-50820" b="-2295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0419792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80"/>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81"/>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8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85"/>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84"/>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8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49" grpId="0"/>
      <p:bldP spid="29" grpId="0" animBg="1"/>
      <p:bldP spid="76" grpId="0" animBg="1"/>
      <p:bldP spid="77" grpId="0" animBg="1"/>
      <p:bldP spid="78" grpId="0" animBg="1"/>
      <p:bldP spid="30" grpId="0"/>
      <p:bldP spid="79" grpId="0" animBg="1"/>
      <p:bldP spid="80" grpId="0" animBg="1"/>
      <p:bldP spid="81" grpId="0" animBg="1"/>
      <p:bldP spid="82" grpId="0" animBg="1"/>
      <p:bldP spid="84" grpId="0"/>
      <p:bldP spid="85" grpId="0"/>
      <p:bldP spid="8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内容占位符 27"/>
          <p:cNvSpPr>
            <a:spLocks noGrp="1"/>
          </p:cNvSpPr>
          <p:nvPr>
            <p:ph sz="quarter" idx="10"/>
          </p:nvPr>
        </p:nvSpPr>
        <p:spPr/>
        <p:txBody>
          <a:bodyPr/>
          <a:lstStyle/>
          <a:p>
            <a:endParaRPr kumimoji="1" lang="zh-CN" altLang="en-US"/>
          </a:p>
        </p:txBody>
      </p:sp>
      <p:sp>
        <p:nvSpPr>
          <p:cNvPr id="2" name="標題 1"/>
          <p:cNvSpPr>
            <a:spLocks noGrp="1"/>
          </p:cNvSpPr>
          <p:nvPr>
            <p:ph type="title"/>
          </p:nvPr>
        </p:nvSpPr>
        <p:spPr/>
        <p:txBody>
          <a:bodyPr/>
          <a:lstStyle/>
          <a:p>
            <a:r>
              <a:rPr lang="zh-CN" altLang="en-US" dirty="0"/>
              <a:t>例</a:t>
            </a:r>
            <a:endParaRPr lang="zh-TW" altLang="en-US" dirty="0"/>
          </a:p>
        </p:txBody>
      </p:sp>
      <p:cxnSp>
        <p:nvCxnSpPr>
          <p:cNvPr id="4" name="直線單箭頭接點 3"/>
          <p:cNvCxnSpPr/>
          <p:nvPr/>
        </p:nvCxnSpPr>
        <p:spPr>
          <a:xfrm rot="16200000">
            <a:off x="8629363" y="2370912"/>
            <a:ext cx="655655"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 name="直線單箭頭接點 4"/>
          <p:cNvCxnSpPr/>
          <p:nvPr/>
        </p:nvCxnSpPr>
        <p:spPr>
          <a:xfrm rot="16200000">
            <a:off x="6982376" y="2338561"/>
            <a:ext cx="649008"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6" name="群組 5"/>
          <p:cNvGrpSpPr/>
          <p:nvPr/>
        </p:nvGrpSpPr>
        <p:grpSpPr>
          <a:xfrm>
            <a:off x="7117299" y="5593146"/>
            <a:ext cx="342900" cy="461962"/>
            <a:chOff x="1882729" y="2137119"/>
            <a:chExt cx="342900" cy="461962"/>
          </a:xfrm>
        </p:grpSpPr>
        <p:sp>
          <p:nvSpPr>
            <p:cNvPr id="7" name="矩形 6"/>
            <p:cNvSpPr/>
            <p:nvPr/>
          </p:nvSpPr>
          <p:spPr>
            <a:xfrm>
              <a:off x="1882729" y="2232369"/>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graphicFrame>
          <p:nvGraphicFramePr>
            <p:cNvPr id="8" name="Object 12"/>
            <p:cNvGraphicFramePr>
              <a:graphicFrameLocks noChangeAspect="1"/>
            </p:cNvGraphicFramePr>
            <p:nvPr>
              <p:extLst/>
            </p:nvPr>
          </p:nvGraphicFramePr>
          <p:xfrm>
            <a:off x="1895428" y="2137119"/>
            <a:ext cx="325438" cy="461962"/>
          </p:xfrm>
          <a:graphic>
            <a:graphicData uri="http://schemas.openxmlformats.org/presentationml/2006/ole">
              <mc:AlternateContent xmlns:mc="http://schemas.openxmlformats.org/markup-compatibility/2006">
                <mc:Choice xmlns:v="urn:schemas-microsoft-com:vml" Requires="v">
                  <p:oleObj spid="_x0000_s51385" name="方程式" r:id="rId4" imgW="152280" imgH="215640" progId="Equation.3">
                    <p:embed/>
                  </p:oleObj>
                </mc:Choice>
                <mc:Fallback>
                  <p:oleObj name="方程式" r:id="rId4" imgW="152280" imgH="215640" progId="Equation.3">
                    <p:embed/>
                    <p:pic>
                      <p:nvPicPr>
                        <p:cNvPr id="0" name=""/>
                        <p:cNvPicPr>
                          <a:picLocks noChangeAspect="1" noChangeArrowheads="1"/>
                        </p:cNvPicPr>
                        <p:nvPr/>
                      </p:nvPicPr>
                      <p:blipFill>
                        <a:blip r:embed="rId5"/>
                        <a:srcRect/>
                        <a:stretch>
                          <a:fillRect/>
                        </a:stretch>
                      </p:blipFill>
                      <p:spPr bwMode="auto">
                        <a:xfrm>
                          <a:off x="1895428" y="2137119"/>
                          <a:ext cx="325438" cy="4619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9" name="群組 8"/>
          <p:cNvGrpSpPr/>
          <p:nvPr/>
        </p:nvGrpSpPr>
        <p:grpSpPr>
          <a:xfrm>
            <a:off x="8724563" y="5624272"/>
            <a:ext cx="376238" cy="461963"/>
            <a:chOff x="1876911" y="2719848"/>
            <a:chExt cx="376238" cy="461963"/>
          </a:xfrm>
        </p:grpSpPr>
        <p:sp>
          <p:nvSpPr>
            <p:cNvPr id="10" name="矩形 9"/>
            <p:cNvSpPr/>
            <p:nvPr/>
          </p:nvSpPr>
          <p:spPr>
            <a:xfrm>
              <a:off x="1876911" y="2802698"/>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graphicFrame>
          <p:nvGraphicFramePr>
            <p:cNvPr id="11" name="Object 12"/>
            <p:cNvGraphicFramePr>
              <a:graphicFrameLocks noChangeAspect="1"/>
            </p:cNvGraphicFramePr>
            <p:nvPr>
              <p:extLst/>
            </p:nvPr>
          </p:nvGraphicFramePr>
          <p:xfrm>
            <a:off x="1900724" y="2719848"/>
            <a:ext cx="352425" cy="461963"/>
          </p:xfrm>
          <a:graphic>
            <a:graphicData uri="http://schemas.openxmlformats.org/presentationml/2006/ole">
              <mc:AlternateContent xmlns:mc="http://schemas.openxmlformats.org/markup-compatibility/2006">
                <mc:Choice xmlns:v="urn:schemas-microsoft-com:vml" Requires="v">
                  <p:oleObj spid="_x0000_s51386" name="方程式" r:id="rId6" imgW="164880" imgH="215640" progId="Equation.3">
                    <p:embed/>
                  </p:oleObj>
                </mc:Choice>
                <mc:Fallback>
                  <p:oleObj name="方程式" r:id="rId6" imgW="164880" imgH="215640" progId="Equation.3">
                    <p:embed/>
                    <p:pic>
                      <p:nvPicPr>
                        <p:cNvPr id="0" name=""/>
                        <p:cNvPicPr>
                          <a:picLocks noChangeAspect="1" noChangeArrowheads="1"/>
                        </p:cNvPicPr>
                        <p:nvPr/>
                      </p:nvPicPr>
                      <p:blipFill>
                        <a:blip r:embed="rId7"/>
                        <a:srcRect/>
                        <a:stretch>
                          <a:fillRect/>
                        </a:stretch>
                      </p:blipFill>
                      <p:spPr bwMode="auto">
                        <a:xfrm>
                          <a:off x="1900724" y="2719848"/>
                          <a:ext cx="352425" cy="461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2" name="橢圓 11"/>
          <p:cNvSpPr/>
          <p:nvPr/>
        </p:nvSpPr>
        <p:spPr>
          <a:xfrm rot="16200000">
            <a:off x="7053475" y="4016482"/>
            <a:ext cx="574158"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13" name="橢圓 12"/>
          <p:cNvSpPr/>
          <p:nvPr/>
        </p:nvSpPr>
        <p:spPr>
          <a:xfrm rot="16200000">
            <a:off x="8601170" y="4056793"/>
            <a:ext cx="574158"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14" name="橢圓 13"/>
          <p:cNvSpPr/>
          <p:nvPr/>
        </p:nvSpPr>
        <p:spPr>
          <a:xfrm rot="16200000">
            <a:off x="7019801" y="2338561"/>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15" name="橢圓 14"/>
          <p:cNvSpPr/>
          <p:nvPr/>
        </p:nvSpPr>
        <p:spPr>
          <a:xfrm rot="16200000">
            <a:off x="8592477" y="2348667"/>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grpSp>
        <p:nvGrpSpPr>
          <p:cNvPr id="18" name="群組 17"/>
          <p:cNvGrpSpPr/>
          <p:nvPr/>
        </p:nvGrpSpPr>
        <p:grpSpPr>
          <a:xfrm rot="16200000">
            <a:off x="7594547" y="4322261"/>
            <a:ext cx="1037222" cy="1638300"/>
            <a:chOff x="1013669" y="3459098"/>
            <a:chExt cx="1588876" cy="1638300"/>
          </a:xfrm>
        </p:grpSpPr>
        <p:cxnSp>
          <p:nvCxnSpPr>
            <p:cNvPr id="19" name="直線單箭頭接點 18"/>
            <p:cNvCxnSpPr/>
            <p:nvPr/>
          </p:nvCxnSpPr>
          <p:spPr>
            <a:xfrm flipV="1">
              <a:off x="1013669" y="3507292"/>
              <a:ext cx="1574937" cy="158516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0" name="群組 19"/>
            <p:cNvGrpSpPr/>
            <p:nvPr/>
          </p:nvGrpSpPr>
          <p:grpSpPr>
            <a:xfrm>
              <a:off x="1025705" y="3459098"/>
              <a:ext cx="1576840" cy="1638300"/>
              <a:chOff x="1025705" y="3459098"/>
              <a:chExt cx="1576840" cy="1638300"/>
            </a:xfrm>
          </p:grpSpPr>
          <p:cxnSp>
            <p:nvCxnSpPr>
              <p:cNvPr id="21" name="直線單箭頭接點 20"/>
              <p:cNvCxnSpPr/>
              <p:nvPr/>
            </p:nvCxnSpPr>
            <p:spPr>
              <a:xfrm>
                <a:off x="1048081" y="3459098"/>
                <a:ext cx="1548874" cy="160892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線單箭頭接點 21"/>
              <p:cNvCxnSpPr/>
              <p:nvPr/>
            </p:nvCxnSpPr>
            <p:spPr>
              <a:xfrm flipV="1">
                <a:off x="1025705" y="5097398"/>
                <a:ext cx="157684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線單箭頭接點 22"/>
              <p:cNvCxnSpPr/>
              <p:nvPr/>
            </p:nvCxnSpPr>
            <p:spPr>
              <a:xfrm flipV="1">
                <a:off x="1025705" y="3459098"/>
                <a:ext cx="157684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graphicFrame>
        <p:nvGraphicFramePr>
          <p:cNvPr id="36" name="Object 12"/>
          <p:cNvGraphicFramePr>
            <a:graphicFrameLocks noChangeAspect="1"/>
          </p:cNvGraphicFramePr>
          <p:nvPr>
            <p:extLst/>
          </p:nvPr>
        </p:nvGraphicFramePr>
        <p:xfrm>
          <a:off x="8767483" y="1471359"/>
          <a:ext cx="379412" cy="461963"/>
        </p:xfrm>
        <a:graphic>
          <a:graphicData uri="http://schemas.openxmlformats.org/presentationml/2006/ole">
            <mc:AlternateContent xmlns:mc="http://schemas.openxmlformats.org/markup-compatibility/2006">
              <mc:Choice xmlns:v="urn:schemas-microsoft-com:vml" Requires="v">
                <p:oleObj spid="_x0000_s51387" name="方程式" r:id="rId8" imgW="177480" imgH="215640" progId="Equation.3">
                  <p:embed/>
                </p:oleObj>
              </mc:Choice>
              <mc:Fallback>
                <p:oleObj name="方程式" r:id="rId8" imgW="177480" imgH="215640" progId="Equation.3">
                  <p:embed/>
                  <p:pic>
                    <p:nvPicPr>
                      <p:cNvPr id="0" name=""/>
                      <p:cNvPicPr>
                        <a:picLocks noChangeAspect="1" noChangeArrowheads="1"/>
                      </p:cNvPicPr>
                      <p:nvPr/>
                    </p:nvPicPr>
                    <p:blipFill>
                      <a:blip r:embed="rId9"/>
                      <a:srcRect/>
                      <a:stretch>
                        <a:fillRect/>
                      </a:stretch>
                    </p:blipFill>
                    <p:spPr bwMode="auto">
                      <a:xfrm>
                        <a:off x="8767483" y="1471359"/>
                        <a:ext cx="379412" cy="461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7" name="Object 12"/>
          <p:cNvGraphicFramePr>
            <a:graphicFrameLocks noChangeAspect="1"/>
          </p:cNvGraphicFramePr>
          <p:nvPr>
            <p:extLst/>
          </p:nvPr>
        </p:nvGraphicFramePr>
        <p:xfrm>
          <a:off x="7184022" y="1474775"/>
          <a:ext cx="352425" cy="461963"/>
        </p:xfrm>
        <a:graphic>
          <a:graphicData uri="http://schemas.openxmlformats.org/presentationml/2006/ole">
            <mc:AlternateContent xmlns:mc="http://schemas.openxmlformats.org/markup-compatibility/2006">
              <mc:Choice xmlns:v="urn:schemas-microsoft-com:vml" Requires="v">
                <p:oleObj spid="_x0000_s51388" name="方程式" r:id="rId10" imgW="164880" imgH="215640" progId="Equation.3">
                  <p:embed/>
                </p:oleObj>
              </mc:Choice>
              <mc:Fallback>
                <p:oleObj name="方程式" r:id="rId10" imgW="164880" imgH="215640" progId="Equation.3">
                  <p:embed/>
                  <p:pic>
                    <p:nvPicPr>
                      <p:cNvPr id="0" name=""/>
                      <p:cNvPicPr>
                        <a:picLocks noChangeAspect="1" noChangeArrowheads="1"/>
                      </p:cNvPicPr>
                      <p:nvPr/>
                    </p:nvPicPr>
                    <p:blipFill>
                      <a:blip r:embed="rId11"/>
                      <a:srcRect/>
                      <a:stretch>
                        <a:fillRect/>
                      </a:stretch>
                    </p:blipFill>
                    <p:spPr bwMode="auto">
                      <a:xfrm>
                        <a:off x="7184022" y="1474775"/>
                        <a:ext cx="352425" cy="461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55" name="群組 54"/>
          <p:cNvGrpSpPr/>
          <p:nvPr/>
        </p:nvGrpSpPr>
        <p:grpSpPr>
          <a:xfrm>
            <a:off x="3624363" y="4001430"/>
            <a:ext cx="342900" cy="461962"/>
            <a:chOff x="1882729" y="2137119"/>
            <a:chExt cx="342900" cy="461962"/>
          </a:xfrm>
        </p:grpSpPr>
        <p:sp>
          <p:nvSpPr>
            <p:cNvPr id="56" name="矩形 55"/>
            <p:cNvSpPr/>
            <p:nvPr/>
          </p:nvSpPr>
          <p:spPr>
            <a:xfrm>
              <a:off x="1882729" y="2232369"/>
              <a:ext cx="342900" cy="3429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a:p>
          </p:txBody>
        </p:sp>
        <p:graphicFrame>
          <p:nvGraphicFramePr>
            <p:cNvPr id="57" name="Object 12"/>
            <p:cNvGraphicFramePr>
              <a:graphicFrameLocks noChangeAspect="1"/>
            </p:cNvGraphicFramePr>
            <p:nvPr>
              <p:extLst/>
            </p:nvPr>
          </p:nvGraphicFramePr>
          <p:xfrm>
            <a:off x="1895428" y="2137119"/>
            <a:ext cx="325438" cy="461962"/>
          </p:xfrm>
          <a:graphic>
            <a:graphicData uri="http://schemas.openxmlformats.org/presentationml/2006/ole">
              <mc:AlternateContent xmlns:mc="http://schemas.openxmlformats.org/markup-compatibility/2006">
                <mc:Choice xmlns:v="urn:schemas-microsoft-com:vml" Requires="v">
                  <p:oleObj spid="_x0000_s51389" name="方程式" r:id="rId12" imgW="152280" imgH="215640" progId="Equation.3">
                    <p:embed/>
                  </p:oleObj>
                </mc:Choice>
                <mc:Fallback>
                  <p:oleObj name="方程式" r:id="rId12" imgW="152280" imgH="215640" progId="Equation.3">
                    <p:embed/>
                    <p:pic>
                      <p:nvPicPr>
                        <p:cNvPr id="0" name=""/>
                        <p:cNvPicPr>
                          <a:picLocks noChangeAspect="1" noChangeArrowheads="1"/>
                        </p:cNvPicPr>
                        <p:nvPr/>
                      </p:nvPicPr>
                      <p:blipFill>
                        <a:blip r:embed="rId13"/>
                        <a:srcRect/>
                        <a:stretch>
                          <a:fillRect/>
                        </a:stretch>
                      </p:blipFill>
                      <p:spPr bwMode="auto">
                        <a:xfrm>
                          <a:off x="1895428" y="2137119"/>
                          <a:ext cx="325438" cy="4619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58" name="群組 57"/>
          <p:cNvGrpSpPr/>
          <p:nvPr/>
        </p:nvGrpSpPr>
        <p:grpSpPr>
          <a:xfrm>
            <a:off x="5231628" y="4003466"/>
            <a:ext cx="391033" cy="461963"/>
            <a:chOff x="1876911" y="2719786"/>
            <a:chExt cx="391033" cy="461963"/>
          </a:xfrm>
        </p:grpSpPr>
        <p:sp>
          <p:nvSpPr>
            <p:cNvPr id="59" name="矩形 58"/>
            <p:cNvSpPr/>
            <p:nvPr/>
          </p:nvSpPr>
          <p:spPr>
            <a:xfrm>
              <a:off x="1876911" y="2802698"/>
              <a:ext cx="342900" cy="3429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a:p>
          </p:txBody>
        </p:sp>
        <p:graphicFrame>
          <p:nvGraphicFramePr>
            <p:cNvPr id="60" name="Object 12"/>
            <p:cNvGraphicFramePr>
              <a:graphicFrameLocks noChangeAspect="1"/>
            </p:cNvGraphicFramePr>
            <p:nvPr>
              <p:extLst/>
            </p:nvPr>
          </p:nvGraphicFramePr>
          <p:xfrm>
            <a:off x="1888532" y="2719786"/>
            <a:ext cx="379412" cy="461963"/>
          </p:xfrm>
          <a:graphic>
            <a:graphicData uri="http://schemas.openxmlformats.org/presentationml/2006/ole">
              <mc:AlternateContent xmlns:mc="http://schemas.openxmlformats.org/markup-compatibility/2006">
                <mc:Choice xmlns:v="urn:schemas-microsoft-com:vml" Requires="v">
                  <p:oleObj spid="_x0000_s51390" name="方程式" r:id="rId14" imgW="177480" imgH="215640" progId="Equation.3">
                    <p:embed/>
                  </p:oleObj>
                </mc:Choice>
                <mc:Fallback>
                  <p:oleObj name="方程式" r:id="rId14" imgW="177480" imgH="215640" progId="Equation.3">
                    <p:embed/>
                    <p:pic>
                      <p:nvPicPr>
                        <p:cNvPr id="0" name=""/>
                        <p:cNvPicPr>
                          <a:picLocks noChangeAspect="1" noChangeArrowheads="1"/>
                        </p:cNvPicPr>
                        <p:nvPr/>
                      </p:nvPicPr>
                      <p:blipFill>
                        <a:blip r:embed="rId15"/>
                        <a:srcRect/>
                        <a:stretch>
                          <a:fillRect/>
                        </a:stretch>
                      </p:blipFill>
                      <p:spPr bwMode="auto">
                        <a:xfrm>
                          <a:off x="1888532" y="2719786"/>
                          <a:ext cx="379412" cy="461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64" name="群組 63"/>
          <p:cNvGrpSpPr/>
          <p:nvPr/>
        </p:nvGrpSpPr>
        <p:grpSpPr>
          <a:xfrm rot="16200000">
            <a:off x="7594547" y="2659736"/>
            <a:ext cx="1037222" cy="1638300"/>
            <a:chOff x="1013669" y="3459098"/>
            <a:chExt cx="1588876" cy="1638300"/>
          </a:xfrm>
        </p:grpSpPr>
        <p:cxnSp>
          <p:nvCxnSpPr>
            <p:cNvPr id="65" name="直線單箭頭接點 64"/>
            <p:cNvCxnSpPr/>
            <p:nvPr/>
          </p:nvCxnSpPr>
          <p:spPr>
            <a:xfrm flipV="1">
              <a:off x="1013669" y="3507292"/>
              <a:ext cx="1574937" cy="158516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66" name="群組 65"/>
            <p:cNvGrpSpPr/>
            <p:nvPr/>
          </p:nvGrpSpPr>
          <p:grpSpPr>
            <a:xfrm>
              <a:off x="1025705" y="3459098"/>
              <a:ext cx="1576840" cy="1638300"/>
              <a:chOff x="1025705" y="3459098"/>
              <a:chExt cx="1576840" cy="1638300"/>
            </a:xfrm>
          </p:grpSpPr>
          <p:cxnSp>
            <p:nvCxnSpPr>
              <p:cNvPr id="67" name="直線單箭頭接點 66"/>
              <p:cNvCxnSpPr/>
              <p:nvPr/>
            </p:nvCxnSpPr>
            <p:spPr>
              <a:xfrm>
                <a:off x="1048081" y="3459098"/>
                <a:ext cx="1548874" cy="160892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直線單箭頭接點 67"/>
              <p:cNvCxnSpPr/>
              <p:nvPr/>
            </p:nvCxnSpPr>
            <p:spPr>
              <a:xfrm flipV="1">
                <a:off x="1025705" y="5097398"/>
                <a:ext cx="157684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9" name="直線單箭頭接點 68"/>
              <p:cNvCxnSpPr/>
              <p:nvPr/>
            </p:nvCxnSpPr>
            <p:spPr>
              <a:xfrm flipV="1">
                <a:off x="1025705" y="3459098"/>
                <a:ext cx="157684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sp>
        <p:nvSpPr>
          <p:cNvPr id="70" name="手繪多邊形 69"/>
          <p:cNvSpPr/>
          <p:nvPr/>
        </p:nvSpPr>
        <p:spPr>
          <a:xfrm>
            <a:off x="5416550" y="4445001"/>
            <a:ext cx="1828800" cy="319831"/>
          </a:xfrm>
          <a:custGeom>
            <a:avLst/>
            <a:gdLst>
              <a:gd name="connsiteX0" fmla="*/ 0 w 1828800"/>
              <a:gd name="connsiteY0" fmla="*/ 0 h 319831"/>
              <a:gd name="connsiteX1" fmla="*/ 1016000 w 1828800"/>
              <a:gd name="connsiteY1" fmla="*/ 317500 h 319831"/>
              <a:gd name="connsiteX2" fmla="*/ 1828800 w 1828800"/>
              <a:gd name="connsiteY2" fmla="*/ 152400 h 319831"/>
            </a:gdLst>
            <a:ahLst/>
            <a:cxnLst>
              <a:cxn ang="0">
                <a:pos x="connsiteX0" y="connsiteY0"/>
              </a:cxn>
              <a:cxn ang="0">
                <a:pos x="connsiteX1" y="connsiteY1"/>
              </a:cxn>
              <a:cxn ang="0">
                <a:pos x="connsiteX2" y="connsiteY2"/>
              </a:cxn>
            </a:cxnLst>
            <a:rect l="l" t="t" r="r" b="b"/>
            <a:pathLst>
              <a:path w="1828800" h="319831">
                <a:moveTo>
                  <a:pt x="0" y="0"/>
                </a:moveTo>
                <a:cubicBezTo>
                  <a:pt x="355600" y="146050"/>
                  <a:pt x="711200" y="292100"/>
                  <a:pt x="1016000" y="317500"/>
                </a:cubicBezTo>
                <a:cubicBezTo>
                  <a:pt x="1320800" y="342900"/>
                  <a:pt x="1828800" y="152400"/>
                  <a:pt x="1828800" y="152400"/>
                </a:cubicBezTo>
              </a:path>
            </a:pathLst>
          </a:custGeom>
          <a:noFill/>
          <a:ln w="2857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1" name="手繪多邊形 70"/>
          <p:cNvSpPr/>
          <p:nvPr/>
        </p:nvSpPr>
        <p:spPr>
          <a:xfrm>
            <a:off x="5403850" y="4457701"/>
            <a:ext cx="3416300" cy="624441"/>
          </a:xfrm>
          <a:custGeom>
            <a:avLst/>
            <a:gdLst>
              <a:gd name="connsiteX0" fmla="*/ 0 w 3416300"/>
              <a:gd name="connsiteY0" fmla="*/ 0 h 624441"/>
              <a:gd name="connsiteX1" fmla="*/ 1854200 w 3416300"/>
              <a:gd name="connsiteY1" fmla="*/ 622300 h 624441"/>
              <a:gd name="connsiteX2" fmla="*/ 3416300 w 3416300"/>
              <a:gd name="connsiteY2" fmla="*/ 165100 h 624441"/>
            </a:gdLst>
            <a:ahLst/>
            <a:cxnLst>
              <a:cxn ang="0">
                <a:pos x="connsiteX0" y="connsiteY0"/>
              </a:cxn>
              <a:cxn ang="0">
                <a:pos x="connsiteX1" y="connsiteY1"/>
              </a:cxn>
              <a:cxn ang="0">
                <a:pos x="connsiteX2" y="connsiteY2"/>
              </a:cxn>
            </a:cxnLst>
            <a:rect l="l" t="t" r="r" b="b"/>
            <a:pathLst>
              <a:path w="3416300" h="624441">
                <a:moveTo>
                  <a:pt x="0" y="0"/>
                </a:moveTo>
                <a:cubicBezTo>
                  <a:pt x="642408" y="297391"/>
                  <a:pt x="1284817" y="594783"/>
                  <a:pt x="1854200" y="622300"/>
                </a:cubicBezTo>
                <a:cubicBezTo>
                  <a:pt x="2423583" y="649817"/>
                  <a:pt x="2919941" y="407458"/>
                  <a:pt x="3416300" y="165100"/>
                </a:cubicBezTo>
              </a:path>
            </a:pathLst>
          </a:custGeom>
          <a:noFill/>
          <a:ln w="2857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2" name="手繪多邊形 71"/>
          <p:cNvSpPr/>
          <p:nvPr/>
        </p:nvSpPr>
        <p:spPr>
          <a:xfrm>
            <a:off x="3790950" y="4445001"/>
            <a:ext cx="3479800" cy="511221"/>
          </a:xfrm>
          <a:custGeom>
            <a:avLst/>
            <a:gdLst>
              <a:gd name="connsiteX0" fmla="*/ 0 w 3479800"/>
              <a:gd name="connsiteY0" fmla="*/ 0 h 511221"/>
              <a:gd name="connsiteX1" fmla="*/ 1600200 w 3479800"/>
              <a:gd name="connsiteY1" fmla="*/ 508000 h 511221"/>
              <a:gd name="connsiteX2" fmla="*/ 3479800 w 3479800"/>
              <a:gd name="connsiteY2" fmla="*/ 177800 h 511221"/>
            </a:gdLst>
            <a:ahLst/>
            <a:cxnLst>
              <a:cxn ang="0">
                <a:pos x="connsiteX0" y="connsiteY0"/>
              </a:cxn>
              <a:cxn ang="0">
                <a:pos x="connsiteX1" y="connsiteY1"/>
              </a:cxn>
              <a:cxn ang="0">
                <a:pos x="connsiteX2" y="connsiteY2"/>
              </a:cxn>
            </a:cxnLst>
            <a:rect l="l" t="t" r="r" b="b"/>
            <a:pathLst>
              <a:path w="3479800" h="511221">
                <a:moveTo>
                  <a:pt x="0" y="0"/>
                </a:moveTo>
                <a:cubicBezTo>
                  <a:pt x="510116" y="239183"/>
                  <a:pt x="1020233" y="478367"/>
                  <a:pt x="1600200" y="508000"/>
                </a:cubicBezTo>
                <a:cubicBezTo>
                  <a:pt x="2180167" y="537633"/>
                  <a:pt x="2829983" y="357716"/>
                  <a:pt x="3479800" y="177800"/>
                </a:cubicBezTo>
              </a:path>
            </a:pathLst>
          </a:custGeom>
          <a:noFill/>
          <a:ln w="28575">
            <a:solidFill>
              <a:srgbClr val="0000FF"/>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3" name="手繪多邊形 72"/>
          <p:cNvSpPr/>
          <p:nvPr/>
        </p:nvSpPr>
        <p:spPr>
          <a:xfrm>
            <a:off x="3803650" y="4445001"/>
            <a:ext cx="5143500" cy="1004985"/>
          </a:xfrm>
          <a:custGeom>
            <a:avLst/>
            <a:gdLst>
              <a:gd name="connsiteX0" fmla="*/ 0 w 5143500"/>
              <a:gd name="connsiteY0" fmla="*/ 0 h 1004985"/>
              <a:gd name="connsiteX1" fmla="*/ 2438400 w 5143500"/>
              <a:gd name="connsiteY1" fmla="*/ 1003300 h 1004985"/>
              <a:gd name="connsiteX2" fmla="*/ 5143500 w 5143500"/>
              <a:gd name="connsiteY2" fmla="*/ 190500 h 1004985"/>
            </a:gdLst>
            <a:ahLst/>
            <a:cxnLst>
              <a:cxn ang="0">
                <a:pos x="connsiteX0" y="connsiteY0"/>
              </a:cxn>
              <a:cxn ang="0">
                <a:pos x="connsiteX1" y="connsiteY1"/>
              </a:cxn>
              <a:cxn ang="0">
                <a:pos x="connsiteX2" y="connsiteY2"/>
              </a:cxn>
            </a:cxnLst>
            <a:rect l="l" t="t" r="r" b="b"/>
            <a:pathLst>
              <a:path w="5143500" h="1004985">
                <a:moveTo>
                  <a:pt x="0" y="0"/>
                </a:moveTo>
                <a:cubicBezTo>
                  <a:pt x="790575" y="485775"/>
                  <a:pt x="1581150" y="971550"/>
                  <a:pt x="2438400" y="1003300"/>
                </a:cubicBezTo>
                <a:cubicBezTo>
                  <a:pt x="3295650" y="1035050"/>
                  <a:pt x="4219575" y="612775"/>
                  <a:pt x="5143500" y="190500"/>
                </a:cubicBezTo>
              </a:path>
            </a:pathLst>
          </a:custGeom>
          <a:noFill/>
          <a:ln w="28575">
            <a:solidFill>
              <a:srgbClr val="0000FF"/>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 name="手繪多邊形 2"/>
          <p:cNvSpPr/>
          <p:nvPr/>
        </p:nvSpPr>
        <p:spPr>
          <a:xfrm>
            <a:off x="3829319" y="3347673"/>
            <a:ext cx="3425781" cy="734931"/>
          </a:xfrm>
          <a:custGeom>
            <a:avLst/>
            <a:gdLst>
              <a:gd name="connsiteX0" fmla="*/ 3425781 w 3425781"/>
              <a:gd name="connsiteY0" fmla="*/ 619021 h 734931"/>
              <a:gd name="connsiteX1" fmla="*/ 1854558 w 3425781"/>
              <a:gd name="connsiteY1" fmla="*/ 835 h 734931"/>
              <a:gd name="connsiteX2" fmla="*/ 0 w 3425781"/>
              <a:gd name="connsiteY2" fmla="*/ 734931 h 734931"/>
            </a:gdLst>
            <a:ahLst/>
            <a:cxnLst>
              <a:cxn ang="0">
                <a:pos x="connsiteX0" y="connsiteY0"/>
              </a:cxn>
              <a:cxn ang="0">
                <a:pos x="connsiteX1" y="connsiteY1"/>
              </a:cxn>
              <a:cxn ang="0">
                <a:pos x="connsiteX2" y="connsiteY2"/>
              </a:cxn>
            </a:cxnLst>
            <a:rect l="l" t="t" r="r" b="b"/>
            <a:pathLst>
              <a:path w="3425781" h="734931">
                <a:moveTo>
                  <a:pt x="3425781" y="619021"/>
                </a:moveTo>
                <a:cubicBezTo>
                  <a:pt x="2925651" y="300269"/>
                  <a:pt x="2425521" y="-18483"/>
                  <a:pt x="1854558" y="835"/>
                </a:cubicBezTo>
                <a:cubicBezTo>
                  <a:pt x="1283594" y="20153"/>
                  <a:pt x="641797" y="377542"/>
                  <a:pt x="0" y="734931"/>
                </a:cubicBezTo>
              </a:path>
            </a:pathLst>
          </a:custGeom>
          <a:noFill/>
          <a:ln w="28575">
            <a:solidFill>
              <a:srgbClr val="FF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文字方塊 15"/>
          <p:cNvSpPr txBox="1"/>
          <p:nvPr/>
        </p:nvSpPr>
        <p:spPr>
          <a:xfrm>
            <a:off x="4151317" y="3169402"/>
            <a:ext cx="967403" cy="461665"/>
          </a:xfrm>
          <a:prstGeom prst="rect">
            <a:avLst/>
          </a:prstGeom>
          <a:noFill/>
        </p:spPr>
        <p:txBody>
          <a:bodyPr wrap="square" rtlCol="0">
            <a:spAutoFit/>
          </a:bodyPr>
          <a:lstStyle/>
          <a:p>
            <a:r>
              <a:rPr lang="zh-CN" altLang="en-US" sz="2400" smtClean="0">
                <a:solidFill>
                  <a:srgbClr val="FF0000"/>
                </a:solidFill>
                <a:latin typeface="Microsoft YaHei" charset="-122"/>
                <a:ea typeface="Microsoft YaHei" charset="-122"/>
                <a:cs typeface="Microsoft YaHei" charset="-122"/>
              </a:rPr>
              <a:t>存储 </a:t>
            </a:r>
            <a:endParaRPr lang="zh-TW" altLang="en-US" sz="2400" dirty="0">
              <a:solidFill>
                <a:srgbClr val="FF0000"/>
              </a:solidFill>
              <a:latin typeface="Microsoft YaHei" charset="-122"/>
              <a:ea typeface="Microsoft YaHei" charset="-122"/>
              <a:cs typeface="Microsoft YaHei" charset="-122"/>
            </a:endParaRPr>
          </a:p>
        </p:txBody>
      </p:sp>
      <p:cxnSp>
        <p:nvCxnSpPr>
          <p:cNvPr id="25" name="直線接點 24"/>
          <p:cNvCxnSpPr/>
          <p:nvPr/>
        </p:nvCxnSpPr>
        <p:spPr>
          <a:xfrm flipH="1">
            <a:off x="7163888" y="2496258"/>
            <a:ext cx="291548" cy="32450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直線接點 51"/>
          <p:cNvCxnSpPr/>
          <p:nvPr/>
        </p:nvCxnSpPr>
        <p:spPr>
          <a:xfrm flipH="1">
            <a:off x="8747545" y="2475342"/>
            <a:ext cx="291548" cy="32450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直線接點 52"/>
          <p:cNvCxnSpPr/>
          <p:nvPr/>
        </p:nvCxnSpPr>
        <p:spPr>
          <a:xfrm flipH="1">
            <a:off x="7197938" y="4159975"/>
            <a:ext cx="291548" cy="32450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直線接點 53"/>
          <p:cNvCxnSpPr/>
          <p:nvPr/>
        </p:nvCxnSpPr>
        <p:spPr>
          <a:xfrm flipH="1">
            <a:off x="8757162" y="4193431"/>
            <a:ext cx="291548" cy="32450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文字方塊 28"/>
          <p:cNvSpPr txBox="1"/>
          <p:nvPr/>
        </p:nvSpPr>
        <p:spPr>
          <a:xfrm>
            <a:off x="7112000" y="5696255"/>
            <a:ext cx="362858" cy="461665"/>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lang="en-US" altLang="zh-TW" sz="2400" dirty="0"/>
              <a:t>1</a:t>
            </a:r>
            <a:endParaRPr lang="zh-TW" altLang="en-US" sz="2400" dirty="0"/>
          </a:p>
        </p:txBody>
      </p:sp>
      <p:sp>
        <p:nvSpPr>
          <p:cNvPr id="76" name="文字方塊 75"/>
          <p:cNvSpPr txBox="1"/>
          <p:nvPr/>
        </p:nvSpPr>
        <p:spPr>
          <a:xfrm>
            <a:off x="8709951" y="5710402"/>
            <a:ext cx="362858" cy="461665"/>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lang="en-US" altLang="zh-TW" sz="2400" dirty="0"/>
              <a:t>1</a:t>
            </a:r>
            <a:endParaRPr lang="zh-TW" altLang="en-US" sz="2400" dirty="0"/>
          </a:p>
        </p:txBody>
      </p:sp>
      <p:sp>
        <p:nvSpPr>
          <p:cNvPr id="77" name="文字方塊 76"/>
          <p:cNvSpPr txBox="1"/>
          <p:nvPr/>
        </p:nvSpPr>
        <p:spPr>
          <a:xfrm>
            <a:off x="3624060" y="4008668"/>
            <a:ext cx="362858" cy="461665"/>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altLang="zh-TW" sz="2400" dirty="0"/>
              <a:t>2</a:t>
            </a:r>
            <a:endParaRPr lang="zh-TW" altLang="en-US" sz="2400" dirty="0"/>
          </a:p>
        </p:txBody>
      </p:sp>
      <p:sp>
        <p:nvSpPr>
          <p:cNvPr id="78" name="文字方塊 77"/>
          <p:cNvSpPr txBox="1"/>
          <p:nvPr/>
        </p:nvSpPr>
        <p:spPr>
          <a:xfrm>
            <a:off x="5222011" y="4022815"/>
            <a:ext cx="362858" cy="461665"/>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altLang="zh-TW" sz="2400" dirty="0"/>
              <a:t>2</a:t>
            </a:r>
            <a:endParaRPr lang="zh-TW" altLang="en-US" sz="2400" dirty="0"/>
          </a:p>
        </p:txBody>
      </p:sp>
      <p:sp>
        <p:nvSpPr>
          <p:cNvPr id="79" name="文字方塊 78"/>
          <p:cNvSpPr txBox="1"/>
          <p:nvPr/>
        </p:nvSpPr>
        <p:spPr>
          <a:xfrm>
            <a:off x="7533307" y="3655039"/>
            <a:ext cx="362858" cy="461665"/>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altLang="zh-TW" sz="2400" dirty="0"/>
              <a:t>6</a:t>
            </a:r>
            <a:endParaRPr lang="zh-TW" altLang="en-US" sz="2400" dirty="0"/>
          </a:p>
        </p:txBody>
      </p:sp>
      <p:sp>
        <p:nvSpPr>
          <p:cNvPr id="80" name="文字方塊 79"/>
          <p:cNvSpPr txBox="1"/>
          <p:nvPr/>
        </p:nvSpPr>
        <p:spPr>
          <a:xfrm>
            <a:off x="9074009" y="3655039"/>
            <a:ext cx="362858" cy="461665"/>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altLang="zh-TW" sz="2400" dirty="0"/>
              <a:t>6</a:t>
            </a:r>
            <a:endParaRPr lang="zh-TW" altLang="en-US" sz="2400" dirty="0"/>
          </a:p>
        </p:txBody>
      </p:sp>
      <p:sp>
        <p:nvSpPr>
          <p:cNvPr id="81" name="文字方塊 80"/>
          <p:cNvSpPr txBox="1"/>
          <p:nvPr/>
        </p:nvSpPr>
        <p:spPr>
          <a:xfrm>
            <a:off x="7498556" y="1914103"/>
            <a:ext cx="585270" cy="461665"/>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US" altLang="zh-TW" sz="2400" dirty="0"/>
              <a:t>12</a:t>
            </a:r>
            <a:endParaRPr lang="zh-TW" altLang="en-US" sz="2400" dirty="0"/>
          </a:p>
        </p:txBody>
      </p:sp>
      <p:sp>
        <p:nvSpPr>
          <p:cNvPr id="82" name="文字方塊 81"/>
          <p:cNvSpPr txBox="1"/>
          <p:nvPr/>
        </p:nvSpPr>
        <p:spPr>
          <a:xfrm>
            <a:off x="9100801" y="1942034"/>
            <a:ext cx="574485" cy="461665"/>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US" altLang="zh-TW" sz="2400" dirty="0"/>
              <a:t>12</a:t>
            </a:r>
            <a:endParaRPr lang="zh-TW" altLang="en-US" sz="2400" dirty="0"/>
          </a:p>
        </p:txBody>
      </p:sp>
      <p:sp>
        <p:nvSpPr>
          <p:cNvPr id="89" name="手繪多邊形 46"/>
          <p:cNvSpPr/>
          <p:nvPr/>
        </p:nvSpPr>
        <p:spPr>
          <a:xfrm>
            <a:off x="5440718" y="3346270"/>
            <a:ext cx="3425781" cy="734931"/>
          </a:xfrm>
          <a:custGeom>
            <a:avLst/>
            <a:gdLst>
              <a:gd name="connsiteX0" fmla="*/ 3425781 w 3425781"/>
              <a:gd name="connsiteY0" fmla="*/ 619021 h 734931"/>
              <a:gd name="connsiteX1" fmla="*/ 1854558 w 3425781"/>
              <a:gd name="connsiteY1" fmla="*/ 835 h 734931"/>
              <a:gd name="connsiteX2" fmla="*/ 0 w 3425781"/>
              <a:gd name="connsiteY2" fmla="*/ 734931 h 734931"/>
            </a:gdLst>
            <a:ahLst/>
            <a:cxnLst>
              <a:cxn ang="0">
                <a:pos x="connsiteX0" y="connsiteY0"/>
              </a:cxn>
              <a:cxn ang="0">
                <a:pos x="connsiteX1" y="connsiteY1"/>
              </a:cxn>
              <a:cxn ang="0">
                <a:pos x="connsiteX2" y="connsiteY2"/>
              </a:cxn>
            </a:cxnLst>
            <a:rect l="l" t="t" r="r" b="b"/>
            <a:pathLst>
              <a:path w="3425781" h="734931">
                <a:moveTo>
                  <a:pt x="3425781" y="619021"/>
                </a:moveTo>
                <a:cubicBezTo>
                  <a:pt x="2925651" y="300269"/>
                  <a:pt x="2425521" y="-18483"/>
                  <a:pt x="1854558" y="835"/>
                </a:cubicBezTo>
                <a:cubicBezTo>
                  <a:pt x="1283594" y="20153"/>
                  <a:pt x="641797" y="377542"/>
                  <a:pt x="0" y="734931"/>
                </a:cubicBezTo>
              </a:path>
            </a:pathLst>
          </a:custGeom>
          <a:noFill/>
          <a:ln w="28575">
            <a:solidFill>
              <a:srgbClr val="FF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6" name="文字方塊 16"/>
          <p:cNvSpPr txBox="1"/>
          <p:nvPr/>
        </p:nvSpPr>
        <p:spPr>
          <a:xfrm>
            <a:off x="1931266" y="5502793"/>
            <a:ext cx="4871870" cy="461665"/>
          </a:xfrm>
          <a:prstGeom prst="rect">
            <a:avLst/>
          </a:prstGeom>
          <a:noFill/>
        </p:spPr>
        <p:txBody>
          <a:bodyPr wrap="square" rtlCol="0">
            <a:spAutoFit/>
          </a:bodyPr>
          <a:lstStyle/>
          <a:p>
            <a:r>
              <a:rPr lang="zh-CN" altLang="en-US" sz="2400" dirty="0" smtClean="0">
                <a:latin typeface="Microsoft YaHei" charset="-122"/>
                <a:ea typeface="Microsoft YaHei" charset="-122"/>
                <a:cs typeface="Microsoft YaHei" charset="-122"/>
              </a:rPr>
              <a:t>所有权重均为</a:t>
            </a:r>
            <a:r>
              <a:rPr lang="en-US" altLang="zh-TW" sz="2400" dirty="0" smtClean="0">
                <a:latin typeface="Microsoft YaHei" charset="-122"/>
                <a:ea typeface="Microsoft YaHei" charset="-122"/>
                <a:cs typeface="Microsoft YaHei" charset="-122"/>
              </a:rPr>
              <a:t> </a:t>
            </a:r>
            <a:r>
              <a:rPr lang="en-US" altLang="zh-TW" sz="2400" dirty="0">
                <a:latin typeface="Microsoft YaHei" charset="-122"/>
                <a:ea typeface="Microsoft YaHei" charset="-122"/>
                <a:cs typeface="Microsoft YaHei" charset="-122"/>
              </a:rPr>
              <a:t>“1”, </a:t>
            </a:r>
            <a:r>
              <a:rPr lang="zh-CN" altLang="en-US" sz="2400" dirty="0" smtClean="0">
                <a:latin typeface="Microsoft YaHei" charset="-122"/>
                <a:ea typeface="Microsoft YaHei" charset="-122"/>
                <a:cs typeface="Microsoft YaHei" charset="-122"/>
              </a:rPr>
              <a:t> 没有偏置项</a:t>
            </a:r>
            <a:endParaRPr lang="zh-TW" altLang="en-US" sz="2400" dirty="0">
              <a:latin typeface="Microsoft YaHei" charset="-122"/>
              <a:ea typeface="Microsoft YaHei" charset="-122"/>
              <a:cs typeface="Microsoft YaHei" charset="-122"/>
            </a:endParaRPr>
          </a:p>
        </p:txBody>
      </p:sp>
      <p:sp>
        <p:nvSpPr>
          <p:cNvPr id="87" name="文字方塊 48"/>
          <p:cNvSpPr txBox="1"/>
          <p:nvPr/>
        </p:nvSpPr>
        <p:spPr>
          <a:xfrm>
            <a:off x="1938018" y="6015296"/>
            <a:ext cx="5320384" cy="461665"/>
          </a:xfrm>
          <a:prstGeom prst="rect">
            <a:avLst/>
          </a:prstGeom>
          <a:noFill/>
        </p:spPr>
        <p:txBody>
          <a:bodyPr wrap="square" rtlCol="0">
            <a:spAutoFit/>
          </a:bodyPr>
          <a:lstStyle/>
          <a:p>
            <a:r>
              <a:rPr lang="zh-CN" altLang="en-US" sz="2400" dirty="0" smtClean="0">
                <a:latin typeface="Microsoft YaHei" charset="-122"/>
                <a:ea typeface="Microsoft YaHei" charset="-122"/>
                <a:cs typeface="Microsoft YaHei" charset="-122"/>
              </a:rPr>
              <a:t>所有激活函数均为线性</a:t>
            </a:r>
            <a:endParaRPr lang="zh-TW" altLang="en-US" sz="2400" dirty="0">
              <a:latin typeface="Microsoft YaHei" charset="-122"/>
              <a:ea typeface="Microsoft YaHei" charset="-122"/>
              <a:cs typeface="Microsoft YaHei" charset="-122"/>
            </a:endParaRPr>
          </a:p>
        </p:txBody>
      </p:sp>
      <p:grpSp>
        <p:nvGrpSpPr>
          <p:cNvPr id="88" name="群組 23"/>
          <p:cNvGrpSpPr/>
          <p:nvPr/>
        </p:nvGrpSpPr>
        <p:grpSpPr>
          <a:xfrm>
            <a:off x="1330896" y="867526"/>
            <a:ext cx="4535297" cy="613438"/>
            <a:chOff x="3463673" y="119351"/>
            <a:chExt cx="4535297" cy="613438"/>
          </a:xfrm>
        </p:grpSpPr>
        <p:sp>
          <p:nvSpPr>
            <p:cNvPr id="90" name="文字方塊 25"/>
            <p:cNvSpPr txBox="1"/>
            <p:nvPr/>
          </p:nvSpPr>
          <p:spPr>
            <a:xfrm>
              <a:off x="3463673" y="173004"/>
              <a:ext cx="2195749" cy="461665"/>
            </a:xfrm>
            <a:prstGeom prst="rect">
              <a:avLst/>
            </a:prstGeom>
            <a:noFill/>
          </p:spPr>
          <p:txBody>
            <a:bodyPr wrap="square" rtlCol="0">
              <a:spAutoFit/>
            </a:bodyPr>
            <a:lstStyle/>
            <a:p>
              <a:r>
                <a:rPr lang="zh-CN" altLang="en-US" sz="2400" dirty="0" smtClean="0">
                  <a:latin typeface="Microsoft YaHei" charset="-122"/>
                  <a:ea typeface="Microsoft YaHei" charset="-122"/>
                  <a:cs typeface="Microsoft YaHei" charset="-122"/>
                </a:rPr>
                <a:t>输入</a:t>
              </a:r>
              <a:r>
                <a:rPr lang="en-US" altLang="zh-TW" sz="2400" dirty="0" smtClean="0">
                  <a:latin typeface="Microsoft YaHei" charset="-122"/>
                  <a:ea typeface="Microsoft YaHei" charset="-122"/>
                  <a:cs typeface="Microsoft YaHei" charset="-122"/>
                </a:rPr>
                <a:t>:</a:t>
              </a:r>
              <a:endParaRPr lang="zh-TW" altLang="en-US" sz="2400" dirty="0">
                <a:latin typeface="Microsoft YaHei" charset="-122"/>
                <a:ea typeface="Microsoft YaHei" charset="-122"/>
                <a:cs typeface="Microsoft YaHei" charset="-122"/>
              </a:endParaRPr>
            </a:p>
          </p:txBody>
        </p:sp>
        <mc:AlternateContent xmlns:mc="http://schemas.openxmlformats.org/markup-compatibility/2006" xmlns:a14="http://schemas.microsoft.com/office/drawing/2010/main">
          <mc:Choice Requires="a14">
            <p:sp>
              <p:nvSpPr>
                <p:cNvPr id="91" name="文字方塊 26"/>
                <p:cNvSpPr txBox="1"/>
                <p:nvPr/>
              </p:nvSpPr>
              <p:spPr>
                <a:xfrm>
                  <a:off x="5790380" y="119351"/>
                  <a:ext cx="486095" cy="613438"/>
                </a:xfrm>
                <a:prstGeom prst="rect">
                  <a:avLst/>
                </a:prstGeom>
                <a:noFill/>
              </p:spPr>
              <p:txBody>
                <a:bodyPr wrap="none" lIns="0" tIns="0" rIns="0" bIns="0" rtlCol="0">
                  <a:spAutoFit/>
                </a:bodyPr>
                <a:lstStyle/>
                <a:p>
                  <a:pPr/>
                  <a14:m>
                    <m:oMathPara xmlns:m="http://schemas.openxmlformats.org/officeDocument/2006/math">
                      <m:oMathParaPr>
                        <m:jc m:val="center"/>
                      </m:oMathParaPr>
                      <m:oMath xmlns:m="http://schemas.openxmlformats.org/officeDocument/2006/math">
                        <m:d>
                          <m:dPr>
                            <m:begChr m:val="["/>
                            <m:endChr m:val="]"/>
                            <m:ctrlPr>
                              <a:rPr lang="en-US" altLang="zh-TW" sz="2400" i="1">
                                <a:latin typeface="Cambria Math" charset="0"/>
                                <a:ea typeface="Microsoft YaHei" charset="-122"/>
                                <a:cs typeface="Microsoft YaHei" charset="-122"/>
                              </a:rPr>
                            </m:ctrlPr>
                          </m:dPr>
                          <m:e>
                            <m:eqArr>
                              <m:eqArrPr>
                                <m:ctrlPr>
                                  <a:rPr lang="en-US" altLang="zh-TW" sz="2400" i="1">
                                    <a:latin typeface="Cambria Math" charset="0"/>
                                    <a:ea typeface="Microsoft YaHei" charset="-122"/>
                                    <a:cs typeface="Microsoft YaHei" charset="-122"/>
                                  </a:rPr>
                                </m:ctrlPr>
                              </m:eqArrPr>
                              <m:e>
                                <m:r>
                                  <a:rPr lang="en-US" altLang="zh-TW" sz="2400" i="1">
                                    <a:latin typeface="Cambria Math" charset="0"/>
                                    <a:ea typeface="Microsoft YaHei" charset="-122"/>
                                    <a:cs typeface="Microsoft YaHei" charset="-122"/>
                                  </a:rPr>
                                  <m:t>1</m:t>
                                </m:r>
                              </m:e>
                              <m:e>
                                <m:r>
                                  <a:rPr lang="en-US" altLang="zh-TW" sz="2400" i="1">
                                    <a:latin typeface="Cambria Math" charset="0"/>
                                    <a:ea typeface="Microsoft YaHei" charset="-122"/>
                                    <a:cs typeface="Microsoft YaHei" charset="-122"/>
                                  </a:rPr>
                                  <m:t>1</m:t>
                                </m:r>
                              </m:e>
                            </m:eqArr>
                          </m:e>
                        </m:d>
                      </m:oMath>
                    </m:oMathPara>
                  </a14:m>
                  <a:endParaRPr lang="zh-TW" altLang="en-US" sz="2400" dirty="0">
                    <a:latin typeface="Microsoft YaHei" charset="-122"/>
                    <a:ea typeface="Microsoft YaHei" charset="-122"/>
                    <a:cs typeface="Microsoft YaHei" charset="-122"/>
                  </a:endParaRPr>
                </a:p>
              </p:txBody>
            </p:sp>
          </mc:Choice>
          <mc:Fallback xmlns="">
            <p:sp>
              <p:nvSpPr>
                <p:cNvPr id="27" name="文字方塊 26"/>
                <p:cNvSpPr txBox="1">
                  <a:spLocks noRot="1" noChangeAspect="1" noMove="1" noResize="1" noEditPoints="1" noAdjustHandles="1" noChangeArrowheads="1" noChangeShapeType="1" noTextEdit="1"/>
                </p:cNvSpPr>
                <p:nvPr/>
              </p:nvSpPr>
              <p:spPr>
                <a:xfrm>
                  <a:off x="5790380" y="119351"/>
                  <a:ext cx="463653" cy="613438"/>
                </a:xfrm>
                <a:prstGeom prst="rect">
                  <a:avLst/>
                </a:prstGeom>
                <a:blipFill>
                  <a:blip r:embed="rId16"/>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92" name="文字方塊 61"/>
                <p:cNvSpPr txBox="1"/>
                <p:nvPr/>
              </p:nvSpPr>
              <p:spPr>
                <a:xfrm>
                  <a:off x="6309285" y="119351"/>
                  <a:ext cx="486095" cy="613438"/>
                </a:xfrm>
                <a:prstGeom prst="rect">
                  <a:avLst/>
                </a:prstGeom>
                <a:noFill/>
              </p:spPr>
              <p:txBody>
                <a:bodyPr wrap="none" lIns="0" tIns="0" rIns="0" bIns="0" rtlCol="0">
                  <a:spAutoFit/>
                </a:bodyPr>
                <a:lstStyle/>
                <a:p>
                  <a:pPr/>
                  <a14:m>
                    <m:oMathPara xmlns:m="http://schemas.openxmlformats.org/officeDocument/2006/math">
                      <m:oMathParaPr>
                        <m:jc m:val="center"/>
                      </m:oMathParaPr>
                      <m:oMath xmlns:m="http://schemas.openxmlformats.org/officeDocument/2006/math">
                        <m:d>
                          <m:dPr>
                            <m:begChr m:val="["/>
                            <m:endChr m:val="]"/>
                            <m:ctrlPr>
                              <a:rPr lang="en-US" altLang="zh-TW" sz="2400" i="1">
                                <a:latin typeface="Cambria Math" charset="0"/>
                                <a:ea typeface="Microsoft YaHei" charset="-122"/>
                                <a:cs typeface="Microsoft YaHei" charset="-122"/>
                              </a:rPr>
                            </m:ctrlPr>
                          </m:dPr>
                          <m:e>
                            <m:eqArr>
                              <m:eqArrPr>
                                <m:ctrlPr>
                                  <a:rPr lang="en-US" altLang="zh-TW" sz="2400" i="1">
                                    <a:latin typeface="Cambria Math" charset="0"/>
                                    <a:ea typeface="Microsoft YaHei" charset="-122"/>
                                    <a:cs typeface="Microsoft YaHei" charset="-122"/>
                                  </a:rPr>
                                </m:ctrlPr>
                              </m:eqArrPr>
                              <m:e>
                                <m:r>
                                  <a:rPr lang="en-US" altLang="zh-TW" sz="2400" i="1">
                                    <a:latin typeface="Cambria Math" charset="0"/>
                                    <a:ea typeface="Microsoft YaHei" charset="-122"/>
                                    <a:cs typeface="Microsoft YaHei" charset="-122"/>
                                  </a:rPr>
                                  <m:t>1</m:t>
                                </m:r>
                              </m:e>
                              <m:e>
                                <m:r>
                                  <a:rPr lang="en-US" altLang="zh-TW" sz="2400" i="1">
                                    <a:latin typeface="Cambria Math" charset="0"/>
                                    <a:ea typeface="Microsoft YaHei" charset="-122"/>
                                    <a:cs typeface="Microsoft YaHei" charset="-122"/>
                                  </a:rPr>
                                  <m:t>1</m:t>
                                </m:r>
                              </m:e>
                            </m:eqArr>
                          </m:e>
                        </m:d>
                      </m:oMath>
                    </m:oMathPara>
                  </a14:m>
                  <a:endParaRPr lang="zh-TW" altLang="en-US" sz="2400" dirty="0">
                    <a:latin typeface="Microsoft YaHei" charset="-122"/>
                    <a:ea typeface="Microsoft YaHei" charset="-122"/>
                    <a:cs typeface="Microsoft YaHei" charset="-122"/>
                  </a:endParaRPr>
                </a:p>
              </p:txBody>
            </p:sp>
          </mc:Choice>
          <mc:Fallback xmlns="">
            <p:sp>
              <p:nvSpPr>
                <p:cNvPr id="62" name="文字方塊 61"/>
                <p:cNvSpPr txBox="1">
                  <a:spLocks noRot="1" noChangeAspect="1" noMove="1" noResize="1" noEditPoints="1" noAdjustHandles="1" noChangeArrowheads="1" noChangeShapeType="1" noTextEdit="1"/>
                </p:cNvSpPr>
                <p:nvPr/>
              </p:nvSpPr>
              <p:spPr>
                <a:xfrm>
                  <a:off x="6309285" y="119351"/>
                  <a:ext cx="463653" cy="613438"/>
                </a:xfrm>
                <a:prstGeom prst="rect">
                  <a:avLst/>
                </a:prstGeom>
                <a:blipFill>
                  <a:blip r:embed="rId17"/>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93" name="文字方塊 73"/>
                <p:cNvSpPr txBox="1"/>
                <p:nvPr/>
              </p:nvSpPr>
              <p:spPr>
                <a:xfrm>
                  <a:off x="6825367" y="119351"/>
                  <a:ext cx="486095" cy="613438"/>
                </a:xfrm>
                <a:prstGeom prst="rect">
                  <a:avLst/>
                </a:prstGeom>
                <a:noFill/>
              </p:spPr>
              <p:txBody>
                <a:bodyPr wrap="none" lIns="0" tIns="0" rIns="0" bIns="0" rtlCol="0">
                  <a:spAutoFit/>
                </a:bodyPr>
                <a:lstStyle/>
                <a:p>
                  <a:pPr/>
                  <a14:m>
                    <m:oMathPara xmlns:m="http://schemas.openxmlformats.org/officeDocument/2006/math">
                      <m:oMathParaPr>
                        <m:jc m:val="center"/>
                      </m:oMathParaPr>
                      <m:oMath xmlns:m="http://schemas.openxmlformats.org/officeDocument/2006/math">
                        <m:d>
                          <m:dPr>
                            <m:begChr m:val="["/>
                            <m:endChr m:val="]"/>
                            <m:ctrlPr>
                              <a:rPr lang="en-US" altLang="zh-TW" sz="2400" i="1">
                                <a:latin typeface="Cambria Math" charset="0"/>
                                <a:ea typeface="Microsoft YaHei" charset="-122"/>
                                <a:cs typeface="Microsoft YaHei" charset="-122"/>
                              </a:rPr>
                            </m:ctrlPr>
                          </m:dPr>
                          <m:e>
                            <m:eqArr>
                              <m:eqArrPr>
                                <m:ctrlPr>
                                  <a:rPr lang="en-US" altLang="zh-TW" sz="2400" i="1">
                                    <a:latin typeface="Cambria Math" charset="0"/>
                                    <a:ea typeface="Microsoft YaHei" charset="-122"/>
                                    <a:cs typeface="Microsoft YaHei" charset="-122"/>
                                  </a:rPr>
                                </m:ctrlPr>
                              </m:eqArrPr>
                              <m:e>
                                <m:r>
                                  <a:rPr lang="en-US" altLang="zh-TW" sz="2400" i="1">
                                    <a:latin typeface="Cambria Math" charset="0"/>
                                    <a:ea typeface="Microsoft YaHei" charset="-122"/>
                                    <a:cs typeface="Microsoft YaHei" charset="-122"/>
                                  </a:rPr>
                                  <m:t>2</m:t>
                                </m:r>
                              </m:e>
                              <m:e>
                                <m:r>
                                  <a:rPr lang="en-US" altLang="zh-TW" sz="2400" i="1">
                                    <a:latin typeface="Cambria Math" charset="0"/>
                                    <a:ea typeface="Microsoft YaHei" charset="-122"/>
                                    <a:cs typeface="Microsoft YaHei" charset="-122"/>
                                  </a:rPr>
                                  <m:t>2</m:t>
                                </m:r>
                              </m:e>
                            </m:eqArr>
                          </m:e>
                        </m:d>
                      </m:oMath>
                    </m:oMathPara>
                  </a14:m>
                  <a:endParaRPr lang="zh-TW" altLang="en-US" sz="2400" dirty="0">
                    <a:latin typeface="Microsoft YaHei" charset="-122"/>
                    <a:ea typeface="Microsoft YaHei" charset="-122"/>
                    <a:cs typeface="Microsoft YaHei" charset="-122"/>
                  </a:endParaRPr>
                </a:p>
              </p:txBody>
            </p:sp>
          </mc:Choice>
          <mc:Fallback xmlns="">
            <p:sp>
              <p:nvSpPr>
                <p:cNvPr id="74" name="文字方塊 73"/>
                <p:cNvSpPr txBox="1">
                  <a:spLocks noRot="1" noChangeAspect="1" noMove="1" noResize="1" noEditPoints="1" noAdjustHandles="1" noChangeArrowheads="1" noChangeShapeType="1" noTextEdit="1"/>
                </p:cNvSpPr>
                <p:nvPr/>
              </p:nvSpPr>
              <p:spPr>
                <a:xfrm>
                  <a:off x="6825367" y="119351"/>
                  <a:ext cx="463652" cy="613438"/>
                </a:xfrm>
                <a:prstGeom prst="rect">
                  <a:avLst/>
                </a:prstGeom>
                <a:blipFill>
                  <a:blip r:embed="rId18"/>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94" name="文字方塊 74"/>
                <p:cNvSpPr txBox="1"/>
                <p:nvPr/>
              </p:nvSpPr>
              <p:spPr>
                <a:xfrm>
                  <a:off x="7394638" y="176816"/>
                  <a:ext cx="604332" cy="369332"/>
                </a:xfrm>
                <a:prstGeom prst="rect">
                  <a:avLst/>
                </a:prstGeom>
                <a:noFill/>
              </p:spPr>
              <p:txBody>
                <a:bodyPr wrap="none" lIns="0" tIns="0" rIns="0" bIns="0" rtlCol="0">
                  <a:spAutoFit/>
                </a:bodyPr>
                <a:lstStyle/>
                <a:p>
                  <a:pPr/>
                  <a14:m>
                    <m:oMathPara xmlns:m="http://schemas.openxmlformats.org/officeDocument/2006/math">
                      <m:oMathParaPr>
                        <m:jc m:val="center"/>
                      </m:oMathParaPr>
                      <m:oMath xmlns:m="http://schemas.openxmlformats.org/officeDocument/2006/math">
                        <m:r>
                          <a:rPr lang="en-US" altLang="zh-TW" sz="2400" i="1">
                            <a:latin typeface="Cambria Math" charset="0"/>
                            <a:ea typeface="Microsoft YaHei" charset="-122"/>
                            <a:cs typeface="Microsoft YaHei" charset="-122"/>
                          </a:rPr>
                          <m:t>……</m:t>
                        </m:r>
                      </m:oMath>
                    </m:oMathPara>
                  </a14:m>
                  <a:endParaRPr lang="zh-TW" altLang="en-US" sz="2400" dirty="0">
                    <a:latin typeface="Microsoft YaHei" charset="-122"/>
                    <a:ea typeface="Microsoft YaHei" charset="-122"/>
                    <a:cs typeface="Microsoft YaHei" charset="-122"/>
                  </a:endParaRPr>
                </a:p>
              </p:txBody>
            </p:sp>
          </mc:Choice>
          <mc:Fallback xmlns="">
            <p:sp>
              <p:nvSpPr>
                <p:cNvPr id="75" name="文字方塊 74"/>
                <p:cNvSpPr txBox="1">
                  <a:spLocks noRot="1" noChangeAspect="1" noMove="1" noResize="1" noEditPoints="1" noAdjustHandles="1" noChangeArrowheads="1" noChangeShapeType="1" noTextEdit="1"/>
                </p:cNvSpPr>
                <p:nvPr/>
              </p:nvSpPr>
              <p:spPr>
                <a:xfrm>
                  <a:off x="7394638" y="176816"/>
                  <a:ext cx="581891" cy="369332"/>
                </a:xfrm>
                <a:prstGeom prst="rect">
                  <a:avLst/>
                </a:prstGeom>
                <a:blipFill>
                  <a:blip r:embed="rId19"/>
                  <a:stretch>
                    <a:fillRect/>
                  </a:stretch>
                </a:blipFill>
              </p:spPr>
              <p:txBody>
                <a:bodyPr/>
                <a:lstStyle/>
                <a:p>
                  <a:r>
                    <a:rPr lang="zh-TW" altLang="en-US">
                      <a:noFill/>
                    </a:rPr>
                    <a:t> </a:t>
                  </a:r>
                </a:p>
              </p:txBody>
            </p:sp>
          </mc:Fallback>
        </mc:AlternateContent>
      </p:grpSp>
      <p:sp>
        <p:nvSpPr>
          <p:cNvPr id="95" name="文字方塊 83"/>
          <p:cNvSpPr txBox="1"/>
          <p:nvPr/>
        </p:nvSpPr>
        <p:spPr>
          <a:xfrm>
            <a:off x="1343867" y="1618124"/>
            <a:ext cx="1587164" cy="461665"/>
          </a:xfrm>
          <a:prstGeom prst="rect">
            <a:avLst/>
          </a:prstGeom>
          <a:noFill/>
        </p:spPr>
        <p:txBody>
          <a:bodyPr wrap="square" rtlCol="0">
            <a:spAutoFit/>
          </a:bodyPr>
          <a:lstStyle/>
          <a:p>
            <a:r>
              <a:rPr lang="zh-CN" altLang="en-US" sz="2400" smtClean="0">
                <a:latin typeface="Microsoft YaHei" charset="-122"/>
                <a:ea typeface="Microsoft YaHei" charset="-122"/>
                <a:cs typeface="Microsoft YaHei" charset="-122"/>
              </a:rPr>
              <a:t>输出</a:t>
            </a:r>
            <a:r>
              <a:rPr lang="en-US" altLang="zh-TW" sz="2400" dirty="0" smtClean="0">
                <a:latin typeface="Microsoft YaHei" charset="-122"/>
                <a:ea typeface="Microsoft YaHei" charset="-122"/>
                <a:cs typeface="Microsoft YaHei" charset="-122"/>
              </a:rPr>
              <a:t>:</a:t>
            </a:r>
            <a:endParaRPr lang="zh-TW" altLang="en-US" sz="2400" dirty="0">
              <a:latin typeface="Microsoft YaHei" charset="-122"/>
              <a:ea typeface="Microsoft YaHei" charset="-122"/>
              <a:cs typeface="Microsoft YaHei" charset="-122"/>
            </a:endParaRPr>
          </a:p>
        </p:txBody>
      </p:sp>
      <mc:AlternateContent xmlns:mc="http://schemas.openxmlformats.org/markup-compatibility/2006" xmlns:a14="http://schemas.microsoft.com/office/drawing/2010/main">
        <mc:Choice Requires="a14">
          <p:sp>
            <p:nvSpPr>
              <p:cNvPr id="96" name="文字方塊 84"/>
              <p:cNvSpPr txBox="1"/>
              <p:nvPr/>
            </p:nvSpPr>
            <p:spPr>
              <a:xfrm>
                <a:off x="3662093" y="1536642"/>
                <a:ext cx="463653" cy="613438"/>
              </a:xfrm>
              <a:prstGeom prst="rect">
                <a:avLst/>
              </a:prstGeom>
              <a:noFill/>
            </p:spPr>
            <p:txBody>
              <a:bodyPr wrap="none" lIns="0" tIns="0" rIns="0" bIns="0" rtlCol="0">
                <a:spAutoFit/>
              </a:bodyPr>
              <a:lstStyle/>
              <a:p>
                <a:pPr/>
                <a14:m>
                  <m:oMathPara xmlns:m="http://schemas.openxmlformats.org/officeDocument/2006/math">
                    <m:oMathParaPr>
                      <m:jc m:val="center"/>
                    </m:oMathParaPr>
                    <m:oMath xmlns:m="http://schemas.openxmlformats.org/officeDocument/2006/math">
                      <m:d>
                        <m:dPr>
                          <m:begChr m:val="["/>
                          <m:endChr m:val="]"/>
                          <m:ctrlPr>
                            <a:rPr lang="en-US" altLang="zh-TW" sz="2400" i="1">
                              <a:latin typeface="Cambria Math" charset="0"/>
                            </a:rPr>
                          </m:ctrlPr>
                        </m:dPr>
                        <m:e>
                          <m:eqArr>
                            <m:eqArrPr>
                              <m:ctrlPr>
                                <a:rPr lang="en-US" altLang="zh-TW" sz="2400" i="1">
                                  <a:latin typeface="Cambria Math" charset="0"/>
                                </a:rPr>
                              </m:ctrlPr>
                            </m:eqArrPr>
                            <m:e>
                              <m:r>
                                <a:rPr lang="en-US" altLang="zh-TW" sz="2400" i="1">
                                  <a:latin typeface="Cambria Math" panose="02040503050406030204" pitchFamily="18" charset="0"/>
                                </a:rPr>
                                <m:t>4</m:t>
                              </m:r>
                            </m:e>
                            <m:e>
                              <m:r>
                                <a:rPr lang="en-US" altLang="zh-TW" sz="2400" i="1">
                                  <a:latin typeface="Cambria Math" panose="02040503050406030204" pitchFamily="18" charset="0"/>
                                </a:rPr>
                                <m:t>4</m:t>
                              </m:r>
                            </m:e>
                          </m:eqArr>
                        </m:e>
                      </m:d>
                    </m:oMath>
                  </m:oMathPara>
                </a14:m>
                <a:endParaRPr lang="zh-TW" altLang="en-US" sz="2400" dirty="0"/>
              </a:p>
            </p:txBody>
          </p:sp>
        </mc:Choice>
        <mc:Fallback xmlns="">
          <p:sp>
            <p:nvSpPr>
              <p:cNvPr id="96" name="文字方塊 84"/>
              <p:cNvSpPr txBox="1">
                <a:spLocks noRot="1" noChangeAspect="1" noMove="1" noResize="1" noEditPoints="1" noAdjustHandles="1" noChangeArrowheads="1" noChangeShapeType="1" noTextEdit="1"/>
              </p:cNvSpPr>
              <p:nvPr/>
            </p:nvSpPr>
            <p:spPr>
              <a:xfrm>
                <a:off x="3662093" y="1536642"/>
                <a:ext cx="463653" cy="613438"/>
              </a:xfrm>
              <a:prstGeom prst="rect">
                <a:avLst/>
              </a:prstGeom>
              <a:blipFill rotWithShape="0">
                <a:blip r:embed="rId20"/>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7" name="文字方塊 82"/>
              <p:cNvSpPr txBox="1"/>
              <p:nvPr/>
            </p:nvSpPr>
            <p:spPr>
              <a:xfrm>
                <a:off x="4123494" y="1569225"/>
                <a:ext cx="633571" cy="613438"/>
              </a:xfrm>
              <a:prstGeom prst="rect">
                <a:avLst/>
              </a:prstGeom>
              <a:noFill/>
            </p:spPr>
            <p:txBody>
              <a:bodyPr wrap="none" lIns="0" tIns="0" rIns="0" bIns="0" rtlCol="0">
                <a:spAutoFit/>
              </a:bodyPr>
              <a:lstStyle/>
              <a:p>
                <a:pPr/>
                <a14:m>
                  <m:oMathPara xmlns:m="http://schemas.openxmlformats.org/officeDocument/2006/math">
                    <m:oMathParaPr>
                      <m:jc m:val="center"/>
                    </m:oMathParaPr>
                    <m:oMath xmlns:m="http://schemas.openxmlformats.org/officeDocument/2006/math">
                      <m:d>
                        <m:dPr>
                          <m:begChr m:val="["/>
                          <m:endChr m:val="]"/>
                          <m:ctrlPr>
                            <a:rPr lang="en-US" altLang="zh-TW" sz="2400" i="1" smtClean="0">
                              <a:latin typeface="Cambria Math" charset="0"/>
                            </a:rPr>
                          </m:ctrlPr>
                        </m:dPr>
                        <m:e>
                          <m:eqArr>
                            <m:eqArrPr>
                              <m:ctrlPr>
                                <a:rPr lang="en-US" altLang="zh-TW" sz="2400" i="1" smtClean="0">
                                  <a:latin typeface="Cambria Math" charset="0"/>
                                </a:rPr>
                              </m:ctrlPr>
                            </m:eqArrPr>
                            <m:e>
                              <m:r>
                                <a:rPr lang="en-US" altLang="zh-TW" sz="2400" b="0" i="1" smtClean="0">
                                  <a:latin typeface="Cambria Math" panose="02040503050406030204" pitchFamily="18" charset="0"/>
                                </a:rPr>
                                <m:t>12</m:t>
                              </m:r>
                            </m:e>
                            <m:e>
                              <m:r>
                                <a:rPr lang="en-US" altLang="zh-TW" sz="2400" b="0" i="1" smtClean="0">
                                  <a:latin typeface="Cambria Math" panose="02040503050406030204" pitchFamily="18" charset="0"/>
                                </a:rPr>
                                <m:t>12</m:t>
                              </m:r>
                            </m:e>
                          </m:eqArr>
                        </m:e>
                      </m:d>
                    </m:oMath>
                  </m:oMathPara>
                </a14:m>
                <a:endParaRPr lang="zh-TW" altLang="en-US" sz="2400" dirty="0"/>
              </a:p>
            </p:txBody>
          </p:sp>
        </mc:Choice>
        <mc:Fallback xmlns="">
          <p:sp>
            <p:nvSpPr>
              <p:cNvPr id="97" name="文字方塊 82"/>
              <p:cNvSpPr txBox="1">
                <a:spLocks noRot="1" noChangeAspect="1" noMove="1" noResize="1" noEditPoints="1" noAdjustHandles="1" noChangeArrowheads="1" noChangeShapeType="1" noTextEdit="1"/>
              </p:cNvSpPr>
              <p:nvPr/>
            </p:nvSpPr>
            <p:spPr>
              <a:xfrm>
                <a:off x="4123494" y="1569225"/>
                <a:ext cx="633571" cy="613438"/>
              </a:xfrm>
              <a:prstGeom prst="rect">
                <a:avLst/>
              </a:prstGeom>
              <a:blipFill rotWithShape="0">
                <a:blip r:embed="rId21"/>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478425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76" grpId="0" animBg="1"/>
      <p:bldP spid="79" grpId="0" animBg="1"/>
      <p:bldP spid="80" grpId="0" animBg="1"/>
      <p:bldP spid="81" grpId="0" animBg="1"/>
      <p:bldP spid="82" grpId="0" animBg="1"/>
      <p:bldP spid="9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内容占位符 27"/>
          <p:cNvSpPr>
            <a:spLocks noGrp="1"/>
          </p:cNvSpPr>
          <p:nvPr>
            <p:ph sz="quarter" idx="10"/>
          </p:nvPr>
        </p:nvSpPr>
        <p:spPr/>
        <p:txBody>
          <a:bodyPr/>
          <a:lstStyle/>
          <a:p>
            <a:endParaRPr kumimoji="1" lang="zh-CN" altLang="en-US" dirty="0"/>
          </a:p>
        </p:txBody>
      </p:sp>
      <p:sp>
        <p:nvSpPr>
          <p:cNvPr id="2" name="標題 1"/>
          <p:cNvSpPr>
            <a:spLocks noGrp="1"/>
          </p:cNvSpPr>
          <p:nvPr>
            <p:ph type="title"/>
          </p:nvPr>
        </p:nvSpPr>
        <p:spPr/>
        <p:txBody>
          <a:bodyPr/>
          <a:lstStyle/>
          <a:p>
            <a:r>
              <a:rPr lang="zh-CN" altLang="en-US" dirty="0"/>
              <a:t>例</a:t>
            </a:r>
            <a:endParaRPr lang="zh-TW" altLang="en-US" dirty="0"/>
          </a:p>
        </p:txBody>
      </p:sp>
      <p:cxnSp>
        <p:nvCxnSpPr>
          <p:cNvPr id="4" name="直線單箭頭接點 3"/>
          <p:cNvCxnSpPr/>
          <p:nvPr/>
        </p:nvCxnSpPr>
        <p:spPr>
          <a:xfrm rot="16200000">
            <a:off x="8629363" y="2370912"/>
            <a:ext cx="655655"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 name="直線單箭頭接點 4"/>
          <p:cNvCxnSpPr/>
          <p:nvPr/>
        </p:nvCxnSpPr>
        <p:spPr>
          <a:xfrm rot="16200000">
            <a:off x="6982376" y="2338561"/>
            <a:ext cx="649008"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6" name="群組 5"/>
          <p:cNvGrpSpPr/>
          <p:nvPr/>
        </p:nvGrpSpPr>
        <p:grpSpPr>
          <a:xfrm>
            <a:off x="7117299" y="5593146"/>
            <a:ext cx="342900" cy="461962"/>
            <a:chOff x="1882729" y="2137119"/>
            <a:chExt cx="342900" cy="461962"/>
          </a:xfrm>
        </p:grpSpPr>
        <p:sp>
          <p:nvSpPr>
            <p:cNvPr id="7" name="矩形 6"/>
            <p:cNvSpPr/>
            <p:nvPr/>
          </p:nvSpPr>
          <p:spPr>
            <a:xfrm>
              <a:off x="1882729" y="2232369"/>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graphicFrame>
          <p:nvGraphicFramePr>
            <p:cNvPr id="8" name="Object 12"/>
            <p:cNvGraphicFramePr>
              <a:graphicFrameLocks noChangeAspect="1"/>
            </p:cNvGraphicFramePr>
            <p:nvPr>
              <p:extLst/>
            </p:nvPr>
          </p:nvGraphicFramePr>
          <p:xfrm>
            <a:off x="1895428" y="2137119"/>
            <a:ext cx="325438" cy="461962"/>
          </p:xfrm>
          <a:graphic>
            <a:graphicData uri="http://schemas.openxmlformats.org/presentationml/2006/ole">
              <mc:AlternateContent xmlns:mc="http://schemas.openxmlformats.org/markup-compatibility/2006">
                <mc:Choice xmlns:v="urn:schemas-microsoft-com:vml" Requires="v">
                  <p:oleObj spid="_x0000_s52409" name="方程式" r:id="rId4" imgW="152280" imgH="215640" progId="Equation.3">
                    <p:embed/>
                  </p:oleObj>
                </mc:Choice>
                <mc:Fallback>
                  <p:oleObj name="方程式" r:id="rId4" imgW="152280" imgH="215640" progId="Equation.3">
                    <p:embed/>
                    <p:pic>
                      <p:nvPicPr>
                        <p:cNvPr id="0" name=""/>
                        <p:cNvPicPr>
                          <a:picLocks noChangeAspect="1" noChangeArrowheads="1"/>
                        </p:cNvPicPr>
                        <p:nvPr/>
                      </p:nvPicPr>
                      <p:blipFill>
                        <a:blip r:embed="rId5"/>
                        <a:srcRect/>
                        <a:stretch>
                          <a:fillRect/>
                        </a:stretch>
                      </p:blipFill>
                      <p:spPr bwMode="auto">
                        <a:xfrm>
                          <a:off x="1895428" y="2137119"/>
                          <a:ext cx="325438" cy="4619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9" name="群組 8"/>
          <p:cNvGrpSpPr/>
          <p:nvPr/>
        </p:nvGrpSpPr>
        <p:grpSpPr>
          <a:xfrm>
            <a:off x="8724563" y="5624272"/>
            <a:ext cx="376238" cy="461963"/>
            <a:chOff x="1876911" y="2719848"/>
            <a:chExt cx="376238" cy="461963"/>
          </a:xfrm>
        </p:grpSpPr>
        <p:sp>
          <p:nvSpPr>
            <p:cNvPr id="10" name="矩形 9"/>
            <p:cNvSpPr/>
            <p:nvPr/>
          </p:nvSpPr>
          <p:spPr>
            <a:xfrm>
              <a:off x="1876911" y="2802698"/>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graphicFrame>
          <p:nvGraphicFramePr>
            <p:cNvPr id="11" name="Object 12"/>
            <p:cNvGraphicFramePr>
              <a:graphicFrameLocks noChangeAspect="1"/>
            </p:cNvGraphicFramePr>
            <p:nvPr>
              <p:extLst/>
            </p:nvPr>
          </p:nvGraphicFramePr>
          <p:xfrm>
            <a:off x="1900724" y="2719848"/>
            <a:ext cx="352425" cy="461963"/>
          </p:xfrm>
          <a:graphic>
            <a:graphicData uri="http://schemas.openxmlformats.org/presentationml/2006/ole">
              <mc:AlternateContent xmlns:mc="http://schemas.openxmlformats.org/markup-compatibility/2006">
                <mc:Choice xmlns:v="urn:schemas-microsoft-com:vml" Requires="v">
                  <p:oleObj spid="_x0000_s52410" name="方程式" r:id="rId6" imgW="164880" imgH="215640" progId="Equation.3">
                    <p:embed/>
                  </p:oleObj>
                </mc:Choice>
                <mc:Fallback>
                  <p:oleObj name="方程式" r:id="rId6" imgW="164880" imgH="215640" progId="Equation.3">
                    <p:embed/>
                    <p:pic>
                      <p:nvPicPr>
                        <p:cNvPr id="0" name=""/>
                        <p:cNvPicPr>
                          <a:picLocks noChangeAspect="1" noChangeArrowheads="1"/>
                        </p:cNvPicPr>
                        <p:nvPr/>
                      </p:nvPicPr>
                      <p:blipFill>
                        <a:blip r:embed="rId7"/>
                        <a:srcRect/>
                        <a:stretch>
                          <a:fillRect/>
                        </a:stretch>
                      </p:blipFill>
                      <p:spPr bwMode="auto">
                        <a:xfrm>
                          <a:off x="1900724" y="2719848"/>
                          <a:ext cx="352425" cy="461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2" name="橢圓 11"/>
          <p:cNvSpPr/>
          <p:nvPr/>
        </p:nvSpPr>
        <p:spPr>
          <a:xfrm rot="16200000">
            <a:off x="7053475" y="4016482"/>
            <a:ext cx="574158"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13" name="橢圓 12"/>
          <p:cNvSpPr/>
          <p:nvPr/>
        </p:nvSpPr>
        <p:spPr>
          <a:xfrm rot="16200000">
            <a:off x="8601170" y="4056793"/>
            <a:ext cx="574158"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14" name="橢圓 13"/>
          <p:cNvSpPr/>
          <p:nvPr/>
        </p:nvSpPr>
        <p:spPr>
          <a:xfrm rot="16200000">
            <a:off x="7019801" y="2338561"/>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15" name="橢圓 14"/>
          <p:cNvSpPr/>
          <p:nvPr/>
        </p:nvSpPr>
        <p:spPr>
          <a:xfrm rot="16200000">
            <a:off x="8592477" y="2348667"/>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grpSp>
        <p:nvGrpSpPr>
          <p:cNvPr id="18" name="群組 17"/>
          <p:cNvGrpSpPr/>
          <p:nvPr/>
        </p:nvGrpSpPr>
        <p:grpSpPr>
          <a:xfrm rot="16200000">
            <a:off x="7594547" y="4322261"/>
            <a:ext cx="1037222" cy="1638300"/>
            <a:chOff x="1013669" y="3459098"/>
            <a:chExt cx="1588876" cy="1638300"/>
          </a:xfrm>
        </p:grpSpPr>
        <p:cxnSp>
          <p:nvCxnSpPr>
            <p:cNvPr id="19" name="直線單箭頭接點 18"/>
            <p:cNvCxnSpPr/>
            <p:nvPr/>
          </p:nvCxnSpPr>
          <p:spPr>
            <a:xfrm flipV="1">
              <a:off x="1013669" y="3507292"/>
              <a:ext cx="1574937" cy="158516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0" name="群組 19"/>
            <p:cNvGrpSpPr/>
            <p:nvPr/>
          </p:nvGrpSpPr>
          <p:grpSpPr>
            <a:xfrm>
              <a:off x="1025705" y="3459098"/>
              <a:ext cx="1576840" cy="1638300"/>
              <a:chOff x="1025705" y="3459098"/>
              <a:chExt cx="1576840" cy="1638300"/>
            </a:xfrm>
          </p:grpSpPr>
          <p:cxnSp>
            <p:nvCxnSpPr>
              <p:cNvPr id="21" name="直線單箭頭接點 20"/>
              <p:cNvCxnSpPr/>
              <p:nvPr/>
            </p:nvCxnSpPr>
            <p:spPr>
              <a:xfrm>
                <a:off x="1048081" y="3459098"/>
                <a:ext cx="1548874" cy="160892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線單箭頭接點 21"/>
              <p:cNvCxnSpPr/>
              <p:nvPr/>
            </p:nvCxnSpPr>
            <p:spPr>
              <a:xfrm flipV="1">
                <a:off x="1025705" y="5097398"/>
                <a:ext cx="157684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線單箭頭接點 22"/>
              <p:cNvCxnSpPr/>
              <p:nvPr/>
            </p:nvCxnSpPr>
            <p:spPr>
              <a:xfrm flipV="1">
                <a:off x="1025705" y="3459098"/>
                <a:ext cx="157684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graphicFrame>
        <p:nvGraphicFramePr>
          <p:cNvPr id="36" name="Object 12"/>
          <p:cNvGraphicFramePr>
            <a:graphicFrameLocks noChangeAspect="1"/>
          </p:cNvGraphicFramePr>
          <p:nvPr>
            <p:extLst/>
          </p:nvPr>
        </p:nvGraphicFramePr>
        <p:xfrm>
          <a:off x="8767483" y="1471359"/>
          <a:ext cx="379412" cy="461963"/>
        </p:xfrm>
        <a:graphic>
          <a:graphicData uri="http://schemas.openxmlformats.org/presentationml/2006/ole">
            <mc:AlternateContent xmlns:mc="http://schemas.openxmlformats.org/markup-compatibility/2006">
              <mc:Choice xmlns:v="urn:schemas-microsoft-com:vml" Requires="v">
                <p:oleObj spid="_x0000_s52411" name="方程式" r:id="rId8" imgW="177480" imgH="215640" progId="Equation.3">
                  <p:embed/>
                </p:oleObj>
              </mc:Choice>
              <mc:Fallback>
                <p:oleObj name="方程式" r:id="rId8" imgW="177480" imgH="215640" progId="Equation.3">
                  <p:embed/>
                  <p:pic>
                    <p:nvPicPr>
                      <p:cNvPr id="0" name=""/>
                      <p:cNvPicPr>
                        <a:picLocks noChangeAspect="1" noChangeArrowheads="1"/>
                      </p:cNvPicPr>
                      <p:nvPr/>
                    </p:nvPicPr>
                    <p:blipFill>
                      <a:blip r:embed="rId9"/>
                      <a:srcRect/>
                      <a:stretch>
                        <a:fillRect/>
                      </a:stretch>
                    </p:blipFill>
                    <p:spPr bwMode="auto">
                      <a:xfrm>
                        <a:off x="8767483" y="1471359"/>
                        <a:ext cx="379412" cy="461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7" name="Object 12"/>
          <p:cNvGraphicFramePr>
            <a:graphicFrameLocks noChangeAspect="1"/>
          </p:cNvGraphicFramePr>
          <p:nvPr>
            <p:extLst/>
          </p:nvPr>
        </p:nvGraphicFramePr>
        <p:xfrm>
          <a:off x="7184022" y="1474775"/>
          <a:ext cx="352425" cy="461963"/>
        </p:xfrm>
        <a:graphic>
          <a:graphicData uri="http://schemas.openxmlformats.org/presentationml/2006/ole">
            <mc:AlternateContent xmlns:mc="http://schemas.openxmlformats.org/markup-compatibility/2006">
              <mc:Choice xmlns:v="urn:schemas-microsoft-com:vml" Requires="v">
                <p:oleObj spid="_x0000_s52412" name="方程式" r:id="rId10" imgW="164880" imgH="215640" progId="Equation.3">
                  <p:embed/>
                </p:oleObj>
              </mc:Choice>
              <mc:Fallback>
                <p:oleObj name="方程式" r:id="rId10" imgW="164880" imgH="215640" progId="Equation.3">
                  <p:embed/>
                  <p:pic>
                    <p:nvPicPr>
                      <p:cNvPr id="0" name=""/>
                      <p:cNvPicPr>
                        <a:picLocks noChangeAspect="1" noChangeArrowheads="1"/>
                      </p:cNvPicPr>
                      <p:nvPr/>
                    </p:nvPicPr>
                    <p:blipFill>
                      <a:blip r:embed="rId11"/>
                      <a:srcRect/>
                      <a:stretch>
                        <a:fillRect/>
                      </a:stretch>
                    </p:blipFill>
                    <p:spPr bwMode="auto">
                      <a:xfrm>
                        <a:off x="7184022" y="1474775"/>
                        <a:ext cx="352425" cy="461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55" name="群組 54"/>
          <p:cNvGrpSpPr/>
          <p:nvPr/>
        </p:nvGrpSpPr>
        <p:grpSpPr>
          <a:xfrm>
            <a:off x="3624363" y="4001430"/>
            <a:ext cx="342900" cy="461962"/>
            <a:chOff x="1882729" y="2137119"/>
            <a:chExt cx="342900" cy="461962"/>
          </a:xfrm>
        </p:grpSpPr>
        <p:sp>
          <p:nvSpPr>
            <p:cNvPr id="56" name="矩形 55"/>
            <p:cNvSpPr/>
            <p:nvPr/>
          </p:nvSpPr>
          <p:spPr>
            <a:xfrm>
              <a:off x="1882729" y="2232369"/>
              <a:ext cx="342900" cy="3429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a:p>
          </p:txBody>
        </p:sp>
        <p:graphicFrame>
          <p:nvGraphicFramePr>
            <p:cNvPr id="57" name="Object 12"/>
            <p:cNvGraphicFramePr>
              <a:graphicFrameLocks noChangeAspect="1"/>
            </p:cNvGraphicFramePr>
            <p:nvPr>
              <p:extLst/>
            </p:nvPr>
          </p:nvGraphicFramePr>
          <p:xfrm>
            <a:off x="1895428" y="2137119"/>
            <a:ext cx="325438" cy="461962"/>
          </p:xfrm>
          <a:graphic>
            <a:graphicData uri="http://schemas.openxmlformats.org/presentationml/2006/ole">
              <mc:AlternateContent xmlns:mc="http://schemas.openxmlformats.org/markup-compatibility/2006">
                <mc:Choice xmlns:v="urn:schemas-microsoft-com:vml" Requires="v">
                  <p:oleObj spid="_x0000_s52413" name="方程式" r:id="rId12" imgW="152280" imgH="215640" progId="Equation.3">
                    <p:embed/>
                  </p:oleObj>
                </mc:Choice>
                <mc:Fallback>
                  <p:oleObj name="方程式" r:id="rId12" imgW="152280" imgH="215640" progId="Equation.3">
                    <p:embed/>
                    <p:pic>
                      <p:nvPicPr>
                        <p:cNvPr id="0" name=""/>
                        <p:cNvPicPr>
                          <a:picLocks noChangeAspect="1" noChangeArrowheads="1"/>
                        </p:cNvPicPr>
                        <p:nvPr/>
                      </p:nvPicPr>
                      <p:blipFill>
                        <a:blip r:embed="rId13"/>
                        <a:srcRect/>
                        <a:stretch>
                          <a:fillRect/>
                        </a:stretch>
                      </p:blipFill>
                      <p:spPr bwMode="auto">
                        <a:xfrm>
                          <a:off x="1895428" y="2137119"/>
                          <a:ext cx="325438" cy="4619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58" name="群組 57"/>
          <p:cNvGrpSpPr/>
          <p:nvPr/>
        </p:nvGrpSpPr>
        <p:grpSpPr>
          <a:xfrm>
            <a:off x="5231628" y="4003466"/>
            <a:ext cx="391033" cy="461963"/>
            <a:chOff x="1876911" y="2719786"/>
            <a:chExt cx="391033" cy="461963"/>
          </a:xfrm>
        </p:grpSpPr>
        <p:sp>
          <p:nvSpPr>
            <p:cNvPr id="59" name="矩形 58"/>
            <p:cNvSpPr/>
            <p:nvPr/>
          </p:nvSpPr>
          <p:spPr>
            <a:xfrm>
              <a:off x="1876911" y="2802698"/>
              <a:ext cx="342900" cy="3429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a:p>
          </p:txBody>
        </p:sp>
        <p:graphicFrame>
          <p:nvGraphicFramePr>
            <p:cNvPr id="60" name="Object 12"/>
            <p:cNvGraphicFramePr>
              <a:graphicFrameLocks noChangeAspect="1"/>
            </p:cNvGraphicFramePr>
            <p:nvPr>
              <p:extLst/>
            </p:nvPr>
          </p:nvGraphicFramePr>
          <p:xfrm>
            <a:off x="1888532" y="2719786"/>
            <a:ext cx="379412" cy="461963"/>
          </p:xfrm>
          <a:graphic>
            <a:graphicData uri="http://schemas.openxmlformats.org/presentationml/2006/ole">
              <mc:AlternateContent xmlns:mc="http://schemas.openxmlformats.org/markup-compatibility/2006">
                <mc:Choice xmlns:v="urn:schemas-microsoft-com:vml" Requires="v">
                  <p:oleObj spid="_x0000_s52414" name="方程式" r:id="rId14" imgW="177480" imgH="215640" progId="Equation.3">
                    <p:embed/>
                  </p:oleObj>
                </mc:Choice>
                <mc:Fallback>
                  <p:oleObj name="方程式" r:id="rId14" imgW="177480" imgH="215640" progId="Equation.3">
                    <p:embed/>
                    <p:pic>
                      <p:nvPicPr>
                        <p:cNvPr id="0" name=""/>
                        <p:cNvPicPr>
                          <a:picLocks noChangeAspect="1" noChangeArrowheads="1"/>
                        </p:cNvPicPr>
                        <p:nvPr/>
                      </p:nvPicPr>
                      <p:blipFill>
                        <a:blip r:embed="rId15"/>
                        <a:srcRect/>
                        <a:stretch>
                          <a:fillRect/>
                        </a:stretch>
                      </p:blipFill>
                      <p:spPr bwMode="auto">
                        <a:xfrm>
                          <a:off x="1888532" y="2719786"/>
                          <a:ext cx="379412" cy="461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64" name="群組 63"/>
          <p:cNvGrpSpPr/>
          <p:nvPr/>
        </p:nvGrpSpPr>
        <p:grpSpPr>
          <a:xfrm rot="16200000">
            <a:off x="7594547" y="2659736"/>
            <a:ext cx="1037222" cy="1638300"/>
            <a:chOff x="1013669" y="3459098"/>
            <a:chExt cx="1588876" cy="1638300"/>
          </a:xfrm>
        </p:grpSpPr>
        <p:cxnSp>
          <p:nvCxnSpPr>
            <p:cNvPr id="65" name="直線單箭頭接點 64"/>
            <p:cNvCxnSpPr/>
            <p:nvPr/>
          </p:nvCxnSpPr>
          <p:spPr>
            <a:xfrm flipV="1">
              <a:off x="1013669" y="3507292"/>
              <a:ext cx="1574937" cy="158516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66" name="群組 65"/>
            <p:cNvGrpSpPr/>
            <p:nvPr/>
          </p:nvGrpSpPr>
          <p:grpSpPr>
            <a:xfrm>
              <a:off x="1025705" y="3459098"/>
              <a:ext cx="1576840" cy="1638300"/>
              <a:chOff x="1025705" y="3459098"/>
              <a:chExt cx="1576840" cy="1638300"/>
            </a:xfrm>
          </p:grpSpPr>
          <p:cxnSp>
            <p:nvCxnSpPr>
              <p:cNvPr id="67" name="直線單箭頭接點 66"/>
              <p:cNvCxnSpPr/>
              <p:nvPr/>
            </p:nvCxnSpPr>
            <p:spPr>
              <a:xfrm>
                <a:off x="1048081" y="3459098"/>
                <a:ext cx="1548874" cy="160892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直線單箭頭接點 67"/>
              <p:cNvCxnSpPr/>
              <p:nvPr/>
            </p:nvCxnSpPr>
            <p:spPr>
              <a:xfrm flipV="1">
                <a:off x="1025705" y="5097398"/>
                <a:ext cx="157684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9" name="直線單箭頭接點 68"/>
              <p:cNvCxnSpPr/>
              <p:nvPr/>
            </p:nvCxnSpPr>
            <p:spPr>
              <a:xfrm flipV="1">
                <a:off x="1025705" y="3459098"/>
                <a:ext cx="157684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sp>
        <p:nvSpPr>
          <p:cNvPr id="70" name="手繪多邊形 69"/>
          <p:cNvSpPr/>
          <p:nvPr/>
        </p:nvSpPr>
        <p:spPr>
          <a:xfrm>
            <a:off x="5416550" y="4445001"/>
            <a:ext cx="1828800" cy="319831"/>
          </a:xfrm>
          <a:custGeom>
            <a:avLst/>
            <a:gdLst>
              <a:gd name="connsiteX0" fmla="*/ 0 w 1828800"/>
              <a:gd name="connsiteY0" fmla="*/ 0 h 319831"/>
              <a:gd name="connsiteX1" fmla="*/ 1016000 w 1828800"/>
              <a:gd name="connsiteY1" fmla="*/ 317500 h 319831"/>
              <a:gd name="connsiteX2" fmla="*/ 1828800 w 1828800"/>
              <a:gd name="connsiteY2" fmla="*/ 152400 h 319831"/>
            </a:gdLst>
            <a:ahLst/>
            <a:cxnLst>
              <a:cxn ang="0">
                <a:pos x="connsiteX0" y="connsiteY0"/>
              </a:cxn>
              <a:cxn ang="0">
                <a:pos x="connsiteX1" y="connsiteY1"/>
              </a:cxn>
              <a:cxn ang="0">
                <a:pos x="connsiteX2" y="connsiteY2"/>
              </a:cxn>
            </a:cxnLst>
            <a:rect l="l" t="t" r="r" b="b"/>
            <a:pathLst>
              <a:path w="1828800" h="319831">
                <a:moveTo>
                  <a:pt x="0" y="0"/>
                </a:moveTo>
                <a:cubicBezTo>
                  <a:pt x="355600" y="146050"/>
                  <a:pt x="711200" y="292100"/>
                  <a:pt x="1016000" y="317500"/>
                </a:cubicBezTo>
                <a:cubicBezTo>
                  <a:pt x="1320800" y="342900"/>
                  <a:pt x="1828800" y="152400"/>
                  <a:pt x="1828800" y="152400"/>
                </a:cubicBezTo>
              </a:path>
            </a:pathLst>
          </a:custGeom>
          <a:noFill/>
          <a:ln w="2857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1" name="手繪多邊形 70"/>
          <p:cNvSpPr/>
          <p:nvPr/>
        </p:nvSpPr>
        <p:spPr>
          <a:xfrm>
            <a:off x="5403850" y="4457701"/>
            <a:ext cx="3416300" cy="624441"/>
          </a:xfrm>
          <a:custGeom>
            <a:avLst/>
            <a:gdLst>
              <a:gd name="connsiteX0" fmla="*/ 0 w 3416300"/>
              <a:gd name="connsiteY0" fmla="*/ 0 h 624441"/>
              <a:gd name="connsiteX1" fmla="*/ 1854200 w 3416300"/>
              <a:gd name="connsiteY1" fmla="*/ 622300 h 624441"/>
              <a:gd name="connsiteX2" fmla="*/ 3416300 w 3416300"/>
              <a:gd name="connsiteY2" fmla="*/ 165100 h 624441"/>
            </a:gdLst>
            <a:ahLst/>
            <a:cxnLst>
              <a:cxn ang="0">
                <a:pos x="connsiteX0" y="connsiteY0"/>
              </a:cxn>
              <a:cxn ang="0">
                <a:pos x="connsiteX1" y="connsiteY1"/>
              </a:cxn>
              <a:cxn ang="0">
                <a:pos x="connsiteX2" y="connsiteY2"/>
              </a:cxn>
            </a:cxnLst>
            <a:rect l="l" t="t" r="r" b="b"/>
            <a:pathLst>
              <a:path w="3416300" h="624441">
                <a:moveTo>
                  <a:pt x="0" y="0"/>
                </a:moveTo>
                <a:cubicBezTo>
                  <a:pt x="642408" y="297391"/>
                  <a:pt x="1284817" y="594783"/>
                  <a:pt x="1854200" y="622300"/>
                </a:cubicBezTo>
                <a:cubicBezTo>
                  <a:pt x="2423583" y="649817"/>
                  <a:pt x="2919941" y="407458"/>
                  <a:pt x="3416300" y="165100"/>
                </a:cubicBezTo>
              </a:path>
            </a:pathLst>
          </a:custGeom>
          <a:noFill/>
          <a:ln w="2857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2" name="手繪多邊形 71"/>
          <p:cNvSpPr/>
          <p:nvPr/>
        </p:nvSpPr>
        <p:spPr>
          <a:xfrm>
            <a:off x="3790950" y="4445001"/>
            <a:ext cx="3479800" cy="511221"/>
          </a:xfrm>
          <a:custGeom>
            <a:avLst/>
            <a:gdLst>
              <a:gd name="connsiteX0" fmla="*/ 0 w 3479800"/>
              <a:gd name="connsiteY0" fmla="*/ 0 h 511221"/>
              <a:gd name="connsiteX1" fmla="*/ 1600200 w 3479800"/>
              <a:gd name="connsiteY1" fmla="*/ 508000 h 511221"/>
              <a:gd name="connsiteX2" fmla="*/ 3479800 w 3479800"/>
              <a:gd name="connsiteY2" fmla="*/ 177800 h 511221"/>
            </a:gdLst>
            <a:ahLst/>
            <a:cxnLst>
              <a:cxn ang="0">
                <a:pos x="connsiteX0" y="connsiteY0"/>
              </a:cxn>
              <a:cxn ang="0">
                <a:pos x="connsiteX1" y="connsiteY1"/>
              </a:cxn>
              <a:cxn ang="0">
                <a:pos x="connsiteX2" y="connsiteY2"/>
              </a:cxn>
            </a:cxnLst>
            <a:rect l="l" t="t" r="r" b="b"/>
            <a:pathLst>
              <a:path w="3479800" h="511221">
                <a:moveTo>
                  <a:pt x="0" y="0"/>
                </a:moveTo>
                <a:cubicBezTo>
                  <a:pt x="510116" y="239183"/>
                  <a:pt x="1020233" y="478367"/>
                  <a:pt x="1600200" y="508000"/>
                </a:cubicBezTo>
                <a:cubicBezTo>
                  <a:pt x="2180167" y="537633"/>
                  <a:pt x="2829983" y="357716"/>
                  <a:pt x="3479800" y="177800"/>
                </a:cubicBezTo>
              </a:path>
            </a:pathLst>
          </a:custGeom>
          <a:noFill/>
          <a:ln w="28575">
            <a:solidFill>
              <a:srgbClr val="0000FF"/>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3" name="手繪多邊形 72"/>
          <p:cNvSpPr/>
          <p:nvPr/>
        </p:nvSpPr>
        <p:spPr>
          <a:xfrm>
            <a:off x="3803650" y="4445001"/>
            <a:ext cx="5143500" cy="1004985"/>
          </a:xfrm>
          <a:custGeom>
            <a:avLst/>
            <a:gdLst>
              <a:gd name="connsiteX0" fmla="*/ 0 w 5143500"/>
              <a:gd name="connsiteY0" fmla="*/ 0 h 1004985"/>
              <a:gd name="connsiteX1" fmla="*/ 2438400 w 5143500"/>
              <a:gd name="connsiteY1" fmla="*/ 1003300 h 1004985"/>
              <a:gd name="connsiteX2" fmla="*/ 5143500 w 5143500"/>
              <a:gd name="connsiteY2" fmla="*/ 190500 h 1004985"/>
            </a:gdLst>
            <a:ahLst/>
            <a:cxnLst>
              <a:cxn ang="0">
                <a:pos x="connsiteX0" y="connsiteY0"/>
              </a:cxn>
              <a:cxn ang="0">
                <a:pos x="connsiteX1" y="connsiteY1"/>
              </a:cxn>
              <a:cxn ang="0">
                <a:pos x="connsiteX2" y="connsiteY2"/>
              </a:cxn>
            </a:cxnLst>
            <a:rect l="l" t="t" r="r" b="b"/>
            <a:pathLst>
              <a:path w="5143500" h="1004985">
                <a:moveTo>
                  <a:pt x="0" y="0"/>
                </a:moveTo>
                <a:cubicBezTo>
                  <a:pt x="790575" y="485775"/>
                  <a:pt x="1581150" y="971550"/>
                  <a:pt x="2438400" y="1003300"/>
                </a:cubicBezTo>
                <a:cubicBezTo>
                  <a:pt x="3295650" y="1035050"/>
                  <a:pt x="4219575" y="612775"/>
                  <a:pt x="5143500" y="190500"/>
                </a:cubicBezTo>
              </a:path>
            </a:pathLst>
          </a:custGeom>
          <a:noFill/>
          <a:ln w="28575">
            <a:solidFill>
              <a:srgbClr val="0000FF"/>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 name="手繪多邊形 2"/>
          <p:cNvSpPr/>
          <p:nvPr/>
        </p:nvSpPr>
        <p:spPr>
          <a:xfrm>
            <a:off x="3829319" y="3347673"/>
            <a:ext cx="3425781" cy="734931"/>
          </a:xfrm>
          <a:custGeom>
            <a:avLst/>
            <a:gdLst>
              <a:gd name="connsiteX0" fmla="*/ 3425781 w 3425781"/>
              <a:gd name="connsiteY0" fmla="*/ 619021 h 734931"/>
              <a:gd name="connsiteX1" fmla="*/ 1854558 w 3425781"/>
              <a:gd name="connsiteY1" fmla="*/ 835 h 734931"/>
              <a:gd name="connsiteX2" fmla="*/ 0 w 3425781"/>
              <a:gd name="connsiteY2" fmla="*/ 734931 h 734931"/>
            </a:gdLst>
            <a:ahLst/>
            <a:cxnLst>
              <a:cxn ang="0">
                <a:pos x="connsiteX0" y="connsiteY0"/>
              </a:cxn>
              <a:cxn ang="0">
                <a:pos x="connsiteX1" y="connsiteY1"/>
              </a:cxn>
              <a:cxn ang="0">
                <a:pos x="connsiteX2" y="connsiteY2"/>
              </a:cxn>
            </a:cxnLst>
            <a:rect l="l" t="t" r="r" b="b"/>
            <a:pathLst>
              <a:path w="3425781" h="734931">
                <a:moveTo>
                  <a:pt x="3425781" y="619021"/>
                </a:moveTo>
                <a:cubicBezTo>
                  <a:pt x="2925651" y="300269"/>
                  <a:pt x="2425521" y="-18483"/>
                  <a:pt x="1854558" y="835"/>
                </a:cubicBezTo>
                <a:cubicBezTo>
                  <a:pt x="1283594" y="20153"/>
                  <a:pt x="641797" y="377542"/>
                  <a:pt x="0" y="734931"/>
                </a:cubicBezTo>
              </a:path>
            </a:pathLst>
          </a:custGeom>
          <a:noFill/>
          <a:ln w="28575">
            <a:solidFill>
              <a:srgbClr val="FF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文字方塊 15"/>
          <p:cNvSpPr txBox="1"/>
          <p:nvPr/>
        </p:nvSpPr>
        <p:spPr>
          <a:xfrm>
            <a:off x="4151317" y="3169402"/>
            <a:ext cx="967403" cy="461665"/>
          </a:xfrm>
          <a:prstGeom prst="rect">
            <a:avLst/>
          </a:prstGeom>
          <a:noFill/>
        </p:spPr>
        <p:txBody>
          <a:bodyPr wrap="square" rtlCol="0">
            <a:spAutoFit/>
          </a:bodyPr>
          <a:lstStyle/>
          <a:p>
            <a:r>
              <a:rPr lang="zh-CN" altLang="en-US" sz="2400" smtClean="0">
                <a:solidFill>
                  <a:srgbClr val="FF0000"/>
                </a:solidFill>
                <a:latin typeface="Microsoft YaHei" charset="-122"/>
                <a:ea typeface="Microsoft YaHei" charset="-122"/>
                <a:cs typeface="Microsoft YaHei" charset="-122"/>
              </a:rPr>
              <a:t>存储</a:t>
            </a:r>
            <a:endParaRPr lang="zh-TW" altLang="en-US" sz="2400" dirty="0">
              <a:solidFill>
                <a:srgbClr val="FF0000"/>
              </a:solidFill>
              <a:latin typeface="Microsoft YaHei" charset="-122"/>
              <a:ea typeface="Microsoft YaHei" charset="-122"/>
              <a:cs typeface="Microsoft YaHei" charset="-122"/>
            </a:endParaRPr>
          </a:p>
        </p:txBody>
      </p:sp>
      <p:cxnSp>
        <p:nvCxnSpPr>
          <p:cNvPr id="25" name="直線接點 24"/>
          <p:cNvCxnSpPr/>
          <p:nvPr/>
        </p:nvCxnSpPr>
        <p:spPr>
          <a:xfrm flipH="1">
            <a:off x="7163888" y="2496258"/>
            <a:ext cx="291548" cy="32450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直線接點 51"/>
          <p:cNvCxnSpPr/>
          <p:nvPr/>
        </p:nvCxnSpPr>
        <p:spPr>
          <a:xfrm flipH="1">
            <a:off x="8747545" y="2475342"/>
            <a:ext cx="291548" cy="32450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直線接點 52"/>
          <p:cNvCxnSpPr/>
          <p:nvPr/>
        </p:nvCxnSpPr>
        <p:spPr>
          <a:xfrm flipH="1">
            <a:off x="7197938" y="4159975"/>
            <a:ext cx="291548" cy="32450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直線接點 53"/>
          <p:cNvCxnSpPr/>
          <p:nvPr/>
        </p:nvCxnSpPr>
        <p:spPr>
          <a:xfrm flipH="1">
            <a:off x="8757162" y="4193431"/>
            <a:ext cx="291548" cy="32450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文字方塊 28"/>
          <p:cNvSpPr txBox="1"/>
          <p:nvPr/>
        </p:nvSpPr>
        <p:spPr>
          <a:xfrm>
            <a:off x="7112000" y="5696255"/>
            <a:ext cx="362858" cy="461665"/>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lang="en-US" altLang="zh-TW" sz="2400" dirty="0"/>
              <a:t>2</a:t>
            </a:r>
            <a:endParaRPr lang="zh-TW" altLang="en-US" sz="2400" dirty="0"/>
          </a:p>
        </p:txBody>
      </p:sp>
      <p:sp>
        <p:nvSpPr>
          <p:cNvPr id="76" name="文字方塊 75"/>
          <p:cNvSpPr txBox="1"/>
          <p:nvPr/>
        </p:nvSpPr>
        <p:spPr>
          <a:xfrm>
            <a:off x="8709951" y="5710402"/>
            <a:ext cx="362858" cy="461665"/>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lang="en-US" altLang="zh-TW" sz="2400" dirty="0"/>
              <a:t>2</a:t>
            </a:r>
            <a:endParaRPr lang="zh-TW" altLang="en-US" sz="2400" dirty="0"/>
          </a:p>
        </p:txBody>
      </p:sp>
      <p:sp>
        <p:nvSpPr>
          <p:cNvPr id="77" name="文字方塊 76"/>
          <p:cNvSpPr txBox="1"/>
          <p:nvPr/>
        </p:nvSpPr>
        <p:spPr>
          <a:xfrm>
            <a:off x="3624060" y="4008668"/>
            <a:ext cx="362858" cy="461665"/>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altLang="zh-TW" sz="2400" dirty="0"/>
              <a:t>6</a:t>
            </a:r>
            <a:endParaRPr lang="zh-TW" altLang="en-US" sz="2400" dirty="0"/>
          </a:p>
        </p:txBody>
      </p:sp>
      <p:sp>
        <p:nvSpPr>
          <p:cNvPr id="78" name="文字方塊 77"/>
          <p:cNvSpPr txBox="1"/>
          <p:nvPr/>
        </p:nvSpPr>
        <p:spPr>
          <a:xfrm>
            <a:off x="5222011" y="4022815"/>
            <a:ext cx="362858" cy="461665"/>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altLang="zh-TW" sz="2400" dirty="0"/>
              <a:t>6</a:t>
            </a:r>
            <a:endParaRPr lang="zh-TW" altLang="en-US" sz="2400" dirty="0"/>
          </a:p>
        </p:txBody>
      </p:sp>
      <p:sp>
        <p:nvSpPr>
          <p:cNvPr id="79" name="文字方塊 78"/>
          <p:cNvSpPr txBox="1"/>
          <p:nvPr/>
        </p:nvSpPr>
        <p:spPr>
          <a:xfrm>
            <a:off x="7533307" y="3655039"/>
            <a:ext cx="550519" cy="461665"/>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altLang="zh-TW" sz="2400" dirty="0"/>
              <a:t>16</a:t>
            </a:r>
            <a:endParaRPr lang="zh-TW" altLang="en-US" sz="2400" dirty="0"/>
          </a:p>
        </p:txBody>
      </p:sp>
      <p:sp>
        <p:nvSpPr>
          <p:cNvPr id="80" name="文字方塊 79"/>
          <p:cNvSpPr txBox="1"/>
          <p:nvPr/>
        </p:nvSpPr>
        <p:spPr>
          <a:xfrm>
            <a:off x="9074009" y="3655039"/>
            <a:ext cx="590766" cy="461665"/>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altLang="zh-TW" sz="2400" dirty="0"/>
              <a:t>16</a:t>
            </a:r>
            <a:endParaRPr lang="zh-TW" altLang="en-US" sz="2400" dirty="0"/>
          </a:p>
        </p:txBody>
      </p:sp>
      <p:sp>
        <p:nvSpPr>
          <p:cNvPr id="81" name="文字方塊 80"/>
          <p:cNvSpPr txBox="1"/>
          <p:nvPr/>
        </p:nvSpPr>
        <p:spPr>
          <a:xfrm>
            <a:off x="7498556" y="1914103"/>
            <a:ext cx="585270" cy="461665"/>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US" altLang="zh-TW" sz="2400" dirty="0"/>
              <a:t>32</a:t>
            </a:r>
            <a:endParaRPr lang="zh-TW" altLang="en-US" sz="2400" dirty="0"/>
          </a:p>
        </p:txBody>
      </p:sp>
      <p:sp>
        <p:nvSpPr>
          <p:cNvPr id="82" name="文字方塊 81"/>
          <p:cNvSpPr txBox="1"/>
          <p:nvPr/>
        </p:nvSpPr>
        <p:spPr>
          <a:xfrm>
            <a:off x="9100801" y="1942034"/>
            <a:ext cx="574485" cy="461665"/>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US" altLang="zh-TW" sz="2400" dirty="0"/>
              <a:t>32</a:t>
            </a:r>
            <a:endParaRPr lang="zh-TW" altLang="en-US" sz="2400" dirty="0"/>
          </a:p>
        </p:txBody>
      </p:sp>
      <p:sp>
        <p:nvSpPr>
          <p:cNvPr id="89" name="手繪多邊形 46"/>
          <p:cNvSpPr/>
          <p:nvPr/>
        </p:nvSpPr>
        <p:spPr>
          <a:xfrm>
            <a:off x="5440718" y="3346270"/>
            <a:ext cx="3425781" cy="734931"/>
          </a:xfrm>
          <a:custGeom>
            <a:avLst/>
            <a:gdLst>
              <a:gd name="connsiteX0" fmla="*/ 3425781 w 3425781"/>
              <a:gd name="connsiteY0" fmla="*/ 619021 h 734931"/>
              <a:gd name="connsiteX1" fmla="*/ 1854558 w 3425781"/>
              <a:gd name="connsiteY1" fmla="*/ 835 h 734931"/>
              <a:gd name="connsiteX2" fmla="*/ 0 w 3425781"/>
              <a:gd name="connsiteY2" fmla="*/ 734931 h 734931"/>
            </a:gdLst>
            <a:ahLst/>
            <a:cxnLst>
              <a:cxn ang="0">
                <a:pos x="connsiteX0" y="connsiteY0"/>
              </a:cxn>
              <a:cxn ang="0">
                <a:pos x="connsiteX1" y="connsiteY1"/>
              </a:cxn>
              <a:cxn ang="0">
                <a:pos x="connsiteX2" y="connsiteY2"/>
              </a:cxn>
            </a:cxnLst>
            <a:rect l="l" t="t" r="r" b="b"/>
            <a:pathLst>
              <a:path w="3425781" h="734931">
                <a:moveTo>
                  <a:pt x="3425781" y="619021"/>
                </a:moveTo>
                <a:cubicBezTo>
                  <a:pt x="2925651" y="300269"/>
                  <a:pt x="2425521" y="-18483"/>
                  <a:pt x="1854558" y="835"/>
                </a:cubicBezTo>
                <a:cubicBezTo>
                  <a:pt x="1283594" y="20153"/>
                  <a:pt x="641797" y="377542"/>
                  <a:pt x="0" y="734931"/>
                </a:cubicBezTo>
              </a:path>
            </a:pathLst>
          </a:custGeom>
          <a:noFill/>
          <a:ln w="28575">
            <a:solidFill>
              <a:srgbClr val="FF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0" name="文字方塊 89"/>
          <p:cNvSpPr txBox="1"/>
          <p:nvPr/>
        </p:nvSpPr>
        <p:spPr>
          <a:xfrm>
            <a:off x="713642" y="2383063"/>
            <a:ext cx="3111377" cy="954107"/>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r>
              <a:rPr lang="zh-CN" altLang="en-US" sz="2800" dirty="0" smtClean="0">
                <a:latin typeface="Microsoft YaHei" charset="-122"/>
                <a:ea typeface="Microsoft YaHei" charset="-122"/>
                <a:cs typeface="Microsoft YaHei" charset="-122"/>
              </a:rPr>
              <a:t>输入序列顺序改变会改变输出</a:t>
            </a:r>
            <a:r>
              <a:rPr lang="zh-CN" altLang="en-US" sz="2800" smtClean="0">
                <a:latin typeface="Microsoft YaHei" charset="-122"/>
                <a:ea typeface="Microsoft YaHei" charset="-122"/>
                <a:cs typeface="Microsoft YaHei" charset="-122"/>
              </a:rPr>
              <a:t>值。</a:t>
            </a:r>
            <a:endParaRPr lang="zh-TW" altLang="en-US" sz="2800" dirty="0">
              <a:latin typeface="Microsoft YaHei" charset="-122"/>
              <a:ea typeface="Microsoft YaHei" charset="-122"/>
              <a:cs typeface="Microsoft YaHei" charset="-122"/>
            </a:endParaRPr>
          </a:p>
        </p:txBody>
      </p:sp>
      <p:sp>
        <p:nvSpPr>
          <p:cNvPr id="99" name="文字方塊 16"/>
          <p:cNvSpPr txBox="1"/>
          <p:nvPr/>
        </p:nvSpPr>
        <p:spPr>
          <a:xfrm>
            <a:off x="1931266" y="5502793"/>
            <a:ext cx="4871870" cy="461665"/>
          </a:xfrm>
          <a:prstGeom prst="rect">
            <a:avLst/>
          </a:prstGeom>
          <a:noFill/>
        </p:spPr>
        <p:txBody>
          <a:bodyPr wrap="square" rtlCol="0">
            <a:spAutoFit/>
          </a:bodyPr>
          <a:lstStyle/>
          <a:p>
            <a:r>
              <a:rPr lang="zh-CN" altLang="en-US" sz="2400" dirty="0" smtClean="0">
                <a:latin typeface="Microsoft YaHei" charset="-122"/>
                <a:ea typeface="Microsoft YaHei" charset="-122"/>
                <a:cs typeface="Microsoft YaHei" charset="-122"/>
              </a:rPr>
              <a:t>所有权重均为</a:t>
            </a:r>
            <a:r>
              <a:rPr lang="en-US" altLang="zh-TW" sz="2400" dirty="0" smtClean="0">
                <a:latin typeface="Microsoft YaHei" charset="-122"/>
                <a:ea typeface="Microsoft YaHei" charset="-122"/>
                <a:cs typeface="Microsoft YaHei" charset="-122"/>
              </a:rPr>
              <a:t> </a:t>
            </a:r>
            <a:r>
              <a:rPr lang="en-US" altLang="zh-TW" sz="2400" dirty="0">
                <a:latin typeface="Microsoft YaHei" charset="-122"/>
                <a:ea typeface="Microsoft YaHei" charset="-122"/>
                <a:cs typeface="Microsoft YaHei" charset="-122"/>
              </a:rPr>
              <a:t>“1”, </a:t>
            </a:r>
            <a:r>
              <a:rPr lang="zh-CN" altLang="en-US" sz="2400" dirty="0" smtClean="0">
                <a:latin typeface="Microsoft YaHei" charset="-122"/>
                <a:ea typeface="Microsoft YaHei" charset="-122"/>
                <a:cs typeface="Microsoft YaHei" charset="-122"/>
              </a:rPr>
              <a:t> 没有偏置项</a:t>
            </a:r>
            <a:endParaRPr lang="zh-TW" altLang="en-US" sz="2400" dirty="0">
              <a:latin typeface="Microsoft YaHei" charset="-122"/>
              <a:ea typeface="Microsoft YaHei" charset="-122"/>
              <a:cs typeface="Microsoft YaHei" charset="-122"/>
            </a:endParaRPr>
          </a:p>
        </p:txBody>
      </p:sp>
      <p:sp>
        <p:nvSpPr>
          <p:cNvPr id="100" name="文字方塊 48"/>
          <p:cNvSpPr txBox="1"/>
          <p:nvPr/>
        </p:nvSpPr>
        <p:spPr>
          <a:xfrm>
            <a:off x="1938018" y="6015296"/>
            <a:ext cx="5320384" cy="461665"/>
          </a:xfrm>
          <a:prstGeom prst="rect">
            <a:avLst/>
          </a:prstGeom>
          <a:noFill/>
        </p:spPr>
        <p:txBody>
          <a:bodyPr wrap="square" rtlCol="0">
            <a:spAutoFit/>
          </a:bodyPr>
          <a:lstStyle/>
          <a:p>
            <a:r>
              <a:rPr lang="zh-CN" altLang="en-US" sz="2400" dirty="0" smtClean="0">
                <a:latin typeface="Microsoft YaHei" charset="-122"/>
                <a:ea typeface="Microsoft YaHei" charset="-122"/>
                <a:cs typeface="Microsoft YaHei" charset="-122"/>
              </a:rPr>
              <a:t>所有激活函数均为线性</a:t>
            </a:r>
            <a:endParaRPr lang="zh-TW" altLang="en-US" sz="2400" dirty="0">
              <a:latin typeface="Microsoft YaHei" charset="-122"/>
              <a:ea typeface="Microsoft YaHei" charset="-122"/>
              <a:cs typeface="Microsoft YaHei" charset="-122"/>
            </a:endParaRPr>
          </a:p>
        </p:txBody>
      </p:sp>
      <p:grpSp>
        <p:nvGrpSpPr>
          <p:cNvPr id="110" name="群組 23"/>
          <p:cNvGrpSpPr/>
          <p:nvPr/>
        </p:nvGrpSpPr>
        <p:grpSpPr>
          <a:xfrm>
            <a:off x="1330896" y="867526"/>
            <a:ext cx="4535297" cy="613438"/>
            <a:chOff x="3463673" y="119351"/>
            <a:chExt cx="4535297" cy="613438"/>
          </a:xfrm>
        </p:grpSpPr>
        <p:sp>
          <p:nvSpPr>
            <p:cNvPr id="111" name="文字方塊 25"/>
            <p:cNvSpPr txBox="1"/>
            <p:nvPr/>
          </p:nvSpPr>
          <p:spPr>
            <a:xfrm>
              <a:off x="3463673" y="173004"/>
              <a:ext cx="2195749" cy="461665"/>
            </a:xfrm>
            <a:prstGeom prst="rect">
              <a:avLst/>
            </a:prstGeom>
            <a:noFill/>
          </p:spPr>
          <p:txBody>
            <a:bodyPr wrap="square" rtlCol="0">
              <a:spAutoFit/>
            </a:bodyPr>
            <a:lstStyle/>
            <a:p>
              <a:r>
                <a:rPr lang="zh-CN" altLang="en-US" sz="2400" dirty="0" smtClean="0">
                  <a:latin typeface="Microsoft YaHei" charset="-122"/>
                  <a:ea typeface="Microsoft YaHei" charset="-122"/>
                  <a:cs typeface="Microsoft YaHei" charset="-122"/>
                </a:rPr>
                <a:t>输入</a:t>
              </a:r>
              <a:r>
                <a:rPr lang="en-US" altLang="zh-TW" sz="2400" dirty="0" smtClean="0">
                  <a:latin typeface="Microsoft YaHei" charset="-122"/>
                  <a:ea typeface="Microsoft YaHei" charset="-122"/>
                  <a:cs typeface="Microsoft YaHei" charset="-122"/>
                </a:rPr>
                <a:t>:</a:t>
              </a:r>
              <a:endParaRPr lang="zh-TW" altLang="en-US" sz="2400" dirty="0">
                <a:latin typeface="Microsoft YaHei" charset="-122"/>
                <a:ea typeface="Microsoft YaHei" charset="-122"/>
                <a:cs typeface="Microsoft YaHei" charset="-122"/>
              </a:endParaRPr>
            </a:p>
          </p:txBody>
        </p:sp>
        <mc:AlternateContent xmlns:mc="http://schemas.openxmlformats.org/markup-compatibility/2006" xmlns:a14="http://schemas.microsoft.com/office/drawing/2010/main">
          <mc:Choice Requires="a14">
            <p:sp>
              <p:nvSpPr>
                <p:cNvPr id="112" name="文字方塊 26"/>
                <p:cNvSpPr txBox="1"/>
                <p:nvPr/>
              </p:nvSpPr>
              <p:spPr>
                <a:xfrm>
                  <a:off x="5790380" y="119351"/>
                  <a:ext cx="486095" cy="613438"/>
                </a:xfrm>
                <a:prstGeom prst="rect">
                  <a:avLst/>
                </a:prstGeom>
                <a:noFill/>
              </p:spPr>
              <p:txBody>
                <a:bodyPr wrap="none" lIns="0" tIns="0" rIns="0" bIns="0" rtlCol="0">
                  <a:spAutoFit/>
                </a:bodyPr>
                <a:lstStyle/>
                <a:p>
                  <a:pPr/>
                  <a14:m>
                    <m:oMathPara xmlns:m="http://schemas.openxmlformats.org/officeDocument/2006/math">
                      <m:oMathParaPr>
                        <m:jc m:val="center"/>
                      </m:oMathParaPr>
                      <m:oMath xmlns:m="http://schemas.openxmlformats.org/officeDocument/2006/math">
                        <m:d>
                          <m:dPr>
                            <m:begChr m:val="["/>
                            <m:endChr m:val="]"/>
                            <m:ctrlPr>
                              <a:rPr lang="en-US" altLang="zh-TW" sz="2400" i="1">
                                <a:latin typeface="Cambria Math" charset="0"/>
                                <a:ea typeface="Microsoft YaHei" charset="-122"/>
                                <a:cs typeface="Microsoft YaHei" charset="-122"/>
                              </a:rPr>
                            </m:ctrlPr>
                          </m:dPr>
                          <m:e>
                            <m:eqArr>
                              <m:eqArrPr>
                                <m:ctrlPr>
                                  <a:rPr lang="en-US" altLang="zh-TW" sz="2400" i="1">
                                    <a:latin typeface="Cambria Math" charset="0"/>
                                    <a:ea typeface="Microsoft YaHei" charset="-122"/>
                                    <a:cs typeface="Microsoft YaHei" charset="-122"/>
                                  </a:rPr>
                                </m:ctrlPr>
                              </m:eqArrPr>
                              <m:e>
                                <m:r>
                                  <a:rPr lang="en-US" altLang="zh-TW" sz="2400" i="1">
                                    <a:latin typeface="Cambria Math" charset="0"/>
                                    <a:ea typeface="Microsoft YaHei" charset="-122"/>
                                    <a:cs typeface="Microsoft YaHei" charset="-122"/>
                                  </a:rPr>
                                  <m:t>1</m:t>
                                </m:r>
                              </m:e>
                              <m:e>
                                <m:r>
                                  <a:rPr lang="en-US" altLang="zh-TW" sz="2400" i="1">
                                    <a:latin typeface="Cambria Math" charset="0"/>
                                    <a:ea typeface="Microsoft YaHei" charset="-122"/>
                                    <a:cs typeface="Microsoft YaHei" charset="-122"/>
                                  </a:rPr>
                                  <m:t>1</m:t>
                                </m:r>
                              </m:e>
                            </m:eqArr>
                          </m:e>
                        </m:d>
                      </m:oMath>
                    </m:oMathPara>
                  </a14:m>
                  <a:endParaRPr lang="zh-TW" altLang="en-US" sz="2400" dirty="0">
                    <a:latin typeface="Microsoft YaHei" charset="-122"/>
                    <a:ea typeface="Microsoft YaHei" charset="-122"/>
                    <a:cs typeface="Microsoft YaHei" charset="-122"/>
                  </a:endParaRPr>
                </a:p>
              </p:txBody>
            </p:sp>
          </mc:Choice>
          <mc:Fallback xmlns="">
            <p:sp>
              <p:nvSpPr>
                <p:cNvPr id="27" name="文字方塊 26"/>
                <p:cNvSpPr txBox="1">
                  <a:spLocks noRot="1" noChangeAspect="1" noMove="1" noResize="1" noEditPoints="1" noAdjustHandles="1" noChangeArrowheads="1" noChangeShapeType="1" noTextEdit="1"/>
                </p:cNvSpPr>
                <p:nvPr/>
              </p:nvSpPr>
              <p:spPr>
                <a:xfrm>
                  <a:off x="5790380" y="119351"/>
                  <a:ext cx="463653" cy="613438"/>
                </a:xfrm>
                <a:prstGeom prst="rect">
                  <a:avLst/>
                </a:prstGeom>
                <a:blipFill>
                  <a:blip r:embed="rId16"/>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13" name="文字方塊 61"/>
                <p:cNvSpPr txBox="1"/>
                <p:nvPr/>
              </p:nvSpPr>
              <p:spPr>
                <a:xfrm>
                  <a:off x="6309285" y="119351"/>
                  <a:ext cx="486095" cy="613438"/>
                </a:xfrm>
                <a:prstGeom prst="rect">
                  <a:avLst/>
                </a:prstGeom>
                <a:noFill/>
              </p:spPr>
              <p:txBody>
                <a:bodyPr wrap="none" lIns="0" tIns="0" rIns="0" bIns="0" rtlCol="0">
                  <a:spAutoFit/>
                </a:bodyPr>
                <a:lstStyle/>
                <a:p>
                  <a:pPr/>
                  <a14:m>
                    <m:oMathPara xmlns:m="http://schemas.openxmlformats.org/officeDocument/2006/math">
                      <m:oMathParaPr>
                        <m:jc m:val="center"/>
                      </m:oMathParaPr>
                      <m:oMath xmlns:m="http://schemas.openxmlformats.org/officeDocument/2006/math">
                        <m:d>
                          <m:dPr>
                            <m:begChr m:val="["/>
                            <m:endChr m:val="]"/>
                            <m:ctrlPr>
                              <a:rPr lang="en-US" altLang="zh-TW" sz="2400" i="1">
                                <a:latin typeface="Cambria Math" charset="0"/>
                                <a:ea typeface="Microsoft YaHei" charset="-122"/>
                                <a:cs typeface="Microsoft YaHei" charset="-122"/>
                              </a:rPr>
                            </m:ctrlPr>
                          </m:dPr>
                          <m:e>
                            <m:eqArr>
                              <m:eqArrPr>
                                <m:ctrlPr>
                                  <a:rPr lang="en-US" altLang="zh-TW" sz="2400" i="1">
                                    <a:latin typeface="Cambria Math" charset="0"/>
                                    <a:ea typeface="Microsoft YaHei" charset="-122"/>
                                    <a:cs typeface="Microsoft YaHei" charset="-122"/>
                                  </a:rPr>
                                </m:ctrlPr>
                              </m:eqArrPr>
                              <m:e>
                                <m:r>
                                  <a:rPr lang="en-US" altLang="zh-TW" sz="2400" i="1">
                                    <a:latin typeface="Cambria Math" charset="0"/>
                                    <a:ea typeface="Microsoft YaHei" charset="-122"/>
                                    <a:cs typeface="Microsoft YaHei" charset="-122"/>
                                  </a:rPr>
                                  <m:t>1</m:t>
                                </m:r>
                              </m:e>
                              <m:e>
                                <m:r>
                                  <a:rPr lang="en-US" altLang="zh-TW" sz="2400" i="1">
                                    <a:latin typeface="Cambria Math" charset="0"/>
                                    <a:ea typeface="Microsoft YaHei" charset="-122"/>
                                    <a:cs typeface="Microsoft YaHei" charset="-122"/>
                                  </a:rPr>
                                  <m:t>1</m:t>
                                </m:r>
                              </m:e>
                            </m:eqArr>
                          </m:e>
                        </m:d>
                      </m:oMath>
                    </m:oMathPara>
                  </a14:m>
                  <a:endParaRPr lang="zh-TW" altLang="en-US" sz="2400" dirty="0">
                    <a:latin typeface="Microsoft YaHei" charset="-122"/>
                    <a:ea typeface="Microsoft YaHei" charset="-122"/>
                    <a:cs typeface="Microsoft YaHei" charset="-122"/>
                  </a:endParaRPr>
                </a:p>
              </p:txBody>
            </p:sp>
          </mc:Choice>
          <mc:Fallback xmlns="">
            <p:sp>
              <p:nvSpPr>
                <p:cNvPr id="62" name="文字方塊 61"/>
                <p:cNvSpPr txBox="1">
                  <a:spLocks noRot="1" noChangeAspect="1" noMove="1" noResize="1" noEditPoints="1" noAdjustHandles="1" noChangeArrowheads="1" noChangeShapeType="1" noTextEdit="1"/>
                </p:cNvSpPr>
                <p:nvPr/>
              </p:nvSpPr>
              <p:spPr>
                <a:xfrm>
                  <a:off x="6309285" y="119351"/>
                  <a:ext cx="463653" cy="613438"/>
                </a:xfrm>
                <a:prstGeom prst="rect">
                  <a:avLst/>
                </a:prstGeom>
                <a:blipFill>
                  <a:blip r:embed="rId17"/>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14" name="文字方塊 73"/>
                <p:cNvSpPr txBox="1"/>
                <p:nvPr/>
              </p:nvSpPr>
              <p:spPr>
                <a:xfrm>
                  <a:off x="6825367" y="119351"/>
                  <a:ext cx="486095" cy="613438"/>
                </a:xfrm>
                <a:prstGeom prst="rect">
                  <a:avLst/>
                </a:prstGeom>
                <a:noFill/>
              </p:spPr>
              <p:txBody>
                <a:bodyPr wrap="none" lIns="0" tIns="0" rIns="0" bIns="0" rtlCol="0">
                  <a:spAutoFit/>
                </a:bodyPr>
                <a:lstStyle/>
                <a:p>
                  <a:pPr/>
                  <a14:m>
                    <m:oMathPara xmlns:m="http://schemas.openxmlformats.org/officeDocument/2006/math">
                      <m:oMathParaPr>
                        <m:jc m:val="center"/>
                      </m:oMathParaPr>
                      <m:oMath xmlns:m="http://schemas.openxmlformats.org/officeDocument/2006/math">
                        <m:d>
                          <m:dPr>
                            <m:begChr m:val="["/>
                            <m:endChr m:val="]"/>
                            <m:ctrlPr>
                              <a:rPr lang="en-US" altLang="zh-TW" sz="2400" i="1">
                                <a:latin typeface="Cambria Math" charset="0"/>
                                <a:ea typeface="Microsoft YaHei" charset="-122"/>
                                <a:cs typeface="Microsoft YaHei" charset="-122"/>
                              </a:rPr>
                            </m:ctrlPr>
                          </m:dPr>
                          <m:e>
                            <m:eqArr>
                              <m:eqArrPr>
                                <m:ctrlPr>
                                  <a:rPr lang="en-US" altLang="zh-TW" sz="2400" i="1">
                                    <a:latin typeface="Cambria Math" charset="0"/>
                                    <a:ea typeface="Microsoft YaHei" charset="-122"/>
                                    <a:cs typeface="Microsoft YaHei" charset="-122"/>
                                  </a:rPr>
                                </m:ctrlPr>
                              </m:eqArrPr>
                              <m:e>
                                <m:r>
                                  <a:rPr lang="en-US" altLang="zh-TW" sz="2400" i="1">
                                    <a:latin typeface="Cambria Math" charset="0"/>
                                    <a:ea typeface="Microsoft YaHei" charset="-122"/>
                                    <a:cs typeface="Microsoft YaHei" charset="-122"/>
                                  </a:rPr>
                                  <m:t>2</m:t>
                                </m:r>
                              </m:e>
                              <m:e>
                                <m:r>
                                  <a:rPr lang="en-US" altLang="zh-TW" sz="2400" i="1">
                                    <a:latin typeface="Cambria Math" charset="0"/>
                                    <a:ea typeface="Microsoft YaHei" charset="-122"/>
                                    <a:cs typeface="Microsoft YaHei" charset="-122"/>
                                  </a:rPr>
                                  <m:t>2</m:t>
                                </m:r>
                              </m:e>
                            </m:eqArr>
                          </m:e>
                        </m:d>
                      </m:oMath>
                    </m:oMathPara>
                  </a14:m>
                  <a:endParaRPr lang="zh-TW" altLang="en-US" sz="2400" dirty="0">
                    <a:latin typeface="Microsoft YaHei" charset="-122"/>
                    <a:ea typeface="Microsoft YaHei" charset="-122"/>
                    <a:cs typeface="Microsoft YaHei" charset="-122"/>
                  </a:endParaRPr>
                </a:p>
              </p:txBody>
            </p:sp>
          </mc:Choice>
          <mc:Fallback xmlns="">
            <p:sp>
              <p:nvSpPr>
                <p:cNvPr id="74" name="文字方塊 73"/>
                <p:cNvSpPr txBox="1">
                  <a:spLocks noRot="1" noChangeAspect="1" noMove="1" noResize="1" noEditPoints="1" noAdjustHandles="1" noChangeArrowheads="1" noChangeShapeType="1" noTextEdit="1"/>
                </p:cNvSpPr>
                <p:nvPr/>
              </p:nvSpPr>
              <p:spPr>
                <a:xfrm>
                  <a:off x="6825367" y="119351"/>
                  <a:ext cx="463652" cy="613438"/>
                </a:xfrm>
                <a:prstGeom prst="rect">
                  <a:avLst/>
                </a:prstGeom>
                <a:blipFill>
                  <a:blip r:embed="rId18"/>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15" name="文字方塊 74"/>
                <p:cNvSpPr txBox="1"/>
                <p:nvPr/>
              </p:nvSpPr>
              <p:spPr>
                <a:xfrm>
                  <a:off x="7394638" y="176816"/>
                  <a:ext cx="604332" cy="369332"/>
                </a:xfrm>
                <a:prstGeom prst="rect">
                  <a:avLst/>
                </a:prstGeom>
                <a:noFill/>
              </p:spPr>
              <p:txBody>
                <a:bodyPr wrap="none" lIns="0" tIns="0" rIns="0" bIns="0" rtlCol="0">
                  <a:spAutoFit/>
                </a:bodyPr>
                <a:lstStyle/>
                <a:p>
                  <a:pPr/>
                  <a14:m>
                    <m:oMathPara xmlns:m="http://schemas.openxmlformats.org/officeDocument/2006/math">
                      <m:oMathParaPr>
                        <m:jc m:val="center"/>
                      </m:oMathParaPr>
                      <m:oMath xmlns:m="http://schemas.openxmlformats.org/officeDocument/2006/math">
                        <m:r>
                          <a:rPr lang="en-US" altLang="zh-TW" sz="2400" i="1">
                            <a:latin typeface="Cambria Math" charset="0"/>
                            <a:ea typeface="Microsoft YaHei" charset="-122"/>
                            <a:cs typeface="Microsoft YaHei" charset="-122"/>
                          </a:rPr>
                          <m:t>……</m:t>
                        </m:r>
                      </m:oMath>
                    </m:oMathPara>
                  </a14:m>
                  <a:endParaRPr lang="zh-TW" altLang="en-US" sz="2400" dirty="0">
                    <a:latin typeface="Microsoft YaHei" charset="-122"/>
                    <a:ea typeface="Microsoft YaHei" charset="-122"/>
                    <a:cs typeface="Microsoft YaHei" charset="-122"/>
                  </a:endParaRPr>
                </a:p>
              </p:txBody>
            </p:sp>
          </mc:Choice>
          <mc:Fallback xmlns="">
            <p:sp>
              <p:nvSpPr>
                <p:cNvPr id="75" name="文字方塊 74"/>
                <p:cNvSpPr txBox="1">
                  <a:spLocks noRot="1" noChangeAspect="1" noMove="1" noResize="1" noEditPoints="1" noAdjustHandles="1" noChangeArrowheads="1" noChangeShapeType="1" noTextEdit="1"/>
                </p:cNvSpPr>
                <p:nvPr/>
              </p:nvSpPr>
              <p:spPr>
                <a:xfrm>
                  <a:off x="7394638" y="176816"/>
                  <a:ext cx="581891" cy="369332"/>
                </a:xfrm>
                <a:prstGeom prst="rect">
                  <a:avLst/>
                </a:prstGeom>
                <a:blipFill>
                  <a:blip r:embed="rId19"/>
                  <a:stretch>
                    <a:fillRect/>
                  </a:stretch>
                </a:blipFill>
              </p:spPr>
              <p:txBody>
                <a:bodyPr/>
                <a:lstStyle/>
                <a:p>
                  <a:r>
                    <a:rPr lang="zh-TW" altLang="en-US">
                      <a:noFill/>
                    </a:rPr>
                    <a:t> </a:t>
                  </a:r>
                </a:p>
              </p:txBody>
            </p:sp>
          </mc:Fallback>
        </mc:AlternateContent>
      </p:grpSp>
      <p:sp>
        <p:nvSpPr>
          <p:cNvPr id="116" name="文字方塊 83"/>
          <p:cNvSpPr txBox="1"/>
          <p:nvPr/>
        </p:nvSpPr>
        <p:spPr>
          <a:xfrm>
            <a:off x="1343867" y="1618124"/>
            <a:ext cx="1587164" cy="461665"/>
          </a:xfrm>
          <a:prstGeom prst="rect">
            <a:avLst/>
          </a:prstGeom>
          <a:noFill/>
        </p:spPr>
        <p:txBody>
          <a:bodyPr wrap="square" rtlCol="0">
            <a:spAutoFit/>
          </a:bodyPr>
          <a:lstStyle/>
          <a:p>
            <a:r>
              <a:rPr lang="zh-CN" altLang="en-US" sz="2400" smtClean="0">
                <a:latin typeface="Microsoft YaHei" charset="-122"/>
                <a:ea typeface="Microsoft YaHei" charset="-122"/>
                <a:cs typeface="Microsoft YaHei" charset="-122"/>
              </a:rPr>
              <a:t>输出</a:t>
            </a:r>
            <a:r>
              <a:rPr lang="en-US" altLang="zh-TW" sz="2400" dirty="0" smtClean="0">
                <a:latin typeface="Microsoft YaHei" charset="-122"/>
                <a:ea typeface="Microsoft YaHei" charset="-122"/>
                <a:cs typeface="Microsoft YaHei" charset="-122"/>
              </a:rPr>
              <a:t>:</a:t>
            </a:r>
            <a:endParaRPr lang="zh-TW" altLang="en-US" sz="2400" dirty="0">
              <a:latin typeface="Microsoft YaHei" charset="-122"/>
              <a:ea typeface="Microsoft YaHei" charset="-122"/>
              <a:cs typeface="Microsoft YaHei" charset="-122"/>
            </a:endParaRPr>
          </a:p>
        </p:txBody>
      </p:sp>
      <mc:AlternateContent xmlns:mc="http://schemas.openxmlformats.org/markup-compatibility/2006" xmlns:a14="http://schemas.microsoft.com/office/drawing/2010/main">
        <mc:Choice Requires="a14">
          <p:sp>
            <p:nvSpPr>
              <p:cNvPr id="117" name="文字方塊 84"/>
              <p:cNvSpPr txBox="1"/>
              <p:nvPr/>
            </p:nvSpPr>
            <p:spPr>
              <a:xfrm>
                <a:off x="3662093" y="1536642"/>
                <a:ext cx="463653" cy="613438"/>
              </a:xfrm>
              <a:prstGeom prst="rect">
                <a:avLst/>
              </a:prstGeom>
              <a:noFill/>
            </p:spPr>
            <p:txBody>
              <a:bodyPr wrap="none" lIns="0" tIns="0" rIns="0" bIns="0" rtlCol="0">
                <a:spAutoFit/>
              </a:bodyPr>
              <a:lstStyle/>
              <a:p>
                <a:pPr/>
                <a14:m>
                  <m:oMathPara xmlns:m="http://schemas.openxmlformats.org/officeDocument/2006/math">
                    <m:oMathParaPr>
                      <m:jc m:val="center"/>
                    </m:oMathParaPr>
                    <m:oMath xmlns:m="http://schemas.openxmlformats.org/officeDocument/2006/math">
                      <m:d>
                        <m:dPr>
                          <m:begChr m:val="["/>
                          <m:endChr m:val="]"/>
                          <m:ctrlPr>
                            <a:rPr lang="en-US" altLang="zh-TW" sz="2400" i="1">
                              <a:latin typeface="Cambria Math" charset="0"/>
                            </a:rPr>
                          </m:ctrlPr>
                        </m:dPr>
                        <m:e>
                          <m:eqArr>
                            <m:eqArrPr>
                              <m:ctrlPr>
                                <a:rPr lang="en-US" altLang="zh-TW" sz="2400" i="1">
                                  <a:latin typeface="Cambria Math" charset="0"/>
                                </a:rPr>
                              </m:ctrlPr>
                            </m:eqArrPr>
                            <m:e>
                              <m:r>
                                <a:rPr lang="en-US" altLang="zh-TW" sz="2400" i="1">
                                  <a:latin typeface="Cambria Math" panose="02040503050406030204" pitchFamily="18" charset="0"/>
                                </a:rPr>
                                <m:t>4</m:t>
                              </m:r>
                            </m:e>
                            <m:e>
                              <m:r>
                                <a:rPr lang="en-US" altLang="zh-TW" sz="2400" i="1">
                                  <a:latin typeface="Cambria Math" panose="02040503050406030204" pitchFamily="18" charset="0"/>
                                </a:rPr>
                                <m:t>4</m:t>
                              </m:r>
                            </m:e>
                          </m:eqArr>
                        </m:e>
                      </m:d>
                    </m:oMath>
                  </m:oMathPara>
                </a14:m>
                <a:endParaRPr lang="zh-TW" altLang="en-US" sz="2400" dirty="0"/>
              </a:p>
            </p:txBody>
          </p:sp>
        </mc:Choice>
        <mc:Fallback xmlns="">
          <p:sp>
            <p:nvSpPr>
              <p:cNvPr id="117" name="文字方塊 84"/>
              <p:cNvSpPr txBox="1">
                <a:spLocks noRot="1" noChangeAspect="1" noMove="1" noResize="1" noEditPoints="1" noAdjustHandles="1" noChangeArrowheads="1" noChangeShapeType="1" noTextEdit="1"/>
              </p:cNvSpPr>
              <p:nvPr/>
            </p:nvSpPr>
            <p:spPr>
              <a:xfrm>
                <a:off x="3662093" y="1536642"/>
                <a:ext cx="463653" cy="613438"/>
              </a:xfrm>
              <a:prstGeom prst="rect">
                <a:avLst/>
              </a:prstGeom>
              <a:blipFill rotWithShape="0">
                <a:blip r:embed="rId20"/>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8" name="文字方塊 82"/>
              <p:cNvSpPr txBox="1"/>
              <p:nvPr/>
            </p:nvSpPr>
            <p:spPr>
              <a:xfrm>
                <a:off x="4123494" y="1569225"/>
                <a:ext cx="633571" cy="613438"/>
              </a:xfrm>
              <a:prstGeom prst="rect">
                <a:avLst/>
              </a:prstGeom>
              <a:noFill/>
            </p:spPr>
            <p:txBody>
              <a:bodyPr wrap="none" lIns="0" tIns="0" rIns="0" bIns="0" rtlCol="0">
                <a:spAutoFit/>
              </a:bodyPr>
              <a:lstStyle/>
              <a:p>
                <a:pPr/>
                <a14:m>
                  <m:oMathPara xmlns:m="http://schemas.openxmlformats.org/officeDocument/2006/math">
                    <m:oMathParaPr>
                      <m:jc m:val="center"/>
                    </m:oMathParaPr>
                    <m:oMath xmlns:m="http://schemas.openxmlformats.org/officeDocument/2006/math">
                      <m:d>
                        <m:dPr>
                          <m:begChr m:val="["/>
                          <m:endChr m:val="]"/>
                          <m:ctrlPr>
                            <a:rPr lang="en-US" altLang="zh-TW" sz="2400" i="1" smtClean="0">
                              <a:latin typeface="Cambria Math" charset="0"/>
                            </a:rPr>
                          </m:ctrlPr>
                        </m:dPr>
                        <m:e>
                          <m:eqArr>
                            <m:eqArrPr>
                              <m:ctrlPr>
                                <a:rPr lang="en-US" altLang="zh-TW" sz="2400" i="1" smtClean="0">
                                  <a:latin typeface="Cambria Math" charset="0"/>
                                </a:rPr>
                              </m:ctrlPr>
                            </m:eqArrPr>
                            <m:e>
                              <m:r>
                                <a:rPr lang="en-US" altLang="zh-TW" sz="2400" b="0" i="1" smtClean="0">
                                  <a:latin typeface="Cambria Math" panose="02040503050406030204" pitchFamily="18" charset="0"/>
                                </a:rPr>
                                <m:t>12</m:t>
                              </m:r>
                            </m:e>
                            <m:e>
                              <m:r>
                                <a:rPr lang="en-US" altLang="zh-TW" sz="2400" b="0" i="1" smtClean="0">
                                  <a:latin typeface="Cambria Math" panose="02040503050406030204" pitchFamily="18" charset="0"/>
                                </a:rPr>
                                <m:t>12</m:t>
                              </m:r>
                            </m:e>
                          </m:eqArr>
                        </m:e>
                      </m:d>
                    </m:oMath>
                  </m:oMathPara>
                </a14:m>
                <a:endParaRPr lang="zh-TW" altLang="en-US" sz="2400" dirty="0"/>
              </a:p>
            </p:txBody>
          </p:sp>
        </mc:Choice>
        <mc:Fallback xmlns="">
          <p:sp>
            <p:nvSpPr>
              <p:cNvPr id="118" name="文字方塊 82"/>
              <p:cNvSpPr txBox="1">
                <a:spLocks noRot="1" noChangeAspect="1" noMove="1" noResize="1" noEditPoints="1" noAdjustHandles="1" noChangeArrowheads="1" noChangeShapeType="1" noTextEdit="1"/>
              </p:cNvSpPr>
              <p:nvPr/>
            </p:nvSpPr>
            <p:spPr>
              <a:xfrm>
                <a:off x="4123494" y="1569225"/>
                <a:ext cx="633571" cy="613438"/>
              </a:xfrm>
              <a:prstGeom prst="rect">
                <a:avLst/>
              </a:prstGeom>
              <a:blipFill rotWithShape="0">
                <a:blip r:embed="rId21"/>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9" name="文字方塊 85"/>
              <p:cNvSpPr txBox="1"/>
              <p:nvPr/>
            </p:nvSpPr>
            <p:spPr>
              <a:xfrm>
                <a:off x="4713814" y="1557390"/>
                <a:ext cx="633571" cy="613438"/>
              </a:xfrm>
              <a:prstGeom prst="rect">
                <a:avLst/>
              </a:prstGeom>
              <a:noFill/>
            </p:spPr>
            <p:txBody>
              <a:bodyPr wrap="none" lIns="0" tIns="0" rIns="0" bIns="0" rtlCol="0">
                <a:spAutoFit/>
              </a:bodyPr>
              <a:lstStyle/>
              <a:p>
                <a:pPr/>
                <a14:m>
                  <m:oMathPara xmlns:m="http://schemas.openxmlformats.org/officeDocument/2006/math">
                    <m:oMathParaPr>
                      <m:jc m:val="center"/>
                    </m:oMathParaPr>
                    <m:oMath xmlns:m="http://schemas.openxmlformats.org/officeDocument/2006/math">
                      <m:d>
                        <m:dPr>
                          <m:begChr m:val="["/>
                          <m:endChr m:val="]"/>
                          <m:ctrlPr>
                            <a:rPr lang="en-US" altLang="zh-TW" sz="2400" i="1" smtClean="0">
                              <a:latin typeface="Cambria Math" charset="0"/>
                            </a:rPr>
                          </m:ctrlPr>
                        </m:dPr>
                        <m:e>
                          <m:eqArr>
                            <m:eqArrPr>
                              <m:ctrlPr>
                                <a:rPr lang="en-US" altLang="zh-TW" sz="2400" i="1" smtClean="0">
                                  <a:latin typeface="Cambria Math" charset="0"/>
                                </a:rPr>
                              </m:ctrlPr>
                            </m:eqArrPr>
                            <m:e>
                              <m:r>
                                <a:rPr lang="en-US" altLang="zh-TW" sz="2400" b="0" i="1" smtClean="0">
                                  <a:latin typeface="Cambria Math" panose="02040503050406030204" pitchFamily="18" charset="0"/>
                                </a:rPr>
                                <m:t>32</m:t>
                              </m:r>
                            </m:e>
                            <m:e>
                              <m:r>
                                <a:rPr lang="en-US" altLang="zh-TW" sz="2400" b="0" i="1" smtClean="0">
                                  <a:latin typeface="Cambria Math" panose="02040503050406030204" pitchFamily="18" charset="0"/>
                                </a:rPr>
                                <m:t>32</m:t>
                              </m:r>
                            </m:e>
                          </m:eqArr>
                        </m:e>
                      </m:d>
                    </m:oMath>
                  </m:oMathPara>
                </a14:m>
                <a:endParaRPr lang="zh-TW" altLang="en-US" sz="2400" dirty="0"/>
              </a:p>
            </p:txBody>
          </p:sp>
        </mc:Choice>
        <mc:Fallback xmlns="">
          <p:sp>
            <p:nvSpPr>
              <p:cNvPr id="119" name="文字方塊 85"/>
              <p:cNvSpPr txBox="1">
                <a:spLocks noRot="1" noChangeAspect="1" noMove="1" noResize="1" noEditPoints="1" noAdjustHandles="1" noChangeArrowheads="1" noChangeShapeType="1" noTextEdit="1"/>
              </p:cNvSpPr>
              <p:nvPr/>
            </p:nvSpPr>
            <p:spPr>
              <a:xfrm>
                <a:off x="4713814" y="1557390"/>
                <a:ext cx="633571" cy="613438"/>
              </a:xfrm>
              <a:prstGeom prst="rect">
                <a:avLst/>
              </a:prstGeom>
              <a:blipFill rotWithShape="0">
                <a:blip r:embed="rId22"/>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5606161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1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76" grpId="0" animBg="1"/>
      <p:bldP spid="79" grpId="0" animBg="1"/>
      <p:bldP spid="80" grpId="0" animBg="1"/>
      <p:bldP spid="81" grpId="0" animBg="1"/>
      <p:bldP spid="82" grpId="0" animBg="1"/>
      <p:bldP spid="90" grpId="0" animBg="1"/>
      <p:bldP spid="119" grpId="0"/>
    </p:bldLst>
  </p:timing>
</p:sld>
</file>

<file path=ppt/theme/theme1.xml><?xml version="1.0" encoding="utf-8"?>
<a:theme xmlns:a="http://schemas.openxmlformats.org/drawingml/2006/main" name="3_Office 主题">
  <a:themeElements>
    <a:clrScheme name="3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3_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cap="flat" cmpd="sng" algn="ctr">
          <a:solidFill>
            <a:srgbClr val="FF0000"/>
          </a:solidFill>
          <a:prstDash val="solid"/>
          <a:round/>
          <a:headEnd type="none" w="med" len="med"/>
          <a:tailEnd type="none" w="med" len="med"/>
        </a:ln>
        <a:effectLst/>
        <a:extLst/>
      </a:spPr>
      <a:bodyPr vert="horz" wrap="square" lIns="91440" tIns="45720" rIns="91440" bIns="45720" numCol="1" rtlCol="0" anchor="t" anchorCtr="0" compatLnSpc="1">
        <a:prstTxWarp prst="textNoShape">
          <a:avLst/>
        </a:prstTxWarp>
      </a:bodyPr>
      <a:lstStyle>
        <a:defPPr>
          <a:defRPr sz="2800" dirty="0">
            <a:latin typeface="Times New Roman" pitchFamily="18" charset="0"/>
            <a:cs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alt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3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Office 主题">
  <a:themeElements>
    <a:clrScheme name="1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1_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alt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alt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1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alt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alt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22904</TotalTime>
  <Pages>0</Pages>
  <Words>976</Words>
  <Characters>0</Characters>
  <Application>Microsoft Macintosh PowerPoint</Application>
  <DocSecurity>0</DocSecurity>
  <PresentationFormat>宽屏</PresentationFormat>
  <Lines>0</Lines>
  <Paragraphs>428</Paragraphs>
  <Slides>24</Slides>
  <Notes>15</Notes>
  <HiddenSlides>0</HiddenSlides>
  <MMClips>0</MMClips>
  <ScaleCrop>false</ScaleCrop>
  <HeadingPairs>
    <vt:vector size="8" baseType="variant">
      <vt:variant>
        <vt:lpstr>已用的字体</vt:lpstr>
      </vt:variant>
      <vt:variant>
        <vt:i4>13</vt:i4>
      </vt:variant>
      <vt:variant>
        <vt:lpstr>主题</vt:lpstr>
      </vt:variant>
      <vt:variant>
        <vt:i4>3</vt:i4>
      </vt:variant>
      <vt:variant>
        <vt:lpstr>嵌入 OLE 服务器</vt:lpstr>
      </vt:variant>
      <vt:variant>
        <vt:i4>2</vt:i4>
      </vt:variant>
      <vt:variant>
        <vt:lpstr>幻灯片标题</vt:lpstr>
      </vt:variant>
      <vt:variant>
        <vt:i4>24</vt:i4>
      </vt:variant>
    </vt:vector>
  </HeadingPairs>
  <TitlesOfParts>
    <vt:vector size="42" baseType="lpstr">
      <vt:lpstr>Calibri</vt:lpstr>
      <vt:lpstr>Calibri Light</vt:lpstr>
      <vt:lpstr>Cambria Math</vt:lpstr>
      <vt:lpstr>CMS</vt:lpstr>
      <vt:lpstr>Microsoft YaHei</vt:lpstr>
      <vt:lpstr>SimHei</vt:lpstr>
      <vt:lpstr>Times New Roman</vt:lpstr>
      <vt:lpstr>Wingdings</vt:lpstr>
      <vt:lpstr>等线</vt:lpstr>
      <vt:lpstr>宋体</vt:lpstr>
      <vt:lpstr>微软雅黑</vt:lpstr>
      <vt:lpstr>新細明體</vt:lpstr>
      <vt:lpstr>Arial</vt:lpstr>
      <vt:lpstr>3_Office 主题</vt:lpstr>
      <vt:lpstr>1_Office 主题</vt:lpstr>
      <vt:lpstr>Office 主题</vt:lpstr>
      <vt:lpstr>Equation</vt:lpstr>
      <vt:lpstr>方程式</vt:lpstr>
      <vt:lpstr>PowerPoint 演示文稿</vt:lpstr>
      <vt:lpstr>PowerPoint 演示文稿</vt:lpstr>
      <vt:lpstr>序列建模</vt:lpstr>
      <vt:lpstr>循环神经网络（Recurrent Neural Network，RNN)</vt:lpstr>
      <vt:lpstr>Recurrent Neural Network</vt:lpstr>
      <vt:lpstr>例：Recurrent Neural Network</vt:lpstr>
      <vt:lpstr>例</vt:lpstr>
      <vt:lpstr>例</vt:lpstr>
      <vt:lpstr>例</vt:lpstr>
      <vt:lpstr>深度RNN</vt:lpstr>
      <vt:lpstr>双向RNN</vt:lpstr>
      <vt:lpstr>Elman 网络&amp; Jordan 网络</vt:lpstr>
      <vt:lpstr> Long Short-term Memory (LSTM)</vt:lpstr>
      <vt:lpstr>PowerPoint 演示文稿</vt:lpstr>
      <vt:lpstr>LSTM</vt:lpstr>
      <vt:lpstr>LSTM</vt:lpstr>
      <vt:lpstr>LSTM</vt:lpstr>
      <vt:lpstr>GRU（ Gated Recurrent Unit）</vt:lpstr>
      <vt:lpstr>但训练RNN通常不是很好训练</vt:lpstr>
      <vt:lpstr>RNN模型训练</vt:lpstr>
      <vt:lpstr>误差表面很粗糙</vt:lpstr>
      <vt:lpstr>Why? </vt:lpstr>
      <vt:lpstr>长期依赖问题</vt:lpstr>
      <vt:lpstr>PowerPoint 演示文稿</vt:lpstr>
    </vt:vector>
  </TitlesOfParts>
  <Manager/>
  <Company/>
  <LinksUpToDate>false</LinksUpToDate>
  <CharactersWithSpaces>0</CharactersWithSpaces>
  <SharedDoc>false</SharedDoc>
  <HyperlinksChanged>false</HyperlinksChanged>
  <AppVersion>15.0027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subject/>
  <dc:creator>李国海</dc:creator>
  <cp:keywords/>
  <dc:description/>
  <cp:lastModifiedBy>Microsoft Office 用户</cp:lastModifiedBy>
  <cp:revision>782</cp:revision>
  <dcterms:created xsi:type="dcterms:W3CDTF">2014-06-29T11:45:14Z</dcterms:created>
  <dcterms:modified xsi:type="dcterms:W3CDTF">2020-12-15T01:38:20Z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2052-9.1.0.4555</vt:lpwstr>
  </property>
</Properties>
</file>