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21"/>
  </p:notesMasterIdLst>
  <p:sldIdLst>
    <p:sldId id="256" r:id="rId2"/>
    <p:sldId id="466" r:id="rId3"/>
    <p:sldId id="467" r:id="rId4"/>
    <p:sldId id="468" r:id="rId5"/>
    <p:sldId id="469" r:id="rId6"/>
    <p:sldId id="470" r:id="rId7"/>
    <p:sldId id="471" r:id="rId8"/>
    <p:sldId id="475" r:id="rId9"/>
    <p:sldId id="476" r:id="rId10"/>
    <p:sldId id="477" r:id="rId11"/>
    <p:sldId id="479" r:id="rId12"/>
    <p:sldId id="480" r:id="rId13"/>
    <p:sldId id="481" r:id="rId14"/>
    <p:sldId id="482" r:id="rId15"/>
    <p:sldId id="483" r:id="rId16"/>
    <p:sldId id="484" r:id="rId17"/>
    <p:sldId id="485" r:id="rId18"/>
    <p:sldId id="486" r:id="rId19"/>
    <p:sldId id="487" r:id="rId20"/>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53237B-1236-44DF-96E3-C4EDD2C49ABB}">
          <p14:sldIdLst>
            <p14:sldId id="256"/>
            <p14:sldId id="466"/>
            <p14:sldId id="467"/>
            <p14:sldId id="468"/>
            <p14:sldId id="469"/>
            <p14:sldId id="470"/>
            <p14:sldId id="471"/>
            <p14:sldId id="475"/>
            <p14:sldId id="476"/>
            <p14:sldId id="477"/>
            <p14:sldId id="479"/>
            <p14:sldId id="480"/>
            <p14:sldId id="481"/>
            <p14:sldId id="482"/>
            <p14:sldId id="483"/>
            <p14:sldId id="484"/>
            <p14:sldId id="485"/>
            <p14:sldId id="486"/>
            <p14:sldId id="487"/>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BBE0E3"/>
    <a:srgbClr val="D60093"/>
    <a:srgbClr val="FFCCCC"/>
    <a:srgbClr val="FF3399"/>
    <a:srgbClr val="DEC59E"/>
    <a:srgbClr val="000000"/>
    <a:srgbClr val="339933"/>
    <a:srgbClr val="0000FF"/>
    <a:srgbClr val="B9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ลักษณะสีปานกลาง 4 - เน้น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ลักษณะชุดรูปแบบ 1 - เน้น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ลักษณะสีปานกลาง 4 - เน้น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9" autoAdjust="0"/>
    <p:restoredTop sz="92500" autoAdjust="0"/>
  </p:normalViewPr>
  <p:slideViewPr>
    <p:cSldViewPr>
      <p:cViewPr varScale="1">
        <p:scale>
          <a:sx n="64" d="100"/>
          <a:sy n="64" d="100"/>
        </p:scale>
        <p:origin x="-17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A4933-D4EE-4B60-90D4-EEFA844A4064}" type="datetimeFigureOut">
              <a:rPr lang="en-US" smtClean="0"/>
              <a:t>4/18/2018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E8BCA-3BC0-4D59-9944-D85EF39A4049}" type="slidenum">
              <a:rPr lang="en-US" smtClean="0"/>
              <a:t>‹#›</a:t>
            </a:fld>
            <a:endParaRPr lang="en-US"/>
          </a:p>
        </p:txBody>
      </p:sp>
    </p:spTree>
    <p:extLst>
      <p:ext uri="{BB962C8B-B14F-4D97-AF65-F5344CB8AC3E}">
        <p14:creationId xmlns:p14="http://schemas.microsoft.com/office/powerpoint/2010/main" val="355312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ภาพนิ่ง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th-TH"/>
              <a:t>คลิกเพื่อแก้ไขลักษณะชื่อเรื่องต้นแบบ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a:t>คลิกเพื่อแก้ไขลักษณะชื่อเรื่องรองต้นแบบ</a:t>
            </a:r>
            <a:endParaRPr lang="en-US" dirty="0"/>
          </a:p>
        </p:txBody>
      </p:sp>
      <p:sp>
        <p:nvSpPr>
          <p:cNvPr id="4" name="Date Placeholder 3"/>
          <p:cNvSpPr>
            <a:spLocks noGrp="1"/>
          </p:cNvSpPr>
          <p:nvPr>
            <p:ph type="dt" sz="half" idx="10"/>
          </p:nvPr>
        </p:nvSpPr>
        <p:spPr/>
        <p:txBody>
          <a:bodyPr/>
          <a:lstStyle/>
          <a:p>
            <a:fld id="{10C68BD3-D84D-40EF-A475-8D1A9DB3A9B3}" type="datetime1">
              <a:rPr lang="th-TH" smtClean="0"/>
              <a:t>18/04/61</a:t>
            </a:fld>
            <a:endParaRPr lang="th-TH"/>
          </a:p>
        </p:txBody>
      </p:sp>
      <p:sp>
        <p:nvSpPr>
          <p:cNvPr id="5" name="Footer Placeholder 4"/>
          <p:cNvSpPr>
            <a:spLocks noGrp="1"/>
          </p:cNvSpPr>
          <p:nvPr>
            <p:ph type="ftr" sz="quarter" idx="11"/>
          </p:nvPr>
        </p:nvSpPr>
        <p:spPr/>
        <p:txBody>
          <a:bodyPr/>
          <a:lstStyle/>
          <a:p>
            <a:r>
              <a:rPr lang="en-US"/>
              <a:t>Reference..www.ce.kmitl.ac.th King Mongkut’s Institute of Technology Ladkrabang</a:t>
            </a:r>
            <a:endParaRPr lang="th-TH"/>
          </a:p>
        </p:txBody>
      </p:sp>
      <p:sp>
        <p:nvSpPr>
          <p:cNvPr id="6" name="Slide Number Placeholder 5"/>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คลิกเพื่อแก้ไขลักษณะชื่อเรื่องต้นแบบ</a:t>
            </a:r>
            <a:endParaRPr lang="en-US"/>
          </a:p>
        </p:txBody>
      </p:sp>
      <p:sp>
        <p:nvSpPr>
          <p:cNvPr id="3" name="Vertical Text Placeholder 2"/>
          <p:cNvSpPr>
            <a:spLocks noGrp="1"/>
          </p:cNvSpPr>
          <p:nvPr>
            <p:ph type="body" orient="vert" idx="1"/>
          </p:nvPr>
        </p:nvSpPr>
        <p:spPr/>
        <p:txBody>
          <a:bodyPr vert="eaVert"/>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Date Placeholder 3"/>
          <p:cNvSpPr>
            <a:spLocks noGrp="1"/>
          </p:cNvSpPr>
          <p:nvPr>
            <p:ph type="dt" sz="half" idx="10"/>
          </p:nvPr>
        </p:nvSpPr>
        <p:spPr/>
        <p:txBody>
          <a:bodyPr/>
          <a:lstStyle/>
          <a:p>
            <a:fld id="{448436E2-8439-42D9-A9AA-9BC575F5E2EE}" type="datetime1">
              <a:rPr lang="th-TH" smtClean="0"/>
              <a:t>18/04/61</a:t>
            </a:fld>
            <a:endParaRPr lang="th-TH"/>
          </a:p>
        </p:txBody>
      </p:sp>
      <p:sp>
        <p:nvSpPr>
          <p:cNvPr id="5" name="Footer Placeholder 4"/>
          <p:cNvSpPr>
            <a:spLocks noGrp="1"/>
          </p:cNvSpPr>
          <p:nvPr>
            <p:ph type="ftr" sz="quarter" idx="11"/>
          </p:nvPr>
        </p:nvSpPr>
        <p:spPr/>
        <p:txBody>
          <a:bodyPr/>
          <a:lstStyle/>
          <a:p>
            <a:r>
              <a:rPr lang="en-US"/>
              <a:t>Reference..www.ce.kmitl.ac.th King Mongkut’s Institute of Technology Ladkrabang</a:t>
            </a:r>
            <a:endParaRPr lang="th-TH"/>
          </a:p>
        </p:txBody>
      </p:sp>
      <p:sp>
        <p:nvSpPr>
          <p:cNvPr id="6" name="Slide Number Placeholder 5"/>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th-TH"/>
              <a:t>คลิกเพื่อแก้ไขลักษณะชื่อเรื่องต้นแบบ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Date Placeholder 3"/>
          <p:cNvSpPr>
            <a:spLocks noGrp="1"/>
          </p:cNvSpPr>
          <p:nvPr>
            <p:ph type="dt" sz="half" idx="10"/>
          </p:nvPr>
        </p:nvSpPr>
        <p:spPr/>
        <p:txBody>
          <a:bodyPr/>
          <a:lstStyle/>
          <a:p>
            <a:fld id="{41BFEC9E-E302-4004-B336-16236DA8DA15}" type="datetime1">
              <a:rPr lang="th-TH" smtClean="0"/>
              <a:t>18/04/61</a:t>
            </a:fld>
            <a:endParaRPr lang="th-TH"/>
          </a:p>
        </p:txBody>
      </p:sp>
      <p:sp>
        <p:nvSpPr>
          <p:cNvPr id="5" name="Footer Placeholder 4"/>
          <p:cNvSpPr>
            <a:spLocks noGrp="1"/>
          </p:cNvSpPr>
          <p:nvPr>
            <p:ph type="ftr" sz="quarter" idx="11"/>
          </p:nvPr>
        </p:nvSpPr>
        <p:spPr/>
        <p:txBody>
          <a:bodyPr/>
          <a:lstStyle/>
          <a:p>
            <a:r>
              <a:rPr lang="en-US"/>
              <a:t>Reference..www.ce.kmitl.ac.th King Mongkut’s Institute of Technology Ladkrabang</a:t>
            </a:r>
            <a:endParaRPr lang="th-TH"/>
          </a:p>
        </p:txBody>
      </p:sp>
      <p:sp>
        <p:nvSpPr>
          <p:cNvPr id="6" name="Slide Number Placeholder 5"/>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คลิกเพื่อแก้ไขลักษณะชื่อเรื่องต้นแบบ</a:t>
            </a:r>
            <a:endParaRPr lang="en-US"/>
          </a:p>
        </p:txBody>
      </p:sp>
      <p:sp>
        <p:nvSpPr>
          <p:cNvPr id="3" name="Content Placeholder 2"/>
          <p:cNvSpPr>
            <a:spLocks noGrp="1"/>
          </p:cNvSpPr>
          <p:nvPr>
            <p:ph idx="1"/>
          </p:nvPr>
        </p:nvSpPr>
        <p:spPr/>
        <p:txBody>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Date Placeholder 3"/>
          <p:cNvSpPr>
            <a:spLocks noGrp="1"/>
          </p:cNvSpPr>
          <p:nvPr>
            <p:ph type="dt" sz="half" idx="10"/>
          </p:nvPr>
        </p:nvSpPr>
        <p:spPr/>
        <p:txBody>
          <a:bodyPr/>
          <a:lstStyle/>
          <a:p>
            <a:fld id="{EB008CE1-C587-4841-B122-9BBB5913E6E4}" type="datetime1">
              <a:rPr lang="th-TH" smtClean="0"/>
              <a:t>18/04/61</a:t>
            </a:fld>
            <a:endParaRPr lang="th-TH"/>
          </a:p>
        </p:txBody>
      </p:sp>
      <p:sp>
        <p:nvSpPr>
          <p:cNvPr id="5" name="Footer Placeholder 4"/>
          <p:cNvSpPr>
            <a:spLocks noGrp="1"/>
          </p:cNvSpPr>
          <p:nvPr>
            <p:ph type="ftr" sz="quarter" idx="11"/>
          </p:nvPr>
        </p:nvSpPr>
        <p:spPr/>
        <p:txBody>
          <a:bodyPr/>
          <a:lstStyle/>
          <a:p>
            <a:r>
              <a:rPr lang="en-US"/>
              <a:t>Reference..www.ce.kmitl.ac.th King Mongkut’s Institute of Technology Ladkrabang</a:t>
            </a:r>
            <a:endParaRPr lang="th-TH"/>
          </a:p>
        </p:txBody>
      </p:sp>
      <p:sp>
        <p:nvSpPr>
          <p:cNvPr id="6" name="Slide Number Placeholder 5"/>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th-TH"/>
              <a:t>คลิกเพื่อแก้ไขลักษณะชื่อเรื่องต้นแบบ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คลิกเพื่อแก้ไขลักษณะของข้อความต้นแบบ</a:t>
            </a:r>
          </a:p>
        </p:txBody>
      </p:sp>
      <p:sp>
        <p:nvSpPr>
          <p:cNvPr id="4" name="Date Placeholder 3"/>
          <p:cNvSpPr>
            <a:spLocks noGrp="1"/>
          </p:cNvSpPr>
          <p:nvPr>
            <p:ph type="dt" sz="half" idx="10"/>
          </p:nvPr>
        </p:nvSpPr>
        <p:spPr/>
        <p:txBody>
          <a:bodyPr/>
          <a:lstStyle/>
          <a:p>
            <a:fld id="{EA5D1285-9BE8-4776-AC30-A14295BC0F71}" type="datetime1">
              <a:rPr lang="th-TH" smtClean="0"/>
              <a:t>18/04/61</a:t>
            </a:fld>
            <a:endParaRPr lang="th-TH"/>
          </a:p>
        </p:txBody>
      </p:sp>
      <p:sp>
        <p:nvSpPr>
          <p:cNvPr id="5" name="Footer Placeholder 4"/>
          <p:cNvSpPr>
            <a:spLocks noGrp="1"/>
          </p:cNvSpPr>
          <p:nvPr>
            <p:ph type="ftr" sz="quarter" idx="11"/>
          </p:nvPr>
        </p:nvSpPr>
        <p:spPr/>
        <p:txBody>
          <a:bodyPr/>
          <a:lstStyle/>
          <a:p>
            <a:r>
              <a:rPr lang="en-US"/>
              <a:t>Reference..www.ce.kmitl.ac.th King Mongkut’s Institute of Technology Ladkrabang</a:t>
            </a:r>
            <a:endParaRPr lang="th-TH"/>
          </a:p>
        </p:txBody>
      </p:sp>
      <p:sp>
        <p:nvSpPr>
          <p:cNvPr id="6" name="Slide Number Placeholder 5"/>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คลิกเพื่อแก้ไขลักษณะชื่อเรื่องต้นแบบ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8AC4DC15-4CD8-462B-BEDF-C6F379E8A3FC}" type="datetime1">
              <a:rPr lang="th-TH" smtClean="0"/>
              <a:t>18/04/61</a:t>
            </a:fld>
            <a:endParaRPr lang="th-TH"/>
          </a:p>
        </p:txBody>
      </p:sp>
      <p:sp>
        <p:nvSpPr>
          <p:cNvPr id="6" name="Footer Placeholder 5"/>
          <p:cNvSpPr>
            <a:spLocks noGrp="1"/>
          </p:cNvSpPr>
          <p:nvPr>
            <p:ph type="ftr" sz="quarter" idx="11"/>
          </p:nvPr>
        </p:nvSpPr>
        <p:spPr/>
        <p:txBody>
          <a:bodyPr/>
          <a:lstStyle/>
          <a:p>
            <a:r>
              <a:rPr lang="en-US"/>
              <a:t>Reference..www.ce.kmitl.ac.th King Mongkut’s Institute of Technology Ladkrabang</a:t>
            </a:r>
            <a:endParaRPr lang="th-TH"/>
          </a:p>
        </p:txBody>
      </p:sp>
      <p:sp>
        <p:nvSpPr>
          <p:cNvPr id="7" name="Slide Number Placeholder 6"/>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h-TH"/>
              <a:t>คลิกเพื่อแก้ไขลักษณะชื่อเรื่องต้นแบบ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คลิกเพื่อแก้ไขลักษณะของข้อความต้นแบบ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คลิกเพื่อแก้ไขลักษณะของข้อความต้นแบบ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Date Placeholder 6"/>
          <p:cNvSpPr>
            <a:spLocks noGrp="1"/>
          </p:cNvSpPr>
          <p:nvPr>
            <p:ph type="dt" sz="half" idx="10"/>
          </p:nvPr>
        </p:nvSpPr>
        <p:spPr/>
        <p:txBody>
          <a:bodyPr/>
          <a:lstStyle/>
          <a:p>
            <a:fld id="{08C8C6CC-670C-4908-8D8A-6E99A42E4253}" type="datetime1">
              <a:rPr lang="th-TH" smtClean="0"/>
              <a:t>18/04/61</a:t>
            </a:fld>
            <a:endParaRPr lang="th-TH"/>
          </a:p>
        </p:txBody>
      </p:sp>
      <p:sp>
        <p:nvSpPr>
          <p:cNvPr id="8" name="Footer Placeholder 7"/>
          <p:cNvSpPr>
            <a:spLocks noGrp="1"/>
          </p:cNvSpPr>
          <p:nvPr>
            <p:ph type="ftr" sz="quarter" idx="11"/>
          </p:nvPr>
        </p:nvSpPr>
        <p:spPr/>
        <p:txBody>
          <a:bodyPr/>
          <a:lstStyle/>
          <a:p>
            <a:r>
              <a:rPr lang="en-US"/>
              <a:t>Reference..www.ce.kmitl.ac.th King Mongkut’s Institute of Technology Ladkrabang</a:t>
            </a:r>
            <a:endParaRPr lang="th-TH"/>
          </a:p>
        </p:txBody>
      </p:sp>
      <p:sp>
        <p:nvSpPr>
          <p:cNvPr id="9" name="Slide Number Placeholder 8"/>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คลิกเพื่อแก้ไขลักษณะชื่อเรื่องต้นแบบ</a:t>
            </a:r>
            <a:endParaRPr lang="en-US"/>
          </a:p>
        </p:txBody>
      </p:sp>
      <p:sp>
        <p:nvSpPr>
          <p:cNvPr id="3" name="Date Placeholder 2"/>
          <p:cNvSpPr>
            <a:spLocks noGrp="1"/>
          </p:cNvSpPr>
          <p:nvPr>
            <p:ph type="dt" sz="half" idx="10"/>
          </p:nvPr>
        </p:nvSpPr>
        <p:spPr/>
        <p:txBody>
          <a:bodyPr/>
          <a:lstStyle/>
          <a:p>
            <a:fld id="{5512E76F-44B8-4997-B0A1-4F6B701BB1D6}" type="datetime1">
              <a:rPr lang="th-TH" smtClean="0"/>
              <a:t>18/04/61</a:t>
            </a:fld>
            <a:endParaRPr lang="th-TH"/>
          </a:p>
        </p:txBody>
      </p:sp>
      <p:sp>
        <p:nvSpPr>
          <p:cNvPr id="4" name="Footer Placeholder 3"/>
          <p:cNvSpPr>
            <a:spLocks noGrp="1"/>
          </p:cNvSpPr>
          <p:nvPr>
            <p:ph type="ftr" sz="quarter" idx="11"/>
          </p:nvPr>
        </p:nvSpPr>
        <p:spPr/>
        <p:txBody>
          <a:bodyPr/>
          <a:lstStyle/>
          <a:p>
            <a:r>
              <a:rPr lang="en-US"/>
              <a:t>Reference..www.ce.kmitl.ac.th King Mongkut’s Institute of Technology Ladkrabang</a:t>
            </a:r>
            <a:endParaRPr lang="th-TH"/>
          </a:p>
        </p:txBody>
      </p:sp>
      <p:sp>
        <p:nvSpPr>
          <p:cNvPr id="5" name="Slide Number Placeholder 4"/>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AEC72-4460-4E67-9A70-2FBB82D349C1}" type="datetime1">
              <a:rPr lang="th-TH" smtClean="0"/>
              <a:t>18/04/61</a:t>
            </a:fld>
            <a:endParaRPr lang="th-TH"/>
          </a:p>
        </p:txBody>
      </p:sp>
      <p:sp>
        <p:nvSpPr>
          <p:cNvPr id="3" name="Footer Placeholder 2"/>
          <p:cNvSpPr>
            <a:spLocks noGrp="1"/>
          </p:cNvSpPr>
          <p:nvPr>
            <p:ph type="ftr" sz="quarter" idx="11"/>
          </p:nvPr>
        </p:nvSpPr>
        <p:spPr/>
        <p:txBody>
          <a:bodyPr/>
          <a:lstStyle/>
          <a:p>
            <a:r>
              <a:rPr lang="en-US"/>
              <a:t>Reference..www.ce.kmitl.ac.th King Mongkut’s Institute of Technology Ladkrabang</a:t>
            </a:r>
            <a:endParaRPr lang="th-TH"/>
          </a:p>
        </p:txBody>
      </p:sp>
      <p:sp>
        <p:nvSpPr>
          <p:cNvPr id="4" name="Slide Number Placeholder 3"/>
          <p:cNvSpPr>
            <a:spLocks noGrp="1"/>
          </p:cNvSpPr>
          <p:nvPr>
            <p:ph type="sldNum" sz="quarter" idx="12"/>
          </p:nvPr>
        </p:nvSpPr>
        <p:spPr/>
        <p:txBody>
          <a:bodyPr/>
          <a:lstStyle/>
          <a:p>
            <a:fld id="{515331F4-E2EA-485B-BEE7-257EEEF41B89}"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th-TH"/>
              <a:t>คลิกเพื่อแก้ไขลักษณะชื่อเรื่องต้นแบบ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คลิกเพื่อแก้ไขลักษณะของข้อความต้นแบบ</a:t>
            </a:r>
          </a:p>
        </p:txBody>
      </p:sp>
      <p:sp>
        <p:nvSpPr>
          <p:cNvPr id="5" name="Date Placeholder 4"/>
          <p:cNvSpPr>
            <a:spLocks noGrp="1"/>
          </p:cNvSpPr>
          <p:nvPr>
            <p:ph type="dt" sz="half" idx="10"/>
          </p:nvPr>
        </p:nvSpPr>
        <p:spPr/>
        <p:txBody>
          <a:bodyPr/>
          <a:lstStyle/>
          <a:p>
            <a:fld id="{40720FDF-3EF5-41D5-962E-406273FF5BBC}" type="datetime1">
              <a:rPr lang="th-TH" smtClean="0"/>
              <a:t>18/04/61</a:t>
            </a:fld>
            <a:endParaRPr lang="th-TH"/>
          </a:p>
        </p:txBody>
      </p:sp>
      <p:sp>
        <p:nvSpPr>
          <p:cNvPr id="6" name="Footer Placeholder 5"/>
          <p:cNvSpPr>
            <a:spLocks noGrp="1"/>
          </p:cNvSpPr>
          <p:nvPr>
            <p:ph type="ftr" sz="quarter" idx="11"/>
          </p:nvPr>
        </p:nvSpPr>
        <p:spPr/>
        <p:txBody>
          <a:bodyPr/>
          <a:lstStyle/>
          <a:p>
            <a:r>
              <a:rPr lang="en-US"/>
              <a:t>Reference..www.ce.kmitl.ac.th King Mongkut’s Institute of Technology Ladkrabang</a:t>
            </a:r>
            <a:endParaRPr lang="th-TH"/>
          </a:p>
        </p:txBody>
      </p:sp>
      <p:sp>
        <p:nvSpPr>
          <p:cNvPr id="7" name="Slide Number Placeholder 6"/>
          <p:cNvSpPr>
            <a:spLocks noGrp="1"/>
          </p:cNvSpPr>
          <p:nvPr>
            <p:ph type="sldNum" sz="quarter" idx="12"/>
          </p:nvPr>
        </p:nvSpPr>
        <p:spPr/>
        <p:txBody>
          <a:bodyPr/>
          <a:lstStyle/>
          <a:p>
            <a:fld id="{515331F4-E2EA-485B-BEE7-257EEEF41B89}" type="slidenum">
              <a:rPr lang="th-TH" smtClean="0"/>
              <a:pPr/>
              <a:t>‹#›</a:t>
            </a:fld>
            <a:endParaRPr lang="th-TH"/>
          </a:p>
        </p:txBody>
      </p:sp>
      <p:sp>
        <p:nvSpPr>
          <p:cNvPr id="9" name="Content Placeholder 8"/>
          <p:cNvSpPr>
            <a:spLocks noGrp="1"/>
          </p:cNvSpPr>
          <p:nvPr>
            <p:ph sz="quarter" idx="13"/>
          </p:nvPr>
        </p:nvSpPr>
        <p:spPr>
          <a:xfrm>
            <a:off x="304800" y="381000"/>
            <a:ext cx="7772400" cy="4942840"/>
          </a:xfrm>
        </p:spPr>
        <p:txBody>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th-TH"/>
              <a:t>คลิกเพื่อแก้ไขลักษณะชื่อเรื่องต้นแบบ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คลิกเพื่อแก้ไขลักษณะของข้อความต้นแบบ</a:t>
            </a:r>
          </a:p>
        </p:txBody>
      </p:sp>
      <p:sp>
        <p:nvSpPr>
          <p:cNvPr id="8" name="Date Placeholder 7"/>
          <p:cNvSpPr>
            <a:spLocks noGrp="1"/>
          </p:cNvSpPr>
          <p:nvPr>
            <p:ph type="dt" sz="half" idx="10"/>
          </p:nvPr>
        </p:nvSpPr>
        <p:spPr/>
        <p:txBody>
          <a:bodyPr/>
          <a:lstStyle/>
          <a:p>
            <a:fld id="{6E0F9D9C-E4BD-47A3-B94B-1F7233315346}" type="datetime1">
              <a:rPr lang="th-TH" smtClean="0"/>
              <a:t>18/04/61</a:t>
            </a:fld>
            <a:endParaRPr lang="th-TH"/>
          </a:p>
        </p:txBody>
      </p:sp>
      <p:sp>
        <p:nvSpPr>
          <p:cNvPr id="9" name="Slide Number Placeholder 8"/>
          <p:cNvSpPr>
            <a:spLocks noGrp="1"/>
          </p:cNvSpPr>
          <p:nvPr>
            <p:ph type="sldNum" sz="quarter" idx="11"/>
          </p:nvPr>
        </p:nvSpPr>
        <p:spPr/>
        <p:txBody>
          <a:bodyPr/>
          <a:lstStyle/>
          <a:p>
            <a:fld id="{515331F4-E2EA-485B-BEE7-257EEEF41B89}" type="slidenum">
              <a:rPr lang="th-TH" smtClean="0"/>
              <a:pPr/>
              <a:t>‹#›</a:t>
            </a:fld>
            <a:endParaRPr lang="th-TH"/>
          </a:p>
        </p:txBody>
      </p:sp>
      <p:sp>
        <p:nvSpPr>
          <p:cNvPr id="10" name="Footer Placeholder 9"/>
          <p:cNvSpPr>
            <a:spLocks noGrp="1"/>
          </p:cNvSpPr>
          <p:nvPr>
            <p:ph type="ftr" sz="quarter" idx="12"/>
          </p:nvPr>
        </p:nvSpPr>
        <p:spPr/>
        <p:txBody>
          <a:bodyPr/>
          <a:lstStyle/>
          <a:p>
            <a:r>
              <a:rPr lang="en-US"/>
              <a:t>Reference..www.ce.kmitl.ac.th King Mongkut’s Institute of Technology Ladkrabang</a:t>
            </a:r>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th-TH"/>
              <a:t>คลิกเพื่อแก้ไขลักษณะชื่อเรื่องต้นแบบ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15331F4-E2EA-485B-BEE7-257EEEF41B89}" type="slidenum">
              <a:rPr lang="th-TH" smtClean="0"/>
              <a:pPr/>
              <a:t>‹#›</a:t>
            </a:fld>
            <a:endParaRPr lang="th-TH"/>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a:t>Reference..www.ce.kmitl.ac.th King Mongkut’s Institute of Technology Ladkrabang</a:t>
            </a:r>
            <a:endParaRPr lang="th-TH"/>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01951E8-C1F2-49BC-AFAD-8D19971C889F}" type="datetime1">
              <a:rPr lang="th-TH" smtClean="0"/>
              <a:t>18/04/61</a:t>
            </a:fld>
            <a:endParaRPr lang="th-TH"/>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323528" y="1700808"/>
            <a:ext cx="8568952" cy="1673352"/>
          </a:xfrm>
        </p:spPr>
        <p:txBody>
          <a:bodyPr>
            <a:normAutofit fontScale="90000"/>
          </a:bodyPr>
          <a:lstStyle/>
          <a:p>
            <a:r>
              <a:rPr lang="en-US" b="1" dirty="0">
                <a:solidFill>
                  <a:srgbClr val="FF6600"/>
                </a:solidFill>
                <a:latin typeface="TH SarabunPSK" pitchFamily="34" charset="-34"/>
                <a:cs typeface="TH SarabunPSK" pitchFamily="34" charset="-34"/>
              </a:rPr>
              <a:t>Chapter 9</a:t>
            </a:r>
            <a:r>
              <a:rPr lang="en-US" dirty="0">
                <a:solidFill>
                  <a:srgbClr val="FFC000"/>
                </a:solidFill>
                <a:latin typeface="TH SarabunPSK" pitchFamily="34" charset="-34"/>
                <a:cs typeface="TH SarabunPSK" pitchFamily="34" charset="-34"/>
              </a:rPr>
              <a:t> </a:t>
            </a:r>
            <a:r>
              <a:rPr lang="en-US" dirty="0">
                <a:latin typeface="TH SarabunPSK" pitchFamily="34" charset="-34"/>
                <a:cs typeface="TH SarabunPSK" pitchFamily="34" charset="-34"/>
              </a:rPr>
              <a:t/>
            </a:r>
            <a:br>
              <a:rPr lang="en-US" dirty="0">
                <a:latin typeface="TH SarabunPSK" pitchFamily="34" charset="-34"/>
                <a:cs typeface="TH SarabunPSK" pitchFamily="34" charset="-34"/>
              </a:rPr>
            </a:br>
            <a:r>
              <a:rPr lang="en-US" b="1" dirty="0">
                <a:latin typeface="TH SarabunPSK" pitchFamily="34" charset="-34"/>
                <a:cs typeface="TH SarabunPSK" pitchFamily="34" charset="-34"/>
              </a:rPr>
              <a:t>Function </a:t>
            </a:r>
            <a:r>
              <a:rPr lang="en-US" b="1" dirty="0" smtClean="0">
                <a:latin typeface="TH SarabunPSK" pitchFamily="34" charset="-34"/>
                <a:cs typeface="TH SarabunPSK" pitchFamily="34" charset="-34"/>
              </a:rPr>
              <a:t>II</a:t>
            </a:r>
            <a:endParaRPr lang="th-TH" b="1" dirty="0">
              <a:latin typeface="TH SarabunPSK" pitchFamily="34" charset="-34"/>
              <a:cs typeface="TH SarabunPSK" pitchFamily="34" charset="-34"/>
            </a:endParaRPr>
          </a:p>
        </p:txBody>
      </p:sp>
      <p:pic>
        <p:nvPicPr>
          <p:cNvPr id="2050" name="Picture 2" descr="Image result for engineer kmitl;"/>
          <p:cNvPicPr>
            <a:picLocks noChangeAspect="1" noChangeArrowheads="1"/>
          </p:cNvPicPr>
          <p:nvPr/>
        </p:nvPicPr>
        <p:blipFill rotWithShape="1">
          <a:blip r:embed="rId2">
            <a:extLst>
              <a:ext uri="{28A0092B-C50C-407E-A947-70E740481C1C}">
                <a14:useLocalDpi xmlns:a14="http://schemas.microsoft.com/office/drawing/2010/main" val="0"/>
              </a:ext>
            </a:extLst>
          </a:blip>
          <a:srcRect t="66657"/>
          <a:stretch/>
        </p:blipFill>
        <p:spPr bwMode="auto">
          <a:xfrm>
            <a:off x="3851920" y="6093296"/>
            <a:ext cx="4523186" cy="691817"/>
          </a:xfrm>
          <a:prstGeom prst="rect">
            <a:avLst/>
          </a:prstGeom>
          <a:noFill/>
          <a:extLst>
            <a:ext uri="{909E8E84-426E-40DD-AFC4-6F175D3DCCD1}">
              <a14:hiddenFill xmlns:a14="http://schemas.microsoft.com/office/drawing/2010/main">
                <a:solidFill>
                  <a:srgbClr val="FFFFFF"/>
                </a:solidFill>
              </a14:hiddenFill>
            </a:ext>
          </a:extLst>
        </p:spPr>
      </p:pic>
      <p:sp>
        <p:nvSpPr>
          <p:cNvPr id="4" name="ตัวแทนหมายเลขภาพนิ่ง 3">
            <a:extLst>
              <a:ext uri="{FF2B5EF4-FFF2-40B4-BE49-F238E27FC236}">
                <a16:creationId xmlns="" xmlns:a16="http://schemas.microsoft.com/office/drawing/2014/main" id="{8131CEFC-D6EF-480F-BF0A-E52AAF55C100}"/>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a:t>
            </a:fld>
            <a:endParaRPr lang="th-TH" dirty="0"/>
          </a:p>
        </p:txBody>
      </p:sp>
    </p:spTree>
    <p:extLst>
      <p:ext uri="{BB962C8B-B14F-4D97-AF65-F5344CB8AC3E}">
        <p14:creationId xmlns:p14="http://schemas.microsoft.com/office/powerpoint/2010/main" val="1105827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algn="l"/>
            <a:r>
              <a:rPr lang="en-US" b="1" dirty="0">
                <a:latin typeface="TH SarabunPSK" pitchFamily="34" charset="-34"/>
                <a:cs typeface="TH SarabunPSK" pitchFamily="34" charset="-34"/>
              </a:rPr>
              <a:t>Main Function</a:t>
            </a:r>
            <a:endParaRPr lang="th-TH" b="1" dirty="0">
              <a:latin typeface="TH SarabunPSK" pitchFamily="34" charset="-34"/>
              <a:cs typeface="TH SarabunPSK" pitchFamily="34" charset="-34"/>
            </a:endParaRPr>
          </a:p>
        </p:txBody>
      </p:sp>
      <p:sp>
        <p:nvSpPr>
          <p:cNvPr id="3" name="ตัวแทนเนื้อหา 2"/>
          <p:cNvSpPr>
            <a:spLocks noGrp="1"/>
          </p:cNvSpPr>
          <p:nvPr>
            <p:ph idx="1"/>
          </p:nvPr>
        </p:nvSpPr>
        <p:spPr>
          <a:xfrm>
            <a:off x="35496" y="1268760"/>
            <a:ext cx="7620000" cy="5472608"/>
          </a:xfrm>
        </p:spPr>
        <p:txBody>
          <a:bodyPr>
            <a:normAutofit fontScale="70000" lnSpcReduction="20000"/>
          </a:bodyPr>
          <a:lstStyle/>
          <a:p>
            <a:pPr marL="118872" indent="0">
              <a:buNone/>
            </a:pPr>
            <a:r>
              <a:rPr lang="en-US" sz="3600" dirty="0" err="1">
                <a:latin typeface="TH SarabunPSK" pitchFamily="34" charset="-34"/>
                <a:cs typeface="TH SarabunPSK" pitchFamily="34" charset="-34"/>
              </a:rPr>
              <a:t>int</a:t>
            </a:r>
            <a:r>
              <a:rPr lang="en-US" sz="3600" dirty="0">
                <a:latin typeface="TH SarabunPSK" pitchFamily="34" charset="-34"/>
                <a:cs typeface="TH SarabunPSK" pitchFamily="34" charset="-34"/>
              </a:rPr>
              <a:t> main()</a:t>
            </a:r>
          </a:p>
          <a:p>
            <a:pPr marL="118872" indent="0">
              <a:buNone/>
            </a:pP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int</a:t>
            </a:r>
            <a:r>
              <a:rPr lang="en-US" sz="3600" dirty="0">
                <a:latin typeface="TH SarabunPSK" pitchFamily="34" charset="-34"/>
                <a:cs typeface="TH SarabunPSK" pitchFamily="34" charset="-34"/>
              </a:rPr>
              <a:t> x;</a:t>
            </a:r>
          </a:p>
          <a:p>
            <a:pPr marL="118872" indent="0">
              <a:buNone/>
              <a:tabLst>
                <a:tab pos="577850" algn="l"/>
              </a:tabLst>
            </a:pPr>
            <a:r>
              <a:rPr lang="en-US" sz="3600" dirty="0">
                <a:latin typeface="TH SarabunPSK" pitchFamily="34" charset="-34"/>
                <a:cs typeface="TH SarabunPSK" pitchFamily="34" charset="-34"/>
              </a:rPr>
              <a:t>	x = 10;</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("Before call function x = %d\</a:t>
            </a:r>
            <a:r>
              <a:rPr lang="en-US" sz="3600" dirty="0" err="1">
                <a:latin typeface="TH SarabunPSK" pitchFamily="34" charset="-34"/>
                <a:cs typeface="TH SarabunPSK" pitchFamily="34" charset="-34"/>
              </a:rPr>
              <a:t>n",x</a:t>
            </a: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func</a:t>
            </a:r>
            <a:r>
              <a:rPr lang="en-US" sz="3600" dirty="0">
                <a:latin typeface="TH SarabunPSK" pitchFamily="34" charset="-34"/>
                <a:cs typeface="TH SarabunPSK" pitchFamily="34" charset="-34"/>
              </a:rPr>
              <a:t>(</a:t>
            </a:r>
            <a:r>
              <a:rPr lang="en-US" sz="3600" dirty="0">
                <a:solidFill>
                  <a:srgbClr val="C00000"/>
                </a:solidFill>
                <a:latin typeface="TH SarabunPSK" pitchFamily="34" charset="-34"/>
                <a:cs typeface="TH SarabunPSK" pitchFamily="34" charset="-34"/>
              </a:rPr>
              <a:t>x</a:t>
            </a: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("After call function x = %d\</a:t>
            </a:r>
            <a:r>
              <a:rPr lang="en-US" sz="3600" dirty="0" err="1">
                <a:latin typeface="TH SarabunPSK" pitchFamily="34" charset="-34"/>
                <a:cs typeface="TH SarabunPSK" pitchFamily="34" charset="-34"/>
              </a:rPr>
              <a:t>n",x</a:t>
            </a: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("\n\n");</a:t>
            </a:r>
          </a:p>
          <a:p>
            <a:pPr marL="118872" indent="0">
              <a:buNone/>
              <a:tabLst>
                <a:tab pos="577850" algn="l"/>
              </a:tabLst>
            </a:pPr>
            <a:r>
              <a:rPr lang="en-US" sz="3600" dirty="0">
                <a:latin typeface="TH SarabunPSK" pitchFamily="34" charset="-34"/>
                <a:cs typeface="TH SarabunPSK" pitchFamily="34" charset="-34"/>
              </a:rPr>
              <a:t>	x = 10;</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("Before call function x = %d\</a:t>
            </a:r>
            <a:r>
              <a:rPr lang="en-US" sz="3600" dirty="0" err="1">
                <a:latin typeface="TH SarabunPSK" pitchFamily="34" charset="-34"/>
                <a:cs typeface="TH SarabunPSK" pitchFamily="34" charset="-34"/>
              </a:rPr>
              <a:t>n",x</a:t>
            </a: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	func2(</a:t>
            </a:r>
            <a:r>
              <a:rPr lang="en-US" sz="3600" dirty="0">
                <a:solidFill>
                  <a:srgbClr val="C00000"/>
                </a:solidFill>
                <a:latin typeface="TH SarabunPSK" pitchFamily="34" charset="-34"/>
                <a:cs typeface="TH SarabunPSK" pitchFamily="34" charset="-34"/>
              </a:rPr>
              <a:t>&amp;x</a:t>
            </a: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	</a:t>
            </a: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("After call function x = %d\</a:t>
            </a:r>
            <a:r>
              <a:rPr lang="en-US" sz="3600" dirty="0" err="1">
                <a:latin typeface="TH SarabunPSK" pitchFamily="34" charset="-34"/>
                <a:cs typeface="TH SarabunPSK" pitchFamily="34" charset="-34"/>
              </a:rPr>
              <a:t>n",x</a:t>
            </a:r>
            <a:r>
              <a:rPr lang="en-US" sz="3600" dirty="0">
                <a:latin typeface="TH SarabunPSK" pitchFamily="34" charset="-34"/>
                <a:cs typeface="TH SarabunPSK" pitchFamily="34" charset="-34"/>
              </a:rPr>
              <a:t>);</a:t>
            </a:r>
          </a:p>
          <a:p>
            <a:pPr marL="118872" indent="0">
              <a:buNone/>
              <a:tabLst>
                <a:tab pos="577850" algn="l"/>
              </a:tabLst>
            </a:pPr>
            <a:r>
              <a:rPr lang="en-US" sz="3600" dirty="0">
                <a:latin typeface="TH SarabunPSK" pitchFamily="34" charset="-34"/>
                <a:cs typeface="TH SarabunPSK" pitchFamily="34" charset="-34"/>
              </a:rPr>
              <a:t>return 0;</a:t>
            </a:r>
          </a:p>
          <a:p>
            <a:pPr marL="118872" indent="0">
              <a:buNone/>
            </a:pPr>
            <a:r>
              <a:rPr lang="en-US" sz="3600" dirty="0">
                <a:latin typeface="TH SarabunPSK" pitchFamily="34" charset="-34"/>
                <a:cs typeface="TH SarabunPSK" pitchFamily="34" charset="-34"/>
              </a:rPr>
              <a:t>}</a:t>
            </a: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10</a:t>
            </a:fld>
            <a:endParaRPr lang="th-TH" dirty="0"/>
          </a:p>
        </p:txBody>
      </p:sp>
      <p:sp>
        <p:nvSpPr>
          <p:cNvPr id="7" name="ตัวแทนเนื้อหา 2">
            <a:extLst>
              <a:ext uri="{FF2B5EF4-FFF2-40B4-BE49-F238E27FC236}">
                <a16:creationId xmlns="" xmlns:a16="http://schemas.microsoft.com/office/drawing/2014/main" id="{A00E8BCC-7733-4B9E-821D-F707505F7496}"/>
              </a:ext>
            </a:extLst>
          </p:cNvPr>
          <p:cNvSpPr txBox="1">
            <a:spLocks/>
          </p:cNvSpPr>
          <p:nvPr/>
        </p:nvSpPr>
        <p:spPr>
          <a:xfrm>
            <a:off x="4734925" y="44624"/>
            <a:ext cx="3672408" cy="2288911"/>
          </a:xfrm>
          <a:prstGeom prst="rect">
            <a:avLst/>
          </a:prstGeom>
          <a:solidFill>
            <a:srgbClr val="DEC59E"/>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endParaRPr lang="en-US" sz="2800" dirty="0">
              <a:latin typeface="TH SarabunPSK" panose="020B0500040200020003" pitchFamily="34" charset="-34"/>
              <a:cs typeface="TH SarabunPSK" panose="020B0500040200020003" pitchFamily="34" charset="-34"/>
            </a:endParaRPr>
          </a:p>
        </p:txBody>
      </p:sp>
      <p:pic>
        <p:nvPicPr>
          <p:cNvPr id="4" name="Picture 3">
            <a:extLst>
              <a:ext uri="{FF2B5EF4-FFF2-40B4-BE49-F238E27FC236}">
                <a16:creationId xmlns="" xmlns:a16="http://schemas.microsoft.com/office/drawing/2014/main" id="{28DFBA11-914B-4428-AC70-54A82C1EB858}"/>
              </a:ext>
            </a:extLst>
          </p:cNvPr>
          <p:cNvPicPr>
            <a:picLocks noChangeAspect="1"/>
          </p:cNvPicPr>
          <p:nvPr/>
        </p:nvPicPr>
        <p:blipFill>
          <a:blip r:embed="rId2">
            <a:clrChange>
              <a:clrFrom>
                <a:srgbClr val="FFFFFF"/>
              </a:clrFrom>
              <a:clrTo>
                <a:srgbClr val="FFFFFF">
                  <a:alpha val="0"/>
                </a:srgbClr>
              </a:clrTo>
            </a:clrChange>
            <a:duotone>
              <a:prstClr val="black"/>
              <a:schemeClr val="accent6">
                <a:tint val="45000"/>
                <a:satMod val="400000"/>
              </a:schemeClr>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4858923" y="112986"/>
            <a:ext cx="3424411" cy="214211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499345"/>
            <a:ext cx="3324225" cy="200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005" y="4606791"/>
            <a:ext cx="3495675" cy="2066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177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Example : </a:t>
            </a:r>
            <a:r>
              <a:rPr lang="en-US" sz="4800" b="1" dirty="0">
                <a:latin typeface="TH SarabunPSK" pitchFamily="34" charset="-34"/>
                <a:cs typeface="TH SarabunPSK" pitchFamily="34" charset="-34"/>
              </a:rPr>
              <a:t>Function and Array</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11</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0" y="1475656"/>
            <a:ext cx="4219195" cy="5049688"/>
          </a:xfrm>
          <a:prstGeom prst="rect">
            <a:avLst/>
          </a:prstGeom>
          <a:solidFill>
            <a:srgbClr val="FFCCCC"/>
          </a:solidFill>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findmax</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 );</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a[10];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("Input 10 number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for (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=0;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&lt;10;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scanf</a:t>
            </a:r>
            <a:r>
              <a:rPr lang="en-US" sz="2800" dirty="0">
                <a:latin typeface="TH SarabunPSK" panose="020B0500040200020003" pitchFamily="34" charset="-34"/>
                <a:cs typeface="TH SarabunPSK" panose="020B0500040200020003" pitchFamily="34" charset="-34"/>
              </a:rPr>
              <a:t> ( "%d", &amp;a[</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a:t>
            </a:r>
          </a:p>
          <a:p>
            <a:pPr marL="0" indent="0">
              <a:spcBef>
                <a:spcPts val="0"/>
              </a:spcBef>
              <a:buNone/>
              <a:tabLst>
                <a:tab pos="450850" algn="l"/>
                <a:tab pos="914400" algn="l"/>
              </a:tabLst>
            </a:pPr>
            <a:r>
              <a:rPr lang="en-US" sz="2600" dirty="0">
                <a:latin typeface="TH SarabunPSK" panose="020B0500040200020003" pitchFamily="34" charset="-34"/>
                <a:cs typeface="TH SarabunPSK" panose="020B0500040200020003" pitchFamily="34" charset="-34"/>
              </a:rPr>
              <a:t>	</a:t>
            </a:r>
            <a:r>
              <a:rPr lang="en-US" sz="2600" dirty="0" err="1">
                <a:latin typeface="TH SarabunPSK" panose="020B0500040200020003" pitchFamily="34" charset="-34"/>
                <a:cs typeface="TH SarabunPSK" panose="020B0500040200020003" pitchFamily="34" charset="-34"/>
              </a:rPr>
              <a:t>printf</a:t>
            </a:r>
            <a:r>
              <a:rPr lang="en-US" sz="2600" dirty="0">
                <a:latin typeface="TH SarabunPSK" panose="020B0500040200020003" pitchFamily="34" charset="-34"/>
                <a:cs typeface="TH SarabunPSK" panose="020B0500040200020003" pitchFamily="34" charset="-34"/>
              </a:rPr>
              <a:t> ( “ \</a:t>
            </a:r>
            <a:r>
              <a:rPr lang="en-US" sz="2600" dirty="0" err="1">
                <a:latin typeface="TH SarabunPSK" panose="020B0500040200020003" pitchFamily="34" charset="-34"/>
                <a:cs typeface="TH SarabunPSK" panose="020B0500040200020003" pitchFamily="34" charset="-34"/>
              </a:rPr>
              <a:t>nmax</a:t>
            </a:r>
            <a:r>
              <a:rPr lang="en-US" sz="2600" dirty="0">
                <a:latin typeface="TH SarabunPSK" panose="020B0500040200020003" pitchFamily="34" charset="-34"/>
                <a:cs typeface="TH SarabunPSK" panose="020B0500040200020003" pitchFamily="34" charset="-34"/>
              </a:rPr>
              <a:t> number = %d “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findmax</a:t>
            </a:r>
            <a:r>
              <a:rPr lang="en-US" sz="2800" dirty="0">
                <a:latin typeface="TH SarabunPSK" panose="020B0500040200020003" pitchFamily="34" charset="-34"/>
                <a:cs typeface="TH SarabunPSK" panose="020B0500040200020003" pitchFamily="34" charset="-34"/>
              </a:rPr>
              <a:t>( a )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10" name="ตัวแทนเนื้อหา 2">
            <a:extLst>
              <a:ext uri="{FF2B5EF4-FFF2-40B4-BE49-F238E27FC236}">
                <a16:creationId xmlns="" xmlns:a16="http://schemas.microsoft.com/office/drawing/2014/main" id="{9AD3C356-931F-40D4-A1DF-AB2C587A7CB4}"/>
              </a:ext>
            </a:extLst>
          </p:cNvPr>
          <p:cNvSpPr txBox="1">
            <a:spLocks/>
          </p:cNvSpPr>
          <p:nvPr/>
        </p:nvSpPr>
        <p:spPr>
          <a:xfrm>
            <a:off x="4400962" y="1475656"/>
            <a:ext cx="3843445" cy="5049688"/>
          </a:xfrm>
          <a:prstGeom prst="rect">
            <a:avLst/>
          </a:prstGeom>
          <a:solidFill>
            <a:srgbClr val="FFCCCC"/>
          </a:solidFill>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findmax</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*p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temp;</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for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=0;i&lt;9;i++)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if ( *(p+1) &lt; *p ) {</a:t>
            </a:r>
          </a:p>
          <a:p>
            <a:pPr marL="0" indent="0">
              <a:spcBef>
                <a:spcPts val="0"/>
              </a:spcBef>
              <a:buNone/>
              <a:tabLst>
                <a:tab pos="450850" algn="l"/>
                <a:tab pos="914400" algn="l"/>
                <a:tab pos="1377950" algn="l"/>
              </a:tabLst>
            </a:pPr>
            <a:r>
              <a:rPr lang="en-US" sz="2800" dirty="0">
                <a:latin typeface="TH SarabunPSK" panose="020B0500040200020003" pitchFamily="34" charset="-34"/>
                <a:cs typeface="TH SarabunPSK" panose="020B0500040200020003" pitchFamily="34" charset="-34"/>
              </a:rPr>
              <a:t>			temp = *p;</a:t>
            </a:r>
          </a:p>
          <a:p>
            <a:pPr marL="0" indent="0">
              <a:spcBef>
                <a:spcPts val="0"/>
              </a:spcBef>
              <a:buNone/>
              <a:tabLst>
                <a:tab pos="450850" algn="l"/>
                <a:tab pos="914400" algn="l"/>
                <a:tab pos="1316038" algn="l"/>
              </a:tabLst>
            </a:pPr>
            <a:r>
              <a:rPr lang="en-US" sz="2800" dirty="0">
                <a:latin typeface="TH SarabunPSK" panose="020B0500040200020003" pitchFamily="34" charset="-34"/>
                <a:cs typeface="TH SarabunPSK" panose="020B0500040200020003" pitchFamily="34" charset="-34"/>
              </a:rPr>
              <a:t>	*p = *(p+1) ;</a:t>
            </a:r>
          </a:p>
          <a:p>
            <a:pPr marL="0" indent="0">
              <a:spcBef>
                <a:spcPts val="0"/>
              </a:spcBef>
              <a:buNone/>
              <a:tabLst>
                <a:tab pos="450850" algn="l"/>
                <a:tab pos="914400" algn="l"/>
                <a:tab pos="1316038" algn="l"/>
              </a:tabLst>
            </a:pPr>
            <a:r>
              <a:rPr lang="en-US" sz="2800" dirty="0">
                <a:latin typeface="TH SarabunPSK" panose="020B0500040200020003" pitchFamily="34" charset="-34"/>
                <a:cs typeface="TH SarabunPSK" panose="020B0500040200020003" pitchFamily="34" charset="-34"/>
              </a:rPr>
              <a:t>	*(p+1) = temp;</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p++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*p;</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Tree>
    <p:extLst>
      <p:ext uri="{BB962C8B-B14F-4D97-AF65-F5344CB8AC3E}">
        <p14:creationId xmlns:p14="http://schemas.microsoft.com/office/powerpoint/2010/main" val="220440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Q&amp;A</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12</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0" y="1475656"/>
            <a:ext cx="4219195" cy="5049688"/>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conio.h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a:t>
            </a:r>
            <a:r>
              <a:rPr lang="en-US" sz="2800" dirty="0" err="1">
                <a:latin typeface="TH SarabunPSK" panose="020B0500040200020003" pitchFamily="34" charset="-34"/>
                <a:cs typeface="TH SarabunPSK" panose="020B0500040200020003" pitchFamily="34" charset="-34"/>
              </a:rPr>
              <a:t>func</a:t>
            </a:r>
            <a:r>
              <a:rPr lang="en-US" sz="2800" dirty="0">
                <a:latin typeface="TH SarabunPSK" panose="020B0500040200020003" pitchFamily="34" charset="-34"/>
                <a:cs typeface="TH SarabunPSK" panose="020B0500040200020003" pitchFamily="34" charset="-34"/>
              </a:rPr>
              <a:t>(</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x)</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x=10;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("x = %d\</a:t>
            </a:r>
            <a:r>
              <a:rPr lang="en-US" sz="2800" dirty="0" err="1">
                <a:latin typeface="TH SarabunPSK" panose="020B0500040200020003" pitchFamily="34" charset="-34"/>
                <a:cs typeface="TH SarabunPSK" panose="020B0500040200020003" pitchFamily="34" charset="-34"/>
              </a:rPr>
              <a:t>n",x</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b;</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3;</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func</a:t>
            </a:r>
            <a:r>
              <a:rPr lang="en-US" sz="2800" dirty="0">
                <a:latin typeface="TH SarabunPSK" panose="020B0500040200020003" pitchFamily="34" charset="-34"/>
                <a:cs typeface="TH SarabunPSK" panose="020B0500040200020003" pitchFamily="34" charset="-34"/>
              </a:rPr>
              <a:t>(b);</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("a = %d\</a:t>
            </a:r>
            <a:r>
              <a:rPr lang="en-US" sz="2800" dirty="0" err="1">
                <a:latin typeface="TH SarabunPSK" panose="020B0500040200020003" pitchFamily="34" charset="-34"/>
                <a:cs typeface="TH SarabunPSK" panose="020B0500040200020003" pitchFamily="34" charset="-34"/>
              </a:rPr>
              <a:t>n",a</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("b = %d\</a:t>
            </a:r>
            <a:r>
              <a:rPr lang="en-US" sz="2800" dirty="0" err="1">
                <a:latin typeface="TH SarabunPSK" panose="020B0500040200020003" pitchFamily="34" charset="-34"/>
                <a:cs typeface="TH SarabunPSK" panose="020B0500040200020003" pitchFamily="34" charset="-34"/>
              </a:rPr>
              <a:t>n",b</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8" name="ตัวแทนเนื้อหา 2">
            <a:extLst>
              <a:ext uri="{FF2B5EF4-FFF2-40B4-BE49-F238E27FC236}">
                <a16:creationId xmlns="" xmlns:a16="http://schemas.microsoft.com/office/drawing/2014/main" id="{49CC76B2-314C-4A73-AFE6-61A75FFACEA0}"/>
              </a:ext>
            </a:extLst>
          </p:cNvPr>
          <p:cNvSpPr txBox="1">
            <a:spLocks/>
          </p:cNvSpPr>
          <p:nvPr/>
        </p:nvSpPr>
        <p:spPr>
          <a:xfrm>
            <a:off x="4622271" y="1470336"/>
            <a:ext cx="3672408" cy="2288911"/>
          </a:xfrm>
          <a:prstGeom prst="rect">
            <a:avLst/>
          </a:prstGeom>
          <a:solidFill>
            <a:srgbClr val="DEC59E"/>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b="1" dirty="0">
                <a:latin typeface="TH SarabunPSK" panose="020B0500040200020003" pitchFamily="34" charset="-34"/>
                <a:cs typeface="TH SarabunPSK" panose="020B0500040200020003" pitchFamily="34" charset="-34"/>
              </a:rPr>
              <a:t>OUTPUT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x =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3</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5</a:t>
            </a:r>
          </a:p>
        </p:txBody>
      </p:sp>
    </p:spTree>
    <p:extLst>
      <p:ext uri="{BB962C8B-B14F-4D97-AF65-F5344CB8AC3E}">
        <p14:creationId xmlns:p14="http://schemas.microsoft.com/office/powerpoint/2010/main" val="1695130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Q&amp;A</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13</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0" y="1475656"/>
            <a:ext cx="4219195" cy="5049688"/>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conio.h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a:t>
            </a:r>
            <a:r>
              <a:rPr lang="en-US" sz="2800" dirty="0" err="1">
                <a:latin typeface="TH SarabunPSK" panose="020B0500040200020003" pitchFamily="34" charset="-34"/>
                <a:cs typeface="TH SarabunPSK" panose="020B0500040200020003" pitchFamily="34" charset="-34"/>
              </a:rPr>
              <a:t>func</a:t>
            </a:r>
            <a:r>
              <a:rPr lang="en-US" sz="2800" dirty="0">
                <a:latin typeface="TH SarabunPSK" panose="020B0500040200020003" pitchFamily="34" charset="-34"/>
                <a:cs typeface="TH SarabunPSK" panose="020B0500040200020003" pitchFamily="34" charset="-34"/>
              </a:rPr>
              <a:t>(</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*x)</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*x=10;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("x = %d\n",*x);</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b;</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3;</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func</a:t>
            </a:r>
            <a:r>
              <a:rPr lang="en-US" sz="2800" dirty="0">
                <a:latin typeface="TH SarabunPSK" panose="020B0500040200020003" pitchFamily="34" charset="-34"/>
                <a:cs typeface="TH SarabunPSK" panose="020B0500040200020003" pitchFamily="34" charset="-34"/>
              </a:rPr>
              <a:t>(&amp;b);</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("a = %d\</a:t>
            </a:r>
            <a:r>
              <a:rPr lang="en-US" sz="2800" dirty="0" err="1">
                <a:latin typeface="TH SarabunPSK" panose="020B0500040200020003" pitchFamily="34" charset="-34"/>
                <a:cs typeface="TH SarabunPSK" panose="020B0500040200020003" pitchFamily="34" charset="-34"/>
              </a:rPr>
              <a:t>n",a</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("b = %d\</a:t>
            </a:r>
            <a:r>
              <a:rPr lang="en-US" sz="2800" dirty="0" err="1">
                <a:latin typeface="TH SarabunPSK" panose="020B0500040200020003" pitchFamily="34" charset="-34"/>
                <a:cs typeface="TH SarabunPSK" panose="020B0500040200020003" pitchFamily="34" charset="-34"/>
              </a:rPr>
              <a:t>n",b</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8" name="ตัวแทนเนื้อหา 2">
            <a:extLst>
              <a:ext uri="{FF2B5EF4-FFF2-40B4-BE49-F238E27FC236}">
                <a16:creationId xmlns="" xmlns:a16="http://schemas.microsoft.com/office/drawing/2014/main" id="{49CC76B2-314C-4A73-AFE6-61A75FFACEA0}"/>
              </a:ext>
            </a:extLst>
          </p:cNvPr>
          <p:cNvSpPr txBox="1">
            <a:spLocks/>
          </p:cNvSpPr>
          <p:nvPr/>
        </p:nvSpPr>
        <p:spPr>
          <a:xfrm>
            <a:off x="4622271" y="1470336"/>
            <a:ext cx="3672408" cy="2288911"/>
          </a:xfrm>
          <a:prstGeom prst="rect">
            <a:avLst/>
          </a:prstGeom>
          <a:solidFill>
            <a:srgbClr val="DEC59E"/>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b="1" dirty="0">
                <a:latin typeface="TH SarabunPSK" panose="020B0500040200020003" pitchFamily="34" charset="-34"/>
                <a:cs typeface="TH SarabunPSK" panose="020B0500040200020003" pitchFamily="34" charset="-34"/>
              </a:rPr>
              <a:t>OUTPUT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x =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3</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10</a:t>
            </a:r>
          </a:p>
        </p:txBody>
      </p:sp>
    </p:spTree>
    <p:extLst>
      <p:ext uri="{BB962C8B-B14F-4D97-AF65-F5344CB8AC3E}">
        <p14:creationId xmlns:p14="http://schemas.microsoft.com/office/powerpoint/2010/main" val="3581572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Q&amp;A</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14</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0" y="1475656"/>
            <a:ext cx="4219195" cy="5049688"/>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conio.h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a:t>
            </a:r>
            <a:r>
              <a:rPr lang="en-US" sz="2800" dirty="0" err="1">
                <a:latin typeface="TH SarabunPSK" panose="020B0500040200020003" pitchFamily="34" charset="-34"/>
                <a:cs typeface="TH SarabunPSK" panose="020B0500040200020003" pitchFamily="34" charset="-34"/>
              </a:rPr>
              <a:t>func</a:t>
            </a:r>
            <a:r>
              <a:rPr lang="en-US" sz="2800" dirty="0">
                <a:latin typeface="TH SarabunPSK" panose="020B0500040200020003" pitchFamily="34" charset="-34"/>
                <a:cs typeface="TH SarabunPSK" panose="020B0500040200020003" pitchFamily="34" charset="-34"/>
              </a:rPr>
              <a:t>(</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x)</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("x = %d\</a:t>
            </a:r>
            <a:r>
              <a:rPr lang="en-US" sz="2800" dirty="0" err="1">
                <a:latin typeface="TH SarabunPSK" panose="020B0500040200020003" pitchFamily="34" charset="-34"/>
                <a:cs typeface="TH SarabunPSK" panose="020B0500040200020003" pitchFamily="34" charset="-34"/>
              </a:rPr>
              <a:t>n",x</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b;</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3;</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func</a:t>
            </a:r>
            <a:r>
              <a:rPr lang="en-US" sz="2800" dirty="0">
                <a:latin typeface="TH SarabunPSK" panose="020B0500040200020003" pitchFamily="34" charset="-34"/>
                <a:cs typeface="TH SarabunPSK" panose="020B0500040200020003" pitchFamily="34" charset="-34"/>
              </a:rPr>
              <a:t>(b);</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("a = %d\</a:t>
            </a:r>
            <a:r>
              <a:rPr lang="en-US" sz="2800" dirty="0" err="1">
                <a:latin typeface="TH SarabunPSK" panose="020B0500040200020003" pitchFamily="34" charset="-34"/>
                <a:cs typeface="TH SarabunPSK" panose="020B0500040200020003" pitchFamily="34" charset="-34"/>
              </a:rPr>
              <a:t>n",a</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("b = %d\</a:t>
            </a:r>
            <a:r>
              <a:rPr lang="en-US" sz="2800" dirty="0" err="1">
                <a:latin typeface="TH SarabunPSK" panose="020B0500040200020003" pitchFamily="34" charset="-34"/>
                <a:cs typeface="TH SarabunPSK" panose="020B0500040200020003" pitchFamily="34" charset="-34"/>
              </a:rPr>
              <a:t>n",b</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8" name="ตัวแทนเนื้อหา 2">
            <a:extLst>
              <a:ext uri="{FF2B5EF4-FFF2-40B4-BE49-F238E27FC236}">
                <a16:creationId xmlns="" xmlns:a16="http://schemas.microsoft.com/office/drawing/2014/main" id="{49CC76B2-314C-4A73-AFE6-61A75FFACEA0}"/>
              </a:ext>
            </a:extLst>
          </p:cNvPr>
          <p:cNvSpPr txBox="1">
            <a:spLocks/>
          </p:cNvSpPr>
          <p:nvPr/>
        </p:nvSpPr>
        <p:spPr>
          <a:xfrm>
            <a:off x="4622271" y="1470336"/>
            <a:ext cx="3672408" cy="2288911"/>
          </a:xfrm>
          <a:prstGeom prst="rect">
            <a:avLst/>
          </a:prstGeom>
          <a:solidFill>
            <a:srgbClr val="DEC59E"/>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b="1" dirty="0">
                <a:latin typeface="TH SarabunPSK" panose="020B0500040200020003" pitchFamily="34" charset="-34"/>
                <a:cs typeface="TH SarabunPSK" panose="020B0500040200020003" pitchFamily="34" charset="-34"/>
              </a:rPr>
              <a:t>OUTPUT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x = 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5</a:t>
            </a:r>
          </a:p>
        </p:txBody>
      </p:sp>
    </p:spTree>
    <p:extLst>
      <p:ext uri="{BB962C8B-B14F-4D97-AF65-F5344CB8AC3E}">
        <p14:creationId xmlns:p14="http://schemas.microsoft.com/office/powerpoint/2010/main" val="1501038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algn="l"/>
            <a:r>
              <a:rPr lang="en-US" sz="4800" b="1" dirty="0">
                <a:solidFill>
                  <a:srgbClr val="FF6600"/>
                </a:solidFill>
                <a:latin typeface="TH SarabunPSK" pitchFamily="34" charset="-34"/>
                <a:cs typeface="TH SarabunPSK" pitchFamily="34" charset="-34"/>
              </a:rPr>
              <a:t>Exercise</a:t>
            </a:r>
            <a:endParaRPr lang="th-TH" sz="4800" b="1" dirty="0">
              <a:solidFill>
                <a:srgbClr val="FF6600"/>
              </a:solidFill>
              <a:latin typeface="TH SarabunPSK" pitchFamily="34" charset="-34"/>
              <a:cs typeface="TH SarabunPSK" pitchFamily="34" charset="-34"/>
            </a:endParaRPr>
          </a:p>
        </p:txBody>
      </p:sp>
      <p:sp>
        <p:nvSpPr>
          <p:cNvPr id="3" name="ตัวแทนเนื้อหา 2"/>
          <p:cNvSpPr>
            <a:spLocks noGrp="1"/>
          </p:cNvSpPr>
          <p:nvPr>
            <p:ph idx="1"/>
          </p:nvPr>
        </p:nvSpPr>
        <p:spPr/>
        <p:txBody>
          <a:bodyPr>
            <a:normAutofit fontScale="85000" lnSpcReduction="20000"/>
          </a:bodyPr>
          <a:lstStyle/>
          <a:p>
            <a:pPr marL="118872" indent="0">
              <a:buNone/>
            </a:pPr>
            <a:r>
              <a:rPr lang="en-US" sz="3600" dirty="0" smtClean="0">
                <a:latin typeface="TH SarabunPSK" pitchFamily="34" charset="-34"/>
                <a:cs typeface="TH SarabunPSK" pitchFamily="34" charset="-34"/>
              </a:rPr>
              <a:t>1. This is the program to collect the data of object 1 type. The program consists of functions </a:t>
            </a:r>
            <a:r>
              <a:rPr lang="en-US" sz="3600" dirty="0" smtClean="0">
                <a:latin typeface="TH SarabunPSK" pitchFamily="34" charset="-34"/>
                <a:cs typeface="TH SarabunPSK" pitchFamily="34" charset="-34"/>
              </a:rPr>
              <a:t>below</a:t>
            </a:r>
            <a:r>
              <a:rPr lang="en-US" sz="3600" dirty="0" smtClean="0">
                <a:latin typeface="TH SarabunPSK" pitchFamily="34" charset="-34"/>
                <a:cs typeface="TH SarabunPSK" pitchFamily="34" charset="-34"/>
              </a:rPr>
              <a:t>.</a:t>
            </a:r>
            <a:br>
              <a:rPr lang="en-US" sz="3600" dirty="0" smtClean="0">
                <a:latin typeface="TH SarabunPSK" pitchFamily="34" charset="-34"/>
                <a:cs typeface="TH SarabunPSK" pitchFamily="34" charset="-34"/>
              </a:rPr>
            </a:br>
            <a:r>
              <a:rPr lang="en-US" sz="3600" dirty="0" smtClean="0">
                <a:latin typeface="TH SarabunPSK" pitchFamily="34" charset="-34"/>
                <a:cs typeface="TH SarabunPSK" pitchFamily="34" charset="-34"/>
              </a:rPr>
              <a:t>	</a:t>
            </a:r>
            <a:r>
              <a:rPr lang="en-US" sz="3600" dirty="0" err="1" smtClean="0">
                <a:latin typeface="TH SarabunPSK" pitchFamily="34" charset="-34"/>
                <a:cs typeface="TH SarabunPSK" pitchFamily="34" charset="-34"/>
              </a:rPr>
              <a:t>getdata</a:t>
            </a:r>
            <a:r>
              <a:rPr lang="en-US" sz="3600" dirty="0" smtClean="0">
                <a:latin typeface="TH SarabunPSK" pitchFamily="34" charset="-34"/>
                <a:cs typeface="TH SarabunPSK" pitchFamily="34" charset="-34"/>
              </a:rPr>
              <a:t>() function to get the data of object.</a:t>
            </a:r>
          </a:p>
          <a:p>
            <a:pPr marL="118872" indent="0">
              <a:buNone/>
            </a:pPr>
            <a:r>
              <a:rPr lang="en-US" sz="3600" dirty="0">
                <a:latin typeface="TH SarabunPSK" pitchFamily="34" charset="-34"/>
                <a:cs typeface="TH SarabunPSK" pitchFamily="34" charset="-34"/>
              </a:rPr>
              <a:t>	</a:t>
            </a:r>
            <a:r>
              <a:rPr lang="en-US" sz="3600" dirty="0" smtClean="0">
                <a:latin typeface="TH SarabunPSK" pitchFamily="34" charset="-34"/>
                <a:cs typeface="TH SarabunPSK" pitchFamily="34" charset="-34"/>
              </a:rPr>
              <a:t>add10() function to increase the data of object 		   10 pieces.</a:t>
            </a:r>
          </a:p>
          <a:p>
            <a:pPr marL="118872" indent="0">
              <a:buNone/>
            </a:pPr>
            <a:r>
              <a:rPr lang="en-US" sz="3600" dirty="0">
                <a:latin typeface="TH SarabunPSK" pitchFamily="34" charset="-34"/>
                <a:cs typeface="TH SarabunPSK" pitchFamily="34" charset="-34"/>
              </a:rPr>
              <a:t>	</a:t>
            </a:r>
            <a:r>
              <a:rPr lang="en-US" sz="3600" dirty="0" smtClean="0">
                <a:latin typeface="TH SarabunPSK" pitchFamily="34" charset="-34"/>
                <a:cs typeface="TH SarabunPSK" pitchFamily="34" charset="-34"/>
              </a:rPr>
              <a:t>sub10() </a:t>
            </a:r>
            <a:r>
              <a:rPr lang="en-US" sz="3600" dirty="0">
                <a:latin typeface="TH SarabunPSK" pitchFamily="34" charset="-34"/>
                <a:cs typeface="TH SarabunPSK" pitchFamily="34" charset="-34"/>
              </a:rPr>
              <a:t>function to </a:t>
            </a:r>
            <a:r>
              <a:rPr lang="en-US" sz="3600" dirty="0" smtClean="0">
                <a:latin typeface="TH SarabunPSK" pitchFamily="34" charset="-34"/>
                <a:cs typeface="TH SarabunPSK" pitchFamily="34" charset="-34"/>
              </a:rPr>
              <a:t>decrease </a:t>
            </a:r>
            <a:r>
              <a:rPr lang="en-US" sz="3600" dirty="0">
                <a:latin typeface="TH SarabunPSK" pitchFamily="34" charset="-34"/>
                <a:cs typeface="TH SarabunPSK" pitchFamily="34" charset="-34"/>
              </a:rPr>
              <a:t>the data of object 		   10 pieces.</a:t>
            </a:r>
          </a:p>
          <a:p>
            <a:pPr marL="118872" indent="0">
              <a:buNone/>
            </a:pPr>
            <a:r>
              <a:rPr lang="en-US" sz="3600" dirty="0" smtClean="0">
                <a:latin typeface="TH SarabunPSK" pitchFamily="34" charset="-34"/>
                <a:cs typeface="TH SarabunPSK" pitchFamily="34" charset="-34"/>
              </a:rPr>
              <a:t>and function to show the detail of each object.</a:t>
            </a:r>
          </a:p>
          <a:p>
            <a:pPr marL="118872" indent="0">
              <a:buNone/>
            </a:pPr>
            <a:r>
              <a:rPr lang="en-US" sz="3600" dirty="0" smtClean="0">
                <a:latin typeface="TH SarabunPSK" pitchFamily="34" charset="-34"/>
                <a:cs typeface="TH SarabunPSK" pitchFamily="34" charset="-34"/>
              </a:rPr>
              <a:t>(This program still can't run, </a:t>
            </a:r>
            <a:r>
              <a:rPr lang="en-US" sz="3600" b="1" dirty="0" smtClean="0">
                <a:latin typeface="TH SarabunPSK" pitchFamily="34" charset="-34"/>
                <a:cs typeface="TH SarabunPSK" pitchFamily="34" charset="-34"/>
              </a:rPr>
              <a:t>Please </a:t>
            </a:r>
            <a:r>
              <a:rPr lang="en-US" sz="3600" b="1" dirty="0">
                <a:latin typeface="TH SarabunPSK" pitchFamily="34" charset="-34"/>
                <a:cs typeface="TH SarabunPSK" pitchFamily="34" charset="-34"/>
              </a:rPr>
              <a:t>complete the </a:t>
            </a:r>
            <a:r>
              <a:rPr lang="en-US" sz="3600" b="1" dirty="0" smtClean="0">
                <a:latin typeface="TH SarabunPSK" pitchFamily="34" charset="-34"/>
                <a:cs typeface="TH SarabunPSK" pitchFamily="34" charset="-34"/>
              </a:rPr>
              <a:t>program</a:t>
            </a:r>
            <a:r>
              <a:rPr lang="en-US" sz="3600" b="1" dirty="0">
                <a:latin typeface="TH SarabunPSK" pitchFamily="34" charset="-34"/>
                <a:cs typeface="TH SarabunPSK" pitchFamily="34" charset="-34"/>
              </a:rPr>
              <a:t> </a:t>
            </a:r>
            <a:r>
              <a:rPr lang="en-US" sz="3600" b="1" dirty="0" smtClean="0">
                <a:latin typeface="TH SarabunPSK" pitchFamily="34" charset="-34"/>
                <a:cs typeface="TH SarabunPSK" pitchFamily="34" charset="-34"/>
              </a:rPr>
              <a:t>below</a:t>
            </a:r>
            <a:r>
              <a:rPr lang="en-US" sz="3600" dirty="0" smtClean="0">
                <a:latin typeface="TH SarabunPSK" pitchFamily="34" charset="-34"/>
                <a:cs typeface="TH SarabunPSK" pitchFamily="34" charset="-34"/>
              </a:rPr>
              <a:t>)</a:t>
            </a:r>
          </a:p>
          <a:p>
            <a:pPr marL="118872" indent="0">
              <a:buNone/>
            </a:pPr>
            <a:r>
              <a:rPr lang="en-US" sz="3600" dirty="0">
                <a:latin typeface="TH SarabunPSK" pitchFamily="34" charset="-34"/>
                <a:cs typeface="TH SarabunPSK" pitchFamily="34" charset="-34"/>
              </a:rPr>
              <a:t>	</a:t>
            </a:r>
            <a:r>
              <a:rPr lang="en-US" sz="3600" dirty="0" smtClean="0">
                <a:latin typeface="TH SarabunPSK" pitchFamily="34" charset="-34"/>
                <a:cs typeface="TH SarabunPSK" pitchFamily="34" charset="-34"/>
              </a:rPr>
              <a:t>  </a:t>
            </a:r>
            <a:endParaRPr lang="en-US" sz="3600" dirty="0">
              <a:latin typeface="TH SarabunPSK" pitchFamily="34" charset="-34"/>
              <a:cs typeface="TH SarabunPSK" pitchFamily="34" charset="-34"/>
            </a:endParaRP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15</a:t>
            </a:fld>
            <a:endParaRPr lang="th-TH" dirty="0"/>
          </a:p>
        </p:txBody>
      </p:sp>
    </p:spTree>
    <p:extLst>
      <p:ext uri="{BB962C8B-B14F-4D97-AF65-F5344CB8AC3E}">
        <p14:creationId xmlns:p14="http://schemas.microsoft.com/office/powerpoint/2010/main" val="544000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Exercise</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16</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0" y="1475656"/>
            <a:ext cx="4219195" cy="5049688"/>
          </a:xfrm>
          <a:prstGeom prst="rect">
            <a:avLst/>
          </a:prstGeom>
          <a:solidFill>
            <a:srgbClr val="FFCCCC"/>
          </a:solidFill>
          <a:ln>
            <a:solidFill>
              <a:schemeClr val="tx1"/>
            </a:solidFill>
          </a:ln>
        </p:spPr>
        <p:txBody>
          <a:bodyPr vert="horz" lIns="91440" tIns="45720" rIns="91440" bIns="45720" rtlCol="0">
            <a:normAutofit fontScale="6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string.h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struct product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char name[15];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number;</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float price;</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struct product </a:t>
            </a:r>
            <a:r>
              <a:rPr lang="en-US" sz="2800" dirty="0" err="1">
                <a:latin typeface="TH SarabunPSK" panose="020B0500040200020003" pitchFamily="34" charset="-34"/>
                <a:cs typeface="TH SarabunPSK" panose="020B0500040200020003" pitchFamily="34" charset="-34"/>
              </a:rPr>
              <a:t>getdata</a:t>
            </a:r>
            <a:r>
              <a:rPr lang="en-US" sz="2800" dirty="0">
                <a:latin typeface="TH SarabunPSK" panose="020B0500040200020003" pitchFamily="34" charset="-34"/>
                <a:cs typeface="TH SarabunPSK" panose="020B0500040200020003" pitchFamily="34" charset="-34"/>
              </a:rPr>
              <a:t>(void)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struct product x;</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strcpy</a:t>
            </a:r>
            <a:r>
              <a:rPr lang="en-US" sz="2800" dirty="0">
                <a:latin typeface="TH SarabunPSK" panose="020B0500040200020003" pitchFamily="34" charset="-34"/>
                <a:cs typeface="TH SarabunPSK" panose="020B0500040200020003" pitchFamily="34" charset="-34"/>
              </a:rPr>
              <a:t>(</a:t>
            </a:r>
            <a:r>
              <a:rPr lang="en-US" sz="2800" dirty="0" err="1">
                <a:latin typeface="TH SarabunPSK" panose="020B0500040200020003" pitchFamily="34" charset="-34"/>
                <a:cs typeface="TH SarabunPSK" panose="020B0500040200020003" pitchFamily="34" charset="-34"/>
              </a:rPr>
              <a:t>x.name,"Chewing</a:t>
            </a:r>
            <a:r>
              <a:rPr lang="en-US" sz="2800" dirty="0">
                <a:latin typeface="TH SarabunPSK" panose="020B0500040200020003" pitchFamily="34" charset="-34"/>
                <a:cs typeface="TH SarabunPSK" panose="020B0500040200020003" pitchFamily="34" charset="-34"/>
              </a:rPr>
              <a:t> gum");</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x.number</a:t>
            </a:r>
            <a:r>
              <a:rPr lang="en-US" sz="2800" dirty="0">
                <a:latin typeface="TH SarabunPSK" panose="020B0500040200020003" pitchFamily="34" charset="-34"/>
                <a:cs typeface="TH SarabunPSK" panose="020B0500040200020003" pitchFamily="34" charset="-34"/>
              </a:rPr>
              <a:t> = 100;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x.price</a:t>
            </a:r>
            <a:r>
              <a:rPr lang="en-US" sz="2800" dirty="0">
                <a:latin typeface="TH SarabunPSK" panose="020B0500040200020003" pitchFamily="34" charset="-34"/>
                <a:cs typeface="TH SarabunPSK" panose="020B0500040200020003" pitchFamily="34" charset="-34"/>
              </a:rPr>
              <a:t> = 25.5;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x;</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showdata</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sub10(struct product &amp;x)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if (</a:t>
            </a:r>
            <a:r>
              <a:rPr lang="en-US" sz="2800" dirty="0" err="1">
                <a:latin typeface="TH SarabunPSK" panose="020B0500040200020003" pitchFamily="34" charset="-34"/>
                <a:cs typeface="TH SarabunPSK" panose="020B0500040200020003" pitchFamily="34" charset="-34"/>
              </a:rPr>
              <a:t>x.number</a:t>
            </a:r>
            <a:r>
              <a:rPr lang="en-US" sz="2800" dirty="0">
                <a:latin typeface="TH SarabunPSK" panose="020B0500040200020003" pitchFamily="34" charset="-34"/>
                <a:cs typeface="TH SarabunPSK" panose="020B0500040200020003" pitchFamily="34" charset="-34"/>
              </a:rPr>
              <a:t> &gt;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x.number</a:t>
            </a:r>
            <a:r>
              <a:rPr lang="en-US" sz="2800" dirty="0">
                <a:latin typeface="TH SarabunPSK" panose="020B0500040200020003" pitchFamily="34" charset="-34"/>
                <a:cs typeface="TH SarabunPSK" panose="020B0500040200020003" pitchFamily="34" charset="-34"/>
              </a:rPr>
              <a:t>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p>
        </p:txBody>
      </p:sp>
      <p:sp>
        <p:nvSpPr>
          <p:cNvPr id="10" name="ตัวแทนเนื้อหา 2">
            <a:extLst>
              <a:ext uri="{FF2B5EF4-FFF2-40B4-BE49-F238E27FC236}">
                <a16:creationId xmlns="" xmlns:a16="http://schemas.microsoft.com/office/drawing/2014/main" id="{9AD3C356-931F-40D4-A1DF-AB2C587A7CB4}"/>
              </a:ext>
            </a:extLst>
          </p:cNvPr>
          <p:cNvSpPr txBox="1">
            <a:spLocks/>
          </p:cNvSpPr>
          <p:nvPr/>
        </p:nvSpPr>
        <p:spPr>
          <a:xfrm>
            <a:off x="4400962" y="1475656"/>
            <a:ext cx="3843445" cy="5049688"/>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…………add10(………………..)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x.number</a:t>
            </a:r>
            <a:r>
              <a:rPr lang="en-US" sz="2800" dirty="0">
                <a:latin typeface="TH SarabunPSK" panose="020B0500040200020003" pitchFamily="34" charset="-34"/>
                <a:cs typeface="TH SarabunPSK" panose="020B0500040200020003" pitchFamily="34" charset="-34"/>
              </a:rPr>
              <a:t>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main(void)</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struct product 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y = </a:t>
            </a:r>
            <a:r>
              <a:rPr lang="en-US" sz="2800" dirty="0" err="1">
                <a:latin typeface="TH SarabunPSK" panose="020B0500040200020003" pitchFamily="34" charset="-34"/>
                <a:cs typeface="TH SarabunPSK" panose="020B0500040200020003" pitchFamily="34" charset="-34"/>
              </a:rPr>
              <a:t>getdata</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showdata</a:t>
            </a:r>
            <a:r>
              <a:rPr lang="en-US" sz="2800" dirty="0">
                <a:latin typeface="TH SarabunPSK" panose="020B0500040200020003" pitchFamily="34" charset="-34"/>
                <a:cs typeface="TH SarabunPSK" panose="020B0500040200020003" pitchFamily="34" charset="-34"/>
              </a:rPr>
              <a:t>(y);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add10(y);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add10(y);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showdata</a:t>
            </a:r>
            <a:r>
              <a:rPr lang="en-US" sz="2800" dirty="0">
                <a:latin typeface="TH SarabunPSK" panose="020B0500040200020003" pitchFamily="34" charset="-34"/>
                <a:cs typeface="TH SarabunPSK" panose="020B0500040200020003" pitchFamily="34" charset="-34"/>
              </a:rPr>
              <a:t>(y);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sub10(y);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showdata</a:t>
            </a:r>
            <a:r>
              <a:rPr lang="en-US" sz="2800" dirty="0">
                <a:latin typeface="TH SarabunPSK" panose="020B0500040200020003" pitchFamily="34" charset="-34"/>
                <a:cs typeface="TH SarabunPSK" panose="020B0500040200020003" pitchFamily="34" charset="-34"/>
              </a:rPr>
              <a:t>(y);</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Tree>
    <p:extLst>
      <p:ext uri="{BB962C8B-B14F-4D97-AF65-F5344CB8AC3E}">
        <p14:creationId xmlns:p14="http://schemas.microsoft.com/office/powerpoint/2010/main" val="1568017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384"/>
            <a:ext cx="7620000" cy="1143000"/>
          </a:xfrm>
        </p:spPr>
        <p:txBody>
          <a:bodyPr/>
          <a:lstStyle/>
          <a:p>
            <a:pPr algn="l"/>
            <a:r>
              <a:rPr lang="en-US" sz="4800" b="1" dirty="0">
                <a:solidFill>
                  <a:srgbClr val="FF6600"/>
                </a:solidFill>
                <a:latin typeface="TH SarabunPSK" pitchFamily="34" charset="-34"/>
                <a:cs typeface="TH SarabunPSK" pitchFamily="34" charset="-34"/>
              </a:rPr>
              <a:t>Exercise</a:t>
            </a:r>
            <a:endParaRPr lang="th-TH" sz="4800" b="1" dirty="0">
              <a:solidFill>
                <a:srgbClr val="FF6600"/>
              </a:solidFill>
              <a:latin typeface="TH SarabunPSK" pitchFamily="34" charset="-34"/>
              <a:cs typeface="TH SarabunPSK" pitchFamily="34" charset="-34"/>
            </a:endParaRP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17</a:t>
            </a:fld>
            <a:endParaRPr lang="th-TH"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59" t="26954" r="25426" b="17447"/>
          <a:stretch/>
        </p:blipFill>
        <p:spPr bwMode="auto">
          <a:xfrm>
            <a:off x="507826" y="2492896"/>
            <a:ext cx="7093124" cy="40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ตัวแทนเนื้อหา 2"/>
          <p:cNvSpPr>
            <a:spLocks noGrp="1"/>
          </p:cNvSpPr>
          <p:nvPr>
            <p:ph idx="1"/>
          </p:nvPr>
        </p:nvSpPr>
        <p:spPr>
          <a:xfrm>
            <a:off x="408384" y="716632"/>
            <a:ext cx="7620000" cy="4800600"/>
          </a:xfrm>
        </p:spPr>
        <p:txBody>
          <a:bodyPr>
            <a:normAutofit/>
          </a:bodyPr>
          <a:lstStyle/>
          <a:p>
            <a:pPr marL="118872" indent="0">
              <a:buNone/>
            </a:pPr>
            <a:r>
              <a:rPr lang="en-US" sz="3600" dirty="0" smtClean="0">
                <a:latin typeface="TH SarabunPSK" pitchFamily="34" charset="-34"/>
                <a:cs typeface="TH SarabunPSK" pitchFamily="34" charset="-34"/>
              </a:rPr>
              <a:t>2. Explain how does this program work as well as find the wrong point of this program. </a:t>
            </a:r>
            <a:br>
              <a:rPr lang="en-US" sz="3600" dirty="0" smtClean="0">
                <a:latin typeface="TH SarabunPSK" pitchFamily="34" charset="-34"/>
                <a:cs typeface="TH SarabunPSK" pitchFamily="34" charset="-34"/>
              </a:rPr>
            </a:br>
            <a:r>
              <a:rPr lang="en-US" sz="3600" dirty="0" smtClean="0">
                <a:latin typeface="TH SarabunPSK" pitchFamily="34" charset="-34"/>
                <a:cs typeface="TH SarabunPSK" pitchFamily="34" charset="-34"/>
              </a:rPr>
              <a:t>(Hint: error only 1 point)</a:t>
            </a:r>
            <a:endParaRPr lang="en-US" sz="3600" dirty="0">
              <a:latin typeface="TH SarabunPSK" pitchFamily="34" charset="-34"/>
              <a:cs typeface="TH SarabunPSK" pitchFamily="34" charset="-34"/>
            </a:endParaRPr>
          </a:p>
        </p:txBody>
      </p:sp>
    </p:spTree>
    <p:extLst>
      <p:ext uri="{BB962C8B-B14F-4D97-AF65-F5344CB8AC3E}">
        <p14:creationId xmlns:p14="http://schemas.microsoft.com/office/powerpoint/2010/main" val="2909113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Exercise</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18</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2880705"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1" y="2014136"/>
            <a:ext cx="4042792" cy="4511208"/>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 &lt;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struct data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j;</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}W;</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fa(</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 </a:t>
            </a:r>
            <a:r>
              <a:rPr lang="en-US" sz="2800" dirty="0" err="1">
                <a:solidFill>
                  <a:srgbClr val="C00000"/>
                </a:solidFill>
                <a:latin typeface="TH SarabunPSK" panose="020B0500040200020003" pitchFamily="34" charset="-34"/>
                <a:cs typeface="TH SarabunPSK" panose="020B0500040200020003" pitchFamily="34" charset="-34"/>
              </a:rPr>
              <a:t>int</a:t>
            </a:r>
            <a:r>
              <a:rPr lang="en-US" sz="2800" dirty="0">
                <a:solidFill>
                  <a:srgbClr val="C00000"/>
                </a:solidFill>
                <a:latin typeface="TH SarabunPSK" panose="020B0500040200020003" pitchFamily="34" charset="-34"/>
                <a:cs typeface="TH SarabunPSK" panose="020B0500040200020003" pitchFamily="34" charset="-34"/>
              </a:rPr>
              <a:t> b</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fb(</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c,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*d);</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fc(struct data </a:t>
            </a:r>
            <a:r>
              <a:rPr lang="en-US" sz="2800" dirty="0" err="1">
                <a:latin typeface="TH SarabunPSK" panose="020B0500040200020003" pitchFamily="34" charset="-34"/>
                <a:cs typeface="TH SarabunPSK" panose="020B0500040200020003" pitchFamily="34" charset="-34"/>
              </a:rPr>
              <a:t>x,struct</a:t>
            </a:r>
            <a:r>
              <a:rPr lang="en-US" sz="2800" dirty="0">
                <a:latin typeface="TH SarabunPSK" panose="020B0500040200020003" pitchFamily="34" charset="-34"/>
                <a:cs typeface="TH SarabunPSK" panose="020B0500040200020003" pitchFamily="34" charset="-34"/>
              </a:rPr>
              <a:t> data</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*y, </a:t>
            </a:r>
            <a:r>
              <a:rPr lang="en-US" sz="2800" dirty="0">
                <a:solidFill>
                  <a:srgbClr val="C00000"/>
                </a:solidFill>
                <a:latin typeface="TH SarabunPSK" panose="020B0500040200020003" pitchFamily="34" charset="-34"/>
                <a:cs typeface="TH SarabunPSK" panose="020B0500040200020003" pitchFamily="34" charset="-34"/>
              </a:rPr>
              <a:t>struct data z</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main(void)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a:solidFill>
                  <a:srgbClr val="C00000"/>
                </a:solidFill>
                <a:latin typeface="TH SarabunPSK" panose="020B0500040200020003" pitchFamily="34" charset="-34"/>
                <a:cs typeface="TH SarabunPSK" panose="020B0500040200020003" pitchFamily="34" charset="-34"/>
              </a:rPr>
              <a:t>j=0;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 15;</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struct data X,Y,Z;</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X.i</a:t>
            </a:r>
            <a:r>
              <a:rPr lang="en-US" sz="2800" dirty="0">
                <a:latin typeface="TH SarabunPSK" panose="020B0500040200020003" pitchFamily="34" charset="-34"/>
                <a:cs typeface="TH SarabunPSK" panose="020B0500040200020003" pitchFamily="34" charset="-34"/>
              </a:rPr>
              <a:t> = 10;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X.j</a:t>
            </a:r>
            <a:r>
              <a:rPr lang="en-US" sz="2800" dirty="0">
                <a:latin typeface="TH SarabunPSK" panose="020B0500040200020003" pitchFamily="34" charset="-34"/>
                <a:cs typeface="TH SarabunPSK" panose="020B0500040200020003" pitchFamily="34" charset="-34"/>
              </a:rPr>
              <a:t> = 20;</a:t>
            </a:r>
          </a:p>
        </p:txBody>
      </p:sp>
      <p:sp>
        <p:nvSpPr>
          <p:cNvPr id="10" name="ตัวแทนเนื้อหา 2">
            <a:extLst>
              <a:ext uri="{FF2B5EF4-FFF2-40B4-BE49-F238E27FC236}">
                <a16:creationId xmlns="" xmlns:a16="http://schemas.microsoft.com/office/drawing/2014/main" id="{9AD3C356-931F-40D4-A1DF-AB2C587A7CB4}"/>
              </a:ext>
            </a:extLst>
          </p:cNvPr>
          <p:cNvSpPr txBox="1">
            <a:spLocks/>
          </p:cNvSpPr>
          <p:nvPr/>
        </p:nvSpPr>
        <p:spPr>
          <a:xfrm>
            <a:off x="4400962" y="2014136"/>
            <a:ext cx="3843445" cy="4511208"/>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fa(&amp;</a:t>
            </a:r>
            <a:r>
              <a:rPr lang="en-US" sz="2800" dirty="0" err="1">
                <a:latin typeface="TH SarabunPSK" panose="020B0500040200020003" pitchFamily="34" charset="-34"/>
                <a:cs typeface="TH SarabunPSK" panose="020B0500040200020003" pitchFamily="34" charset="-34"/>
              </a:rPr>
              <a:t>i,j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("\n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=%d, j=%d",</a:t>
            </a:r>
            <a:r>
              <a:rPr lang="en-US" sz="2800" dirty="0" err="1">
                <a:latin typeface="TH SarabunPSK" panose="020B0500040200020003" pitchFamily="34" charset="-34"/>
                <a:cs typeface="TH SarabunPSK" panose="020B0500040200020003" pitchFamily="34" charset="-34"/>
              </a:rPr>
              <a:t>i,j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fb(</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,&amp;j);</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("\n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=%d, j=%d",</a:t>
            </a:r>
            <a:r>
              <a:rPr lang="en-US" sz="2800" dirty="0" err="1">
                <a:latin typeface="TH SarabunPSK" panose="020B0500040200020003" pitchFamily="34" charset="-34"/>
                <a:cs typeface="TH SarabunPSK" panose="020B0500040200020003" pitchFamily="34" charset="-34"/>
              </a:rPr>
              <a:t>i,j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fc(X,&amp;Y,Z);</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("\n </a:t>
            </a:r>
            <a:r>
              <a:rPr lang="en-US" sz="2800" dirty="0" err="1">
                <a:latin typeface="TH SarabunPSK" panose="020B0500040200020003" pitchFamily="34" charset="-34"/>
                <a:cs typeface="TH SarabunPSK" panose="020B0500040200020003" pitchFamily="34" charset="-34"/>
              </a:rPr>
              <a:t>W.i</a:t>
            </a:r>
            <a:r>
              <a:rPr lang="en-US" sz="2800" dirty="0">
                <a:latin typeface="TH SarabunPSK" panose="020B0500040200020003" pitchFamily="34" charset="-34"/>
                <a:cs typeface="TH SarabunPSK" panose="020B0500040200020003" pitchFamily="34" charset="-34"/>
              </a:rPr>
              <a:t>=%</a:t>
            </a:r>
            <a:r>
              <a:rPr lang="en-US" sz="2800" dirty="0" err="1">
                <a:latin typeface="TH SarabunPSK" panose="020B0500040200020003" pitchFamily="34" charset="-34"/>
                <a:cs typeface="TH SarabunPSK" panose="020B0500040200020003" pitchFamily="34" charset="-34"/>
              </a:rPr>
              <a:t>d,W.j</a:t>
            </a:r>
            <a:r>
              <a:rPr lang="en-US" sz="2800" dirty="0">
                <a:latin typeface="TH SarabunPSK" panose="020B0500040200020003" pitchFamily="34" charset="-34"/>
                <a:cs typeface="TH SarabunPSK" panose="020B0500040200020003" pitchFamily="34" charset="-34"/>
              </a:rPr>
              <a:t>=%d",</a:t>
            </a:r>
            <a:r>
              <a:rPr lang="en-US" sz="2800" dirty="0" err="1">
                <a:latin typeface="TH SarabunPSK" panose="020B0500040200020003" pitchFamily="34" charset="-34"/>
                <a:cs typeface="TH SarabunPSK" panose="020B0500040200020003" pitchFamily="34" charset="-34"/>
              </a:rPr>
              <a:t>W.i,W.j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("\n </a:t>
            </a:r>
            <a:r>
              <a:rPr lang="en-US" sz="2800" dirty="0" err="1">
                <a:latin typeface="TH SarabunPSK" panose="020B0500040200020003" pitchFamily="34" charset="-34"/>
                <a:cs typeface="TH SarabunPSK" panose="020B0500040200020003" pitchFamily="34" charset="-34"/>
              </a:rPr>
              <a:t>X.i</a:t>
            </a:r>
            <a:r>
              <a:rPr lang="en-US" sz="2800" dirty="0">
                <a:latin typeface="TH SarabunPSK" panose="020B0500040200020003" pitchFamily="34" charset="-34"/>
                <a:cs typeface="TH SarabunPSK" panose="020B0500040200020003" pitchFamily="34" charset="-34"/>
              </a:rPr>
              <a:t>=%d, </a:t>
            </a:r>
            <a:r>
              <a:rPr lang="en-US" sz="2800" dirty="0" err="1">
                <a:latin typeface="TH SarabunPSK" panose="020B0500040200020003" pitchFamily="34" charset="-34"/>
                <a:cs typeface="TH SarabunPSK" panose="020B0500040200020003" pitchFamily="34" charset="-34"/>
              </a:rPr>
              <a:t>X.j</a:t>
            </a:r>
            <a:r>
              <a:rPr lang="en-US" sz="2800" dirty="0">
                <a:latin typeface="TH SarabunPSK" panose="020B0500040200020003" pitchFamily="34" charset="-34"/>
                <a:cs typeface="TH SarabunPSK" panose="020B0500040200020003" pitchFamily="34" charset="-34"/>
              </a:rPr>
              <a:t>=%d",</a:t>
            </a:r>
            <a:r>
              <a:rPr lang="en-US" sz="2800" dirty="0" err="1">
                <a:latin typeface="TH SarabunPSK" panose="020B0500040200020003" pitchFamily="34" charset="-34"/>
                <a:cs typeface="TH SarabunPSK" panose="020B0500040200020003" pitchFamily="34" charset="-34"/>
              </a:rPr>
              <a:t>X.i,X.j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("\n </a:t>
            </a:r>
            <a:r>
              <a:rPr lang="en-US" sz="2800" dirty="0" err="1">
                <a:latin typeface="TH SarabunPSK" panose="020B0500040200020003" pitchFamily="34" charset="-34"/>
                <a:cs typeface="TH SarabunPSK" panose="020B0500040200020003" pitchFamily="34" charset="-34"/>
              </a:rPr>
              <a:t>Y.i</a:t>
            </a:r>
            <a:r>
              <a:rPr lang="en-US" sz="2800" dirty="0">
                <a:latin typeface="TH SarabunPSK" panose="020B0500040200020003" pitchFamily="34" charset="-34"/>
                <a:cs typeface="TH SarabunPSK" panose="020B0500040200020003" pitchFamily="34" charset="-34"/>
              </a:rPr>
              <a:t>=%d, </a:t>
            </a:r>
            <a:r>
              <a:rPr lang="en-US" sz="2800" dirty="0" err="1">
                <a:latin typeface="TH SarabunPSK" panose="020B0500040200020003" pitchFamily="34" charset="-34"/>
                <a:cs typeface="TH SarabunPSK" panose="020B0500040200020003" pitchFamily="34" charset="-34"/>
              </a:rPr>
              <a:t>Y.j</a:t>
            </a:r>
            <a:r>
              <a:rPr lang="en-US" sz="2800" dirty="0">
                <a:latin typeface="TH SarabunPSK" panose="020B0500040200020003" pitchFamily="34" charset="-34"/>
                <a:cs typeface="TH SarabunPSK" panose="020B0500040200020003" pitchFamily="34" charset="-34"/>
              </a:rPr>
              <a:t>=%d",</a:t>
            </a:r>
            <a:r>
              <a:rPr lang="en-US" sz="2800" dirty="0" err="1">
                <a:latin typeface="TH SarabunPSK" panose="020B0500040200020003" pitchFamily="34" charset="-34"/>
                <a:cs typeface="TH SarabunPSK" panose="020B0500040200020003" pitchFamily="34" charset="-34"/>
              </a:rPr>
              <a:t>Y.i,Y.j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("\n </a:t>
            </a:r>
            <a:r>
              <a:rPr lang="en-US" sz="2800" dirty="0" err="1">
                <a:latin typeface="TH SarabunPSK" panose="020B0500040200020003" pitchFamily="34" charset="-34"/>
                <a:cs typeface="TH SarabunPSK" panose="020B0500040200020003" pitchFamily="34" charset="-34"/>
              </a:rPr>
              <a:t>Z.i</a:t>
            </a:r>
            <a:r>
              <a:rPr lang="en-US" sz="2800" dirty="0">
                <a:latin typeface="TH SarabunPSK" panose="020B0500040200020003" pitchFamily="34" charset="-34"/>
                <a:cs typeface="TH SarabunPSK" panose="020B0500040200020003" pitchFamily="34" charset="-34"/>
              </a:rPr>
              <a:t>=%d, </a:t>
            </a:r>
            <a:r>
              <a:rPr lang="en-US" sz="2800" dirty="0" err="1">
                <a:latin typeface="TH SarabunPSK" panose="020B0500040200020003" pitchFamily="34" charset="-34"/>
                <a:cs typeface="TH SarabunPSK" panose="020B0500040200020003" pitchFamily="34" charset="-34"/>
              </a:rPr>
              <a:t>Z.j</a:t>
            </a:r>
            <a:r>
              <a:rPr lang="en-US" sz="2800" dirty="0">
                <a:latin typeface="TH SarabunPSK" panose="020B0500040200020003" pitchFamily="34" charset="-34"/>
                <a:cs typeface="TH SarabunPSK" panose="020B0500040200020003" pitchFamily="34" charset="-34"/>
              </a:rPr>
              <a:t>=%d",</a:t>
            </a:r>
            <a:r>
              <a:rPr lang="en-US" sz="2800" dirty="0" err="1">
                <a:latin typeface="TH SarabunPSK" panose="020B0500040200020003" pitchFamily="34" charset="-34"/>
                <a:cs typeface="TH SarabunPSK" panose="020B0500040200020003" pitchFamily="34" charset="-34"/>
              </a:rPr>
              <a:t>Z.i,Z.j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fa(</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 </a:t>
            </a:r>
            <a:r>
              <a:rPr lang="en-US" sz="2800" dirty="0" err="1">
                <a:solidFill>
                  <a:srgbClr val="C00000"/>
                </a:solidFill>
                <a:latin typeface="TH SarabunPSK" panose="020B0500040200020003" pitchFamily="34" charset="-34"/>
                <a:cs typeface="TH SarabunPSK" panose="020B0500040200020003" pitchFamily="34" charset="-34"/>
              </a:rPr>
              <a:t>int</a:t>
            </a:r>
            <a:r>
              <a:rPr lang="en-US" sz="2800" dirty="0">
                <a:solidFill>
                  <a:srgbClr val="C00000"/>
                </a:solidFill>
                <a:latin typeface="TH SarabunPSK" panose="020B0500040200020003" pitchFamily="34" charset="-34"/>
                <a:cs typeface="TH SarabunPSK" panose="020B0500040200020003" pitchFamily="34" charset="-34"/>
              </a:rPr>
              <a:t> b</a:t>
            </a:r>
            <a:r>
              <a:rPr lang="en-US" sz="2800" dirty="0">
                <a:latin typeface="TH SarabunPSK" panose="020B0500040200020003" pitchFamily="34" charset="-34"/>
                <a:cs typeface="TH SarabunPSK" panose="020B0500040200020003" pitchFamily="34" charset="-34"/>
              </a:rPr>
              <a:t>)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 4;</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 = *a+3;</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b = i+2;</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8" name="ตัวแทนเนื้อหา 2">
            <a:extLst>
              <a:ext uri="{FF2B5EF4-FFF2-40B4-BE49-F238E27FC236}">
                <a16:creationId xmlns="" xmlns:a16="http://schemas.microsoft.com/office/drawing/2014/main" id="{A68EBA8F-E2F2-40AA-8E73-BDA023FF9611}"/>
              </a:ext>
            </a:extLst>
          </p:cNvPr>
          <p:cNvSpPr>
            <a:spLocks noGrp="1"/>
          </p:cNvSpPr>
          <p:nvPr>
            <p:ph idx="1"/>
          </p:nvPr>
        </p:nvSpPr>
        <p:spPr>
          <a:xfrm>
            <a:off x="358170" y="1298548"/>
            <a:ext cx="7620000" cy="892696"/>
          </a:xfrm>
        </p:spPr>
        <p:txBody>
          <a:bodyPr>
            <a:normAutofit/>
          </a:bodyPr>
          <a:lstStyle/>
          <a:p>
            <a:pPr marL="118872" indent="0">
              <a:buNone/>
            </a:pPr>
            <a:r>
              <a:rPr lang="en-US" sz="3600" dirty="0">
                <a:latin typeface="TH SarabunPSK" pitchFamily="34" charset="-34"/>
                <a:cs typeface="TH SarabunPSK" pitchFamily="34" charset="-34"/>
              </a:rPr>
              <a:t>3.What is the result of this program?</a:t>
            </a:r>
          </a:p>
        </p:txBody>
      </p:sp>
    </p:spTree>
    <p:extLst>
      <p:ext uri="{BB962C8B-B14F-4D97-AF65-F5344CB8AC3E}">
        <p14:creationId xmlns:p14="http://schemas.microsoft.com/office/powerpoint/2010/main" val="1156898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332656"/>
            <a:ext cx="8100392" cy="1143000"/>
          </a:xfrm>
        </p:spPr>
        <p:txBody>
          <a:bodyPr/>
          <a:lstStyle/>
          <a:p>
            <a:r>
              <a:rPr lang="en-US" sz="4800" b="1" dirty="0">
                <a:solidFill>
                  <a:srgbClr val="FF6600"/>
                </a:solidFill>
                <a:latin typeface="TH SarabunPSK" pitchFamily="34" charset="-34"/>
                <a:cs typeface="TH SarabunPSK" pitchFamily="34" charset="-34"/>
              </a:rPr>
              <a:t>Exercise</a:t>
            </a:r>
            <a:endParaRPr lang="th-TH" b="1" dirty="0">
              <a:latin typeface="TH SarabunPSK" pitchFamily="34" charset="-34"/>
              <a:cs typeface="TH SarabunPSK" pitchFamily="34" charset="-34"/>
            </a:endParaRPr>
          </a:p>
        </p:txBody>
      </p:sp>
      <p:sp>
        <p:nvSpPr>
          <p:cNvPr id="15" name="ตัวแทนหมายเลขภาพนิ่ง 3">
            <a:extLst>
              <a:ext uri="{FF2B5EF4-FFF2-40B4-BE49-F238E27FC236}">
                <a16:creationId xmlns="" xmlns:a16="http://schemas.microsoft.com/office/drawing/2014/main" id="{E8A85EA7-EB1D-43D2-B495-9F2016DFE8E6}"/>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19</a:t>
            </a:fld>
            <a:endParaRPr lang="th-TH" dirty="0"/>
          </a:p>
        </p:txBody>
      </p:sp>
      <p:sp>
        <p:nvSpPr>
          <p:cNvPr id="7" name="ตัวแทนท้ายกระดาษ 6">
            <a:extLst>
              <a:ext uri="{FF2B5EF4-FFF2-40B4-BE49-F238E27FC236}">
                <a16:creationId xmlns="" xmlns:a16="http://schemas.microsoft.com/office/drawing/2014/main" id="{7121B18A-17F9-4BE5-B106-4D117A497B0A}"/>
              </a:ext>
            </a:extLst>
          </p:cNvPr>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9" name="ตัวแทนเนื้อหา 2">
            <a:extLst>
              <a:ext uri="{FF2B5EF4-FFF2-40B4-BE49-F238E27FC236}">
                <a16:creationId xmlns="" xmlns:a16="http://schemas.microsoft.com/office/drawing/2014/main" id="{BBA4C674-68BC-4375-B30C-9CC59464DEE2}"/>
              </a:ext>
            </a:extLst>
          </p:cNvPr>
          <p:cNvSpPr txBox="1">
            <a:spLocks/>
          </p:cNvSpPr>
          <p:nvPr/>
        </p:nvSpPr>
        <p:spPr>
          <a:xfrm>
            <a:off x="358170" y="1340768"/>
            <a:ext cx="7814229" cy="5184576"/>
          </a:xfrm>
          <a:prstGeom prst="rect">
            <a:avLst/>
          </a:prstGeom>
          <a:solidFill>
            <a:srgbClr val="FFCCCC"/>
          </a:solidFill>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fb(</a:t>
            </a: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c,int</a:t>
            </a:r>
            <a:r>
              <a:rPr lang="en-US" sz="2800" dirty="0">
                <a:latin typeface="TH SarabunPSK" panose="020B0500040200020003" pitchFamily="34" charset="-34"/>
                <a:cs typeface="TH SarabunPSK" panose="020B0500040200020003" pitchFamily="34" charset="-34"/>
              </a:rPr>
              <a:t> *d)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c +=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*d += </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fc(struct data </a:t>
            </a:r>
            <a:r>
              <a:rPr lang="en-US" sz="2800" dirty="0" err="1">
                <a:latin typeface="TH SarabunPSK" panose="020B0500040200020003" pitchFamily="34" charset="-34"/>
                <a:cs typeface="TH SarabunPSK" panose="020B0500040200020003" pitchFamily="34" charset="-34"/>
              </a:rPr>
              <a:t>x,struct</a:t>
            </a:r>
            <a:r>
              <a:rPr lang="en-US" sz="2800" dirty="0">
                <a:latin typeface="TH SarabunPSK" panose="020B0500040200020003" pitchFamily="34" charset="-34"/>
                <a:cs typeface="TH SarabunPSK" panose="020B0500040200020003" pitchFamily="34" charset="-34"/>
              </a:rPr>
              <a:t> data *y, struct data z) {</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y-&gt;</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 </a:t>
            </a:r>
            <a:r>
              <a:rPr lang="en-US" sz="2800" dirty="0" err="1">
                <a:latin typeface="TH SarabunPSK" panose="020B0500040200020003" pitchFamily="34" charset="-34"/>
                <a:cs typeface="TH SarabunPSK" panose="020B0500040200020003" pitchFamily="34" charset="-34"/>
              </a:rPr>
              <a:t>x.j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y-&gt;j = y-&gt;</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 (++</a:t>
            </a:r>
            <a:r>
              <a:rPr lang="en-US" sz="2800" dirty="0" err="1">
                <a:latin typeface="TH SarabunPSK" panose="020B0500040200020003" pitchFamily="34" charset="-34"/>
                <a:cs typeface="TH SarabunPSK" panose="020B0500040200020003" pitchFamily="34" charset="-34"/>
              </a:rPr>
              <a:t>x.i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z.i</a:t>
            </a:r>
            <a:r>
              <a:rPr lang="en-US" sz="2800" dirty="0">
                <a:latin typeface="TH SarabunPSK" panose="020B0500040200020003" pitchFamily="34" charset="-34"/>
                <a:cs typeface="TH SarabunPSK" panose="020B0500040200020003" pitchFamily="34" charset="-34"/>
              </a:rPr>
              <a:t> = </a:t>
            </a:r>
            <a:r>
              <a:rPr lang="en-US" sz="2800" dirty="0" err="1">
                <a:latin typeface="TH SarabunPSK" panose="020B0500040200020003" pitchFamily="34" charset="-34"/>
                <a:cs typeface="TH SarabunPSK" panose="020B0500040200020003" pitchFamily="34" charset="-34"/>
              </a:rPr>
              <a:t>x.j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z.j</a:t>
            </a:r>
            <a:r>
              <a:rPr lang="en-US" sz="2800" dirty="0">
                <a:latin typeface="TH SarabunPSK" panose="020B0500040200020003" pitchFamily="34" charset="-34"/>
                <a:cs typeface="TH SarabunPSK" panose="020B0500040200020003" pitchFamily="34" charset="-34"/>
              </a:rPr>
              <a:t> = y-&gt;j;</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W.i</a:t>
            </a:r>
            <a:r>
              <a:rPr lang="en-US" sz="2800" dirty="0">
                <a:latin typeface="TH SarabunPSK" panose="020B0500040200020003" pitchFamily="34" charset="-34"/>
                <a:cs typeface="TH SarabunPSK" panose="020B0500040200020003" pitchFamily="34" charset="-34"/>
              </a:rPr>
              <a:t> = y-&gt;</a:t>
            </a:r>
            <a:r>
              <a:rPr lang="en-US" sz="2800" dirty="0" err="1">
                <a:latin typeface="TH SarabunPSK" panose="020B0500040200020003" pitchFamily="34" charset="-34"/>
                <a:cs typeface="TH SarabunPSK" panose="020B0500040200020003" pitchFamily="34" charset="-34"/>
              </a:rPr>
              <a:t>i</a:t>
            </a:r>
            <a:r>
              <a:rPr lang="en-US" sz="2800" dirty="0">
                <a:latin typeface="TH SarabunPSK" panose="020B0500040200020003" pitchFamily="34" charset="-34"/>
                <a:cs typeface="TH SarabunPSK" panose="020B0500040200020003" pitchFamily="34" charset="-34"/>
              </a:rPr>
              <a:t> + (++</a:t>
            </a:r>
            <a:r>
              <a:rPr lang="en-US" sz="2800" dirty="0" err="1">
                <a:latin typeface="TH SarabunPSK" panose="020B0500040200020003" pitchFamily="34" charset="-34"/>
                <a:cs typeface="TH SarabunPSK" panose="020B0500040200020003" pitchFamily="34" charset="-34"/>
              </a:rPr>
              <a:t>x.j</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W.j</a:t>
            </a:r>
            <a:r>
              <a:rPr lang="en-US" sz="2800" dirty="0">
                <a:latin typeface="TH SarabunPSK" panose="020B0500040200020003" pitchFamily="34" charset="-34"/>
                <a:cs typeface="TH SarabunPSK" panose="020B0500040200020003" pitchFamily="34" charset="-34"/>
              </a:rPr>
              <a:t> = y-&gt;j + </a:t>
            </a:r>
            <a:r>
              <a:rPr lang="en-US" sz="2800" dirty="0" err="1">
                <a:latin typeface="TH SarabunPSK" panose="020B0500040200020003" pitchFamily="34" charset="-34"/>
                <a:cs typeface="TH SarabunPSK" panose="020B0500040200020003" pitchFamily="34" charset="-34"/>
              </a:rPr>
              <a:t>z.i</a:t>
            </a: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Tree>
    <p:extLst>
      <p:ext uri="{BB962C8B-B14F-4D97-AF65-F5344CB8AC3E}">
        <p14:creationId xmlns:p14="http://schemas.microsoft.com/office/powerpoint/2010/main" val="310163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algn="l"/>
            <a:r>
              <a:rPr lang="en-US" b="1" dirty="0">
                <a:latin typeface="TH SarabunPSK" pitchFamily="34" charset="-34"/>
                <a:cs typeface="TH SarabunPSK" pitchFamily="34" charset="-34"/>
              </a:rPr>
              <a:t>Objective</a:t>
            </a:r>
            <a:endParaRPr lang="th-TH" b="1" dirty="0">
              <a:latin typeface="TH SarabunPSK" pitchFamily="34" charset="-34"/>
              <a:cs typeface="TH SarabunPSK" pitchFamily="34" charset="-34"/>
            </a:endParaRPr>
          </a:p>
        </p:txBody>
      </p:sp>
      <p:sp>
        <p:nvSpPr>
          <p:cNvPr id="3" name="ตัวแทนเนื้อหา 2"/>
          <p:cNvSpPr>
            <a:spLocks noGrp="1"/>
          </p:cNvSpPr>
          <p:nvPr>
            <p:ph idx="1"/>
          </p:nvPr>
        </p:nvSpPr>
        <p:spPr/>
        <p:txBody>
          <a:bodyPr>
            <a:normAutofit/>
          </a:bodyPr>
          <a:lstStyle/>
          <a:p>
            <a:r>
              <a:rPr lang="en-US" sz="3600" dirty="0">
                <a:latin typeface="TH SarabunPSK" pitchFamily="34" charset="-34"/>
                <a:cs typeface="TH SarabunPSK" pitchFamily="34" charset="-34"/>
              </a:rPr>
              <a:t>What is Function?</a:t>
            </a:r>
          </a:p>
          <a:p>
            <a:r>
              <a:rPr lang="en-US" sz="3600" dirty="0">
                <a:latin typeface="TH SarabunPSK" pitchFamily="34" charset="-34"/>
                <a:cs typeface="TH SarabunPSK" pitchFamily="34" charset="-34"/>
              </a:rPr>
              <a:t>Types of Function.</a:t>
            </a:r>
          </a:p>
          <a:p>
            <a:r>
              <a:rPr lang="en-US" sz="3600" dirty="0">
                <a:latin typeface="TH SarabunPSK" pitchFamily="34" charset="-34"/>
                <a:cs typeface="TH SarabunPSK" pitchFamily="34" charset="-34"/>
              </a:rPr>
              <a:t>Structure of Function.</a:t>
            </a:r>
          </a:p>
          <a:p>
            <a:r>
              <a:rPr lang="en-US" sz="3600" dirty="0">
                <a:latin typeface="TH SarabunPSK" pitchFamily="34" charset="-34"/>
                <a:cs typeface="TH SarabunPSK" pitchFamily="34" charset="-34"/>
              </a:rPr>
              <a:t>Pass and Return Function statement.</a:t>
            </a:r>
          </a:p>
          <a:p>
            <a:r>
              <a:rPr lang="en-US" sz="3600" dirty="0">
                <a:solidFill>
                  <a:srgbClr val="FF0000"/>
                </a:solidFill>
                <a:latin typeface="TH SarabunPSK" pitchFamily="34" charset="-34"/>
                <a:cs typeface="TH SarabunPSK" pitchFamily="34" charset="-34"/>
              </a:rPr>
              <a:t>Scope and Lifetime of variable.</a:t>
            </a:r>
          </a:p>
          <a:p>
            <a:r>
              <a:rPr lang="en-US" sz="3600" dirty="0">
                <a:latin typeface="TH SarabunPSK" pitchFamily="34" charset="-34"/>
                <a:cs typeface="TH SarabunPSK" pitchFamily="34" charset="-34"/>
              </a:rPr>
              <a:t>Pass by value and Pass by reference.</a:t>
            </a:r>
          </a:p>
          <a:p>
            <a:pPr marL="118872" indent="0">
              <a:buNone/>
            </a:pPr>
            <a:endParaRPr lang="en-US" sz="3600" dirty="0">
              <a:latin typeface="TH SarabunPSK" pitchFamily="34" charset="-34"/>
              <a:cs typeface="TH SarabunPSK" pitchFamily="34" charset="-34"/>
            </a:endParaRP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2</a:t>
            </a:fld>
            <a:endParaRPr lang="th-TH" dirty="0"/>
          </a:p>
        </p:txBody>
      </p:sp>
    </p:spTree>
    <p:extLst>
      <p:ext uri="{BB962C8B-B14F-4D97-AF65-F5344CB8AC3E}">
        <p14:creationId xmlns:p14="http://schemas.microsoft.com/office/powerpoint/2010/main" val="2200062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sz="4800" b="1" dirty="0">
                <a:latin typeface="TH SarabunPSK" pitchFamily="34" charset="-34"/>
                <a:cs typeface="TH SarabunPSK" pitchFamily="34" charset="-34"/>
              </a:rPr>
              <a:t>Variable and scope of Function</a:t>
            </a:r>
            <a:endParaRPr lang="th-TH" sz="4800" b="1" dirty="0">
              <a:latin typeface="TH SarabunPSK" pitchFamily="34" charset="-34"/>
              <a:cs typeface="TH SarabunPSK" pitchFamily="34" charset="-34"/>
            </a:endParaRPr>
          </a:p>
        </p:txBody>
      </p:sp>
      <p:sp>
        <p:nvSpPr>
          <p:cNvPr id="3" name="ตัวแทนเนื้อหา 2"/>
          <p:cNvSpPr>
            <a:spLocks noGrp="1"/>
          </p:cNvSpPr>
          <p:nvPr>
            <p:ph idx="1"/>
          </p:nvPr>
        </p:nvSpPr>
        <p:spPr>
          <a:xfrm>
            <a:off x="457200" y="1504303"/>
            <a:ext cx="7620000" cy="4992712"/>
          </a:xfrm>
        </p:spPr>
        <p:txBody>
          <a:bodyPr>
            <a:normAutofit/>
          </a:bodyPr>
          <a:lstStyle/>
          <a:p>
            <a:r>
              <a:rPr lang="en-US" sz="3600" b="1" dirty="0">
                <a:latin typeface="TH SarabunPSK" pitchFamily="34" charset="-34"/>
                <a:cs typeface="TH SarabunPSK" pitchFamily="34" charset="-34"/>
              </a:rPr>
              <a:t>Global variable </a:t>
            </a:r>
            <a:r>
              <a:rPr lang="en-US" sz="3600" dirty="0">
                <a:latin typeface="TH SarabunPSK" pitchFamily="34" charset="-34"/>
                <a:cs typeface="TH SarabunPSK" pitchFamily="34" charset="-34"/>
              </a:rPr>
              <a:t>are declared outside of all functions are known as external variables. External or global variables are accessible to any function.</a:t>
            </a:r>
          </a:p>
          <a:p>
            <a:r>
              <a:rPr lang="en-US" sz="3600" b="1" dirty="0">
                <a:latin typeface="TH SarabunPSK" pitchFamily="34" charset="-34"/>
                <a:cs typeface="TH SarabunPSK" pitchFamily="34" charset="-34"/>
              </a:rPr>
              <a:t>Local variable </a:t>
            </a:r>
            <a:r>
              <a:rPr lang="en-US" sz="3600" dirty="0">
                <a:latin typeface="TH SarabunPSK" pitchFamily="34" charset="-34"/>
                <a:cs typeface="TH SarabunPSK" pitchFamily="34" charset="-34"/>
              </a:rPr>
              <a:t>The variables declared inside the function are automatic or local variables. The local variables exist only inside the function in which it is declared. When the function exits, the local variables are destroyed.</a:t>
            </a: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3</a:t>
            </a:fld>
            <a:endParaRPr lang="th-TH" dirty="0"/>
          </a:p>
        </p:txBody>
      </p:sp>
    </p:spTree>
    <p:extLst>
      <p:ext uri="{BB962C8B-B14F-4D97-AF65-F5344CB8AC3E}">
        <p14:creationId xmlns:p14="http://schemas.microsoft.com/office/powerpoint/2010/main" val="380935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4</a:t>
            </a:fld>
            <a:endParaRPr lang="th-TH" dirty="0"/>
          </a:p>
        </p:txBody>
      </p:sp>
      <p:sp>
        <p:nvSpPr>
          <p:cNvPr id="8" name="ตัวแทนเนื้อหา 2">
            <a:extLst>
              <a:ext uri="{FF2B5EF4-FFF2-40B4-BE49-F238E27FC236}">
                <a16:creationId xmlns="" xmlns:a16="http://schemas.microsoft.com/office/drawing/2014/main" id="{111535CF-5EBA-4C98-8E56-747C0487BA29}"/>
              </a:ext>
            </a:extLst>
          </p:cNvPr>
          <p:cNvSpPr txBox="1">
            <a:spLocks/>
          </p:cNvSpPr>
          <p:nvPr/>
        </p:nvSpPr>
        <p:spPr>
          <a:xfrm>
            <a:off x="516360" y="1419307"/>
            <a:ext cx="7560840" cy="4968552"/>
          </a:xfrm>
          <a:prstGeom prst="rect">
            <a:avLst/>
          </a:prstGeom>
          <a:solidFill>
            <a:srgbClr val="FFCCCC"/>
          </a:solidFill>
          <a:ln>
            <a:solidFill>
              <a:schemeClr val="tx1"/>
            </a:solidFill>
          </a:ln>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err="1">
                <a:solidFill>
                  <a:srgbClr val="0033CC"/>
                </a:solidFill>
                <a:latin typeface="TH SarabunPSK" panose="020B0500040200020003" pitchFamily="34" charset="-34"/>
                <a:cs typeface="TH SarabunPSK" panose="020B0500040200020003" pitchFamily="34" charset="-34"/>
              </a:rPr>
              <a:t>int</a:t>
            </a:r>
            <a:r>
              <a:rPr lang="en-US" sz="2800" dirty="0">
                <a:solidFill>
                  <a:srgbClr val="0033CC"/>
                </a:solidFill>
                <a:latin typeface="TH SarabunPSK" panose="020B0500040200020003" pitchFamily="34" charset="-34"/>
                <a:cs typeface="TH SarabunPSK" panose="020B0500040200020003" pitchFamily="34" charset="-34"/>
              </a:rPr>
              <a:t> num1; // num1 is global variable</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test(void);	/*Function Prototype*/</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num1 = 19; 	// no num1 declaration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("line1 (main)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("line2 (main)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num1 = 26; 	// no num1 declaration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("line1 (test)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7" name="ตัวแทนเนื้อหา 2">
            <a:extLst>
              <a:ext uri="{FF2B5EF4-FFF2-40B4-BE49-F238E27FC236}">
                <a16:creationId xmlns="" xmlns:a16="http://schemas.microsoft.com/office/drawing/2014/main" id="{DB24C1F1-8D3B-463B-88DF-FF0618C03407}"/>
              </a:ext>
            </a:extLst>
          </p:cNvPr>
          <p:cNvSpPr txBox="1">
            <a:spLocks/>
          </p:cNvSpPr>
          <p:nvPr/>
        </p:nvSpPr>
        <p:spPr>
          <a:xfrm>
            <a:off x="5065060" y="5085183"/>
            <a:ext cx="3012140" cy="1302675"/>
          </a:xfrm>
          <a:prstGeom prst="rect">
            <a:avLst/>
          </a:prstGeom>
          <a:solidFill>
            <a:srgbClr val="DEC59E"/>
          </a:solidFill>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line1 (main) : num1 = 19</a:t>
            </a:r>
          </a:p>
          <a:p>
            <a:pPr marL="0" indent="0">
              <a:spcBef>
                <a:spcPts val="0"/>
              </a:spcBef>
              <a:buNone/>
              <a:tabLst>
                <a:tab pos="450850" algn="l"/>
                <a:tab pos="1311275" algn="l"/>
              </a:tabLst>
            </a:pPr>
            <a:r>
              <a:rPr lang="en-US" sz="2800" dirty="0">
                <a:latin typeface="TH SarabunPSK" panose="020B0500040200020003" pitchFamily="34" charset="-34"/>
                <a:cs typeface="TH SarabunPSK" panose="020B0500040200020003" pitchFamily="34" charset="-34"/>
              </a:rPr>
              <a:t>line1 (test) 	: num1 = 26</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line2 (main) : num1 = 26</a:t>
            </a:r>
          </a:p>
        </p:txBody>
      </p:sp>
      <p:sp>
        <p:nvSpPr>
          <p:cNvPr id="9" name="ชื่อเรื่อง 1">
            <a:extLst>
              <a:ext uri="{FF2B5EF4-FFF2-40B4-BE49-F238E27FC236}">
                <a16:creationId xmlns="" xmlns:a16="http://schemas.microsoft.com/office/drawing/2014/main" id="{4A21E2F9-F2E3-470B-B3AD-D2A7A0E2638A}"/>
              </a:ext>
            </a:extLst>
          </p:cNvPr>
          <p:cNvSpPr>
            <a:spLocks noGrp="1"/>
          </p:cNvSpPr>
          <p:nvPr>
            <p:ph type="title"/>
          </p:nvPr>
        </p:nvSpPr>
        <p:spPr>
          <a:xfrm>
            <a:off x="457200" y="274638"/>
            <a:ext cx="8074588" cy="1143000"/>
          </a:xfrm>
        </p:spPr>
        <p:txBody>
          <a:bodyPr/>
          <a:lstStyle/>
          <a:p>
            <a:r>
              <a:rPr lang="en-US" sz="4400" b="1" dirty="0">
                <a:solidFill>
                  <a:srgbClr val="FF6600"/>
                </a:solidFill>
                <a:latin typeface="TH SarabunPSK" pitchFamily="34" charset="-34"/>
                <a:cs typeface="TH SarabunPSK" pitchFamily="34" charset="-34"/>
              </a:rPr>
              <a:t>Example</a:t>
            </a:r>
            <a:endParaRPr lang="en-US" sz="4400" b="1" dirty="0">
              <a:latin typeface="TH SarabunPSK" pitchFamily="34" charset="-34"/>
              <a:cs typeface="TH SarabunPSK" pitchFamily="34" charset="-34"/>
            </a:endParaRPr>
          </a:p>
        </p:txBody>
      </p:sp>
    </p:spTree>
    <p:extLst>
      <p:ext uri="{BB962C8B-B14F-4D97-AF65-F5344CB8AC3E}">
        <p14:creationId xmlns:p14="http://schemas.microsoft.com/office/powerpoint/2010/main" val="14063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5</a:t>
            </a:fld>
            <a:endParaRPr lang="th-TH" dirty="0"/>
          </a:p>
        </p:txBody>
      </p:sp>
      <p:sp>
        <p:nvSpPr>
          <p:cNvPr id="8" name="ตัวแทนเนื้อหา 2">
            <a:extLst>
              <a:ext uri="{FF2B5EF4-FFF2-40B4-BE49-F238E27FC236}">
                <a16:creationId xmlns="" xmlns:a16="http://schemas.microsoft.com/office/drawing/2014/main" id="{111535CF-5EBA-4C98-8E56-747C0487BA29}"/>
              </a:ext>
            </a:extLst>
          </p:cNvPr>
          <p:cNvSpPr txBox="1">
            <a:spLocks/>
          </p:cNvSpPr>
          <p:nvPr/>
        </p:nvSpPr>
        <p:spPr>
          <a:xfrm>
            <a:off x="516360" y="1196752"/>
            <a:ext cx="7560840" cy="5191107"/>
          </a:xfrm>
          <a:prstGeom prst="rect">
            <a:avLst/>
          </a:prstGeom>
          <a:solidFill>
            <a:srgbClr val="FFCCCC"/>
          </a:solidFill>
          <a:ln>
            <a:solidFill>
              <a:schemeClr val="tx1"/>
            </a:solidFill>
          </a:ln>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test(void); 	/*Function Prototype*/</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solidFill>
                  <a:srgbClr val="0033CC"/>
                </a:solidFill>
                <a:latin typeface="TH SarabunPSK" panose="020B0500040200020003" pitchFamily="34" charset="-34"/>
                <a:cs typeface="TH SarabunPSK" panose="020B0500040200020003" pitchFamily="34" charset="-34"/>
              </a:rPr>
              <a:t>int</a:t>
            </a:r>
            <a:r>
              <a:rPr lang="en-US" sz="2800" dirty="0">
                <a:solidFill>
                  <a:srgbClr val="0033CC"/>
                </a:solidFill>
                <a:latin typeface="TH SarabunPSK" panose="020B0500040200020003" pitchFamily="34" charset="-34"/>
                <a:cs typeface="TH SarabunPSK" panose="020B0500040200020003" pitchFamily="34" charset="-34"/>
              </a:rPr>
              <a:t> num1; 	// local num1 in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num1 = 19;</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("line1 (main)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("line2 (main)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solidFill>
                  <a:srgbClr val="0033CC"/>
                </a:solidFill>
                <a:latin typeface="TH SarabunPSK" panose="020B0500040200020003" pitchFamily="34" charset="-34"/>
                <a:cs typeface="TH SarabunPSK" panose="020B0500040200020003" pitchFamily="34" charset="-34"/>
              </a:rPr>
              <a:t>int</a:t>
            </a:r>
            <a:r>
              <a:rPr lang="en-US" sz="2800" dirty="0">
                <a:solidFill>
                  <a:srgbClr val="0033CC"/>
                </a:solidFill>
                <a:latin typeface="TH SarabunPSK" panose="020B0500040200020003" pitchFamily="34" charset="-34"/>
                <a:cs typeface="TH SarabunPSK" panose="020B0500040200020003" pitchFamily="34" charset="-34"/>
              </a:rPr>
              <a:t> num1; 	// local num1 in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num1 = 26;</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("line1 (test)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
        <p:nvSpPr>
          <p:cNvPr id="7" name="ตัวแทนเนื้อหา 2">
            <a:extLst>
              <a:ext uri="{FF2B5EF4-FFF2-40B4-BE49-F238E27FC236}">
                <a16:creationId xmlns="" xmlns:a16="http://schemas.microsoft.com/office/drawing/2014/main" id="{DB24C1F1-8D3B-463B-88DF-FF0618C03407}"/>
              </a:ext>
            </a:extLst>
          </p:cNvPr>
          <p:cNvSpPr txBox="1">
            <a:spLocks/>
          </p:cNvSpPr>
          <p:nvPr/>
        </p:nvSpPr>
        <p:spPr>
          <a:xfrm>
            <a:off x="5065060" y="5085183"/>
            <a:ext cx="3012140" cy="1302675"/>
          </a:xfrm>
          <a:prstGeom prst="rect">
            <a:avLst/>
          </a:prstGeom>
          <a:solidFill>
            <a:srgbClr val="DEC59E"/>
          </a:solidFill>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line1 (main) : num1 = 19</a:t>
            </a:r>
          </a:p>
          <a:p>
            <a:pPr marL="0" indent="0">
              <a:spcBef>
                <a:spcPts val="0"/>
              </a:spcBef>
              <a:buNone/>
              <a:tabLst>
                <a:tab pos="450850" algn="l"/>
                <a:tab pos="1311275" algn="l"/>
              </a:tabLst>
            </a:pPr>
            <a:r>
              <a:rPr lang="en-US" sz="2800" dirty="0">
                <a:latin typeface="TH SarabunPSK" panose="020B0500040200020003" pitchFamily="34" charset="-34"/>
                <a:cs typeface="TH SarabunPSK" panose="020B0500040200020003" pitchFamily="34" charset="-34"/>
              </a:rPr>
              <a:t>line1 (test) 	: num1 = 26</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line2 (main) : num1 = 19</a:t>
            </a:r>
          </a:p>
        </p:txBody>
      </p:sp>
      <p:sp>
        <p:nvSpPr>
          <p:cNvPr id="9" name="ชื่อเรื่อง 1">
            <a:extLst>
              <a:ext uri="{FF2B5EF4-FFF2-40B4-BE49-F238E27FC236}">
                <a16:creationId xmlns="" xmlns:a16="http://schemas.microsoft.com/office/drawing/2014/main" id="{E3BED26D-67B0-49D1-AA7B-8BB3A2B7F855}"/>
              </a:ext>
            </a:extLst>
          </p:cNvPr>
          <p:cNvSpPr>
            <a:spLocks noGrp="1"/>
          </p:cNvSpPr>
          <p:nvPr>
            <p:ph type="title"/>
          </p:nvPr>
        </p:nvSpPr>
        <p:spPr>
          <a:xfrm>
            <a:off x="457200" y="274638"/>
            <a:ext cx="8074588" cy="1143000"/>
          </a:xfrm>
        </p:spPr>
        <p:txBody>
          <a:bodyPr/>
          <a:lstStyle/>
          <a:p>
            <a:r>
              <a:rPr lang="en-US" sz="4400" b="1" dirty="0">
                <a:solidFill>
                  <a:srgbClr val="FF6600"/>
                </a:solidFill>
                <a:latin typeface="TH SarabunPSK" pitchFamily="34" charset="-34"/>
                <a:cs typeface="TH SarabunPSK" pitchFamily="34" charset="-34"/>
              </a:rPr>
              <a:t>Example</a:t>
            </a:r>
            <a:endParaRPr lang="en-US" sz="4400" b="1" dirty="0">
              <a:latin typeface="TH SarabunPSK" pitchFamily="34" charset="-34"/>
              <a:cs typeface="TH SarabunPSK" pitchFamily="34" charset="-34"/>
            </a:endParaRPr>
          </a:p>
        </p:txBody>
      </p:sp>
    </p:spTree>
    <p:extLst>
      <p:ext uri="{BB962C8B-B14F-4D97-AF65-F5344CB8AC3E}">
        <p14:creationId xmlns:p14="http://schemas.microsoft.com/office/powerpoint/2010/main" val="3691085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4638"/>
            <a:ext cx="8074588" cy="1143000"/>
          </a:xfrm>
        </p:spPr>
        <p:txBody>
          <a:bodyPr/>
          <a:lstStyle/>
          <a:p>
            <a:r>
              <a:rPr lang="en-US" sz="4400" b="1" dirty="0">
                <a:solidFill>
                  <a:srgbClr val="FF6600"/>
                </a:solidFill>
                <a:latin typeface="TH SarabunPSK" pitchFamily="34" charset="-34"/>
                <a:cs typeface="TH SarabunPSK" pitchFamily="34" charset="-34"/>
              </a:rPr>
              <a:t>Example : </a:t>
            </a:r>
            <a:r>
              <a:rPr lang="en-US" sz="4400" b="1" dirty="0">
                <a:latin typeface="TH SarabunPSK" pitchFamily="34" charset="-34"/>
                <a:cs typeface="TH SarabunPSK" pitchFamily="34" charset="-34"/>
              </a:rPr>
              <a:t>Please show output of this program</a:t>
            </a: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6</a:t>
            </a:fld>
            <a:endParaRPr lang="th-TH" dirty="0"/>
          </a:p>
        </p:txBody>
      </p:sp>
      <p:sp>
        <p:nvSpPr>
          <p:cNvPr id="8" name="ตัวแทนเนื้อหา 2">
            <a:extLst>
              <a:ext uri="{FF2B5EF4-FFF2-40B4-BE49-F238E27FC236}">
                <a16:creationId xmlns="" xmlns:a16="http://schemas.microsoft.com/office/drawing/2014/main" id="{A376C828-0DCD-46F9-ACB6-BF04C6FB0327}"/>
              </a:ext>
            </a:extLst>
          </p:cNvPr>
          <p:cNvSpPr txBox="1">
            <a:spLocks/>
          </p:cNvSpPr>
          <p:nvPr/>
        </p:nvSpPr>
        <p:spPr>
          <a:xfrm>
            <a:off x="516360" y="1419307"/>
            <a:ext cx="7560840" cy="4968552"/>
          </a:xfrm>
          <a:prstGeom prst="rect">
            <a:avLst/>
          </a:prstGeom>
          <a:solidFill>
            <a:srgbClr val="FFCCCC"/>
          </a:solidFill>
          <a:ln>
            <a:solidFill>
              <a:schemeClr val="tx1"/>
            </a:solidFill>
          </a:ln>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#include&lt;</a:t>
            </a:r>
            <a:r>
              <a:rPr lang="en-US" sz="2800" dirty="0" err="1">
                <a:latin typeface="TH SarabunPSK" panose="020B0500040200020003" pitchFamily="34" charset="-34"/>
                <a:cs typeface="TH SarabunPSK" panose="020B0500040200020003" pitchFamily="34" charset="-34"/>
              </a:rPr>
              <a:t>stdio.h</a:t>
            </a:r>
            <a:r>
              <a:rPr lang="en-US" sz="2800" dirty="0">
                <a:latin typeface="TH SarabunPSK" panose="020B0500040200020003" pitchFamily="34" charset="-34"/>
                <a:cs typeface="TH SarabunPSK" panose="020B0500040200020003" pitchFamily="34" charset="-34"/>
              </a:rPr>
              <a:t>&gt;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test(void);	/*Function Prototype*/</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num1; //global num1</a:t>
            </a:r>
          </a:p>
          <a:p>
            <a:pPr marL="0" indent="0">
              <a:spcBef>
                <a:spcPts val="0"/>
              </a:spcBef>
              <a:buNone/>
              <a:tabLst>
                <a:tab pos="450850" algn="l"/>
                <a:tab pos="914400" algn="l"/>
              </a:tabLst>
            </a:pPr>
            <a:r>
              <a:rPr lang="en-US" sz="2800" dirty="0" err="1">
                <a:latin typeface="TH SarabunPSK" panose="020B0500040200020003" pitchFamily="34" charset="-34"/>
                <a:cs typeface="TH SarabunPSK" panose="020B0500040200020003" pitchFamily="34" charset="-34"/>
              </a:rPr>
              <a:t>int</a:t>
            </a:r>
            <a:r>
              <a:rPr lang="en-US" sz="2800" dirty="0">
                <a:latin typeface="TH SarabunPSK" panose="020B0500040200020003" pitchFamily="34" charset="-34"/>
                <a:cs typeface="TH SarabunPSK" panose="020B0500040200020003" pitchFamily="34" charset="-34"/>
              </a:rPr>
              <a:t>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solidFill>
                  <a:srgbClr val="0033CC"/>
                </a:solidFill>
                <a:latin typeface="TH SarabunPSK" panose="020B0500040200020003" pitchFamily="34" charset="-34"/>
                <a:cs typeface="TH SarabunPSK" panose="020B0500040200020003" pitchFamily="34" charset="-34"/>
              </a:rPr>
              <a:t>int</a:t>
            </a:r>
            <a:r>
              <a:rPr lang="en-US" sz="2800" dirty="0">
                <a:solidFill>
                  <a:srgbClr val="0033CC"/>
                </a:solidFill>
                <a:latin typeface="TH SarabunPSK" panose="020B0500040200020003" pitchFamily="34" charset="-34"/>
                <a:cs typeface="TH SarabunPSK" panose="020B0500040200020003" pitchFamily="34" charset="-34"/>
              </a:rPr>
              <a:t> num1;	// local num1 in main()</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num1 = 19;</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("line1 (main)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("line2 (main)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return 0;</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void test()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num1 = 26;</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	</a:t>
            </a:r>
            <a:r>
              <a:rPr lang="en-US" sz="2800" dirty="0" err="1">
                <a:latin typeface="TH SarabunPSK" panose="020B0500040200020003" pitchFamily="34" charset="-34"/>
                <a:cs typeface="TH SarabunPSK" panose="020B0500040200020003" pitchFamily="34" charset="-34"/>
              </a:rPr>
              <a:t>printf</a:t>
            </a:r>
            <a:r>
              <a:rPr lang="en-US" sz="2800" dirty="0">
                <a:latin typeface="TH SarabunPSK" panose="020B0500040200020003" pitchFamily="34" charset="-34"/>
                <a:cs typeface="TH SarabunPSK" panose="020B0500040200020003" pitchFamily="34" charset="-34"/>
              </a:rPr>
              <a:t> ("line1 (test) : num1 = %d\n",num1);</a:t>
            </a:r>
          </a:p>
          <a:p>
            <a:pPr marL="0" indent="0">
              <a:spcBef>
                <a:spcPts val="0"/>
              </a:spcBef>
              <a:buNone/>
              <a:tabLst>
                <a:tab pos="450850" algn="l"/>
                <a:tab pos="914400" algn="l"/>
              </a:tabLst>
            </a:pPr>
            <a:r>
              <a:rPr lang="en-US" sz="2800" dirty="0">
                <a:latin typeface="TH SarabunPSK" panose="020B0500040200020003" pitchFamily="34" charset="-34"/>
                <a:cs typeface="TH SarabunPSK" panose="020B0500040200020003" pitchFamily="34" charset="-34"/>
              </a:rPr>
              <a:t>}</a:t>
            </a:r>
          </a:p>
        </p:txBody>
      </p:sp>
    </p:spTree>
    <p:extLst>
      <p:ext uri="{BB962C8B-B14F-4D97-AF65-F5344CB8AC3E}">
        <p14:creationId xmlns:p14="http://schemas.microsoft.com/office/powerpoint/2010/main" val="2929589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algn="l"/>
            <a:r>
              <a:rPr lang="en-US" b="1" dirty="0">
                <a:latin typeface="TH SarabunPSK" pitchFamily="34" charset="-34"/>
                <a:cs typeface="TH SarabunPSK" pitchFamily="34" charset="-34"/>
              </a:rPr>
              <a:t>Objective</a:t>
            </a:r>
            <a:endParaRPr lang="th-TH" b="1" dirty="0">
              <a:latin typeface="TH SarabunPSK" pitchFamily="34" charset="-34"/>
              <a:cs typeface="TH SarabunPSK" pitchFamily="34" charset="-34"/>
            </a:endParaRPr>
          </a:p>
        </p:txBody>
      </p:sp>
      <p:sp>
        <p:nvSpPr>
          <p:cNvPr id="3" name="ตัวแทนเนื้อหา 2"/>
          <p:cNvSpPr>
            <a:spLocks noGrp="1"/>
          </p:cNvSpPr>
          <p:nvPr>
            <p:ph idx="1"/>
          </p:nvPr>
        </p:nvSpPr>
        <p:spPr/>
        <p:txBody>
          <a:bodyPr>
            <a:normAutofit/>
          </a:bodyPr>
          <a:lstStyle/>
          <a:p>
            <a:r>
              <a:rPr lang="en-US" sz="3600" dirty="0">
                <a:latin typeface="TH SarabunPSK" pitchFamily="34" charset="-34"/>
                <a:cs typeface="TH SarabunPSK" pitchFamily="34" charset="-34"/>
              </a:rPr>
              <a:t>What is Function?</a:t>
            </a:r>
          </a:p>
          <a:p>
            <a:r>
              <a:rPr lang="en-US" sz="3600" dirty="0">
                <a:latin typeface="TH SarabunPSK" pitchFamily="34" charset="-34"/>
                <a:cs typeface="TH SarabunPSK" pitchFamily="34" charset="-34"/>
              </a:rPr>
              <a:t>Types of Function.</a:t>
            </a:r>
          </a:p>
          <a:p>
            <a:r>
              <a:rPr lang="en-US" sz="3600" dirty="0">
                <a:latin typeface="TH SarabunPSK" pitchFamily="34" charset="-34"/>
                <a:cs typeface="TH SarabunPSK" pitchFamily="34" charset="-34"/>
              </a:rPr>
              <a:t>Structure of Function.</a:t>
            </a:r>
          </a:p>
          <a:p>
            <a:r>
              <a:rPr lang="en-US" sz="3600" dirty="0">
                <a:latin typeface="TH SarabunPSK" pitchFamily="34" charset="-34"/>
                <a:cs typeface="TH SarabunPSK" pitchFamily="34" charset="-34"/>
              </a:rPr>
              <a:t>Pass and Return Function statement.</a:t>
            </a:r>
          </a:p>
          <a:p>
            <a:r>
              <a:rPr lang="en-US" sz="3600" dirty="0">
                <a:latin typeface="TH SarabunPSK" pitchFamily="34" charset="-34"/>
                <a:cs typeface="TH SarabunPSK" pitchFamily="34" charset="-34"/>
              </a:rPr>
              <a:t>Scope and Lifetime of variable.</a:t>
            </a:r>
          </a:p>
          <a:p>
            <a:r>
              <a:rPr lang="en-US" sz="3600" dirty="0">
                <a:solidFill>
                  <a:srgbClr val="FF0000"/>
                </a:solidFill>
                <a:latin typeface="TH SarabunPSK" pitchFamily="34" charset="-34"/>
                <a:cs typeface="TH SarabunPSK" pitchFamily="34" charset="-34"/>
              </a:rPr>
              <a:t>Pass by value and Pass by reference.</a:t>
            </a:r>
          </a:p>
          <a:p>
            <a:pPr marL="118872" indent="0">
              <a:buNone/>
            </a:pPr>
            <a:endParaRPr lang="en-US" sz="3600" dirty="0">
              <a:latin typeface="TH SarabunPSK" pitchFamily="34" charset="-34"/>
              <a:cs typeface="TH SarabunPSK" pitchFamily="34" charset="-34"/>
            </a:endParaRP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7</a:t>
            </a:fld>
            <a:endParaRPr lang="th-TH" dirty="0"/>
          </a:p>
        </p:txBody>
      </p:sp>
    </p:spTree>
    <p:extLst>
      <p:ext uri="{BB962C8B-B14F-4D97-AF65-F5344CB8AC3E}">
        <p14:creationId xmlns:p14="http://schemas.microsoft.com/office/powerpoint/2010/main" val="4064550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algn="l"/>
            <a:r>
              <a:rPr lang="en-US" b="1" dirty="0">
                <a:latin typeface="TH SarabunPSK" pitchFamily="34" charset="-34"/>
                <a:cs typeface="TH SarabunPSK" pitchFamily="34" charset="-34"/>
              </a:rPr>
              <a:t>Pass by value Function</a:t>
            </a:r>
            <a:endParaRPr lang="th-TH" b="1" dirty="0">
              <a:latin typeface="TH SarabunPSK" pitchFamily="34" charset="-34"/>
              <a:cs typeface="TH SarabunPSK" pitchFamily="34" charset="-34"/>
            </a:endParaRPr>
          </a:p>
        </p:txBody>
      </p:sp>
      <p:sp>
        <p:nvSpPr>
          <p:cNvPr id="3" name="ตัวแทนเนื้อหา 2"/>
          <p:cNvSpPr>
            <a:spLocks noGrp="1"/>
          </p:cNvSpPr>
          <p:nvPr>
            <p:ph idx="1"/>
          </p:nvPr>
        </p:nvSpPr>
        <p:spPr/>
        <p:txBody>
          <a:bodyPr>
            <a:normAutofit/>
          </a:bodyPr>
          <a:lstStyle/>
          <a:p>
            <a:pPr marL="118872" indent="0">
              <a:buNone/>
            </a:pPr>
            <a:r>
              <a:rPr lang="en-US" sz="3600" dirty="0">
                <a:latin typeface="TH SarabunPSK" pitchFamily="34" charset="-34"/>
                <a:cs typeface="TH SarabunPSK" pitchFamily="34" charset="-34"/>
              </a:rPr>
              <a:t>void </a:t>
            </a:r>
            <a:r>
              <a:rPr lang="en-US" sz="3600" dirty="0" err="1">
                <a:latin typeface="TH SarabunPSK" pitchFamily="34" charset="-34"/>
                <a:cs typeface="TH SarabunPSK" pitchFamily="34" charset="-34"/>
              </a:rPr>
              <a:t>func</a:t>
            </a:r>
            <a:r>
              <a:rPr lang="en-US" sz="3600" dirty="0">
                <a:latin typeface="TH SarabunPSK" pitchFamily="34" charset="-34"/>
                <a:cs typeface="TH SarabunPSK" pitchFamily="34" charset="-34"/>
              </a:rPr>
              <a:t>(</a:t>
            </a:r>
            <a:r>
              <a:rPr lang="en-US" sz="3600" dirty="0" err="1">
                <a:latin typeface="TH SarabunPSK" pitchFamily="34" charset="-34"/>
                <a:cs typeface="TH SarabunPSK" pitchFamily="34" charset="-34"/>
              </a:rPr>
              <a:t>int</a:t>
            </a:r>
            <a:r>
              <a:rPr lang="en-US" sz="3600" dirty="0">
                <a:latin typeface="TH SarabunPSK" pitchFamily="34" charset="-34"/>
                <a:cs typeface="TH SarabunPSK" pitchFamily="34" charset="-34"/>
              </a:rPr>
              <a:t> </a:t>
            </a:r>
            <a:r>
              <a:rPr lang="en-US" sz="3600" dirty="0" err="1">
                <a:solidFill>
                  <a:srgbClr val="C00000"/>
                </a:solidFill>
                <a:latin typeface="TH SarabunPSK" pitchFamily="34" charset="-34"/>
                <a:cs typeface="TH SarabunPSK" pitchFamily="34" charset="-34"/>
              </a:rPr>
              <a:t>va</a:t>
            </a:r>
            <a:r>
              <a:rPr lang="en-US" sz="3600" dirty="0">
                <a:latin typeface="TH SarabunPSK" pitchFamily="34" charset="-34"/>
                <a:cs typeface="TH SarabunPSK" pitchFamily="34" charset="-34"/>
              </a:rPr>
              <a:t>)</a:t>
            </a:r>
          </a:p>
          <a:p>
            <a:pPr marL="118872" indent="0">
              <a:buNone/>
            </a:pPr>
            <a:r>
              <a:rPr lang="en-US" sz="3600" dirty="0">
                <a:latin typeface="TH SarabunPSK" pitchFamily="34" charset="-34"/>
                <a:cs typeface="TH SarabunPSK" pitchFamily="34" charset="-34"/>
              </a:rPr>
              <a:t>{</a:t>
            </a:r>
          </a:p>
          <a:p>
            <a:pPr marL="118872" indent="0">
              <a:buNone/>
            </a:pPr>
            <a:r>
              <a:rPr lang="en-US" sz="3600" dirty="0" err="1">
                <a:latin typeface="TH SarabunPSK" pitchFamily="34" charset="-34"/>
                <a:cs typeface="TH SarabunPSK" pitchFamily="34" charset="-34"/>
              </a:rPr>
              <a:t>va</a:t>
            </a:r>
            <a:r>
              <a:rPr lang="en-US" sz="3600" dirty="0">
                <a:latin typeface="TH SarabunPSK" pitchFamily="34" charset="-34"/>
                <a:cs typeface="TH SarabunPSK" pitchFamily="34" charset="-34"/>
              </a:rPr>
              <a:t> = va+1;</a:t>
            </a:r>
          </a:p>
          <a:p>
            <a:pPr marL="118872" indent="0">
              <a:buNone/>
            </a:pP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("In function la = %d\n",</a:t>
            </a:r>
            <a:r>
              <a:rPr lang="en-US" sz="3600" dirty="0" err="1">
                <a:latin typeface="TH SarabunPSK" pitchFamily="34" charset="-34"/>
                <a:cs typeface="TH SarabunPSK" pitchFamily="34" charset="-34"/>
              </a:rPr>
              <a:t>va</a:t>
            </a:r>
            <a:r>
              <a:rPr lang="en-US" sz="3600" dirty="0">
                <a:latin typeface="TH SarabunPSK" pitchFamily="34" charset="-34"/>
                <a:cs typeface="TH SarabunPSK" pitchFamily="34" charset="-34"/>
              </a:rPr>
              <a:t>);</a:t>
            </a:r>
          </a:p>
          <a:p>
            <a:pPr marL="118872" indent="0">
              <a:buNone/>
            </a:pPr>
            <a:r>
              <a:rPr lang="en-US" sz="3600" dirty="0">
                <a:latin typeface="TH SarabunPSK" pitchFamily="34" charset="-34"/>
                <a:cs typeface="TH SarabunPSK" pitchFamily="34" charset="-34"/>
              </a:rPr>
              <a:t>}</a:t>
            </a: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8</a:t>
            </a:fld>
            <a:endParaRPr lang="th-TH" dirty="0"/>
          </a:p>
        </p:txBody>
      </p:sp>
    </p:spTree>
    <p:extLst>
      <p:ext uri="{BB962C8B-B14F-4D97-AF65-F5344CB8AC3E}">
        <p14:creationId xmlns:p14="http://schemas.microsoft.com/office/powerpoint/2010/main" val="1417840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algn="l"/>
            <a:r>
              <a:rPr lang="en-US" b="1" dirty="0">
                <a:latin typeface="TH SarabunPSK" pitchFamily="34" charset="-34"/>
                <a:cs typeface="TH SarabunPSK" pitchFamily="34" charset="-34"/>
              </a:rPr>
              <a:t>Pass by reference Function</a:t>
            </a:r>
            <a:endParaRPr lang="th-TH" b="1" dirty="0">
              <a:latin typeface="TH SarabunPSK" pitchFamily="34" charset="-34"/>
              <a:cs typeface="TH SarabunPSK" pitchFamily="34" charset="-34"/>
            </a:endParaRPr>
          </a:p>
        </p:txBody>
      </p:sp>
      <p:sp>
        <p:nvSpPr>
          <p:cNvPr id="3" name="ตัวแทนเนื้อหา 2"/>
          <p:cNvSpPr>
            <a:spLocks noGrp="1"/>
          </p:cNvSpPr>
          <p:nvPr>
            <p:ph idx="1"/>
          </p:nvPr>
        </p:nvSpPr>
        <p:spPr/>
        <p:txBody>
          <a:bodyPr>
            <a:normAutofit/>
          </a:bodyPr>
          <a:lstStyle/>
          <a:p>
            <a:pPr marL="118872" indent="0">
              <a:buNone/>
            </a:pPr>
            <a:r>
              <a:rPr lang="en-US" sz="3600" dirty="0">
                <a:latin typeface="TH SarabunPSK" pitchFamily="34" charset="-34"/>
                <a:cs typeface="TH SarabunPSK" pitchFamily="34" charset="-34"/>
              </a:rPr>
              <a:t>void func2(</a:t>
            </a:r>
            <a:r>
              <a:rPr lang="en-US" sz="3600" dirty="0" err="1">
                <a:latin typeface="TH SarabunPSK" pitchFamily="34" charset="-34"/>
                <a:cs typeface="TH SarabunPSK" pitchFamily="34" charset="-34"/>
              </a:rPr>
              <a:t>int</a:t>
            </a:r>
            <a:r>
              <a:rPr lang="en-US" sz="3600" dirty="0">
                <a:latin typeface="TH SarabunPSK" pitchFamily="34" charset="-34"/>
                <a:cs typeface="TH SarabunPSK" pitchFamily="34" charset="-34"/>
              </a:rPr>
              <a:t> </a:t>
            </a:r>
            <a:r>
              <a:rPr lang="en-US" sz="3600" dirty="0">
                <a:solidFill>
                  <a:srgbClr val="C00000"/>
                </a:solidFill>
                <a:latin typeface="TH SarabunPSK" pitchFamily="34" charset="-34"/>
                <a:cs typeface="TH SarabunPSK" pitchFamily="34" charset="-34"/>
              </a:rPr>
              <a:t>*pa</a:t>
            </a:r>
            <a:r>
              <a:rPr lang="en-US" sz="3600" dirty="0">
                <a:latin typeface="TH SarabunPSK" pitchFamily="34" charset="-34"/>
                <a:cs typeface="TH SarabunPSK" pitchFamily="34" charset="-34"/>
              </a:rPr>
              <a:t>)</a:t>
            </a:r>
          </a:p>
          <a:p>
            <a:pPr marL="118872" indent="0">
              <a:buNone/>
            </a:pPr>
            <a:r>
              <a:rPr lang="en-US" sz="3600" dirty="0">
                <a:latin typeface="TH SarabunPSK" pitchFamily="34" charset="-34"/>
                <a:cs typeface="TH SarabunPSK" pitchFamily="34" charset="-34"/>
              </a:rPr>
              <a:t>{</a:t>
            </a:r>
          </a:p>
          <a:p>
            <a:pPr marL="118872" indent="0">
              <a:buNone/>
            </a:pPr>
            <a:r>
              <a:rPr lang="en-US" sz="3600" dirty="0">
                <a:latin typeface="TH SarabunPSK" pitchFamily="34" charset="-34"/>
                <a:cs typeface="TH SarabunPSK" pitchFamily="34" charset="-34"/>
              </a:rPr>
              <a:t>*pa = *pa +1;</a:t>
            </a:r>
          </a:p>
          <a:p>
            <a:pPr marL="118872" indent="0">
              <a:buNone/>
            </a:pPr>
            <a:r>
              <a:rPr lang="en-US" sz="3600" dirty="0" err="1">
                <a:latin typeface="TH SarabunPSK" pitchFamily="34" charset="-34"/>
                <a:cs typeface="TH SarabunPSK" pitchFamily="34" charset="-34"/>
              </a:rPr>
              <a:t>printf</a:t>
            </a:r>
            <a:r>
              <a:rPr lang="en-US" sz="3600" dirty="0">
                <a:latin typeface="TH SarabunPSK" pitchFamily="34" charset="-34"/>
                <a:cs typeface="TH SarabunPSK" pitchFamily="34" charset="-34"/>
              </a:rPr>
              <a:t> ("In function *pa = %d\n",*pa);</a:t>
            </a:r>
          </a:p>
          <a:p>
            <a:pPr marL="118872" indent="0">
              <a:buNone/>
            </a:pPr>
            <a:r>
              <a:rPr lang="en-US" sz="3600" dirty="0">
                <a:latin typeface="TH SarabunPSK" pitchFamily="34" charset="-34"/>
                <a:cs typeface="TH SarabunPSK" pitchFamily="34" charset="-34"/>
              </a:rPr>
              <a:t>}</a:t>
            </a:r>
          </a:p>
        </p:txBody>
      </p:sp>
      <p:sp>
        <p:nvSpPr>
          <p:cNvPr id="5" name="ตัวแทนท้ายกระดาษ 6"/>
          <p:cNvSpPr>
            <a:spLocks noGrp="1"/>
          </p:cNvSpPr>
          <p:nvPr>
            <p:ph type="ftr" sz="quarter" idx="11"/>
          </p:nvPr>
        </p:nvSpPr>
        <p:spPr>
          <a:xfrm>
            <a:off x="3636281" y="6583680"/>
            <a:ext cx="5507719" cy="274320"/>
          </a:xfrm>
        </p:spPr>
        <p:txBody>
          <a:bodyPr/>
          <a:lstStyle/>
          <a:p>
            <a:r>
              <a:rPr lang="en-US" dirty="0">
                <a:solidFill>
                  <a:schemeClr val="tx1"/>
                </a:solidFill>
              </a:rPr>
              <a:t>Reference..www.ce.kmitl.ac.th King </a:t>
            </a:r>
            <a:r>
              <a:rPr lang="en-US" dirty="0" err="1">
                <a:solidFill>
                  <a:schemeClr val="tx1"/>
                </a:solidFill>
              </a:rPr>
              <a:t>Mongkut’s</a:t>
            </a:r>
            <a:r>
              <a:rPr lang="en-US" dirty="0">
                <a:solidFill>
                  <a:schemeClr val="tx1"/>
                </a:solidFill>
              </a:rPr>
              <a:t> Institute of Technology </a:t>
            </a:r>
            <a:r>
              <a:rPr lang="en-US" dirty="0" err="1">
                <a:solidFill>
                  <a:schemeClr val="tx1"/>
                </a:solidFill>
              </a:rPr>
              <a:t>Ladkrabang</a:t>
            </a:r>
            <a:endParaRPr lang="th-TH" dirty="0">
              <a:solidFill>
                <a:schemeClr val="tx1"/>
              </a:solidFill>
            </a:endParaRPr>
          </a:p>
        </p:txBody>
      </p:sp>
      <p:sp>
        <p:nvSpPr>
          <p:cNvPr id="6" name="ตัวแทนหมายเลขภาพนิ่ง 3">
            <a:extLst>
              <a:ext uri="{FF2B5EF4-FFF2-40B4-BE49-F238E27FC236}">
                <a16:creationId xmlns="" xmlns:a16="http://schemas.microsoft.com/office/drawing/2014/main" id="{454805B2-F60C-48DB-9230-51B78B40EAD3}"/>
              </a:ext>
            </a:extLst>
          </p:cNvPr>
          <p:cNvSpPr>
            <a:spLocks noGrp="1"/>
          </p:cNvSpPr>
          <p:nvPr>
            <p:ph type="sldNum" sz="quarter" idx="12"/>
          </p:nvPr>
        </p:nvSpPr>
        <p:spPr>
          <a:xfrm>
            <a:off x="8531788" y="5648960"/>
            <a:ext cx="548640" cy="396240"/>
          </a:xfrm>
        </p:spPr>
        <p:txBody>
          <a:bodyPr/>
          <a:lstStyle/>
          <a:p>
            <a:fld id="{515331F4-E2EA-485B-BEE7-257EEEF41B89}" type="slidenum">
              <a:rPr lang="th-TH" smtClean="0"/>
              <a:pPr/>
              <a:t>9</a:t>
            </a:fld>
            <a:endParaRPr lang="th-TH" dirty="0"/>
          </a:p>
        </p:txBody>
      </p:sp>
    </p:spTree>
    <p:extLst>
      <p:ext uri="{BB962C8B-B14F-4D97-AF65-F5344CB8AC3E}">
        <p14:creationId xmlns:p14="http://schemas.microsoft.com/office/powerpoint/2010/main" val="1314292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อยู่ติดกัน">
  <a:themeElements>
    <a:clrScheme name="อยู่ติดกัน">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อยู่ติดกัน">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20163</TotalTime>
  <Words>617</Words>
  <Application>Microsoft Office PowerPoint</Application>
  <PresentationFormat>นำเสนอทางหน้าจอ (4:3)</PresentationFormat>
  <Paragraphs>331</Paragraphs>
  <Slides>19</Slides>
  <Notes>0</Notes>
  <HiddenSlides>0</HiddenSlides>
  <MMClips>0</MMClips>
  <ScaleCrop>false</ScaleCrop>
  <HeadingPairs>
    <vt:vector size="4" baseType="variant">
      <vt:variant>
        <vt:lpstr>ชุดรูปแบบ</vt:lpstr>
      </vt:variant>
      <vt:variant>
        <vt:i4>1</vt:i4>
      </vt:variant>
      <vt:variant>
        <vt:lpstr>ชื่อเรื่องภาพนิ่ง</vt:lpstr>
      </vt:variant>
      <vt:variant>
        <vt:i4>19</vt:i4>
      </vt:variant>
    </vt:vector>
  </HeadingPairs>
  <TitlesOfParts>
    <vt:vector size="20" baseType="lpstr">
      <vt:lpstr>อยู่ติดกัน</vt:lpstr>
      <vt:lpstr>Chapter 9  Function II</vt:lpstr>
      <vt:lpstr>Objective</vt:lpstr>
      <vt:lpstr>Variable and scope of Function</vt:lpstr>
      <vt:lpstr>Example</vt:lpstr>
      <vt:lpstr>Example</vt:lpstr>
      <vt:lpstr>Example : Please show output of this program</vt:lpstr>
      <vt:lpstr>Objective</vt:lpstr>
      <vt:lpstr>Pass by value Function</vt:lpstr>
      <vt:lpstr>Pass by reference Function</vt:lpstr>
      <vt:lpstr>Main Function</vt:lpstr>
      <vt:lpstr>Example : Function and Array</vt:lpstr>
      <vt:lpstr>Q&amp;A</vt:lpstr>
      <vt:lpstr>Q&amp;A</vt:lpstr>
      <vt:lpstr>Q&amp;A</vt:lpstr>
      <vt:lpstr>Exercise</vt:lpstr>
      <vt:lpstr>Exercise</vt:lpstr>
      <vt:lpstr>Exercise</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 Introduction to Computer and Basic Programming</dc:title>
  <dc:creator>poom</dc:creator>
  <cp:lastModifiedBy>บ Konghuayrob</cp:lastModifiedBy>
  <cp:revision>497</cp:revision>
  <dcterms:created xsi:type="dcterms:W3CDTF">2018-01-06T13:43:53Z</dcterms:created>
  <dcterms:modified xsi:type="dcterms:W3CDTF">2018-04-18T01:46:47Z</dcterms:modified>
</cp:coreProperties>
</file>