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 id="268" r:id="rId5"/>
    <p:sldId id="270" r:id="rId6"/>
    <p:sldId id="256" r:id="rId7"/>
    <p:sldId id="257" r:id="rId8"/>
    <p:sldId id="290" r:id="rId9"/>
    <p:sldId id="298" r:id="rId10"/>
    <p:sldId id="271" r:id="rId11"/>
    <p:sldId id="291" r:id="rId12"/>
    <p:sldId id="261" r:id="rId13"/>
    <p:sldId id="292" r:id="rId14"/>
    <p:sldId id="272" r:id="rId15"/>
    <p:sldId id="266" r:id="rId16"/>
    <p:sldId id="294" r:id="rId17"/>
    <p:sldId id="275" r:id="rId18"/>
    <p:sldId id="295" r:id="rId19"/>
    <p:sldId id="297" r:id="rId20"/>
    <p:sldId id="296" r:id="rId21"/>
    <p:sldId id="273"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D39"/>
    <a:srgbClr val="76B0DF"/>
    <a:srgbClr val="FEBF89"/>
    <a:srgbClr val="A4A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798" y="-96"/>
      </p:cViewPr>
      <p:guideLst>
        <p:guide orient="horz" pos="215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4E2AC-7D6C-43AE-8E77-4792BD0B2D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67413-8F9F-4863-82B9-AEFF7DCDA67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967413-8F9F-4863-82B9-AEFF7DCDA67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987685-9BF2-4C1E-8233-411FC1472B7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17A10D-3B38-4C9C-9172-F30824FEEB9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E886AE-BC43-4E5F-A7F0-F0898215431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967413-8F9F-4863-82B9-AEFF7DCDA67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E886AE-BC43-4E5F-A7F0-F0898215431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967413-8F9F-4863-82B9-AEFF7DCDA67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E886AE-BC43-4E5F-A7F0-F0898215431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987685-9BF2-4C1E-8233-411FC1472B7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987685-9BF2-4C1E-8233-411FC1472B7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967413-8F9F-4863-82B9-AEFF7DCDA67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987685-9BF2-4C1E-8233-411FC1472B7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E886AE-BC43-4E5F-A7F0-F0898215431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E886AE-BC43-4E5F-A7F0-F0898215431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E886AE-BC43-4E5F-A7F0-F0898215431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E886AE-BC43-4E5F-A7F0-F0898215431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987685-9BF2-4C1E-8233-411FC1472B7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E886AE-BC43-4E5F-A7F0-F089821543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6C34490-C2EF-4A69-8D9D-19AD594136E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CF7DE-BB15-478E-94E9-F42D4993DE9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34490-C2EF-4A69-8D9D-19AD594136E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CF7DE-BB15-478E-94E9-F42D4993DE9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1.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p:nvSpPr>
        <p:spPr>
          <a:xfrm>
            <a:off x="1804472" y="1789083"/>
            <a:ext cx="8756797" cy="3625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187349" y="2883699"/>
            <a:ext cx="6274140" cy="922020"/>
          </a:xfrm>
          <a:prstGeom prst="rect">
            <a:avLst/>
          </a:prstGeom>
        </p:spPr>
        <p:txBody>
          <a:bodyPr wrap="square">
            <a:spAutoFit/>
          </a:bodyPr>
          <a:lstStyle/>
          <a:p>
            <a:pPr algn="dist"/>
            <a:r>
              <a:rPr lang="en-US" altLang="zh-CN" sz="5400" dirty="0" smtClean="0">
                <a:solidFill>
                  <a:srgbClr val="0D0D0D"/>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API总结汇报PPT</a:t>
            </a:r>
            <a:endParaRPr lang="en-US" altLang="zh-CN" sz="5400" dirty="0" smtClean="0">
              <a:solidFill>
                <a:srgbClr val="0D0D0D"/>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sp>
        <p:nvSpPr>
          <p:cNvPr id="6" name="文本框 5"/>
          <p:cNvSpPr txBox="1"/>
          <p:nvPr/>
        </p:nvSpPr>
        <p:spPr>
          <a:xfrm>
            <a:off x="4861374" y="4618247"/>
            <a:ext cx="2249150" cy="396583"/>
          </a:xfrm>
          <a:prstGeom prst="rect">
            <a:avLst/>
          </a:prstGeom>
          <a:noFill/>
        </p:spPr>
        <p:txBody>
          <a:bodyPr wrap="square" rtlCol="0">
            <a:spAutoFit/>
            <a:scene3d>
              <a:camera prst="orthographicFront"/>
              <a:lightRig rig="threePt" dir="t"/>
            </a:scene3d>
            <a:sp3d contourW="12700"/>
          </a:bodyPr>
          <a:lstStyle/>
          <a:p>
            <a:pPr algn="ctr" defTabSz="685800">
              <a:lnSpc>
                <a:spcPct val="120000"/>
              </a:lnSpc>
              <a:defRPr/>
            </a:pPr>
            <a:r>
              <a:rPr lang="zh-CN" altLang="en-US" dirty="0" smtClean="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汇报人：周铭峰</a:t>
            </a:r>
            <a:endParaRPr lang="zh-CN" altLang="en-US" dirty="0" smtClean="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841169" y="894762"/>
            <a:ext cx="4502315" cy="884469"/>
          </a:xfrm>
          <a:prstGeom prst="rect">
            <a:avLst/>
          </a:prstGeom>
          <a:ln w="3175">
            <a:miter lim="400000"/>
          </a:ln>
        </p:spPr>
        <p:txBody>
          <a:bodyPr lIns="19050" tIns="19050" rIns="19050" bIns="19050">
            <a:normAutofit/>
          </a:bodyPr>
          <a:lstStyle/>
          <a:p>
            <a:pPr algn="just" defTabSz="412750" hangingPunct="0">
              <a:lnSpc>
                <a:spcPct val="150000"/>
              </a:lnSpc>
              <a:defRPr/>
            </a:pPr>
            <a:r>
              <a:rPr lang="zh-CN" altLang="en-US" sz="2400" b="1" dirty="0">
                <a:sym typeface="+mn-ea"/>
              </a:rPr>
              <a:t>核心价值（最小可行信产品）</a:t>
            </a:r>
            <a:endParaRPr lang="zh-CN" altLang="en-US" sz="2400" b="1" kern="0" dirty="0">
              <a:solidFill>
                <a:srgbClr val="868A8D"/>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8" name="文本框 27"/>
          <p:cNvSpPr txBox="1"/>
          <p:nvPr/>
        </p:nvSpPr>
        <p:spPr>
          <a:xfrm>
            <a:off x="904747" y="242854"/>
            <a:ext cx="3826490" cy="645160"/>
          </a:xfrm>
          <a:prstGeom prst="rect">
            <a:avLst/>
          </a:prstGeom>
          <a:noFill/>
        </p:spPr>
        <p:txBody>
          <a:bodyPr wrap="square" rtlCol="0">
            <a:spAutoFit/>
          </a:bodyPr>
          <a:lstStyle/>
          <a:p>
            <a:r>
              <a:rPr lang="zh-CN" altLang="en-US" sz="3600" b="1" dirty="0" smtClean="0">
                <a:solidFill>
                  <a:srgbClr val="000000"/>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问题表述</a:t>
            </a:r>
            <a:endParaRPr lang="zh-CN" altLang="en-US" sz="3600" b="1" dirty="0" smtClean="0">
              <a:solidFill>
                <a:srgbClr val="000000"/>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27"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sp>
        <p:nvSpPr>
          <p:cNvPr id="3" name="出自【趣你的PPT】(微信:qunideppt)：最优质的PPT资源库"/>
          <p:cNvSpPr/>
          <p:nvPr/>
        </p:nvSpPr>
        <p:spPr>
          <a:xfrm>
            <a:off x="1014296" y="1572950"/>
            <a:ext cx="1971264" cy="494145"/>
          </a:xfrm>
          <a:prstGeom prst="roundRect">
            <a:avLst/>
          </a:prstGeom>
          <a:solidFill>
            <a:srgbClr val="76B0DF"/>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sz="1600" b="1" dirty="0">
              <a:solidFill>
                <a:prstClr val="white"/>
              </a:solidFill>
              <a:latin typeface="思源黑体 CN Normal" panose="020B0400000000000000" pitchFamily="34" charset="-122"/>
              <a:ea typeface="思源黑体 CN Normal" panose="020B0400000000000000" pitchFamily="34" charset="-122"/>
              <a:cs typeface="Roboto Condensed Light" charset="0"/>
              <a:sym typeface="思源黑体 CN Normal" panose="020B0400000000000000" pitchFamily="34" charset="-122"/>
            </a:endParaRPr>
          </a:p>
        </p:txBody>
      </p:sp>
      <p:sp>
        <p:nvSpPr>
          <p:cNvPr id="4" name="出自【趣你的PPT】(微信:qunideppt)：最优质的PPT资源库"/>
          <p:cNvSpPr txBox="1"/>
          <p:nvPr/>
        </p:nvSpPr>
        <p:spPr>
          <a:xfrm>
            <a:off x="1196168" y="1695195"/>
            <a:ext cx="1640541" cy="33718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1600" b="1" dirty="0">
                <a:solidFill>
                  <a:prstClr val="white"/>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用户痛点</a:t>
            </a:r>
            <a:endParaRPr lang="zh-CN" altLang="en-US" sz="1600" b="1" dirty="0">
              <a:solidFill>
                <a:prstClr val="white"/>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5" name="出自【趣你的PPT】(微信:qunideppt)：最优质的PPT资源库"/>
          <p:cNvSpPr/>
          <p:nvPr/>
        </p:nvSpPr>
        <p:spPr>
          <a:xfrm>
            <a:off x="7873204" y="1397944"/>
            <a:ext cx="1971264" cy="494145"/>
          </a:xfrm>
          <a:prstGeom prst="roundRect">
            <a:avLst/>
          </a:prstGeom>
          <a:solidFill>
            <a:srgbClr val="FEBF89"/>
          </a:solidFill>
          <a:ln>
            <a:noFill/>
          </a:ln>
          <a:effectLst>
            <a:outerShdw dist="38100" dir="5400000" algn="ctr" rotWithShape="0">
              <a:srgbClr val="000000">
                <a:alpha val="10000"/>
              </a:srgbClr>
            </a:outerShdw>
          </a:effectLst>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US" altLang="zh-CN" sz="1600" b="1" dirty="0">
              <a:solidFill>
                <a:prstClr val="white"/>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6" name="出自【趣你的PPT】(微信:qunideppt)：最优质的PPT资源库"/>
          <p:cNvSpPr txBox="1"/>
          <p:nvPr/>
        </p:nvSpPr>
        <p:spPr>
          <a:xfrm>
            <a:off x="7918932" y="1522729"/>
            <a:ext cx="1640541" cy="33718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1600" b="1" dirty="0">
                <a:solidFill>
                  <a:prstClr val="white"/>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API</a:t>
            </a:r>
            <a:r>
              <a:rPr lang="zh-CN" altLang="en-US" sz="1600" b="1" dirty="0">
                <a:solidFill>
                  <a:prstClr val="white"/>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加值</a:t>
            </a:r>
            <a:endParaRPr lang="zh-CN" altLang="en-US" sz="1600" b="1" dirty="0">
              <a:solidFill>
                <a:prstClr val="white"/>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34" name="išľíďè"/>
          <p:cNvSpPr/>
          <p:nvPr/>
        </p:nvSpPr>
        <p:spPr bwMode="auto">
          <a:xfrm>
            <a:off x="931545" y="3413125"/>
            <a:ext cx="2172335" cy="108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gn="l" defTabSz="913765">
              <a:lnSpc>
                <a:spcPct val="120000"/>
              </a:lnSpc>
              <a:spcBef>
                <a:spcPct val="0"/>
              </a:spcBef>
              <a:defRPr/>
            </a:pPr>
            <a:endParaRPr kumimoji="0" lang="zh-CN" altLang="en-US" sz="1400" b="1" i="0" u="none" strike="noStrike" cap="none" spc="0" normalizeH="0" baseline="0" dirty="0">
              <a:solidFill>
                <a:schemeClr val="bg2">
                  <a:lumMod val="10000"/>
                </a:schemeClr>
              </a:solidFill>
              <a:latin typeface="+mn-ea"/>
              <a:sym typeface="思源黑体 CN Normal" panose="020B0400000000000000" pitchFamily="34" charset="-122"/>
            </a:endParaRPr>
          </a:p>
        </p:txBody>
      </p:sp>
      <p:sp>
        <p:nvSpPr>
          <p:cNvPr id="7" name="išľíďè"/>
          <p:cNvSpPr/>
          <p:nvPr/>
        </p:nvSpPr>
        <p:spPr bwMode="auto">
          <a:xfrm>
            <a:off x="902970" y="4686935"/>
            <a:ext cx="217233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gn="l" defTabSz="913765">
              <a:lnSpc>
                <a:spcPct val="120000"/>
              </a:lnSpc>
              <a:spcBef>
                <a:spcPct val="0"/>
              </a:spcBef>
              <a:defRPr/>
            </a:pPr>
            <a:endParaRPr kumimoji="0" lang="zh-CN" altLang="en-US" sz="1400" b="1" i="0" u="none" strike="noStrike" cap="none" spc="0" normalizeH="0" baseline="0" dirty="0">
              <a:solidFill>
                <a:schemeClr val="bg2">
                  <a:lumMod val="10000"/>
                </a:schemeClr>
              </a:solidFill>
              <a:latin typeface="+mn-ea"/>
              <a:sym typeface="思源黑体 CN Normal" panose="020B0400000000000000" pitchFamily="34" charset="-122"/>
            </a:endParaRPr>
          </a:p>
        </p:txBody>
      </p:sp>
      <p:sp>
        <p:nvSpPr>
          <p:cNvPr id="31" name="文本框 30"/>
          <p:cNvSpPr txBox="1"/>
          <p:nvPr/>
        </p:nvSpPr>
        <p:spPr>
          <a:xfrm>
            <a:off x="6428232" y="1956815"/>
            <a:ext cx="5285232" cy="5078313"/>
          </a:xfrm>
          <a:prstGeom prst="rect">
            <a:avLst/>
          </a:prstGeom>
          <a:noFill/>
        </p:spPr>
        <p:txBody>
          <a:bodyPr wrap="square" rtlCol="0" anchor="t">
            <a:spAutoFit/>
          </a:bodyPr>
          <a:lstStyle/>
          <a:p>
            <a:r>
              <a:rPr lang="zh-CN" altLang="en-US" dirty="0" smtClean="0"/>
              <a:t>菜品识别</a:t>
            </a:r>
            <a:r>
              <a:rPr lang="en-US" altLang="zh-CN" dirty="0" smtClean="0"/>
              <a:t>API</a:t>
            </a:r>
            <a:r>
              <a:rPr lang="zh-CN" altLang="en-US" dirty="0" smtClean="0"/>
              <a:t>、人流量识别</a:t>
            </a:r>
            <a:r>
              <a:rPr lang="en-US" altLang="zh-CN" dirty="0" smtClean="0"/>
              <a:t>API</a:t>
            </a:r>
            <a:r>
              <a:rPr lang="zh-CN" altLang="en-US" dirty="0" smtClean="0"/>
              <a:t>：</a:t>
            </a:r>
            <a:endParaRPr lang="zh-CN" altLang="en-US" dirty="0" smtClean="0"/>
          </a:p>
          <a:p>
            <a:r>
              <a:rPr lang="zh-CN" altLang="en-US" dirty="0" smtClean="0"/>
              <a:t>准确度高，基于百度丰富的海量数据，利用深度学习技术及精准的算法迭代模型，不断提高准确度 </a:t>
            </a:r>
            <a:r>
              <a:rPr lang="en-US" altLang="zh-CN" dirty="0" smtClean="0"/>
              <a:t>—</a:t>
            </a:r>
            <a:r>
              <a:rPr lang="zh-CN" altLang="en-US" dirty="0" smtClean="0">
                <a:solidFill>
                  <a:schemeClr val="accent2">
                    <a:lumMod val="75000"/>
                  </a:schemeClr>
                </a:solidFill>
              </a:rPr>
              <a:t>能让出行者准确了解菜品的名称</a:t>
            </a:r>
            <a:endParaRPr lang="zh-CN" altLang="en-US" dirty="0" smtClean="0">
              <a:solidFill>
                <a:schemeClr val="accent2">
                  <a:lumMod val="75000"/>
                </a:schemeClr>
              </a:solidFill>
            </a:endParaRPr>
          </a:p>
          <a:p>
            <a:r>
              <a:rPr lang="zh-CN" altLang="en-US" dirty="0" smtClean="0"/>
              <a:t>支持获得百科信息，让产品功能更完善、内容更丰富 </a:t>
            </a:r>
            <a:r>
              <a:rPr lang="en-US" altLang="zh-CN" dirty="0" smtClean="0"/>
              <a:t>———— </a:t>
            </a:r>
            <a:r>
              <a:rPr lang="zh-CN" altLang="en-US" dirty="0" smtClean="0">
                <a:solidFill>
                  <a:schemeClr val="accent2">
                    <a:lumMod val="75000"/>
                  </a:schemeClr>
                </a:solidFill>
              </a:rPr>
              <a:t>能让旅行者了解当地更多特色信息</a:t>
            </a:r>
            <a:endParaRPr lang="zh-CN" altLang="en-US" dirty="0" smtClean="0">
              <a:solidFill>
                <a:schemeClr val="accent2">
                  <a:lumMod val="75000"/>
                </a:schemeClr>
              </a:solidFill>
            </a:endParaRPr>
          </a:p>
          <a:p>
            <a:r>
              <a:rPr lang="zh-CN" altLang="en-US" dirty="0" smtClean="0"/>
              <a:t>稳定性好，提供</a:t>
            </a:r>
            <a:r>
              <a:rPr lang="en-US" altLang="zh-CN" dirty="0" smtClean="0"/>
              <a:t>24</a:t>
            </a:r>
            <a:r>
              <a:rPr lang="zh-CN" altLang="en-US" dirty="0" smtClean="0"/>
              <a:t>小时云端高温的服务，单图毫秒级响应，服务可用性高达</a:t>
            </a:r>
            <a:r>
              <a:rPr lang="en-US" altLang="zh-CN" dirty="0" smtClean="0"/>
              <a:t>99.95% ———— </a:t>
            </a:r>
            <a:r>
              <a:rPr lang="zh-CN" altLang="en-US" dirty="0" smtClean="0">
                <a:solidFill>
                  <a:schemeClr val="accent2">
                    <a:lumMod val="75000"/>
                  </a:schemeClr>
                </a:solidFill>
              </a:rPr>
              <a:t>能让旅行者通过拍照识别快速获取信息</a:t>
            </a:r>
            <a:endParaRPr lang="zh-CN" altLang="en-US" dirty="0" smtClean="0">
              <a:solidFill>
                <a:schemeClr val="accent2">
                  <a:lumMod val="75000"/>
                </a:schemeClr>
              </a:solidFill>
            </a:endParaRPr>
          </a:p>
          <a:p>
            <a:r>
              <a:rPr lang="zh-CN" altLang="en-US" dirty="0" smtClean="0"/>
              <a:t>语音合成</a:t>
            </a:r>
            <a:r>
              <a:rPr lang="en-US" altLang="zh-CN" dirty="0" smtClean="0"/>
              <a:t>API</a:t>
            </a:r>
            <a:r>
              <a:rPr lang="zh-CN" altLang="en-US" dirty="0" smtClean="0"/>
              <a:t>：</a:t>
            </a:r>
            <a:endParaRPr lang="zh-CN" altLang="en-US" dirty="0" smtClean="0"/>
          </a:p>
          <a:p>
            <a:r>
              <a:rPr lang="zh-CN" altLang="en-US" dirty="0" smtClean="0"/>
              <a:t>支持多种语言多种音色，支持中文、英文混读，有男声、女声、童声可供选择，更支持语速、音调、音量设置，让应用具有更甜美和更磁性的声音，合成效果流畅自然，合成效果接近真人声音，流畅自然，且极具表现力，为用户带来最舒适的听觉体验 </a:t>
            </a:r>
            <a:r>
              <a:rPr lang="en-US" altLang="zh-CN" dirty="0" smtClean="0"/>
              <a:t>———— </a:t>
            </a:r>
            <a:r>
              <a:rPr lang="zh-CN" altLang="en-US" dirty="0" smtClean="0">
                <a:solidFill>
                  <a:schemeClr val="accent2">
                    <a:lumMod val="75000"/>
                  </a:schemeClr>
                </a:solidFill>
              </a:rPr>
              <a:t>提供了另外一种浏览信息的方式，带来更极致的阅读体验</a:t>
            </a:r>
            <a:endParaRPr lang="zh-CN" altLang="en-US" dirty="0" smtClean="0">
              <a:solidFill>
                <a:schemeClr val="accent2">
                  <a:lumMod val="75000"/>
                </a:schemeClr>
              </a:solidFill>
            </a:endParaRPr>
          </a:p>
          <a:p>
            <a:endParaRPr lang="zh-CN" altLang="en-US" b="1" dirty="0"/>
          </a:p>
        </p:txBody>
      </p:sp>
      <p:sp>
        <p:nvSpPr>
          <p:cNvPr id="18" name="矩形 17"/>
          <p:cNvSpPr/>
          <p:nvPr/>
        </p:nvSpPr>
        <p:spPr>
          <a:xfrm>
            <a:off x="954024" y="2276178"/>
            <a:ext cx="5126736" cy="2031325"/>
          </a:xfrm>
          <a:prstGeom prst="rect">
            <a:avLst/>
          </a:prstGeom>
        </p:spPr>
        <p:txBody>
          <a:bodyPr wrap="square">
            <a:spAutoFit/>
          </a:bodyPr>
          <a:lstStyle/>
          <a:p>
            <a:r>
              <a:rPr lang="en-US" altLang="zh-CN" dirty="0" smtClean="0"/>
              <a:t>1.</a:t>
            </a:r>
            <a:r>
              <a:rPr lang="zh-CN" altLang="en-US" dirty="0" smtClean="0"/>
              <a:t>旅游的时候，在异地吃到好吃的菜品想分享给好友却不知道叫什么</a:t>
            </a:r>
            <a:endParaRPr lang="zh-CN" altLang="en-US" dirty="0" smtClean="0"/>
          </a:p>
          <a:p>
            <a:r>
              <a:rPr lang="en-US" altLang="zh-CN" dirty="0" smtClean="0"/>
              <a:t>2.</a:t>
            </a:r>
            <a:r>
              <a:rPr lang="zh-CN" altLang="en-US" dirty="0" smtClean="0"/>
              <a:t>在外游玩，不知道当地特色景区与地标</a:t>
            </a:r>
            <a:endParaRPr lang="zh-CN" altLang="en-US" dirty="0" smtClean="0"/>
          </a:p>
          <a:p>
            <a:r>
              <a:rPr lang="en-US" altLang="zh-CN" dirty="0" smtClean="0"/>
              <a:t>3.</a:t>
            </a:r>
            <a:r>
              <a:rPr lang="zh-CN" altLang="en-US" dirty="0" smtClean="0"/>
              <a:t>疫情原因，避免人群聚集却因为不熟悉当地情况，不知道哪里人多哪里人少</a:t>
            </a:r>
            <a:endParaRPr lang="zh-CN" altLang="en-US" dirty="0" smtClean="0"/>
          </a:p>
          <a:p>
            <a:r>
              <a:rPr lang="en-US" altLang="zh-CN" dirty="0" smtClean="0"/>
              <a:t>4.</a:t>
            </a:r>
            <a:r>
              <a:rPr lang="zh-CN" altLang="en-US" dirty="0" smtClean="0"/>
              <a:t>平时吃到好吃的菜品却不知道叫什么，怎么做</a:t>
            </a:r>
            <a:endParaRPr lang="zh-CN" altLang="en-US" dirty="0" smtClean="0"/>
          </a:p>
          <a:p>
            <a:r>
              <a:rPr lang="zh-CN" altLang="en-US" dirty="0" smtClean="0"/>
              <a:t>想旅游，对目标城市不够熟悉</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sp>
        <p:nvSpPr>
          <p:cNvPr id="12" name="文本框 11"/>
          <p:cNvSpPr txBox="1"/>
          <p:nvPr/>
        </p:nvSpPr>
        <p:spPr>
          <a:xfrm>
            <a:off x="1409319" y="440309"/>
            <a:ext cx="2540000" cy="583565"/>
          </a:xfrm>
          <a:prstGeom prst="rect">
            <a:avLst/>
          </a:prstGeom>
          <a:noFill/>
        </p:spPr>
        <p:txBody>
          <a:bodyPr wrap="square" rtlCol="0" anchor="t">
            <a:spAutoFit/>
          </a:bodyPr>
          <a:lstStyle/>
          <a:p>
            <a:r>
              <a:rPr lang="en-US" altLang="zh-CN" sz="3200" b="1" dirty="0"/>
              <a:t>“</a:t>
            </a:r>
            <a:r>
              <a:rPr lang="zh-CN" altLang="en-US" sz="3200" b="1" dirty="0"/>
              <a:t>需求列表</a:t>
            </a:r>
            <a:r>
              <a:rPr lang="en-US" altLang="zh-CN" sz="3200" b="1" dirty="0"/>
              <a:t>”</a:t>
            </a:r>
            <a:endParaRPr lang="en-US" altLang="zh-CN" sz="3200" b="1" dirty="0"/>
          </a:p>
        </p:txBody>
      </p:sp>
      <p:pic>
        <p:nvPicPr>
          <p:cNvPr id="2050" name="Picture 2"/>
          <p:cNvPicPr>
            <a:picLocks noChangeAspect="1" noChangeArrowheads="1"/>
          </p:cNvPicPr>
          <p:nvPr/>
        </p:nvPicPr>
        <p:blipFill>
          <a:blip r:embed="rId2" cstate="print"/>
          <a:srcRect/>
          <a:stretch>
            <a:fillRect/>
          </a:stretch>
        </p:blipFill>
        <p:spPr bwMode="auto">
          <a:xfrm>
            <a:off x="1383411" y="1090601"/>
            <a:ext cx="5473872" cy="5767399"/>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31898"/>
            <a:ext cx="12248709" cy="6889898"/>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9" name="矩形 8"/>
          <p:cNvSpPr/>
          <p:nvPr/>
        </p:nvSpPr>
        <p:spPr>
          <a:xfrm>
            <a:off x="1811965" y="1808641"/>
            <a:ext cx="8756797" cy="3625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3109595" y="3597910"/>
            <a:ext cx="3573145" cy="681990"/>
          </a:xfrm>
          <a:prstGeom prst="rect">
            <a:avLst/>
          </a:prstGeom>
        </p:spPr>
        <p:txBody>
          <a:bodyPr wrap="square">
            <a:spAutoFit/>
          </a:bodyPr>
          <a:lstStyle/>
          <a:p>
            <a:pPr fontAlgn="base">
              <a:lnSpc>
                <a:spcPct val="120000"/>
              </a:lnSpc>
            </a:pPr>
            <a:r>
              <a:rPr lang="zh-CN" altLang="en-US" sz="3200" dirty="0" smtClean="0">
                <a:solidFill>
                  <a:schemeClr val="accent3">
                    <a:lumMod val="50000"/>
                  </a:schemeClr>
                </a:solidFill>
                <a:latin typeface="Arial" panose="020B0604020202090204" pitchFamily="34" charset="0"/>
                <a:ea typeface="微软雅黑" panose="020B0503020204020204" charset="-122"/>
                <a:cs typeface="+mn-ea"/>
                <a:sym typeface="Arial" panose="020B0604020202090204" pitchFamily="34" charset="0"/>
              </a:rPr>
              <a:t>解决方案原型表述</a:t>
            </a:r>
            <a:endParaRPr lang="zh-CN" altLang="en-US" sz="3200" b="1"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3" name="矩形 22"/>
          <p:cNvSpPr/>
          <p:nvPr/>
        </p:nvSpPr>
        <p:spPr>
          <a:xfrm>
            <a:off x="4569377" y="3386547"/>
            <a:ext cx="1717137" cy="253916"/>
          </a:xfrm>
          <a:prstGeom prst="rect">
            <a:avLst/>
          </a:prstGeom>
        </p:spPr>
        <p:txBody>
          <a:bodyPr wrap="none">
            <a:spAutoFit/>
          </a:bodyPr>
          <a:lstStyle/>
          <a:p>
            <a:r>
              <a:rPr lang="en-US" altLang="zh-CN" sz="1050" b="1" spc="600" dirty="0" smtClean="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YOUR TITLE</a:t>
            </a:r>
            <a:endParaRPr lang="zh-CN" altLang="en-US" sz="1050" b="1" spc="6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4" name="文本框 23"/>
          <p:cNvSpPr txBox="1"/>
          <p:nvPr/>
        </p:nvSpPr>
        <p:spPr>
          <a:xfrm>
            <a:off x="3109380" y="4174860"/>
            <a:ext cx="4035700" cy="535531"/>
          </a:xfrm>
          <a:prstGeom prst="rect">
            <a:avLst/>
          </a:prstGeom>
          <a:noFill/>
        </p:spPr>
        <p:txBody>
          <a:bodyPr wrap="square" rtlCol="0">
            <a:spAutoFit/>
            <a:scene3d>
              <a:camera prst="orthographicFront"/>
              <a:lightRig rig="threePt" dir="t"/>
            </a:scene3d>
            <a:sp3d contourW="12700"/>
          </a:bodyPr>
          <a:lstStyle/>
          <a:p>
            <a:pPr defTabSz="685800">
              <a:lnSpc>
                <a:spcPct val="120000"/>
              </a:lnSpc>
              <a:defRPr/>
            </a:pPr>
            <a:r>
              <a:rPr lang="en-US" altLang="zh-CN" sz="12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The user can demonstrate on a projector or computer or print the it into a film to be used in a wider field</a:t>
            </a:r>
            <a:endParaRPr lang="en-US" altLang="zh-CN" sz="12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6" name="MH_Others_2"/>
          <p:cNvSpPr txBox="1"/>
          <p:nvPr>
            <p:custDataLst>
              <p:tags r:id="rId3"/>
            </p:custDataLst>
          </p:nvPr>
        </p:nvSpPr>
        <p:spPr>
          <a:xfrm>
            <a:off x="2957266" y="2760729"/>
            <a:ext cx="1479557" cy="1015663"/>
          </a:xfrm>
          <a:prstGeom prst="rect">
            <a:avLst/>
          </a:prstGeom>
          <a:noFill/>
        </p:spPr>
        <p:txBody>
          <a:bodyPr wrap="square">
            <a:spAutoFit/>
          </a:bodyPr>
          <a:lstStyle/>
          <a:p>
            <a:pPr algn="ctr">
              <a:defRPr/>
            </a:pPr>
            <a:r>
              <a:rPr lang="en-US" altLang="zh-CN" sz="6000" b="1" i="1" spc="400" dirty="0" smtClean="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03</a:t>
            </a:r>
            <a:endParaRPr lang="zh-CN" altLang="en-US" sz="6000" b="1" i="1" spc="4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1" name="MH_Others_1"/>
          <p:cNvSpPr txBox="1"/>
          <p:nvPr>
            <p:custDataLst>
              <p:tags r:id="rId4"/>
            </p:custDataLst>
          </p:nvPr>
        </p:nvSpPr>
        <p:spPr>
          <a:xfrm>
            <a:off x="7219415" y="3443516"/>
            <a:ext cx="2567115" cy="731570"/>
          </a:xfrm>
          <a:prstGeom prst="rect">
            <a:avLst/>
          </a:prstGeom>
          <a:noFill/>
        </p:spPr>
        <p:txBody>
          <a:bodyPr wrap="square" lIns="0" tIns="0" rIns="0" bIns="0" rtlCol="0" anchor="ctr" anchorCtr="0">
            <a:noAutofit/>
          </a:bodyPr>
          <a:lstStyle/>
          <a:p>
            <a:pPr algn="ctr" fontAlgn="base">
              <a:lnSpc>
                <a:spcPct val="120000"/>
              </a:lnSpc>
            </a:pPr>
            <a:r>
              <a:rPr lang="en-US" altLang="zh-CN" sz="2800" dirty="0" smtClean="0">
                <a:solidFill>
                  <a:schemeClr val="tx1">
                    <a:lumMod val="65000"/>
                    <a:lumOff val="35000"/>
                  </a:schemeClr>
                </a:solidFill>
                <a:latin typeface="Arial" panose="020B0604020202090204" pitchFamily="34" charset="0"/>
                <a:ea typeface="微软雅黑" panose="020B0503020204020204" charset="-122"/>
                <a:cs typeface="+mn-ea"/>
                <a:sym typeface="Arial" panose="020B0604020202090204" pitchFamily="34" charset="0"/>
              </a:rPr>
              <a:t>Solution prototype representation</a:t>
            </a:r>
            <a:endParaRPr lang="zh-CN" altLang="en-US" sz="2800" dirty="0">
              <a:solidFill>
                <a:srgbClr val="0D0D0D"/>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anim calcmode="lin" valueType="num">
                                      <p:cBhvr>
                                        <p:cTn id="9"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3"/>
                                        </p:tgtEl>
                                      </p:cBhvr>
                                    </p:animEffect>
                                  </p:childTnLst>
                                </p:cTn>
                              </p:par>
                            </p:childTnLst>
                          </p:cTn>
                        </p:par>
                        <p:par>
                          <p:cTn id="12" fill="hold">
                            <p:stCondLst>
                              <p:cond delay="950"/>
                            </p:stCondLst>
                            <p:childTnLst>
                              <p:par>
                                <p:cTn id="13" presetID="14" presetClass="entr" presetSubtype="1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32"/>
          <p:cNvSpPr/>
          <p:nvPr/>
        </p:nvSpPr>
        <p:spPr>
          <a:xfrm>
            <a:off x="2787857" y="825189"/>
            <a:ext cx="1075120" cy="1075121"/>
          </a:xfrm>
          <a:prstGeom prst="ellipse">
            <a:avLst/>
          </a:prstGeom>
          <a:solidFill>
            <a:srgbClr val="76B0DF"/>
          </a:solidFill>
          <a:ln w="12700" cap="flat" cmpd="sng" algn="ctr">
            <a:noFill/>
            <a:prstDash val="solid"/>
            <a:miter lim="800000"/>
          </a:ln>
          <a:effectLst/>
        </p:spPr>
        <p:txBody>
          <a:bodyPr rtlCol="0" anchor="ctr"/>
          <a:lstStyle/>
          <a:p>
            <a:pPr algn="ctr" defTabSz="1201420">
              <a:defRPr/>
            </a:pPr>
            <a:endParaRPr lang="en-GB" sz="1380" kern="0" dirty="0">
              <a:solidFill>
                <a:prstClr val="black">
                  <a:lumMod val="65000"/>
                  <a:lumOff val="35000"/>
                </a:prst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4" name="Freeform 24"/>
          <p:cNvSpPr>
            <a:spLocks noEditPoints="1"/>
          </p:cNvSpPr>
          <p:nvPr/>
        </p:nvSpPr>
        <p:spPr bwMode="auto">
          <a:xfrm>
            <a:off x="3044168" y="1044816"/>
            <a:ext cx="562498" cy="635867"/>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ysClr val="window" lastClr="FFFFFF"/>
          </a:solidFill>
          <a:ln>
            <a:noFill/>
          </a:ln>
        </p:spPr>
        <p:txBody>
          <a:bodyPr vert="horz" wrap="square" lIns="60070" tIns="30035" rIns="60070" bIns="30035" numCol="1" anchor="t" anchorCtr="0" compatLnSpc="1"/>
          <a:lstStyle/>
          <a:p>
            <a:pPr defTabSz="1201420">
              <a:defRPr/>
            </a:pPr>
            <a:endParaRPr lang="en-GB" sz="1380" kern="0">
              <a:solidFill>
                <a:prstClr val="black">
                  <a:lumMod val="65000"/>
                  <a:lumOff val="35000"/>
                </a:prst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5" name="Rectangle 34"/>
          <p:cNvSpPr/>
          <p:nvPr/>
        </p:nvSpPr>
        <p:spPr>
          <a:xfrm>
            <a:off x="3903488" y="1275579"/>
            <a:ext cx="2922595" cy="375487"/>
          </a:xfrm>
          <a:prstGeom prst="rect">
            <a:avLst/>
          </a:prstGeom>
        </p:spPr>
        <p:txBody>
          <a:bodyPr wrap="none">
            <a:spAutoFit/>
          </a:bodyPr>
          <a:lstStyle/>
          <a:p>
            <a:pPr algn="ctr" defTabSz="1201420">
              <a:defRPr/>
            </a:pPr>
            <a:r>
              <a:rPr lang="zh-CN" altLang="en-US" sz="1840" b="1" kern="0" dirty="0" smtClean="0">
                <a:solidFill>
                  <a:schemeClr val="tx1">
                    <a:lumMod val="95000"/>
                    <a:lumOff val="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问题1：有什么应用场景？</a:t>
            </a:r>
            <a:endParaRPr lang="zh-CN" altLang="en-US" sz="1840" b="1" kern="0" dirty="0" smtClean="0">
              <a:solidFill>
                <a:schemeClr val="tx1">
                  <a:lumMod val="95000"/>
                  <a:lumOff val="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27"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sp>
        <p:nvSpPr>
          <p:cNvPr id="8" name="矩形 7"/>
          <p:cNvSpPr/>
          <p:nvPr/>
        </p:nvSpPr>
        <p:spPr>
          <a:xfrm>
            <a:off x="1941576" y="2012109"/>
            <a:ext cx="6096000" cy="3693319"/>
          </a:xfrm>
          <a:prstGeom prst="rect">
            <a:avLst/>
          </a:prstGeom>
        </p:spPr>
        <p:txBody>
          <a:bodyPr>
            <a:spAutoFit/>
          </a:bodyPr>
          <a:lstStyle/>
          <a:p>
            <a:r>
              <a:rPr lang="zh-CN" altLang="en-US" b="1" dirty="0" smtClean="0"/>
              <a:t>具体应用场景：</a:t>
            </a:r>
            <a:endParaRPr lang="zh-CN" altLang="en-US" b="1" dirty="0" smtClean="0"/>
          </a:p>
          <a:p>
            <a:r>
              <a:rPr lang="zh-CN" altLang="en-US" dirty="0" smtClean="0"/>
              <a:t>一家人出行旅行，到餐馆吃饭，小孩子询问父亲菜品是什么？父亲对这个问题回答不上来，这时他打开了旅行助手</a:t>
            </a:r>
            <a:r>
              <a:rPr lang="en-US" altLang="zh-CN" dirty="0" smtClean="0"/>
              <a:t>APP</a:t>
            </a:r>
            <a:r>
              <a:rPr lang="zh-CN" altLang="en-US" dirty="0" smtClean="0"/>
              <a:t>，对菜品拍照识别，返回结果后告诉孩子</a:t>
            </a:r>
            <a:endParaRPr lang="zh-CN" altLang="en-US" dirty="0" smtClean="0"/>
          </a:p>
          <a:p>
            <a:r>
              <a:rPr lang="zh-CN" altLang="en-US" dirty="0" smtClean="0"/>
              <a:t>出行旅行时，在餐馆吃饭，一家人查询菜品时想使用语音播报的形式对菜品进行讲解，这时他们打开了旅行助手</a:t>
            </a:r>
            <a:r>
              <a:rPr lang="en-US" altLang="zh-CN" dirty="0" smtClean="0"/>
              <a:t>app</a:t>
            </a:r>
            <a:r>
              <a:rPr lang="zh-CN" altLang="en-US" dirty="0" smtClean="0"/>
              <a:t>，对菜品进行语音播报</a:t>
            </a:r>
            <a:endParaRPr lang="zh-CN" altLang="en-US" dirty="0" smtClean="0"/>
          </a:p>
          <a:p>
            <a:r>
              <a:rPr lang="zh-CN" altLang="en-US" dirty="0" smtClean="0"/>
              <a:t>小明到北京旅行，他想了解到底是故宫人流量多还是颐和园人流量多再决定今天去哪里玩，这时他打开了旅行助手</a:t>
            </a:r>
            <a:r>
              <a:rPr lang="en-US" altLang="zh-CN" dirty="0" smtClean="0"/>
              <a:t>app</a:t>
            </a:r>
            <a:r>
              <a:rPr lang="zh-CN" altLang="en-US" dirty="0" smtClean="0"/>
              <a:t>，查询了故宫和颐和园对人流量监测，做了决定</a:t>
            </a:r>
            <a:endParaRPr lang="zh-CN" altLang="en-US" dirty="0" smtClean="0"/>
          </a:p>
          <a:p>
            <a:r>
              <a:rPr lang="zh-CN" altLang="en-US" dirty="0" smtClean="0"/>
              <a:t>小红到异地旅行，她看到一个非常宏伟到建筑，但是却不知道建筑的故事，这时，她打开了旅行助手</a:t>
            </a:r>
            <a:r>
              <a:rPr lang="en-US" altLang="zh-CN" dirty="0" smtClean="0"/>
              <a:t>app</a:t>
            </a:r>
            <a:r>
              <a:rPr lang="zh-CN" altLang="en-US" dirty="0" smtClean="0"/>
              <a:t>，查询了这个地标，了解到了这个建筑地标背后的故事。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p:cNvSpPr/>
          <p:nvPr/>
        </p:nvSpPr>
        <p:spPr>
          <a:xfrm>
            <a:off x="1544568" y="132146"/>
            <a:ext cx="1903976" cy="520503"/>
          </a:xfrm>
          <a:prstGeom prst="roundRect">
            <a:avLst>
              <a:gd name="adj" fmla="val 5795"/>
            </a:avLst>
          </a:prstGeom>
          <a:solidFill>
            <a:srgbClr val="00B050"/>
          </a:solidFill>
          <a:ln w="25400" cap="flat">
            <a:noFill/>
            <a:prstDash val="solid"/>
            <a:miter lim="400000"/>
          </a:ln>
          <a:effectLst/>
        </p:spPr>
        <p:txBody>
          <a:bodyPr wrap="square" lIns="25400" tIns="25400" rIns="25400" bIns="25400" numCol="1" anchor="ctr">
            <a:noAutofit/>
          </a:bodyPr>
          <a:lstStyle/>
          <a:p>
            <a:pPr algn="ctr" defTabSz="412750" hangingPunct="0">
              <a:defRPr sz="3200">
                <a:solidFill>
                  <a:srgbClr val="FFFFFF"/>
                </a:solidFill>
                <a:latin typeface="Helvetica Light"/>
                <a:ea typeface="Helvetica Light"/>
                <a:cs typeface="Helvetica Light"/>
                <a:sym typeface="Helvetica Light"/>
              </a:defRPr>
            </a:pPr>
            <a:endParaRPr sz="1600" kern="0">
              <a:solidFill>
                <a:srgbClr val="FFFFFF"/>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5" name="文本框 14"/>
          <p:cNvSpPr txBox="1"/>
          <p:nvPr/>
        </p:nvSpPr>
        <p:spPr>
          <a:xfrm>
            <a:off x="1791970" y="242570"/>
            <a:ext cx="1384935" cy="337185"/>
          </a:xfrm>
          <a:prstGeom prst="rect">
            <a:avLst/>
          </a:prstGeom>
          <a:noFill/>
        </p:spPr>
        <p:txBody>
          <a:bodyPr wrap="square" rtlCol="0">
            <a:spAutoFit/>
          </a:bodyPr>
          <a:lstStyle/>
          <a:p>
            <a:pPr algn="dist"/>
            <a:r>
              <a:rPr lang="zh-CN" altLang="en-US" sz="1600" b="1">
                <a:solidFill>
                  <a:schemeClr val="bg1"/>
                </a:solidFill>
                <a:effectLst>
                  <a:outerShdw blurRad="38100" dist="25400" dir="5400000" algn="ctr" rotWithShape="0">
                    <a:srgbClr val="6E747A">
                      <a:alpha val="43000"/>
                    </a:srgbClr>
                  </a:outerShdw>
                </a:effectLst>
                <a:sym typeface="+mn-ea"/>
              </a:rPr>
              <a:t>界面流程图</a:t>
            </a:r>
            <a:endParaRPr lang="zh-CN" altLang="en-US" sz="1600" b="1" dirty="0" smtClean="0">
              <a:solidFill>
                <a:schemeClr val="bg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cs typeface="+mn-ea"/>
              <a:sym typeface="+mn-ea"/>
            </a:endParaRPr>
          </a:p>
        </p:txBody>
      </p:sp>
      <p:pic>
        <p:nvPicPr>
          <p:cNvPr id="20"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sp>
        <p:nvSpPr>
          <p:cNvPr id="16386" name="AutoShape 2" descr="用户流程"/>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6388" name="AutoShape 4" descr="https://gitee.com/jewelzz7979/API/raw/master/pic/%E7%94%A8%E6%88%B7%E4%BD%BF%E7%94%A8%E6%B5%81%E7%A8%8B%E5%9B%B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6389" name="Picture 5" descr="D:\用户目录\下载\API\pic\用户使用流程图.png"/>
          <p:cNvPicPr>
            <a:picLocks noChangeAspect="1" noChangeArrowheads="1"/>
          </p:cNvPicPr>
          <p:nvPr/>
        </p:nvPicPr>
        <p:blipFill>
          <a:blip r:embed="rId2" cstate="print"/>
          <a:srcRect/>
          <a:stretch>
            <a:fillRect/>
          </a:stretch>
        </p:blipFill>
        <p:spPr bwMode="auto">
          <a:xfrm>
            <a:off x="3745197" y="420624"/>
            <a:ext cx="5231958" cy="601675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grpSp>
        <p:nvGrpSpPr>
          <p:cNvPr id="5" name="组合 4"/>
          <p:cNvGrpSpPr/>
          <p:nvPr/>
        </p:nvGrpSpPr>
        <p:grpSpPr>
          <a:xfrm>
            <a:off x="3848197" y="2209596"/>
            <a:ext cx="2209370" cy="1628459"/>
            <a:chOff x="2282892" y="2767021"/>
            <a:chExt cx="1657762" cy="1221509"/>
          </a:xfrm>
        </p:grpSpPr>
        <p:sp>
          <p:nvSpPr>
            <p:cNvPr id="6" name="五边形 5"/>
            <p:cNvSpPr/>
            <p:nvPr/>
          </p:nvSpPr>
          <p:spPr>
            <a:xfrm rot="16200000" flipV="1">
              <a:off x="2501018" y="2548895"/>
              <a:ext cx="1221509" cy="1657762"/>
            </a:xfrm>
            <a:prstGeom prst="homePlate">
              <a:avLst/>
            </a:prstGeom>
            <a:solidFill>
              <a:srgbClr val="76B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7" name="矩形 6"/>
            <p:cNvSpPr/>
            <p:nvPr/>
          </p:nvSpPr>
          <p:spPr>
            <a:xfrm>
              <a:off x="2354595" y="3395950"/>
              <a:ext cx="1453732" cy="461665"/>
            </a:xfrm>
            <a:prstGeom prst="rect">
              <a:avLst/>
            </a:prstGeom>
          </p:spPr>
          <p:txBody>
            <a:bodyPr wrap="square">
              <a:noAutofit/>
            </a:bodyPr>
            <a:lstStyle/>
            <a:p>
              <a:pPr lvl="0" algn="ctr">
                <a:defRPr/>
              </a:pPr>
              <a:r>
                <a:rPr lang="zh-CN" altLang="en-US" sz="2400"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rPr>
                <a:t>技术可行性的角度分析</a:t>
              </a:r>
              <a:endParaRPr lang="zh-CN" altLang="en-US" sz="2400"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a:p>
              <a:pPr algn="ctr">
                <a:defRPr/>
              </a:pPr>
              <a:endParaRPr lang="zh-CN" altLang="en-US" sz="2135" b="1" dirty="0">
                <a:solidFill>
                  <a:schemeClr val="bg1"/>
                </a:solidFill>
                <a:latin typeface="思源黑体 CN Normal" panose="020B0400000000000000" pitchFamily="34" charset="-122"/>
                <a:ea typeface="思源黑体 CN Normal" panose="020B0400000000000000" pitchFamily="34" charset="-122"/>
                <a:cs typeface="经典特宋简" panose="02010609010101010101" pitchFamily="49" charset="-122"/>
                <a:sym typeface="字魂58号-创中黑" panose="00000500000000000000" pitchFamily="2" charset="-122"/>
              </a:endParaRPr>
            </a:p>
          </p:txBody>
        </p:sp>
      </p:grpSp>
      <p:grpSp>
        <p:nvGrpSpPr>
          <p:cNvPr id="8" name="组合 7"/>
          <p:cNvGrpSpPr/>
          <p:nvPr/>
        </p:nvGrpSpPr>
        <p:grpSpPr>
          <a:xfrm>
            <a:off x="6445173" y="2209596"/>
            <a:ext cx="2209370" cy="1628459"/>
            <a:chOff x="4231488" y="2767021"/>
            <a:chExt cx="1657762" cy="1221509"/>
          </a:xfrm>
        </p:grpSpPr>
        <p:sp>
          <p:nvSpPr>
            <p:cNvPr id="9" name="五边形 8"/>
            <p:cNvSpPr/>
            <p:nvPr/>
          </p:nvSpPr>
          <p:spPr>
            <a:xfrm rot="16200000" flipV="1">
              <a:off x="4449614" y="2548895"/>
              <a:ext cx="1221509" cy="1657762"/>
            </a:xfrm>
            <a:prstGeom prst="homePlate">
              <a:avLst/>
            </a:prstGeom>
            <a:solidFill>
              <a:srgbClr val="76B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10" name="矩形 9"/>
            <p:cNvSpPr/>
            <p:nvPr/>
          </p:nvSpPr>
          <p:spPr>
            <a:xfrm>
              <a:off x="4333503" y="3289202"/>
              <a:ext cx="1453732" cy="461665"/>
            </a:xfrm>
            <a:prstGeom prst="rect">
              <a:avLst/>
            </a:prstGeom>
          </p:spPr>
          <p:txBody>
            <a:bodyPr wrap="square">
              <a:noAutofit/>
            </a:bodyPr>
            <a:lstStyle/>
            <a:p>
              <a:pPr algn="ctr">
                <a:defRPr/>
              </a:pPr>
              <a:r>
                <a:rPr lang="zh-CN" altLang="en-US" sz="2400"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rPr>
                <a:t>用户可欲性的角度分析</a:t>
              </a:r>
              <a:endParaRPr lang="zh-CN" altLang="en-US" sz="2135" b="1" dirty="0">
                <a:solidFill>
                  <a:schemeClr val="bg1"/>
                </a:solidFill>
                <a:latin typeface="思源黑体 CN Normal" panose="020B0400000000000000" pitchFamily="34" charset="-122"/>
                <a:ea typeface="思源黑体 CN Normal" panose="020B0400000000000000" pitchFamily="34" charset="-122"/>
                <a:cs typeface="经典特宋简" panose="02010609010101010101" pitchFamily="49" charset="-122"/>
                <a:sym typeface="字魂58号-创中黑" panose="00000500000000000000" pitchFamily="2" charset="-122"/>
              </a:endParaRPr>
            </a:p>
          </p:txBody>
        </p:sp>
      </p:grpSp>
      <p:grpSp>
        <p:nvGrpSpPr>
          <p:cNvPr id="11" name="组合 10"/>
          <p:cNvGrpSpPr/>
          <p:nvPr/>
        </p:nvGrpSpPr>
        <p:grpSpPr>
          <a:xfrm>
            <a:off x="5146685" y="1220888"/>
            <a:ext cx="2209370" cy="1628459"/>
            <a:chOff x="3257190" y="2025390"/>
            <a:chExt cx="1657762" cy="1221509"/>
          </a:xfrm>
        </p:grpSpPr>
        <p:sp>
          <p:nvSpPr>
            <p:cNvPr id="12" name="五边形 11"/>
            <p:cNvSpPr/>
            <p:nvPr/>
          </p:nvSpPr>
          <p:spPr>
            <a:xfrm rot="5400000">
              <a:off x="3475316" y="1807264"/>
              <a:ext cx="1221509" cy="1657762"/>
            </a:xfrm>
            <a:prstGeom prst="homePlate">
              <a:avLst/>
            </a:prstGeom>
            <a:solidFill>
              <a:srgbClr val="FEB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13" name="矩形 12"/>
            <p:cNvSpPr/>
            <p:nvPr/>
          </p:nvSpPr>
          <p:spPr>
            <a:xfrm>
              <a:off x="3298587" y="2241715"/>
              <a:ext cx="1514348" cy="461665"/>
            </a:xfrm>
            <a:prstGeom prst="rect">
              <a:avLst/>
            </a:prstGeom>
          </p:spPr>
          <p:txBody>
            <a:bodyPr wrap="square">
              <a:noAutofit/>
            </a:bodyPr>
            <a:lstStyle/>
            <a:p>
              <a:pPr lvl="0" algn="ctr">
                <a:defRPr/>
              </a:pPr>
              <a:r>
                <a:rPr lang="zh-CN" altLang="en-US" sz="2400"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rPr>
                <a:t>商业可行性的角度分析</a:t>
              </a:r>
              <a:endParaRPr lang="zh-CN" altLang="en-US" sz="2400"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a:p>
              <a:pPr algn="ctr">
                <a:defRPr/>
              </a:pPr>
              <a:endParaRPr lang="zh-CN" altLang="en-US" sz="2135" b="1" dirty="0">
                <a:solidFill>
                  <a:schemeClr val="bg1"/>
                </a:solidFill>
                <a:latin typeface="思源黑体 CN Normal" panose="020B0400000000000000" pitchFamily="34" charset="-122"/>
                <a:ea typeface="思源黑体 CN Normal" panose="020B0400000000000000" pitchFamily="34" charset="-122"/>
                <a:cs typeface="经典特宋简" panose="02010609010101010101" pitchFamily="49" charset="-122"/>
                <a:sym typeface="字魂58号-创中黑" panose="00000500000000000000" pitchFamily="2" charset="-122"/>
              </a:endParaRPr>
            </a:p>
          </p:txBody>
        </p:sp>
      </p:grpSp>
      <p:cxnSp>
        <p:nvCxnSpPr>
          <p:cNvPr id="17" name="肘形连接符 16"/>
          <p:cNvCxnSpPr/>
          <p:nvPr/>
        </p:nvCxnSpPr>
        <p:spPr>
          <a:xfrm rot="16200000" flipV="1">
            <a:off x="4953425" y="108306"/>
            <a:ext cx="741874" cy="1483290"/>
          </a:xfrm>
          <a:prstGeom prst="bentConnector2">
            <a:avLst/>
          </a:prstGeom>
          <a:ln>
            <a:solidFill>
              <a:srgbClr val="FEBF89"/>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5400000">
            <a:off x="4095254" y="3629567"/>
            <a:ext cx="649140" cy="1066115"/>
          </a:xfrm>
          <a:prstGeom prst="bentConnector2">
            <a:avLst/>
          </a:prstGeom>
          <a:ln>
            <a:solidFill>
              <a:srgbClr val="76B0DF"/>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rot="16200000" flipH="1">
            <a:off x="7079814" y="3647699"/>
            <a:ext cx="639051" cy="1019761"/>
          </a:xfrm>
          <a:prstGeom prst="bentConnector2">
            <a:avLst/>
          </a:prstGeom>
          <a:ln>
            <a:solidFill>
              <a:srgbClr val="76B0DF"/>
            </a:solidFill>
          </a:ln>
        </p:spPr>
        <p:style>
          <a:lnRef idx="1">
            <a:schemeClr val="accent1"/>
          </a:lnRef>
          <a:fillRef idx="0">
            <a:schemeClr val="accent1"/>
          </a:fillRef>
          <a:effectRef idx="0">
            <a:schemeClr val="accent1"/>
          </a:effectRef>
          <a:fontRef idx="minor">
            <a:schemeClr val="tx1"/>
          </a:fontRef>
        </p:style>
      </p:cxnSp>
      <p:sp>
        <p:nvSpPr>
          <p:cNvPr id="21" name="išľíďè"/>
          <p:cNvSpPr/>
          <p:nvPr/>
        </p:nvSpPr>
        <p:spPr bwMode="auto">
          <a:xfrm>
            <a:off x="1409935" y="736914"/>
            <a:ext cx="2536640" cy="76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200" dirty="0" smtClean="0"/>
              <a:t>智能识别市场广阔，增长迅速，目前正处于发展阶段</a:t>
            </a:r>
            <a:endParaRPr lang="zh-CN" altLang="en-US" sz="1200" dirty="0" smtClean="0"/>
          </a:p>
          <a:p>
            <a:r>
              <a:rPr lang="zh-CN" altLang="en-US" sz="1200" dirty="0" smtClean="0"/>
              <a:t>该产品具有明确的核心价值和使用需求，产品的市场未来需求趋势逐步增长</a:t>
            </a:r>
            <a:endParaRPr lang="zh-CN" altLang="en-US" sz="1200" dirty="0" smtClean="0"/>
          </a:p>
          <a:p>
            <a:r>
              <a:rPr lang="zh-CN" altLang="en-US" sz="1200" dirty="0" smtClean="0"/>
              <a:t>人工智能的深度学习功能，模型的更新和数据的积累会让系统的识别能力提高并且越来越精准，而且系统具有自主学习能力，识别的菜品或是地标的种类也会不断增加</a:t>
            </a:r>
            <a:endParaRPr lang="zh-CN" altLang="en-US" sz="1200" dirty="0" smtClean="0"/>
          </a:p>
          <a:p>
            <a:r>
              <a:rPr lang="zh-CN" altLang="en-US" sz="1200" dirty="0" smtClean="0"/>
              <a:t>伴随着人工智能行业的快速发展，中国在智能语音这个细分市场的发展速度也将会持续增长，因此融合了智能语音技术的软件也会得到发展</a:t>
            </a:r>
            <a:endParaRPr lang="zh-CN" altLang="en-US" sz="1200" dirty="0" smtClean="0"/>
          </a:p>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2" name="iSlíďè"/>
          <p:cNvSpPr txBox="1"/>
          <p:nvPr/>
        </p:nvSpPr>
        <p:spPr bwMode="auto">
          <a:xfrm>
            <a:off x="1847958" y="339998"/>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endParaRPr kumimoji="0" lang="zh-CN" altLang="en-US" sz="18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5" name="išľíďè"/>
          <p:cNvSpPr/>
          <p:nvPr/>
        </p:nvSpPr>
        <p:spPr bwMode="auto">
          <a:xfrm>
            <a:off x="807192" y="4731319"/>
            <a:ext cx="2536640" cy="76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kumimoji="0" lang="en-US" altLang="zh-CN" sz="1200" b="0" i="0" u="none" strike="noStrike" kern="1200" cap="none" spc="0" normalizeH="0" baseline="0" noProof="0" dirty="0" smtClean="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rPr>
              <a:t>·</a:t>
            </a:r>
            <a:r>
              <a:rPr lang="zh-CN" altLang="en-US" sz="1200" dirty="0" smtClean="0"/>
              <a:t>有平台可以直接调用相关</a:t>
            </a:r>
            <a:r>
              <a:rPr lang="en-US" altLang="zh-CN" sz="1200" dirty="0" smtClean="0"/>
              <a:t>API</a:t>
            </a:r>
            <a:r>
              <a:rPr lang="zh-CN" altLang="en-US" sz="1200" dirty="0" smtClean="0"/>
              <a:t>，且技术成熟稳定，可行性强</a:t>
            </a:r>
            <a:endParaRPr lang="zh-CN" altLang="en-US" sz="1200" dirty="0" smtClean="0"/>
          </a:p>
          <a:p>
            <a:r>
              <a:rPr lang="zh-CN" altLang="en-US" sz="1200" dirty="0" smtClean="0"/>
              <a:t>调用了百度</a:t>
            </a:r>
            <a:r>
              <a:rPr lang="en-US" altLang="zh-CN" sz="1200" dirty="0" smtClean="0"/>
              <a:t>ai</a:t>
            </a:r>
            <a:r>
              <a:rPr lang="zh-CN" altLang="en-US" sz="1200" dirty="0" smtClean="0"/>
              <a:t>开放平台的菜品识别技术、地标识别技术、人流量监控技术和语音合成技术，而这几个技术在其他产品软件中有使用过，说明技术可行</a:t>
            </a:r>
            <a:endParaRPr lang="zh-CN" altLang="en-US" sz="1200" dirty="0" smtClean="0"/>
          </a:p>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6" name="iSlíďè"/>
          <p:cNvSpPr txBox="1"/>
          <p:nvPr/>
        </p:nvSpPr>
        <p:spPr bwMode="auto">
          <a:xfrm>
            <a:off x="1148187" y="4323608"/>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endParaRPr kumimoji="0" lang="zh-CN" altLang="en-US" sz="18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7" name="išľíďè"/>
          <p:cNvSpPr/>
          <p:nvPr/>
        </p:nvSpPr>
        <p:spPr bwMode="auto">
          <a:xfrm>
            <a:off x="6487795" y="4765040"/>
            <a:ext cx="4945380"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200" dirty="0" smtClean="0"/>
              <a:t>产品功能基本满足目标用户需求，能够即时得到识别结果，用户可欲性强</a:t>
            </a:r>
            <a:endParaRPr lang="zh-CN" altLang="en-US" sz="1200" dirty="0" smtClean="0"/>
          </a:p>
          <a:p>
            <a:r>
              <a:rPr lang="zh-CN" altLang="en-US" sz="1200" dirty="0" smtClean="0"/>
              <a:t>除解决菜品和地标识别的问题外还融合了人流量监测，使得用户更好的出行体验</a:t>
            </a:r>
            <a:endParaRPr lang="zh-CN" altLang="en-US" sz="1200" dirty="0" smtClean="0"/>
          </a:p>
          <a:p>
            <a:r>
              <a:rPr lang="zh-CN" altLang="en-US" sz="1200" dirty="0" smtClean="0"/>
              <a:t>界面设计符合产品调性，且产品交互功能良好</a:t>
            </a:r>
            <a:endParaRPr lang="zh-CN" altLang="en-US" sz="1200" dirty="0" smtClean="0"/>
          </a:p>
          <a:p>
            <a:r>
              <a:rPr lang="zh-CN" altLang="en-US" sz="1200" dirty="0" smtClean="0"/>
              <a:t>操作简单，用户将手机对着菜品或是地标拍照，就能自动识别该菜品或是地标的名称，并提供更详细的信息，用户就像随身携带了导游</a:t>
            </a:r>
            <a:endParaRPr lang="zh-CN" altLang="en-US" sz="1200" dirty="0" smtClean="0"/>
          </a:p>
          <a:p>
            <a:r>
              <a:rPr lang="zh-CN" altLang="en-US" sz="1200" dirty="0" smtClean="0"/>
              <a:t>融入的语音播报解决的主要问题就是如何将文字信息转化为可听的声音信息，使机器具有类似于人一样的说话能力</a:t>
            </a:r>
            <a:endParaRPr lang="zh-CN" altLang="en-US" sz="1200" dirty="0" smtClean="0"/>
          </a:p>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8" name="iSlíďè"/>
          <p:cNvSpPr txBox="1"/>
          <p:nvPr/>
        </p:nvSpPr>
        <p:spPr bwMode="auto">
          <a:xfrm>
            <a:off x="7909481" y="4323608"/>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endParaRPr kumimoji="0" lang="zh-CN" altLang="en-US" sz="18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 name="Rectangle 35"/>
          <p:cNvSpPr/>
          <p:nvPr/>
        </p:nvSpPr>
        <p:spPr>
          <a:xfrm>
            <a:off x="8758555" y="478790"/>
            <a:ext cx="3011170" cy="939165"/>
          </a:xfrm>
          <a:prstGeom prst="rect">
            <a:avLst/>
          </a:prstGeom>
        </p:spPr>
        <p:txBody>
          <a:bodyPr wrap="square">
            <a:spAutoFit/>
          </a:bodyPr>
          <a:lstStyle/>
          <a:p>
            <a:pPr algn="ctr" defTabSz="1201420">
              <a:defRPr/>
            </a:pPr>
            <a:r>
              <a:rPr lang="zh-CN" altLang="en-US" sz="1840" b="1" kern="0" dirty="0">
                <a:solidFill>
                  <a:schemeClr val="accent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从IDEO三要素</a:t>
            </a:r>
            <a:r>
              <a:rPr lang="zh-CN" altLang="en-US" sz="1840" b="1" kern="0" dirty="0">
                <a:solidFill>
                  <a:schemeClr val="accent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（商业可行性、技术可行性、用户可欲性）</a:t>
            </a:r>
            <a:r>
              <a:rPr lang="zh-CN" altLang="en-US" sz="1840" b="1" kern="0" dirty="0">
                <a:solidFill>
                  <a:schemeClr val="accent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的角度来论证其MVP加值</a:t>
            </a:r>
            <a:endParaRPr lang="zh-CN" altLang="en-US" sz="1840" b="1" kern="0" dirty="0">
              <a:solidFill>
                <a:schemeClr val="accent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 name="išľíďè"/>
          <p:cNvSpPr/>
          <p:nvPr/>
        </p:nvSpPr>
        <p:spPr bwMode="auto">
          <a:xfrm>
            <a:off x="3344017" y="4734494"/>
            <a:ext cx="2536640" cy="76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200" dirty="0" smtClean="0"/>
              <a:t>对比了多家平台的</a:t>
            </a:r>
            <a:r>
              <a:rPr lang="en-US" altLang="zh-CN" sz="1200" dirty="0" smtClean="0"/>
              <a:t>API</a:t>
            </a:r>
            <a:r>
              <a:rPr lang="zh-CN" altLang="en-US" sz="1200" dirty="0" smtClean="0"/>
              <a:t>，选择了较为精确稳定的</a:t>
            </a:r>
            <a:r>
              <a:rPr lang="en-US" altLang="zh-CN" sz="1200" dirty="0" smtClean="0"/>
              <a:t>API</a:t>
            </a:r>
            <a:r>
              <a:rPr lang="zh-CN" altLang="en-US" sz="1200" dirty="0" smtClean="0"/>
              <a:t>对产品进行加值</a:t>
            </a:r>
            <a:endParaRPr lang="zh-CN" altLang="en-US" sz="1200" dirty="0" smtClean="0"/>
          </a:p>
          <a:p>
            <a:r>
              <a:rPr lang="zh-CN" altLang="en-US" sz="1200" dirty="0" smtClean="0"/>
              <a:t>语音合成技术，能将任意文字信息实时转化为标准流畅的语音并朗读出来，相当于给机器装上了一个嘴巴，它涉及到声学、语言学、数字信号处理、计算机科学等多个学科技术，是人工智能信息处理领域的一项前沿技术</a:t>
            </a:r>
            <a:endParaRPr lang="zh-CN" altLang="en-US" sz="1200" dirty="0" smtClean="0"/>
          </a:p>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right)">
                                      <p:cBhvr>
                                        <p:cTn id="24" dur="500"/>
                                        <p:tgtEl>
                                          <p:spTgt spid="17"/>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nodePh="1">
                                  <p:stCondLst>
                                    <p:cond delay="0"/>
                                  </p:stCondLst>
                                  <p:endCondLst>
                                    <p:cond evt="begin" delay="0">
                                      <p:tn val="31"/>
                                    </p:cond>
                                  </p:end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nodePh="1">
                                  <p:stCondLst>
                                    <p:cond delay="0"/>
                                  </p:stCondLst>
                                  <p:endCondLst>
                                    <p:cond evt="begin" delay="0">
                                      <p:tn val="41"/>
                                    </p:cond>
                                  </p:end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nodePh="1">
                                  <p:stCondLst>
                                    <p:cond delay="0"/>
                                  </p:stCondLst>
                                  <p:endCondLst>
                                    <p:cond evt="begin" delay="0">
                                      <p:tn val="51"/>
                                    </p:cond>
                                  </p:endCondLst>
                                  <p:childTnLst>
                                    <p:set>
                                      <p:cBhvr>
                                        <p:cTn id="52" dur="1" fill="hold">
                                          <p:stCondLst>
                                            <p:cond delay="0"/>
                                          </p:stCondLst>
                                        </p:cTn>
                                        <p:tgtEl>
                                          <p:spTgt spid="28"/>
                                        </p:tgtEl>
                                        <p:attrNameLst>
                                          <p:attrName>style.visibility</p:attrName>
                                        </p:attrNameLst>
                                      </p:cBhvr>
                                      <p:to>
                                        <p:strVal val="visible"/>
                                      </p:to>
                                    </p:set>
                                    <p:animEffect transition="in" filter="wipe(down)">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down)">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down)">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5" grpId="0"/>
      <p:bldP spid="26" grpId="0"/>
      <p:bldP spid="27" grpId="0"/>
      <p:bldP spid="28"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p:cNvSpPr/>
          <p:nvPr/>
        </p:nvSpPr>
        <p:spPr>
          <a:xfrm>
            <a:off x="1544568" y="132146"/>
            <a:ext cx="1903976" cy="520503"/>
          </a:xfrm>
          <a:prstGeom prst="roundRect">
            <a:avLst>
              <a:gd name="adj" fmla="val 5795"/>
            </a:avLst>
          </a:prstGeom>
          <a:solidFill>
            <a:srgbClr val="76B0DF"/>
          </a:solidFill>
          <a:ln w="25400" cap="flat">
            <a:noFill/>
            <a:prstDash val="solid"/>
            <a:miter lim="400000"/>
          </a:ln>
          <a:effectLst/>
        </p:spPr>
        <p:txBody>
          <a:bodyPr wrap="square" lIns="25400" tIns="25400" rIns="25400" bIns="25400" numCol="1" anchor="ctr">
            <a:noAutofit/>
          </a:bodyPr>
          <a:lstStyle/>
          <a:p>
            <a:pPr algn="ctr" defTabSz="412750" hangingPunct="0">
              <a:defRPr sz="3200">
                <a:solidFill>
                  <a:srgbClr val="FFFFFF"/>
                </a:solidFill>
                <a:latin typeface="Helvetica Light"/>
                <a:ea typeface="Helvetica Light"/>
                <a:cs typeface="Helvetica Light"/>
                <a:sym typeface="Helvetica Light"/>
              </a:defRPr>
            </a:pPr>
            <a:endParaRPr sz="1600" kern="0">
              <a:solidFill>
                <a:srgbClr val="FFFFFF"/>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5" name="文本框 14"/>
          <p:cNvSpPr txBox="1"/>
          <p:nvPr/>
        </p:nvSpPr>
        <p:spPr>
          <a:xfrm>
            <a:off x="1791970" y="242570"/>
            <a:ext cx="1384935" cy="337185"/>
          </a:xfrm>
          <a:prstGeom prst="rect">
            <a:avLst/>
          </a:prstGeom>
          <a:noFill/>
        </p:spPr>
        <p:txBody>
          <a:bodyPr wrap="square" rtlCol="0">
            <a:spAutoFit/>
          </a:bodyPr>
          <a:lstStyle/>
          <a:p>
            <a:pPr algn="dist"/>
            <a:r>
              <a:rPr lang="zh-CN" altLang="en-US" sz="1600" b="1">
                <a:solidFill>
                  <a:schemeClr val="bg1"/>
                </a:solidFill>
                <a:effectLst>
                  <a:outerShdw blurRad="38100" dist="25400" dir="5400000" algn="ctr" rotWithShape="0">
                    <a:srgbClr val="6E747A">
                      <a:alpha val="43000"/>
                    </a:srgbClr>
                  </a:outerShdw>
                </a:effectLst>
                <a:sym typeface="+mn-ea"/>
              </a:rPr>
              <a:t>数据流程图</a:t>
            </a:r>
            <a:endParaRPr lang="zh-CN" altLang="en-US" sz="1600" b="1" dirty="0" smtClean="0">
              <a:solidFill>
                <a:schemeClr val="bg1"/>
              </a:solidFill>
              <a:effectLst>
                <a:outerShdw blurRad="38100" dist="25400" dir="5400000" algn="ctr" rotWithShape="0">
                  <a:srgbClr val="6E747A">
                    <a:alpha val="43000"/>
                  </a:srgbClr>
                </a:outerShdw>
              </a:effectLst>
              <a:latin typeface="思源黑体 CN Normal" panose="020B0400000000000000" pitchFamily="34" charset="-122"/>
              <a:ea typeface="思源黑体 CN Normal" panose="020B0400000000000000" pitchFamily="34" charset="-122"/>
              <a:cs typeface="+mn-ea"/>
              <a:sym typeface="+mn-ea"/>
            </a:endParaRPr>
          </a:p>
        </p:txBody>
      </p:sp>
      <p:pic>
        <p:nvPicPr>
          <p:cNvPr id="20"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pic>
        <p:nvPicPr>
          <p:cNvPr id="12289" name="Picture 1" descr="D:\用户目录\下载\API\pic\数据流程.png"/>
          <p:cNvPicPr>
            <a:picLocks noChangeAspect="1" noChangeArrowheads="1"/>
          </p:cNvPicPr>
          <p:nvPr/>
        </p:nvPicPr>
        <p:blipFill>
          <a:blip r:embed="rId2" cstate="print"/>
          <a:srcRect/>
          <a:stretch>
            <a:fillRect/>
          </a:stretch>
        </p:blipFill>
        <p:spPr bwMode="auto">
          <a:xfrm>
            <a:off x="1624012" y="874507"/>
            <a:ext cx="7062788" cy="522848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grpSp>
        <p:nvGrpSpPr>
          <p:cNvPr id="5" name="组合 4"/>
          <p:cNvGrpSpPr/>
          <p:nvPr/>
        </p:nvGrpSpPr>
        <p:grpSpPr>
          <a:xfrm>
            <a:off x="3848197" y="2209596"/>
            <a:ext cx="2209370" cy="1628459"/>
            <a:chOff x="2282892" y="2767021"/>
            <a:chExt cx="1657762" cy="1221509"/>
          </a:xfrm>
        </p:grpSpPr>
        <p:sp>
          <p:nvSpPr>
            <p:cNvPr id="6" name="五边形 5"/>
            <p:cNvSpPr/>
            <p:nvPr/>
          </p:nvSpPr>
          <p:spPr>
            <a:xfrm rot="16200000" flipV="1">
              <a:off x="2501018" y="2548895"/>
              <a:ext cx="1221509" cy="1657762"/>
            </a:xfrm>
            <a:prstGeom prst="homePlate">
              <a:avLst/>
            </a:prstGeom>
            <a:solidFill>
              <a:srgbClr val="76B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7" name="矩形 6"/>
            <p:cNvSpPr/>
            <p:nvPr/>
          </p:nvSpPr>
          <p:spPr>
            <a:xfrm>
              <a:off x="2354595" y="3395950"/>
              <a:ext cx="1453732" cy="461665"/>
            </a:xfrm>
            <a:prstGeom prst="rect">
              <a:avLst/>
            </a:prstGeom>
          </p:spPr>
          <p:txBody>
            <a:bodyPr wrap="square">
              <a:noAutofit/>
            </a:bodyPr>
            <a:lstStyle/>
            <a:p>
              <a:pPr algn="ctr">
                <a:defRPr/>
              </a:pPr>
              <a:endParaRPr lang="zh-CN" altLang="en-US" sz="2135" b="1" dirty="0">
                <a:solidFill>
                  <a:schemeClr val="bg1"/>
                </a:solidFill>
                <a:latin typeface="思源黑体 CN Normal" panose="020B0400000000000000" pitchFamily="34" charset="-122"/>
                <a:ea typeface="思源黑体 CN Normal" panose="020B0400000000000000" pitchFamily="34" charset="-122"/>
                <a:cs typeface="经典特宋简" panose="02010609010101010101" pitchFamily="49" charset="-122"/>
                <a:sym typeface="字魂58号-创中黑" panose="00000500000000000000" pitchFamily="2" charset="-122"/>
              </a:endParaRPr>
            </a:p>
          </p:txBody>
        </p:sp>
      </p:grpSp>
      <p:grpSp>
        <p:nvGrpSpPr>
          <p:cNvPr id="8" name="组合 7"/>
          <p:cNvGrpSpPr/>
          <p:nvPr/>
        </p:nvGrpSpPr>
        <p:grpSpPr>
          <a:xfrm>
            <a:off x="6445176" y="2209594"/>
            <a:ext cx="2209371" cy="1628458"/>
            <a:chOff x="4231488" y="2767021"/>
            <a:chExt cx="1657762" cy="1221509"/>
          </a:xfrm>
        </p:grpSpPr>
        <p:sp>
          <p:nvSpPr>
            <p:cNvPr id="9" name="五边形 8"/>
            <p:cNvSpPr/>
            <p:nvPr/>
          </p:nvSpPr>
          <p:spPr>
            <a:xfrm rot="16200000" flipV="1">
              <a:off x="4449614" y="2548895"/>
              <a:ext cx="1221509" cy="1657762"/>
            </a:xfrm>
            <a:prstGeom prst="homePlate">
              <a:avLst/>
            </a:prstGeom>
            <a:solidFill>
              <a:srgbClr val="76B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10" name="矩形 9"/>
            <p:cNvSpPr/>
            <p:nvPr/>
          </p:nvSpPr>
          <p:spPr>
            <a:xfrm>
              <a:off x="4312918" y="3152025"/>
              <a:ext cx="1453732" cy="461665"/>
            </a:xfrm>
            <a:prstGeom prst="rect">
              <a:avLst/>
            </a:prstGeom>
          </p:spPr>
          <p:txBody>
            <a:bodyPr wrap="square">
              <a:noAutofit/>
            </a:bodyPr>
            <a:lstStyle/>
            <a:p>
              <a:pPr lvl="0" algn="ctr">
                <a:defRPr/>
              </a:pPr>
              <a:r>
                <a:rPr lang="zh-CN" altLang="en-US" sz="2400"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rPr>
                <a:t>从用户可欲性的角度分析</a:t>
              </a:r>
              <a:endParaRPr lang="zh-CN" altLang="en-US" sz="2400"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a:p>
              <a:pPr algn="ctr">
                <a:defRPr/>
              </a:pPr>
              <a:endParaRPr lang="zh-CN" altLang="en-US" sz="2135" b="1" dirty="0">
                <a:solidFill>
                  <a:schemeClr val="bg1"/>
                </a:solidFill>
                <a:latin typeface="思源黑体 CN Normal" panose="020B0400000000000000" pitchFamily="34" charset="-122"/>
                <a:ea typeface="思源黑体 CN Normal" panose="020B0400000000000000" pitchFamily="34" charset="-122"/>
                <a:cs typeface="经典特宋简" panose="02010609010101010101" pitchFamily="49" charset="-122"/>
                <a:sym typeface="字魂58号-创中黑" panose="00000500000000000000" pitchFamily="2" charset="-122"/>
              </a:endParaRPr>
            </a:p>
          </p:txBody>
        </p:sp>
      </p:grpSp>
      <p:grpSp>
        <p:nvGrpSpPr>
          <p:cNvPr id="11" name="组合 10"/>
          <p:cNvGrpSpPr/>
          <p:nvPr/>
        </p:nvGrpSpPr>
        <p:grpSpPr>
          <a:xfrm>
            <a:off x="5146685" y="1220888"/>
            <a:ext cx="2209370" cy="1628459"/>
            <a:chOff x="3257190" y="2025390"/>
            <a:chExt cx="1657762" cy="1221509"/>
          </a:xfrm>
        </p:grpSpPr>
        <p:sp>
          <p:nvSpPr>
            <p:cNvPr id="12" name="五边形 11"/>
            <p:cNvSpPr/>
            <p:nvPr/>
          </p:nvSpPr>
          <p:spPr>
            <a:xfrm rot="5400000">
              <a:off x="3475316" y="1807264"/>
              <a:ext cx="1221509" cy="1657762"/>
            </a:xfrm>
            <a:prstGeom prst="homePlate">
              <a:avLst/>
            </a:prstGeom>
            <a:solidFill>
              <a:srgbClr val="FEB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13" name="矩形 12"/>
            <p:cNvSpPr/>
            <p:nvPr/>
          </p:nvSpPr>
          <p:spPr>
            <a:xfrm>
              <a:off x="3298587" y="2241715"/>
              <a:ext cx="1514348" cy="461665"/>
            </a:xfrm>
            <a:prstGeom prst="rect">
              <a:avLst/>
            </a:prstGeom>
          </p:spPr>
          <p:txBody>
            <a:bodyPr wrap="square">
              <a:noAutofit/>
            </a:bodyPr>
            <a:lstStyle/>
            <a:p>
              <a:pPr lvl="0" algn="ctr">
                <a:defRPr/>
              </a:pPr>
              <a:r>
                <a:rPr lang="zh-CN" altLang="en-US" sz="2400"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rPr>
                <a:t>从商业可行性的角度分析</a:t>
              </a:r>
              <a:endParaRPr lang="zh-CN" altLang="en-US" sz="2400"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a:p>
              <a:pPr algn="ctr">
                <a:defRPr/>
              </a:pPr>
              <a:endParaRPr lang="zh-CN" altLang="en-US" sz="2135" b="1" dirty="0">
                <a:solidFill>
                  <a:schemeClr val="bg1"/>
                </a:solidFill>
                <a:latin typeface="思源黑体 CN Normal" panose="020B0400000000000000" pitchFamily="34" charset="-122"/>
                <a:ea typeface="思源黑体 CN Normal" panose="020B0400000000000000" pitchFamily="34" charset="-122"/>
                <a:cs typeface="经典特宋简" panose="02010609010101010101" pitchFamily="49" charset="-122"/>
                <a:sym typeface="字魂58号-创中黑" panose="00000500000000000000" pitchFamily="2" charset="-122"/>
              </a:endParaRPr>
            </a:p>
          </p:txBody>
        </p:sp>
      </p:grpSp>
      <p:cxnSp>
        <p:nvCxnSpPr>
          <p:cNvPr id="17" name="肘形连接符 16"/>
          <p:cNvCxnSpPr/>
          <p:nvPr/>
        </p:nvCxnSpPr>
        <p:spPr>
          <a:xfrm rot="16200000" flipV="1">
            <a:off x="4953425" y="108306"/>
            <a:ext cx="741874" cy="1483290"/>
          </a:xfrm>
          <a:prstGeom prst="bentConnector2">
            <a:avLst/>
          </a:prstGeom>
          <a:ln>
            <a:solidFill>
              <a:srgbClr val="FEBF89"/>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5400000">
            <a:off x="4095254" y="3629567"/>
            <a:ext cx="649140" cy="1066115"/>
          </a:xfrm>
          <a:prstGeom prst="bentConnector2">
            <a:avLst/>
          </a:prstGeom>
          <a:ln>
            <a:solidFill>
              <a:srgbClr val="76B0DF"/>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rot="16200000" flipH="1">
            <a:off x="7079814" y="3647699"/>
            <a:ext cx="639051" cy="1019761"/>
          </a:xfrm>
          <a:prstGeom prst="bentConnector2">
            <a:avLst/>
          </a:prstGeom>
          <a:ln>
            <a:solidFill>
              <a:srgbClr val="76B0DF"/>
            </a:solidFill>
          </a:ln>
        </p:spPr>
        <p:style>
          <a:lnRef idx="1">
            <a:schemeClr val="accent1"/>
          </a:lnRef>
          <a:fillRef idx="0">
            <a:schemeClr val="accent1"/>
          </a:fillRef>
          <a:effectRef idx="0">
            <a:schemeClr val="accent1"/>
          </a:effectRef>
          <a:fontRef idx="minor">
            <a:schemeClr val="tx1"/>
          </a:fontRef>
        </p:style>
      </p:cxnSp>
      <p:sp>
        <p:nvSpPr>
          <p:cNvPr id="21" name="išľíďè"/>
          <p:cNvSpPr/>
          <p:nvPr/>
        </p:nvSpPr>
        <p:spPr bwMode="auto">
          <a:xfrm>
            <a:off x="1409935" y="736914"/>
            <a:ext cx="2536640" cy="76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200" dirty="0" smtClean="0"/>
              <a:t>对于用户的粘性非常高，人流量监控</a:t>
            </a:r>
            <a:r>
              <a:rPr lang="en-US" altLang="zh-CN" sz="1200" dirty="0" smtClean="0"/>
              <a:t>api</a:t>
            </a:r>
            <a:r>
              <a:rPr lang="zh-CN" altLang="en-US" sz="1200" dirty="0" smtClean="0"/>
              <a:t>也非常符合现在的疫情防控措施</a:t>
            </a:r>
            <a:endParaRPr lang="zh-CN" altLang="en-US" sz="1200" dirty="0" smtClean="0"/>
          </a:p>
          <a:p>
            <a:r>
              <a:rPr lang="zh-CN" altLang="en-US" sz="1200" dirty="0" smtClean="0"/>
              <a:t>数据信息庞大，因此返回的数据较为全面，有利于产品发展，商业前景较好</a:t>
            </a:r>
            <a:endParaRPr lang="zh-CN" altLang="en-US" sz="1200" dirty="0" smtClean="0"/>
          </a:p>
          <a:p>
            <a:r>
              <a:rPr lang="zh-CN" altLang="en-US" sz="1200" dirty="0" smtClean="0"/>
              <a:t>不断强化机器学习，帮助产品达到更优效果，提升商业价值</a:t>
            </a:r>
            <a:endParaRPr lang="zh-CN" altLang="en-US" sz="1200" dirty="0" smtClean="0"/>
          </a:p>
          <a:p>
            <a:r>
              <a:rPr lang="zh-CN" altLang="en-US" sz="1200" dirty="0" smtClean="0"/>
              <a:t>在为海量用户提供菜品，地标识别服务的同时，可以积累大量的数据</a:t>
            </a:r>
            <a:endParaRPr lang="zh-CN" altLang="en-US" sz="1200" dirty="0" smtClean="0"/>
          </a:p>
          <a:p>
            <a:r>
              <a:rPr lang="zh-CN" altLang="en-US" sz="1200" dirty="0" smtClean="0"/>
              <a:t>对于用户授权的数据可进行商业之间的合作，将数据提供给有需要的开发者或企业商家，从合作方处获取相应的利益，充分利用数据，达到合作共赢的效果</a:t>
            </a:r>
            <a:endParaRPr lang="zh-CN" altLang="en-US" sz="1200" dirty="0" smtClean="0"/>
          </a:p>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2" name="iSlíďè"/>
          <p:cNvSpPr txBox="1"/>
          <p:nvPr/>
        </p:nvSpPr>
        <p:spPr bwMode="auto">
          <a:xfrm>
            <a:off x="5057502" y="1995062"/>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endParaRPr kumimoji="0" lang="zh-CN" altLang="en-US" sz="18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5" name="išľíďè"/>
          <p:cNvSpPr/>
          <p:nvPr/>
        </p:nvSpPr>
        <p:spPr bwMode="auto">
          <a:xfrm>
            <a:off x="784332" y="4373179"/>
            <a:ext cx="2536640" cy="76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kumimoji="0" lang="en-US" altLang="zh-CN" sz="1200" b="0" i="0" u="none" strike="noStrike" kern="1200" cap="none" spc="0" normalizeH="0" baseline="0" noProof="0" dirty="0" smtClean="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rPr>
              <a:t>·</a:t>
            </a:r>
            <a:r>
              <a:rPr lang="zh-CN" altLang="en-US" sz="1200" dirty="0" smtClean="0"/>
              <a:t>根据拍摄照片，识别图片中菜品名称，获取菜品参考卡路里含量和百科信息，可结合识别结果进一步提供饮食推荐、健康管理方案等相关功能，增强用户体验，广泛应用于餐饮娱乐类和健康管理类</a:t>
            </a:r>
            <a:r>
              <a:rPr lang="en-US" altLang="zh-CN" sz="1200" dirty="0" smtClean="0"/>
              <a:t>APP</a:t>
            </a:r>
            <a:r>
              <a:rPr lang="zh-CN" altLang="en-US" sz="1200" dirty="0" smtClean="0"/>
              <a:t>中</a:t>
            </a:r>
            <a:endParaRPr lang="zh-CN" altLang="en-US" sz="1200" dirty="0" smtClean="0"/>
          </a:p>
          <a:p>
            <a:r>
              <a:rPr lang="zh-CN" altLang="en-US" sz="1200" dirty="0" smtClean="0"/>
              <a:t>地标识别</a:t>
            </a:r>
            <a:r>
              <a:rPr lang="en-US" altLang="zh-CN" sz="1200" dirty="0" smtClean="0"/>
              <a:t>API</a:t>
            </a:r>
            <a:r>
              <a:rPr lang="zh-CN" altLang="en-US" sz="1200" dirty="0" smtClean="0"/>
              <a:t>可识别众多地标的名称，适用于识别只含有一种地标的图片，可自定义返回识别结果数</a:t>
            </a:r>
            <a:endParaRPr lang="zh-CN" altLang="en-US" sz="1200" dirty="0" smtClean="0"/>
          </a:p>
          <a:p>
            <a:r>
              <a:rPr lang="zh-CN" altLang="en-US" sz="1200" dirty="0" smtClean="0"/>
              <a:t>语音合成</a:t>
            </a:r>
            <a:r>
              <a:rPr lang="en-US" altLang="zh-CN" sz="1200" dirty="0" smtClean="0"/>
              <a:t>API</a:t>
            </a:r>
            <a:r>
              <a:rPr lang="zh-CN" altLang="en-US" sz="1200" dirty="0" smtClean="0"/>
              <a:t>基于业界领先的深度神经网络技术，提供高度拟人、流畅自然的语音合成服务</a:t>
            </a:r>
            <a:endParaRPr lang="zh-CN" altLang="en-US" sz="1200" dirty="0" smtClean="0"/>
          </a:p>
        </p:txBody>
      </p:sp>
      <p:sp>
        <p:nvSpPr>
          <p:cNvPr id="26" name="iSlíďè"/>
          <p:cNvSpPr txBox="1"/>
          <p:nvPr/>
        </p:nvSpPr>
        <p:spPr bwMode="auto">
          <a:xfrm>
            <a:off x="1026267" y="3980708"/>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endParaRPr kumimoji="0" lang="zh-CN" altLang="en-US" sz="18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7" name="išľíďè"/>
          <p:cNvSpPr/>
          <p:nvPr/>
        </p:nvSpPr>
        <p:spPr bwMode="auto">
          <a:xfrm>
            <a:off x="6487795" y="4765040"/>
            <a:ext cx="4945380"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200" dirty="0" smtClean="0"/>
              <a:t>数据传输快速，用户可随时识别并获取信息，相比百度搜索等其他方式，拍照识别更为快速，数据传输更为便捷</a:t>
            </a:r>
            <a:endParaRPr lang="zh-CN" altLang="en-US" sz="1200" dirty="0" smtClean="0"/>
          </a:p>
          <a:p>
            <a:r>
              <a:rPr lang="zh-CN" altLang="en-US" sz="1200" dirty="0" smtClean="0"/>
              <a:t>根据返回结果可随时进行语音播报，无需用户消耗过多的时间等待语音转换，节省用户时间</a:t>
            </a:r>
            <a:endParaRPr lang="zh-CN" altLang="en-US" sz="1200" dirty="0" smtClean="0"/>
          </a:p>
          <a:p>
            <a:r>
              <a:rPr lang="zh-CN" altLang="en-US" sz="1200" dirty="0" smtClean="0"/>
              <a:t>故事页已存在有数据，无需用户额外输入文字进行语音播报，方便用户使用</a:t>
            </a:r>
            <a:endParaRPr lang="zh-CN" altLang="en-US" sz="1200" dirty="0" smtClean="0"/>
          </a:p>
          <a:p>
            <a:r>
              <a:rPr lang="zh-CN" altLang="en-US" sz="1200" dirty="0" smtClean="0"/>
              <a:t>输出的识别数据储存在成就页面，用户可随时点击查看，无需再进行二次识别，节省用户时间</a:t>
            </a:r>
            <a:endParaRPr lang="zh-CN" altLang="en-US" sz="1200" dirty="0" smtClean="0"/>
          </a:p>
          <a:p>
            <a:r>
              <a:rPr lang="zh-CN" altLang="en-US" sz="1200" dirty="0" smtClean="0"/>
              <a:t>有强大的数据库作为支撑，错误率低，不容易误导用户认知，对用户体验好</a:t>
            </a:r>
            <a:endParaRPr lang="zh-CN" altLang="en-US" sz="1200" dirty="0" smtClean="0"/>
          </a:p>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8" name="iSlíďè"/>
          <p:cNvSpPr txBox="1"/>
          <p:nvPr/>
        </p:nvSpPr>
        <p:spPr bwMode="auto">
          <a:xfrm>
            <a:off x="7909481" y="4323608"/>
            <a:ext cx="2195830"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3765" rtl="0" eaLnBrk="1" fontAlgn="auto" latinLnBrk="0" hangingPunct="1">
              <a:spcBef>
                <a:spcPct val="0"/>
              </a:spcBef>
              <a:spcAft>
                <a:spcPts val="0"/>
              </a:spcAft>
              <a:buClrTx/>
              <a:buSzTx/>
              <a:buFontTx/>
              <a:buNone/>
              <a:defRPr/>
            </a:pPr>
            <a:endParaRPr kumimoji="0" lang="zh-CN" altLang="en-US" sz="18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 name="Rectangle 35"/>
          <p:cNvSpPr/>
          <p:nvPr/>
        </p:nvSpPr>
        <p:spPr>
          <a:xfrm>
            <a:off x="8758555" y="478790"/>
            <a:ext cx="3011170" cy="939165"/>
          </a:xfrm>
          <a:prstGeom prst="rect">
            <a:avLst/>
          </a:prstGeom>
        </p:spPr>
        <p:txBody>
          <a:bodyPr wrap="square">
            <a:spAutoFit/>
          </a:bodyPr>
          <a:lstStyle/>
          <a:p>
            <a:pPr algn="ctr" defTabSz="1201420">
              <a:defRPr/>
            </a:pPr>
            <a:r>
              <a:rPr lang="zh-CN" altLang="en-US" sz="1840" b="1" kern="0" dirty="0">
                <a:solidFill>
                  <a:schemeClr val="accent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从IDEO三要素</a:t>
            </a:r>
            <a:r>
              <a:rPr lang="zh-CN" altLang="en-US" sz="1840" b="1" kern="0" dirty="0">
                <a:solidFill>
                  <a:schemeClr val="accent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（商业可行性、技术可行性、用户可欲性）</a:t>
            </a:r>
            <a:r>
              <a:rPr lang="zh-CN" altLang="en-US" sz="1840" b="1" kern="0" dirty="0">
                <a:solidFill>
                  <a:schemeClr val="accent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的角度来论证其MVP加值</a:t>
            </a:r>
            <a:endParaRPr lang="zh-CN" altLang="en-US" sz="1840" b="1" kern="0" dirty="0">
              <a:solidFill>
                <a:schemeClr val="accent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 name="išľíďè"/>
          <p:cNvSpPr/>
          <p:nvPr/>
        </p:nvSpPr>
        <p:spPr bwMode="auto">
          <a:xfrm>
            <a:off x="3366876" y="4343400"/>
            <a:ext cx="2957724" cy="8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zh-CN" altLang="en-US" sz="1200" dirty="0" smtClean="0"/>
              <a:t>人流量监测</a:t>
            </a:r>
            <a:r>
              <a:rPr lang="en-US" altLang="zh-CN" sz="1200" dirty="0" smtClean="0"/>
              <a:t>api</a:t>
            </a:r>
            <a:r>
              <a:rPr lang="zh-CN" altLang="en-US" sz="1200" dirty="0" smtClean="0"/>
              <a:t>算法领先</a:t>
            </a:r>
            <a:r>
              <a:rPr lang="en-US" altLang="zh-CN" sz="1200" dirty="0" smtClean="0"/>
              <a:t>,</a:t>
            </a:r>
            <a:r>
              <a:rPr lang="zh-CN" altLang="en-US" sz="1200" dirty="0" smtClean="0"/>
              <a:t>高精度头肩检测算法，准确率</a:t>
            </a:r>
            <a:r>
              <a:rPr lang="en-US" altLang="zh-CN" sz="1200" dirty="0" smtClean="0"/>
              <a:t>90%</a:t>
            </a:r>
            <a:r>
              <a:rPr lang="zh-CN" altLang="en-US" sz="1200" dirty="0" smtClean="0"/>
              <a:t>以上，静态人数统计不限人数，适应各种人群密集场所 灵活易用提供稳定易用的在线</a:t>
            </a:r>
            <a:r>
              <a:rPr lang="en-US" altLang="zh-CN" sz="1200" dirty="0" smtClean="0"/>
              <a:t>API</a:t>
            </a:r>
            <a:r>
              <a:rPr lang="zh-CN" altLang="en-US" sz="1200" dirty="0" smtClean="0"/>
              <a:t>、离线</a:t>
            </a:r>
            <a:r>
              <a:rPr lang="en-US" altLang="zh-CN" sz="1200" dirty="0" smtClean="0"/>
              <a:t>SDK</a:t>
            </a:r>
            <a:r>
              <a:rPr lang="zh-CN" altLang="en-US" sz="1200" dirty="0" smtClean="0"/>
              <a:t>、私有化部署包，适配各类终端接入需求服务稳定 可提供企业级稳定、精确的大流量服务，拥有毫秒级识别响应能力及</a:t>
            </a:r>
            <a:r>
              <a:rPr lang="en-US" altLang="zh-CN" sz="1200" dirty="0" smtClean="0"/>
              <a:t>99.9%</a:t>
            </a:r>
            <a:r>
              <a:rPr lang="zh-CN" altLang="en-US" sz="1200" dirty="0" smtClean="0"/>
              <a:t>的可靠性保障</a:t>
            </a:r>
            <a:endParaRPr lang="zh-CN" altLang="en-US" sz="1200" dirty="0" smtClean="0"/>
          </a:p>
          <a:p>
            <a:r>
              <a:rPr lang="zh-CN" altLang="en-US" sz="1200" dirty="0" smtClean="0"/>
              <a:t>语音合成技术已达到用户基本可接受的准实用水平，获得了较为广泛的应用，未来语音合成技术将从清晰度和自然度的要求上升至对个性化合成的要求，如对语音、语调、情绪的丰富性要求等</a:t>
            </a:r>
            <a:endParaRPr lang="zh-CN" altLang="en-US" sz="1200" dirty="0" smtClean="0"/>
          </a:p>
          <a:p>
            <a:pPr marL="0" marR="0" lvl="0" indent="0" algn="l" defTabSz="913765" rtl="0" eaLnBrk="1" fontAlgn="auto" latinLnBrk="0" hangingPunct="1">
              <a:lnSpc>
                <a:spcPct val="12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
        <p:nvSpPr>
          <p:cNvPr id="23" name="矩形 22"/>
          <p:cNvSpPr/>
          <p:nvPr/>
        </p:nvSpPr>
        <p:spPr>
          <a:xfrm>
            <a:off x="3984281" y="3043166"/>
            <a:ext cx="1703288" cy="646331"/>
          </a:xfrm>
          <a:prstGeom prst="rect">
            <a:avLst/>
          </a:prstGeom>
        </p:spPr>
        <p:txBody>
          <a:bodyPr wrap="square">
            <a:spAutoFit/>
          </a:bodyPr>
          <a:lstStyle/>
          <a:p>
            <a:pPr lvl="0" defTabSz="913765">
              <a:spcBef>
                <a:spcPct val="0"/>
              </a:spcBef>
              <a:defRPr/>
            </a:pPr>
            <a:r>
              <a:rPr lang="zh-CN" altLang="en-US" b="1" dirty="0" smtClean="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rPr>
              <a:t>从技术可行性的角度分析</a:t>
            </a:r>
            <a:endParaRPr lang="zh-CN" altLang="en-US" b="1" dirty="0">
              <a:solidFill>
                <a:schemeClr val="bg2">
                  <a:lumMod val="10000"/>
                </a:schemeClr>
              </a:solidFill>
              <a:latin typeface="思源黑体 CN Normal" panose="020B0400000000000000" pitchFamily="34" charset="-122"/>
              <a:ea typeface="思源黑体 CN Normal" panose="020B0400000000000000" pitchFamily="34"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right)">
                                      <p:cBhvr>
                                        <p:cTn id="24" dur="500"/>
                                        <p:tgtEl>
                                          <p:spTgt spid="17"/>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nodePh="1">
                                  <p:stCondLst>
                                    <p:cond delay="0"/>
                                  </p:stCondLst>
                                  <p:endCondLst>
                                    <p:cond evt="begin" delay="0">
                                      <p:tn val="31"/>
                                    </p:cond>
                                  </p:end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nodePh="1">
                                  <p:stCondLst>
                                    <p:cond delay="0"/>
                                  </p:stCondLst>
                                  <p:endCondLst>
                                    <p:cond evt="begin" delay="0">
                                      <p:tn val="41"/>
                                    </p:cond>
                                  </p:end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nodePh="1">
                                  <p:stCondLst>
                                    <p:cond delay="0"/>
                                  </p:stCondLst>
                                  <p:endCondLst>
                                    <p:cond evt="begin" delay="0">
                                      <p:tn val="51"/>
                                    </p:cond>
                                  </p:endCondLst>
                                  <p:childTnLst>
                                    <p:set>
                                      <p:cBhvr>
                                        <p:cTn id="52" dur="1" fill="hold">
                                          <p:stCondLst>
                                            <p:cond delay="0"/>
                                          </p:stCondLst>
                                        </p:cTn>
                                        <p:tgtEl>
                                          <p:spTgt spid="28"/>
                                        </p:tgtEl>
                                        <p:attrNameLst>
                                          <p:attrName>style.visibility</p:attrName>
                                        </p:attrNameLst>
                                      </p:cBhvr>
                                      <p:to>
                                        <p:strVal val="visible"/>
                                      </p:to>
                                    </p:set>
                                    <p:animEffect transition="in" filter="wipe(down)">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down)">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down)">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5" grpId="0"/>
      <p:bldP spid="26" grpId="0"/>
      <p:bldP spid="27" grpId="0"/>
      <p:bldP spid="28"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p:cNvSpPr/>
          <p:nvPr/>
        </p:nvSpPr>
        <p:spPr>
          <a:xfrm>
            <a:off x="1544568" y="132146"/>
            <a:ext cx="1903976" cy="520503"/>
          </a:xfrm>
          <a:prstGeom prst="roundRect">
            <a:avLst>
              <a:gd name="adj" fmla="val 5795"/>
            </a:avLst>
          </a:prstGeom>
          <a:solidFill>
            <a:schemeClr val="accent3">
              <a:lumMod val="60000"/>
              <a:lumOff val="40000"/>
            </a:schemeClr>
          </a:solidFill>
          <a:ln w="25400" cap="flat">
            <a:noFill/>
            <a:prstDash val="solid"/>
            <a:miter lim="400000"/>
          </a:ln>
          <a:effectLst/>
        </p:spPr>
        <p:txBody>
          <a:bodyPr wrap="square" lIns="25400" tIns="25400" rIns="25400" bIns="25400" numCol="1" anchor="ctr">
            <a:noAutofit/>
          </a:bodyPr>
          <a:lstStyle/>
          <a:p>
            <a:pPr algn="ctr" defTabSz="412750" hangingPunct="0">
              <a:defRPr sz="3200">
                <a:solidFill>
                  <a:srgbClr val="FFFFFF"/>
                </a:solidFill>
                <a:latin typeface="Helvetica Light"/>
                <a:ea typeface="Helvetica Light"/>
                <a:cs typeface="Helvetica Light"/>
                <a:sym typeface="Helvetica Light"/>
              </a:defRPr>
            </a:pPr>
            <a:endParaRPr sz="1600" kern="0">
              <a:solidFill>
                <a:srgbClr val="FFFFFF"/>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20"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pic>
        <p:nvPicPr>
          <p:cNvPr id="8193" name="Picture 1"/>
          <p:cNvPicPr>
            <a:picLocks noChangeAspect="1" noChangeArrowheads="1"/>
          </p:cNvPicPr>
          <p:nvPr/>
        </p:nvPicPr>
        <p:blipFill>
          <a:blip r:embed="rId2" cstate="print"/>
          <a:srcRect/>
          <a:stretch>
            <a:fillRect/>
          </a:stretch>
        </p:blipFill>
        <p:spPr bwMode="auto">
          <a:xfrm>
            <a:off x="1200150" y="0"/>
            <a:ext cx="6515100" cy="59436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31898"/>
            <a:ext cx="12248709" cy="6889898"/>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9" name="矩形 8"/>
          <p:cNvSpPr/>
          <p:nvPr/>
        </p:nvSpPr>
        <p:spPr>
          <a:xfrm>
            <a:off x="1811965" y="1818166"/>
            <a:ext cx="8756797" cy="3625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2957195" y="3640455"/>
            <a:ext cx="4059555" cy="583565"/>
          </a:xfrm>
          <a:prstGeom prst="rect">
            <a:avLst/>
          </a:prstGeom>
        </p:spPr>
        <p:txBody>
          <a:bodyPr wrap="square">
            <a:spAutoFit/>
          </a:bodyPr>
          <a:lstStyle/>
          <a:p>
            <a:pPr algn="dist"/>
            <a:r>
              <a:rPr lang="zh-CN" altLang="en-US" sz="3200" dirty="0">
                <a:solidFill>
                  <a:schemeClr val="accent3">
                    <a:lumMod val="50000"/>
                  </a:schemeClr>
                </a:solidFill>
                <a:latin typeface="Arial" panose="020B0604020202090204" pitchFamily="34" charset="0"/>
                <a:ea typeface="微软雅黑" panose="020B0503020204020204" charset="-122"/>
                <a:cs typeface="+mn-ea"/>
                <a:sym typeface="Arial" panose="020B0604020202090204" pitchFamily="34" charset="0"/>
              </a:rPr>
              <a:t>实践</a:t>
            </a:r>
            <a:r>
              <a:rPr lang="zh-CN" altLang="en-US" sz="3200" dirty="0" smtClean="0">
                <a:solidFill>
                  <a:schemeClr val="accent3">
                    <a:lumMod val="50000"/>
                  </a:schemeClr>
                </a:solidFill>
                <a:latin typeface="Arial" panose="020B0604020202090204" pitchFamily="34" charset="0"/>
                <a:ea typeface="微软雅黑" panose="020B0503020204020204" charset="-122"/>
                <a:cs typeface="+mn-ea"/>
                <a:sym typeface="Arial" panose="020B0604020202090204" pitchFamily="34" charset="0"/>
              </a:rPr>
              <a:t>心得总结及感谢</a:t>
            </a:r>
            <a:endParaRPr lang="zh-CN" altLang="en-US" sz="3200" b="1"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3" name="矩形 22"/>
          <p:cNvSpPr/>
          <p:nvPr/>
        </p:nvSpPr>
        <p:spPr>
          <a:xfrm>
            <a:off x="4569377" y="3386547"/>
            <a:ext cx="1717137" cy="253916"/>
          </a:xfrm>
          <a:prstGeom prst="rect">
            <a:avLst/>
          </a:prstGeom>
        </p:spPr>
        <p:txBody>
          <a:bodyPr wrap="none">
            <a:spAutoFit/>
          </a:bodyPr>
          <a:lstStyle/>
          <a:p>
            <a:r>
              <a:rPr lang="en-US" altLang="zh-CN" sz="1050" b="1" spc="600" dirty="0" smtClean="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YOUR TITLE</a:t>
            </a:r>
            <a:endParaRPr lang="zh-CN" altLang="en-US" sz="1050" b="1" spc="6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4" name="文本框 23"/>
          <p:cNvSpPr txBox="1"/>
          <p:nvPr/>
        </p:nvSpPr>
        <p:spPr>
          <a:xfrm>
            <a:off x="3109380" y="4174860"/>
            <a:ext cx="4035700" cy="535531"/>
          </a:xfrm>
          <a:prstGeom prst="rect">
            <a:avLst/>
          </a:prstGeom>
          <a:noFill/>
        </p:spPr>
        <p:txBody>
          <a:bodyPr wrap="square" rtlCol="0">
            <a:spAutoFit/>
            <a:scene3d>
              <a:camera prst="orthographicFront"/>
              <a:lightRig rig="threePt" dir="t"/>
            </a:scene3d>
            <a:sp3d contourW="12700"/>
          </a:bodyPr>
          <a:lstStyle/>
          <a:p>
            <a:pPr defTabSz="685800">
              <a:lnSpc>
                <a:spcPct val="120000"/>
              </a:lnSpc>
              <a:defRPr/>
            </a:pPr>
            <a:r>
              <a:rPr lang="en-US" altLang="zh-CN" sz="12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The user can demonstrate on a projector or computer or print the it into a film to be used in a wider field</a:t>
            </a:r>
            <a:endParaRPr lang="en-US" altLang="zh-CN" sz="12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6" name="MH_Others_2"/>
          <p:cNvSpPr txBox="1"/>
          <p:nvPr>
            <p:custDataLst>
              <p:tags r:id="rId3"/>
            </p:custDataLst>
          </p:nvPr>
        </p:nvSpPr>
        <p:spPr>
          <a:xfrm>
            <a:off x="2957266" y="2760729"/>
            <a:ext cx="1479557" cy="1015663"/>
          </a:xfrm>
          <a:prstGeom prst="rect">
            <a:avLst/>
          </a:prstGeom>
          <a:noFill/>
        </p:spPr>
        <p:txBody>
          <a:bodyPr wrap="square">
            <a:spAutoFit/>
          </a:bodyPr>
          <a:lstStyle/>
          <a:p>
            <a:pPr algn="ctr">
              <a:defRPr/>
            </a:pPr>
            <a:r>
              <a:rPr lang="en-US" altLang="zh-CN" sz="6000" b="1" i="1" spc="400" dirty="0" smtClean="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04</a:t>
            </a:r>
            <a:endParaRPr lang="zh-CN" altLang="en-US" sz="6000" b="1" i="1" spc="4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1" name="MH_Others_1"/>
          <p:cNvSpPr txBox="1"/>
          <p:nvPr>
            <p:custDataLst>
              <p:tags r:id="rId4"/>
            </p:custDataLst>
          </p:nvPr>
        </p:nvSpPr>
        <p:spPr>
          <a:xfrm>
            <a:off x="7289266" y="3531146"/>
            <a:ext cx="2194976" cy="731570"/>
          </a:xfrm>
          <a:prstGeom prst="rect">
            <a:avLst/>
          </a:prstGeom>
          <a:noFill/>
        </p:spPr>
        <p:txBody>
          <a:bodyPr wrap="square" lIns="0" tIns="0" rIns="0" bIns="0" rtlCol="0" anchor="ctr" anchorCtr="0">
            <a:noAutofit/>
          </a:bodyPr>
          <a:lstStyle/>
          <a:p>
            <a:pPr fontAlgn="base">
              <a:lnSpc>
                <a:spcPct val="120000"/>
              </a:lnSpc>
            </a:pPr>
            <a:r>
              <a:rPr lang="en-US" altLang="zh-CN" sz="2400" dirty="0" smtClean="0">
                <a:solidFill>
                  <a:schemeClr val="tx1">
                    <a:lumMod val="65000"/>
                    <a:lumOff val="35000"/>
                  </a:schemeClr>
                </a:solidFill>
                <a:latin typeface="Arial" panose="020B0604020202090204" pitchFamily="34" charset="0"/>
                <a:ea typeface="微软雅黑" panose="020B0503020204020204" charset="-122"/>
                <a:cs typeface="+mn-ea"/>
                <a:sym typeface="Arial" panose="020B0604020202090204" pitchFamily="34" charset="0"/>
              </a:rPr>
              <a:t>Practice experience summary and thanks</a:t>
            </a:r>
            <a:endParaRPr lang="zh-CN" altLang="en-US" sz="2400" dirty="0">
              <a:solidFill>
                <a:srgbClr val="0D0D0D"/>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anim calcmode="lin" valueType="num">
                                      <p:cBhvr>
                                        <p:cTn id="9"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3"/>
                                        </p:tgtEl>
                                      </p:cBhvr>
                                    </p:animEffect>
                                  </p:childTnLst>
                                </p:cTn>
                              </p:par>
                            </p:childTnLst>
                          </p:cTn>
                        </p:par>
                        <p:par>
                          <p:cTn id="12" fill="hold">
                            <p:stCondLst>
                              <p:cond delay="950"/>
                            </p:stCondLst>
                            <p:childTnLst>
                              <p:par>
                                <p:cTn id="13" presetID="14" presetClass="entr" presetSubtype="1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42384"/>
          <a:stretch>
            <a:fillRect/>
          </a:stretch>
        </p:blipFill>
        <p:spPr>
          <a:xfrm>
            <a:off x="6847367" y="0"/>
            <a:ext cx="5344632" cy="6858000"/>
          </a:xfrm>
          <a:prstGeom prst="rect">
            <a:avLst/>
          </a:prstGeom>
        </p:spPr>
      </p:pic>
      <p:sp>
        <p:nvSpPr>
          <p:cNvPr id="38" name="矩形 37"/>
          <p:cNvSpPr/>
          <p:nvPr/>
        </p:nvSpPr>
        <p:spPr>
          <a:xfrm>
            <a:off x="1859123" y="645843"/>
            <a:ext cx="3100035" cy="583565"/>
          </a:xfrm>
          <a:prstGeom prst="rect">
            <a:avLst/>
          </a:prstGeom>
        </p:spPr>
        <p:txBody>
          <a:bodyPr wrap="square">
            <a:spAutoFit/>
          </a:bodyPr>
          <a:lstStyle/>
          <a:p>
            <a:pPr algn="dist"/>
            <a:r>
              <a:rPr lang="zh-CN" altLang="en-US" sz="3200" b="1" dirty="0" smtClean="0">
                <a:solidFill>
                  <a:schemeClr val="tx2"/>
                </a:solidFill>
                <a:sym typeface="+mn-ea"/>
              </a:rPr>
              <a:t>项目加值宣言</a:t>
            </a:r>
            <a:endParaRPr lang="zh-CN" altLang="en-US" sz="3200" dirty="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endParaRPr>
          </a:p>
        </p:txBody>
      </p:sp>
      <p:sp>
        <p:nvSpPr>
          <p:cNvPr id="39" name="文本框 38"/>
          <p:cNvSpPr txBox="1"/>
          <p:nvPr/>
        </p:nvSpPr>
        <p:spPr>
          <a:xfrm>
            <a:off x="1807977" y="1128909"/>
            <a:ext cx="4546937" cy="484941"/>
          </a:xfrm>
          <a:prstGeom prst="rect">
            <a:avLst/>
          </a:prstGeom>
          <a:noFill/>
        </p:spPr>
        <p:txBody>
          <a:bodyPr wrap="square" rtlCol="0">
            <a:spAutoFit/>
            <a:scene3d>
              <a:camera prst="orthographicFront"/>
              <a:lightRig rig="threePt" dir="t"/>
            </a:scene3d>
            <a:sp3d contourW="12700"/>
          </a:bodyPr>
          <a:lstStyle/>
          <a:p>
            <a:pPr defTabSz="685800">
              <a:lnSpc>
                <a:spcPct val="120000"/>
              </a:lnSpc>
              <a:defRPr/>
            </a:pPr>
            <a:r>
              <a:rPr lang="en-US" altLang="zh-CN" sz="105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The user can demonstrate on a projector or computer or print the it into a film to be used in a wider field</a:t>
            </a:r>
            <a:endParaRPr lang="en-US" altLang="zh-CN" sz="105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40" name="矩形 39"/>
          <p:cNvSpPr/>
          <p:nvPr/>
        </p:nvSpPr>
        <p:spPr>
          <a:xfrm>
            <a:off x="1037167" y="736661"/>
            <a:ext cx="822063" cy="769441"/>
          </a:xfrm>
          <a:prstGeom prst="rect">
            <a:avLst/>
          </a:prstGeom>
        </p:spPr>
        <p:txBody>
          <a:bodyPr wrap="square">
            <a:spAutoFit/>
          </a:bodyPr>
          <a:lstStyle/>
          <a:p>
            <a:pPr algn="dist"/>
            <a:r>
              <a:rPr lang="en-US" altLang="zh-CN" sz="4400" i="1" dirty="0" smtClean="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rPr>
              <a:t>01</a:t>
            </a:r>
            <a:endParaRPr lang="zh-CN" altLang="en-US" sz="4400" i="1" dirty="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endParaRPr>
          </a:p>
        </p:txBody>
      </p:sp>
      <p:sp>
        <p:nvSpPr>
          <p:cNvPr id="42" name="矩形 41"/>
          <p:cNvSpPr/>
          <p:nvPr/>
        </p:nvSpPr>
        <p:spPr>
          <a:xfrm>
            <a:off x="1859280" y="2226310"/>
            <a:ext cx="3970020" cy="583565"/>
          </a:xfrm>
          <a:prstGeom prst="rect">
            <a:avLst/>
          </a:prstGeom>
        </p:spPr>
        <p:txBody>
          <a:bodyPr wrap="square">
            <a:spAutoFit/>
          </a:bodyPr>
          <a:lstStyle/>
          <a:p>
            <a:pPr algn="dist"/>
            <a:r>
              <a:rPr lang="zh-CN" altLang="en-US" sz="3200" b="1" dirty="0" smtClean="0">
                <a:solidFill>
                  <a:schemeClr val="tx2"/>
                </a:solidFill>
                <a:sym typeface="+mn-ea"/>
              </a:rPr>
              <a:t>问题表述及需求列表</a:t>
            </a:r>
            <a:endParaRPr lang="zh-CN" altLang="en-US" sz="3200" dirty="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endParaRPr>
          </a:p>
        </p:txBody>
      </p:sp>
      <p:sp>
        <p:nvSpPr>
          <p:cNvPr id="43" name="文本框 42"/>
          <p:cNvSpPr txBox="1"/>
          <p:nvPr/>
        </p:nvSpPr>
        <p:spPr>
          <a:xfrm>
            <a:off x="1807977" y="2735035"/>
            <a:ext cx="4546937" cy="484941"/>
          </a:xfrm>
          <a:prstGeom prst="rect">
            <a:avLst/>
          </a:prstGeom>
          <a:noFill/>
        </p:spPr>
        <p:txBody>
          <a:bodyPr wrap="square" rtlCol="0">
            <a:spAutoFit/>
            <a:scene3d>
              <a:camera prst="orthographicFront"/>
              <a:lightRig rig="threePt" dir="t"/>
            </a:scene3d>
            <a:sp3d contourW="12700"/>
          </a:bodyPr>
          <a:lstStyle/>
          <a:p>
            <a:pPr defTabSz="685800">
              <a:lnSpc>
                <a:spcPct val="120000"/>
              </a:lnSpc>
              <a:defRPr/>
            </a:pPr>
            <a:r>
              <a:rPr lang="en-US" altLang="zh-CN" sz="105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The user can demonstrate on a projector or computer or print the it into a film to be used in a wider field</a:t>
            </a:r>
            <a:endParaRPr lang="en-US" altLang="zh-CN" sz="105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44" name="矩形 43"/>
          <p:cNvSpPr/>
          <p:nvPr/>
        </p:nvSpPr>
        <p:spPr>
          <a:xfrm>
            <a:off x="1037167" y="2342787"/>
            <a:ext cx="822063" cy="769441"/>
          </a:xfrm>
          <a:prstGeom prst="rect">
            <a:avLst/>
          </a:prstGeom>
        </p:spPr>
        <p:txBody>
          <a:bodyPr wrap="square">
            <a:spAutoFit/>
          </a:bodyPr>
          <a:lstStyle/>
          <a:p>
            <a:pPr algn="dist"/>
            <a:r>
              <a:rPr lang="en-US" altLang="zh-CN" sz="4400" i="1" dirty="0" smtClean="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rPr>
              <a:t>02</a:t>
            </a:r>
            <a:endParaRPr lang="zh-CN" altLang="en-US" sz="4400" i="1" dirty="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endParaRPr>
          </a:p>
        </p:txBody>
      </p:sp>
      <p:sp>
        <p:nvSpPr>
          <p:cNvPr id="46" name="矩形 45"/>
          <p:cNvSpPr/>
          <p:nvPr/>
        </p:nvSpPr>
        <p:spPr>
          <a:xfrm>
            <a:off x="1859280" y="3814445"/>
            <a:ext cx="3592195" cy="583565"/>
          </a:xfrm>
          <a:prstGeom prst="rect">
            <a:avLst/>
          </a:prstGeom>
        </p:spPr>
        <p:txBody>
          <a:bodyPr wrap="square">
            <a:spAutoFit/>
          </a:bodyPr>
          <a:lstStyle/>
          <a:p>
            <a:pPr algn="dist"/>
            <a:r>
              <a:rPr lang="zh-CN" altLang="en-US" sz="3200" b="1" dirty="0" smtClean="0">
                <a:solidFill>
                  <a:schemeClr val="tx2"/>
                </a:solidFill>
                <a:sym typeface="+mn-ea"/>
              </a:rPr>
              <a:t>解决方案原型表述</a:t>
            </a:r>
            <a:endParaRPr lang="zh-CN" altLang="en-US" sz="3200" dirty="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endParaRPr>
          </a:p>
        </p:txBody>
      </p:sp>
      <p:sp>
        <p:nvSpPr>
          <p:cNvPr id="47" name="文本框 46"/>
          <p:cNvSpPr txBox="1"/>
          <p:nvPr/>
        </p:nvSpPr>
        <p:spPr>
          <a:xfrm>
            <a:off x="1807977" y="4289063"/>
            <a:ext cx="4546937" cy="484941"/>
          </a:xfrm>
          <a:prstGeom prst="rect">
            <a:avLst/>
          </a:prstGeom>
          <a:noFill/>
        </p:spPr>
        <p:txBody>
          <a:bodyPr wrap="square" rtlCol="0">
            <a:spAutoFit/>
            <a:scene3d>
              <a:camera prst="orthographicFront"/>
              <a:lightRig rig="threePt" dir="t"/>
            </a:scene3d>
            <a:sp3d contourW="12700"/>
          </a:bodyPr>
          <a:lstStyle/>
          <a:p>
            <a:pPr defTabSz="685800">
              <a:lnSpc>
                <a:spcPct val="120000"/>
              </a:lnSpc>
              <a:defRPr/>
            </a:pPr>
            <a:r>
              <a:rPr lang="en-US" altLang="zh-CN" sz="105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The user can demonstrate on a projector or computer or print the it into a film to be used in a wider field</a:t>
            </a:r>
            <a:endParaRPr lang="en-US" altLang="zh-CN" sz="105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48" name="矩形 47"/>
          <p:cNvSpPr/>
          <p:nvPr/>
        </p:nvSpPr>
        <p:spPr>
          <a:xfrm>
            <a:off x="1037167" y="3896815"/>
            <a:ext cx="822063" cy="769441"/>
          </a:xfrm>
          <a:prstGeom prst="rect">
            <a:avLst/>
          </a:prstGeom>
        </p:spPr>
        <p:txBody>
          <a:bodyPr wrap="square">
            <a:spAutoFit/>
          </a:bodyPr>
          <a:lstStyle/>
          <a:p>
            <a:pPr algn="dist"/>
            <a:r>
              <a:rPr lang="en-US" altLang="zh-CN" sz="4400" i="1" dirty="0" smtClean="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rPr>
              <a:t>03</a:t>
            </a:r>
            <a:endParaRPr lang="zh-CN" altLang="en-US" sz="4400" i="1" dirty="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endParaRPr>
          </a:p>
        </p:txBody>
      </p:sp>
      <p:sp>
        <p:nvSpPr>
          <p:cNvPr id="50" name="矩形 49"/>
          <p:cNvSpPr/>
          <p:nvPr/>
        </p:nvSpPr>
        <p:spPr>
          <a:xfrm>
            <a:off x="1859280" y="5403215"/>
            <a:ext cx="4875530" cy="583565"/>
          </a:xfrm>
          <a:prstGeom prst="rect">
            <a:avLst/>
          </a:prstGeom>
        </p:spPr>
        <p:txBody>
          <a:bodyPr wrap="square">
            <a:spAutoFit/>
          </a:bodyPr>
          <a:lstStyle/>
          <a:p>
            <a:pPr algn="dist"/>
            <a:r>
              <a:rPr lang="zh-CN" altLang="en-US" sz="3200" b="1" dirty="0" smtClean="0">
                <a:solidFill>
                  <a:schemeClr val="tx2"/>
                </a:solidFill>
                <a:sym typeface="+mn-ea"/>
              </a:rPr>
              <a:t>学习</a:t>
            </a:r>
            <a:r>
              <a:rPr lang="en-US" altLang="zh-CN" sz="3200" b="1" dirty="0" smtClean="0">
                <a:solidFill>
                  <a:schemeClr val="tx2"/>
                </a:solidFill>
                <a:sym typeface="+mn-ea"/>
              </a:rPr>
              <a:t>/</a:t>
            </a:r>
            <a:r>
              <a:rPr lang="zh-CN" altLang="en-US" sz="3200" b="1" dirty="0" smtClean="0">
                <a:solidFill>
                  <a:schemeClr val="tx2"/>
                </a:solidFill>
                <a:sym typeface="+mn-ea"/>
              </a:rPr>
              <a:t>实践心得总结及感谢</a:t>
            </a:r>
            <a:endParaRPr lang="zh-CN" altLang="en-US" sz="3200" dirty="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endParaRPr>
          </a:p>
        </p:txBody>
      </p:sp>
      <p:sp>
        <p:nvSpPr>
          <p:cNvPr id="51" name="文本框 50"/>
          <p:cNvSpPr txBox="1"/>
          <p:nvPr/>
        </p:nvSpPr>
        <p:spPr>
          <a:xfrm>
            <a:off x="1807977" y="5886074"/>
            <a:ext cx="4546937" cy="484941"/>
          </a:xfrm>
          <a:prstGeom prst="rect">
            <a:avLst/>
          </a:prstGeom>
          <a:noFill/>
        </p:spPr>
        <p:txBody>
          <a:bodyPr wrap="square" rtlCol="0">
            <a:spAutoFit/>
            <a:scene3d>
              <a:camera prst="orthographicFront"/>
              <a:lightRig rig="threePt" dir="t"/>
            </a:scene3d>
            <a:sp3d contourW="12700"/>
          </a:bodyPr>
          <a:lstStyle/>
          <a:p>
            <a:pPr defTabSz="685800">
              <a:lnSpc>
                <a:spcPct val="120000"/>
              </a:lnSpc>
              <a:defRPr/>
            </a:pPr>
            <a:r>
              <a:rPr lang="en-US" altLang="zh-CN" sz="105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The user can demonstrate on a projector or computer or print the it into a film to be used in a wider field</a:t>
            </a:r>
            <a:endParaRPr lang="en-US" altLang="zh-CN" sz="105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52" name="矩形 51"/>
          <p:cNvSpPr/>
          <p:nvPr/>
        </p:nvSpPr>
        <p:spPr>
          <a:xfrm>
            <a:off x="1037167" y="5493826"/>
            <a:ext cx="822063" cy="769441"/>
          </a:xfrm>
          <a:prstGeom prst="rect">
            <a:avLst/>
          </a:prstGeom>
        </p:spPr>
        <p:txBody>
          <a:bodyPr wrap="square">
            <a:spAutoFit/>
          </a:bodyPr>
          <a:lstStyle/>
          <a:p>
            <a:pPr algn="dist"/>
            <a:r>
              <a:rPr lang="en-US" altLang="zh-CN" sz="4400" i="1" dirty="0" smtClean="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rPr>
              <a:t>04</a:t>
            </a:r>
            <a:endParaRPr lang="zh-CN" altLang="en-US" sz="4400" i="1" dirty="0">
              <a:solidFill>
                <a:srgbClr val="0D0D0D"/>
              </a:solidFill>
              <a:latin typeface="思源黑体 CN Medium" panose="020B0600000000000000" pitchFamily="34" charset="-122"/>
              <a:ea typeface="思源黑体 CN Medium" panose="020B0600000000000000" pitchFamily="34" charset="-122"/>
              <a:sym typeface="思源黑体 CN Normal" panose="020B0400000000000000" pitchFamily="34" charset="-122"/>
            </a:endParaRPr>
          </a:p>
        </p:txBody>
      </p:sp>
      <p:sp>
        <p:nvSpPr>
          <p:cNvPr id="55" name="矩形 54"/>
          <p:cNvSpPr/>
          <p:nvPr/>
        </p:nvSpPr>
        <p:spPr>
          <a:xfrm>
            <a:off x="6734536" y="1614082"/>
            <a:ext cx="1273309" cy="4114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786365" y="1878305"/>
            <a:ext cx="923330" cy="3611752"/>
          </a:xfrm>
          <a:prstGeom prst="rect">
            <a:avLst/>
          </a:prstGeom>
        </p:spPr>
        <p:txBody>
          <a:bodyPr vert="eaVert" wrap="square">
            <a:spAutoFit/>
          </a:bodyPr>
          <a:lstStyle/>
          <a:p>
            <a:pPr algn="dist"/>
            <a:r>
              <a:rPr lang="en-US" altLang="zh-CN" sz="4800" dirty="0" smtClean="0">
                <a:latin typeface="思源黑体 CN Medium" panose="020B0600000000000000" pitchFamily="34" charset="-122"/>
                <a:ea typeface="思源黑体 CN Medium" panose="020B0600000000000000" pitchFamily="34" charset="-122"/>
                <a:sym typeface="思源黑体 CN Normal" panose="020B0400000000000000" pitchFamily="34" charset="-122"/>
              </a:rPr>
              <a:t>CONTENTS</a:t>
            </a:r>
            <a:endParaRPr lang="zh-CN" altLang="en-US" sz="4800" dirty="0">
              <a:latin typeface="思源黑体 CN Medium" panose="020B0600000000000000" pitchFamily="34" charset="-122"/>
              <a:ea typeface="思源黑体 CN Medium" panose="020B0600000000000000" pitchFamily="34" charset="-122"/>
              <a:sym typeface="思源黑体 CN Normal" panose="020B0400000000000000" pitchFamily="34" charset="-12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p:nvSpPr>
        <p:spPr>
          <a:xfrm>
            <a:off x="1837365" y="1850551"/>
            <a:ext cx="8756797" cy="3625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296196" y="3254454"/>
            <a:ext cx="6056446" cy="2158365"/>
          </a:xfrm>
          <a:prstGeom prst="rect">
            <a:avLst/>
          </a:prstGeom>
          <a:noFill/>
        </p:spPr>
        <p:txBody>
          <a:bodyPr wrap="square" rtlCol="0">
            <a:spAutoFit/>
            <a:scene3d>
              <a:camera prst="orthographicFront"/>
              <a:lightRig rig="threePt" dir="t"/>
            </a:scene3d>
            <a:sp3d contourW="12700"/>
          </a:bodyPr>
          <a:lstStyle/>
          <a:p>
            <a:pPr algn="l" defTabSz="685800">
              <a:lnSpc>
                <a:spcPct val="120000"/>
              </a:lnSpc>
              <a:defRPr/>
            </a:pPr>
            <a:r>
              <a:rPr lang="en-US" altLang="zh-CN" sz="14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本文档是基础api_ml_ai课程的教学，在最后写出的prd文档，讲述了一个解决旅行者疫情期间出行，满足身在他乡的陌生对当地特色菜品，标志建筑对好奇心的应用，并引入“产品经理”和“用户视觉设计”课程的知识进行相关问题的思考和产品原型的制作。在一学期的学习中学习了机器学习和人工智能相应的发展和故事，也根据jupyternotebook的学习中实践操作了关于代码的练习，也在最后的期末项目中学习编辑prd文档，最后使用proccesson和墨刀进行图像的制作</a:t>
            </a:r>
            <a:endParaRPr lang="en-US" altLang="zh-CN" sz="14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a:p>
            <a:pPr algn="l" defTabSz="685800">
              <a:lnSpc>
                <a:spcPct val="120000"/>
              </a:lnSpc>
              <a:defRPr/>
            </a:pPr>
            <a:endParaRPr lang="en-US" altLang="zh-CN" sz="14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8" name="矩形 7"/>
          <p:cNvSpPr/>
          <p:nvPr/>
        </p:nvSpPr>
        <p:spPr>
          <a:xfrm>
            <a:off x="2680970" y="2307590"/>
            <a:ext cx="7068820" cy="922020"/>
          </a:xfrm>
          <a:prstGeom prst="rect">
            <a:avLst/>
          </a:prstGeom>
        </p:spPr>
        <p:txBody>
          <a:bodyPr wrap="square">
            <a:spAutoFit/>
          </a:bodyPr>
          <a:lstStyle/>
          <a:p>
            <a:pPr algn="dist"/>
            <a:r>
              <a:rPr lang="zh-CN" altLang="en-US" sz="5400" b="1" dirty="0">
                <a:solidFill>
                  <a:schemeClr val="accent2"/>
                </a:solidFill>
                <a:latin typeface="微软雅黑" panose="020B0503020204020204" charset="-122"/>
                <a:ea typeface="微软雅黑" panose="020B0503020204020204" charset="-122"/>
                <a:sym typeface="+mn-ea"/>
              </a:rPr>
              <a:t>实</a:t>
            </a:r>
            <a:r>
              <a:rPr lang="zh-CN" altLang="en-US" sz="5400" b="1" dirty="0" smtClean="0">
                <a:solidFill>
                  <a:schemeClr val="accent2"/>
                </a:solidFill>
                <a:latin typeface="微软雅黑" panose="020B0503020204020204" charset="-122"/>
                <a:ea typeface="微软雅黑" panose="020B0503020204020204" charset="-122"/>
                <a:sym typeface="+mn-ea"/>
              </a:rPr>
              <a:t>践心得总结及感谢</a:t>
            </a:r>
            <a:endParaRPr lang="zh-CN" altLang="en-US" sz="5400" dirty="0">
              <a:solidFill>
                <a:srgbClr val="0D0D0D"/>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31898"/>
            <a:ext cx="12248709" cy="6889898"/>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9" name="矩形 8"/>
          <p:cNvSpPr/>
          <p:nvPr/>
        </p:nvSpPr>
        <p:spPr>
          <a:xfrm>
            <a:off x="1811965" y="1818166"/>
            <a:ext cx="8756797" cy="3625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3109379" y="3607739"/>
            <a:ext cx="3195730" cy="583565"/>
          </a:xfrm>
          <a:prstGeom prst="rect">
            <a:avLst/>
          </a:prstGeom>
        </p:spPr>
        <p:txBody>
          <a:bodyPr wrap="square">
            <a:spAutoFit/>
          </a:bodyPr>
          <a:lstStyle/>
          <a:p>
            <a:pPr algn="dist"/>
            <a:r>
              <a:rPr lang="zh-CN" altLang="en-US" sz="3200" dirty="0" smtClean="0">
                <a:solidFill>
                  <a:schemeClr val="accent3">
                    <a:lumMod val="50000"/>
                  </a:schemeClr>
                </a:solidFill>
                <a:latin typeface="Arial" panose="020B0604020202090204" pitchFamily="34" charset="0"/>
                <a:ea typeface="微软雅黑" panose="020B0503020204020204" charset="-122"/>
                <a:cs typeface="+mn-ea"/>
                <a:sym typeface="Arial" panose="020B0604020202090204" pitchFamily="34" charset="0"/>
              </a:rPr>
              <a:t>项目加值宣言</a:t>
            </a:r>
            <a:endParaRPr lang="zh-CN" altLang="en-US" sz="3200" b="1"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3" name="矩形 22"/>
          <p:cNvSpPr/>
          <p:nvPr/>
        </p:nvSpPr>
        <p:spPr>
          <a:xfrm>
            <a:off x="4569377" y="3386547"/>
            <a:ext cx="1717137" cy="253916"/>
          </a:xfrm>
          <a:prstGeom prst="rect">
            <a:avLst/>
          </a:prstGeom>
        </p:spPr>
        <p:txBody>
          <a:bodyPr wrap="none">
            <a:spAutoFit/>
          </a:bodyPr>
          <a:lstStyle/>
          <a:p>
            <a:r>
              <a:rPr lang="en-US" altLang="zh-CN" sz="1050" b="1" spc="600" dirty="0" smtClean="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YOUR TITLE</a:t>
            </a:r>
            <a:endParaRPr lang="zh-CN" altLang="en-US" sz="1050" b="1" spc="6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4" name="文本框 23"/>
          <p:cNvSpPr txBox="1"/>
          <p:nvPr/>
        </p:nvSpPr>
        <p:spPr>
          <a:xfrm>
            <a:off x="3109380" y="4174860"/>
            <a:ext cx="4035700" cy="535531"/>
          </a:xfrm>
          <a:prstGeom prst="rect">
            <a:avLst/>
          </a:prstGeom>
          <a:noFill/>
        </p:spPr>
        <p:txBody>
          <a:bodyPr wrap="square" rtlCol="0">
            <a:spAutoFit/>
            <a:scene3d>
              <a:camera prst="orthographicFront"/>
              <a:lightRig rig="threePt" dir="t"/>
            </a:scene3d>
            <a:sp3d contourW="12700"/>
          </a:bodyPr>
          <a:lstStyle/>
          <a:p>
            <a:pPr defTabSz="685800">
              <a:lnSpc>
                <a:spcPct val="120000"/>
              </a:lnSpc>
              <a:defRPr/>
            </a:pPr>
            <a:r>
              <a:rPr lang="en-US" altLang="zh-CN" sz="12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The user can demonstrate on a projector or computer or print the it into a film to be used in a wider field</a:t>
            </a:r>
            <a:endParaRPr lang="en-US" altLang="zh-CN" sz="12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6" name="MH_Others_2"/>
          <p:cNvSpPr txBox="1"/>
          <p:nvPr>
            <p:custDataLst>
              <p:tags r:id="rId3"/>
            </p:custDataLst>
          </p:nvPr>
        </p:nvSpPr>
        <p:spPr>
          <a:xfrm>
            <a:off x="2957266" y="2760729"/>
            <a:ext cx="1479557" cy="1015663"/>
          </a:xfrm>
          <a:prstGeom prst="rect">
            <a:avLst/>
          </a:prstGeom>
          <a:noFill/>
        </p:spPr>
        <p:txBody>
          <a:bodyPr wrap="square">
            <a:spAutoFit/>
          </a:bodyPr>
          <a:lstStyle/>
          <a:p>
            <a:pPr algn="ctr">
              <a:defRPr/>
            </a:pPr>
            <a:r>
              <a:rPr lang="en-US" altLang="zh-CN" sz="6000" b="1" i="1" spc="4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01</a:t>
            </a:r>
            <a:endParaRPr lang="zh-CN" altLang="en-US" sz="6000" b="1" i="1" spc="4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0" name="MH_Others_1"/>
          <p:cNvSpPr txBox="1"/>
          <p:nvPr>
            <p:custDataLst>
              <p:tags r:id="rId4"/>
            </p:custDataLst>
          </p:nvPr>
        </p:nvSpPr>
        <p:spPr>
          <a:xfrm>
            <a:off x="5885815" y="3533140"/>
            <a:ext cx="4545965" cy="731520"/>
          </a:xfrm>
          <a:prstGeom prst="rect">
            <a:avLst/>
          </a:prstGeom>
          <a:noFill/>
        </p:spPr>
        <p:txBody>
          <a:bodyPr wrap="square" lIns="0" tIns="0" rIns="0" bIns="0" rtlCol="0" anchor="ctr" anchorCtr="0">
            <a:noAutofit/>
          </a:bodyPr>
          <a:lstStyle/>
          <a:p>
            <a:pPr algn="ctr" fontAlgn="base">
              <a:lnSpc>
                <a:spcPct val="120000"/>
              </a:lnSpc>
            </a:pPr>
            <a:r>
              <a:rPr lang="en-US" altLang="zh-CN" sz="2400" dirty="0" smtClean="0">
                <a:solidFill>
                  <a:schemeClr val="tx1">
                    <a:lumMod val="65000"/>
                    <a:lumOff val="35000"/>
                  </a:schemeClr>
                </a:solidFill>
                <a:latin typeface="Arial" panose="020B0604020202090204" pitchFamily="34" charset="0"/>
                <a:ea typeface="微软雅黑" panose="020B0503020204020204" charset="-122"/>
                <a:cs typeface="+mn-ea"/>
                <a:sym typeface="Arial" panose="020B0604020202090204" pitchFamily="34" charset="0"/>
              </a:rPr>
              <a:t>Project Value </a:t>
            </a:r>
            <a:endParaRPr lang="en-US" altLang="zh-CN" sz="2400" dirty="0" smtClean="0">
              <a:solidFill>
                <a:schemeClr val="tx1">
                  <a:lumMod val="65000"/>
                  <a:lumOff val="35000"/>
                </a:schemeClr>
              </a:solidFill>
              <a:latin typeface="Arial" panose="020B0604020202090204" pitchFamily="34" charset="0"/>
              <a:ea typeface="微软雅黑" panose="020B0503020204020204" charset="-122"/>
              <a:cs typeface="+mn-ea"/>
              <a:sym typeface="Arial" panose="020B0604020202090204" pitchFamily="34" charset="0"/>
            </a:endParaRPr>
          </a:p>
          <a:p>
            <a:pPr algn="ctr" fontAlgn="base">
              <a:lnSpc>
                <a:spcPct val="120000"/>
              </a:lnSpc>
            </a:pPr>
            <a:r>
              <a:rPr lang="en-US" altLang="zh-CN" sz="2400" dirty="0" smtClean="0">
                <a:solidFill>
                  <a:schemeClr val="tx1">
                    <a:lumMod val="65000"/>
                    <a:lumOff val="35000"/>
                  </a:schemeClr>
                </a:solidFill>
                <a:latin typeface="Arial" panose="020B0604020202090204" pitchFamily="34" charset="0"/>
                <a:ea typeface="微软雅黑" panose="020B0503020204020204" charset="-122"/>
                <a:cs typeface="+mn-ea"/>
                <a:sym typeface="Arial" panose="020B0604020202090204" pitchFamily="34" charset="0"/>
              </a:rPr>
              <a:t>Statement</a:t>
            </a:r>
            <a:endParaRPr lang="en-US" altLang="zh-CN" sz="2400" dirty="0" smtClean="0">
              <a:solidFill>
                <a:schemeClr val="tx1">
                  <a:lumMod val="65000"/>
                  <a:lumOff val="35000"/>
                </a:schemeClr>
              </a:solidFill>
              <a:latin typeface="Arial" panose="020B0604020202090204" pitchFamily="34" charset="0"/>
              <a:ea typeface="微软雅黑" panose="020B0503020204020204" charset="-122"/>
              <a:cs typeface="+mn-ea"/>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anim calcmode="lin" valueType="num">
                                      <p:cBhvr>
                                        <p:cTn id="9"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3"/>
                                        </p:tgtEl>
                                      </p:cBhvr>
                                    </p:animEffect>
                                  </p:childTnLst>
                                </p:cTn>
                              </p:par>
                            </p:childTnLst>
                          </p:cTn>
                        </p:par>
                        <p:par>
                          <p:cTn id="12" fill="hold">
                            <p:stCondLst>
                              <p:cond delay="950"/>
                            </p:stCondLst>
                            <p:childTnLst>
                              <p:par>
                                <p:cTn id="13" presetID="14" presetClass="entr" presetSubtype="1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62497" y="2011711"/>
            <a:ext cx="2981082" cy="645160"/>
          </a:xfrm>
          <a:prstGeom prst="rect">
            <a:avLst/>
          </a:prstGeom>
          <a:noFill/>
        </p:spPr>
        <p:txBody>
          <a:bodyPr wrap="square" rtlCol="0">
            <a:spAutoFit/>
          </a:bodyPr>
          <a:lstStyle/>
          <a:p>
            <a:pPr algn="ctr">
              <a:lnSpc>
                <a:spcPct val="150000"/>
              </a:lnSpc>
              <a:spcBef>
                <a:spcPct val="20000"/>
              </a:spcBef>
              <a:spcAft>
                <a:spcPts val="450"/>
              </a:spcAft>
              <a:buClr>
                <a:schemeClr val="accent1">
                  <a:lumMod val="75000"/>
                </a:schemeClr>
              </a:buClr>
              <a:buSzPct val="145000"/>
              <a:buFont typeface="Arial" panose="020B0604020202090204"/>
            </a:pPr>
            <a:r>
              <a:rPr lang="zh-CN" altLang="en-US" sz="2400" b="1" dirty="0">
                <a:solidFill>
                  <a:schemeClr val="accent2"/>
                </a:solidFill>
                <a:latin typeface="微软雅黑" panose="020B0503020204020204" charset="-122"/>
                <a:ea typeface="微软雅黑" panose="020B0503020204020204" charset="-122"/>
                <a:sym typeface="+mn-ea"/>
              </a:rPr>
              <a:t>项</a:t>
            </a:r>
            <a:r>
              <a:rPr lang="zh-CN" altLang="en-US" sz="2400" b="1" dirty="0" smtClean="0">
                <a:solidFill>
                  <a:schemeClr val="accent2"/>
                </a:solidFill>
                <a:latin typeface="微软雅黑" panose="020B0503020204020204" charset="-122"/>
                <a:ea typeface="微软雅黑" panose="020B0503020204020204" charset="-122"/>
                <a:sym typeface="+mn-ea"/>
              </a:rPr>
              <a:t>目加值宣言</a:t>
            </a:r>
            <a:endParaRPr lang="zh-CN" altLang="en-US" sz="2400"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7" name="矩形 6"/>
          <p:cNvSpPr/>
          <p:nvPr/>
        </p:nvSpPr>
        <p:spPr>
          <a:xfrm>
            <a:off x="1962497" y="2727068"/>
            <a:ext cx="1331089" cy="45719"/>
          </a:xfrm>
          <a:prstGeom prst="rect">
            <a:avLst/>
          </a:prstGeom>
          <a:solidFill>
            <a:srgbClr val="76B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9" name="矩形 8"/>
          <p:cNvSpPr/>
          <p:nvPr/>
        </p:nvSpPr>
        <p:spPr>
          <a:xfrm>
            <a:off x="10143852" y="1991857"/>
            <a:ext cx="1751635" cy="2858947"/>
          </a:xfrm>
          <a:prstGeom prst="rect">
            <a:avLst/>
          </a:prstGeom>
          <a:solidFill>
            <a:srgbClr val="76B0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0" name="矩形 9"/>
          <p:cNvSpPr/>
          <p:nvPr/>
        </p:nvSpPr>
        <p:spPr>
          <a:xfrm>
            <a:off x="9915163" y="2822381"/>
            <a:ext cx="1064871" cy="1234674"/>
          </a:xfrm>
          <a:prstGeom prst="rect">
            <a:avLst/>
          </a:prstGeom>
          <a:solidFill>
            <a:srgbClr val="FEBF8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12" name="图形 11" descr="教师"/>
          <p:cNvPicPr>
            <a:picLocks noChangeAspect="1"/>
          </p:cNvPicPr>
          <p:nvPr/>
        </p:nvPicPr>
        <p:blipFill>
          <a:blip r:embed="rId1" cstate="print">
            <a:extLst>
              <a:ext uri="{96DAC541-7B7A-43D3-8B79-37D633B846F1}">
                <asvg:svgBlip xmlns:asvg="http://schemas.microsoft.com/office/drawing/2016/SVG/main" r:embed="rId2"/>
              </a:ext>
            </a:extLst>
          </a:blip>
          <a:stretch>
            <a:fillRect/>
          </a:stretch>
        </p:blipFill>
        <p:spPr>
          <a:xfrm>
            <a:off x="10109038" y="3101158"/>
            <a:ext cx="677120" cy="677120"/>
          </a:xfrm>
          <a:prstGeom prst="rect">
            <a:avLst/>
          </a:prstGeom>
        </p:spPr>
      </p:pic>
      <p:sp>
        <p:nvSpPr>
          <p:cNvPr id="14" name="文本框 13"/>
          <p:cNvSpPr txBox="1"/>
          <p:nvPr/>
        </p:nvSpPr>
        <p:spPr>
          <a:xfrm>
            <a:off x="1157605" y="3324225"/>
            <a:ext cx="4528820" cy="2700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1">
            <a:noAutofit/>
          </a:bodyPr>
          <a:lstStyle>
            <a:defPPr>
              <a:defRPr lang="zh-CN"/>
            </a:defPPr>
            <a:lvl1pPr defTabSz="914400">
              <a:lnSpc>
                <a:spcPct val="150000"/>
              </a:lnSpc>
              <a:buSzPct val="25000"/>
              <a:defRPr sz="1200">
                <a:solidFill>
                  <a:schemeClr val="tx1">
                    <a:lumMod val="75000"/>
                    <a:lumOff val="25000"/>
                  </a:schemeClr>
                </a:solidFill>
                <a:latin typeface="Source Han Sans CN Normal" panose="020B0400000000000000" pitchFamily="34" charset="-128"/>
                <a:ea typeface="Source Han Sans CN Normal" panose="020B0400000000000000" pitchFamily="34" charset="-128"/>
                <a:cs typeface="+mn-ea"/>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zh-CN" altLang="en-US" sz="1400" b="1" dirty="0" smtClean="0">
                <a:latin typeface="+mn-ea"/>
                <a:sym typeface="+mn-ea"/>
              </a:rPr>
              <a:t>加值宣言：</a:t>
            </a:r>
            <a:r>
              <a:rPr sz="1400" dirty="0" smtClean="0"/>
              <a:t>我认为现在旅行出行的人们要了解目标城市的途径不足，旅行助手对现在有的APP进行加值和优化。其中，该APP使用到的人工智能技术有图像识别中的菜品识别API、地标识别API和语音合成API,人流量api，可以在拍照识别后返回识别到的菜品名称、菜品做法等信息，同时提供语言播报，通过使用语音合成API将文字通过语音形式念出来，提供另一种理解文字内容方式，除此之外，还融入监测人流量系统，为防控疫情作出贡献，避免人群聚集，降低感染的风险，提供旅行者更多优质选择，提高产品用户粘度和使用舒适度</a:t>
            </a:r>
            <a:endParaRPr sz="1400" dirty="0" smtClean="0"/>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sp>
        <p:nvSpPr>
          <p:cNvPr id="3" name="TextBox 2"/>
          <p:cNvSpPr txBox="1"/>
          <p:nvPr/>
        </p:nvSpPr>
        <p:spPr>
          <a:xfrm>
            <a:off x="1962582" y="2822466"/>
            <a:ext cx="2262158" cy="369332"/>
          </a:xfrm>
          <a:prstGeom prst="rect">
            <a:avLst/>
          </a:prstGeom>
          <a:noFill/>
        </p:spPr>
        <p:txBody>
          <a:bodyPr wrap="none" rtlCol="0">
            <a:spAutoFit/>
          </a:bodyPr>
          <a:lstStyle/>
          <a:p>
            <a:r>
              <a:rPr lang="zh-CN" altLang="en-US" dirty="0" smtClean="0"/>
              <a:t>产品名称：旅行助手</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animBg="1"/>
      <p:bldP spid="10"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a:off x="3447415" y="1021715"/>
            <a:ext cx="5727700" cy="5153025"/>
          </a:xfrm>
          <a:prstGeom prst="rect">
            <a:avLst/>
          </a:prstGeom>
          <a:noFill/>
          <a:ln w="88900" cap="flat">
            <a:solidFill>
              <a:srgbClr val="76B0DF"/>
            </a:solidFill>
            <a:prstDash val="solid"/>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6" name="Rounded Rectangle"/>
          <p:cNvSpPr/>
          <p:nvPr/>
        </p:nvSpPr>
        <p:spPr>
          <a:xfrm>
            <a:off x="1544568" y="132146"/>
            <a:ext cx="1903976" cy="520503"/>
          </a:xfrm>
          <a:prstGeom prst="roundRect">
            <a:avLst>
              <a:gd name="adj" fmla="val 5795"/>
            </a:avLst>
          </a:prstGeom>
          <a:solidFill>
            <a:srgbClr val="76B0DF"/>
          </a:solidFill>
          <a:ln w="25400" cap="flat">
            <a:noFill/>
            <a:prstDash val="solid"/>
            <a:miter lim="400000"/>
          </a:ln>
          <a:effectLst/>
        </p:spPr>
        <p:txBody>
          <a:bodyPr wrap="square" lIns="25400" tIns="25400" rIns="25400" bIns="25400" numCol="1" anchor="ctr">
            <a:noAutofit/>
          </a:bodyPr>
          <a:lstStyle/>
          <a:p>
            <a:pPr algn="ctr" defTabSz="412750" hangingPunct="0">
              <a:defRPr sz="3200">
                <a:solidFill>
                  <a:srgbClr val="FFFFFF"/>
                </a:solidFill>
                <a:latin typeface="Helvetica Light"/>
                <a:ea typeface="Helvetica Light"/>
                <a:cs typeface="Helvetica Light"/>
                <a:sym typeface="Helvetica Light"/>
              </a:defRPr>
            </a:pPr>
            <a:endParaRPr sz="1600" kern="0">
              <a:solidFill>
                <a:srgbClr val="FFFFFF"/>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5" name="文本框 14"/>
          <p:cNvSpPr txBox="1"/>
          <p:nvPr/>
        </p:nvSpPr>
        <p:spPr>
          <a:xfrm>
            <a:off x="1792063" y="242322"/>
            <a:ext cx="1027568" cy="337185"/>
          </a:xfrm>
          <a:prstGeom prst="rect">
            <a:avLst/>
          </a:prstGeom>
          <a:noFill/>
        </p:spPr>
        <p:txBody>
          <a:bodyPr wrap="square" rtlCol="0">
            <a:spAutoFit/>
          </a:bodyPr>
          <a:lstStyle/>
          <a:p>
            <a:pPr algn="dist"/>
            <a:r>
              <a:rPr lang="zh-CN" altLang="en-US"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核心价值</a:t>
            </a:r>
            <a:endParaRPr lang="zh-CN" altLang="en-US"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20"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sp>
        <p:nvSpPr>
          <p:cNvPr id="7" name="矩形 6"/>
          <p:cNvSpPr/>
          <p:nvPr/>
        </p:nvSpPr>
        <p:spPr>
          <a:xfrm>
            <a:off x="3538728" y="1133856"/>
            <a:ext cx="5623560" cy="2862322"/>
          </a:xfrm>
          <a:prstGeom prst="rect">
            <a:avLst/>
          </a:prstGeom>
        </p:spPr>
        <p:txBody>
          <a:bodyPr wrap="square">
            <a:spAutoFit/>
          </a:bodyPr>
          <a:lstStyle/>
          <a:p>
            <a:r>
              <a:rPr lang="zh-CN" altLang="en-US" dirty="0" smtClean="0"/>
              <a:t>解决出行者在异地</a:t>
            </a:r>
            <a:r>
              <a:rPr lang="en-US" altLang="zh-CN" dirty="0" smtClean="0"/>
              <a:t>"</a:t>
            </a:r>
            <a:r>
              <a:rPr lang="zh-CN" altLang="en-US" dirty="0" smtClean="0"/>
              <a:t>人生地不熟</a:t>
            </a:r>
            <a:r>
              <a:rPr lang="en-US" altLang="zh-CN" dirty="0" smtClean="0"/>
              <a:t>"</a:t>
            </a:r>
            <a:r>
              <a:rPr lang="zh-CN" altLang="en-US" dirty="0" smtClean="0"/>
              <a:t>问题，帮助解决他们想要了解特色菜品或当地坐标会遇到的问题，将为用户提供拍照识别菜品，地标、语言播报识别结果、以及人流量检测服务</a:t>
            </a:r>
            <a:endParaRPr lang="zh-CN" altLang="en-US" dirty="0" smtClean="0"/>
          </a:p>
          <a:p>
            <a:r>
              <a:rPr lang="zh-CN" altLang="en-US" dirty="0" smtClean="0"/>
              <a:t>菜品，地标识别：用户通过拍照或上传菜品，地标的图片，通过检测用户上传的图片进行识别检测，并返回识别结果</a:t>
            </a:r>
            <a:endParaRPr lang="zh-CN" altLang="en-US" dirty="0" smtClean="0"/>
          </a:p>
          <a:p>
            <a:r>
              <a:rPr lang="zh-CN" altLang="en-US" dirty="0" smtClean="0"/>
              <a:t>语言合成：能流畅的阅读出识别的文字信息，提供另外一种浏览方式</a:t>
            </a:r>
            <a:endParaRPr lang="zh-CN" altLang="en-US" dirty="0" smtClean="0"/>
          </a:p>
          <a:p>
            <a:r>
              <a:rPr lang="zh-CN" altLang="en-US" dirty="0" smtClean="0"/>
              <a:t>人流量识别：提供关于当地热门区域的人流量数据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p:cNvSpPr/>
          <p:nvPr/>
        </p:nvSpPr>
        <p:spPr>
          <a:xfrm>
            <a:off x="2305050" y="1060450"/>
            <a:ext cx="8046085" cy="4239260"/>
          </a:xfrm>
          <a:prstGeom prst="rect">
            <a:avLst/>
          </a:prstGeom>
          <a:noFill/>
          <a:ln w="88900" cap="flat">
            <a:solidFill>
              <a:srgbClr val="FEBF89"/>
            </a:solidFill>
            <a:prstDash val="solid"/>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8" name="Rounded Rectangle"/>
          <p:cNvSpPr/>
          <p:nvPr/>
        </p:nvSpPr>
        <p:spPr>
          <a:xfrm>
            <a:off x="5175250" y="4356100"/>
            <a:ext cx="2148205" cy="520700"/>
          </a:xfrm>
          <a:prstGeom prst="roundRect">
            <a:avLst>
              <a:gd name="adj" fmla="val 5795"/>
            </a:avLst>
          </a:prstGeom>
          <a:solidFill>
            <a:srgbClr val="FEBF89"/>
          </a:solidFill>
          <a:ln w="25400" cap="flat">
            <a:noFill/>
            <a:prstDash val="solid"/>
            <a:miter lim="400000"/>
          </a:ln>
          <a:effectLst/>
        </p:spPr>
        <p:txBody>
          <a:bodyPr wrap="square" lIns="25400" tIns="25400" rIns="25400" bIns="25400" numCol="1" anchor="ctr">
            <a:noAutofit/>
          </a:bodyPr>
          <a:lstStyle/>
          <a:p>
            <a:pPr algn="ctr" defTabSz="412750" hangingPunct="0">
              <a:defRPr sz="3200">
                <a:solidFill>
                  <a:srgbClr val="FFFFFF"/>
                </a:solidFill>
                <a:latin typeface="Helvetica Light"/>
                <a:ea typeface="Helvetica Light"/>
                <a:cs typeface="Helvetica Light"/>
                <a:sym typeface="Helvetica Light"/>
              </a:defRPr>
            </a:pPr>
            <a:endParaRPr sz="1600" kern="0">
              <a:solidFill>
                <a:srgbClr val="FFFFFF"/>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1" name="文本框 20"/>
          <p:cNvSpPr txBox="1"/>
          <p:nvPr/>
        </p:nvSpPr>
        <p:spPr>
          <a:xfrm>
            <a:off x="5175250" y="4466590"/>
            <a:ext cx="2091690" cy="337185"/>
          </a:xfrm>
          <a:prstGeom prst="rect">
            <a:avLst/>
          </a:prstGeom>
          <a:noFill/>
        </p:spPr>
        <p:txBody>
          <a:bodyPr wrap="square" rtlCol="0">
            <a:spAutoFit/>
          </a:bodyPr>
          <a:lstStyle/>
          <a:p>
            <a:pPr algn="dist"/>
            <a:r>
              <a:rPr lang="zh-CN" altLang="en-US"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人工智能概率性考量</a:t>
            </a:r>
            <a:endParaRPr lang="zh-CN" altLang="en-US"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9" name="išľíďè"/>
          <p:cNvSpPr/>
          <p:nvPr/>
        </p:nvSpPr>
        <p:spPr bwMode="auto">
          <a:xfrm>
            <a:off x="3322066" y="1315720"/>
            <a:ext cx="5690235" cy="110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r>
              <a:rPr lang="en-US" altLang="zh-CN" sz="1400" b="1" dirty="0" smtClean="0">
                <a:solidFill>
                  <a:srgbClr val="3E3D39"/>
                </a:solidFill>
              </a:rPr>
              <a:t>1.</a:t>
            </a:r>
            <a:r>
              <a:rPr lang="zh-CN" altLang="en-US" sz="1400" b="1" dirty="0" smtClean="0">
                <a:solidFill>
                  <a:srgbClr val="3E3D39"/>
                </a:solidFill>
              </a:rPr>
              <a:t>当照片模糊时，可能出现识别结果不准确的问题</a:t>
            </a:r>
            <a:endParaRPr lang="zh-CN" altLang="en-US" sz="1400" b="1" dirty="0" smtClean="0">
              <a:solidFill>
                <a:srgbClr val="3E3D39"/>
              </a:solidFill>
            </a:endParaRPr>
          </a:p>
          <a:p>
            <a:r>
              <a:rPr lang="en-US" altLang="zh-CN" sz="1400" b="1" dirty="0" smtClean="0">
                <a:solidFill>
                  <a:srgbClr val="3E3D39"/>
                </a:solidFill>
              </a:rPr>
              <a:t>2.</a:t>
            </a:r>
            <a:r>
              <a:rPr lang="zh-CN" altLang="en-US" sz="1400" b="1" dirty="0" smtClean="0">
                <a:solidFill>
                  <a:srgbClr val="3E3D39"/>
                </a:solidFill>
              </a:rPr>
              <a:t>识别技术只针对单一品种进行识别，当照片中存在多种菜品类别时，可能识别到的是面积最大的，而不是用户想识别了解的</a:t>
            </a:r>
            <a:endParaRPr lang="zh-CN" altLang="en-US" sz="1400" b="1" dirty="0" smtClean="0">
              <a:solidFill>
                <a:srgbClr val="3E3D39"/>
              </a:solidFill>
            </a:endParaRPr>
          </a:p>
          <a:p>
            <a:r>
              <a:rPr lang="en-US" altLang="zh-CN" sz="1400" b="1" dirty="0" smtClean="0">
                <a:solidFill>
                  <a:srgbClr val="3E3D39"/>
                </a:solidFill>
              </a:rPr>
              <a:t>3.</a:t>
            </a:r>
            <a:r>
              <a:rPr lang="zh-CN" altLang="en-US" sz="1400" b="1" dirty="0" smtClean="0">
                <a:solidFill>
                  <a:srgbClr val="3E3D39"/>
                </a:solidFill>
              </a:rPr>
              <a:t>语音合成的概率性问题是可能合成过程中文字转换不到位，出现播报时文字读错的问题</a:t>
            </a:r>
            <a:endParaRPr lang="zh-CN" altLang="en-US" sz="1400" b="1" dirty="0" smtClean="0">
              <a:solidFill>
                <a:srgbClr val="3E3D39"/>
              </a:solidFill>
            </a:endParaRPr>
          </a:p>
          <a:p>
            <a:pPr defTabSz="913765">
              <a:lnSpc>
                <a:spcPct val="120000"/>
              </a:lnSpc>
              <a:spcBef>
                <a:spcPct val="0"/>
              </a:spcBef>
              <a:defRPr/>
            </a:pPr>
            <a:r>
              <a:rPr lang="zh-CN" altLang="en-US" sz="1400" dirty="0" smtClean="0"/>
              <a:t>除以上存在的概率性问题外，菜品识别技术、地标识别技术、语音合成技术在普遍情况下都可以正常使用，完成度和准确率都较高，可能产生的负面影响的概率性较小，对正面影响并不大，不妨碍整体功能的使用，也不妨碍本产品的加值主张</a:t>
            </a:r>
            <a:endParaRPr lang="zh-CN" altLang="en-US" sz="1400" dirty="0" smtClean="0"/>
          </a:p>
          <a:p>
            <a:pPr defTabSz="913765">
              <a:lnSpc>
                <a:spcPct val="120000"/>
              </a:lnSpc>
              <a:spcBef>
                <a:spcPct val="0"/>
              </a:spcBef>
              <a:defRPr/>
            </a:pPr>
            <a:endParaRPr lang="zh-CN" altLang="en-US" sz="1400" b="1" dirty="0">
              <a:solidFill>
                <a:schemeClr val="bg2">
                  <a:lumMod val="1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20"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down)">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21"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p:cNvSpPr/>
          <p:nvPr/>
        </p:nvSpPr>
        <p:spPr>
          <a:xfrm>
            <a:off x="2305050" y="1060450"/>
            <a:ext cx="8046085" cy="4239260"/>
          </a:xfrm>
          <a:prstGeom prst="rect">
            <a:avLst/>
          </a:prstGeom>
          <a:noFill/>
          <a:ln w="88900" cap="flat">
            <a:solidFill>
              <a:srgbClr val="FEBF89"/>
            </a:solidFill>
            <a:prstDash val="solid"/>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8" name="Rounded Rectangle"/>
          <p:cNvSpPr/>
          <p:nvPr/>
        </p:nvSpPr>
        <p:spPr>
          <a:xfrm>
            <a:off x="2759710" y="1254760"/>
            <a:ext cx="2148205" cy="520700"/>
          </a:xfrm>
          <a:prstGeom prst="roundRect">
            <a:avLst>
              <a:gd name="adj" fmla="val 5795"/>
            </a:avLst>
          </a:prstGeom>
          <a:solidFill>
            <a:srgbClr val="FEBF89"/>
          </a:solidFill>
          <a:ln w="25400" cap="flat">
            <a:noFill/>
            <a:prstDash val="solid"/>
            <a:miter lim="400000"/>
          </a:ln>
          <a:effectLst/>
        </p:spPr>
        <p:txBody>
          <a:bodyPr wrap="square" lIns="25400" tIns="25400" rIns="25400" bIns="25400" numCol="1" anchor="ctr">
            <a:noAutofit/>
          </a:bodyPr>
          <a:lstStyle/>
          <a:p>
            <a:pPr algn="ctr" defTabSz="412750" hangingPunct="0">
              <a:defRPr sz="3200">
                <a:solidFill>
                  <a:srgbClr val="FFFFFF"/>
                </a:solidFill>
                <a:latin typeface="Helvetica Light"/>
                <a:ea typeface="Helvetica Light"/>
                <a:cs typeface="Helvetica Light"/>
                <a:sym typeface="Helvetica Light"/>
              </a:defRPr>
            </a:pPr>
            <a:endParaRPr sz="1600" kern="0">
              <a:solidFill>
                <a:srgbClr val="FFFFFF"/>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1" name="文本框 20"/>
          <p:cNvSpPr txBox="1"/>
          <p:nvPr/>
        </p:nvSpPr>
        <p:spPr>
          <a:xfrm>
            <a:off x="2904490" y="1334770"/>
            <a:ext cx="2091690" cy="337185"/>
          </a:xfrm>
          <a:prstGeom prst="rect">
            <a:avLst/>
          </a:prstGeom>
          <a:noFill/>
        </p:spPr>
        <p:txBody>
          <a:bodyPr wrap="square" rtlCol="0">
            <a:spAutoFit/>
          </a:bodyPr>
          <a:lstStyle/>
          <a:p>
            <a:pPr algn="dist"/>
            <a:r>
              <a:rPr lang="zh-CN" altLang="en-US"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利弊考量</a:t>
            </a:r>
            <a:endParaRPr lang="zh-CN" altLang="en-US"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9" name="išľíďè"/>
          <p:cNvSpPr/>
          <p:nvPr/>
        </p:nvSpPr>
        <p:spPr bwMode="auto">
          <a:xfrm>
            <a:off x="2232406" y="1285240"/>
            <a:ext cx="5690235" cy="110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65">
              <a:lnSpc>
                <a:spcPct val="120000"/>
              </a:lnSpc>
              <a:spcBef>
                <a:spcPct val="0"/>
              </a:spcBef>
              <a:defRPr/>
            </a:pPr>
            <a:endParaRPr lang="zh-CN" altLang="en-US" sz="1400" b="1" dirty="0">
              <a:solidFill>
                <a:schemeClr val="bg2">
                  <a:lumMod val="1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20"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sp>
        <p:nvSpPr>
          <p:cNvPr id="59394" name="Rectangle 2"/>
          <p:cNvSpPr>
            <a:spLocks noChangeArrowheads="1"/>
          </p:cNvSpPr>
          <p:nvPr/>
        </p:nvSpPr>
        <p:spPr bwMode="auto">
          <a:xfrm>
            <a:off x="2590801" y="1848060"/>
            <a:ext cx="2628899" cy="3231654"/>
          </a:xfrm>
          <a:prstGeom prst="rect">
            <a:avLst/>
          </a:prstGeom>
          <a:solidFill>
            <a:srgbClr val="FFFFFF"/>
          </a:solid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Char char="•"/>
            </a:pPr>
            <a:br>
              <a:rPr kumimoji="0" lang="zh-CN" alt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br>
            <a:r>
              <a:rPr kumimoji="0" 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菜品识别</a:t>
            </a:r>
            <a:r>
              <a:rPr kumimoji="0" lang="zh-CN" alt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API</a:t>
            </a:r>
            <a:r>
              <a:rPr kumimoji="0" 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、地标识别</a:t>
            </a:r>
            <a:r>
              <a:rPr kumimoji="0" lang="zh-CN" alt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API</a:t>
            </a:r>
            <a:r>
              <a:rPr kumimoji="0" 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在高概率成功识别的同时也存在小概率识别失败的问题，如用户输入的图片不清晰导致识别失败，为了提高用户体验，在本产品中创建了一个识别失败的页面提示用户，用户可以选择重新识别或退出识别，还存在的小概率事件是识别结果可能存在偏差，如识别结果与实际不符</a:t>
            </a:r>
            <a:endParaRPr kumimoji="0" 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语音合成</a:t>
            </a:r>
            <a:r>
              <a:rPr kumimoji="0" lang="zh-CN" alt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API</a:t>
            </a:r>
            <a:r>
              <a:rPr kumimoji="0" 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，增加新的浏览方式是为了提高用户粘度，融合了语音合成技术，可将文字转语音，存在的可能播报错误导致用户理解偏差。为了减少误的发生本产品语音合成部分选择了精确度较高、流畅度较好的百度</a:t>
            </a:r>
            <a:r>
              <a:rPr kumimoji="0" lang="zh-CN" alt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AI</a:t>
            </a:r>
            <a:r>
              <a:rPr kumimoji="0" lang="zh-CN" sz="1200" b="0" i="0" u="none" strike="noStrike" cap="none" normalizeH="0" baseline="0" dirty="0" smtClean="0">
                <a:ln>
                  <a:noFill/>
                </a:ln>
                <a:solidFill>
                  <a:srgbClr val="40485B"/>
                </a:solidFill>
                <a:effectLst/>
                <a:latin typeface="Arial" panose="020B0604020202090204" pitchFamily="34" charset="0"/>
                <a:ea typeface="-apple-system"/>
                <a:cs typeface="宋体" pitchFamily="2" charset="-122"/>
              </a:rPr>
              <a:t>开放平台作为技术支持</a:t>
            </a:r>
            <a:endParaRPr kumimoji="0" lang="zh-CN" sz="1800" b="0" i="0" u="none" strike="noStrike" cap="none" normalizeH="0" baseline="0" dirty="0" smtClean="0">
              <a:ln>
                <a:noFill/>
              </a:ln>
              <a:solidFill>
                <a:schemeClr val="tx1"/>
              </a:solidFill>
              <a:effectLst/>
              <a:latin typeface="Arial" panose="020B0604020202090204" pitchFamily="34" charset="0"/>
              <a:ea typeface="宋体" pitchFamily="2" charset="-122"/>
              <a:cs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nodePh="1">
                                  <p:stCondLst>
                                    <p:cond delay="0"/>
                                  </p:stCondLst>
                                  <p:endCondLst>
                                    <p:cond evt="begin" delay="0">
                                      <p:tn val="16"/>
                                    </p:cond>
                                  </p:endCondLst>
                                  <p:childTnLst>
                                    <p:set>
                                      <p:cBhvr>
                                        <p:cTn id="17" dur="1" fill="hold">
                                          <p:stCondLst>
                                            <p:cond delay="0"/>
                                          </p:stCondLst>
                                        </p:cTn>
                                        <p:tgtEl>
                                          <p:spTgt spid="29"/>
                                        </p:tgtEl>
                                        <p:attrNameLst>
                                          <p:attrName>style.visibility</p:attrName>
                                        </p:attrNameLst>
                                      </p:cBhvr>
                                      <p:to>
                                        <p:strVal val="visible"/>
                                      </p:to>
                                    </p:set>
                                    <p:animEffect transition="in" filter="wipe(down)">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21"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31898"/>
            <a:ext cx="12248709" cy="6889898"/>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9" name="矩形 8"/>
          <p:cNvSpPr/>
          <p:nvPr/>
        </p:nvSpPr>
        <p:spPr>
          <a:xfrm>
            <a:off x="1821490" y="1818166"/>
            <a:ext cx="8756797" cy="36257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3109595" y="3699510"/>
            <a:ext cx="3939540" cy="583565"/>
          </a:xfrm>
          <a:prstGeom prst="rect">
            <a:avLst/>
          </a:prstGeom>
        </p:spPr>
        <p:txBody>
          <a:bodyPr wrap="square">
            <a:spAutoFit/>
          </a:bodyPr>
          <a:lstStyle/>
          <a:p>
            <a:pPr algn="dist"/>
            <a:r>
              <a:rPr lang="zh-CN" altLang="en-US" sz="3200" b="1"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问题表述及需求列表</a:t>
            </a:r>
            <a:endParaRPr lang="zh-CN" altLang="en-US" sz="3200" b="1"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3" name="矩形 22"/>
          <p:cNvSpPr/>
          <p:nvPr/>
        </p:nvSpPr>
        <p:spPr>
          <a:xfrm>
            <a:off x="4569377" y="3386547"/>
            <a:ext cx="1717137" cy="253916"/>
          </a:xfrm>
          <a:prstGeom prst="rect">
            <a:avLst/>
          </a:prstGeom>
        </p:spPr>
        <p:txBody>
          <a:bodyPr wrap="none">
            <a:spAutoFit/>
          </a:bodyPr>
          <a:lstStyle/>
          <a:p>
            <a:r>
              <a:rPr lang="en-US" altLang="zh-CN" sz="1050" b="1" spc="600" dirty="0" smtClean="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YOUR TITLE</a:t>
            </a:r>
            <a:endParaRPr lang="zh-CN" altLang="en-US" sz="1050" b="1" spc="6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4" name="文本框 23"/>
          <p:cNvSpPr txBox="1"/>
          <p:nvPr/>
        </p:nvSpPr>
        <p:spPr>
          <a:xfrm>
            <a:off x="3109380" y="4174860"/>
            <a:ext cx="4035700" cy="535531"/>
          </a:xfrm>
          <a:prstGeom prst="rect">
            <a:avLst/>
          </a:prstGeom>
          <a:noFill/>
        </p:spPr>
        <p:txBody>
          <a:bodyPr wrap="square" rtlCol="0">
            <a:spAutoFit/>
            <a:scene3d>
              <a:camera prst="orthographicFront"/>
              <a:lightRig rig="threePt" dir="t"/>
            </a:scene3d>
            <a:sp3d contourW="12700"/>
          </a:bodyPr>
          <a:lstStyle/>
          <a:p>
            <a:pPr defTabSz="685800">
              <a:lnSpc>
                <a:spcPct val="120000"/>
              </a:lnSpc>
              <a:defRPr/>
            </a:pPr>
            <a:r>
              <a:rPr lang="en-US" altLang="zh-CN" sz="12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The user can demonstrate on a projector or computer or print the it into a film to be used in a wider field</a:t>
            </a:r>
            <a:endParaRPr lang="en-US" altLang="zh-CN" sz="12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6" name="MH_Others_2"/>
          <p:cNvSpPr txBox="1"/>
          <p:nvPr>
            <p:custDataLst>
              <p:tags r:id="rId3"/>
            </p:custDataLst>
          </p:nvPr>
        </p:nvSpPr>
        <p:spPr>
          <a:xfrm>
            <a:off x="2957266" y="2760729"/>
            <a:ext cx="1479557" cy="1015663"/>
          </a:xfrm>
          <a:prstGeom prst="rect">
            <a:avLst/>
          </a:prstGeom>
          <a:noFill/>
        </p:spPr>
        <p:txBody>
          <a:bodyPr wrap="square">
            <a:spAutoFit/>
          </a:bodyPr>
          <a:lstStyle/>
          <a:p>
            <a:pPr algn="ctr">
              <a:defRPr/>
            </a:pPr>
            <a:r>
              <a:rPr lang="en-US" altLang="zh-CN" sz="6000" b="1" i="1" spc="400" dirty="0" smtClean="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02</a:t>
            </a:r>
            <a:endParaRPr lang="zh-CN" altLang="en-US" sz="6000" b="1" i="1" spc="400" dirty="0">
              <a:solidFill>
                <a:srgbClr val="0D0D0D"/>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1" name="MH_Others_1"/>
          <p:cNvSpPr txBox="1"/>
          <p:nvPr>
            <p:custDataLst>
              <p:tags r:id="rId4"/>
            </p:custDataLst>
          </p:nvPr>
        </p:nvSpPr>
        <p:spPr>
          <a:xfrm>
            <a:off x="7049135" y="2830195"/>
            <a:ext cx="3360420" cy="1600835"/>
          </a:xfrm>
          <a:prstGeom prst="rect">
            <a:avLst/>
          </a:prstGeom>
          <a:noFill/>
        </p:spPr>
        <p:txBody>
          <a:bodyPr wrap="square" lIns="0" tIns="0" rIns="0" bIns="0" rtlCol="0" anchor="ctr" anchorCtr="0">
            <a:noAutofit/>
          </a:bodyPr>
          <a:lstStyle/>
          <a:p>
            <a:pPr algn="ctr" fontAlgn="base">
              <a:lnSpc>
                <a:spcPct val="120000"/>
              </a:lnSpc>
            </a:pPr>
            <a:r>
              <a:rPr lang="en-US" altLang="zh-CN" sz="2400" dirty="0" smtClean="0">
                <a:solidFill>
                  <a:schemeClr val="tx1">
                    <a:lumMod val="65000"/>
                    <a:lumOff val="35000"/>
                  </a:schemeClr>
                </a:solidFill>
                <a:latin typeface="Arial" panose="020B0604020202090204" pitchFamily="34" charset="0"/>
                <a:ea typeface="微软雅黑" panose="020B0503020204020204" charset="-122"/>
                <a:cs typeface="+mn-ea"/>
                <a:sym typeface="Arial" panose="020B0604020202090204" pitchFamily="34" charset="0"/>
              </a:rPr>
              <a:t>Problem statement </a:t>
            </a:r>
            <a:endParaRPr lang="en-US" altLang="zh-CN" sz="2400" dirty="0" smtClean="0">
              <a:solidFill>
                <a:schemeClr val="tx1">
                  <a:lumMod val="65000"/>
                  <a:lumOff val="35000"/>
                </a:schemeClr>
              </a:solidFill>
              <a:latin typeface="Arial" panose="020B0604020202090204" pitchFamily="34" charset="0"/>
              <a:ea typeface="微软雅黑" panose="020B0503020204020204" charset="-122"/>
              <a:cs typeface="+mn-ea"/>
              <a:sym typeface="Arial" panose="020B0604020202090204" pitchFamily="34" charset="0"/>
            </a:endParaRPr>
          </a:p>
          <a:p>
            <a:pPr algn="ctr" fontAlgn="base">
              <a:lnSpc>
                <a:spcPct val="120000"/>
              </a:lnSpc>
            </a:pPr>
            <a:r>
              <a:rPr lang="en-US" altLang="zh-CN" sz="2400" dirty="0" smtClean="0">
                <a:solidFill>
                  <a:schemeClr val="tx1">
                    <a:lumMod val="65000"/>
                    <a:lumOff val="35000"/>
                  </a:schemeClr>
                </a:solidFill>
                <a:latin typeface="Arial" panose="020B0604020202090204" pitchFamily="34" charset="0"/>
                <a:ea typeface="微软雅黑" panose="020B0503020204020204" charset="-122"/>
                <a:cs typeface="+mn-ea"/>
                <a:sym typeface="Arial" panose="020B0604020202090204" pitchFamily="34" charset="0"/>
              </a:rPr>
              <a:t>and list of requestments</a:t>
            </a:r>
            <a:endParaRPr lang="zh-CN" altLang="en-US" sz="2400" dirty="0">
              <a:solidFill>
                <a:srgbClr val="0D0D0D"/>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anim calcmode="lin" valueType="num">
                                      <p:cBhvr>
                                        <p:cTn id="9"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3"/>
                                        </p:tgtEl>
                                      </p:cBhvr>
                                    </p:animEffect>
                                  </p:childTnLst>
                                </p:cTn>
                              </p:par>
                            </p:childTnLst>
                          </p:cTn>
                        </p:par>
                        <p:par>
                          <p:cTn id="12" fill="hold">
                            <p:stCondLst>
                              <p:cond delay="950"/>
                            </p:stCondLst>
                            <p:childTnLst>
                              <p:par>
                                <p:cTn id="13" presetID="14" presetClass="entr" presetSubtype="1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a:off x="1226820" y="702945"/>
            <a:ext cx="4568825" cy="4596765"/>
          </a:xfrm>
          <a:prstGeom prst="rect">
            <a:avLst/>
          </a:prstGeom>
          <a:noFill/>
          <a:ln w="88900" cap="flat">
            <a:solidFill>
              <a:srgbClr val="76B0DF"/>
            </a:solidFill>
            <a:prstDash val="solid"/>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7" name="Rectangle"/>
          <p:cNvSpPr/>
          <p:nvPr/>
        </p:nvSpPr>
        <p:spPr>
          <a:xfrm>
            <a:off x="6696075" y="1320800"/>
            <a:ext cx="4777105" cy="4537710"/>
          </a:xfrm>
          <a:prstGeom prst="rect">
            <a:avLst/>
          </a:prstGeom>
          <a:noFill/>
          <a:ln w="88900" cap="flat">
            <a:solidFill>
              <a:srgbClr val="FEBF89"/>
            </a:solidFill>
            <a:prstDash val="solid"/>
            <a:miter lim="400000"/>
          </a:ln>
          <a:effectLst/>
        </p:spPr>
        <p:txBody>
          <a:bodyPr wrap="square" lIns="19050" tIns="19050" rIns="19050" bIns="19050" numCol="1" anchor="ctr">
            <a:noAutofit/>
          </a:bodyPr>
          <a:lstStyle/>
          <a:p>
            <a:pPr algn="ctr" defTabSz="412750" hangingPunct="0">
              <a:defRPr sz="3000">
                <a:solidFill>
                  <a:srgbClr val="000000"/>
                </a:solidFill>
                <a:latin typeface="Helvetica Light"/>
                <a:ea typeface="Helvetica Light"/>
                <a:cs typeface="Helvetica Light"/>
                <a:sym typeface="Helvetica Light"/>
              </a:defRPr>
            </a:pPr>
            <a:endParaRPr sz="1500" kern="0">
              <a:solidFill>
                <a:srgbClr val="000000"/>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20" name="Picture 1_1"/>
          <p:cNvPicPr>
            <a:picLocks noChangeAspect="1"/>
          </p:cNvPicPr>
          <p:nvPr/>
        </p:nvPicPr>
        <p:blipFill rotWithShape="1">
          <a:blip r:embed="rId1" cstate="print">
            <a:extLst>
              <a:ext uri="{28A0092B-C50C-407E-A947-70E740481C1C}">
                <a14:useLocalDpi xmlns:a14="http://schemas.microsoft.com/office/drawing/2010/main" val="0"/>
              </a:ext>
            </a:extLst>
          </a:blip>
          <a:srcRect t="48297" b="41179"/>
          <a:stretch>
            <a:fillRect/>
          </a:stretch>
        </p:blipFill>
        <p:spPr>
          <a:xfrm rot="5400000">
            <a:off x="-3113559" y="3106490"/>
            <a:ext cx="6865067" cy="637955"/>
          </a:xfrm>
          <a:prstGeom prst="rect">
            <a:avLst/>
          </a:prstGeom>
        </p:spPr>
      </p:pic>
      <p:sp>
        <p:nvSpPr>
          <p:cNvPr id="6" name="Rounded Rectangle"/>
          <p:cNvSpPr/>
          <p:nvPr/>
        </p:nvSpPr>
        <p:spPr>
          <a:xfrm>
            <a:off x="1663065" y="1282700"/>
            <a:ext cx="3152140" cy="650875"/>
          </a:xfrm>
          <a:prstGeom prst="roundRect">
            <a:avLst>
              <a:gd name="adj" fmla="val 5795"/>
            </a:avLst>
          </a:prstGeom>
          <a:solidFill>
            <a:srgbClr val="76B0DF"/>
          </a:solidFill>
          <a:ln w="25400" cap="flat">
            <a:noFill/>
            <a:prstDash val="solid"/>
            <a:miter lim="400000"/>
          </a:ln>
          <a:effectLst/>
        </p:spPr>
        <p:txBody>
          <a:bodyPr wrap="square" lIns="25400" tIns="25400" rIns="25400" bIns="25400" numCol="1" anchor="ctr">
            <a:noAutofit/>
          </a:bodyPr>
          <a:lstStyle/>
          <a:p>
            <a:pPr algn="ctr" defTabSz="412750" hangingPunct="0">
              <a:defRPr sz="3200">
                <a:solidFill>
                  <a:srgbClr val="FFFFFF"/>
                </a:solidFill>
                <a:latin typeface="Helvetica Light"/>
                <a:ea typeface="Helvetica Light"/>
                <a:cs typeface="Helvetica Light"/>
                <a:sym typeface="Helvetica Light"/>
              </a:defRPr>
            </a:pPr>
            <a:endParaRPr sz="1600" kern="0">
              <a:solidFill>
                <a:srgbClr val="FFFFFF"/>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5" name="文本框 14"/>
          <p:cNvSpPr txBox="1"/>
          <p:nvPr/>
        </p:nvSpPr>
        <p:spPr>
          <a:xfrm>
            <a:off x="1805305" y="1428750"/>
            <a:ext cx="1947545" cy="337185"/>
          </a:xfrm>
          <a:prstGeom prst="rect">
            <a:avLst/>
          </a:prstGeom>
          <a:noFill/>
        </p:spPr>
        <p:txBody>
          <a:bodyPr wrap="square" rtlCol="0">
            <a:spAutoFit/>
          </a:bodyPr>
          <a:lstStyle/>
          <a:p>
            <a:pPr algn="dist"/>
            <a:r>
              <a:rPr lang="zh-CN" altLang="en-US"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用户画像1</a:t>
            </a:r>
            <a:endParaRPr lang="zh-CN" altLang="en-US"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cxnSp>
        <p:nvCxnSpPr>
          <p:cNvPr id="16" name="直线箭头连接符 15"/>
          <p:cNvCxnSpPr/>
          <p:nvPr/>
        </p:nvCxnSpPr>
        <p:spPr>
          <a:xfrm>
            <a:off x="3855720" y="1603375"/>
            <a:ext cx="753745" cy="10160"/>
          </a:xfrm>
          <a:prstGeom prst="straightConnector1">
            <a:avLst/>
          </a:prstGeom>
          <a:ln w="28575">
            <a:solidFill>
              <a:srgbClr val="FFBE88"/>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p:cNvSpPr/>
          <p:nvPr/>
        </p:nvSpPr>
        <p:spPr>
          <a:xfrm>
            <a:off x="7560945" y="4690110"/>
            <a:ext cx="3295650" cy="642620"/>
          </a:xfrm>
          <a:prstGeom prst="roundRect">
            <a:avLst>
              <a:gd name="adj" fmla="val 5795"/>
            </a:avLst>
          </a:prstGeom>
          <a:solidFill>
            <a:srgbClr val="FEBF89"/>
          </a:solidFill>
          <a:ln w="25400" cap="flat">
            <a:noFill/>
            <a:prstDash val="solid"/>
            <a:miter lim="400000"/>
          </a:ln>
          <a:effectLst/>
        </p:spPr>
        <p:txBody>
          <a:bodyPr wrap="square" lIns="25400" tIns="25400" rIns="25400" bIns="25400" numCol="1" anchor="ctr">
            <a:noAutofit/>
          </a:bodyPr>
          <a:lstStyle/>
          <a:p>
            <a:pPr algn="ctr" defTabSz="412750" hangingPunct="0">
              <a:defRPr sz="3200">
                <a:solidFill>
                  <a:srgbClr val="FFFFFF"/>
                </a:solidFill>
                <a:latin typeface="Helvetica Light"/>
                <a:ea typeface="Helvetica Light"/>
                <a:cs typeface="Helvetica Light"/>
                <a:sym typeface="Helvetica Light"/>
              </a:defRPr>
            </a:pPr>
            <a:endParaRPr sz="1600" kern="0">
              <a:solidFill>
                <a:srgbClr val="FFFFFF"/>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1" name="文本框 20"/>
          <p:cNvSpPr txBox="1"/>
          <p:nvPr/>
        </p:nvSpPr>
        <p:spPr>
          <a:xfrm>
            <a:off x="7734935" y="4843145"/>
            <a:ext cx="1932940" cy="337185"/>
          </a:xfrm>
          <a:prstGeom prst="rect">
            <a:avLst/>
          </a:prstGeom>
          <a:noFill/>
        </p:spPr>
        <p:txBody>
          <a:bodyPr wrap="square" rtlCol="0">
            <a:spAutoFit/>
          </a:bodyPr>
          <a:lstStyle/>
          <a:p>
            <a:pPr algn="dist"/>
            <a:r>
              <a:rPr lang="zh-CN" altLang="en-US"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用户画像</a:t>
            </a:r>
            <a:r>
              <a:rPr lang="en-US" altLang="zh-CN"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2</a:t>
            </a:r>
            <a:endParaRPr lang="en-US" altLang="zh-CN" sz="1600" dirty="0" smtClean="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cxnSp>
        <p:nvCxnSpPr>
          <p:cNvPr id="22" name="直线箭头连接符 21"/>
          <p:cNvCxnSpPr/>
          <p:nvPr/>
        </p:nvCxnSpPr>
        <p:spPr>
          <a:xfrm>
            <a:off x="9813290" y="5005070"/>
            <a:ext cx="769620" cy="13970"/>
          </a:xfrm>
          <a:prstGeom prst="straightConnector1">
            <a:avLst/>
          </a:prstGeom>
          <a:ln w="28575">
            <a:solidFill>
              <a:srgbClr val="76B0DF"/>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descr="D:\用户目录\下载\API\pic\用户画像1.png"/>
          <p:cNvPicPr>
            <a:picLocks noChangeAspect="1" noChangeArrowheads="1"/>
          </p:cNvPicPr>
          <p:nvPr/>
        </p:nvPicPr>
        <p:blipFill>
          <a:blip r:embed="rId2" cstate="print"/>
          <a:srcRect/>
          <a:stretch>
            <a:fillRect/>
          </a:stretch>
        </p:blipFill>
        <p:spPr bwMode="auto">
          <a:xfrm>
            <a:off x="1411161" y="2084832"/>
            <a:ext cx="4303839" cy="2600654"/>
          </a:xfrm>
          <a:prstGeom prst="rect">
            <a:avLst/>
          </a:prstGeom>
          <a:noFill/>
        </p:spPr>
      </p:pic>
      <p:pic>
        <p:nvPicPr>
          <p:cNvPr id="1027" name="Picture 3" descr="D:\用户目录\下载\API\pic\用户画像2.png"/>
          <p:cNvPicPr>
            <a:picLocks noChangeAspect="1" noChangeArrowheads="1"/>
          </p:cNvPicPr>
          <p:nvPr/>
        </p:nvPicPr>
        <p:blipFill>
          <a:blip r:embed="rId3" cstate="print"/>
          <a:srcRect/>
          <a:stretch>
            <a:fillRect/>
          </a:stretch>
        </p:blipFill>
        <p:spPr bwMode="auto">
          <a:xfrm>
            <a:off x="6866320" y="1565883"/>
            <a:ext cx="4429964" cy="2759229"/>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6" grpId="0" bldLvl="0" animBg="1"/>
      <p:bldP spid="15" grpId="0"/>
      <p:bldP spid="8" grpId="0" bldLvl="0" animBg="1"/>
      <p:bldP spid="21" grpId="0"/>
    </p:bldLst>
  </p:timing>
</p:sld>
</file>

<file path=ppt/tags/tag1.xml><?xml version="1.0" encoding="utf-8"?>
<p:tagLst xmlns:p="http://schemas.openxmlformats.org/presentationml/2006/main">
  <p:tag name="MH" val="20170928085811"/>
  <p:tag name="MH_LIBRARY" val="CONTENTS"/>
  <p:tag name="MH_TYPE" val="OTHERS"/>
  <p:tag name="ID" val="553522"/>
</p:tagLst>
</file>

<file path=ppt/tags/tag2.xml><?xml version="1.0" encoding="utf-8"?>
<p:tagLst xmlns:p="http://schemas.openxmlformats.org/presentationml/2006/main">
  <p:tag name="MH" val="20170928085811"/>
  <p:tag name="MH_LIBRARY" val="CONTENTS"/>
  <p:tag name="MH_TYPE" val="OTHERS"/>
  <p:tag name="ID" val="553522"/>
</p:tagLst>
</file>

<file path=ppt/tags/tag3.xml><?xml version="1.0" encoding="utf-8"?>
<p:tagLst xmlns:p="http://schemas.openxmlformats.org/presentationml/2006/main">
  <p:tag name="MH" val="20170928085811"/>
  <p:tag name="MH_LIBRARY" val="CONTENTS"/>
  <p:tag name="MH_TYPE" val="OTHERS"/>
  <p:tag name="ID" val="553522"/>
</p:tagLst>
</file>

<file path=ppt/tags/tag4.xml><?xml version="1.0" encoding="utf-8"?>
<p:tagLst xmlns:p="http://schemas.openxmlformats.org/presentationml/2006/main">
  <p:tag name="MH" val="20170928085811"/>
  <p:tag name="MH_LIBRARY" val="CONTENTS"/>
  <p:tag name="MH_TYPE" val="OTHERS"/>
  <p:tag name="ID" val="553522"/>
</p:tagLst>
</file>

<file path=ppt/tags/tag5.xml><?xml version="1.0" encoding="utf-8"?>
<p:tagLst xmlns:p="http://schemas.openxmlformats.org/presentationml/2006/main">
  <p:tag name="MH" val="20170928085811"/>
  <p:tag name="MH_LIBRARY" val="CONTENTS"/>
  <p:tag name="MH_TYPE" val="OTHERS"/>
  <p:tag name="ID" val="553522"/>
</p:tagLst>
</file>

<file path=ppt/tags/tag6.xml><?xml version="1.0" encoding="utf-8"?>
<p:tagLst xmlns:p="http://schemas.openxmlformats.org/presentationml/2006/main">
  <p:tag name="MH" val="20170928085811"/>
  <p:tag name="MH_LIBRARY" val="CONTENTS"/>
  <p:tag name="MH_TYPE" val="OTHERS"/>
  <p:tag name="ID" val="553522"/>
</p:tagLst>
</file>

<file path=ppt/tags/tag7.xml><?xml version="1.0" encoding="utf-8"?>
<p:tagLst xmlns:p="http://schemas.openxmlformats.org/presentationml/2006/main">
  <p:tag name="MH" val="20170928085811"/>
  <p:tag name="MH_LIBRARY" val="CONTENTS"/>
  <p:tag name="MH_TYPE" val="OTHERS"/>
  <p:tag name="ID" val="553522"/>
</p:tagLst>
</file>

<file path=ppt/tags/tag8.xml><?xml version="1.0" encoding="utf-8"?>
<p:tagLst xmlns:p="http://schemas.openxmlformats.org/presentationml/2006/main">
  <p:tag name="MH" val="20170928085811"/>
  <p:tag name="MH_LIBRARY" val="CONTENTS"/>
  <p:tag name="MH_TYPE" val="OTHERS"/>
  <p:tag name="ID" val="55352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4644</Words>
  <Application>WPS 演示</Application>
  <PresentationFormat>自定义</PresentationFormat>
  <Paragraphs>206</Paragraphs>
  <Slides>20</Slides>
  <Notes>21</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20</vt:i4>
      </vt:variant>
    </vt:vector>
  </HeadingPairs>
  <TitlesOfParts>
    <vt:vector size="47" baseType="lpstr">
      <vt:lpstr>Arial</vt:lpstr>
      <vt:lpstr>方正书宋_GBK</vt:lpstr>
      <vt:lpstr>Wingdings</vt:lpstr>
      <vt:lpstr>思源黑体 CN Bold</vt:lpstr>
      <vt:lpstr>苹方-简</vt:lpstr>
      <vt:lpstr>思源黑体 CN Normal</vt:lpstr>
      <vt:lpstr>思源黑体 CN Medium</vt:lpstr>
      <vt:lpstr>微软雅黑</vt:lpstr>
      <vt:lpstr>汉仪旗黑KW</vt:lpstr>
      <vt:lpstr>Arial</vt:lpstr>
      <vt:lpstr>Source Han Sans CN Normal</vt:lpstr>
      <vt:lpstr>Helvetica Light</vt:lpstr>
      <vt:lpstr>-apple-system</vt:lpstr>
      <vt:lpstr>宋体</vt:lpstr>
      <vt:lpstr>Roboto Condensed Light</vt:lpstr>
      <vt:lpstr>字魂58号-创中黑</vt:lpstr>
      <vt:lpstr>经典特宋简</vt:lpstr>
      <vt:lpstr>Calibri</vt:lpstr>
      <vt:lpstr>Helvetica Neue</vt:lpstr>
      <vt:lpstr>宋体</vt:lpstr>
      <vt:lpstr>Arial Unicode MS</vt:lpstr>
      <vt:lpstr>汉仪书宋二KW</vt:lpstr>
      <vt:lpstr>Calibri Light</vt:lpstr>
      <vt:lpstr>冬青黑体简体中文</vt:lpstr>
      <vt:lpstr>Thonburi</vt:lpstr>
      <vt:lpstr>华文宋体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创意水彩拼接工作总结汇报PPT模板</dc:title>
  <dc:creator>Dell</dc:creator>
  <cp:lastModifiedBy>jewelz</cp:lastModifiedBy>
  <cp:revision>98</cp:revision>
  <dcterms:created xsi:type="dcterms:W3CDTF">2021-01-21T08:42:14Z</dcterms:created>
  <dcterms:modified xsi:type="dcterms:W3CDTF">2021-01-21T08:42:14Z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