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65" r:id="rId14"/>
    <p:sldId id="266" r:id="rId15"/>
    <p:sldId id="267" r:id="rId16"/>
    <p:sldId id="268" r:id="rId17"/>
    <p:sldId id="269" r:id="rId18"/>
    <p:sldId id="270" r:id="rId19"/>
    <p:sldId id="271" r:id="rId20"/>
  </p:sldIdLst>
  <p:sldSz cx="18288000" cy="10287000"/>
  <p:notesSz cx="6858000" cy="9144000"/>
  <p:embeddedFontLst>
    <p:embeddedFont>
      <p:font typeface="DM Sans" pitchFamily="2" charset="0"/>
      <p:regular r:id="rId21"/>
    </p:embeddedFont>
    <p:embeddedFont>
      <p:font typeface="DM Sans Bold" charset="0"/>
      <p:regular r:id="rId22"/>
    </p:embeddedFont>
    <p:embeddedFont>
      <p:font typeface="Open Sans Extra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2.jpe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2.jpe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3589841"/>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Small Office Network</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3637595" y="7370495"/>
            <a:ext cx="10905887" cy="1543051"/>
          </a:xfrm>
          <a:prstGeom prst="rect">
            <a:avLst/>
          </a:prstGeom>
        </p:spPr>
        <p:txBody>
          <a:bodyPr lIns="0" tIns="0" rIns="0" bIns="0" rtlCol="0" anchor="t">
            <a:spAutoFit/>
          </a:bodyPr>
          <a:lstStyle/>
          <a:p>
            <a:pPr algn="ctr">
              <a:lnSpc>
                <a:spcPts val="6299"/>
              </a:lnSpc>
            </a:pPr>
            <a:r>
              <a:rPr lang="en-US" sz="4499">
                <a:solidFill>
                  <a:srgbClr val="000000"/>
                </a:solidFill>
                <a:latin typeface="Open Sans Extra Bold"/>
                <a:ea typeface="Open Sans Extra Bold"/>
                <a:cs typeface="Open Sans Extra Bold"/>
                <a:sym typeface="Open Sans Extra Bold"/>
              </a:rPr>
              <a:t>Infrastructure &amp; Cybersecurity Track</a:t>
            </a:r>
          </a:p>
          <a:p>
            <a:pPr algn="ctr">
              <a:lnSpc>
                <a:spcPts val="6299"/>
              </a:lnSpc>
              <a:spcBef>
                <a:spcPct val="0"/>
              </a:spcBef>
            </a:pPr>
            <a:r>
              <a:rPr lang="en-US" sz="4499">
                <a:solidFill>
                  <a:srgbClr val="000000"/>
                </a:solidFill>
                <a:latin typeface="Open Sans Extra Bold"/>
                <a:ea typeface="Open Sans Extra Bold"/>
                <a:cs typeface="Open Sans Extra Bold"/>
                <a:sym typeface="Open Sans Extra Bold"/>
              </a:rPr>
              <a:t>CCNA (GIZ1_ISS2_M1d)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dirty="0">
                <a:solidFill>
                  <a:srgbClr val="000000"/>
                </a:solidFill>
                <a:latin typeface="DM Sans Bold"/>
                <a:ea typeface="DM Sans Bold"/>
                <a:cs typeface="DM Sans Bold"/>
                <a:sym typeface="DM Sans Bold"/>
              </a:rPr>
              <a:t>VLANS</a:t>
            </a:r>
          </a:p>
        </p:txBody>
      </p:sp>
      <p:sp>
        <p:nvSpPr>
          <p:cNvPr id="4" name="TextBox 4"/>
          <p:cNvSpPr txBox="1"/>
          <p:nvPr/>
        </p:nvSpPr>
        <p:spPr>
          <a:xfrm>
            <a:off x="1330956" y="4329692"/>
            <a:ext cx="11142816" cy="5693301"/>
          </a:xfrm>
          <a:prstGeom prst="rect">
            <a:avLst/>
          </a:prstGeom>
        </p:spPr>
        <p:txBody>
          <a:bodyPr lIns="0" tIns="0" rIns="0" bIns="0" rtlCol="0" anchor="t">
            <a:spAutoFit/>
          </a:bodyPr>
          <a:lstStyle/>
          <a:p>
            <a:pPr algn="l">
              <a:lnSpc>
                <a:spcPts val="4526"/>
              </a:lnSpc>
            </a:pPr>
            <a:r>
              <a:rPr lang="en-US" sz="3352" spc="201" dirty="0">
                <a:solidFill>
                  <a:srgbClr val="000000"/>
                </a:solidFill>
                <a:latin typeface="DM Sans"/>
                <a:ea typeface="DM Sans"/>
                <a:cs typeface="DM Sans"/>
                <a:sym typeface="DM Sans"/>
              </a:rPr>
              <a:t>    Key points about VLANs:</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Segmentation</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Security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Broadcast Control</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Flexibility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scalability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Inter-VLAN Routing</a:t>
            </a:r>
          </a:p>
          <a:p>
            <a:pPr algn="l">
              <a:lnSpc>
                <a:spcPts val="4526"/>
              </a:lnSpc>
              <a:spcBef>
                <a:spcPct val="0"/>
              </a:spcBef>
            </a:pPr>
            <a:r>
              <a:rPr lang="en-US" sz="3352" spc="201" dirty="0">
                <a:solidFill>
                  <a:srgbClr val="000000"/>
                </a:solidFill>
                <a:latin typeface="DM Sans"/>
                <a:ea typeface="DM Sans"/>
                <a:cs typeface="DM Sans"/>
                <a:sym typeface="DM Sans"/>
              </a:rPr>
              <a:t>    VLANs provide a powerful tool for network administrators to optimize network performance, and enhance security.</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156337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373867" y="1790723"/>
            <a:ext cx="14497050" cy="2257156"/>
          </a:xfrm>
          <a:prstGeom prst="rect">
            <a:avLst/>
          </a:prstGeom>
        </p:spPr>
        <p:txBody>
          <a:bodyPr wrap="square" lIns="0" tIns="0" rIns="0" bIns="0" rtlCol="0" anchor="t">
            <a:spAutoFit/>
          </a:bodyPr>
          <a:lstStyle/>
          <a:p>
            <a:pPr>
              <a:lnSpc>
                <a:spcPts val="8729"/>
              </a:lnSpc>
            </a:pPr>
            <a:r>
              <a:rPr lang="en-US" sz="9000" b="1" dirty="0">
                <a:effectLst/>
                <a:latin typeface="DM Sans Bold"/>
                <a:ea typeface="Times New Roman" panose="02020603050405020304" pitchFamily="18" charset="0"/>
                <a:cs typeface="Arial" panose="020B0604020202020204" pitchFamily="34" charset="0"/>
              </a:rPr>
              <a:t>Spanning Tree Protocol (STP)</a:t>
            </a:r>
            <a:endParaRPr lang="en-US" sz="9000" dirty="0">
              <a:effectLst/>
              <a:latin typeface="DM Sans Bold"/>
              <a:ea typeface="Calibri" panose="020F0502020204030204" pitchFamily="34" charset="0"/>
              <a:cs typeface="Arial" panose="020B0604020202020204" pitchFamily="34" charset="0"/>
            </a:endParaRPr>
          </a:p>
          <a:p>
            <a:pPr algn="l">
              <a:lnSpc>
                <a:spcPts val="8729"/>
              </a:lnSpc>
            </a:pPr>
            <a:endParaRPr lang="en-US" sz="9000" b="1" dirty="0">
              <a:solidFill>
                <a:srgbClr val="000000"/>
              </a:solidFill>
              <a:latin typeface="DM Sans Bold"/>
              <a:ea typeface="DM Sans Bold"/>
              <a:cs typeface="DM Sans Bold"/>
              <a:sym typeface="DM Sans Bold"/>
            </a:endParaRPr>
          </a:p>
        </p:txBody>
      </p:sp>
      <p:sp>
        <p:nvSpPr>
          <p:cNvPr id="4" name="TextBox 4"/>
          <p:cNvSpPr txBox="1"/>
          <p:nvPr/>
        </p:nvSpPr>
        <p:spPr>
          <a:xfrm>
            <a:off x="1330956" y="4329692"/>
            <a:ext cx="11142816" cy="3940822"/>
          </a:xfrm>
          <a:prstGeom prst="rect">
            <a:avLst/>
          </a:prstGeom>
        </p:spPr>
        <p:txBody>
          <a:bodyPr lIns="0" tIns="0" rIns="0" bIns="0" rtlCol="0" anchor="t">
            <a:spAutoFit/>
          </a:bodyPr>
          <a:lstStyle/>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Definition:</a:t>
            </a:r>
            <a:r>
              <a:rPr lang="en-US" sz="3600" dirty="0">
                <a:effectLst/>
                <a:latin typeface="DM Sans Bold"/>
                <a:ea typeface="Times New Roman" panose="02020603050405020304" pitchFamily="18" charset="0"/>
                <a:cs typeface="Arial" panose="020B0604020202020204" pitchFamily="34" charset="0"/>
              </a:rPr>
              <a:t> A protocol that prevents network loops by disabling redundant links in a network topology.</a:t>
            </a:r>
            <a:endParaRPr lang="en-US" sz="3600" dirty="0">
              <a:effectLst/>
              <a:latin typeface="DM Sans Bold"/>
              <a:ea typeface="Calibri" panose="020F0502020204030204" pitchFamily="34" charset="0"/>
              <a:cs typeface="Arial" panose="020B0604020202020204" pitchFamily="34" charset="0"/>
            </a:endParaRPr>
          </a:p>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Benefits:</a:t>
            </a:r>
            <a:r>
              <a:rPr lang="en-US" sz="3600" dirty="0">
                <a:effectLst/>
                <a:latin typeface="DM Sans Bold"/>
                <a:ea typeface="Times New Roman" panose="02020603050405020304" pitchFamily="18" charset="0"/>
                <a:cs typeface="Arial" panose="020B0604020202020204" pitchFamily="34" charset="0"/>
              </a:rPr>
              <a:t> </a:t>
            </a:r>
            <a:endParaRPr lang="en-US" sz="3600" dirty="0">
              <a:effectLst/>
              <a:latin typeface="DM Sans Bold"/>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Prevents network loops</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Improves network stability</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Provides redundancy</a:t>
            </a:r>
            <a:endParaRPr lang="en-US" sz="3600" dirty="0">
              <a:effectLst/>
              <a:latin typeface="DM Sans Bold"/>
              <a:ea typeface="Calibri" panose="020F0502020204030204" pitchFamily="34" charset="0"/>
              <a:cs typeface="Times New Roman" panose="02020603050405020304" pitchFamily="18" charset="0"/>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269968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381124" y="1344596"/>
            <a:ext cx="16144876" cy="2898101"/>
          </a:xfrm>
          <a:prstGeom prst="rect">
            <a:avLst/>
          </a:prstGeom>
        </p:spPr>
        <p:txBody>
          <a:bodyPr wrap="square" lIns="0" tIns="0" rIns="0" bIns="0" rtlCol="0" anchor="t">
            <a:spAutoFit/>
          </a:bodyPr>
          <a:lstStyle/>
          <a:p>
            <a:pPr>
              <a:lnSpc>
                <a:spcPct val="107000"/>
              </a:lnSpc>
              <a:spcAft>
                <a:spcPts val="800"/>
              </a:spcAft>
            </a:pPr>
            <a:r>
              <a:rPr lang="en-US" sz="9000" b="1" dirty="0">
                <a:effectLst/>
                <a:latin typeface="DM Sans Bold"/>
                <a:ea typeface="Sans Serif Collection" panose="020B0502040504020204" pitchFamily="34" charset="0"/>
                <a:cs typeface="Sans Serif Collection" panose="020B0502040504020204" pitchFamily="34" charset="0"/>
              </a:rPr>
              <a:t>Ether Channel Group (Port Aggregation Protocol - </a:t>
            </a:r>
            <a:r>
              <a:rPr lang="en-US" sz="9000" b="1" dirty="0" err="1">
                <a:effectLst/>
                <a:latin typeface="DM Sans Bold"/>
                <a:ea typeface="Sans Serif Collection" panose="020B0502040504020204" pitchFamily="34" charset="0"/>
                <a:cs typeface="Sans Serif Collection" panose="020B0502040504020204" pitchFamily="34" charset="0"/>
              </a:rPr>
              <a:t>PAgP</a:t>
            </a:r>
            <a:r>
              <a:rPr lang="en-US" sz="9000" b="1" dirty="0">
                <a:effectLst/>
                <a:latin typeface="DM Sans Bold"/>
                <a:ea typeface="Sans Serif Collection" panose="020B0502040504020204" pitchFamily="34" charset="0"/>
                <a:cs typeface="Sans Serif Collection" panose="020B0502040504020204" pitchFamily="34" charset="0"/>
              </a:rPr>
              <a:t>)</a:t>
            </a:r>
            <a:endParaRPr lang="en-US" sz="9000" dirty="0">
              <a:effectLst/>
              <a:latin typeface="DM Sans Bold"/>
              <a:ea typeface="Sans Serif Collection" panose="020B0502040504020204" pitchFamily="34" charset="0"/>
              <a:cs typeface="Sans Serif Collection" panose="020B0502040504020204" pitchFamily="34" charset="0"/>
            </a:endParaRPr>
          </a:p>
        </p:txBody>
      </p:sp>
      <p:sp>
        <p:nvSpPr>
          <p:cNvPr id="4" name="TextBox 4"/>
          <p:cNvSpPr txBox="1"/>
          <p:nvPr/>
        </p:nvSpPr>
        <p:spPr>
          <a:xfrm>
            <a:off x="685800" y="5355080"/>
            <a:ext cx="11142816" cy="3940822"/>
          </a:xfrm>
          <a:prstGeom prst="rect">
            <a:avLst/>
          </a:prstGeom>
        </p:spPr>
        <p:txBody>
          <a:bodyPr lIns="0" tIns="0" rIns="0" bIns="0" rtlCol="0" anchor="t">
            <a:spAutoFit/>
          </a:bodyPr>
          <a:lstStyle/>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Definition:</a:t>
            </a:r>
            <a:r>
              <a:rPr lang="en-US" sz="3600" dirty="0">
                <a:effectLst/>
                <a:latin typeface="DM Sans Bold"/>
                <a:ea typeface="Times New Roman" panose="02020603050405020304" pitchFamily="18" charset="0"/>
                <a:cs typeface="Arial" panose="020B0604020202020204" pitchFamily="34" charset="0"/>
              </a:rPr>
              <a:t> A protocol that prevents network loops by disabling redundant links in a network topology.</a:t>
            </a:r>
            <a:endParaRPr lang="en-US" sz="3600" dirty="0">
              <a:effectLst/>
              <a:latin typeface="DM Sans Bold"/>
              <a:ea typeface="Calibri" panose="020F0502020204030204" pitchFamily="34" charset="0"/>
              <a:cs typeface="Arial" panose="020B0604020202020204" pitchFamily="34" charset="0"/>
            </a:endParaRPr>
          </a:p>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Benefits:</a:t>
            </a:r>
            <a:r>
              <a:rPr lang="en-US" sz="3600" dirty="0">
                <a:effectLst/>
                <a:latin typeface="DM Sans Bold"/>
                <a:ea typeface="Times New Roman" panose="02020603050405020304" pitchFamily="18" charset="0"/>
                <a:cs typeface="Arial" panose="020B0604020202020204" pitchFamily="34" charset="0"/>
              </a:rPr>
              <a:t> </a:t>
            </a:r>
            <a:endParaRPr lang="en-US" sz="3600" dirty="0">
              <a:effectLst/>
              <a:latin typeface="DM Sans Bold"/>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Prevents network loops</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Improves network stability</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Provides redundancy</a:t>
            </a:r>
            <a:endParaRPr lang="en-US" sz="3600" dirty="0">
              <a:effectLst/>
              <a:latin typeface="DM Sans Bold"/>
              <a:ea typeface="Calibri" panose="020F0502020204030204" pitchFamily="34" charset="0"/>
              <a:cs typeface="Times New Roman" panose="02020603050405020304" pitchFamily="18" charset="0"/>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135597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Telephone Over IP</a:t>
            </a:r>
          </a:p>
        </p:txBody>
      </p:sp>
      <p:sp>
        <p:nvSpPr>
          <p:cNvPr id="4" name="TextBox 4"/>
          <p:cNvSpPr txBox="1"/>
          <p:nvPr/>
        </p:nvSpPr>
        <p:spPr>
          <a:xfrm>
            <a:off x="1488208" y="5380765"/>
            <a:ext cx="11142816" cy="2838528"/>
          </a:xfrm>
          <a:prstGeom prst="rect">
            <a:avLst/>
          </a:prstGeom>
        </p:spPr>
        <p:txBody>
          <a:bodyPr lIns="0" tIns="0" rIns="0" bIns="0" rtlCol="0" anchor="t">
            <a:spAutoFit/>
          </a:bodyPr>
          <a:lstStyle/>
          <a:p>
            <a:pPr algn="l">
              <a:lnSpc>
                <a:spcPts val="4526"/>
              </a:lnSpc>
              <a:spcBef>
                <a:spcPct val="0"/>
              </a:spcBef>
            </a:pPr>
            <a:r>
              <a:rPr lang="en-US" sz="3352" spc="201">
                <a:solidFill>
                  <a:srgbClr val="000000"/>
                </a:solidFill>
                <a:latin typeface="DM Sans"/>
                <a:ea typeface="DM Sans"/>
                <a:cs typeface="DM Sans"/>
                <a:sym typeface="DM Sans"/>
              </a:rPr>
              <a:t>    Telephone over IP, also known as VoIP (Voice over Internet Protocol), is a technology that allows voice communication and multimedia sessions to be transmitted over the internet rather than traditional telephone lines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5 PC - VLAN No. 30</a:t>
              </a:r>
            </a:p>
          </p:txBody>
        </p:sp>
      </p:grpSp>
      <p:grpSp>
        <p:nvGrpSpPr>
          <p:cNvPr id="6" name="Group 6"/>
          <p:cNvGrpSpPr/>
          <p:nvPr/>
        </p:nvGrpSpPr>
        <p:grpSpPr>
          <a:xfrm>
            <a:off x="1028700" y="1028700"/>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4 PC - VLAN No. 10</a:t>
              </a:r>
            </a:p>
          </p:txBody>
        </p:sp>
      </p:grpSp>
      <p:sp>
        <p:nvSpPr>
          <p:cNvPr id="9" name="Freeform 9"/>
          <p:cNvSpPr/>
          <p:nvPr/>
        </p:nvSpPr>
        <p:spPr>
          <a:xfrm rot="-8100000">
            <a:off x="6488754" y="3993735"/>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rot="-2700000">
            <a:off x="10646588" y="3979735"/>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rot="5400000">
            <a:off x="8637509" y="6060575"/>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TextBox 12"/>
          <p:cNvSpPr txBox="1"/>
          <p:nvPr/>
        </p:nvSpPr>
        <p:spPr>
          <a:xfrm>
            <a:off x="6995244" y="4738239"/>
            <a:ext cx="4297511"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VLANS</a:t>
            </a:r>
          </a:p>
        </p:txBody>
      </p:sp>
      <p:grpSp>
        <p:nvGrpSpPr>
          <p:cNvPr id="13" name="Group 13"/>
          <p:cNvGrpSpPr/>
          <p:nvPr/>
        </p:nvGrpSpPr>
        <p:grpSpPr>
          <a:xfrm>
            <a:off x="6350380" y="7146951"/>
            <a:ext cx="5587239" cy="2662922"/>
            <a:chOff x="0" y="0"/>
            <a:chExt cx="2065940" cy="984643"/>
          </a:xfrm>
        </p:grpSpPr>
        <p:sp>
          <p:nvSpPr>
            <p:cNvPr id="14" name="Freeform 1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5" name="TextBox 15"/>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9 IP Phone - VLAN No. 20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TextBox 11"/>
          <p:cNvSpPr txBox="1"/>
          <p:nvPr/>
        </p:nvSpPr>
        <p:spPr>
          <a:xfrm>
            <a:off x="4732501" y="214833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VLANS</a:t>
            </a:r>
          </a:p>
        </p:txBody>
      </p:sp>
      <p:sp>
        <p:nvSpPr>
          <p:cNvPr id="12" name="Freeform 12"/>
          <p:cNvSpPr/>
          <p:nvPr/>
        </p:nvSpPr>
        <p:spPr>
          <a:xfrm>
            <a:off x="2576665" y="3325625"/>
            <a:ext cx="13134671" cy="6961375"/>
          </a:xfrm>
          <a:custGeom>
            <a:avLst/>
            <a:gdLst/>
            <a:ahLst/>
            <a:cxnLst/>
            <a:rect l="l" t="t" r="r" b="b"/>
            <a:pathLst>
              <a:path w="13134671" h="6961375">
                <a:moveTo>
                  <a:pt x="0" y="0"/>
                </a:moveTo>
                <a:lnTo>
                  <a:pt x="13134670" y="0"/>
                </a:lnTo>
                <a:lnTo>
                  <a:pt x="13134670" y="6961375"/>
                </a:lnTo>
                <a:lnTo>
                  <a:pt x="0" y="6961375"/>
                </a:lnTo>
                <a:lnTo>
                  <a:pt x="0" y="0"/>
                </a:lnTo>
                <a:close/>
              </a:path>
            </a:pathLst>
          </a:custGeom>
          <a:blipFill>
            <a:blip r:embed="rId19"/>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366845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Access &amp; Core Switches</a:t>
            </a:r>
          </a:p>
        </p:txBody>
      </p:sp>
      <p:sp>
        <p:nvSpPr>
          <p:cNvPr id="4" name="TextBox 4"/>
          <p:cNvSpPr txBox="1"/>
          <p:nvPr/>
        </p:nvSpPr>
        <p:spPr>
          <a:xfrm>
            <a:off x="1504950" y="4788507"/>
            <a:ext cx="10967572" cy="4480561"/>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Access switches are located at the network's edge and connect end-user devices such as computers, printers, IP phones, and access points to the network.</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Core switches are positioned at the core or backbone of a network and are responsible for high-speed data switching within the network.</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831043"/>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Switches &amp; Router</a:t>
            </a:r>
          </a:p>
        </p:txBody>
      </p:sp>
      <p:sp>
        <p:nvSpPr>
          <p:cNvPr id="4" name="TextBox 4"/>
          <p:cNvSpPr txBox="1"/>
          <p:nvPr/>
        </p:nvSpPr>
        <p:spPr>
          <a:xfrm>
            <a:off x="1504950" y="4788507"/>
            <a:ext cx="10967572" cy="5042536"/>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Routers are networking devices that connect multiple networks and route network traffic between them. They operate at the OSI model's network layer (Layer 3).</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Switches are networking devices that connect devices within the same network and facilitate communication within that network. They operate at the OSI model's data link layer (Layer 2).</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831043"/>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Any Questions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4499469"/>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1509950"/>
            <a:ext cx="10910396" cy="8133080"/>
          </a:xfrm>
          <a:prstGeom prst="rect">
            <a:avLst/>
          </a:prstGeom>
        </p:spPr>
        <p:txBody>
          <a:bodyPr lIns="0" tIns="0" rIns="0" bIns="0" rtlCol="0" anchor="t">
            <a:spAutoFit/>
          </a:bodyPr>
          <a:lstStyle/>
          <a:p>
            <a:pPr algn="ctr">
              <a:lnSpc>
                <a:spcPts val="3760"/>
              </a:lnSpc>
            </a:pPr>
            <a:r>
              <a:rPr lang="en-US" sz="4000" b="1">
                <a:solidFill>
                  <a:srgbClr val="000000"/>
                </a:solidFill>
                <a:latin typeface="DM Sans Bold"/>
                <a:ea typeface="DM Sans Bold"/>
                <a:cs typeface="DM Sans Bold"/>
                <a:sym typeface="DM Sans Bold"/>
              </a:rPr>
              <a:t>Supervised by: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 Islam Edrees</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Team members:</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Kirollos Magdy Eskander Zaky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Mahmoud Abdelaty Hassan Ahmed</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Mahmoud Elsayed Mohamed</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Mina Samy sobhy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Mostafa Saied Ahmed Omran</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Yousif Anwar Abdelrahman Mohamed</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8"/>
            <a:ext cx="10794828"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4" name="TextBox 4"/>
          <p:cNvSpPr txBox="1"/>
          <p:nvPr/>
        </p:nvSpPr>
        <p:spPr>
          <a:xfrm>
            <a:off x="1504950" y="4215764"/>
            <a:ext cx="10794828" cy="5042536"/>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Designing a small office network involves creating a reliable and efficient system that connects various devices within the office to facilitate communication and resource access.</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A well-designed network can improve productivity, enhance collaboration, and streamline operations within the office environment.</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8"/>
            <a:ext cx="10794828"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4" name="TextBox 4"/>
          <p:cNvSpPr txBox="1"/>
          <p:nvPr/>
        </p:nvSpPr>
        <p:spPr>
          <a:xfrm>
            <a:off x="1504950" y="4305544"/>
            <a:ext cx="10967572" cy="5604511"/>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Key considerations in small office network design include selecting the appropriate networking devices (like routers, and switches) ensuring and planning for scalability to accommodate future growth.</a:t>
            </a:r>
          </a:p>
          <a:p>
            <a:pPr marL="0" lvl="0" indent="0" algn="l">
              <a:lnSpc>
                <a:spcPts val="4454"/>
              </a:lnSpc>
              <a:spcBef>
                <a:spcPct val="0"/>
              </a:spcBef>
            </a:pPr>
            <a:r>
              <a:rPr lang="en-US" sz="3299" spc="197">
                <a:solidFill>
                  <a:srgbClr val="000000"/>
                </a:solidFill>
                <a:latin typeface="DM Sans"/>
                <a:ea typeface="DM Sans"/>
                <a:cs typeface="DM Sans"/>
                <a:sym typeface="DM Sans"/>
              </a:rPr>
              <a:t>    By carefully planning and implementing a small office network design, businesses can establish a robust infrastructure that supports their daily operations and enables seamless connectivity among employees, devices, and resources.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7966771" y="4814785"/>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3824542"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11603175" y="4814785"/>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4627717" y="4814785"/>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907439"/>
            <a:ext cx="8822997" cy="2282190"/>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Project</a:t>
            </a:r>
          </a:p>
          <a:p>
            <a:pPr marL="0" lvl="1" indent="0" algn="ctr">
              <a:lnSpc>
                <a:spcPts val="8730"/>
              </a:lnSpc>
              <a:spcBef>
                <a:spcPct val="0"/>
              </a:spcBef>
            </a:pPr>
            <a:r>
              <a:rPr lang="en-US" sz="9000" b="1">
                <a:solidFill>
                  <a:srgbClr val="000000"/>
                </a:solidFill>
                <a:latin typeface="DM Sans Bold"/>
                <a:ea typeface="DM Sans Bold"/>
                <a:cs typeface="DM Sans Bold"/>
                <a:sym typeface="DM Sans Bold"/>
              </a:rPr>
              <a:t>Process</a:t>
            </a:r>
          </a:p>
        </p:txBody>
      </p:sp>
      <p:sp>
        <p:nvSpPr>
          <p:cNvPr id="17" name="TextBox 17"/>
          <p:cNvSpPr txBox="1"/>
          <p:nvPr/>
        </p:nvSpPr>
        <p:spPr>
          <a:xfrm>
            <a:off x="3604760" y="5616041"/>
            <a:ext cx="941620"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7709651" y="5606911"/>
            <a:ext cx="1038212"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2752324" y="6390741"/>
            <a:ext cx="2646492" cy="2554226"/>
          </a:xfrm>
          <a:prstGeom prst="rect">
            <a:avLst/>
          </a:prstGeom>
        </p:spPr>
        <p:txBody>
          <a:bodyPr lIns="0" tIns="0" rIns="0" bIns="0" rtlCol="0" anchor="t">
            <a:spAutoFit/>
          </a:bodyPr>
          <a:lstStyle/>
          <a:p>
            <a:pPr algn="l">
              <a:lnSpc>
                <a:spcPts val="5147"/>
              </a:lnSpc>
            </a:pPr>
            <a:r>
              <a:rPr lang="en-US" sz="3299">
                <a:solidFill>
                  <a:srgbClr val="000000"/>
                </a:solidFill>
                <a:latin typeface="DM Sans"/>
                <a:ea typeface="DM Sans"/>
                <a:cs typeface="DM Sans"/>
                <a:sym typeface="DM Sans"/>
              </a:rPr>
              <a:t>Planning and Design</a:t>
            </a:r>
          </a:p>
          <a:p>
            <a:pPr algn="l">
              <a:lnSpc>
                <a:spcPts val="5147"/>
              </a:lnSpc>
            </a:pPr>
            <a:r>
              <a:rPr lang="en-US" sz="3299">
                <a:solidFill>
                  <a:srgbClr val="000000"/>
                </a:solidFill>
                <a:latin typeface="DM Sans"/>
                <a:ea typeface="DM Sans"/>
                <a:cs typeface="DM Sans"/>
                <a:sym typeface="DM Sans"/>
              </a:rPr>
              <a:t>(users, devices)</a:t>
            </a:r>
          </a:p>
        </p:txBody>
      </p:sp>
      <p:sp>
        <p:nvSpPr>
          <p:cNvPr id="20" name="TextBox 20"/>
          <p:cNvSpPr txBox="1"/>
          <p:nvPr/>
        </p:nvSpPr>
        <p:spPr>
          <a:xfrm>
            <a:off x="6862327" y="6323925"/>
            <a:ext cx="2732862" cy="3201926"/>
          </a:xfrm>
          <a:prstGeom prst="rect">
            <a:avLst/>
          </a:prstGeom>
        </p:spPr>
        <p:txBody>
          <a:bodyPr lIns="0" tIns="0" rIns="0" bIns="0" rtlCol="0" anchor="t">
            <a:spAutoFit/>
          </a:bodyPr>
          <a:lstStyle/>
          <a:p>
            <a:pPr algn="l">
              <a:lnSpc>
                <a:spcPts val="5147"/>
              </a:lnSpc>
            </a:pPr>
            <a:r>
              <a:rPr lang="en-US" sz="3299">
                <a:solidFill>
                  <a:srgbClr val="000000"/>
                </a:solidFill>
                <a:latin typeface="DM Sans"/>
                <a:ea typeface="DM Sans"/>
                <a:cs typeface="DM Sans"/>
                <a:sym typeface="DM Sans"/>
              </a:rPr>
              <a:t>Configuration of Basic Devices</a:t>
            </a:r>
          </a:p>
          <a:p>
            <a:pPr algn="l">
              <a:lnSpc>
                <a:spcPts val="5147"/>
              </a:lnSpc>
            </a:pPr>
            <a:r>
              <a:rPr lang="en-US" sz="3299">
                <a:solidFill>
                  <a:srgbClr val="000000"/>
                </a:solidFill>
                <a:latin typeface="DM Sans"/>
                <a:ea typeface="DM Sans"/>
                <a:cs typeface="DM Sans"/>
                <a:sym typeface="DM Sans"/>
              </a:rPr>
              <a:t>(switches, routers)</a:t>
            </a:r>
          </a:p>
        </p:txBody>
      </p:sp>
      <p:sp>
        <p:nvSpPr>
          <p:cNvPr id="21" name="TextBox 21"/>
          <p:cNvSpPr txBox="1"/>
          <p:nvPr/>
        </p:nvSpPr>
        <p:spPr>
          <a:xfrm>
            <a:off x="11407541" y="5606911"/>
            <a:ext cx="893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10480207" y="6426190"/>
            <a:ext cx="4265179" cy="3227487"/>
          </a:xfrm>
          <a:prstGeom prst="rect">
            <a:avLst/>
          </a:prstGeom>
        </p:spPr>
        <p:txBody>
          <a:bodyPr wrap="square" lIns="0" tIns="0" rIns="0" bIns="0" rtlCol="0" anchor="t">
            <a:spAutoFit/>
          </a:bodyPr>
          <a:lstStyle/>
          <a:p>
            <a:pPr algn="l">
              <a:lnSpc>
                <a:spcPts val="5147"/>
              </a:lnSpc>
            </a:pPr>
            <a:r>
              <a:rPr lang="en-US" sz="3299" dirty="0">
                <a:solidFill>
                  <a:srgbClr val="000000"/>
                </a:solidFill>
                <a:latin typeface="DM Sans"/>
                <a:ea typeface="DM Sans"/>
                <a:cs typeface="DM Sans"/>
                <a:sym typeface="DM Sans"/>
              </a:rPr>
              <a:t>Advanced Configuration </a:t>
            </a:r>
          </a:p>
          <a:p>
            <a:pPr algn="l">
              <a:lnSpc>
                <a:spcPts val="5147"/>
              </a:lnSpc>
            </a:pPr>
            <a:r>
              <a:rPr lang="en-US" sz="3299" dirty="0">
                <a:solidFill>
                  <a:srgbClr val="000000"/>
                </a:solidFill>
                <a:latin typeface="DM Sans"/>
                <a:ea typeface="DM Sans"/>
                <a:cs typeface="DM Sans"/>
                <a:sym typeface="DM Sans"/>
              </a:rPr>
              <a:t>and Testing</a:t>
            </a:r>
          </a:p>
          <a:p>
            <a:pPr algn="l">
              <a:lnSpc>
                <a:spcPts val="5147"/>
              </a:lnSpc>
            </a:pPr>
            <a:r>
              <a:rPr lang="en-US" sz="3299" dirty="0">
                <a:solidFill>
                  <a:srgbClr val="000000"/>
                </a:solidFill>
                <a:latin typeface="DM Sans"/>
                <a:ea typeface="DM Sans"/>
                <a:cs typeface="DM Sans"/>
                <a:sym typeface="DM Sans"/>
              </a:rPr>
              <a:t>(inter-VLAN, </a:t>
            </a:r>
          </a:p>
          <a:p>
            <a:pPr algn="l">
              <a:lnSpc>
                <a:spcPts val="5147"/>
              </a:lnSpc>
            </a:pPr>
            <a:r>
              <a:rPr lang="en-US" sz="3299" dirty="0">
                <a:solidFill>
                  <a:srgbClr val="000000"/>
                </a:solidFill>
                <a:latin typeface="DM Sans"/>
                <a:ea typeface="DM Sans"/>
                <a:cs typeface="DM Sans"/>
                <a:sym typeface="DM Sans"/>
              </a:rPr>
              <a:t>verify connectivity)</a:t>
            </a:r>
          </a:p>
        </p:txBody>
      </p:sp>
      <p:sp>
        <p:nvSpPr>
          <p:cNvPr id="23" name="TextBox 23"/>
          <p:cNvSpPr txBox="1"/>
          <p:nvPr/>
        </p:nvSpPr>
        <p:spPr>
          <a:xfrm>
            <a:off x="14404328" y="5606911"/>
            <a:ext cx="94883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3555499" y="6381612"/>
            <a:ext cx="3201900" cy="1906524"/>
          </a:xfrm>
          <a:prstGeom prst="rect">
            <a:avLst/>
          </a:prstGeom>
        </p:spPr>
        <p:txBody>
          <a:bodyPr lIns="0" tIns="0" rIns="0" bIns="0" rtlCol="0" anchor="t">
            <a:spAutoFit/>
          </a:bodyPr>
          <a:lstStyle/>
          <a:p>
            <a:pPr algn="l">
              <a:lnSpc>
                <a:spcPts val="5148"/>
              </a:lnSpc>
            </a:pPr>
            <a:r>
              <a:rPr lang="en-US" sz="3300">
                <a:solidFill>
                  <a:srgbClr val="000000"/>
                </a:solidFill>
                <a:latin typeface="DM Sans"/>
                <a:ea typeface="DM Sans"/>
                <a:cs typeface="DM Sans"/>
                <a:sym typeface="DM Sans"/>
              </a:rPr>
              <a:t>Documentation and Presentation</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1 Core Switch</a:t>
              </a:r>
            </a:p>
            <a:p>
              <a:pPr algn="ctr">
                <a:lnSpc>
                  <a:spcPts val="4620"/>
                </a:lnSpc>
              </a:pPr>
              <a:r>
                <a:rPr lang="en-US" sz="3300">
                  <a:solidFill>
                    <a:srgbClr val="000000"/>
                  </a:solidFill>
                  <a:latin typeface="Open Sans Extra Bold"/>
                  <a:ea typeface="Open Sans Extra Bold"/>
                  <a:cs typeface="Open Sans Extra Bold"/>
                  <a:sym typeface="Open Sans Extra Bold"/>
                </a:rPr>
                <a:t>(3560-24PS)</a:t>
              </a:r>
            </a:p>
            <a:p>
              <a:pPr algn="ctr">
                <a:lnSpc>
                  <a:spcPts val="4620"/>
                </a:lnSpc>
              </a:pPr>
              <a:r>
                <a:rPr lang="en-US" sz="3300">
                  <a:solidFill>
                    <a:srgbClr val="000000"/>
                  </a:solidFill>
                  <a:latin typeface="Open Sans Extra Bold"/>
                  <a:ea typeface="Open Sans Extra Bold"/>
                  <a:cs typeface="Open Sans Extra Bold"/>
                  <a:sym typeface="Open Sans Extra Bold"/>
                </a:rPr>
                <a:t>24 Ports</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2 SFP-based GE</a:t>
              </a:r>
            </a:p>
          </p:txBody>
        </p:sp>
      </p:grpSp>
      <p:grpSp>
        <p:nvGrpSpPr>
          <p:cNvPr id="6" name="Group 6"/>
          <p:cNvGrpSpPr/>
          <p:nvPr/>
        </p:nvGrpSpPr>
        <p:grpSpPr>
          <a:xfrm>
            <a:off x="1028700" y="1028700"/>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3 Access Switches</a:t>
              </a:r>
            </a:p>
            <a:p>
              <a:pPr algn="ctr">
                <a:lnSpc>
                  <a:spcPts val="4620"/>
                </a:lnSpc>
              </a:pPr>
              <a:r>
                <a:rPr lang="en-US" sz="3300">
                  <a:solidFill>
                    <a:srgbClr val="000000"/>
                  </a:solidFill>
                  <a:latin typeface="Open Sans Extra Bold"/>
                  <a:ea typeface="Open Sans Extra Bold"/>
                  <a:cs typeface="Open Sans Extra Bold"/>
                  <a:sym typeface="Open Sans Extra Bold"/>
                </a:rPr>
                <a:t>(2960-24TT)</a:t>
              </a:r>
            </a:p>
            <a:p>
              <a:pPr algn="ctr">
                <a:lnSpc>
                  <a:spcPts val="4620"/>
                </a:lnSpc>
              </a:pPr>
              <a:r>
                <a:rPr lang="en-US" sz="3300">
                  <a:solidFill>
                    <a:srgbClr val="000000"/>
                  </a:solidFill>
                  <a:latin typeface="Open Sans Extra Bold"/>
                  <a:ea typeface="Open Sans Extra Bold"/>
                  <a:cs typeface="Open Sans Extra Bold"/>
                  <a:sym typeface="Open Sans Extra Bold"/>
                </a:rPr>
                <a:t>2 Uplink Interfaces</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 24 Ports</a:t>
              </a:r>
            </a:p>
          </p:txBody>
        </p:sp>
      </p:grpSp>
      <p:sp>
        <p:nvSpPr>
          <p:cNvPr id="9" name="Freeform 9"/>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6995244" y="3895276"/>
            <a:ext cx="4297511" cy="2024381"/>
          </a:xfrm>
          <a:prstGeom prst="rect">
            <a:avLst/>
          </a:prstGeom>
        </p:spPr>
        <p:txBody>
          <a:bodyPr lIns="0" tIns="0" rIns="0" bIns="0" rtlCol="0" anchor="t">
            <a:spAutoFit/>
          </a:bodyPr>
          <a:lstStyle/>
          <a:p>
            <a:pPr algn="ctr">
              <a:lnSpc>
                <a:spcPts val="7760"/>
              </a:lnSpc>
            </a:pPr>
            <a:r>
              <a:rPr lang="en-US" sz="8000" b="1">
                <a:solidFill>
                  <a:srgbClr val="000000"/>
                </a:solidFill>
                <a:latin typeface="DM Sans Bold"/>
                <a:ea typeface="DM Sans Bold"/>
                <a:cs typeface="DM Sans Bold"/>
                <a:sym typeface="DM Sans Bold"/>
              </a:rPr>
              <a:t>Network</a:t>
            </a:r>
          </a:p>
          <a:p>
            <a:pPr marL="0" lvl="1" indent="0" algn="ctr">
              <a:lnSpc>
                <a:spcPts val="7760"/>
              </a:lnSpc>
              <a:spcBef>
                <a:spcPct val="0"/>
              </a:spcBef>
            </a:pPr>
            <a:r>
              <a:rPr lang="en-US" sz="8000" b="1">
                <a:solidFill>
                  <a:srgbClr val="000000"/>
                </a:solidFill>
                <a:latin typeface="DM Sans Bold"/>
                <a:ea typeface="DM Sans Bold"/>
                <a:cs typeface="DM Sans Bold"/>
                <a:sym typeface="DM Sans Bold"/>
              </a:rPr>
              <a:t>Design</a:t>
            </a:r>
          </a:p>
        </p:txBody>
      </p:sp>
      <p:grpSp>
        <p:nvGrpSpPr>
          <p:cNvPr id="14" name="Group 14"/>
          <p:cNvGrpSpPr/>
          <p:nvPr/>
        </p:nvGrpSpPr>
        <p:grpSpPr>
          <a:xfrm>
            <a:off x="1028700" y="6595378"/>
            <a:ext cx="5587239" cy="2662922"/>
            <a:chOff x="0" y="0"/>
            <a:chExt cx="2065940" cy="984643"/>
          </a:xfrm>
        </p:grpSpPr>
        <p:sp>
          <p:nvSpPr>
            <p:cNvPr id="15" name="Freeform 15"/>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6" name="TextBox 16"/>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1 Router</a:t>
              </a:r>
            </a:p>
            <a:p>
              <a:pPr algn="ctr">
                <a:lnSpc>
                  <a:spcPts val="4620"/>
                </a:lnSpc>
              </a:pPr>
              <a:r>
                <a:rPr lang="en-US" sz="3300">
                  <a:solidFill>
                    <a:srgbClr val="000000"/>
                  </a:solidFill>
                  <a:latin typeface="Open Sans Extra Bold"/>
                  <a:ea typeface="Open Sans Extra Bold"/>
                  <a:cs typeface="Open Sans Extra Bold"/>
                  <a:sym typeface="Open Sans Extra Bold"/>
                </a:rPr>
                <a:t>(ISR 4331)</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3 On board WAN</a:t>
              </a:r>
            </a:p>
          </p:txBody>
        </p:sp>
      </p:grpSp>
      <p:grpSp>
        <p:nvGrpSpPr>
          <p:cNvPr id="17" name="Group 17"/>
          <p:cNvGrpSpPr/>
          <p:nvPr/>
        </p:nvGrpSpPr>
        <p:grpSpPr>
          <a:xfrm>
            <a:off x="11672061" y="6561456"/>
            <a:ext cx="5587239" cy="2662922"/>
            <a:chOff x="0" y="0"/>
            <a:chExt cx="2065940" cy="984643"/>
          </a:xfrm>
        </p:grpSpPr>
        <p:sp>
          <p:nvSpPr>
            <p:cNvPr id="18" name="Freeform 18"/>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9" name="TextBox 19"/>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9 Telephone IP</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9 PC</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2576665" y="3325625"/>
            <a:ext cx="13134671" cy="6961375"/>
          </a:xfrm>
          <a:custGeom>
            <a:avLst/>
            <a:gdLst/>
            <a:ahLst/>
            <a:cxnLst/>
            <a:rect l="l" t="t" r="r" b="b"/>
            <a:pathLst>
              <a:path w="13134671" h="6961375">
                <a:moveTo>
                  <a:pt x="0" y="0"/>
                </a:moveTo>
                <a:lnTo>
                  <a:pt x="13134670" y="0"/>
                </a:lnTo>
                <a:lnTo>
                  <a:pt x="13134670" y="6961375"/>
                </a:lnTo>
                <a:lnTo>
                  <a:pt x="0" y="6961375"/>
                </a:lnTo>
                <a:lnTo>
                  <a:pt x="0" y="0"/>
                </a:lnTo>
                <a:close/>
              </a:path>
            </a:pathLst>
          </a:custGeom>
          <a:blipFill>
            <a:blip r:embed="rId19"/>
            <a:stretch>
              <a:fillRect/>
            </a:stretch>
          </a:blipFill>
        </p:spPr>
        <p:txBody>
          <a:bodyPr/>
          <a:lstStyle/>
          <a:p>
            <a:endParaRPr lang="en-US"/>
          </a:p>
        </p:txBody>
      </p:sp>
      <p:sp>
        <p:nvSpPr>
          <p:cNvPr id="12" name="TextBox 12"/>
          <p:cNvSpPr txBox="1"/>
          <p:nvPr/>
        </p:nvSpPr>
        <p:spPr>
          <a:xfrm>
            <a:off x="4732501" y="214833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Network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VLANS</a:t>
            </a:r>
          </a:p>
        </p:txBody>
      </p:sp>
      <p:sp>
        <p:nvSpPr>
          <p:cNvPr id="4" name="TextBox 4"/>
          <p:cNvSpPr txBox="1"/>
          <p:nvPr/>
        </p:nvSpPr>
        <p:spPr>
          <a:xfrm>
            <a:off x="1504950" y="4474581"/>
            <a:ext cx="10967572" cy="3356611"/>
          </a:xfrm>
          <a:prstGeom prst="rect">
            <a:avLst/>
          </a:prstGeom>
        </p:spPr>
        <p:txBody>
          <a:bodyPr lIns="0" tIns="0" rIns="0" bIns="0" rtlCol="0" anchor="t">
            <a:spAutoFit/>
          </a:bodyPr>
          <a:lstStyle/>
          <a:p>
            <a:pPr marL="0" lvl="0" indent="0" algn="l">
              <a:lnSpc>
                <a:spcPts val="4454"/>
              </a:lnSpc>
              <a:spcBef>
                <a:spcPct val="0"/>
              </a:spcBef>
            </a:pPr>
            <a:r>
              <a:rPr lang="en-US" sz="3299" spc="197">
                <a:solidFill>
                  <a:srgbClr val="000000"/>
                </a:solidFill>
                <a:latin typeface="DM Sans"/>
                <a:ea typeface="DM Sans"/>
                <a:cs typeface="DM Sans"/>
                <a:sym typeface="DM Sans"/>
              </a:rPr>
              <a:t>    Virtual Local Area Network. It is a method of logically segmenting a physical network into multiple distinct broadcast domains, where devices within the same VLAN can communicate with each other as if they are on the same network, regardless of their physical location.</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dirty="0">
                <a:solidFill>
                  <a:srgbClr val="000000"/>
                </a:solidFill>
                <a:latin typeface="DM Sans Bold"/>
                <a:ea typeface="DM Sans Bold"/>
                <a:cs typeface="DM Sans Bold"/>
                <a:sym typeface="DM Sans Bold"/>
              </a:rPr>
              <a:t>VLANS</a:t>
            </a:r>
          </a:p>
        </p:txBody>
      </p:sp>
      <p:sp>
        <p:nvSpPr>
          <p:cNvPr id="4" name="TextBox 4"/>
          <p:cNvSpPr txBox="1"/>
          <p:nvPr/>
        </p:nvSpPr>
        <p:spPr>
          <a:xfrm>
            <a:off x="1330956" y="4329692"/>
            <a:ext cx="11142816" cy="5693301"/>
          </a:xfrm>
          <a:prstGeom prst="rect">
            <a:avLst/>
          </a:prstGeom>
        </p:spPr>
        <p:txBody>
          <a:bodyPr lIns="0" tIns="0" rIns="0" bIns="0" rtlCol="0" anchor="t">
            <a:spAutoFit/>
          </a:bodyPr>
          <a:lstStyle/>
          <a:p>
            <a:pPr algn="l">
              <a:lnSpc>
                <a:spcPts val="4526"/>
              </a:lnSpc>
            </a:pPr>
            <a:r>
              <a:rPr lang="en-US" sz="3352" spc="201">
                <a:solidFill>
                  <a:srgbClr val="000000"/>
                </a:solidFill>
                <a:latin typeface="DM Sans"/>
                <a:ea typeface="DM Sans"/>
                <a:cs typeface="DM Sans"/>
                <a:sym typeface="DM Sans"/>
              </a:rPr>
              <a:t>    Key points about VLANs:</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Segmentation</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Security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Broadcast Control</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Flexibility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scalability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Inter-VLAN Routing</a:t>
            </a:r>
          </a:p>
          <a:p>
            <a:pPr algn="l">
              <a:lnSpc>
                <a:spcPts val="4526"/>
              </a:lnSpc>
              <a:spcBef>
                <a:spcPct val="0"/>
              </a:spcBef>
            </a:pPr>
            <a:r>
              <a:rPr lang="en-US" sz="3352" spc="201">
                <a:solidFill>
                  <a:srgbClr val="000000"/>
                </a:solidFill>
                <a:latin typeface="DM Sans"/>
                <a:ea typeface="DM Sans"/>
                <a:cs typeface="DM Sans"/>
                <a:sym typeface="DM Sans"/>
              </a:rPr>
              <a:t>    VLANs provide a powerful tool for network administrators to optimize network performance, and enhance security.</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610</Words>
  <Application>Microsoft Office PowerPoint</Application>
  <PresentationFormat>مخصص</PresentationFormat>
  <Paragraphs>107</Paragraphs>
  <Slides>19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19</vt:i4>
      </vt:variant>
    </vt:vector>
  </HeadingPairs>
  <TitlesOfParts>
    <vt:vector size="26" baseType="lpstr">
      <vt:lpstr>Open Sans Extra Bold</vt:lpstr>
      <vt:lpstr>Calibri</vt:lpstr>
      <vt:lpstr>DM Sans</vt:lpstr>
      <vt:lpstr>DM Sans Bold</vt:lpstr>
      <vt:lpstr>Arial</vt:lpstr>
      <vt:lpstr>Courier New</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mahmoud1910027@feng.bu.edu.eg</cp:lastModifiedBy>
  <cp:revision>3</cp:revision>
  <dcterms:created xsi:type="dcterms:W3CDTF">2006-08-16T00:00:00Z</dcterms:created>
  <dcterms:modified xsi:type="dcterms:W3CDTF">2024-10-24T18:09:46Z</dcterms:modified>
  <dc:identifier>DAGUCSHflyY</dc:identifier>
</cp:coreProperties>
</file>