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jpeg" ContentType="image/jpe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2404050" cy="43206987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29162880" cy="1195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620000" y="23199120"/>
            <a:ext cx="29162880" cy="1195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14231160" cy="1195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6563240" y="10110240"/>
            <a:ext cx="14231160" cy="1195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620000" y="23199120"/>
            <a:ext cx="14231160" cy="1195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16563240" y="23199120"/>
            <a:ext cx="14231160" cy="1195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9390240" cy="1195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1480040" y="10110240"/>
            <a:ext cx="9390240" cy="1195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21340440" y="10110240"/>
            <a:ext cx="9390240" cy="1195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620000" y="23199120"/>
            <a:ext cx="9390240" cy="1195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11480040" y="23199120"/>
            <a:ext cx="9390240" cy="1195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21340440" y="23199120"/>
            <a:ext cx="9390240" cy="1195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620000" y="10110240"/>
            <a:ext cx="29162880" cy="2505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29162880" cy="2505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14231160" cy="2505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16563240" y="10110240"/>
            <a:ext cx="14231160" cy="2505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1620000" y="1723680"/>
            <a:ext cx="29162880" cy="334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14231160" cy="1195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6563240" y="10110240"/>
            <a:ext cx="14231160" cy="2505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1620000" y="23199120"/>
            <a:ext cx="14231160" cy="1195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14231160" cy="2505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6563240" y="10110240"/>
            <a:ext cx="14231160" cy="1195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6563240" y="23199120"/>
            <a:ext cx="14231160" cy="1195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14231160" cy="1195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6563240" y="10110240"/>
            <a:ext cx="14231160" cy="1195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620000" y="23199120"/>
            <a:ext cx="29162880" cy="1195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1743120" y="39168000"/>
            <a:ext cx="9091800" cy="20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Book Antiqua"/>
                <a:ea typeface="Arial"/>
              </a:rPr>
              <a:t>Renata Dutra Braga</a:t>
            </a:r>
            <a:endParaRPr b="0" lang="pt-BR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Book Antiqua"/>
                <a:ea typeface="Arial"/>
              </a:rPr>
              <a:t>Instituto de Informática (UFG)</a:t>
            </a:r>
            <a:endParaRPr b="0" lang="pt-BR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Book Antiqua"/>
                <a:ea typeface="Arial"/>
              </a:rPr>
              <a:t>Doutora, professora adjunta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11772000" y="39168000"/>
            <a:ext cx="9091800" cy="20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Book Antiqua"/>
                <a:ea typeface="Arial"/>
              </a:rPr>
              <a:t>Rejane Faria Ribeiro-Rotta</a:t>
            </a:r>
            <a:endParaRPr b="0" lang="pt-BR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Book Antiqua"/>
                <a:ea typeface="Arial"/>
              </a:rPr>
              <a:t>Faculdade de Odontologia (UFG)</a:t>
            </a:r>
            <a:endParaRPr b="0" lang="pt-BR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Book Antiqua"/>
                <a:ea typeface="Arial"/>
              </a:rPr>
              <a:t>Doutora, professora titular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38" name="CustomShape 3"/>
          <p:cNvSpPr/>
          <p:nvPr/>
        </p:nvSpPr>
        <p:spPr>
          <a:xfrm>
            <a:off x="21398760" y="39168000"/>
            <a:ext cx="9091800" cy="20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Book Antiqua"/>
                <a:ea typeface="Arial"/>
              </a:rPr>
              <a:t>Fábio Nogueira de Lucena</a:t>
            </a:r>
            <a:endParaRPr b="0" lang="pt-BR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Book Antiqua"/>
                <a:ea typeface="Arial"/>
              </a:rPr>
              <a:t>Instituto de Informática (UFG)</a:t>
            </a:r>
            <a:endParaRPr b="0" lang="pt-BR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Book Antiqua"/>
                <a:ea typeface="Arial"/>
              </a:rPr>
              <a:t>Doutor, professor titular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2037240" y="7657200"/>
            <a:ext cx="28360440" cy="549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54720" bIns="54720">
            <a:noAutofit/>
          </a:bodyPr>
          <a:p>
            <a:pPr algn="ctr">
              <a:lnSpc>
                <a:spcPct val="100000"/>
              </a:lnSpc>
            </a:pPr>
            <a:r>
              <a:rPr b="0" lang="pt-BR" sz="9600" spc="-1" strike="noStrike">
                <a:solidFill>
                  <a:srgbClr val="000000"/>
                </a:solidFill>
                <a:latin typeface="Calibri"/>
                <a:ea typeface="Arial"/>
              </a:rPr>
              <a:t>Identificando Pacientes</a:t>
            </a:r>
            <a:endParaRPr b="0" lang="pt-BR" sz="9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9600" spc="-1" strike="noStrike">
                <a:solidFill>
                  <a:srgbClr val="000000"/>
                </a:solidFill>
                <a:latin typeface="Calibri"/>
                <a:ea typeface="Arial"/>
              </a:rPr>
              <a:t>conforme a Norma ABNT 15985:2011</a:t>
            </a:r>
            <a:endParaRPr b="0" lang="pt-BR" sz="9600" spc="-1" strike="noStrike">
              <a:latin typeface="Arial"/>
            </a:endParaRPr>
          </a:p>
        </p:txBody>
      </p:sp>
      <p:pic>
        <p:nvPicPr>
          <p:cNvPr id="40" name="Picture 2" descr=""/>
          <p:cNvPicPr/>
          <p:nvPr/>
        </p:nvPicPr>
        <p:blipFill>
          <a:blip r:embed="rId1"/>
          <a:srcRect l="6899" t="11838" r="5675" b="12349"/>
          <a:stretch/>
        </p:blipFill>
        <p:spPr>
          <a:xfrm>
            <a:off x="2037240" y="2952360"/>
            <a:ext cx="4752720" cy="2433960"/>
          </a:xfrm>
          <a:prstGeom prst="rect">
            <a:avLst/>
          </a:prstGeom>
          <a:ln>
            <a:noFill/>
          </a:ln>
        </p:spPr>
      </p:pic>
      <p:sp>
        <p:nvSpPr>
          <p:cNvPr id="41" name="CustomShape 5"/>
          <p:cNvSpPr/>
          <p:nvPr/>
        </p:nvSpPr>
        <p:spPr>
          <a:xfrm>
            <a:off x="0" y="42397560"/>
            <a:ext cx="32401800" cy="807120"/>
          </a:xfrm>
          <a:prstGeom prst="rect">
            <a:avLst/>
          </a:prstGeom>
          <a:gradFill rotWithShape="0">
            <a:gsLst>
              <a:gs pos="0">
                <a:srgbClr val="2988a1"/>
              </a:gs>
              <a:gs pos="100000">
                <a:srgbClr val="36b0d1"/>
              </a:gs>
            </a:gsLst>
            <a:lin ang="16200000"/>
          </a:gradFill>
          <a:ln>
            <a:solidFill>
              <a:srgbClr val="46aac4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42" name="CustomShape 6"/>
          <p:cNvSpPr/>
          <p:nvPr/>
        </p:nvSpPr>
        <p:spPr>
          <a:xfrm>
            <a:off x="16920000" y="42432120"/>
            <a:ext cx="841212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7"/>
          <p:cNvSpPr/>
          <p:nvPr/>
        </p:nvSpPr>
        <p:spPr>
          <a:xfrm>
            <a:off x="25025760" y="42428160"/>
            <a:ext cx="6824160" cy="7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8"/>
          <p:cNvSpPr/>
          <p:nvPr/>
        </p:nvSpPr>
        <p:spPr>
          <a:xfrm>
            <a:off x="0" y="-6840"/>
            <a:ext cx="32401800" cy="807120"/>
          </a:xfrm>
          <a:prstGeom prst="rect">
            <a:avLst/>
          </a:prstGeom>
          <a:gradFill rotWithShape="0">
            <a:gsLst>
              <a:gs pos="0">
                <a:srgbClr val="2988a1"/>
              </a:gs>
              <a:gs pos="100000">
                <a:srgbClr val="36b0d1"/>
              </a:gs>
            </a:gsLst>
            <a:lin ang="16200000"/>
          </a:gradFill>
          <a:ln>
            <a:solidFill>
              <a:srgbClr val="46aac4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45" name="CustomShape 9"/>
          <p:cNvSpPr/>
          <p:nvPr/>
        </p:nvSpPr>
        <p:spPr>
          <a:xfrm>
            <a:off x="8292960" y="2491560"/>
            <a:ext cx="17713800" cy="380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pt-BR" sz="18000" spc="-1" strike="noStrike">
                <a:solidFill>
                  <a:srgbClr val="000000"/>
                </a:solidFill>
                <a:latin typeface="Calibri"/>
                <a:ea typeface="SimSun"/>
              </a:rPr>
              <a:t>CGIS </a:t>
            </a:r>
            <a:endParaRPr b="0" lang="pt-BR" sz="18000" spc="-1" strike="noStrike">
              <a:latin typeface="Arial"/>
            </a:endParaRPr>
          </a:p>
        </p:txBody>
      </p:sp>
      <p:sp>
        <p:nvSpPr>
          <p:cNvPr id="46" name="CustomShape 10"/>
          <p:cNvSpPr/>
          <p:nvPr/>
        </p:nvSpPr>
        <p:spPr>
          <a:xfrm>
            <a:off x="2786760" y="36791280"/>
            <a:ext cx="12763800" cy="13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Book Antiqua"/>
                <a:ea typeface="Arial"/>
              </a:rPr>
              <a:t>Detalhes em https://github.com/kyriosdata/id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47" name="CustomShape 11"/>
          <p:cNvSpPr/>
          <p:nvPr/>
        </p:nvSpPr>
        <p:spPr>
          <a:xfrm>
            <a:off x="2927520" y="34644240"/>
            <a:ext cx="302760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2"/>
          <p:cNvSpPr/>
          <p:nvPr/>
        </p:nvSpPr>
        <p:spPr>
          <a:xfrm>
            <a:off x="2037240" y="12864240"/>
            <a:ext cx="28360440" cy="549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54720" bIns="54720">
            <a:noAutofit/>
          </a:bodyPr>
          <a:p>
            <a:pPr algn="just">
              <a:lnSpc>
                <a:spcPct val="10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Calibri"/>
                <a:ea typeface="Arial"/>
              </a:rPr>
              <a:t>A norma ABNT NBR 15985:2011 — </a:t>
            </a:r>
            <a:r>
              <a:rPr b="0" i="1" lang="pt-BR" sz="6000" spc="-1" strike="noStrike">
                <a:solidFill>
                  <a:srgbClr val="000000"/>
                </a:solidFill>
                <a:latin typeface="Calibri"/>
                <a:ea typeface="Arial"/>
              </a:rPr>
              <a:t>Informática em Saúde — Identificação dos indivíduos em saúde</a:t>
            </a:r>
            <a:r>
              <a:rPr b="0" lang="pt-BR" sz="6000" spc="-1" strike="noStrike">
                <a:solidFill>
                  <a:srgbClr val="000000"/>
                </a:solidFill>
                <a:latin typeface="Calibri"/>
                <a:ea typeface="Arial"/>
              </a:rPr>
              <a:t> define informações e fornece orientações para a identificação de indivíduos em um ambiente de assistência à saúde. O desenvolvimento de sistemas de informação em saúde é beneficiado pela rica análise de cenários, presente na norma, a serem observados na identificação de pacientes. O modelo conceitual abaixo foi produzido a partir desta norma, assim como um modelo lógico e outro físico, indispensável para o armazenamento de tais dados. Estes modelos, juntamente com uma interface gráfica </a:t>
            </a:r>
            <a:r>
              <a:rPr b="0" i="1" lang="pt-BR" sz="6000" spc="-1" strike="noStrike">
                <a:solidFill>
                  <a:srgbClr val="000000"/>
                </a:solidFill>
                <a:latin typeface="Calibri"/>
                <a:ea typeface="Arial"/>
              </a:rPr>
              <a:t>web </a:t>
            </a:r>
            <a:r>
              <a:rPr b="0" lang="pt-BR" sz="6000" spc="-1" strike="noStrike">
                <a:solidFill>
                  <a:srgbClr val="000000"/>
                </a:solidFill>
                <a:latin typeface="Calibri"/>
                <a:ea typeface="Arial"/>
              </a:rPr>
              <a:t>encontram-se amplamente disponíveis e permitem orientar desenvolvedores de software e profissionais de saúde interessados na identificação de pacientes.</a:t>
            </a:r>
            <a:r>
              <a:rPr b="0" lang="pt-BR" sz="6000" spc="-1" strike="noStrike">
                <a:solidFill>
                  <a:srgbClr val="000000"/>
                </a:solidFill>
                <a:latin typeface="Calibri"/>
                <a:ea typeface="Arial"/>
              </a:rPr>
              <a:t> </a:t>
            </a:r>
            <a:endParaRPr b="0" lang="pt-BR" sz="60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5688000" y="21901320"/>
            <a:ext cx="21240000" cy="13987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</TotalTime>
  <Application>LibreOffice/6.3.3.2$Windows_X86_64 LibreOffice_project/a64200df03143b798afd1ec74a12ab50359878ed</Application>
  <Words>107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Renata</dc:creator>
  <dc:description/>
  <dc:language>pt-BR</dc:language>
  <cp:lastModifiedBy/>
  <cp:lastPrinted>2017-03-03T19:13:51Z</cp:lastPrinted>
  <dcterms:modified xsi:type="dcterms:W3CDTF">2019-11-27T11:24:54Z</dcterms:modified>
  <cp:revision>142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