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C80064"/>
    <a:srgbClr val="003635"/>
    <a:srgbClr val="9EFF29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A64BA-3648-46F4-A03D-A4D7F6E06AE8}" v="25" dt="2021-09-19T14:50:34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013" y="1781606"/>
            <a:ext cx="4210663" cy="1628222"/>
          </a:xfrm>
        </p:spPr>
        <p:txBody>
          <a:bodyPr>
            <a:noAutofit/>
          </a:bodyPr>
          <a:lstStyle/>
          <a:p>
            <a:r>
              <a:rPr lang="en-US" dirty="0"/>
              <a:t>Machine Learning and Content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7835" y="3753459"/>
            <a:ext cx="3489468" cy="966026"/>
          </a:xfrm>
        </p:spPr>
        <p:txBody>
          <a:bodyPr/>
          <a:lstStyle/>
          <a:p>
            <a:r>
              <a:rPr lang="en-US" dirty="0"/>
              <a:t>Argumentation Mining Project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69994" y="0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GB" sz="3000" dirty="0"/>
              <a:t>Experiments</a:t>
            </a:r>
            <a:r>
              <a:rPr lang="en-GB" sz="3000" dirty="0">
                <a:solidFill>
                  <a:schemeClr val="accent1"/>
                </a:solidFill>
              </a:rPr>
              <a:t> </a:t>
            </a:r>
            <a:r>
              <a:rPr lang="en-GB" sz="3000" dirty="0"/>
              <a:t>/ Results </a:t>
            </a:r>
            <a:r>
              <a:rPr lang="en-GB" sz="3000" dirty="0">
                <a:solidFill>
                  <a:srgbClr val="C33A1F"/>
                </a:solidFill>
              </a:rPr>
              <a:t>- Clustering</a:t>
            </a:r>
            <a:endParaRPr lang="en-US" sz="3000" dirty="0">
              <a:solidFill>
                <a:srgbClr val="C33A1F"/>
              </a:solidFill>
            </a:endParaRPr>
          </a:p>
        </p:txBody>
      </p:sp>
      <p:pic>
        <p:nvPicPr>
          <p:cNvPr id="6" name="Content Placeholder 5" descr="A picture containing sky, text, map, several&#10;&#10;Description automatically generated">
            <a:extLst>
              <a:ext uri="{FF2B5EF4-FFF2-40B4-BE49-F238E27FC236}">
                <a16:creationId xmlns:a16="http://schemas.microsoft.com/office/drawing/2014/main" id="{C5D9B0B4-4C53-4CF3-B5A4-43366E97A9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94" y="2071234"/>
            <a:ext cx="4914900" cy="307226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EF33BC-2E1E-4C6A-B40D-FD8948910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3413"/>
              </p:ext>
            </p:extLst>
          </p:nvPr>
        </p:nvGraphicFramePr>
        <p:xfrm>
          <a:off x="6884894" y="725349"/>
          <a:ext cx="2259106" cy="2160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089">
                  <a:extLst>
                    <a:ext uri="{9D8B030D-6E8A-4147-A177-3AD203B41FA5}">
                      <a16:colId xmlns:a16="http://schemas.microsoft.com/office/drawing/2014/main" val="298833874"/>
                    </a:ext>
                  </a:extLst>
                </a:gridCol>
                <a:gridCol w="948017">
                  <a:extLst>
                    <a:ext uri="{9D8B030D-6E8A-4147-A177-3AD203B41FA5}">
                      <a16:colId xmlns:a16="http://schemas.microsoft.com/office/drawing/2014/main" val="1889298680"/>
                    </a:ext>
                  </a:extLst>
                </a:gridCol>
              </a:tblGrid>
              <a:tr h="3700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Number of observations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Similarity range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899151"/>
                  </a:ext>
                </a:extLst>
              </a:tr>
              <a:tr h="179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23315511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 – 0.1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574277"/>
                  </a:ext>
                </a:extLst>
              </a:tr>
              <a:tr h="179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2044619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0.1 – 0.2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828858"/>
                  </a:ext>
                </a:extLst>
              </a:tr>
              <a:tr h="179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9443238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0.2 – 0.3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763922"/>
                  </a:ext>
                </a:extLst>
              </a:tr>
              <a:tr h="179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9397561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0.3 – 0.4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414409"/>
                  </a:ext>
                </a:extLst>
              </a:tr>
              <a:tr h="179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2049584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0.4 – 0.5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243731"/>
                  </a:ext>
                </a:extLst>
              </a:tr>
              <a:tr h="179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100369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0.5 – 0.6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771873"/>
                  </a:ext>
                </a:extLst>
              </a:tr>
              <a:tr h="179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2912</a:t>
                      </a:r>
                      <a:endParaRPr lang="en-GB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0.6 – 0.7</a:t>
                      </a:r>
                      <a:endParaRPr lang="en-GB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478066"/>
                  </a:ext>
                </a:extLst>
              </a:tr>
              <a:tr h="179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163</a:t>
                      </a:r>
                      <a:endParaRPr lang="en-GB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0.7 – 0.8</a:t>
                      </a:r>
                      <a:endParaRPr lang="en-GB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936534"/>
                  </a:ext>
                </a:extLst>
              </a:tr>
              <a:tr h="179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GB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0.8 – 0.9</a:t>
                      </a:r>
                      <a:endParaRPr lang="en-GB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719961"/>
                  </a:ext>
                </a:extLst>
              </a:tr>
              <a:tr h="179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4843</a:t>
                      </a:r>
                      <a:endParaRPr lang="en-GB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0.9 – 1</a:t>
                      </a:r>
                      <a:endParaRPr lang="en-GB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1636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8A2C4C-6AF5-4EB7-83EB-131ABA8C8AD5}"/>
              </a:ext>
            </a:extLst>
          </p:cNvPr>
          <p:cNvSpPr txBox="1"/>
          <p:nvPr/>
        </p:nvSpPr>
        <p:spPr>
          <a:xfrm>
            <a:off x="1969994" y="1104817"/>
            <a:ext cx="3516405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srgbClr val="002060"/>
                </a:solidFill>
                <a:latin typeface="Calibri"/>
              </a:rPr>
              <a:t>Starting </a:t>
            </a:r>
            <a:r>
              <a:rPr lang="en-US" sz="1600" b="1" dirty="0">
                <a:solidFill>
                  <a:srgbClr val="002060"/>
                </a:solidFill>
                <a:latin typeface="Calibri"/>
              </a:rPr>
              <a:t>threshold = 0.6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600" dirty="0">
              <a:solidFill>
                <a:srgbClr val="002060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solidFill>
                  <a:srgbClr val="002060"/>
                </a:solidFill>
                <a:latin typeface="Calibri"/>
              </a:rPr>
              <a:t>Communities with k=3 cliques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03874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0850" y="3787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GB" sz="3000" dirty="0"/>
              <a:t>Experiments</a:t>
            </a:r>
            <a:r>
              <a:rPr lang="en-GB" sz="3000" dirty="0">
                <a:solidFill>
                  <a:schemeClr val="accent1"/>
                </a:solidFill>
              </a:rPr>
              <a:t> </a:t>
            </a:r>
            <a:r>
              <a:rPr lang="en-GB" sz="3000" dirty="0"/>
              <a:t>/ Results </a:t>
            </a:r>
            <a:r>
              <a:rPr lang="en-GB" sz="3000" dirty="0">
                <a:solidFill>
                  <a:srgbClr val="C33A1F"/>
                </a:solidFill>
              </a:rPr>
              <a:t>- Clustering</a:t>
            </a:r>
            <a:endParaRPr lang="en-US" sz="3000" dirty="0">
              <a:solidFill>
                <a:srgbClr val="C33A1F"/>
              </a:solidFill>
            </a:endParaRPr>
          </a:p>
        </p:txBody>
      </p:sp>
      <p:pic>
        <p:nvPicPr>
          <p:cNvPr id="8" name="Picture 7" descr="A picture containing antenna, pylon&#10;&#10;Description automatically generated">
            <a:extLst>
              <a:ext uri="{FF2B5EF4-FFF2-40B4-BE49-F238E27FC236}">
                <a16:creationId xmlns:a16="http://schemas.microsoft.com/office/drawing/2014/main" id="{B18DEE27-7B1C-46DF-BCE3-760C69BCA4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74" y="729135"/>
            <a:ext cx="3291841" cy="2285435"/>
          </a:xfrm>
          <a:prstGeom prst="rect">
            <a:avLst/>
          </a:prstGeom>
        </p:spPr>
      </p:pic>
      <p:pic>
        <p:nvPicPr>
          <p:cNvPr id="9" name="Picture 8" descr="A group of airplanes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608193FA-93F8-4481-ADBF-7C4C86458E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87" y="3014570"/>
            <a:ext cx="3641292" cy="2125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6CA46-CEE9-4E5C-A1ED-B47EBB8F2E7F}"/>
              </a:ext>
            </a:extLst>
          </p:cNvPr>
          <p:cNvSpPr txBox="1"/>
          <p:nvPr/>
        </p:nvSpPr>
        <p:spPr>
          <a:xfrm>
            <a:off x="2270037" y="1250229"/>
            <a:ext cx="3523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2060"/>
                </a:solidFill>
              </a:rPr>
              <a:t>Similarity  &gt;  0.6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2060"/>
                </a:solidFill>
              </a:rPr>
              <a:t>Communities of k = 7 cliques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70932-A244-45EF-962E-3821A10A087D}"/>
              </a:ext>
            </a:extLst>
          </p:cNvPr>
          <p:cNvSpPr txBox="1"/>
          <p:nvPr/>
        </p:nvSpPr>
        <p:spPr>
          <a:xfrm>
            <a:off x="5793165" y="3358651"/>
            <a:ext cx="3226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2060"/>
                </a:solidFill>
              </a:rPr>
              <a:t>	</a:t>
            </a:r>
            <a:r>
              <a:rPr lang="en-GB" sz="1400" u="sng" dirty="0">
                <a:solidFill>
                  <a:srgbClr val="002060"/>
                </a:solidFill>
              </a:rPr>
              <a:t>Removing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2060"/>
                </a:solidFill>
              </a:rPr>
              <a:t>Similarity  &gt;  0.7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2060"/>
                </a:solidFill>
              </a:rPr>
              <a:t>Communities of k = 3 cliques</a:t>
            </a:r>
          </a:p>
        </p:txBody>
      </p:sp>
    </p:spTree>
    <p:extLst>
      <p:ext uri="{BB962C8B-B14F-4D97-AF65-F5344CB8AC3E}">
        <p14:creationId xmlns:p14="http://schemas.microsoft.com/office/powerpoint/2010/main" val="1346412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294" y="0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GB" sz="3000" dirty="0"/>
              <a:t>Error Analysis </a:t>
            </a:r>
            <a:r>
              <a:rPr lang="en-GB" sz="3000" dirty="0">
                <a:solidFill>
                  <a:srgbClr val="C33A1F"/>
                </a:solidFill>
              </a:rPr>
              <a:t>- Comments</a:t>
            </a:r>
            <a:endParaRPr lang="en-US" sz="3000" dirty="0">
              <a:solidFill>
                <a:srgbClr val="C33A1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2F957-B61D-4D0D-9585-735285568B55}"/>
              </a:ext>
            </a:extLst>
          </p:cNvPr>
          <p:cNvSpPr txBox="1"/>
          <p:nvPr/>
        </p:nvSpPr>
        <p:spPr>
          <a:xfrm>
            <a:off x="2252383" y="675789"/>
            <a:ext cx="68916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2060"/>
                </a:solidFill>
              </a:rPr>
              <a:t>Good clustering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002060"/>
                </a:solidFill>
              </a:rPr>
              <a:t>IDs:  [2132 , 2031]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002060"/>
                </a:solidFill>
              </a:rPr>
              <a:t>Topic:  ‘elderly patients treatments’</a:t>
            </a:r>
          </a:p>
          <a:p>
            <a:pPr lvl="1"/>
            <a:endParaRPr lang="en-GB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2060"/>
                </a:solidFill>
              </a:rPr>
              <a:t>Poor clustering: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002060"/>
                </a:solidFill>
              </a:rPr>
              <a:t>IDs:  [796 , 2002]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002060"/>
                </a:solidFill>
              </a:rPr>
              <a:t>'Electronic supplementary material The online version of this article contains supplementary material, which is available to authorized users.’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002060"/>
                </a:solidFill>
              </a:rPr>
              <a:t>Problematic annotation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2060"/>
                </a:solidFill>
              </a:rPr>
              <a:t>Graph using only “Claim arguments”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002060"/>
                </a:solidFill>
              </a:rPr>
              <a:t>Weaker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2060"/>
                </a:solidFill>
              </a:rPr>
              <a:t>Comments</a:t>
            </a:r>
            <a:r>
              <a:rPr lang="en-GB" sz="2000" dirty="0">
                <a:solidFill>
                  <a:srgbClr val="002060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002060"/>
                </a:solidFill>
              </a:rPr>
              <a:t>Better text pre-processing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002060"/>
                </a:solidFill>
              </a:rPr>
              <a:t>Different ML model for embeddings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654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42" y="193188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A50C6-4C35-47B3-8B91-AE3CAC5D35D2}"/>
              </a:ext>
            </a:extLst>
          </p:cNvPr>
          <p:cNvSpPr txBox="1"/>
          <p:nvPr/>
        </p:nvSpPr>
        <p:spPr>
          <a:xfrm>
            <a:off x="2276934" y="2248584"/>
            <a:ext cx="121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Kyriakakis</a:t>
            </a:r>
          </a:p>
          <a:p>
            <a:r>
              <a:rPr lang="en-GB" dirty="0">
                <a:solidFill>
                  <a:schemeClr val="bg1"/>
                </a:solidFill>
              </a:rPr>
              <a:t>Nikolaos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C44E14-DA64-4E5D-BAA4-3982D811BD8F}"/>
              </a:ext>
            </a:extLst>
          </p:cNvPr>
          <p:cNvSpPr txBox="1"/>
          <p:nvPr/>
        </p:nvSpPr>
        <p:spPr>
          <a:xfrm>
            <a:off x="2884394" y="4186786"/>
            <a:ext cx="30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Thank you for your attention!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B1CF-0CEA-4368-BF9B-19DF4B1C8600}"/>
              </a:ext>
            </a:extLst>
          </p:cNvPr>
          <p:cNvSpPr txBox="1"/>
          <p:nvPr/>
        </p:nvSpPr>
        <p:spPr>
          <a:xfrm>
            <a:off x="5325294" y="2287814"/>
            <a:ext cx="1759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Papadomarkakis</a:t>
            </a:r>
          </a:p>
          <a:p>
            <a:r>
              <a:rPr lang="en-GB" dirty="0">
                <a:solidFill>
                  <a:schemeClr val="bg1"/>
                </a:solidFill>
              </a:rPr>
              <a:t>Georgios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Argumentation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8" y="1315556"/>
            <a:ext cx="8649626" cy="374973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3000" dirty="0">
                <a:solidFill>
                  <a:srgbClr val="C80064"/>
                </a:solidFill>
              </a:rPr>
              <a:t>What is argumentation mining?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The process by which the machine learns to recognize argumentative statements</a:t>
            </a:r>
          </a:p>
          <a:p>
            <a:pPr lvl="1"/>
            <a:endParaRPr lang="en-US" sz="1600" dirty="0"/>
          </a:p>
          <a:p>
            <a:pPr lvl="1">
              <a:lnSpc>
                <a:spcPct val="120000"/>
              </a:lnSpc>
            </a:pPr>
            <a:r>
              <a:rPr lang="en-US" sz="1600" dirty="0"/>
              <a:t>Interpreted by the machine with an acceptable degree of accuracy</a:t>
            </a:r>
          </a:p>
          <a:p>
            <a:pPr lvl="1">
              <a:lnSpc>
                <a:spcPct val="120000"/>
              </a:lnSpc>
            </a:pPr>
            <a:endParaRPr lang="en-US" sz="1600" dirty="0"/>
          </a:p>
          <a:p>
            <a:pPr lvl="1">
              <a:lnSpc>
                <a:spcPct val="120000"/>
              </a:lnSpc>
            </a:pPr>
            <a:r>
              <a:rPr lang="en-US" sz="1600" dirty="0"/>
              <a:t>Applied to several sectors (e.g., NLP, social and philosophical science)</a:t>
            </a:r>
          </a:p>
          <a:p>
            <a:pPr lvl="1">
              <a:lnSpc>
                <a:spcPct val="120000"/>
              </a:lnSpc>
            </a:pPr>
            <a:endParaRPr lang="en-US" sz="1600" dirty="0"/>
          </a:p>
          <a:p>
            <a:pPr lvl="1">
              <a:lnSpc>
                <a:spcPct val="120000"/>
              </a:lnSpc>
            </a:pPr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11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– Business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8" y="1315556"/>
            <a:ext cx="8649626" cy="37497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solidFill>
                  <a:srgbClr val="C80064"/>
                </a:solidFill>
              </a:rPr>
              <a:t>Our project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Scientific articles related to medical science sector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Annotation process to form datasets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Classification via ML techniques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Clustering via ML techniques</a:t>
            </a:r>
            <a:endParaRPr lang="en-US" dirty="0"/>
          </a:p>
          <a:p>
            <a:r>
              <a:rPr lang="en-US" dirty="0">
                <a:solidFill>
                  <a:srgbClr val="C80064"/>
                </a:solidFill>
              </a:rPr>
              <a:t>Business Goals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Support sense-making (Data driven decisions)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Argument retrieval (Support future work for writing scientific articles)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9238" y="0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Methodology - </a:t>
            </a:r>
            <a:r>
              <a:rPr lang="en-US" dirty="0">
                <a:solidFill>
                  <a:srgbClr val="C33A1F"/>
                </a:solidFill>
              </a:rPr>
              <a:t>Data Collection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Annotation Process</a:t>
            </a:r>
          </a:p>
          <a:p>
            <a:pPr lvl="1"/>
            <a:r>
              <a:rPr lang="en-US" sz="1600" dirty="0"/>
              <a:t>Abstracts’ distribution to teams</a:t>
            </a:r>
            <a:endParaRPr lang="el-GR" sz="1600" dirty="0"/>
          </a:p>
          <a:p>
            <a:pPr lvl="1"/>
            <a:r>
              <a:rPr lang="en-US" sz="1600" dirty="0"/>
              <a:t>Arguments (claim, evidence)</a:t>
            </a:r>
          </a:p>
          <a:p>
            <a:pPr lvl="1"/>
            <a:r>
              <a:rPr lang="en-US" sz="1600" dirty="0"/>
              <a:t>Structure (background, aim, results, etc.)</a:t>
            </a:r>
          </a:p>
          <a:p>
            <a:pPr lvl="1"/>
            <a:r>
              <a:rPr lang="en-US" sz="1600" dirty="0"/>
              <a:t>Citations (positive, negative, etc.)</a:t>
            </a:r>
          </a:p>
          <a:p>
            <a:pPr lvl="1"/>
            <a:endParaRPr lang="en-US" sz="16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>
                <a:latin typeface="Calibri"/>
              </a:rPr>
              <a:t>Team’s pairwise agreement</a:t>
            </a:r>
          </a:p>
          <a:p>
            <a:pPr lvl="1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Corrections on annotation process</a:t>
            </a:r>
          </a:p>
          <a:p>
            <a:pPr marL="457200" lvl="1" indent="0"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Forming final datasets through all teams’ agreement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8589" y="-518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Methodology – </a:t>
            </a:r>
            <a:r>
              <a:rPr lang="en-US" dirty="0">
                <a:solidFill>
                  <a:srgbClr val="C33A1F"/>
                </a:solidFill>
              </a:rPr>
              <a:t>Data Overview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8589" y="996991"/>
            <a:ext cx="6304935" cy="3353064"/>
          </a:xfrm>
        </p:spPr>
        <p:txBody>
          <a:bodyPr>
            <a:normAutofit/>
          </a:bodyPr>
          <a:lstStyle/>
          <a:p>
            <a:r>
              <a:rPr lang="en-US" sz="2000" dirty="0"/>
              <a:t>Final datasets</a:t>
            </a:r>
          </a:p>
          <a:p>
            <a:endParaRPr lang="en-US" sz="1100" dirty="0"/>
          </a:p>
          <a:p>
            <a:pPr lvl="1"/>
            <a:r>
              <a:rPr lang="en-US" sz="1600" dirty="0"/>
              <a:t>Arguments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Structure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66732-EE0E-47A7-914C-2CDCCD6C5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41" y="1958381"/>
            <a:ext cx="6576378" cy="1210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DB11B-2ECB-4ECD-970F-D49C8555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41" y="3808967"/>
            <a:ext cx="6535083" cy="10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47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9238" y="0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Methodology – </a:t>
            </a:r>
            <a:r>
              <a:rPr lang="en-US" dirty="0">
                <a:solidFill>
                  <a:srgbClr val="C33A1F"/>
                </a:solidFill>
              </a:rPr>
              <a:t>Data Processing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Text cleansing  </a:t>
            </a:r>
            <a:r>
              <a:rPr lang="en-US" sz="1600" dirty="0"/>
              <a:t>(Nltk library)</a:t>
            </a:r>
          </a:p>
          <a:p>
            <a:pPr lvl="1"/>
            <a:r>
              <a:rPr lang="en-US" sz="1600" dirty="0"/>
              <a:t>Punctuation removal, lowercase transformation</a:t>
            </a:r>
          </a:p>
          <a:p>
            <a:pPr lvl="1"/>
            <a:r>
              <a:rPr lang="en-US" sz="1600" dirty="0"/>
              <a:t>Stopwords, Common words removal</a:t>
            </a:r>
          </a:p>
          <a:p>
            <a:pPr lvl="1"/>
            <a:endParaRPr lang="en-US" sz="16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>
                <a:latin typeface="Calibri"/>
              </a:rPr>
              <a:t>Split dataset </a:t>
            </a:r>
            <a:r>
              <a:rPr lang="en-US" sz="1600" dirty="0">
                <a:latin typeface="Calibri"/>
              </a:rPr>
              <a:t>(train, validation, test)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600" dirty="0"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>
                <a:latin typeface="Calibri"/>
              </a:rPr>
              <a:t>Text transformation for classification process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>
                <a:latin typeface="Calibri"/>
              </a:rPr>
              <a:t>Fasttext’s algorithm specific input format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0050" lvl="1" indent="0">
              <a:buNone/>
              <a:defRPr/>
            </a:pPr>
            <a:endParaRPr lang="en-US" sz="1200" dirty="0"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787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9238" y="0"/>
            <a:ext cx="6283782" cy="725349"/>
          </a:xfrm>
        </p:spPr>
        <p:txBody>
          <a:bodyPr>
            <a:normAutofit/>
          </a:bodyPr>
          <a:lstStyle/>
          <a:p>
            <a:r>
              <a:rPr lang="en-US" sz="3200" dirty="0"/>
              <a:t>Methodology – </a:t>
            </a:r>
            <a:r>
              <a:rPr lang="en-US" sz="3200" dirty="0">
                <a:solidFill>
                  <a:srgbClr val="C33A1F"/>
                </a:solidFill>
              </a:rPr>
              <a:t>Classification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1038285"/>
            <a:ext cx="6754762" cy="3875139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Intuitive Baseline model </a:t>
            </a:r>
          </a:p>
          <a:p>
            <a:pPr lvl="1"/>
            <a:r>
              <a:rPr lang="en-US" sz="1600" dirty="0"/>
              <a:t>Argument labeling using lexicons</a:t>
            </a:r>
          </a:p>
          <a:p>
            <a:pPr lvl="1"/>
            <a:r>
              <a:rPr lang="en-US" sz="1600" dirty="0"/>
              <a:t>Extra labeling based on empirical rules</a:t>
            </a:r>
          </a:p>
          <a:p>
            <a:pPr lvl="2"/>
            <a:r>
              <a:rPr lang="en-US" sz="1200" dirty="0"/>
              <a:t>Sentences between Evidence -  Claim 	----------&gt; 	Evidence</a:t>
            </a:r>
          </a:p>
          <a:p>
            <a:pPr lvl="2"/>
            <a:r>
              <a:rPr lang="en-US" sz="1200" dirty="0"/>
              <a:t>Sentence exists after first Claim 	----------&gt; 	Claim</a:t>
            </a:r>
            <a:endParaRPr lang="en-US" sz="1200" dirty="0"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>
                <a:latin typeface="Calibri"/>
              </a:rPr>
              <a:t>Fasttext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>
                <a:latin typeface="Calibri"/>
              </a:rPr>
              <a:t>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pen-source library by the Facebook AI Research lab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 technique for text classification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>
                <a:latin typeface="Calibri"/>
              </a:rPr>
              <a:t>Specific input format : ‘__label__’ prefix + label + text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training on train dataset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>
                <a:latin typeface="Calibri"/>
              </a:rPr>
              <a:t>Hyperparameter tuning on validation dataset: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Epochs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(number of times the model sees an input)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dirty="0">
                <a:latin typeface="Calibri"/>
              </a:rPr>
              <a:t>Learning rate </a:t>
            </a:r>
            <a:r>
              <a:rPr lang="en-US" sz="1200" dirty="0">
                <a:latin typeface="Calibri"/>
              </a:rPr>
              <a:t>(how much the model changes after each sentence is processed)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Loss functions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(computation time speed up)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dirty="0">
                <a:latin typeface="Calibri"/>
              </a:rPr>
              <a:t>Word n-gramms </a:t>
            </a:r>
            <a:r>
              <a:rPr lang="en-US" sz="1200" dirty="0">
                <a:latin typeface="Calibri"/>
              </a:rPr>
              <a:t>(different sequences of n items)</a:t>
            </a:r>
            <a:endParaRPr lang="en-US" sz="1600" dirty="0"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4108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9238" y="0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Methodology – </a:t>
            </a:r>
            <a:r>
              <a:rPr lang="en-US" dirty="0">
                <a:solidFill>
                  <a:srgbClr val="C33A1F"/>
                </a:solidFill>
              </a:rPr>
              <a:t>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Graph method  </a:t>
            </a:r>
            <a:r>
              <a:rPr lang="en-US" sz="1600" dirty="0"/>
              <a:t>(NetworkX library)</a:t>
            </a:r>
          </a:p>
          <a:p>
            <a:pPr lvl="1"/>
            <a:r>
              <a:rPr lang="en-US" sz="1600" dirty="0"/>
              <a:t>Sentence </a:t>
            </a:r>
            <a:r>
              <a:rPr lang="en-US" sz="1600" b="1" dirty="0"/>
              <a:t>embeddings</a:t>
            </a:r>
            <a:r>
              <a:rPr lang="en-US" sz="1600" dirty="0"/>
              <a:t> extraction</a:t>
            </a:r>
          </a:p>
          <a:p>
            <a:pPr lvl="1"/>
            <a:r>
              <a:rPr lang="en-US" sz="1600" dirty="0"/>
              <a:t>Embeddings’ </a:t>
            </a:r>
            <a:r>
              <a:rPr lang="en-US" sz="1600" b="1" dirty="0"/>
              <a:t>normalization</a:t>
            </a:r>
          </a:p>
          <a:p>
            <a:pPr lvl="1"/>
            <a:r>
              <a:rPr lang="en-US" sz="1600" b="1" dirty="0"/>
              <a:t>Similarity matrix </a:t>
            </a:r>
            <a:r>
              <a:rPr lang="en-US" sz="1600" dirty="0"/>
              <a:t>creation (1 – distance)</a:t>
            </a:r>
          </a:p>
          <a:p>
            <a:pPr lvl="1"/>
            <a:r>
              <a:rPr lang="en-US" sz="1600" b="1" dirty="0"/>
              <a:t>Normalization</a:t>
            </a:r>
            <a:r>
              <a:rPr lang="en-US" sz="1600" dirty="0"/>
              <a:t> of similarity matrix</a:t>
            </a:r>
          </a:p>
          <a:p>
            <a:pPr lvl="1"/>
            <a:r>
              <a:rPr lang="en-US" sz="1600" dirty="0"/>
              <a:t>Similarity </a:t>
            </a:r>
            <a:r>
              <a:rPr lang="en-US" sz="1600" b="1" dirty="0"/>
              <a:t>threshold</a:t>
            </a:r>
            <a:r>
              <a:rPr lang="en-US" sz="1600" dirty="0"/>
              <a:t> for strong relationships</a:t>
            </a:r>
          </a:p>
          <a:p>
            <a:pPr lvl="1"/>
            <a:r>
              <a:rPr lang="en-US" sz="1600" dirty="0"/>
              <a:t>Graph creation </a:t>
            </a:r>
          </a:p>
          <a:p>
            <a:pPr lvl="1"/>
            <a:r>
              <a:rPr lang="en-US" sz="1600" dirty="0"/>
              <a:t>Setting similarity scores as </a:t>
            </a:r>
            <a:r>
              <a:rPr lang="en-US" sz="1600" b="1" dirty="0"/>
              <a:t>edges</a:t>
            </a:r>
            <a:r>
              <a:rPr lang="en-US" sz="1600" dirty="0"/>
              <a:t>’ weights</a:t>
            </a:r>
          </a:p>
          <a:p>
            <a:pPr lvl="1"/>
            <a:r>
              <a:rPr lang="en-US" sz="1600" b="1" dirty="0"/>
              <a:t>Communities</a:t>
            </a:r>
            <a:r>
              <a:rPr lang="en-US" sz="1600" dirty="0"/>
              <a:t>' identification for different k-cliques</a:t>
            </a:r>
          </a:p>
          <a:p>
            <a:pPr lvl="1"/>
            <a:r>
              <a:rPr lang="en-US" sz="1600" b="1" dirty="0"/>
              <a:t>Threshold tunning </a:t>
            </a:r>
            <a:r>
              <a:rPr lang="en-US" sz="1600" dirty="0"/>
              <a:t>for stronger communities’ identification</a:t>
            </a:r>
            <a:endParaRPr lang="en-US" sz="1600" dirty="0"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0509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3112" y="0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GB" sz="3000" dirty="0"/>
              <a:t>Experiments</a:t>
            </a:r>
            <a:r>
              <a:rPr lang="en-GB" sz="3000" dirty="0">
                <a:solidFill>
                  <a:schemeClr val="accent1"/>
                </a:solidFill>
              </a:rPr>
              <a:t> </a:t>
            </a:r>
            <a:r>
              <a:rPr lang="en-GB" sz="3000" dirty="0"/>
              <a:t>/ Results </a:t>
            </a:r>
            <a:r>
              <a:rPr lang="en-GB" sz="3000" dirty="0">
                <a:solidFill>
                  <a:srgbClr val="C33A1F"/>
                </a:solidFill>
              </a:rPr>
              <a:t>- Classification</a:t>
            </a:r>
            <a:endParaRPr lang="en-US" sz="3000" dirty="0">
              <a:solidFill>
                <a:srgbClr val="C33A1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9442" y="401156"/>
            <a:ext cx="7254731" cy="428734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b="1" dirty="0"/>
              <a:t>Fasttext’s model for arguments:</a:t>
            </a:r>
          </a:p>
          <a:p>
            <a:pPr lvl="1"/>
            <a:endParaRPr lang="en-US" sz="1600" dirty="0"/>
          </a:p>
          <a:p>
            <a:pPr lvl="2"/>
            <a:r>
              <a:rPr lang="en-US" sz="1200" dirty="0"/>
              <a:t>Loss function = hierarchical Softmax</a:t>
            </a:r>
          </a:p>
          <a:p>
            <a:pPr lvl="2"/>
            <a:r>
              <a:rPr lang="en-US" sz="1200" dirty="0"/>
              <a:t>Learning Rate = 0.7</a:t>
            </a:r>
          </a:p>
          <a:p>
            <a:pPr lvl="2"/>
            <a:r>
              <a:rPr lang="en-US" sz="1200" dirty="0"/>
              <a:t>Epochs=18</a:t>
            </a:r>
          </a:p>
          <a:p>
            <a:pPr lvl="2"/>
            <a:r>
              <a:rPr lang="en-US" sz="1200" dirty="0"/>
              <a:t>Word N-Grams = 2</a:t>
            </a:r>
          </a:p>
          <a:p>
            <a:pPr lvl="2"/>
            <a:endParaRPr lang="en-US" sz="1200" dirty="0"/>
          </a:p>
          <a:p>
            <a:pPr marL="914400" lvl="2" indent="0">
              <a:buNone/>
            </a:pPr>
            <a:endParaRPr lang="en-US" sz="1200" dirty="0"/>
          </a:p>
          <a:p>
            <a:pPr lvl="1"/>
            <a:r>
              <a:rPr lang="en-US" sz="1600" b="1" dirty="0"/>
              <a:t>Fasttext’s model for structure: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r>
              <a:rPr lang="en-US" sz="1200" dirty="0"/>
              <a:t>Loss function = ‘one vs all’</a:t>
            </a:r>
          </a:p>
          <a:p>
            <a:pPr lvl="2"/>
            <a:r>
              <a:rPr lang="en-US" sz="1200" dirty="0"/>
              <a:t>Learning Rate = 0.1</a:t>
            </a:r>
          </a:p>
          <a:p>
            <a:pPr lvl="2"/>
            <a:r>
              <a:rPr lang="en-US" sz="1200" dirty="0"/>
              <a:t>Epochs=18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2EA980-D3A6-4203-8C61-04ADBCFC1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30032"/>
              </p:ext>
            </p:extLst>
          </p:nvPr>
        </p:nvGraphicFramePr>
        <p:xfrm>
          <a:off x="5029198" y="1126505"/>
          <a:ext cx="4114802" cy="1251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8206">
                  <a:extLst>
                    <a:ext uri="{9D8B030D-6E8A-4147-A177-3AD203B41FA5}">
                      <a16:colId xmlns:a16="http://schemas.microsoft.com/office/drawing/2014/main" val="3568471525"/>
                    </a:ext>
                  </a:extLst>
                </a:gridCol>
                <a:gridCol w="557005">
                  <a:extLst>
                    <a:ext uri="{9D8B030D-6E8A-4147-A177-3AD203B41FA5}">
                      <a16:colId xmlns:a16="http://schemas.microsoft.com/office/drawing/2014/main" val="3757440070"/>
                    </a:ext>
                  </a:extLst>
                </a:gridCol>
                <a:gridCol w="703089">
                  <a:extLst>
                    <a:ext uri="{9D8B030D-6E8A-4147-A177-3AD203B41FA5}">
                      <a16:colId xmlns:a16="http://schemas.microsoft.com/office/drawing/2014/main" val="2514974464"/>
                    </a:ext>
                  </a:extLst>
                </a:gridCol>
                <a:gridCol w="553251">
                  <a:extLst>
                    <a:ext uri="{9D8B030D-6E8A-4147-A177-3AD203B41FA5}">
                      <a16:colId xmlns:a16="http://schemas.microsoft.com/office/drawing/2014/main" val="361020147"/>
                    </a:ext>
                  </a:extLst>
                </a:gridCol>
                <a:gridCol w="553251">
                  <a:extLst>
                    <a:ext uri="{9D8B030D-6E8A-4147-A177-3AD203B41FA5}">
                      <a16:colId xmlns:a16="http://schemas.microsoft.com/office/drawing/2014/main" val="65404317"/>
                    </a:ext>
                  </a:extLst>
                </a:gridCol>
              </a:tblGrid>
              <a:tr h="1652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ARGUMENT CLASSIFICATION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f1-score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2757859"/>
                  </a:ext>
                </a:extLst>
              </a:tr>
              <a:tr h="1793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Intuitive baseline model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claim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8538110"/>
                  </a:ext>
                </a:extLst>
              </a:tr>
              <a:tr h="1793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evidence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0314092"/>
                  </a:ext>
                </a:extLst>
              </a:tr>
              <a:tr h="1793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Fasttext model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claim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9422564"/>
                  </a:ext>
                </a:extLst>
              </a:tr>
              <a:tr h="1793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evidence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0330249"/>
                  </a:ext>
                </a:extLst>
              </a:tr>
              <a:tr h="1793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Fasttext model  tuned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claim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0.45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8223293"/>
                  </a:ext>
                </a:extLst>
              </a:tr>
              <a:tr h="1793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26256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F85DCD-68AA-42BB-B0BA-3298F9C5C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04140"/>
              </p:ext>
            </p:extLst>
          </p:nvPr>
        </p:nvGraphicFramePr>
        <p:xfrm>
          <a:off x="4470400" y="3048000"/>
          <a:ext cx="46736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84883846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86451101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1597154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100205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88115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STRUCTURE CLASSIFICATION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f1-score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9837752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Fasttext model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result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50235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background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22987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objective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343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conclusion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152667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method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8673298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Fasttext model  tuned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result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0.59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0.64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161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background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0.59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39864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objective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0.55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921144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conclusion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0.47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839839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method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0.55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024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79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On-screen Show (16:9)</PresentationFormat>
  <Paragraphs>233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Machine Learning and Content Analytics</vt:lpstr>
      <vt:lpstr>Argumentation Mining</vt:lpstr>
      <vt:lpstr>Project – Business Goals</vt:lpstr>
      <vt:lpstr>Methodology - Data Collection </vt:lpstr>
      <vt:lpstr>Methodology – Data Overview </vt:lpstr>
      <vt:lpstr>Methodology – Data Processing </vt:lpstr>
      <vt:lpstr>Methodology – Classification</vt:lpstr>
      <vt:lpstr>Methodology – Clustering</vt:lpstr>
      <vt:lpstr>Experiments / Results - Classification</vt:lpstr>
      <vt:lpstr>Experiments / Results - Clustering</vt:lpstr>
      <vt:lpstr>Experiments / Results - Clustering</vt:lpstr>
      <vt:lpstr>Error Analysis - Comments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2021-09-19T14:54:59Z</dcterms:modified>
</cp:coreProperties>
</file>