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1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5.xml" ContentType="application/vnd.openxmlformats-officedocument.presentationml.notesSlide+xml"/>
  <Override PartName="/ppt/tags/tag1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35" r:id="rId1"/>
  </p:sldMasterIdLst>
  <p:notesMasterIdLst>
    <p:notesMasterId r:id="rId16"/>
  </p:notesMasterIdLst>
  <p:sldIdLst>
    <p:sldId id="325" r:id="rId2"/>
    <p:sldId id="326" r:id="rId3"/>
    <p:sldId id="307" r:id="rId4"/>
    <p:sldId id="308" r:id="rId5"/>
    <p:sldId id="314" r:id="rId6"/>
    <p:sldId id="317" r:id="rId7"/>
    <p:sldId id="315" r:id="rId8"/>
    <p:sldId id="316" r:id="rId9"/>
    <p:sldId id="320" r:id="rId10"/>
    <p:sldId id="321" r:id="rId11"/>
    <p:sldId id="323" r:id="rId12"/>
    <p:sldId id="327" r:id="rId13"/>
    <p:sldId id="322" r:id="rId14"/>
    <p:sldId id="3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932"/>
    <a:srgbClr val="0067CD"/>
    <a:srgbClr val="BFBFBF"/>
    <a:srgbClr val="9BCDFF"/>
    <a:srgbClr val="5AC3FA"/>
    <a:srgbClr val="FFFFFF"/>
    <a:srgbClr val="EC7655"/>
    <a:srgbClr val="003367"/>
    <a:srgbClr val="0A32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8" autoAdjust="0"/>
    <p:restoredTop sz="89839" autoAdjust="0"/>
  </p:normalViewPr>
  <p:slideViewPr>
    <p:cSldViewPr snapToGrid="0" showGuides="1">
      <p:cViewPr>
        <p:scale>
          <a:sx n="75" d="100"/>
          <a:sy n="75" d="100"/>
        </p:scale>
        <p:origin x="-888" y="-552"/>
      </p:cViewPr>
      <p:guideLst>
        <p:guide orient="horz" pos="432"/>
        <p:guide orient="horz" pos="3888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ve0000.GEOLOGIC\Documents\Visual%20Studio%202010\Projects\PointAnimator\Performance%20Te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v>FPS-2DB-Feature-NewFM</c:v>
          </c:tx>
          <c:spPr>
            <a:gradFill flip="none" rotWithShape="1">
              <a:gsLst>
                <a:gs pos="0">
                  <a:srgbClr val="5E9EFF"/>
                </a:gs>
                <a:gs pos="100000">
                  <a:schemeClr val="accent1"/>
                </a:gs>
              </a:gsLst>
              <a:lin ang="5400000" scaled="0"/>
              <a:tileRect/>
            </a:gradFill>
            <a:ln>
              <a:noFill/>
            </a:ln>
          </c:spPr>
          <c:invertIfNegative val="0"/>
          <c:xVal>
            <c:numRef>
              <c:f>'2DB-Feature-NewFM'!$B$2:$B$190</c:f>
              <c:numCache>
                <c:formatCode>#,##0</c:formatCode>
                <c:ptCount val="18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11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13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17</c:v>
                </c:pt>
                <c:pt idx="169">
                  <c:v>17</c:v>
                </c:pt>
                <c:pt idx="170">
                  <c:v>17</c:v>
                </c:pt>
                <c:pt idx="171">
                  <c:v>17</c:v>
                </c:pt>
                <c:pt idx="172">
                  <c:v>17</c:v>
                </c:pt>
                <c:pt idx="173">
                  <c:v>17</c:v>
                </c:pt>
                <c:pt idx="174">
                  <c:v>17</c:v>
                </c:pt>
                <c:pt idx="175">
                  <c:v>17</c:v>
                </c:pt>
                <c:pt idx="176">
                  <c:v>17</c:v>
                </c:pt>
                <c:pt idx="177">
                  <c:v>17</c:v>
                </c:pt>
                <c:pt idx="178">
                  <c:v>17</c:v>
                </c:pt>
                <c:pt idx="179">
                  <c:v>17</c:v>
                </c:pt>
                <c:pt idx="180">
                  <c:v>17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17</c:v>
                </c:pt>
                <c:pt idx="185">
                  <c:v>17</c:v>
                </c:pt>
                <c:pt idx="186">
                  <c:v>17</c:v>
                </c:pt>
                <c:pt idx="187">
                  <c:v>17</c:v>
                </c:pt>
                <c:pt idx="188">
                  <c:v>17</c:v>
                </c:pt>
              </c:numCache>
            </c:numRef>
          </c:xVal>
          <c:yVal>
            <c:numRef>
              <c:f>'2DB-Feature-NewFM'!$C$2:$C$190</c:f>
              <c:numCache>
                <c:formatCode>#,##0</c:formatCode>
                <c:ptCount val="18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1</c:v>
                </c:pt>
                <c:pt idx="22">
                  <c:v>3</c:v>
                </c:pt>
                <c:pt idx="23">
                  <c:v>5</c:v>
                </c:pt>
                <c:pt idx="24">
                  <c:v>7</c:v>
                </c:pt>
                <c:pt idx="25">
                  <c:v>9</c:v>
                </c:pt>
                <c:pt idx="26">
                  <c:v>11</c:v>
                </c:pt>
                <c:pt idx="27">
                  <c:v>13</c:v>
                </c:pt>
                <c:pt idx="28">
                  <c:v>15</c:v>
                </c:pt>
                <c:pt idx="29">
                  <c:v>17</c:v>
                </c:pt>
                <c:pt idx="30">
                  <c:v>19</c:v>
                </c:pt>
                <c:pt idx="31">
                  <c:v>21</c:v>
                </c:pt>
                <c:pt idx="32">
                  <c:v>23</c:v>
                </c:pt>
                <c:pt idx="33">
                  <c:v>25</c:v>
                </c:pt>
                <c:pt idx="34">
                  <c:v>27</c:v>
                </c:pt>
                <c:pt idx="35">
                  <c:v>29</c:v>
                </c:pt>
                <c:pt idx="36">
                  <c:v>31</c:v>
                </c:pt>
                <c:pt idx="37">
                  <c:v>33</c:v>
                </c:pt>
                <c:pt idx="38">
                  <c:v>35</c:v>
                </c:pt>
                <c:pt idx="39">
                  <c:v>37</c:v>
                </c:pt>
                <c:pt idx="40">
                  <c:v>39</c:v>
                </c:pt>
                <c:pt idx="41">
                  <c:v>41</c:v>
                </c:pt>
                <c:pt idx="42">
                  <c:v>1</c:v>
                </c:pt>
                <c:pt idx="43">
                  <c:v>3</c:v>
                </c:pt>
                <c:pt idx="44">
                  <c:v>5</c:v>
                </c:pt>
                <c:pt idx="45">
                  <c:v>7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15</c:v>
                </c:pt>
                <c:pt idx="50">
                  <c:v>17</c:v>
                </c:pt>
                <c:pt idx="51">
                  <c:v>19</c:v>
                </c:pt>
                <c:pt idx="52">
                  <c:v>21</c:v>
                </c:pt>
                <c:pt idx="53">
                  <c:v>23</c:v>
                </c:pt>
                <c:pt idx="54">
                  <c:v>25</c:v>
                </c:pt>
                <c:pt idx="55">
                  <c:v>27</c:v>
                </c:pt>
                <c:pt idx="56">
                  <c:v>29</c:v>
                </c:pt>
                <c:pt idx="57">
                  <c:v>31</c:v>
                </c:pt>
                <c:pt idx="58">
                  <c:v>33</c:v>
                </c:pt>
                <c:pt idx="59">
                  <c:v>35</c:v>
                </c:pt>
                <c:pt idx="60">
                  <c:v>37</c:v>
                </c:pt>
                <c:pt idx="61">
                  <c:v>39</c:v>
                </c:pt>
                <c:pt idx="62">
                  <c:v>41</c:v>
                </c:pt>
                <c:pt idx="63">
                  <c:v>1</c:v>
                </c:pt>
                <c:pt idx="64">
                  <c:v>3</c:v>
                </c:pt>
                <c:pt idx="65">
                  <c:v>5</c:v>
                </c:pt>
                <c:pt idx="66">
                  <c:v>7</c:v>
                </c:pt>
                <c:pt idx="67">
                  <c:v>9</c:v>
                </c:pt>
                <c:pt idx="68">
                  <c:v>11</c:v>
                </c:pt>
                <c:pt idx="69">
                  <c:v>13</c:v>
                </c:pt>
                <c:pt idx="70">
                  <c:v>15</c:v>
                </c:pt>
                <c:pt idx="71">
                  <c:v>17</c:v>
                </c:pt>
                <c:pt idx="72">
                  <c:v>19</c:v>
                </c:pt>
                <c:pt idx="73">
                  <c:v>21</c:v>
                </c:pt>
                <c:pt idx="74">
                  <c:v>23</c:v>
                </c:pt>
                <c:pt idx="75">
                  <c:v>25</c:v>
                </c:pt>
                <c:pt idx="76">
                  <c:v>27</c:v>
                </c:pt>
                <c:pt idx="77">
                  <c:v>29</c:v>
                </c:pt>
                <c:pt idx="78">
                  <c:v>31</c:v>
                </c:pt>
                <c:pt idx="79">
                  <c:v>33</c:v>
                </c:pt>
                <c:pt idx="80">
                  <c:v>35</c:v>
                </c:pt>
                <c:pt idx="81">
                  <c:v>37</c:v>
                </c:pt>
                <c:pt idx="82">
                  <c:v>39</c:v>
                </c:pt>
                <c:pt idx="83">
                  <c:v>41</c:v>
                </c:pt>
                <c:pt idx="84">
                  <c:v>1</c:v>
                </c:pt>
                <c:pt idx="85">
                  <c:v>3</c:v>
                </c:pt>
                <c:pt idx="86">
                  <c:v>5</c:v>
                </c:pt>
                <c:pt idx="87">
                  <c:v>7</c:v>
                </c:pt>
                <c:pt idx="88">
                  <c:v>9</c:v>
                </c:pt>
                <c:pt idx="89">
                  <c:v>11</c:v>
                </c:pt>
                <c:pt idx="90">
                  <c:v>13</c:v>
                </c:pt>
                <c:pt idx="91">
                  <c:v>15</c:v>
                </c:pt>
                <c:pt idx="92">
                  <c:v>17</c:v>
                </c:pt>
                <c:pt idx="93">
                  <c:v>19</c:v>
                </c:pt>
                <c:pt idx="94">
                  <c:v>21</c:v>
                </c:pt>
                <c:pt idx="95">
                  <c:v>23</c:v>
                </c:pt>
                <c:pt idx="96">
                  <c:v>25</c:v>
                </c:pt>
                <c:pt idx="97">
                  <c:v>27</c:v>
                </c:pt>
                <c:pt idx="98">
                  <c:v>29</c:v>
                </c:pt>
                <c:pt idx="99">
                  <c:v>31</c:v>
                </c:pt>
                <c:pt idx="100">
                  <c:v>33</c:v>
                </c:pt>
                <c:pt idx="101">
                  <c:v>35</c:v>
                </c:pt>
                <c:pt idx="102">
                  <c:v>37</c:v>
                </c:pt>
                <c:pt idx="103">
                  <c:v>39</c:v>
                </c:pt>
                <c:pt idx="104">
                  <c:v>41</c:v>
                </c:pt>
                <c:pt idx="105">
                  <c:v>1</c:v>
                </c:pt>
                <c:pt idx="106">
                  <c:v>3</c:v>
                </c:pt>
                <c:pt idx="107">
                  <c:v>5</c:v>
                </c:pt>
                <c:pt idx="108">
                  <c:v>7</c:v>
                </c:pt>
                <c:pt idx="109">
                  <c:v>9</c:v>
                </c:pt>
                <c:pt idx="110">
                  <c:v>11</c:v>
                </c:pt>
                <c:pt idx="111">
                  <c:v>13</c:v>
                </c:pt>
                <c:pt idx="112">
                  <c:v>15</c:v>
                </c:pt>
                <c:pt idx="113">
                  <c:v>17</c:v>
                </c:pt>
                <c:pt idx="114">
                  <c:v>19</c:v>
                </c:pt>
                <c:pt idx="115">
                  <c:v>21</c:v>
                </c:pt>
                <c:pt idx="116">
                  <c:v>23</c:v>
                </c:pt>
                <c:pt idx="117">
                  <c:v>25</c:v>
                </c:pt>
                <c:pt idx="118">
                  <c:v>27</c:v>
                </c:pt>
                <c:pt idx="119">
                  <c:v>29</c:v>
                </c:pt>
                <c:pt idx="120">
                  <c:v>31</c:v>
                </c:pt>
                <c:pt idx="121">
                  <c:v>33</c:v>
                </c:pt>
                <c:pt idx="122">
                  <c:v>35</c:v>
                </c:pt>
                <c:pt idx="123">
                  <c:v>37</c:v>
                </c:pt>
                <c:pt idx="124">
                  <c:v>39</c:v>
                </c:pt>
                <c:pt idx="125">
                  <c:v>41</c:v>
                </c:pt>
                <c:pt idx="126">
                  <c:v>1</c:v>
                </c:pt>
                <c:pt idx="127">
                  <c:v>3</c:v>
                </c:pt>
                <c:pt idx="128">
                  <c:v>5</c:v>
                </c:pt>
                <c:pt idx="129">
                  <c:v>7</c:v>
                </c:pt>
                <c:pt idx="130">
                  <c:v>9</c:v>
                </c:pt>
                <c:pt idx="131">
                  <c:v>11</c:v>
                </c:pt>
                <c:pt idx="132">
                  <c:v>13</c:v>
                </c:pt>
                <c:pt idx="133">
                  <c:v>15</c:v>
                </c:pt>
                <c:pt idx="134">
                  <c:v>17</c:v>
                </c:pt>
                <c:pt idx="135">
                  <c:v>19</c:v>
                </c:pt>
                <c:pt idx="136">
                  <c:v>21</c:v>
                </c:pt>
                <c:pt idx="137">
                  <c:v>23</c:v>
                </c:pt>
                <c:pt idx="138">
                  <c:v>25</c:v>
                </c:pt>
                <c:pt idx="139">
                  <c:v>27</c:v>
                </c:pt>
                <c:pt idx="140">
                  <c:v>29</c:v>
                </c:pt>
                <c:pt idx="141">
                  <c:v>31</c:v>
                </c:pt>
                <c:pt idx="142">
                  <c:v>33</c:v>
                </c:pt>
                <c:pt idx="143">
                  <c:v>35</c:v>
                </c:pt>
                <c:pt idx="144">
                  <c:v>37</c:v>
                </c:pt>
                <c:pt idx="145">
                  <c:v>39</c:v>
                </c:pt>
                <c:pt idx="146">
                  <c:v>41</c:v>
                </c:pt>
                <c:pt idx="147">
                  <c:v>1</c:v>
                </c:pt>
                <c:pt idx="148">
                  <c:v>3</c:v>
                </c:pt>
                <c:pt idx="149">
                  <c:v>5</c:v>
                </c:pt>
                <c:pt idx="150">
                  <c:v>7</c:v>
                </c:pt>
                <c:pt idx="151">
                  <c:v>9</c:v>
                </c:pt>
                <c:pt idx="152">
                  <c:v>11</c:v>
                </c:pt>
                <c:pt idx="153">
                  <c:v>13</c:v>
                </c:pt>
                <c:pt idx="154">
                  <c:v>15</c:v>
                </c:pt>
                <c:pt idx="155">
                  <c:v>17</c:v>
                </c:pt>
                <c:pt idx="156">
                  <c:v>19</c:v>
                </c:pt>
                <c:pt idx="157">
                  <c:v>21</c:v>
                </c:pt>
                <c:pt idx="158">
                  <c:v>23</c:v>
                </c:pt>
                <c:pt idx="159">
                  <c:v>25</c:v>
                </c:pt>
                <c:pt idx="160">
                  <c:v>27</c:v>
                </c:pt>
                <c:pt idx="161">
                  <c:v>29</c:v>
                </c:pt>
                <c:pt idx="162">
                  <c:v>31</c:v>
                </c:pt>
                <c:pt idx="163">
                  <c:v>33</c:v>
                </c:pt>
                <c:pt idx="164">
                  <c:v>35</c:v>
                </c:pt>
                <c:pt idx="165">
                  <c:v>37</c:v>
                </c:pt>
                <c:pt idx="166">
                  <c:v>39</c:v>
                </c:pt>
                <c:pt idx="167">
                  <c:v>41</c:v>
                </c:pt>
                <c:pt idx="168">
                  <c:v>1</c:v>
                </c:pt>
                <c:pt idx="169">
                  <c:v>3</c:v>
                </c:pt>
                <c:pt idx="170">
                  <c:v>5</c:v>
                </c:pt>
                <c:pt idx="171">
                  <c:v>7</c:v>
                </c:pt>
                <c:pt idx="172">
                  <c:v>9</c:v>
                </c:pt>
                <c:pt idx="173">
                  <c:v>11</c:v>
                </c:pt>
                <c:pt idx="174">
                  <c:v>13</c:v>
                </c:pt>
                <c:pt idx="175">
                  <c:v>15</c:v>
                </c:pt>
                <c:pt idx="176">
                  <c:v>17</c:v>
                </c:pt>
                <c:pt idx="177">
                  <c:v>19</c:v>
                </c:pt>
                <c:pt idx="178">
                  <c:v>21</c:v>
                </c:pt>
                <c:pt idx="179">
                  <c:v>23</c:v>
                </c:pt>
                <c:pt idx="180">
                  <c:v>25</c:v>
                </c:pt>
                <c:pt idx="181">
                  <c:v>27</c:v>
                </c:pt>
                <c:pt idx="182">
                  <c:v>29</c:v>
                </c:pt>
                <c:pt idx="183">
                  <c:v>31</c:v>
                </c:pt>
                <c:pt idx="184">
                  <c:v>33</c:v>
                </c:pt>
                <c:pt idx="185">
                  <c:v>35</c:v>
                </c:pt>
                <c:pt idx="186">
                  <c:v>37</c:v>
                </c:pt>
                <c:pt idx="187">
                  <c:v>39</c:v>
                </c:pt>
                <c:pt idx="188">
                  <c:v>41</c:v>
                </c:pt>
              </c:numCache>
            </c:numRef>
          </c:yVal>
          <c:bubbleSize>
            <c:numRef>
              <c:f>'2DB-Feature-NewFM'!$H$2:$H$190</c:f>
              <c:numCache>
                <c:formatCode>#,##0.000</c:formatCode>
                <c:ptCount val="189"/>
                <c:pt idx="0">
                  <c:v>17.78949999999999</c:v>
                </c:pt>
                <c:pt idx="1">
                  <c:v>24.974399999999992</c:v>
                </c:pt>
                <c:pt idx="2">
                  <c:v>24.88549999999999</c:v>
                </c:pt>
                <c:pt idx="3">
                  <c:v>17.3156</c:v>
                </c:pt>
                <c:pt idx="4">
                  <c:v>7.0518599999999996</c:v>
                </c:pt>
                <c:pt idx="5">
                  <c:v>6.3596199999999996</c:v>
                </c:pt>
                <c:pt idx="6">
                  <c:v>8.3929200000000002</c:v>
                </c:pt>
                <c:pt idx="7">
                  <c:v>11.740500000000001</c:v>
                </c:pt>
                <c:pt idx="8">
                  <c:v>12.842500000000005</c:v>
                </c:pt>
                <c:pt idx="9">
                  <c:v>13.026300000000001</c:v>
                </c:pt>
                <c:pt idx="10">
                  <c:v>13.607900000000001</c:v>
                </c:pt>
                <c:pt idx="11">
                  <c:v>13.7956</c:v>
                </c:pt>
                <c:pt idx="12">
                  <c:v>14.1409</c:v>
                </c:pt>
                <c:pt idx="13">
                  <c:v>13.972300000000002</c:v>
                </c:pt>
                <c:pt idx="14">
                  <c:v>15.425400000000003</c:v>
                </c:pt>
                <c:pt idx="15">
                  <c:v>15.472900000000005</c:v>
                </c:pt>
                <c:pt idx="16">
                  <c:v>14.856700000000004</c:v>
                </c:pt>
                <c:pt idx="17">
                  <c:v>15.7401</c:v>
                </c:pt>
                <c:pt idx="18">
                  <c:v>15.9199</c:v>
                </c:pt>
                <c:pt idx="19">
                  <c:v>15.643600000000001</c:v>
                </c:pt>
                <c:pt idx="20">
                  <c:v>16.401800000000001</c:v>
                </c:pt>
                <c:pt idx="21">
                  <c:v>39.169600000000003</c:v>
                </c:pt>
                <c:pt idx="22">
                  <c:v>48.696200000000012</c:v>
                </c:pt>
                <c:pt idx="23">
                  <c:v>57.913899999999998</c:v>
                </c:pt>
                <c:pt idx="24">
                  <c:v>33.566100000000013</c:v>
                </c:pt>
                <c:pt idx="25">
                  <c:v>23.148399999999988</c:v>
                </c:pt>
                <c:pt idx="26">
                  <c:v>17.378599999999988</c:v>
                </c:pt>
                <c:pt idx="27">
                  <c:v>22.08359999999999</c:v>
                </c:pt>
                <c:pt idx="28">
                  <c:v>22.611400000000007</c:v>
                </c:pt>
                <c:pt idx="29">
                  <c:v>29.378499999999988</c:v>
                </c:pt>
                <c:pt idx="30">
                  <c:v>25.74669999999999</c:v>
                </c:pt>
                <c:pt idx="31">
                  <c:v>29.22219999999999</c:v>
                </c:pt>
                <c:pt idx="32">
                  <c:v>29.102799999999984</c:v>
                </c:pt>
                <c:pt idx="33">
                  <c:v>32.079600000000006</c:v>
                </c:pt>
                <c:pt idx="34">
                  <c:v>31.273499999999988</c:v>
                </c:pt>
                <c:pt idx="35">
                  <c:v>30.12</c:v>
                </c:pt>
                <c:pt idx="36">
                  <c:v>32.526700000000012</c:v>
                </c:pt>
                <c:pt idx="37">
                  <c:v>32.666900000000012</c:v>
                </c:pt>
                <c:pt idx="38">
                  <c:v>32.2196</c:v>
                </c:pt>
                <c:pt idx="39">
                  <c:v>33.191200000000002</c:v>
                </c:pt>
                <c:pt idx="40">
                  <c:v>36.573100000000011</c:v>
                </c:pt>
                <c:pt idx="41">
                  <c:v>30.8566</c:v>
                </c:pt>
                <c:pt idx="42">
                  <c:v>67.960200000000029</c:v>
                </c:pt>
                <c:pt idx="43">
                  <c:v>57.630200000000002</c:v>
                </c:pt>
                <c:pt idx="44">
                  <c:v>69.132399999999976</c:v>
                </c:pt>
                <c:pt idx="45">
                  <c:v>42.976600000000005</c:v>
                </c:pt>
                <c:pt idx="46">
                  <c:v>28.145199999999992</c:v>
                </c:pt>
                <c:pt idx="47">
                  <c:v>24.96009999999999</c:v>
                </c:pt>
                <c:pt idx="48">
                  <c:v>28.136900000000008</c:v>
                </c:pt>
                <c:pt idx="49">
                  <c:v>31.480199999999989</c:v>
                </c:pt>
                <c:pt idx="50">
                  <c:v>35.285800000000002</c:v>
                </c:pt>
                <c:pt idx="51">
                  <c:v>37.924000000000007</c:v>
                </c:pt>
                <c:pt idx="52">
                  <c:v>34.139000000000003</c:v>
                </c:pt>
                <c:pt idx="53">
                  <c:v>38.174500000000002</c:v>
                </c:pt>
                <c:pt idx="54">
                  <c:v>43.174200000000006</c:v>
                </c:pt>
                <c:pt idx="55">
                  <c:v>43.532200000000003</c:v>
                </c:pt>
                <c:pt idx="56">
                  <c:v>42.260100000000016</c:v>
                </c:pt>
                <c:pt idx="57">
                  <c:v>36.398700000000012</c:v>
                </c:pt>
                <c:pt idx="58">
                  <c:v>55.326600000000006</c:v>
                </c:pt>
                <c:pt idx="59">
                  <c:v>39.917000000000002</c:v>
                </c:pt>
                <c:pt idx="60">
                  <c:v>50.645700000000012</c:v>
                </c:pt>
                <c:pt idx="61">
                  <c:v>47.082100000000011</c:v>
                </c:pt>
                <c:pt idx="62">
                  <c:v>37.1374</c:v>
                </c:pt>
                <c:pt idx="63">
                  <c:v>81.037300000000002</c:v>
                </c:pt>
                <c:pt idx="64">
                  <c:v>63.905900000000003</c:v>
                </c:pt>
                <c:pt idx="65">
                  <c:v>71.090900000000005</c:v>
                </c:pt>
                <c:pt idx="66">
                  <c:v>46.573400000000007</c:v>
                </c:pt>
                <c:pt idx="67">
                  <c:v>31.36269999999999</c:v>
                </c:pt>
                <c:pt idx="68">
                  <c:v>28.715</c:v>
                </c:pt>
                <c:pt idx="69">
                  <c:v>33.759800000000006</c:v>
                </c:pt>
                <c:pt idx="70">
                  <c:v>35.875700000000002</c:v>
                </c:pt>
                <c:pt idx="71">
                  <c:v>38.961300000000001</c:v>
                </c:pt>
                <c:pt idx="72">
                  <c:v>43.438600000000001</c:v>
                </c:pt>
                <c:pt idx="73">
                  <c:v>44.475100000000012</c:v>
                </c:pt>
                <c:pt idx="74">
                  <c:v>50.748500000000014</c:v>
                </c:pt>
                <c:pt idx="75">
                  <c:v>44.793800000000012</c:v>
                </c:pt>
                <c:pt idx="76">
                  <c:v>54.455800000000004</c:v>
                </c:pt>
                <c:pt idx="77">
                  <c:v>56.030300000000011</c:v>
                </c:pt>
                <c:pt idx="78">
                  <c:v>48.482500000000002</c:v>
                </c:pt>
                <c:pt idx="79">
                  <c:v>47.828600000000002</c:v>
                </c:pt>
                <c:pt idx="80">
                  <c:v>47.974299999999999</c:v>
                </c:pt>
                <c:pt idx="81">
                  <c:v>48.935600000000001</c:v>
                </c:pt>
                <c:pt idx="82">
                  <c:v>51.9009</c:v>
                </c:pt>
                <c:pt idx="83">
                  <c:v>51.952100000000002</c:v>
                </c:pt>
                <c:pt idx="84">
                  <c:v>77.21710000000003</c:v>
                </c:pt>
                <c:pt idx="85">
                  <c:v>80.486099999999993</c:v>
                </c:pt>
                <c:pt idx="86">
                  <c:v>78.864400000000003</c:v>
                </c:pt>
                <c:pt idx="87">
                  <c:v>54.5837</c:v>
                </c:pt>
                <c:pt idx="88">
                  <c:v>36.7438</c:v>
                </c:pt>
                <c:pt idx="89">
                  <c:v>39.433</c:v>
                </c:pt>
                <c:pt idx="90">
                  <c:v>39.3887</c:v>
                </c:pt>
                <c:pt idx="91">
                  <c:v>44.555300000000003</c:v>
                </c:pt>
                <c:pt idx="92">
                  <c:v>48.236900000000013</c:v>
                </c:pt>
                <c:pt idx="93">
                  <c:v>52.365600000000001</c:v>
                </c:pt>
                <c:pt idx="94">
                  <c:v>51.618200000000002</c:v>
                </c:pt>
                <c:pt idx="95">
                  <c:v>56.658800000000006</c:v>
                </c:pt>
                <c:pt idx="96">
                  <c:v>52.067100000000003</c:v>
                </c:pt>
                <c:pt idx="97">
                  <c:v>54.090600000000002</c:v>
                </c:pt>
                <c:pt idx="98">
                  <c:v>52.727300000000014</c:v>
                </c:pt>
                <c:pt idx="99">
                  <c:v>55.244</c:v>
                </c:pt>
                <c:pt idx="100">
                  <c:v>54.883200000000002</c:v>
                </c:pt>
                <c:pt idx="101">
                  <c:v>49.105100000000014</c:v>
                </c:pt>
                <c:pt idx="102">
                  <c:v>57.139600000000002</c:v>
                </c:pt>
                <c:pt idx="103">
                  <c:v>55.761600000000001</c:v>
                </c:pt>
                <c:pt idx="104">
                  <c:v>51.7438</c:v>
                </c:pt>
                <c:pt idx="105">
                  <c:v>81.546099999999996</c:v>
                </c:pt>
                <c:pt idx="106">
                  <c:v>84.093700000000013</c:v>
                </c:pt>
                <c:pt idx="107">
                  <c:v>84.695499999999981</c:v>
                </c:pt>
                <c:pt idx="108">
                  <c:v>54.512300000000003</c:v>
                </c:pt>
                <c:pt idx="109">
                  <c:v>35.862900000000003</c:v>
                </c:pt>
                <c:pt idx="110">
                  <c:v>40.739800000000002</c:v>
                </c:pt>
                <c:pt idx="111">
                  <c:v>35.947899999999997</c:v>
                </c:pt>
                <c:pt idx="112">
                  <c:v>46.641800000000003</c:v>
                </c:pt>
                <c:pt idx="113">
                  <c:v>45.483499999999999</c:v>
                </c:pt>
                <c:pt idx="114">
                  <c:v>54.0015</c:v>
                </c:pt>
                <c:pt idx="115">
                  <c:v>41.58</c:v>
                </c:pt>
                <c:pt idx="116">
                  <c:v>51.477400000000003</c:v>
                </c:pt>
                <c:pt idx="117">
                  <c:v>49.614200000000004</c:v>
                </c:pt>
                <c:pt idx="118">
                  <c:v>56.4</c:v>
                </c:pt>
                <c:pt idx="119">
                  <c:v>55.453899999999997</c:v>
                </c:pt>
                <c:pt idx="120">
                  <c:v>54.9617</c:v>
                </c:pt>
                <c:pt idx="121">
                  <c:v>59.917899999999996</c:v>
                </c:pt>
                <c:pt idx="122">
                  <c:v>46.209700000000012</c:v>
                </c:pt>
                <c:pt idx="123">
                  <c:v>52.186600000000006</c:v>
                </c:pt>
                <c:pt idx="124">
                  <c:v>55.01</c:v>
                </c:pt>
                <c:pt idx="125">
                  <c:v>49.582300000000011</c:v>
                </c:pt>
                <c:pt idx="126">
                  <c:v>86.892299999999992</c:v>
                </c:pt>
                <c:pt idx="127">
                  <c:v>88.628899999999973</c:v>
                </c:pt>
                <c:pt idx="128">
                  <c:v>87.176399999999973</c:v>
                </c:pt>
                <c:pt idx="129">
                  <c:v>54.623900000000013</c:v>
                </c:pt>
                <c:pt idx="130">
                  <c:v>36.893600000000006</c:v>
                </c:pt>
                <c:pt idx="131">
                  <c:v>38.673500000000011</c:v>
                </c:pt>
                <c:pt idx="132">
                  <c:v>32.594500000000011</c:v>
                </c:pt>
                <c:pt idx="133">
                  <c:v>47.559000000000005</c:v>
                </c:pt>
                <c:pt idx="134">
                  <c:v>40.692600000000013</c:v>
                </c:pt>
                <c:pt idx="135">
                  <c:v>48.122000000000014</c:v>
                </c:pt>
                <c:pt idx="136">
                  <c:v>54.562800000000003</c:v>
                </c:pt>
                <c:pt idx="137">
                  <c:v>55.029700000000012</c:v>
                </c:pt>
                <c:pt idx="138">
                  <c:v>58.280200000000001</c:v>
                </c:pt>
                <c:pt idx="139">
                  <c:v>50.8001</c:v>
                </c:pt>
                <c:pt idx="140">
                  <c:v>47.1509</c:v>
                </c:pt>
                <c:pt idx="141">
                  <c:v>54.712100000000014</c:v>
                </c:pt>
                <c:pt idx="142">
                  <c:v>57.560600000000001</c:v>
                </c:pt>
                <c:pt idx="143">
                  <c:v>50.526700000000012</c:v>
                </c:pt>
                <c:pt idx="144">
                  <c:v>55.580300000000001</c:v>
                </c:pt>
                <c:pt idx="145">
                  <c:v>47.6066</c:v>
                </c:pt>
                <c:pt idx="146">
                  <c:v>52.788600000000002</c:v>
                </c:pt>
                <c:pt idx="147">
                  <c:v>90.285299999999992</c:v>
                </c:pt>
                <c:pt idx="148">
                  <c:v>90.777100000000004</c:v>
                </c:pt>
                <c:pt idx="149">
                  <c:v>89.822999999999979</c:v>
                </c:pt>
                <c:pt idx="150">
                  <c:v>55.172400000000003</c:v>
                </c:pt>
                <c:pt idx="151">
                  <c:v>37.669700000000013</c:v>
                </c:pt>
                <c:pt idx="152">
                  <c:v>34.570400000000006</c:v>
                </c:pt>
                <c:pt idx="153">
                  <c:v>34.9803</c:v>
                </c:pt>
                <c:pt idx="154">
                  <c:v>47.6372</c:v>
                </c:pt>
                <c:pt idx="155">
                  <c:v>51.6569</c:v>
                </c:pt>
                <c:pt idx="156">
                  <c:v>51.699600000000011</c:v>
                </c:pt>
                <c:pt idx="157">
                  <c:v>47.074300000000001</c:v>
                </c:pt>
                <c:pt idx="158">
                  <c:v>50.2134</c:v>
                </c:pt>
                <c:pt idx="159">
                  <c:v>47.3765</c:v>
                </c:pt>
                <c:pt idx="160">
                  <c:v>54.966200000000001</c:v>
                </c:pt>
                <c:pt idx="161">
                  <c:v>59.878400000000006</c:v>
                </c:pt>
                <c:pt idx="162">
                  <c:v>54.908900000000003</c:v>
                </c:pt>
                <c:pt idx="163">
                  <c:v>51.618200000000002</c:v>
                </c:pt>
                <c:pt idx="164">
                  <c:v>49.823100000000011</c:v>
                </c:pt>
                <c:pt idx="165">
                  <c:v>55.409300000000002</c:v>
                </c:pt>
                <c:pt idx="166">
                  <c:v>56.502000000000002</c:v>
                </c:pt>
                <c:pt idx="167">
                  <c:v>57.089000000000006</c:v>
                </c:pt>
                <c:pt idx="168">
                  <c:v>96.828899999999976</c:v>
                </c:pt>
                <c:pt idx="169">
                  <c:v>95.753299999999996</c:v>
                </c:pt>
                <c:pt idx="170">
                  <c:v>93.17489999999998</c:v>
                </c:pt>
                <c:pt idx="171">
                  <c:v>54.622400000000013</c:v>
                </c:pt>
                <c:pt idx="172">
                  <c:v>38.706400000000002</c:v>
                </c:pt>
                <c:pt idx="173">
                  <c:v>33.9041</c:v>
                </c:pt>
                <c:pt idx="174">
                  <c:v>35.981599999999993</c:v>
                </c:pt>
                <c:pt idx="175">
                  <c:v>37.698200000000014</c:v>
                </c:pt>
                <c:pt idx="176">
                  <c:v>34.803200000000004</c:v>
                </c:pt>
                <c:pt idx="177">
                  <c:v>40.563000000000002</c:v>
                </c:pt>
                <c:pt idx="178">
                  <c:v>55.401699999999998</c:v>
                </c:pt>
                <c:pt idx="179">
                  <c:v>54.592600000000012</c:v>
                </c:pt>
                <c:pt idx="180">
                  <c:v>58.716500000000003</c:v>
                </c:pt>
                <c:pt idx="181">
                  <c:v>57.3247</c:v>
                </c:pt>
                <c:pt idx="182">
                  <c:v>55.574100000000001</c:v>
                </c:pt>
                <c:pt idx="183">
                  <c:v>54.704600000000006</c:v>
                </c:pt>
                <c:pt idx="184">
                  <c:v>58.078800000000001</c:v>
                </c:pt>
                <c:pt idx="185">
                  <c:v>57.431699999999999</c:v>
                </c:pt>
                <c:pt idx="186">
                  <c:v>49.804499999999997</c:v>
                </c:pt>
                <c:pt idx="187">
                  <c:v>54.021900000000002</c:v>
                </c:pt>
                <c:pt idx="188">
                  <c:v>60.501600000000003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5"/>
        <c:showNegBubbles val="0"/>
        <c:sizeRepresents val="w"/>
        <c:axId val="183640448"/>
        <c:axId val="183642368"/>
      </c:bubbleChart>
      <c:valAx>
        <c:axId val="183640448"/>
        <c:scaling>
          <c:orientation val="minMax"/>
          <c:max val="18"/>
          <c:min val="-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#,##0" sourceLinked="1"/>
        <c:majorTickMark val="none"/>
        <c:minorTickMark val="none"/>
        <c:tickLblPos val="nextTo"/>
        <c:crossAx val="183642368"/>
        <c:crosses val="autoZero"/>
        <c:crossBetween val="midCat"/>
      </c:valAx>
      <c:valAx>
        <c:axId val="183642368"/>
        <c:scaling>
          <c:orientation val="minMax"/>
          <c:max val="42"/>
          <c:min val="-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frames per query (DQI / DCI)</a:t>
                </a:r>
              </a:p>
            </c:rich>
          </c:tx>
          <c:layout/>
          <c:overlay val="0"/>
        </c:title>
        <c:numFmt formatCode="#,##0" sourceLinked="1"/>
        <c:majorTickMark val="none"/>
        <c:minorTickMark val="none"/>
        <c:tickLblPos val="nextTo"/>
        <c:crossAx val="183640448"/>
        <c:crosses val="autoZero"/>
        <c:crossBetween val="midCat"/>
        <c:majorUnit val="6"/>
        <c:minorUnit val="2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4"/>
      </a:solidFill>
      <a:prstDash val="solid"/>
    </a:ln>
    <a:effectLst>
      <a:glow rad="228600">
        <a:schemeClr val="accent5">
          <a:satMod val="175000"/>
          <a:alpha val="40000"/>
        </a:schemeClr>
      </a:glo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D241-0AB7-BC44-80E8-F0A20AF46E9E}" type="datetimeFigureOut">
              <a:rPr lang="en-US"/>
              <a:pPr/>
              <a:t>8/9/2011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43C0-4F23-B545-9533-520B5A87CA1E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0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F8E14-42F8-4401-A22F-0CD8E7871A1E}" type="slidenum">
              <a:rPr lang="en-US">
                <a:latin typeface="Times New Roman" pitchFamily="48" charset="0"/>
                <a:ea typeface="ＭＳ Ｐゴシック" pitchFamily="48" charset="-128"/>
                <a:cs typeface="ＭＳ Ｐゴシック" pitchFamily="48" charset="-128"/>
              </a:rPr>
              <a:pPr/>
              <a:t>6</a:t>
            </a:fld>
            <a:endParaRPr lang="en-US">
              <a:latin typeface="Times New Roman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8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7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4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F8E14-42F8-4401-A22F-0CD8E7871A1E}" type="slidenum">
              <a:rPr lang="en-US">
                <a:latin typeface="Times New Roman" pitchFamily="48" charset="0"/>
                <a:ea typeface="ＭＳ Ｐゴシック" pitchFamily="48" charset="-128"/>
                <a:cs typeface="ＭＳ Ｐゴシック" pitchFamily="48" charset="-128"/>
              </a:rPr>
              <a:pPr/>
              <a:t>13</a:t>
            </a:fld>
            <a:endParaRPr lang="en-US">
              <a:latin typeface="Times New Roman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7.xml"/><Relationship Id="rId7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371600" y="1645920"/>
            <a:ext cx="6400800" cy="1271016"/>
          </a:xfrm>
        </p:spPr>
        <p:txBody>
          <a:bodyPr rIns="0" anchor="b">
            <a:noAutofit/>
          </a:bodyPr>
          <a:lstStyle>
            <a:lvl1pPr algn="ctr">
              <a:defRPr sz="3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371600" y="3090672"/>
            <a:ext cx="6400800" cy="758952"/>
          </a:xfrm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pic>
        <p:nvPicPr>
          <p:cNvPr id="4" name="Picture 3" descr="esri logo_ppt_520px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rcRect r="2655" b="10029"/>
          <a:stretch>
            <a:fillRect/>
          </a:stretch>
        </p:blipFill>
        <p:spPr>
          <a:xfrm>
            <a:off x="6000750" y="5222826"/>
            <a:ext cx="3143250" cy="16351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sri logo_big_wh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01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nner_gradien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hidden">
          <a:xfrm>
            <a:off x="457200" y="2444750"/>
            <a:ext cx="8229600" cy="128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28700" y="2505456"/>
            <a:ext cx="7086600" cy="1028700"/>
          </a:xfrm>
        </p:spPr>
        <p:txBody>
          <a:bodyPr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600" b="1" i="0" kern="1200" cap="none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Section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371600" y="3737690"/>
            <a:ext cx="6400800" cy="320040"/>
          </a:xfrm>
        </p:spPr>
        <p:txBody>
          <a:bodyPr anchor="t">
            <a:noAutofit/>
          </a:bodyPr>
          <a:lstStyle>
            <a:lvl1pPr marL="0" indent="0" algn="r">
              <a:lnSpc>
                <a:spcPts val="2200"/>
              </a:lnSpc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</p:spTree>
    <p:extLst>
      <p:ext uri="{BB962C8B-B14F-4D97-AF65-F5344CB8AC3E}">
        <p14:creationId xmlns:p14="http://schemas.microsoft.com/office/powerpoint/2010/main" val="2113768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der-banner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8" y="685800"/>
            <a:ext cx="9143244" cy="53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300" y="1947672"/>
            <a:ext cx="6629400" cy="3429000"/>
          </a:xfrm>
        </p:spPr>
        <p:txBody>
          <a:bodyPr/>
          <a:lstStyle>
            <a:lvl5pPr>
              <a:lnSpc>
                <a:spcPts val="18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-banner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8" y="685800"/>
            <a:ext cx="9143244" cy="53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914400" y="1243584"/>
            <a:ext cx="7315200" cy="347472"/>
          </a:xfrm>
        </p:spPr>
        <p:txBody>
          <a:bodyPr anchor="t">
            <a:no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300" y="1947672"/>
            <a:ext cx="6629400" cy="3429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-banner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8" y="685800"/>
            <a:ext cx="9143244" cy="53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57300" y="1947672"/>
            <a:ext cx="6629400" cy="3429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828800" y="5715000"/>
            <a:ext cx="6400800" cy="475487"/>
          </a:xfrm>
        </p:spPr>
        <p:txBody>
          <a:bodyPr anchor="b">
            <a:noAutofit/>
          </a:bodyPr>
          <a:lstStyle>
            <a:lvl1pPr marL="0" marR="0" indent="0" algn="r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/>
            <a:r>
              <a:rPr lang="en-US" sz="1400" i="1" kern="1200" baseline="0" smtClean="0">
                <a:solidFill>
                  <a:srgbClr val="FFFF96"/>
                </a:solidFill>
              </a:rPr>
              <a:t>Click to Edit Tagline (optional)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-banner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8" y="685800"/>
            <a:ext cx="9143244" cy="53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914400" y="1243584"/>
            <a:ext cx="7315200" cy="347472"/>
          </a:xfrm>
        </p:spPr>
        <p:txBody>
          <a:bodyPr anchor="t">
            <a:no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300" y="1947672"/>
            <a:ext cx="6629400" cy="3429000"/>
          </a:xfrm>
        </p:spPr>
        <p:txBody>
          <a:bodyPr/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828800" y="5715000"/>
            <a:ext cx="6400800" cy="475487"/>
          </a:xfrm>
        </p:spPr>
        <p:txBody>
          <a:bodyPr anchor="b">
            <a:noAutofit/>
          </a:bodyPr>
          <a:lstStyle>
            <a:lvl1pPr marL="0" indent="0" algn="r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ct val="80000"/>
              <a:buFontTx/>
              <a:buNone/>
              <a:tabLst/>
              <a:defRPr lang="en-US" sz="1400" b="0" i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/>
            <a:r>
              <a:rPr lang="en-US" sz="1400" i="1" kern="1200" baseline="0" smtClean="0">
                <a:solidFill>
                  <a:srgbClr val="FFFF96"/>
                </a:solidFill>
              </a:rPr>
              <a:t>Click to Edit Tagline (optional)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-banner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" y="685800"/>
            <a:ext cx="9143244" cy="53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634221copy_demo_b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header-banner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/>
          <a:srcRect r="15741"/>
          <a:stretch>
            <a:fillRect/>
          </a:stretch>
        </p:blipFill>
        <p:spPr>
          <a:xfrm>
            <a:off x="2723441" y="1919126"/>
            <a:ext cx="6420559" cy="50292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200400" y="2428259"/>
            <a:ext cx="5029200" cy="292608"/>
          </a:xfrm>
        </p:spPr>
        <p:txBody>
          <a:bodyPr anchor="t">
            <a:noAutofit/>
          </a:bodyPr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600" b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grpSp>
        <p:nvGrpSpPr>
          <p:cNvPr id="6" name="Group 20"/>
          <p:cNvGrpSpPr/>
          <p:nvPr>
            <p:custDataLst>
              <p:tags r:id="rId4"/>
            </p:custDataLst>
          </p:nvPr>
        </p:nvGrpSpPr>
        <p:grpSpPr>
          <a:xfrm>
            <a:off x="437931" y="695202"/>
            <a:ext cx="5931335" cy="5870448"/>
            <a:chOff x="437931" y="695202"/>
            <a:chExt cx="5931335" cy="5870448"/>
          </a:xfrm>
        </p:grpSpPr>
        <p:cxnSp>
          <p:nvCxnSpPr>
            <p:cNvPr id="7" name="Straight Connector 6"/>
            <p:cNvCxnSpPr/>
            <p:nvPr userDrawn="1"/>
          </p:nvCxnSpPr>
          <p:spPr bwMode="auto">
            <a:xfrm>
              <a:off x="914400" y="695202"/>
              <a:ext cx="0" cy="5870448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35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  <a:gs pos="65000">
                    <a:srgbClr val="5AC3FA"/>
                  </a:gs>
                </a:gsLst>
                <a:lin ang="162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 userDrawn="1"/>
          </p:nvCxnSpPr>
          <p:spPr bwMode="auto">
            <a:xfrm rot="10800000">
              <a:off x="437932" y="5636448"/>
              <a:ext cx="5931334" cy="1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17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  <a:gs pos="75000">
                    <a:srgbClr val="5AC3FA"/>
                  </a:gs>
                </a:gsLst>
                <a:lin ang="108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 userDrawn="1"/>
          </p:nvCxnSpPr>
          <p:spPr bwMode="auto">
            <a:xfrm rot="10800000">
              <a:off x="437932" y="4397869"/>
              <a:ext cx="5931334" cy="1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17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  <a:gs pos="75000">
                    <a:srgbClr val="5AC3FA"/>
                  </a:gs>
                </a:gsLst>
                <a:lin ang="108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 userDrawn="1"/>
          </p:nvCxnSpPr>
          <p:spPr bwMode="auto">
            <a:xfrm rot="10800000" flipV="1">
              <a:off x="437931" y="3159290"/>
              <a:ext cx="4002190" cy="1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80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  <a:gs pos="20000">
                    <a:srgbClr val="5AC3FA"/>
                  </a:gs>
                </a:gsLst>
                <a:lin ang="108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 userDrawn="1"/>
          </p:nvCxnSpPr>
          <p:spPr bwMode="auto">
            <a:xfrm rot="10800000">
              <a:off x="437935" y="1920709"/>
              <a:ext cx="2542147" cy="1588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50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</a:gsLst>
                <a:lin ang="108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 userDrawn="1"/>
          </p:nvCxnSpPr>
          <p:spPr bwMode="auto">
            <a:xfrm>
              <a:off x="2438664" y="1307850"/>
              <a:ext cx="0" cy="5257800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35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  <a:gs pos="65000">
                    <a:srgbClr val="5AC3FA"/>
                  </a:gs>
                </a:gsLst>
                <a:lin ang="162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 userDrawn="1"/>
          </p:nvCxnSpPr>
          <p:spPr bwMode="auto">
            <a:xfrm>
              <a:off x="3962928" y="2679450"/>
              <a:ext cx="0" cy="3886200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35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  <a:gs pos="65000">
                    <a:srgbClr val="5AC3FA"/>
                  </a:gs>
                </a:gsLst>
                <a:lin ang="162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 userDrawn="1"/>
          </p:nvCxnSpPr>
          <p:spPr bwMode="auto">
            <a:xfrm>
              <a:off x="5487192" y="3749298"/>
              <a:ext cx="0" cy="2816352"/>
            </a:xfrm>
            <a:prstGeom prst="line">
              <a:avLst/>
            </a:prstGeom>
            <a:gradFill rotWithShape="0">
              <a:gsLst>
                <a:gs pos="0">
                  <a:srgbClr val="014687"/>
                </a:gs>
                <a:gs pos="100000">
                  <a:srgbClr val="3393C2"/>
                </a:gs>
              </a:gsLst>
              <a:lin ang="2700000" scaled="1"/>
            </a:gradFill>
            <a:ln w="12700" cap="flat" cmpd="sng" algn="ctr">
              <a:gradFill flip="none" rotWithShape="1">
                <a:gsLst>
                  <a:gs pos="35000">
                    <a:srgbClr val="5AC3FA"/>
                  </a:gs>
                  <a:gs pos="0">
                    <a:srgbClr val="FFFFFF">
                      <a:alpha val="0"/>
                    </a:srgbClr>
                  </a:gs>
                  <a:gs pos="100000">
                    <a:srgbClr val="5AC3FA">
                      <a:alpha val="0"/>
                    </a:srgbClr>
                  </a:gs>
                  <a:gs pos="65000">
                    <a:srgbClr val="5AC3FA"/>
                  </a:gs>
                </a:gsLst>
                <a:lin ang="162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200400" y="1911774"/>
            <a:ext cx="5029200" cy="457200"/>
          </a:xfrm>
        </p:spPr>
        <p:txBody>
          <a:bodyPr wrap="square" anchor="t"/>
          <a:lstStyle>
            <a:lvl1pPr marL="0" indent="0" algn="r">
              <a:def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Demo Title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914400" y="722376"/>
            <a:ext cx="7315200" cy="4846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1257300" y="1947672"/>
            <a:ext cx="6629400" cy="3429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5" r:id="rId9"/>
    <p:sldLayoutId id="2147485546" r:id="rId10"/>
    <p:sldLayoutId id="214748554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ts val="2400"/>
        </a:lnSpc>
        <a:spcBef>
          <a:spcPts val="300"/>
        </a:spcBef>
        <a:spcAft>
          <a:spcPts val="600"/>
        </a:spcAft>
        <a:buClr>
          <a:schemeClr val="tx1">
            <a:lumMod val="65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>
            <a:lumMod val="65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tx1">
            <a:lumMod val="65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1">
            <a:lumMod val="65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tx1">
            <a:lumMod val="65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9.xml"/><Relationship Id="rId7" Type="http://schemas.openxmlformats.org/officeDocument/2006/relationships/image" Target="../media/image12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1" Type="http://schemas.openxmlformats.org/officeDocument/2006/relationships/tags" Target="../tags/tag112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image" Target="../media/image15.wmf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image" Target="../media/image7.png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image" Target="../media/image14.png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image" Target="../media/image17.png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notesSlide" Target="../notesSlides/notesSlide3.xml"/><Relationship Id="rId30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119.xml"/><Relationship Id="rId21" Type="http://schemas.openxmlformats.org/officeDocument/2006/relationships/image" Target="../media/image17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image" Target="../media/image15.wmf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image" Target="../media/image18.png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image" Target="../media/image9.png"/><Relationship Id="rId10" Type="http://schemas.openxmlformats.org/officeDocument/2006/relationships/tags" Target="../tags/tag126.xml"/><Relationship Id="rId19" Type="http://schemas.openxmlformats.org/officeDocument/2006/relationships/image" Target="../media/image14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hyperlink" Target="file:///\\l3\Users\kave0000.GEOLOGIC\Documents\Visual%20Studio%202010\Projects\ArcCASPER\Package" TargetMode="External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5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0.xml"/><Relationship Id="rId7" Type="http://schemas.openxmlformats.org/officeDocument/2006/relationships/image" Target="../media/image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hyperlink" Target="file:///\\l3\Users\kave0000.GEOLOGIC\Documents\Visual%20Studio%202010\Projects\PointAnimator\Release" TargetMode="Externa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0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Internship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090672"/>
            <a:ext cx="6400800" cy="1519428"/>
          </a:xfrm>
        </p:spPr>
        <p:txBody>
          <a:bodyPr/>
          <a:lstStyle/>
          <a:p>
            <a:r>
              <a:rPr lang="fr-FR" dirty="0" err="1" smtClean="0"/>
              <a:t>Kaveh</a:t>
            </a:r>
            <a:r>
              <a:rPr lang="fr-FR" dirty="0" smtClean="0"/>
              <a:t> </a:t>
            </a:r>
            <a:r>
              <a:rPr lang="fr-FR" dirty="0" err="1" smtClean="0"/>
              <a:t>Shahabi</a:t>
            </a:r>
            <a:endParaRPr lang="fr-FR" dirty="0" smtClean="0"/>
          </a:p>
          <a:p>
            <a:r>
              <a:rPr lang="fr-FR" dirty="0" smtClean="0"/>
              <a:t>Application Prototype </a:t>
            </a:r>
            <a:r>
              <a:rPr lang="fr-FR" dirty="0" err="1" smtClean="0"/>
              <a:t>Lab</a:t>
            </a:r>
            <a:r>
              <a:rPr lang="fr-FR" dirty="0" smtClean="0"/>
              <a:t>, ESRI</a:t>
            </a:r>
          </a:p>
          <a:p>
            <a:r>
              <a:rPr lang="en-US" dirty="0" smtClean="0"/>
              <a:t>May 18 through August 9, 2011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300" y="1947672"/>
            <a:ext cx="6629400" cy="3703828"/>
          </a:xfrm>
        </p:spPr>
        <p:txBody>
          <a:bodyPr/>
          <a:lstStyle/>
          <a:p>
            <a:r>
              <a:rPr lang="en-US" dirty="0" smtClean="0"/>
              <a:t>A Routing algorithm designed for evacuation</a:t>
            </a:r>
          </a:p>
          <a:p>
            <a:r>
              <a:rPr lang="en-US" dirty="0" smtClean="0"/>
              <a:t>Macro view instead of micro view</a:t>
            </a:r>
          </a:p>
          <a:p>
            <a:r>
              <a:rPr lang="en-US" dirty="0" smtClean="0"/>
              <a:t>Considers network capacity, traversal speed, and population density</a:t>
            </a:r>
          </a:p>
          <a:p>
            <a:r>
              <a:rPr lang="en-US" dirty="0" smtClean="0"/>
              <a:t>Scalable to urban evacuation</a:t>
            </a:r>
          </a:p>
          <a:p>
            <a:r>
              <a:rPr lang="en-US" dirty="0" smtClean="0"/>
              <a:t>Fuzzy road saturation calculation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CASPER:</a:t>
            </a:r>
          </a:p>
          <a:p>
            <a:pPr marL="0" indent="0">
              <a:buNone/>
            </a:pPr>
            <a:r>
              <a:rPr lang="en-US" sz="1400" dirty="0" smtClean="0"/>
              <a:t>Capacity Aware Shortest Path Evacuation Routing</a:t>
            </a:r>
            <a:endParaRPr lang="en-US" sz="1400" dirty="0"/>
          </a:p>
        </p:txBody>
      </p:sp>
      <p:pic>
        <p:nvPicPr>
          <p:cNvPr id="4" name="Picture 3" descr="datamodel_0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86500" y="4726164"/>
            <a:ext cx="1866900" cy="1286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0" y="1428017"/>
            <a:ext cx="5760841" cy="499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7289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grpSp>
        <p:nvGrpSpPr>
          <p:cNvPr id="2062" name="Group 2061"/>
          <p:cNvGrpSpPr/>
          <p:nvPr>
            <p:custDataLst>
              <p:tags r:id="rId3"/>
            </p:custDataLst>
          </p:nvPr>
        </p:nvGrpSpPr>
        <p:grpSpPr>
          <a:xfrm>
            <a:off x="1130196" y="1689100"/>
            <a:ext cx="1990536" cy="1200939"/>
            <a:chOff x="863496" y="1562100"/>
            <a:chExt cx="1990536" cy="1200939"/>
          </a:xfrm>
        </p:grpSpPr>
        <p:pic>
          <p:nvPicPr>
            <p:cNvPr id="4" name="Picture 3" descr="user_blu.pn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117835" y="1718206"/>
              <a:ext cx="238125" cy="736600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>
              <p:custDataLst>
                <p:tags r:id="rId25"/>
              </p:custDataLst>
            </p:nvPr>
          </p:nvGrpSpPr>
          <p:grpSpPr>
            <a:xfrm>
              <a:off x="863496" y="1562100"/>
              <a:ext cx="1990536" cy="1200939"/>
              <a:chOff x="1095564" y="1346200"/>
              <a:chExt cx="1990536" cy="1200939"/>
            </a:xfrm>
          </p:grpSpPr>
          <p:pic>
            <p:nvPicPr>
              <p:cNvPr id="5" name="Picture 4" descr="user_blu.png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96493" y="1502306"/>
                <a:ext cx="238125" cy="73660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59064" y="2244740"/>
                <a:ext cx="8579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Evacuees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 bwMode="auto">
              <a:xfrm>
                <a:off x="1095564" y="1346200"/>
                <a:ext cx="1990536" cy="1200939"/>
              </a:xfrm>
              <a:prstGeom prst="round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pic>
            <p:nvPicPr>
              <p:cNvPr id="2050" name="Picture 2" descr="C:\Users\kave0000.GEOLOGIC\AppData\Local\Microsoft\Windows\Temporary Internet Files\Content.IE5\QBSOH2IV\MC900383886[1].wmf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8750" y="1527706"/>
                <a:ext cx="609787" cy="608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63879" y="2235746"/>
                <a:ext cx="9701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Safe Zones</a:t>
                </a:r>
                <a:endParaRPr lang="en-US" sz="1200" dirty="0"/>
              </a:p>
            </p:txBody>
          </p:sp>
        </p:grpSp>
      </p:grpSp>
      <p:sp>
        <p:nvSpPr>
          <p:cNvPr id="12" name="AutoShape 6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79514" y="3523994"/>
            <a:ext cx="1291899" cy="717806"/>
          </a:xfrm>
          <a:prstGeom prst="roundRect">
            <a:avLst>
              <a:gd name="adj" fmla="val 5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Junction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Heuristic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>
            <p:custDataLst>
              <p:tags r:id="rId5"/>
            </p:custDataLst>
          </p:nvPr>
        </p:nvCxnSpPr>
        <p:spPr bwMode="auto">
          <a:xfrm>
            <a:off x="2125464" y="2890039"/>
            <a:ext cx="0" cy="63395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>
            <p:custDataLst>
              <p:tags r:id="rId6"/>
            </p:custDataLst>
          </p:nvPr>
        </p:nvGrpSpPr>
        <p:grpSpPr>
          <a:xfrm>
            <a:off x="1427397" y="4847162"/>
            <a:ext cx="1382116" cy="1435449"/>
            <a:chOff x="1291165" y="3881962"/>
            <a:chExt cx="1382116" cy="1435449"/>
          </a:xfrm>
        </p:grpSpPr>
        <p:pic>
          <p:nvPicPr>
            <p:cNvPr id="8" name="Picture 7" descr="datamodel_05.png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459015" y="3958162"/>
              <a:ext cx="1060432" cy="994837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1291165" y="3881962"/>
              <a:ext cx="1382116" cy="1435449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1353" y="4958834"/>
              <a:ext cx="10979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Network Tree</a:t>
              </a:r>
            </a:p>
          </p:txBody>
        </p:sp>
      </p:grpSp>
      <p:cxnSp>
        <p:nvCxnSpPr>
          <p:cNvPr id="17" name="Straight Arrow Connector 16"/>
          <p:cNvCxnSpPr>
            <a:stCxn id="12" idx="2"/>
            <a:endCxn id="14" idx="0"/>
          </p:cNvCxnSpPr>
          <p:nvPr>
            <p:custDataLst>
              <p:tags r:id="rId7"/>
            </p:custDataLst>
          </p:nvPr>
        </p:nvCxnSpPr>
        <p:spPr bwMode="auto">
          <a:xfrm flipH="1">
            <a:off x="2118455" y="4241800"/>
            <a:ext cx="7009" cy="605362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</p:cNvCxnSpPr>
          <p:nvPr>
            <p:custDataLst>
              <p:tags r:id="rId8"/>
            </p:custDataLst>
          </p:nvPr>
        </p:nvCxnSpPr>
        <p:spPr bwMode="auto">
          <a:xfrm flipV="1">
            <a:off x="3120732" y="2289569"/>
            <a:ext cx="846432" cy="1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3"/>
            <a:endCxn id="21" idx="2"/>
          </p:cNvCxnSpPr>
          <p:nvPr>
            <p:custDataLst>
              <p:tags r:id="rId9"/>
            </p:custDataLst>
          </p:nvPr>
        </p:nvCxnSpPr>
        <p:spPr bwMode="auto">
          <a:xfrm flipV="1">
            <a:off x="2809513" y="5168900"/>
            <a:ext cx="2012519" cy="395987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90" name="Group 2089"/>
          <p:cNvGrpSpPr/>
          <p:nvPr>
            <p:custDataLst>
              <p:tags r:id="rId10"/>
            </p:custDataLst>
          </p:nvPr>
        </p:nvGrpSpPr>
        <p:grpSpPr>
          <a:xfrm>
            <a:off x="3500294" y="1676400"/>
            <a:ext cx="2176606" cy="3492500"/>
            <a:chOff x="3436794" y="1676400"/>
            <a:chExt cx="2176606" cy="3492500"/>
          </a:xfrm>
        </p:grpSpPr>
        <p:sp>
          <p:nvSpPr>
            <p:cNvPr id="21" name="AutoShape 6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03664" y="1676400"/>
              <a:ext cx="1709736" cy="3492500"/>
            </a:xfrm>
            <a:prstGeom prst="roundRect">
              <a:avLst>
                <a:gd name="adj" fmla="val 5446"/>
              </a:avLst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9" name="Rectangle 28"/>
            <p:cNvSpPr/>
            <p:nvPr>
              <p:custDataLst>
                <p:tags r:id="rId15"/>
              </p:custDataLst>
            </p:nvPr>
          </p:nvSpPr>
          <p:spPr>
            <a:xfrm>
              <a:off x="3436794" y="3062632"/>
              <a:ext cx="461665" cy="1054135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US" b="1" dirty="0"/>
                <a:t>CASPER</a:t>
              </a:r>
            </a:p>
          </p:txBody>
        </p:sp>
        <p:sp>
          <p:nvSpPr>
            <p:cNvPr id="31" name="AutoShape 6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59093" y="1807249"/>
              <a:ext cx="1195225" cy="603240"/>
            </a:xfrm>
            <a:prstGeom prst="roundRect">
              <a:avLst>
                <a:gd name="adj" fmla="val 544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Evacuees</a:t>
              </a:r>
              <a:endParaRPr lang="en-US" sz="12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2" name="AutoShape 6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059094" y="2645978"/>
              <a:ext cx="1195225" cy="603240"/>
            </a:xfrm>
            <a:prstGeom prst="roundRect">
              <a:avLst>
                <a:gd name="adj" fmla="val 544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Capacity-Aware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Dijkstra</a:t>
              </a:r>
              <a:endParaRPr lang="en-US" sz="12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3" name="AutoShape 6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059093" y="3475581"/>
              <a:ext cx="1195225" cy="603240"/>
            </a:xfrm>
            <a:prstGeom prst="roundRect">
              <a:avLst>
                <a:gd name="adj" fmla="val 544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Segment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Reservation</a:t>
              </a:r>
              <a:endParaRPr lang="en-US" sz="12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cxnSp>
          <p:nvCxnSpPr>
            <p:cNvPr id="2048" name="Straight Arrow Connector 2047"/>
            <p:cNvCxnSpPr>
              <a:stCxn id="31" idx="2"/>
              <a:endCxn id="32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4656706" y="2410489"/>
              <a:ext cx="1" cy="235489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1" name="Straight Arrow Connector 2050"/>
            <p:cNvCxnSpPr>
              <a:stCxn id="32" idx="2"/>
              <a:endCxn id="33" idx="0"/>
            </p:cNvCxnSpPr>
            <p:nvPr>
              <p:custDataLst>
                <p:tags r:id="rId20"/>
              </p:custDataLst>
            </p:nvPr>
          </p:nvCxnSpPr>
          <p:spPr bwMode="auto">
            <a:xfrm flipH="1">
              <a:off x="4656706" y="3249218"/>
              <a:ext cx="1" cy="226363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AutoShape 6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08294" y="4332262"/>
              <a:ext cx="1295400" cy="603240"/>
            </a:xfrm>
            <a:prstGeom prst="roundRect">
              <a:avLst>
                <a:gd name="adj" fmla="val 544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Final Route</a:t>
              </a:r>
              <a:endParaRPr lang="fa-IR" sz="12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Calculation</a:t>
              </a:r>
              <a:endParaRPr lang="en-US" sz="12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cxnSp>
          <p:nvCxnSpPr>
            <p:cNvPr id="2056" name="Straight Arrow Connector 2055"/>
            <p:cNvCxnSpPr>
              <a:stCxn id="33" idx="2"/>
              <a:endCxn id="39" idx="0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4655994" y="4078821"/>
              <a:ext cx="712" cy="253441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9" idx="3"/>
              <a:endCxn id="32" idx="3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5254319" y="2947598"/>
              <a:ext cx="49375" cy="1686284"/>
            </a:xfrm>
            <a:prstGeom prst="bentConnector3">
              <a:avLst>
                <a:gd name="adj1" fmla="val -308658"/>
              </a:avLst>
            </a:prstGeom>
            <a:ln>
              <a:solidFill>
                <a:schemeClr val="tx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80" name="Straight Arrow Connector 2079"/>
          <p:cNvCxnSpPr>
            <a:stCxn id="21" idx="3"/>
            <a:endCxn id="52" idx="1"/>
          </p:cNvCxnSpPr>
          <p:nvPr>
            <p:custDataLst>
              <p:tags r:id="rId11"/>
            </p:custDataLst>
          </p:nvPr>
        </p:nvCxnSpPr>
        <p:spPr bwMode="auto">
          <a:xfrm flipV="1">
            <a:off x="5676900" y="3421858"/>
            <a:ext cx="438695" cy="792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85" name="Group 2084"/>
          <p:cNvGrpSpPr/>
          <p:nvPr>
            <p:custDataLst>
              <p:tags r:id="rId12"/>
            </p:custDataLst>
          </p:nvPr>
        </p:nvGrpSpPr>
        <p:grpSpPr>
          <a:xfrm>
            <a:off x="6115595" y="2855645"/>
            <a:ext cx="1936205" cy="1132425"/>
            <a:chOff x="6140995" y="2728645"/>
            <a:chExt cx="1936205" cy="1132425"/>
          </a:xfrm>
        </p:grpSpPr>
        <p:grpSp>
          <p:nvGrpSpPr>
            <p:cNvPr id="49" name="Group 48"/>
            <p:cNvGrpSpPr/>
            <p:nvPr>
              <p:custDataLst>
                <p:tags r:id="rId13"/>
              </p:custDataLst>
            </p:nvPr>
          </p:nvGrpSpPr>
          <p:grpSpPr>
            <a:xfrm>
              <a:off x="6140995" y="2728645"/>
              <a:ext cx="1936205" cy="1132425"/>
              <a:chOff x="993964" y="1481145"/>
              <a:chExt cx="1936205" cy="89935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019364" y="2012760"/>
                <a:ext cx="1046068" cy="36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Evacuation</a:t>
                </a:r>
                <a:endParaRPr lang="fa-IR" sz="1200" dirty="0" smtClean="0"/>
              </a:p>
              <a:p>
                <a:pPr algn="ctr"/>
                <a:r>
                  <a:rPr lang="en-US" sz="1200" dirty="0" smtClean="0"/>
                  <a:t>Routes</a:t>
                </a:r>
                <a:endParaRPr lang="en-US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>
                <a:off x="993964" y="1481145"/>
                <a:ext cx="1936205" cy="899357"/>
              </a:xfrm>
              <a:prstGeom prst="round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52779" y="2013854"/>
                <a:ext cx="751990" cy="36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Road</a:t>
                </a:r>
              </a:p>
              <a:p>
                <a:pPr algn="ctr"/>
                <a:r>
                  <a:rPr lang="en-US" sz="1200" dirty="0" smtClean="0"/>
                  <a:t>Usage</a:t>
                </a:r>
                <a:endParaRPr lang="en-US" sz="1200" dirty="0"/>
              </a:p>
            </p:txBody>
          </p:sp>
        </p:grpSp>
        <p:pic>
          <p:nvPicPr>
            <p:cNvPr id="97" name="Picture 96" descr="network_01.png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299681" y="2835349"/>
              <a:ext cx="681309" cy="472745"/>
            </a:xfrm>
            <a:prstGeom prst="rect">
              <a:avLst/>
            </a:prstGeom>
          </p:spPr>
        </p:pic>
        <p:pic>
          <p:nvPicPr>
            <p:cNvPr id="98" name="Picture 97" descr="map_layer_01.png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349753" y="2895842"/>
              <a:ext cx="621410" cy="36834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85258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5" name="Picture 4" descr="user_blu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596879" y="1858442"/>
            <a:ext cx="238125" cy="736600"/>
          </a:xfrm>
          <a:prstGeom prst="rect">
            <a:avLst/>
          </a:prstGeom>
        </p:spPr>
      </p:pic>
      <p:grpSp>
        <p:nvGrpSpPr>
          <p:cNvPr id="6" name="Group 5"/>
          <p:cNvGrpSpPr/>
          <p:nvPr>
            <p:custDataLst>
              <p:tags r:id="rId4"/>
            </p:custDataLst>
          </p:nvPr>
        </p:nvGrpSpPr>
        <p:grpSpPr>
          <a:xfrm>
            <a:off x="2342540" y="1702336"/>
            <a:ext cx="1990536" cy="1200939"/>
            <a:chOff x="1095564" y="1346200"/>
            <a:chExt cx="1990536" cy="1200939"/>
          </a:xfrm>
        </p:grpSpPr>
        <p:pic>
          <p:nvPicPr>
            <p:cNvPr id="7" name="Picture 6" descr="user_blu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596493" y="1502306"/>
              <a:ext cx="238125" cy="7366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9064" y="2244740"/>
              <a:ext cx="8579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Evacuees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095564" y="1346200"/>
              <a:ext cx="1990536" cy="1200939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pic>
          <p:nvPicPr>
            <p:cNvPr id="10" name="Picture 2" descr="C:\Users\kave0000.GEOLOGIC\AppData\Local\Microsoft\Windows\Temporary Internet Files\Content.IE5\QBSOH2IV\MC900383886[1].wmf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50" y="1527706"/>
              <a:ext cx="609787" cy="60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063879" y="2235746"/>
              <a:ext cx="97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Safe Zones</a:t>
              </a:r>
              <a:endParaRPr lang="en-US" sz="1200" dirty="0"/>
            </a:p>
          </p:txBody>
        </p:sp>
      </p:grpSp>
      <p:cxnSp>
        <p:nvCxnSpPr>
          <p:cNvPr id="13" name="Straight Arrow Connector 12"/>
          <p:cNvCxnSpPr>
            <a:stCxn id="9" idx="2"/>
            <a:endCxn id="22" idx="0"/>
          </p:cNvCxnSpPr>
          <p:nvPr>
            <p:custDataLst>
              <p:tags r:id="rId5"/>
            </p:custDataLst>
          </p:nvPr>
        </p:nvCxnSpPr>
        <p:spPr bwMode="auto">
          <a:xfrm>
            <a:off x="3337808" y="2903275"/>
            <a:ext cx="0" cy="64067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45"/>
          <p:cNvGrpSpPr/>
          <p:nvPr>
            <p:custDataLst>
              <p:tags r:id="rId6"/>
            </p:custDataLst>
          </p:nvPr>
        </p:nvGrpSpPr>
        <p:grpSpPr>
          <a:xfrm>
            <a:off x="2482940" y="3543950"/>
            <a:ext cx="1709736" cy="613170"/>
            <a:chOff x="1270596" y="3530714"/>
            <a:chExt cx="1709736" cy="613170"/>
          </a:xfrm>
        </p:grpSpPr>
        <p:sp>
          <p:nvSpPr>
            <p:cNvPr id="22" name="AutoShape 6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70596" y="3530714"/>
              <a:ext cx="1709736" cy="613170"/>
            </a:xfrm>
            <a:prstGeom prst="roundRect">
              <a:avLst>
                <a:gd name="adj" fmla="val 544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6"/>
              </p:custDataLst>
            </p:nvPr>
          </p:nvSpPr>
          <p:spPr>
            <a:xfrm>
              <a:off x="1552230" y="3652633"/>
              <a:ext cx="1146468" cy="369332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b="1" dirty="0"/>
                <a:t>CASPER</a:t>
              </a:r>
            </a:p>
          </p:txBody>
        </p:sp>
      </p:grpSp>
      <p:cxnSp>
        <p:nvCxnSpPr>
          <p:cNvPr id="32" name="Straight Arrow Connector 31"/>
          <p:cNvCxnSpPr>
            <a:stCxn id="22" idx="3"/>
            <a:endCxn id="38" idx="2"/>
          </p:cNvCxnSpPr>
          <p:nvPr>
            <p:custDataLst>
              <p:tags r:id="rId7"/>
            </p:custDataLst>
          </p:nvPr>
        </p:nvCxnSpPr>
        <p:spPr bwMode="auto">
          <a:xfrm flipV="1">
            <a:off x="4192676" y="2877876"/>
            <a:ext cx="1683056" cy="972659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Group 46"/>
          <p:cNvGrpSpPr/>
          <p:nvPr>
            <p:custDataLst>
              <p:tags r:id="rId8"/>
            </p:custDataLst>
          </p:nvPr>
        </p:nvGrpSpPr>
        <p:grpSpPr>
          <a:xfrm>
            <a:off x="4907629" y="1702336"/>
            <a:ext cx="1936205" cy="1175540"/>
            <a:chOff x="6115595" y="2812531"/>
            <a:chExt cx="1936205" cy="1175540"/>
          </a:xfrm>
        </p:grpSpPr>
        <p:grpSp>
          <p:nvGrpSpPr>
            <p:cNvPr id="34" name="Group 33"/>
            <p:cNvGrpSpPr/>
            <p:nvPr>
              <p:custDataLst>
                <p:tags r:id="rId14"/>
              </p:custDataLst>
            </p:nvPr>
          </p:nvGrpSpPr>
          <p:grpSpPr>
            <a:xfrm>
              <a:off x="6115595" y="2812531"/>
              <a:ext cx="1936205" cy="1175540"/>
              <a:chOff x="993964" y="1446904"/>
              <a:chExt cx="1936205" cy="93359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19364" y="2012760"/>
                <a:ext cx="1046068" cy="36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Evacuation</a:t>
                </a:r>
                <a:endParaRPr lang="fa-IR" sz="1200" dirty="0" smtClean="0"/>
              </a:p>
              <a:p>
                <a:pPr algn="ctr"/>
                <a:r>
                  <a:rPr lang="en-US" sz="1200" dirty="0" smtClean="0"/>
                  <a:t>Routes</a:t>
                </a:r>
                <a:endParaRPr lang="en-US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993964" y="1446904"/>
                <a:ext cx="1936205" cy="933598"/>
              </a:xfrm>
              <a:prstGeom prst="round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52779" y="2013854"/>
                <a:ext cx="751990" cy="36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Road</a:t>
                </a:r>
              </a:p>
              <a:p>
                <a:pPr algn="ctr"/>
                <a:r>
                  <a:rPr lang="en-US" sz="1200" dirty="0" smtClean="0"/>
                  <a:t>Usage</a:t>
                </a:r>
                <a:endParaRPr lang="en-US" sz="1200" dirty="0"/>
              </a:p>
            </p:txBody>
          </p:sp>
        </p:grpSp>
        <p:pic>
          <p:nvPicPr>
            <p:cNvPr id="35" name="Picture 34" descr="network_01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274281" y="2962349"/>
              <a:ext cx="681309" cy="472745"/>
            </a:xfrm>
            <a:prstGeom prst="rect">
              <a:avLst/>
            </a:prstGeom>
          </p:spPr>
        </p:pic>
        <p:pic>
          <p:nvPicPr>
            <p:cNvPr id="36" name="Picture 35" descr="map_layer_01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24353" y="3022842"/>
              <a:ext cx="621410" cy="368348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>
            <p:custDataLst>
              <p:tags r:id="rId9"/>
            </p:custDataLst>
          </p:nvPr>
        </p:nvSpPr>
        <p:spPr bwMode="auto">
          <a:xfrm>
            <a:off x="2482940" y="4692650"/>
            <a:ext cx="1709736" cy="774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Network Analyst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50" name="Straight Arrow Connector 49"/>
          <p:cNvCxnSpPr>
            <a:stCxn id="22" idx="2"/>
            <a:endCxn id="48" idx="0"/>
          </p:cNvCxnSpPr>
          <p:nvPr>
            <p:custDataLst>
              <p:tags r:id="rId10"/>
            </p:custDataLst>
          </p:nvPr>
        </p:nvCxnSpPr>
        <p:spPr bwMode="auto">
          <a:xfrm>
            <a:off x="3337808" y="4157120"/>
            <a:ext cx="0" cy="53553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6" name="Group 55"/>
          <p:cNvGrpSpPr/>
          <p:nvPr>
            <p:custDataLst>
              <p:tags r:id="rId11"/>
            </p:custDataLst>
          </p:nvPr>
        </p:nvGrpSpPr>
        <p:grpSpPr>
          <a:xfrm>
            <a:off x="734889" y="1702336"/>
            <a:ext cx="1332292" cy="1200939"/>
            <a:chOff x="734889" y="1994572"/>
            <a:chExt cx="1332292" cy="1200939"/>
          </a:xfrm>
        </p:grpSpPr>
        <p:grpSp>
          <p:nvGrpSpPr>
            <p:cNvPr id="51" name="Group 102"/>
            <p:cNvGrpSpPr/>
            <p:nvPr/>
          </p:nvGrpSpPr>
          <p:grpSpPr>
            <a:xfrm>
              <a:off x="1063864" y="2155764"/>
              <a:ext cx="722931" cy="676217"/>
              <a:chOff x="4393651" y="413670"/>
              <a:chExt cx="722931" cy="676217"/>
            </a:xfrm>
          </p:grpSpPr>
          <p:pic>
            <p:nvPicPr>
              <p:cNvPr id="52" name="Picture 51" descr="database_org.png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3651" y="413670"/>
                <a:ext cx="539750" cy="517525"/>
              </a:xfrm>
              <a:prstGeom prst="rect">
                <a:avLst/>
              </a:prstGeom>
            </p:spPr>
          </p:pic>
          <p:pic>
            <p:nvPicPr>
              <p:cNvPr id="53" name="Picture 52" descr="layers_blu.png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62563" y="610503"/>
                <a:ext cx="454019" cy="479384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734889" y="2853993"/>
              <a:ext cx="13195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Network Dataset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747589" y="1994572"/>
              <a:ext cx="1319592" cy="1200939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cxnSp>
        <p:nvCxnSpPr>
          <p:cNvPr id="61" name="Elbow Connector 60"/>
          <p:cNvCxnSpPr>
            <a:stCxn id="55" idx="2"/>
            <a:endCxn id="48" idx="1"/>
          </p:cNvCxnSpPr>
          <p:nvPr>
            <p:custDataLst>
              <p:tags r:id="rId12"/>
            </p:custDataLst>
          </p:nvPr>
        </p:nvCxnSpPr>
        <p:spPr bwMode="auto">
          <a:xfrm rot="16200000" flipH="1">
            <a:off x="856800" y="3453859"/>
            <a:ext cx="2176725" cy="1075555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Rounded Rectangle 62"/>
          <p:cNvSpPr/>
          <p:nvPr>
            <p:custDataLst>
              <p:tags r:id="rId13"/>
            </p:custDataLst>
          </p:nvPr>
        </p:nvSpPr>
        <p:spPr bwMode="auto">
          <a:xfrm>
            <a:off x="2222500" y="4424885"/>
            <a:ext cx="3653231" cy="1353615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ArcObject</a:t>
            </a:r>
            <a:r>
              <a:rPr lang="en-US" sz="1400" b="1" dirty="0" smtClean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 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0222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hlinkClick r:id="rId5" action="ppaction://hlinkfile"/>
              </a:rPr>
              <a:t>Demo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66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7662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Temporal Data Reader</a:t>
            </a:r>
          </a:p>
          <a:p>
            <a:pPr lvl="1"/>
            <a:r>
              <a:rPr lang="en-US" dirty="0" err="1" smtClean="0"/>
              <a:t>ArcSDE</a:t>
            </a:r>
            <a:endParaRPr lang="en-US" dirty="0" smtClean="0"/>
          </a:p>
          <a:p>
            <a:pPr lvl="1"/>
            <a:r>
              <a:rPr lang="en-US" dirty="0" smtClean="0"/>
              <a:t>OpenGL</a:t>
            </a:r>
          </a:p>
          <a:p>
            <a:endParaRPr lang="en-US" dirty="0" smtClean="0"/>
          </a:p>
          <a:p>
            <a:r>
              <a:rPr lang="en-US" dirty="0" err="1" smtClean="0"/>
              <a:t>ArcCASPER</a:t>
            </a:r>
            <a:endParaRPr lang="en-US" dirty="0" smtClean="0"/>
          </a:p>
          <a:p>
            <a:pPr lvl="1"/>
            <a:r>
              <a:rPr lang="en-US" dirty="0" smtClean="0"/>
              <a:t>Network Analyst Extension</a:t>
            </a:r>
          </a:p>
          <a:p>
            <a:pPr lvl="1"/>
            <a:r>
              <a:rPr lang="en-US" dirty="0" smtClean="0"/>
              <a:t>Evacuation Routing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1. Temporal </a:t>
            </a:r>
            <a:r>
              <a:rPr lang="en-US" dirty="0"/>
              <a:t>Data Reader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086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300" y="1947672"/>
            <a:ext cx="6629400" cy="3856228"/>
          </a:xfrm>
        </p:spPr>
        <p:txBody>
          <a:bodyPr/>
          <a:lstStyle/>
          <a:p>
            <a:r>
              <a:rPr lang="en-US" dirty="0" smtClean="0"/>
              <a:t>Temporal data -&gt; Animation</a:t>
            </a:r>
          </a:p>
          <a:p>
            <a:r>
              <a:rPr lang="en-US" dirty="0" smtClean="0"/>
              <a:t>Japan Honda Car locations:</a:t>
            </a:r>
          </a:p>
          <a:p>
            <a:pPr lvl="1"/>
            <a:r>
              <a:rPr lang="en-US" dirty="0" smtClean="0"/>
              <a:t>1 Day capture every 30 sec: ~8.5 million points</a:t>
            </a:r>
          </a:p>
          <a:p>
            <a:endParaRPr lang="en-US" dirty="0" smtClean="0"/>
          </a:p>
          <a:p>
            <a:r>
              <a:rPr lang="en-US" dirty="0" smtClean="0"/>
              <a:t>Real-time animation</a:t>
            </a:r>
          </a:p>
          <a:p>
            <a:pPr lvl="1"/>
            <a:r>
              <a:rPr lang="en-US" dirty="0" smtClean="0"/>
              <a:t>Minimal start time</a:t>
            </a:r>
          </a:p>
          <a:p>
            <a:pPr lvl="1"/>
            <a:r>
              <a:rPr lang="en-US" dirty="0" smtClean="0"/>
              <a:t>Maximal animation speed</a:t>
            </a:r>
          </a:p>
          <a:p>
            <a:pPr lvl="1"/>
            <a:r>
              <a:rPr lang="en-US" dirty="0" smtClean="0"/>
              <a:t>C++ library</a:t>
            </a:r>
          </a:p>
          <a:p>
            <a:pPr lvl="1"/>
            <a:endParaRPr lang="en-US" dirty="0"/>
          </a:p>
          <a:p>
            <a:r>
              <a:rPr lang="en-US" dirty="0" smtClean="0"/>
              <a:t>We need a 60 FPS animation !</a:t>
            </a:r>
            <a:endParaRPr lang="en-US" dirty="0"/>
          </a:p>
        </p:txBody>
      </p:sp>
      <p:pic>
        <p:nvPicPr>
          <p:cNvPr id="4" name="Picture 3" descr="map_layer_0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3248" y="2404531"/>
            <a:ext cx="621410" cy="3683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0" b="93750" l="0" r="95833">
                        <a14:foregroundMark x1="16667" y1="50000" x2="87500" y2="50000"/>
                        <a14:foregroundMark x1="83333" y1="64583" x2="12500" y2="64583"/>
                        <a14:foregroundMark x1="95833" y1="72917" x2="2083" y2="75000"/>
                        <a14:foregroundMark x1="95833" y1="95833" x2="2083" y2="93750"/>
                        <a14:foregroundMark x1="95833" y1="39583" x2="2083" y2="37500"/>
                        <a14:foregroundMark x1="81250" y1="25000" x2="29167" y2="22917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66" y="422909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731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Multiple Databases</a:t>
            </a:r>
          </a:p>
          <a:p>
            <a:r>
              <a:rPr lang="en-US" dirty="0" smtClean="0"/>
              <a:t>A multithreaded program to minimize I/O blocks</a:t>
            </a:r>
          </a:p>
          <a:p>
            <a:endParaRPr lang="en-US" dirty="0" smtClean="0"/>
          </a:p>
          <a:p>
            <a:r>
              <a:rPr lang="en-US" dirty="0" smtClean="0"/>
              <a:t>ArcSDE API to stream the data</a:t>
            </a:r>
          </a:p>
          <a:p>
            <a:r>
              <a:rPr lang="en-US" dirty="0" smtClean="0"/>
              <a:t>Transparent and asynchronous garbage collection</a:t>
            </a:r>
          </a:p>
          <a:p>
            <a:endParaRPr lang="en-US" dirty="0"/>
          </a:p>
        </p:txBody>
      </p:sp>
      <p:pic>
        <p:nvPicPr>
          <p:cNvPr id="4" name="Picture 3" descr="database_or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2630" y="1849947"/>
            <a:ext cx="539750" cy="517525"/>
          </a:xfrm>
          <a:prstGeom prst="rect">
            <a:avLst/>
          </a:prstGeom>
        </p:spPr>
      </p:pic>
      <p:pic>
        <p:nvPicPr>
          <p:cNvPr id="5" name="Picture 4" descr="tower_database_blu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8817" y="3018356"/>
            <a:ext cx="587375" cy="733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072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hlinkClick r:id="rId5" action="ppaction://hlinkfile"/>
              </a:rPr>
              <a:t>Demo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913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>
            <p:custDataLst>
              <p:tags r:id="rId2"/>
            </p:custDataLst>
          </p:nvPr>
        </p:nvSpPr>
        <p:spPr>
          <a:xfrm>
            <a:off x="977899" y="1943099"/>
            <a:ext cx="4356101" cy="3695701"/>
          </a:xfrm>
          <a:prstGeom prst="roundRect">
            <a:avLst>
              <a:gd name="adj" fmla="val 1956"/>
            </a:avLst>
          </a:prstGeom>
          <a:gradFill flip="none" rotWithShape="1">
            <a:gsLst>
              <a:gs pos="95000">
                <a:srgbClr val="003367">
                  <a:alpha val="25000"/>
                </a:srgbClr>
              </a:gs>
              <a:gs pos="0">
                <a:srgbClr val="5AC3FA">
                  <a:alpha val="20000"/>
                </a:srgbClr>
              </a:gs>
              <a:gs pos="20000">
                <a:srgbClr val="051932">
                  <a:alpha val="20000"/>
                </a:srgbClr>
              </a:gs>
              <a:gs pos="73000">
                <a:srgbClr val="051932">
                  <a:alpha val="30000"/>
                </a:srgbClr>
              </a:gs>
            </a:gsLst>
            <a:lin ang="16200000" scaled="0"/>
            <a:tileRect/>
          </a:gradFill>
          <a:ln w="3175" cap="flat" cmpd="sng" algn="ctr">
            <a:solidFill>
              <a:srgbClr val="5AC3FA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796" tIns="45898" rIns="91796" bIns="45898" numCol="1" rtlCol="0" anchor="ctr" anchorCtr="0" compatLnSpc="1">
            <a:prstTxWarp prst="textNoShape">
              <a:avLst/>
            </a:prstTxWarp>
          </a:bodyPr>
          <a:lstStyle/>
          <a:p>
            <a:pPr defTabSz="917954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5" name="AutoShape 6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82271" y="2320915"/>
            <a:ext cx="865188" cy="529166"/>
          </a:xfrm>
          <a:prstGeom prst="roundRect">
            <a:avLst>
              <a:gd name="adj" fmla="val 5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Thread 1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6" name="Picture 5" descr="tower_database_blu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294200" y="2218256"/>
            <a:ext cx="587375" cy="733425"/>
          </a:xfrm>
          <a:prstGeom prst="rect">
            <a:avLst/>
          </a:prstGeom>
        </p:spPr>
      </p:pic>
      <p:pic>
        <p:nvPicPr>
          <p:cNvPr id="7" name="Picture 6" descr="tower_database_blu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294198" y="4510012"/>
            <a:ext cx="587375" cy="733425"/>
          </a:xfrm>
          <a:prstGeom prst="rect">
            <a:avLst/>
          </a:prstGeom>
        </p:spPr>
      </p:pic>
      <p:sp>
        <p:nvSpPr>
          <p:cNvPr id="8" name="AutoShape 6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2271" y="3070215"/>
            <a:ext cx="865188" cy="529166"/>
          </a:xfrm>
          <a:prstGeom prst="roundRect">
            <a:avLst>
              <a:gd name="adj" fmla="val 5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Thread 2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AutoShape 6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82271" y="3862312"/>
            <a:ext cx="865188" cy="529166"/>
          </a:xfrm>
          <a:prstGeom prst="roundRect">
            <a:avLst>
              <a:gd name="adj" fmla="val 5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Thread 3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AutoShape 6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82271" y="4611612"/>
            <a:ext cx="865188" cy="529166"/>
          </a:xfrm>
          <a:prstGeom prst="roundRect">
            <a:avLst>
              <a:gd name="adj" fmla="val 5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Thread 4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2" name="Elbow Connector 11"/>
          <p:cNvCxnSpPr>
            <a:stCxn id="6" idx="3"/>
            <a:endCxn id="5" idx="1"/>
          </p:cNvCxnSpPr>
          <p:nvPr>
            <p:custDataLst>
              <p:tags r:id="rId10"/>
            </p:custDataLst>
          </p:nvPr>
        </p:nvCxnSpPr>
        <p:spPr bwMode="auto">
          <a:xfrm>
            <a:off x="1881575" y="2584969"/>
            <a:ext cx="600696" cy="52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3"/>
            <a:endCxn id="8" idx="1"/>
          </p:cNvCxnSpPr>
          <p:nvPr>
            <p:custDataLst>
              <p:tags r:id="rId11"/>
            </p:custDataLst>
          </p:nvPr>
        </p:nvCxnSpPr>
        <p:spPr bwMode="auto">
          <a:xfrm>
            <a:off x="1881575" y="2584969"/>
            <a:ext cx="600696" cy="74982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3"/>
            <a:endCxn id="9" idx="1"/>
          </p:cNvCxnSpPr>
          <p:nvPr>
            <p:custDataLst>
              <p:tags r:id="rId12"/>
            </p:custDataLst>
          </p:nvPr>
        </p:nvCxnSpPr>
        <p:spPr bwMode="auto">
          <a:xfrm flipV="1">
            <a:off x="1881573" y="4126895"/>
            <a:ext cx="600698" cy="7498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10" idx="1"/>
          </p:cNvCxnSpPr>
          <p:nvPr>
            <p:custDataLst>
              <p:tags r:id="rId13"/>
            </p:custDataLst>
          </p:nvPr>
        </p:nvCxnSpPr>
        <p:spPr bwMode="auto">
          <a:xfrm flipV="1">
            <a:off x="1881573" y="4876195"/>
            <a:ext cx="600698" cy="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AutoShape 6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095965" y="3430241"/>
            <a:ext cx="865188" cy="529166"/>
          </a:xfrm>
          <a:prstGeom prst="roundRect">
            <a:avLst>
              <a:gd name="adj" fmla="val 5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Manager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1" name="AutoShape 6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95965" y="4612853"/>
            <a:ext cx="865188" cy="529166"/>
          </a:xfrm>
          <a:prstGeom prst="roundRect">
            <a:avLst>
              <a:gd name="adj" fmla="val 5446"/>
            </a:avLst>
          </a:prstGeom>
          <a:solidFill>
            <a:schemeClr val="bg2">
              <a:lumMod val="10000"/>
              <a:lumOff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GC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3" name="Straight Arrow Connector 22"/>
          <p:cNvCxnSpPr>
            <a:stCxn id="21" idx="0"/>
            <a:endCxn id="20" idx="2"/>
          </p:cNvCxnSpPr>
          <p:nvPr>
            <p:custDataLst>
              <p:tags r:id="rId16"/>
            </p:custDataLst>
          </p:nvPr>
        </p:nvCxnSpPr>
        <p:spPr bwMode="auto">
          <a:xfrm flipV="1">
            <a:off x="4528559" y="3959407"/>
            <a:ext cx="0" cy="653446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8" name="Straight Arrow Connector 27"/>
          <p:cNvCxnSpPr>
            <a:stCxn id="5" idx="3"/>
            <a:endCxn id="20" idx="1"/>
          </p:cNvCxnSpPr>
          <p:nvPr>
            <p:custDataLst>
              <p:tags r:id="rId17"/>
            </p:custDataLst>
          </p:nvPr>
        </p:nvCxnSpPr>
        <p:spPr bwMode="auto">
          <a:xfrm>
            <a:off x="3347459" y="2585498"/>
            <a:ext cx="748506" cy="11093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3"/>
            <a:endCxn id="20" idx="1"/>
          </p:cNvCxnSpPr>
          <p:nvPr>
            <p:custDataLst>
              <p:tags r:id="rId18"/>
            </p:custDataLst>
          </p:nvPr>
        </p:nvCxnSpPr>
        <p:spPr bwMode="auto">
          <a:xfrm>
            <a:off x="3347459" y="3334798"/>
            <a:ext cx="748506" cy="3600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3"/>
            <a:endCxn id="20" idx="1"/>
          </p:cNvCxnSpPr>
          <p:nvPr>
            <p:custDataLst>
              <p:tags r:id="rId19"/>
            </p:custDataLst>
          </p:nvPr>
        </p:nvCxnSpPr>
        <p:spPr bwMode="auto">
          <a:xfrm flipV="1">
            <a:off x="3347459" y="3694824"/>
            <a:ext cx="748506" cy="43207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3"/>
            <a:endCxn id="20" idx="1"/>
          </p:cNvCxnSpPr>
          <p:nvPr>
            <p:custDataLst>
              <p:tags r:id="rId20"/>
            </p:custDataLst>
          </p:nvPr>
        </p:nvCxnSpPr>
        <p:spPr bwMode="auto">
          <a:xfrm flipV="1">
            <a:off x="3347459" y="3694824"/>
            <a:ext cx="748506" cy="118137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>
            <p:custDataLst>
              <p:tags r:id="rId21"/>
            </p:custDataLst>
          </p:nvPr>
        </p:nvSpPr>
        <p:spPr>
          <a:xfrm>
            <a:off x="1493105" y="5733534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Temporal Data Reader Library</a:t>
            </a:r>
          </a:p>
        </p:txBody>
      </p:sp>
      <p:sp>
        <p:nvSpPr>
          <p:cNvPr id="37" name="AutoShape 6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670765" y="3431482"/>
            <a:ext cx="865188" cy="529166"/>
          </a:xfrm>
          <a:prstGeom prst="roundRect">
            <a:avLst>
              <a:gd name="adj" fmla="val 5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Client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0" name="Straight Arrow Connector 39"/>
          <p:cNvCxnSpPr>
            <a:endCxn id="37" idx="3"/>
          </p:cNvCxnSpPr>
          <p:nvPr>
            <p:custDataLst>
              <p:tags r:id="rId23"/>
            </p:custDataLst>
          </p:nvPr>
        </p:nvCxnSpPr>
        <p:spPr bwMode="auto">
          <a:xfrm flipH="1">
            <a:off x="6535953" y="3696065"/>
            <a:ext cx="531812" cy="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2" name="Elbow Connector 41"/>
          <p:cNvCxnSpPr>
            <a:stCxn id="20" idx="3"/>
            <a:endCxn id="37" idx="1"/>
          </p:cNvCxnSpPr>
          <p:nvPr>
            <p:custDataLst>
              <p:tags r:id="rId24"/>
            </p:custDataLst>
          </p:nvPr>
        </p:nvCxnSpPr>
        <p:spPr bwMode="auto">
          <a:xfrm>
            <a:off x="4961153" y="3694824"/>
            <a:ext cx="709612" cy="1241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3" name="Picture 42" descr="comp_screen_blu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067765" y="3366741"/>
            <a:ext cx="631825" cy="669925"/>
          </a:xfrm>
          <a:prstGeom prst="rect">
            <a:avLst/>
          </a:prstGeom>
        </p:spPr>
      </p:pic>
      <p:sp>
        <p:nvSpPr>
          <p:cNvPr id="44" name="Rectangle 43"/>
          <p:cNvSpPr/>
          <p:nvPr>
            <p:custDataLst>
              <p:tags r:id="rId26"/>
            </p:custDataLst>
          </p:nvPr>
        </p:nvSpPr>
        <p:spPr>
          <a:xfrm>
            <a:off x="6561353" y="4076524"/>
            <a:ext cx="1653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OpenGL</a:t>
            </a:r>
            <a:endParaRPr lang="en-US" sz="1400" b="1" dirty="0"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2269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31035763"/>
              </p:ext>
            </p:extLst>
          </p:nvPr>
        </p:nvGraphicFramePr>
        <p:xfrm>
          <a:off x="927099" y="1367244"/>
          <a:ext cx="7073901" cy="519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7118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ArcCASPER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795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1dLMnL3lXxzzLE01MZ9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tGBIvTk3b8ICeMkfN0Y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rcrqyVtt5LOg2HgBEdT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W6Yy4ZrovQyiDLTYS4A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BJgZU9AK84J4gss8N03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7DwZPoL3cD7auT3OzEb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orprGh7GdRq10OeMVrw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Pm5vTUi8Pv0rceuEZrg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ij3xwWmrluLKQ2wRLPv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jTOrYNG2ZFHB4MsmolM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vGror87FqnsYuZaI4XyKj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52eYJppr9GQEOcm2wFzm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RjKVwTiAWTyx9q03pteY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DANhDkodDQ0AoatoIgZ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PaXl1qSbWVNNBoW7L7K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OCYS3hR6z4tvKCkiiYl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NBy5rAuStjU1mln8nAk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k5DjNtOM6KTJPnjYPgCH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mUtHF46BHAkxznRxGul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orprGh7GdRq10OeMVrw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tSftGI7uyr2APluIlAnsB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IKaASSg3NHhzPXrkZNMX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mUtHF46BHAkxznRxGul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tOLSk07pnLDsOiXzmqL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orprGh7GdRq10OeMVrw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6xn2iUyTX4mP6rQ0WNSk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HtVWesgZgRzsPhdsLVKF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BJgZU9AK84J4gss8N03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Gq6vDkV42lL93HFVEOM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0n896x1Rd10kNuPIOW4c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GFdwMPgWSKWgqJmtdn2b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8JTb6VZQJdBMGsWALbA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gow36mlIGaC6WwuCAJlW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EE2UxCCQBRBSkm8ZzE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4GDUeKAuZLeiPWaEzht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orprGh7GdRq10OeMVrw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Pm5vTUi8Pv0rceuEZrgS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ij3xwWmrluLKQ2wRLPv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m80AiZjRyaaMwSqbWiFkx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DsE4l612YMAqbVaoRsH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0yHaCBNBAg28G1GZErRL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TGBI6P6NdcnEJ4eqLnO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ews1pIRt7FjhNWiwELo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Ubc5p9v5HC11s5f4qoWJ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kshi8fJ3uzjcChPjjIY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fLuchzkZfPWcRKO60gl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IftYf64eL1JDcvOVXaI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sSkvbJvF4fTqdwBXd8z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gpp4ucHHHkyN3eJijeV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sexji4ibUD9eZ3yaBRw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4oszcFQuzhqlXbxbTCpv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EOeFJ9C3v0A498QISDk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NE6nDqXUEOZ9KDkwVGS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LT2okbKLbZQM1Azmwb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50odolHExy5nTdke5Ma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iXCKXyaGpb4ZO107Mo4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HDHm1h6jqs75IqAEo8t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iTojdXZLO6x0fY2AxTA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NVSf3H5zeicaKSsSAjQh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mUeDeOBYYv0yZhVQmlW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AOToGf9jGKt3ubsaqqW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tOnHWLTWJA0sRQbXpL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X7qYVG1gWg6Sk40Zinq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hUNtavNcafkLJXFkVEc6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JLGZvEBEWDbY6bGw6A9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A9ZVgeQfAi2DwHZICPW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5rYr9dOHDTwZbZlqZArD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EnoxF3hSs4aMbw0znmO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VtFYxnXjohRDvCwJzNX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GlquqPM0Stn55oCVFNAv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S50o8xXxVvk4QsHgSRg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tNzhUBmVO4u5xkml8Ls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sJvsI2rzYpUKrVRGwUU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Zt3MbOLsWqYhIzr4KSJP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etUKowB344gneP95Nex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IfJmJBUCYpUmvEU4JRz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axaGRH6rqhtQ2BkZgrp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bnsNPHqmRiL23xOp0Pej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9KBXbJRtBO47DfZaVzBi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fSbmQ1sDtcvXugamOuI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d3LIukyfLbVtfxPzhf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HhhaXEv5rzCgq9aH8RK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spSzx41cPlf7V75Mrh5V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nAiFrnAKKQae2O6iLN9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WS8D7fMwXz2u4fzD79Ko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DsE4l612YMAqbVaoRsH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N7G1m3ZTc4AWYI0XV5cY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JsKvHLJoukzQJaU4G3N7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keP1b7lQQzpXPxEgSMH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pHYgCsOWiJXwphRKxh8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nAiFrnAKKQae2O6iLN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MFN4gFE2GXj57nIHkrr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BUSRNaJQY6BCJtntgDS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kd4x2NVlGOGhO82UuS2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0i7mp8eqOLk8nLc4p11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Q7tIHDMgrP0DcMpGoM6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WGLhIqs1RjDQsZTGqBE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7JypFJDeQN8WbMXqUlN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0mjpMHmvBszry2JiLJo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IwO6I0GiLVxrIc5fWVS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mJeVGBA31ldaENAGZlOi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U7jxcvMtJ8E195RNj5H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9B8466wkHLaug6Uq4TBI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dyyiEfWxvTZIP7B9o4hx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vCEvPb1JAZKHTLZURwx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2rgJcaGCqmB93VD8qKv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Y7eQaudK0orKAcf5YQ3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6KH3gI5MGQt2t8vm0bpF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HjlrTkLEIkpA1u86duE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gxJ6ACQRyU2T3oIPOL0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x8qJonFTdFt7VQZzpX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oXmU721Rdfo7lZAtuAe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Lc3yeJrHgEKOdYqhcN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a9prQAUlMM0AvcVbyxw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vJf660kAexnna4mMaOo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PAb8VrZp1e4WriLLTPrX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qJLA1hYWIQh50aEs5Xm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QDCHUFRDEkcRwxdjqol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hNKcTivvmcR9FJOScI8Y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cnA6C5J18OAsOQmAEX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Uy1o3DN0Il3X0Vs4EVR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hRMHldP1F5stYTtxO21H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UbRUyf3Q32sqNcj7Tlcv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2WiOM5Ft1ySqtBDhPzz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VD6BMUmy2ZIcrZFEfVq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7KAfa6R6m3y8VCKtXb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29Zc3Wr5R2LvZmdV7Umfh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GbKVoFU5Wj1WvDGKVQHN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ynJHuBwCWcaGva3bQun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mFpBnFKNA4jkl0GtsFu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lYBFkjOSOZ6vv1ieoPu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6xn2iUyTX4mP6rQ0WNSk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VviduH3HRubSR3ih0TkV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18GVQnnSG82qECSJ5qQPf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DezMIENY07pTmChDjGOa"/>
</p:tagLst>
</file>

<file path=ppt/theme/theme1.xml><?xml version="1.0" encoding="utf-8"?>
<a:theme xmlns:a="http://schemas.openxmlformats.org/drawingml/2006/main" name="Esri2011_corp4x3_tmplt">
  <a:themeElements>
    <a:clrScheme name="Esri 2011">
      <a:dk1>
        <a:sysClr val="windowText" lastClr="000000"/>
      </a:dk1>
      <a:lt1>
        <a:sysClr val="window" lastClr="FFFFFF"/>
      </a:lt1>
      <a:dk2>
        <a:srgbClr val="001446"/>
      </a:dk2>
      <a:lt2>
        <a:srgbClr val="FFFF96"/>
      </a:lt2>
      <a:accent1>
        <a:srgbClr val="A3CA4B"/>
      </a:accent1>
      <a:accent2>
        <a:srgbClr val="FAC15A"/>
      </a:accent2>
      <a:accent3>
        <a:srgbClr val="ED982D"/>
      </a:accent3>
      <a:accent4>
        <a:srgbClr val="5EB4E6"/>
      </a:accent4>
      <a:accent5>
        <a:srgbClr val="8DA3E8"/>
      </a:accent5>
      <a:accent6>
        <a:srgbClr val="B996D5"/>
      </a:accent6>
      <a:hlink>
        <a:srgbClr val="9BCDFF"/>
      </a:hlink>
      <a:folHlink>
        <a:srgbClr val="8C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Esri2011_corp4x3_tmplt.potx</Template>
  <TotalTime>450</TotalTime>
  <Words>212</Words>
  <Application>Microsoft Office PowerPoint</Application>
  <PresentationFormat>On-screen Show (4:3)</PresentationFormat>
  <Paragraphs>90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Esri2011_corp4x3_tmplt</vt:lpstr>
      <vt:lpstr>Internship Projects</vt:lpstr>
      <vt:lpstr>Projects</vt:lpstr>
      <vt:lpstr>1. Temporal Data Reader</vt:lpstr>
      <vt:lpstr>Problem</vt:lpstr>
      <vt:lpstr>Solution</vt:lpstr>
      <vt:lpstr>Demo</vt:lpstr>
      <vt:lpstr>System Components</vt:lpstr>
      <vt:lpstr>Performance</vt:lpstr>
      <vt:lpstr>2. ArcCASPER</vt:lpstr>
      <vt:lpstr>Motivation</vt:lpstr>
      <vt:lpstr>System Design</vt:lpstr>
      <vt:lpstr>Steps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Sears Product Repair Services</dc:title>
  <dc:creator>Marilyn Odello</dc:creator>
  <cp:lastModifiedBy>Kaveh</cp:lastModifiedBy>
  <cp:revision>57</cp:revision>
  <dcterms:created xsi:type="dcterms:W3CDTF">2011-01-04T16:23:43Z</dcterms:created>
  <dcterms:modified xsi:type="dcterms:W3CDTF">2011-08-09T19:06:23Z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1EBk5KiHOkaZBC7bUXM-LutIUnme6ShOsrRwJCWnBUa4</vt:lpwstr>
  </property>
  <property fmtid="{D5CDD505-2E9C-101B-9397-08002B2CF9AE}" pid="4" name="Google.Documents.RevisionId">
    <vt:lpwstr>13374876462861264272</vt:lpwstr>
  </property>
  <property fmtid="{D5CDD505-2E9C-101B-9397-08002B2CF9AE}" pid="5" name="Google.Documents.PreviousRevisionId">
    <vt:lpwstr>16439260016367781256</vt:lpwstr>
  </property>
  <property fmtid="{D5CDD505-2E9C-101B-9397-08002B2CF9AE}" pid="6" name="Google.Documents.PluginVersion">
    <vt:lpwstr>2.0.2154.5604</vt:lpwstr>
  </property>
  <property fmtid="{D5CDD505-2E9C-101B-9397-08002B2CF9AE}" pid="7" name="Google.Documents.MergeIncapabilityFlags">
    <vt:i4>0</vt:i4>
  </property>
</Properties>
</file>