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76" r:id="rId4"/>
    <p:sldId id="259" r:id="rId5"/>
    <p:sldId id="275" r:id="rId6"/>
    <p:sldId id="260" r:id="rId7"/>
    <p:sldId id="261" r:id="rId8"/>
    <p:sldId id="262" r:id="rId9"/>
    <p:sldId id="278" r:id="rId10"/>
    <p:sldId id="263" r:id="rId11"/>
    <p:sldId id="279" r:id="rId12"/>
    <p:sldId id="264" r:id="rId13"/>
    <p:sldId id="265" r:id="rId14"/>
    <p:sldId id="266" r:id="rId15"/>
    <p:sldId id="267" r:id="rId16"/>
    <p:sldId id="280" r:id="rId17"/>
    <p:sldId id="281" r:id="rId18"/>
    <p:sldId id="282" r:id="rId19"/>
    <p:sldId id="283" r:id="rId20"/>
    <p:sldId id="284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5C7FF-5544-4338-8ECC-4261C4A2832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D0E6-0FC8-4574-98E8-5EFF8006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6D0E6-0FC8-4574-98E8-5EFF80069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21087"/>
          </a:xfrm>
        </p:spPr>
        <p:txBody>
          <a:bodyPr>
            <a:noAutofit/>
          </a:bodyPr>
          <a:lstStyle/>
          <a:p>
            <a:r>
              <a:rPr lang="uk-UA" sz="4800" dirty="0"/>
              <a:t>Оптимізація напружено – деформованого стану	циліндра, навантаженого внутрішнім </a:t>
            </a:r>
            <a:r>
              <a:rPr lang="uk-UA" sz="4800" dirty="0" smtClean="0"/>
              <a:t>тиском</a:t>
            </a:r>
            <a:br>
              <a:rPr lang="uk-UA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1800" dirty="0"/>
              <a:t>Optimization of stress - strain state of the cylinder internal pressure loaded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296744" cy="127369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(Науковий керівник – проф. Турчин І.М.)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85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704856" cy="59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5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721"/>
            <a:ext cx="8131478" cy="57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2 Розподіл колових напружень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8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2" y="548680"/>
            <a:ext cx="7344816" cy="572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2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16632"/>
            <a:ext cx="904875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"/>
            <a:ext cx="9029700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2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" y="0"/>
            <a:ext cx="911884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40146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52" y="60932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3. Залежність модуля Юнга від радіальної змінної при 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285751" cy="57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0" y="3124200"/>
          <a:ext cx="619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622030" imgH="241195" progId="Equation.DSMT4">
                  <p:embed/>
                </p:oleObj>
              </mc:Choice>
              <mc:Fallback>
                <p:oleObj name="Equation" r:id="rId4" imgW="622030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4200"/>
                        <a:ext cx="619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3665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Рис 3. Зміна модуля Юнга за товщиною циліндра при 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7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897960" cy="54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4. Зміна модуля зсуву по товщині циліндра.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4248472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1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248472" cy="25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5156" y="6065222"/>
            <a:ext cx="5273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5. Розподіл радіальних та колових деформацій.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7200"/>
            <a:ext cx="8064896" cy="55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3746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6. Розподіл радіальних переміщень.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0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0"/>
            <a:ext cx="3888432" cy="31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285859" cy="251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Рисунок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3130826"/>
            <a:ext cx="4858739" cy="25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3537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Фото 1. Балони високого тиску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6" y="692696"/>
            <a:ext cx="7440723" cy="52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197002"/>
              </p:ext>
            </p:extLst>
          </p:nvPr>
        </p:nvGraphicFramePr>
        <p:xfrm>
          <a:off x="8532440" y="6500812"/>
          <a:ext cx="5429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545626" imgH="253780" progId="Equation.DSMT4">
                  <p:embed/>
                </p:oleObj>
              </mc:Choice>
              <mc:Fallback>
                <p:oleObj name="Equation" r:id="rId4" imgW="545626" imgH="2537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440" y="6500812"/>
                        <a:ext cx="5429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96552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7 Розподіл колових деформацій в класичному та в оптимізованому випадку при 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38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9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" y="188640"/>
            <a:ext cx="9058275" cy="637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90488"/>
            <a:ext cx="9077325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4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4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66084"/>
              </p:ext>
            </p:extLst>
          </p:nvPr>
        </p:nvGraphicFramePr>
        <p:xfrm>
          <a:off x="0" y="0"/>
          <a:ext cx="9144000" cy="350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3" imgW="5486400" imgH="2171700" progId="Equation.DSMT4">
                  <p:embed/>
                </p:oleObj>
              </mc:Choice>
              <mc:Fallback>
                <p:oleObj name="Equation" r:id="rId3" imgW="5486400" imgH="2171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501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6398"/>
              </p:ext>
            </p:extLst>
          </p:nvPr>
        </p:nvGraphicFramePr>
        <p:xfrm>
          <a:off x="8075" y="4941168"/>
          <a:ext cx="148787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5" imgW="939800" imgH="508000" progId="Equation.DSMT4">
                  <p:embed/>
                </p:oleObj>
              </mc:Choice>
              <mc:Fallback>
                <p:oleObj name="Equation" r:id="rId5" imgW="939800" imgH="508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" y="4941168"/>
                        <a:ext cx="148787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614404"/>
              </p:ext>
            </p:extLst>
          </p:nvPr>
        </p:nvGraphicFramePr>
        <p:xfrm>
          <a:off x="1691680" y="4941168"/>
          <a:ext cx="213750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7" imgW="1790700" imgH="546100" progId="Equation.DSMT4">
                  <p:embed/>
                </p:oleObj>
              </mc:Choice>
              <mc:Fallback>
                <p:oleObj name="Equation" r:id="rId7" imgW="1790700" imgH="546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213750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92430"/>
              </p:ext>
            </p:extLst>
          </p:nvPr>
        </p:nvGraphicFramePr>
        <p:xfrm>
          <a:off x="3923928" y="4941168"/>
          <a:ext cx="27287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9" imgW="2286000" imgH="546100" progId="Equation.DSMT4">
                  <p:embed/>
                </p:oleObj>
              </mc:Choice>
              <mc:Fallback>
                <p:oleObj name="Equation" r:id="rId9" imgW="2286000" imgH="546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941168"/>
                        <a:ext cx="272872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81481"/>
              </p:ext>
            </p:extLst>
          </p:nvPr>
        </p:nvGraphicFramePr>
        <p:xfrm>
          <a:off x="107504" y="5949280"/>
          <a:ext cx="192021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1" imgW="1447172" imgH="545863" progId="Equation.DSMT4">
                  <p:embed/>
                </p:oleObj>
              </mc:Choice>
              <mc:Fallback>
                <p:oleObj name="Equation" r:id="rId11" imgW="1447172" imgH="54586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949280"/>
                        <a:ext cx="1920213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994274"/>
              </p:ext>
            </p:extLst>
          </p:nvPr>
        </p:nvGraphicFramePr>
        <p:xfrm>
          <a:off x="2411760" y="6165304"/>
          <a:ext cx="186020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3" imgW="1473200" imgH="228600" progId="Equation.DSMT4">
                  <p:embed/>
                </p:oleObj>
              </mc:Choice>
              <mc:Fallback>
                <p:oleObj name="Equation" r:id="rId13" imgW="14732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6165304"/>
                        <a:ext cx="1860207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0" y="4068234"/>
            <a:ext cx="91341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Застосовуючи до системи (30) «зворотній» хід Гауса, одержимо їх рекурентний розв’язок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79725" algn="ctr"/>
                <a:tab pos="5372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79725" algn="ctr"/>
                <a:tab pos="5372100" algn="l"/>
              </a:tabLst>
            </a:pPr>
            <a:r>
              <a:rPr kumimoji="0" 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</a:t>
            </a: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(31)</a:t>
            </a: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04664"/>
            <a:ext cx="9058275" cy="61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021288"/>
            <a:ext cx="9144000" cy="836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dirty="0"/>
              <a:t>Рис. 4. </a:t>
            </a:r>
            <a:r>
              <a:rPr lang="uk-UA" sz="1800" dirty="0" smtClean="0"/>
              <a:t>	Розподіл </a:t>
            </a:r>
            <a:r>
              <a:rPr lang="uk-UA" sz="1800" dirty="0"/>
              <a:t>колових напружень при різній кількості складових.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13314" name="Picture 2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40" y="135565"/>
            <a:ext cx="729768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Рисунок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669"/>
            <a:ext cx="5168897" cy="26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Рисунок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5168897" cy="30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1653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Фото 2. Виробництво балонів високого тиску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8072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291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" y="9573"/>
            <a:ext cx="4211961" cy="358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329"/>
            <a:ext cx="3923929" cy="3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Рисунок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5328592" cy="24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915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4016" y="64533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Фото 3. Зруйновані зразки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kurulo94\Desktop\c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496944" cy="672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Розв’язок </a:t>
            </a:r>
            <a:r>
              <a:rPr lang="uk-UA" dirty="0"/>
              <a:t>такої задачі </a:t>
            </a:r>
            <a:r>
              <a:rPr lang="uk-UA" dirty="0" err="1" smtClean="0"/>
              <a:t>Ляме</a:t>
            </a:r>
            <a:r>
              <a:rPr lang="uk-UA" dirty="0" smtClean="0"/>
              <a:t> </a:t>
            </a:r>
            <a:r>
              <a:rPr lang="uk-UA" dirty="0"/>
              <a:t>відомий: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4"/>
            <a:ext cx="6552728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C:\Users\kurulo94\Desktop\z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7623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2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55272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8588"/>
            <a:ext cx="904875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90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5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1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7" y="548680"/>
            <a:ext cx="8045325" cy="55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Рис. 1. Розподіл радіальних напружень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50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143</Words>
  <Application>Microsoft Office PowerPoint</Application>
  <PresentationFormat>Экран (4:3)</PresentationFormat>
  <Paragraphs>25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Тема Office</vt:lpstr>
      <vt:lpstr>Equation</vt:lpstr>
      <vt:lpstr>MathType 6.0 Equation</vt:lpstr>
      <vt:lpstr>Оптимізація напружено – деформованого стану циліндра, навантаженого внутрішнім тиском  Optimization of stress - strain state of the cylinder internal pressure loaded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Оптимізація напружено – деформованого стану циліндра, навантаженого внутрішнім тиском </dc:title>
  <dc:creator>Roman Kyryliuk</dc:creator>
  <cp:lastModifiedBy>Windows User</cp:lastModifiedBy>
  <cp:revision>17</cp:revision>
  <dcterms:created xsi:type="dcterms:W3CDTF">2016-04-10T13:15:59Z</dcterms:created>
  <dcterms:modified xsi:type="dcterms:W3CDTF">2017-06-19T07:20:17Z</dcterms:modified>
</cp:coreProperties>
</file>