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2" r:id="rId2"/>
    <p:sldId id="265" r:id="rId3"/>
    <p:sldId id="263" r:id="rId4"/>
    <p:sldId id="264" r:id="rId5"/>
    <p:sldId id="267" r:id="rId6"/>
    <p:sldId id="268" r:id="rId7"/>
    <p:sldId id="269" r:id="rId8"/>
    <p:sldId id="270" r:id="rId9"/>
    <p:sldId id="271" r:id="rId10"/>
    <p:sldId id="273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F28A6-93F4-4405-8680-62DD598075C7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A86D3-E7A7-42C6-8462-D5828BC59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간지페이지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-99392"/>
            <a:ext cx="12192000" cy="695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prstClr val="white"/>
              </a:solidFill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" y="2766403"/>
            <a:ext cx="12192000" cy="1664920"/>
            <a:chOff x="0" y="2766403"/>
            <a:chExt cx="9602182" cy="1664920"/>
          </a:xfrm>
        </p:grpSpPr>
        <p:sp>
          <p:nvSpPr>
            <p:cNvPr id="7" name="직사각형 6"/>
            <p:cNvSpPr/>
            <p:nvPr/>
          </p:nvSpPr>
          <p:spPr>
            <a:xfrm>
              <a:off x="0" y="2766403"/>
              <a:ext cx="9602182" cy="166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txBody>
            <a:bodyPr rtlCol="0" anchor="ctr"/>
            <a:lstStyle/>
            <a:p>
              <a:pPr algn="ctr"/>
              <a:endParaRPr lang="ko-KR" altLang="en-US" sz="1795">
                <a:solidFill>
                  <a:prstClr val="black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rot="10800000" flipH="1">
              <a:off x="107764" y="2766403"/>
              <a:ext cx="1042092" cy="1664920"/>
            </a:xfrm>
            <a:custGeom>
              <a:avLst/>
              <a:gdLst>
                <a:gd name="connsiteX0" fmla="*/ 0 w 1042092"/>
                <a:gd name="connsiteY0" fmla="*/ 1664920 h 1664920"/>
                <a:gd name="connsiteX1" fmla="*/ 573780 w 1042092"/>
                <a:gd name="connsiteY1" fmla="*/ 1664920 h 1664920"/>
                <a:gd name="connsiteX2" fmla="*/ 1042092 w 1042092"/>
                <a:gd name="connsiteY2" fmla="*/ 1664920 h 1664920"/>
                <a:gd name="connsiteX3" fmla="*/ 573780 w 1042092"/>
                <a:gd name="connsiteY3" fmla="*/ 0 h 1664920"/>
                <a:gd name="connsiteX4" fmla="*/ 0 w 1042092"/>
                <a:gd name="connsiteY4" fmla="*/ 0 h 1664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092" h="1664920">
                  <a:moveTo>
                    <a:pt x="0" y="1664920"/>
                  </a:moveTo>
                  <a:lnTo>
                    <a:pt x="573780" y="1664920"/>
                  </a:lnTo>
                  <a:lnTo>
                    <a:pt x="1042092" y="1664920"/>
                  </a:lnTo>
                  <a:lnTo>
                    <a:pt x="5737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noFill/>
            </a:ln>
          </p:spPr>
          <p:txBody>
            <a:bodyPr rtlCol="0" anchor="ctr"/>
            <a:lstStyle/>
            <a:p>
              <a:pPr algn="ctr"/>
              <a:endParaRPr lang="ko-KR" altLang="en-US" sz="1795">
                <a:solidFill>
                  <a:prstClr val="black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flipV="1">
              <a:off x="2483" y="2766403"/>
              <a:ext cx="1042092" cy="1664920"/>
            </a:xfrm>
            <a:custGeom>
              <a:avLst/>
              <a:gdLst>
                <a:gd name="connsiteX0" fmla="*/ 0 w 1042092"/>
                <a:gd name="connsiteY0" fmla="*/ 1664920 h 1664920"/>
                <a:gd name="connsiteX1" fmla="*/ 573780 w 1042092"/>
                <a:gd name="connsiteY1" fmla="*/ 1664920 h 1664920"/>
                <a:gd name="connsiteX2" fmla="*/ 1042092 w 1042092"/>
                <a:gd name="connsiteY2" fmla="*/ 1664920 h 1664920"/>
                <a:gd name="connsiteX3" fmla="*/ 573780 w 1042092"/>
                <a:gd name="connsiteY3" fmla="*/ 0 h 1664920"/>
                <a:gd name="connsiteX4" fmla="*/ 0 w 1042092"/>
                <a:gd name="connsiteY4" fmla="*/ 0 h 1664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092" h="1664920">
                  <a:moveTo>
                    <a:pt x="0" y="1664920"/>
                  </a:moveTo>
                  <a:lnTo>
                    <a:pt x="573780" y="1664920"/>
                  </a:lnTo>
                  <a:lnTo>
                    <a:pt x="1042092" y="1664920"/>
                  </a:lnTo>
                  <a:lnTo>
                    <a:pt x="5737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3977"/>
            </a:solidFill>
            <a:ln w="12700">
              <a:noFill/>
            </a:ln>
          </p:spPr>
          <p:txBody>
            <a:bodyPr rtlCol="0" anchor="ctr"/>
            <a:lstStyle/>
            <a:p>
              <a:pPr algn="ctr"/>
              <a:endParaRPr lang="ko-KR" altLang="en-US" sz="1795">
                <a:solidFill>
                  <a:prstClr val="black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831637" y="2766403"/>
            <a:ext cx="6720747" cy="1664920"/>
          </a:xfrm>
        </p:spPr>
        <p:txBody>
          <a:bodyPr>
            <a:noAutofit/>
          </a:bodyPr>
          <a:lstStyle>
            <a:lvl1pPr marL="0" algn="ctr" defTabSz="844083" rtl="0" eaLnBrk="1" latinLnBrk="1" hangingPunct="1">
              <a:defRPr lang="ko-KR" altLang="en-US" sz="4431" b="1" kern="1200" spc="-185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 dirty="0" smtClean="0"/>
              <a:t>목차 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919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1708521" y="1448783"/>
            <a:ext cx="8977395" cy="4428579"/>
          </a:xfrm>
        </p:spPr>
        <p:txBody>
          <a:bodyPr>
            <a:normAutofit/>
          </a:bodyPr>
          <a:lstStyle>
            <a:lvl1pPr marL="211021" indent="-211021">
              <a:lnSpc>
                <a:spcPct val="150000"/>
              </a:lnSpc>
              <a:buClr>
                <a:srgbClr val="FFC000"/>
              </a:buClr>
              <a:buSzPct val="80000"/>
              <a:buFont typeface="돋움" panose="020B0600000101010101" pitchFamily="50" charset="-127"/>
              <a:buChar char="▶"/>
              <a:defRPr sz="2215" b="1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 간지페이지 </a:t>
            </a:r>
            <a:r>
              <a:rPr lang="en-US" altLang="ko-KR" dirty="0" smtClean="0"/>
              <a:t>1</a:t>
            </a:r>
          </a:p>
          <a:p>
            <a:pPr lvl="0"/>
            <a:r>
              <a:rPr lang="ko-KR" altLang="en-US" dirty="0" smtClean="0"/>
              <a:t> 간지페이지 </a:t>
            </a:r>
            <a:r>
              <a:rPr lang="en-US" altLang="ko-KR" dirty="0" smtClean="0"/>
              <a:t>2</a:t>
            </a:r>
          </a:p>
          <a:p>
            <a:pPr lvl="0"/>
            <a:r>
              <a:rPr lang="ko-KR" altLang="en-US" dirty="0" smtClean="0"/>
              <a:t> 간지페이지 </a:t>
            </a:r>
            <a:r>
              <a:rPr lang="en-US" altLang="ko-KR" dirty="0" smtClean="0"/>
              <a:t>3</a:t>
            </a:r>
          </a:p>
          <a:p>
            <a:pPr lvl="0"/>
            <a:r>
              <a:rPr lang="ko-KR" altLang="en-US" dirty="0" smtClean="0"/>
              <a:t> 간지페이지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83789" y="112330"/>
            <a:ext cx="1199367" cy="450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ko-KR" altLang="en-US" sz="2585" b="1" dirty="0" smtClean="0">
                <a:solidFill>
                  <a:schemeClr val="tx1"/>
                </a:solidFill>
              </a:rPr>
              <a:t>목   차</a:t>
            </a:r>
            <a:endParaRPr lang="ko-KR" altLang="en-US" sz="2585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866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91360" y="22876"/>
            <a:ext cx="10515600" cy="612068"/>
          </a:xfrm>
        </p:spPr>
        <p:txBody>
          <a:bodyPr>
            <a:normAutofit/>
          </a:bodyPr>
          <a:lstStyle>
            <a:lvl1pPr>
              <a:defRPr sz="2585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err="1" smtClean="0"/>
              <a:t>스터</a:t>
            </a:r>
            <a:r>
              <a:rPr lang="ko-KR" altLang="en-US" dirty="0" smtClean="0"/>
              <a:t>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80261" y="881063"/>
            <a:ext cx="11186252" cy="4824412"/>
          </a:xfrm>
        </p:spPr>
        <p:txBody>
          <a:bodyPr/>
          <a:lstStyle>
            <a:lvl1pPr>
              <a:lnSpc>
                <a:spcPct val="150000"/>
              </a:lnSpc>
              <a:defRPr sz="1600" baseline="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1400" baseline="0">
                <a:latin typeface="+mn-ea"/>
                <a:ea typeface="+mn-ea"/>
              </a:defRPr>
            </a:lvl2pPr>
            <a:lvl3pPr>
              <a:lnSpc>
                <a:spcPct val="150000"/>
              </a:lnSpc>
              <a:defRPr sz="12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 smtClean="0"/>
              <a:t> 마스터 텍스트 스타일을 편집합니다 </a:t>
            </a:r>
            <a:r>
              <a:rPr lang="en-US" altLang="ko-KR" dirty="0" smtClean="0"/>
              <a:t>–</a:t>
            </a:r>
            <a:r>
              <a:rPr lang="ko-KR" altLang="en-US" dirty="0" err="1" smtClean="0"/>
              <a:t>맑은고딕</a:t>
            </a:r>
            <a:r>
              <a:rPr lang="en-US" altLang="ko-KR" dirty="0" smtClean="0"/>
              <a:t>(</a:t>
            </a:r>
            <a:r>
              <a:rPr lang="ko-KR" altLang="en-US" dirty="0" smtClean="0"/>
              <a:t>본문</a:t>
            </a:r>
            <a:r>
              <a:rPr lang="en-US" altLang="ko-KR" dirty="0" smtClean="0"/>
              <a:t>) Bold 16pt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둘째 수준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맑은고딕</a:t>
            </a:r>
            <a:r>
              <a:rPr lang="en-US" altLang="ko-KR" dirty="0" smtClean="0"/>
              <a:t>(</a:t>
            </a:r>
            <a:r>
              <a:rPr lang="ko-KR" altLang="en-US" dirty="0" smtClean="0"/>
              <a:t>본문</a:t>
            </a:r>
            <a:r>
              <a:rPr lang="en-US" altLang="ko-KR" dirty="0" smtClean="0"/>
              <a:t>) Bold 14pt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셋째 수준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맑은고딕</a:t>
            </a:r>
            <a:r>
              <a:rPr lang="en-US" altLang="ko-KR" dirty="0" smtClean="0"/>
              <a:t>(</a:t>
            </a:r>
            <a:r>
              <a:rPr lang="ko-KR" altLang="en-US" dirty="0" smtClean="0"/>
              <a:t>본문</a:t>
            </a:r>
            <a:r>
              <a:rPr lang="en-US" altLang="ko-KR" dirty="0" smtClean="0"/>
              <a:t>) 12pt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3430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762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487D-4D47-463E-A5D2-AC8BF3FEF9C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C939-CF06-4947-8588-F9640B384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465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91360" y="38098"/>
            <a:ext cx="10515600" cy="628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91360" y="8790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1" y="6583672"/>
            <a:ext cx="12192000" cy="27433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662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910694" y="6583672"/>
            <a:ext cx="370614" cy="262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defRPr/>
            </a:pPr>
            <a:fld id="{E644AFE8-C2BD-4396-8476-4FD8E96672A1}" type="slidenum">
              <a:rPr lang="ko-KR" altLang="en-US" sz="1108" b="1" kern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pPr algn="ctr" latinLnBrk="0">
                <a:defRPr/>
              </a:pPr>
              <a:t>‹#›</a:t>
            </a:fld>
            <a:endParaRPr lang="ko-KR" altLang="en-US" sz="1108" b="1" kern="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-1" y="680926"/>
            <a:ext cx="12192001" cy="74724"/>
            <a:chOff x="-1" y="782526"/>
            <a:chExt cx="9144001" cy="620824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-1" y="782526"/>
              <a:ext cx="9144001" cy="620824"/>
            </a:xfrm>
            <a:prstGeom prst="rect">
              <a:avLst/>
            </a:prstGeom>
            <a:solidFill>
              <a:srgbClr val="113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" name="자유형 28"/>
            <p:cNvSpPr/>
            <p:nvPr userDrawn="1"/>
          </p:nvSpPr>
          <p:spPr>
            <a:xfrm rot="10800000" flipV="1">
              <a:off x="8151631" y="782526"/>
              <a:ext cx="992367" cy="620824"/>
            </a:xfrm>
            <a:custGeom>
              <a:avLst/>
              <a:gdLst>
                <a:gd name="connsiteX0" fmla="*/ 0 w 1042092"/>
                <a:gd name="connsiteY0" fmla="*/ 1664920 h 1664920"/>
                <a:gd name="connsiteX1" fmla="*/ 573780 w 1042092"/>
                <a:gd name="connsiteY1" fmla="*/ 1664920 h 1664920"/>
                <a:gd name="connsiteX2" fmla="*/ 1042092 w 1042092"/>
                <a:gd name="connsiteY2" fmla="*/ 1664920 h 1664920"/>
                <a:gd name="connsiteX3" fmla="*/ 573780 w 1042092"/>
                <a:gd name="connsiteY3" fmla="*/ 0 h 1664920"/>
                <a:gd name="connsiteX4" fmla="*/ 0 w 1042092"/>
                <a:gd name="connsiteY4" fmla="*/ 0 h 1664920"/>
                <a:gd name="connsiteX0" fmla="*/ 0 w 1042092"/>
                <a:gd name="connsiteY0" fmla="*/ 1664920 h 1664920"/>
                <a:gd name="connsiteX1" fmla="*/ 573780 w 1042092"/>
                <a:gd name="connsiteY1" fmla="*/ 1664920 h 1664920"/>
                <a:gd name="connsiteX2" fmla="*/ 1042092 w 1042092"/>
                <a:gd name="connsiteY2" fmla="*/ 1664920 h 1664920"/>
                <a:gd name="connsiteX3" fmla="*/ 687139 w 1042092"/>
                <a:gd name="connsiteY3" fmla="*/ 0 h 1664920"/>
                <a:gd name="connsiteX4" fmla="*/ 0 w 1042092"/>
                <a:gd name="connsiteY4" fmla="*/ 0 h 1664920"/>
                <a:gd name="connsiteX5" fmla="*/ 0 w 1042092"/>
                <a:gd name="connsiteY5" fmla="*/ 1664920 h 1664920"/>
                <a:gd name="connsiteX0" fmla="*/ 0 w 1042092"/>
                <a:gd name="connsiteY0" fmla="*/ 1664920 h 1664920"/>
                <a:gd name="connsiteX1" fmla="*/ 573780 w 1042092"/>
                <a:gd name="connsiteY1" fmla="*/ 1664920 h 1664920"/>
                <a:gd name="connsiteX2" fmla="*/ 1042092 w 1042092"/>
                <a:gd name="connsiteY2" fmla="*/ 1664920 h 1664920"/>
                <a:gd name="connsiteX3" fmla="*/ 753821 w 1042092"/>
                <a:gd name="connsiteY3" fmla="*/ 0 h 1664920"/>
                <a:gd name="connsiteX4" fmla="*/ 0 w 1042092"/>
                <a:gd name="connsiteY4" fmla="*/ 0 h 1664920"/>
                <a:gd name="connsiteX5" fmla="*/ 0 w 1042092"/>
                <a:gd name="connsiteY5" fmla="*/ 1664920 h 1664920"/>
                <a:gd name="connsiteX0" fmla="*/ 0 w 1042092"/>
                <a:gd name="connsiteY0" fmla="*/ 1664920 h 1664920"/>
                <a:gd name="connsiteX1" fmla="*/ 573780 w 1042092"/>
                <a:gd name="connsiteY1" fmla="*/ 1664920 h 1664920"/>
                <a:gd name="connsiteX2" fmla="*/ 1042092 w 1042092"/>
                <a:gd name="connsiteY2" fmla="*/ 1664920 h 1664920"/>
                <a:gd name="connsiteX3" fmla="*/ 860512 w 1042092"/>
                <a:gd name="connsiteY3" fmla="*/ 0 h 1664920"/>
                <a:gd name="connsiteX4" fmla="*/ 0 w 1042092"/>
                <a:gd name="connsiteY4" fmla="*/ 0 h 1664920"/>
                <a:gd name="connsiteX5" fmla="*/ 0 w 1042092"/>
                <a:gd name="connsiteY5" fmla="*/ 1664920 h 1664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2092" h="1664920">
                  <a:moveTo>
                    <a:pt x="0" y="1664920"/>
                  </a:moveTo>
                  <a:lnTo>
                    <a:pt x="573780" y="1664920"/>
                  </a:lnTo>
                  <a:lnTo>
                    <a:pt x="1042092" y="1664920"/>
                  </a:lnTo>
                  <a:lnTo>
                    <a:pt x="860512" y="0"/>
                  </a:lnTo>
                  <a:lnTo>
                    <a:pt x="0" y="0"/>
                  </a:lnTo>
                  <a:lnTo>
                    <a:pt x="0" y="1664920"/>
                  </a:ln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txBody>
            <a:bodyPr rtlCol="0" anchor="ctr"/>
            <a:lstStyle/>
            <a:p>
              <a:pPr algn="ctr"/>
              <a:endParaRPr lang="ko-KR" altLang="en-US" sz="1795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16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marL="0" indent="0" algn="l" defTabSz="844083" rtl="0" eaLnBrk="1" latinLnBrk="1" hangingPunct="1">
        <a:lnSpc>
          <a:spcPct val="90000"/>
        </a:lnSpc>
        <a:spcBef>
          <a:spcPct val="0"/>
        </a:spcBef>
        <a:buNone/>
        <a:defRPr lang="ko-KR" altLang="en-US" sz="2585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44083" rtl="0" eaLnBrk="1" latinLnBrk="1" hangingPunct="1">
        <a:lnSpc>
          <a:spcPct val="120000"/>
        </a:lnSpc>
        <a:spcBef>
          <a:spcPts val="923"/>
        </a:spcBef>
        <a:buSzPct val="120000"/>
        <a:buFontTx/>
        <a:buBlip>
          <a:blip r:embed="rId7"/>
        </a:buBlip>
        <a:defRPr sz="1662" b="1" kern="1200" baseline="0">
          <a:solidFill>
            <a:srgbClr val="002060"/>
          </a:solidFill>
          <a:latin typeface="+mn-lt"/>
          <a:ea typeface="+mn-ea"/>
          <a:cs typeface="+mn-cs"/>
        </a:defRPr>
      </a:lvl1pPr>
      <a:lvl2pPr marL="182563" indent="0" algn="l" defTabSz="844083" rtl="0" eaLnBrk="1" latinLnBrk="1" hangingPunct="1">
        <a:lnSpc>
          <a:spcPct val="120000"/>
        </a:lnSpc>
        <a:spcBef>
          <a:spcPts val="462"/>
        </a:spcBef>
        <a:buClr>
          <a:srgbClr val="002060"/>
        </a:buClr>
        <a:buSzPct val="80000"/>
        <a:buFont typeface="돋움" panose="020B0600000101010101" pitchFamily="50" charset="-127"/>
        <a:buChar char="▶"/>
        <a:defRPr sz="1477" b="1" kern="1200" spc="-92" baseline="0">
          <a:solidFill>
            <a:schemeClr val="tx1"/>
          </a:solidFill>
          <a:latin typeface="+mn-lt"/>
          <a:ea typeface="+mn-ea"/>
          <a:cs typeface="+mn-cs"/>
        </a:defRPr>
      </a:lvl2pPr>
      <a:lvl3pPr marL="332316" indent="0" algn="l" defTabSz="844083" rtl="0" eaLnBrk="1" latinLnBrk="1" hangingPunct="1">
        <a:lnSpc>
          <a:spcPct val="120000"/>
        </a:lnSpc>
        <a:spcBef>
          <a:spcPts val="462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lnSpc>
          <a:spcPct val="90000"/>
        </a:lnSpc>
        <a:spcBef>
          <a:spcPts val="462"/>
        </a:spcBef>
        <a:buFontTx/>
        <a:buBlip>
          <a:blip r:embed="rId7"/>
        </a:buBlip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lnSpc>
          <a:spcPct val="90000"/>
        </a:lnSpc>
        <a:spcBef>
          <a:spcPts val="462"/>
        </a:spcBef>
        <a:buFontTx/>
        <a:buBlip>
          <a:blip r:embed="rId7"/>
        </a:buBlip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4"/>
          <p:cNvSpPr txBox="1">
            <a:spLocks/>
          </p:cNvSpPr>
          <p:nvPr/>
        </p:nvSpPr>
        <p:spPr>
          <a:xfrm>
            <a:off x="191360" y="22876"/>
            <a:ext cx="10515600" cy="612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84408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590" dirty="0" smtClean="0"/>
              <a:t>명령통신장치 </a:t>
            </a:r>
            <a:r>
              <a:rPr lang="en-US" altLang="ko-KR" sz="2590" dirty="0" smtClean="0"/>
              <a:t>UBLOX </a:t>
            </a:r>
            <a:r>
              <a:rPr lang="ko-KR" altLang="en-US" sz="2590" dirty="0" smtClean="0"/>
              <a:t>사용 프로토콜 정리</a:t>
            </a:r>
            <a:endParaRPr lang="ko-KR" altLang="en-US" sz="2590" dirty="0"/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191360" y="928323"/>
            <a:ext cx="11550697" cy="523106"/>
          </a:xfr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altLang="ko-KR" sz="1500" dirty="0" smtClean="0"/>
              <a:t>UBX-NAV-DOP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59" y="1189876"/>
            <a:ext cx="6535551" cy="34666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58" y="4656560"/>
            <a:ext cx="6535551" cy="17466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9976" y="5211492"/>
            <a:ext cx="6400800" cy="176296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59976" y="5789403"/>
            <a:ext cx="6400800" cy="176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59976" y="5613107"/>
            <a:ext cx="6400800" cy="176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6260" y="1189819"/>
            <a:ext cx="4419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GPS</a:t>
            </a:r>
            <a:r>
              <a:rPr lang="ko-KR" altLang="en-US" sz="1100" dirty="0" smtClean="0"/>
              <a:t>정보 중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DOP(Dilution Of Precision) </a:t>
            </a:r>
            <a:r>
              <a:rPr lang="ko-KR" altLang="en-US" sz="1100" dirty="0" smtClean="0"/>
              <a:t>정보 시현에 사용</a:t>
            </a:r>
            <a:endParaRPr lang="en-US" altLang="ko-KR" sz="1100" dirty="0" smtClean="0"/>
          </a:p>
          <a:p>
            <a:r>
              <a:rPr lang="en-US" altLang="ko-KR" sz="1100" dirty="0" smtClean="0"/>
              <a:t>-HDOP(Horizontal DOP)</a:t>
            </a:r>
          </a:p>
          <a:p>
            <a:r>
              <a:rPr lang="en-US" altLang="ko-KR" sz="1100" dirty="0" smtClean="0"/>
              <a:t>-VDOP(Vertical DOP)</a:t>
            </a:r>
          </a:p>
          <a:p>
            <a:r>
              <a:rPr lang="en-US" altLang="ko-KR" sz="1100" dirty="0" smtClean="0"/>
              <a:t>-PDOP(Position DOP)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1"/>
          <a:stretch/>
        </p:blipFill>
        <p:spPr bwMode="auto">
          <a:xfrm>
            <a:off x="7046260" y="2472671"/>
            <a:ext cx="1897063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7180728" y="2761853"/>
            <a:ext cx="582705" cy="3227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117133" y="2071247"/>
            <a:ext cx="2569792" cy="271903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KIT</a:t>
            </a:r>
            <a:r>
              <a:rPr lang="ko-KR" altLang="en-US" dirty="0" smtClean="0">
                <a:solidFill>
                  <a:schemeClr val="tx1"/>
                </a:solidFill>
              </a:rPr>
              <a:t>에 전송하는 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26909" y="5642533"/>
            <a:ext cx="546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PDF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p.317 [</a:t>
            </a:r>
            <a:r>
              <a:rPr lang="en-US" altLang="ko-KR" b="1" dirty="0" smtClean="0"/>
              <a:t>32.17.5 </a:t>
            </a:r>
            <a:r>
              <a:rPr lang="en-US" altLang="ko-KR" b="1" dirty="0"/>
              <a:t>UBX-NAV-DOP (0x01 0x04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05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4"/>
          <p:cNvSpPr txBox="1">
            <a:spLocks/>
          </p:cNvSpPr>
          <p:nvPr/>
        </p:nvSpPr>
        <p:spPr>
          <a:xfrm>
            <a:off x="191360" y="22876"/>
            <a:ext cx="10515600" cy="612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84408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590" dirty="0" smtClean="0"/>
              <a:t>명령통신장치 </a:t>
            </a:r>
            <a:r>
              <a:rPr lang="en-US" altLang="ko-KR" sz="2590" dirty="0" smtClean="0"/>
              <a:t>UBLOX </a:t>
            </a:r>
            <a:r>
              <a:rPr lang="ko-KR" altLang="en-US" sz="2590" dirty="0" smtClean="0"/>
              <a:t>사용 프로토콜 정리</a:t>
            </a:r>
            <a:endParaRPr lang="ko-KR" altLang="en-US" sz="2590" dirty="0"/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191360" y="928323"/>
            <a:ext cx="11550697" cy="523106"/>
          </a:xfr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/>
              <a:t>7</a:t>
            </a:r>
            <a:r>
              <a:rPr lang="en-US" altLang="ko-KR" sz="1500" dirty="0" smtClean="0"/>
              <a:t>.  NMEA-GSA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71395" y="1189876"/>
            <a:ext cx="4419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GPS</a:t>
            </a:r>
            <a:r>
              <a:rPr lang="ko-KR" altLang="en-US" sz="1100" dirty="0" smtClean="0"/>
              <a:t>정보 중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3D</a:t>
            </a:r>
            <a:r>
              <a:rPr lang="ko-KR" altLang="en-US" sz="1100" dirty="0" smtClean="0"/>
              <a:t>항법 상태 정보 확인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en-US" altLang="ko-KR" sz="1100" dirty="0" err="1" smtClean="0"/>
              <a:t>navMode</a:t>
            </a:r>
            <a:endParaRPr lang="en-US" altLang="ko-KR" sz="11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58" y="1189876"/>
            <a:ext cx="3646331" cy="26653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389" y="1313043"/>
            <a:ext cx="3713006" cy="23587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390" y="3678668"/>
            <a:ext cx="3713006" cy="45244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958389" y="2209396"/>
            <a:ext cx="3713005" cy="209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388" y="4116818"/>
            <a:ext cx="3787943" cy="22415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1360" y="5101591"/>
            <a:ext cx="5505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PDF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p.128 [</a:t>
            </a:r>
            <a:r>
              <a:rPr lang="en-US" altLang="ko-KR" b="1" dirty="0" smtClean="0"/>
              <a:t>31.2.11 GSA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p.183 [</a:t>
            </a:r>
            <a:r>
              <a:rPr lang="en-US" altLang="ko-KR" b="1" dirty="0" smtClean="0"/>
              <a:t>32.10.14 UBX-CFC-MSG(0x06 0x01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9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4"/>
          <p:cNvSpPr txBox="1">
            <a:spLocks/>
          </p:cNvSpPr>
          <p:nvPr/>
        </p:nvSpPr>
        <p:spPr>
          <a:xfrm>
            <a:off x="191360" y="22876"/>
            <a:ext cx="10515600" cy="612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84408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590" dirty="0" smtClean="0"/>
              <a:t>명령통신장치 </a:t>
            </a:r>
            <a:r>
              <a:rPr lang="en-US" altLang="ko-KR" sz="2590" dirty="0" smtClean="0"/>
              <a:t>UBLOX </a:t>
            </a:r>
            <a:r>
              <a:rPr lang="ko-KR" altLang="en-US" sz="2590" dirty="0" smtClean="0"/>
              <a:t>사용 프로토콜 정리</a:t>
            </a:r>
            <a:endParaRPr lang="ko-KR" altLang="en-US" sz="2590" dirty="0"/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191360" y="928323"/>
            <a:ext cx="11550697" cy="523106"/>
          </a:xfr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 smtClean="0"/>
              <a:t>8.  NMEA-GSV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95646" y="1106171"/>
            <a:ext cx="44195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GPS</a:t>
            </a:r>
            <a:r>
              <a:rPr lang="ko-KR" altLang="en-US" sz="1100" dirty="0" smtClean="0"/>
              <a:t>정보 중</a:t>
            </a:r>
            <a:r>
              <a:rPr lang="en-US" altLang="ko-KR" sz="1100" dirty="0"/>
              <a:t> </a:t>
            </a:r>
            <a:r>
              <a:rPr lang="en-US" altLang="ko-KR" sz="1100" dirty="0" err="1" smtClean="0"/>
              <a:t>Skyview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정보 시연에 사용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en-US" altLang="ko-KR" sz="1100" dirty="0" err="1" smtClean="0"/>
              <a:t>numMSG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en-US" altLang="ko-KR" sz="1100" dirty="0" err="1" smtClean="0"/>
              <a:t>msgNum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en-US" altLang="ko-KR" sz="1100" dirty="0" err="1" smtClean="0"/>
              <a:t>numSV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en-US" altLang="ko-KR" sz="1100" dirty="0" err="1" smtClean="0"/>
              <a:t>svid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en-US" altLang="ko-KR" sz="1100" dirty="0" err="1" smtClean="0"/>
              <a:t>elv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en-US" altLang="ko-KR" sz="1100" dirty="0" err="1" smtClean="0"/>
              <a:t>az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en-US" altLang="ko-KR" sz="1100" dirty="0" err="1" smtClean="0"/>
              <a:t>cno</a:t>
            </a:r>
            <a:endParaRPr lang="en-US" altLang="ko-KR" sz="1100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60" y="1308100"/>
            <a:ext cx="3952894" cy="51419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254" y="5280716"/>
            <a:ext cx="3805946" cy="116929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48510" y="4657320"/>
            <a:ext cx="3837715" cy="554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37080" y="5365980"/>
            <a:ext cx="3837715" cy="920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1"/>
          <a:stretch/>
        </p:blipFill>
        <p:spPr bwMode="auto">
          <a:xfrm>
            <a:off x="5018176" y="1349556"/>
            <a:ext cx="1897063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5276788" y="1760079"/>
            <a:ext cx="1484959" cy="1344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224227" y="4086225"/>
            <a:ext cx="1484959" cy="294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48510" y="5000625"/>
            <a:ext cx="3837715" cy="211455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298108" y="2632875"/>
            <a:ext cx="2569792" cy="271903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KIT</a:t>
            </a:r>
            <a:r>
              <a:rPr lang="ko-KR" altLang="en-US" dirty="0" smtClean="0">
                <a:solidFill>
                  <a:schemeClr val="tx1"/>
                </a:solidFill>
              </a:rPr>
              <a:t>에 전송하는 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2779" y="4410809"/>
            <a:ext cx="5505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PDF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p.130 [</a:t>
            </a:r>
            <a:r>
              <a:rPr lang="en-US" altLang="ko-KR" b="1" dirty="0"/>
              <a:t>31.2.13 GSV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p.183 [</a:t>
            </a:r>
            <a:r>
              <a:rPr lang="en-US" altLang="ko-KR" b="1" dirty="0" smtClean="0"/>
              <a:t>32.10.14 UBX-CFC-MSG(0x06 0x01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9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4"/>
          <p:cNvSpPr txBox="1">
            <a:spLocks/>
          </p:cNvSpPr>
          <p:nvPr/>
        </p:nvSpPr>
        <p:spPr>
          <a:xfrm>
            <a:off x="191360" y="22876"/>
            <a:ext cx="10515600" cy="612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84408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590" dirty="0" smtClean="0"/>
              <a:t>명령통신장치 </a:t>
            </a:r>
            <a:r>
              <a:rPr lang="en-US" altLang="ko-KR" sz="2590" dirty="0" smtClean="0"/>
              <a:t>UBLOX </a:t>
            </a:r>
            <a:r>
              <a:rPr lang="ko-KR" altLang="en-US" sz="2590" dirty="0" smtClean="0"/>
              <a:t>사용 프로토콜 정리</a:t>
            </a:r>
            <a:endParaRPr lang="ko-KR" altLang="en-US" sz="2590" dirty="0"/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191360" y="928323"/>
            <a:ext cx="11550697" cy="523106"/>
          </a:xfr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 smtClean="0"/>
              <a:t>2.  UBX-NAV-SOL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95" y="1261222"/>
            <a:ext cx="5766576" cy="21901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41126"/>
          <a:stretch/>
        </p:blipFill>
        <p:spPr>
          <a:xfrm>
            <a:off x="147895" y="3451413"/>
            <a:ext cx="5766574" cy="321608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391760" y="5526606"/>
            <a:ext cx="827815" cy="140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391760" y="5865797"/>
            <a:ext cx="827815" cy="317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98560" y="1346921"/>
            <a:ext cx="44195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GPS</a:t>
            </a:r>
            <a:r>
              <a:rPr lang="ko-KR" altLang="en-US" sz="1100" dirty="0" smtClean="0"/>
              <a:t>정보 중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GPS TOW(Time Of Week)</a:t>
            </a:r>
            <a:r>
              <a:rPr lang="ko-KR" altLang="en-US" sz="1100" dirty="0" smtClean="0"/>
              <a:t>정보 시현 및 </a:t>
            </a:r>
            <a:r>
              <a:rPr lang="ko-KR" altLang="en-US" sz="1100" dirty="0" err="1" smtClean="0"/>
              <a:t>항법상태</a:t>
            </a:r>
            <a:r>
              <a:rPr lang="ko-KR" altLang="en-US" sz="1100" dirty="0" smtClean="0"/>
              <a:t> 정보 시현에 사용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en-US" altLang="ko-KR" sz="1100" dirty="0" err="1" smtClean="0"/>
              <a:t>iTOW</a:t>
            </a:r>
            <a:endParaRPr lang="en-US" altLang="ko-KR" sz="1100" dirty="0" smtClean="0"/>
          </a:p>
          <a:p>
            <a:r>
              <a:rPr lang="en-US" altLang="ko-KR" sz="1100" dirty="0" smtClean="0"/>
              <a:t>-week</a:t>
            </a:r>
          </a:p>
          <a:p>
            <a:r>
              <a:rPr lang="en-US" altLang="ko-KR" sz="1100" dirty="0" smtClean="0"/>
              <a:t>-</a:t>
            </a:r>
            <a:r>
              <a:rPr lang="en-US" altLang="ko-KR" sz="1100" dirty="0" err="1" smtClean="0"/>
              <a:t>gpsFix</a:t>
            </a:r>
            <a:endParaRPr lang="en-US" altLang="ko-KR" sz="1100" dirty="0" smtClean="0"/>
          </a:p>
          <a:p>
            <a:r>
              <a:rPr lang="en-US" altLang="ko-KR" sz="1100" dirty="0" smtClean="0"/>
              <a:t>-flags 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191360" y="3988545"/>
            <a:ext cx="5723109" cy="345329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69627" y="5147209"/>
            <a:ext cx="5723109" cy="172664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9627" y="5345631"/>
            <a:ext cx="5723109" cy="1321870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472801" y="1960529"/>
            <a:ext cx="2569792" cy="271903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KIT</a:t>
            </a:r>
            <a:r>
              <a:rPr lang="ko-KR" altLang="en-US" dirty="0" smtClean="0">
                <a:solidFill>
                  <a:schemeClr val="tx1"/>
                </a:solidFill>
              </a:rPr>
              <a:t>에 전송하는 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1"/>
          <a:stretch/>
        </p:blipFill>
        <p:spPr bwMode="auto">
          <a:xfrm>
            <a:off x="8713651" y="2305373"/>
            <a:ext cx="1897063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9158366" y="2650943"/>
            <a:ext cx="582705" cy="166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26909" y="5642533"/>
            <a:ext cx="546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PDF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p.336 [</a:t>
            </a:r>
            <a:r>
              <a:rPr lang="en-US" altLang="ko-KR" b="1" dirty="0"/>
              <a:t>32.17.20 UBX-NAV-SOL (0x01 0x06)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09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4"/>
          <p:cNvSpPr txBox="1">
            <a:spLocks/>
          </p:cNvSpPr>
          <p:nvPr/>
        </p:nvSpPr>
        <p:spPr>
          <a:xfrm>
            <a:off x="191360" y="22876"/>
            <a:ext cx="10515600" cy="612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84408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590" dirty="0" smtClean="0"/>
              <a:t>명령통신장치 </a:t>
            </a:r>
            <a:r>
              <a:rPr lang="en-US" altLang="ko-KR" sz="2590" dirty="0" smtClean="0"/>
              <a:t>UBLOX </a:t>
            </a:r>
            <a:r>
              <a:rPr lang="ko-KR" altLang="en-US" sz="2590" dirty="0" smtClean="0"/>
              <a:t>사용 프로토콜 정리</a:t>
            </a:r>
            <a:endParaRPr lang="ko-KR" altLang="en-US" sz="2590" dirty="0"/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191360" y="928323"/>
            <a:ext cx="11550697" cy="523106"/>
          </a:xfr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 smtClean="0"/>
              <a:t>2.  UBX-NAV-SOL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95" y="1261222"/>
            <a:ext cx="5766576" cy="21901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58935"/>
          <a:stretch/>
        </p:blipFill>
        <p:spPr>
          <a:xfrm>
            <a:off x="147895" y="3451412"/>
            <a:ext cx="5769827" cy="22445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708" y="4333289"/>
            <a:ext cx="5349728" cy="196156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988582" y="5657283"/>
            <a:ext cx="5248829" cy="140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91360" y="3451413"/>
            <a:ext cx="5674124" cy="190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1"/>
          <a:stretch/>
        </p:blipFill>
        <p:spPr bwMode="auto">
          <a:xfrm>
            <a:off x="6246160" y="1015346"/>
            <a:ext cx="1897063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6800149" y="1171575"/>
            <a:ext cx="582705" cy="166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895" y="5797466"/>
            <a:ext cx="546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PDF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p.336 [</a:t>
            </a:r>
            <a:r>
              <a:rPr lang="en-US" altLang="ko-KR" b="1" dirty="0"/>
              <a:t>32.17.20 UBX-NAV-SOL (0x01 0x06)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16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4"/>
          <p:cNvSpPr txBox="1">
            <a:spLocks/>
          </p:cNvSpPr>
          <p:nvPr/>
        </p:nvSpPr>
        <p:spPr>
          <a:xfrm>
            <a:off x="191360" y="22876"/>
            <a:ext cx="10515600" cy="612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84408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590" dirty="0" smtClean="0"/>
              <a:t>명령통신장치 </a:t>
            </a:r>
            <a:r>
              <a:rPr lang="en-US" altLang="ko-KR" sz="2590" dirty="0" smtClean="0"/>
              <a:t>UBLOX </a:t>
            </a:r>
            <a:r>
              <a:rPr lang="ko-KR" altLang="en-US" sz="2590" dirty="0" smtClean="0"/>
              <a:t>사용 프로토콜 정리</a:t>
            </a:r>
            <a:endParaRPr lang="ko-KR" altLang="en-US" sz="2590" dirty="0"/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191360" y="928323"/>
            <a:ext cx="11550697" cy="523106"/>
          </a:xfr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/>
              <a:t>3</a:t>
            </a:r>
            <a:r>
              <a:rPr lang="en-US" altLang="ko-KR" sz="1500" dirty="0" smtClean="0"/>
              <a:t>.  UBX-NAV-VELNED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189876"/>
            <a:ext cx="6400800" cy="455840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81000" y="4213759"/>
            <a:ext cx="6334125" cy="167741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85762" y="4391025"/>
            <a:ext cx="6334125" cy="167741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1000" y="4574107"/>
            <a:ext cx="6334125" cy="167741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914290" y="1259233"/>
            <a:ext cx="4419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GPS</a:t>
            </a:r>
            <a:r>
              <a:rPr lang="ko-KR" altLang="en-US" sz="1100" dirty="0" smtClean="0"/>
              <a:t>정보 중</a:t>
            </a:r>
            <a:r>
              <a:rPr lang="en-US" altLang="ko-KR" sz="1100" dirty="0"/>
              <a:t> </a:t>
            </a:r>
            <a:r>
              <a:rPr lang="ko-KR" altLang="en-US" sz="1100" dirty="0" err="1" smtClean="0"/>
              <a:t>속도정보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KIT </a:t>
            </a:r>
            <a:r>
              <a:rPr lang="ko-KR" altLang="en-US" sz="1100" dirty="0" smtClean="0"/>
              <a:t>전송 목적으로 사용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en-US" altLang="ko-KR" sz="1100" dirty="0" err="1" smtClean="0"/>
              <a:t>velN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en-US" altLang="ko-KR" sz="1100" dirty="0" err="1" smtClean="0"/>
              <a:t>velE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en-US" altLang="ko-KR" sz="1100" dirty="0" err="1" smtClean="0"/>
              <a:t>velD</a:t>
            </a:r>
            <a:endParaRPr lang="en-US" altLang="ko-KR" sz="11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7107608" y="2087681"/>
            <a:ext cx="2569792" cy="271903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KIT</a:t>
            </a:r>
            <a:r>
              <a:rPr lang="ko-KR" altLang="en-US" dirty="0" smtClean="0">
                <a:solidFill>
                  <a:schemeClr val="tx1"/>
                </a:solidFill>
              </a:rPr>
              <a:t>에 전송하는 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6909" y="5642533"/>
            <a:ext cx="546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PDF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p.351 [</a:t>
            </a:r>
            <a:r>
              <a:rPr lang="en-US" altLang="ko-KR" b="1" dirty="0"/>
              <a:t>32.17.31 UBX-NAV-VELNED (0x01 0x12)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5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4"/>
          <p:cNvSpPr txBox="1">
            <a:spLocks/>
          </p:cNvSpPr>
          <p:nvPr/>
        </p:nvSpPr>
        <p:spPr>
          <a:xfrm>
            <a:off x="191360" y="22876"/>
            <a:ext cx="10515600" cy="612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84408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590" dirty="0" smtClean="0"/>
              <a:t>명령통신장치 </a:t>
            </a:r>
            <a:r>
              <a:rPr lang="en-US" altLang="ko-KR" sz="2590" dirty="0" smtClean="0"/>
              <a:t>UBLOX </a:t>
            </a:r>
            <a:r>
              <a:rPr lang="ko-KR" altLang="en-US" sz="2590" dirty="0" smtClean="0"/>
              <a:t>사용 프로토콜 정리</a:t>
            </a:r>
            <a:endParaRPr lang="ko-KR" altLang="en-US" sz="2590" dirty="0"/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191360" y="928323"/>
            <a:ext cx="11550697" cy="523106"/>
          </a:xfr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 smtClean="0"/>
              <a:t>4.  UBX-AID-HUI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262062"/>
            <a:ext cx="6031580" cy="533876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33376" y="4137559"/>
            <a:ext cx="6031580" cy="2463266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07608" y="2087681"/>
            <a:ext cx="2569792" cy="271903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KIT</a:t>
            </a:r>
            <a:r>
              <a:rPr lang="ko-KR" altLang="en-US" dirty="0" smtClean="0">
                <a:solidFill>
                  <a:schemeClr val="tx1"/>
                </a:solidFill>
              </a:rPr>
              <a:t>에 전송하는 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14290" y="1259233"/>
            <a:ext cx="4419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GPS</a:t>
            </a:r>
            <a:r>
              <a:rPr lang="ko-KR" altLang="en-US" sz="1100" dirty="0" smtClean="0"/>
              <a:t>정보 중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GPS Health </a:t>
            </a:r>
            <a:r>
              <a:rPr lang="ko-KR" altLang="en-US" sz="1100" dirty="0" smtClean="0"/>
              <a:t>및 </a:t>
            </a:r>
            <a:r>
              <a:rPr lang="en-US" altLang="ko-KR" sz="1100" dirty="0" smtClean="0"/>
              <a:t>UTC</a:t>
            </a:r>
            <a:r>
              <a:rPr lang="ko-KR" altLang="en-US" sz="1100" dirty="0" smtClean="0"/>
              <a:t>정보 </a:t>
            </a:r>
            <a:r>
              <a:rPr lang="en-US" altLang="ko-KR" sz="1100" dirty="0" smtClean="0"/>
              <a:t>KIT</a:t>
            </a:r>
            <a:r>
              <a:rPr lang="ko-KR" altLang="en-US" sz="1100" dirty="0" smtClean="0"/>
              <a:t>에 전달</a:t>
            </a:r>
            <a:endParaRPr lang="en-US" altLang="ko-KR" sz="1100" dirty="0" smtClean="0"/>
          </a:p>
          <a:p>
            <a:r>
              <a:rPr lang="en-US" altLang="ko-KR" sz="1100" dirty="0" smtClean="0"/>
              <a:t>-All Payload bypass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6909" y="5642533"/>
            <a:ext cx="546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PDF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p.159 [</a:t>
            </a:r>
            <a:r>
              <a:rPr lang="en-US" altLang="ko-KR" b="1" dirty="0"/>
              <a:t>32.9.4 UBX-AID-HUI (0x0B 0x02)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1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4"/>
          <p:cNvSpPr txBox="1">
            <a:spLocks/>
          </p:cNvSpPr>
          <p:nvPr/>
        </p:nvSpPr>
        <p:spPr>
          <a:xfrm>
            <a:off x="191360" y="22876"/>
            <a:ext cx="10515600" cy="612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84408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590" dirty="0" smtClean="0"/>
              <a:t>명령통신장치 </a:t>
            </a:r>
            <a:r>
              <a:rPr lang="en-US" altLang="ko-KR" sz="2590" dirty="0" smtClean="0"/>
              <a:t>UBLOX </a:t>
            </a:r>
            <a:r>
              <a:rPr lang="ko-KR" altLang="en-US" sz="2590" dirty="0" smtClean="0"/>
              <a:t>사용 프로토콜 정리</a:t>
            </a:r>
            <a:endParaRPr lang="ko-KR" altLang="en-US" sz="2590" dirty="0"/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191360" y="928323"/>
            <a:ext cx="11550697" cy="523106"/>
          </a:xfr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 smtClean="0"/>
              <a:t>4.  UBX-AID-HUI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61" y="1189878"/>
            <a:ext cx="5016600" cy="35249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0" y="4714876"/>
            <a:ext cx="5049397" cy="207644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1360" y="1632484"/>
            <a:ext cx="5016601" cy="3082392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4156" y="6124574"/>
            <a:ext cx="5016601" cy="571501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26909" y="5642533"/>
            <a:ext cx="546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PDF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p.159 [</a:t>
            </a:r>
            <a:r>
              <a:rPr lang="en-US" altLang="ko-KR" b="1" dirty="0"/>
              <a:t>32.9.4 UBX-AID-HUI (0x0B 0x02)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5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4"/>
          <p:cNvSpPr txBox="1">
            <a:spLocks/>
          </p:cNvSpPr>
          <p:nvPr/>
        </p:nvSpPr>
        <p:spPr>
          <a:xfrm>
            <a:off x="191360" y="22876"/>
            <a:ext cx="10515600" cy="612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84408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590" dirty="0" smtClean="0"/>
              <a:t>명령통신장치 </a:t>
            </a:r>
            <a:r>
              <a:rPr lang="en-US" altLang="ko-KR" sz="2590" dirty="0" smtClean="0"/>
              <a:t>UBLOX </a:t>
            </a:r>
            <a:r>
              <a:rPr lang="ko-KR" altLang="en-US" sz="2590" dirty="0" smtClean="0"/>
              <a:t>사용 프로토콜 정리</a:t>
            </a:r>
            <a:endParaRPr lang="ko-KR" altLang="en-US" sz="2590" dirty="0"/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191360" y="928323"/>
            <a:ext cx="11550697" cy="523106"/>
          </a:xfr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/>
              <a:t>5</a:t>
            </a:r>
            <a:r>
              <a:rPr lang="en-US" altLang="ko-KR" sz="1500" dirty="0" smtClean="0"/>
              <a:t>.  UBX-AID-EPH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107608" y="2087681"/>
            <a:ext cx="2569792" cy="271903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KIT</a:t>
            </a:r>
            <a:r>
              <a:rPr lang="ko-KR" altLang="en-US" dirty="0" smtClean="0">
                <a:solidFill>
                  <a:schemeClr val="tx1"/>
                </a:solidFill>
              </a:rPr>
              <a:t>에 전송하는 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14290" y="1259233"/>
            <a:ext cx="4419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GPS</a:t>
            </a:r>
            <a:r>
              <a:rPr lang="ko-KR" altLang="en-US" sz="1100" dirty="0" smtClean="0"/>
              <a:t>정보 중</a:t>
            </a:r>
            <a:r>
              <a:rPr lang="en-US" altLang="ko-KR" sz="1100" dirty="0"/>
              <a:t> </a:t>
            </a:r>
            <a:r>
              <a:rPr lang="en-US" altLang="ko-KR" sz="1100" dirty="0" err="1" smtClean="0"/>
              <a:t>Ephermeris</a:t>
            </a:r>
            <a:r>
              <a:rPr lang="ko-KR" altLang="en-US" sz="1100" dirty="0" smtClean="0"/>
              <a:t>정보 </a:t>
            </a:r>
            <a:r>
              <a:rPr lang="en-US" altLang="ko-KR" sz="1100" dirty="0" smtClean="0"/>
              <a:t>KIT</a:t>
            </a:r>
            <a:r>
              <a:rPr lang="ko-KR" altLang="en-US" sz="1100" dirty="0" smtClean="0"/>
              <a:t>에 전달</a:t>
            </a:r>
            <a:endParaRPr lang="en-US" altLang="ko-KR" sz="1100" dirty="0" smtClean="0"/>
          </a:p>
          <a:p>
            <a:r>
              <a:rPr lang="en-US" altLang="ko-KR" sz="1100" dirty="0" smtClean="0"/>
              <a:t>-All Payload bypass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451429"/>
            <a:ext cx="4230687" cy="507455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19112" y="5057774"/>
            <a:ext cx="4230687" cy="1276351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26909" y="5642533"/>
            <a:ext cx="546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PDF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p.157 [</a:t>
            </a:r>
            <a:r>
              <a:rPr lang="en-US" altLang="ko-KR" b="1" dirty="0" smtClean="0"/>
              <a:t>32.9.3 UBX-AID-EPH </a:t>
            </a:r>
            <a:r>
              <a:rPr lang="en-US" altLang="ko-KR" b="1" dirty="0"/>
              <a:t>(0x0B </a:t>
            </a:r>
            <a:r>
              <a:rPr lang="en-US" altLang="ko-KR" b="1" dirty="0" smtClean="0"/>
              <a:t>0x31)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5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4"/>
          <p:cNvSpPr txBox="1">
            <a:spLocks/>
          </p:cNvSpPr>
          <p:nvPr/>
        </p:nvSpPr>
        <p:spPr>
          <a:xfrm>
            <a:off x="191360" y="22876"/>
            <a:ext cx="10515600" cy="612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84408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590" dirty="0" smtClean="0"/>
              <a:t>명령통신장치 </a:t>
            </a:r>
            <a:r>
              <a:rPr lang="en-US" altLang="ko-KR" sz="2590" dirty="0" smtClean="0"/>
              <a:t>UBLOX </a:t>
            </a:r>
            <a:r>
              <a:rPr lang="ko-KR" altLang="en-US" sz="2590" dirty="0" smtClean="0"/>
              <a:t>사용 프로토콜 정리</a:t>
            </a:r>
            <a:endParaRPr lang="ko-KR" altLang="en-US" sz="2590" dirty="0"/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191360" y="928323"/>
            <a:ext cx="11550697" cy="523106"/>
          </a:xfr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/>
              <a:t>5</a:t>
            </a:r>
            <a:r>
              <a:rPr lang="en-US" altLang="ko-KR" sz="1500" dirty="0" smtClean="0"/>
              <a:t>.  NMEA-RMC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290260"/>
            <a:ext cx="4760913" cy="51359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160" y="3751036"/>
            <a:ext cx="4783446" cy="26751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22458" y="928323"/>
            <a:ext cx="44195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GPS</a:t>
            </a:r>
            <a:r>
              <a:rPr lang="ko-KR" altLang="en-US" sz="1100" dirty="0" smtClean="0"/>
              <a:t>정보 중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날짜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위도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결도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속도정보</a:t>
            </a:r>
            <a:r>
              <a:rPr lang="ko-KR" altLang="en-US" sz="1100" dirty="0" smtClean="0"/>
              <a:t> 시현에 사용</a:t>
            </a:r>
            <a:endParaRPr lang="en-US" altLang="ko-KR" sz="1100" dirty="0" smtClean="0"/>
          </a:p>
          <a:p>
            <a:r>
              <a:rPr lang="en-US" altLang="ko-KR" sz="1100" dirty="0" smtClean="0"/>
              <a:t>-time</a:t>
            </a:r>
          </a:p>
          <a:p>
            <a:r>
              <a:rPr lang="en-US" altLang="ko-KR" sz="1100" dirty="0" smtClean="0"/>
              <a:t>-status</a:t>
            </a:r>
          </a:p>
          <a:p>
            <a:r>
              <a:rPr lang="en-US" altLang="ko-KR" sz="1100" dirty="0" smtClean="0"/>
              <a:t>-</a:t>
            </a:r>
            <a:r>
              <a:rPr lang="en-US" altLang="ko-KR" sz="1100" dirty="0" err="1" smtClean="0"/>
              <a:t>lat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en-US" altLang="ko-KR" sz="1100" dirty="0" err="1" smtClean="0"/>
              <a:t>lon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en-US" altLang="ko-KR" sz="1100" dirty="0" err="1" smtClean="0"/>
              <a:t>spd</a:t>
            </a:r>
            <a:endParaRPr lang="en-US" altLang="ko-KR" sz="1100" dirty="0" smtClean="0"/>
          </a:p>
          <a:p>
            <a:r>
              <a:rPr lang="en-US" altLang="ko-KR" sz="1100" dirty="0" smtClean="0"/>
              <a:t>-cog</a:t>
            </a:r>
          </a:p>
          <a:p>
            <a:r>
              <a:rPr lang="en-US" altLang="ko-KR" sz="1100" dirty="0" smtClean="0"/>
              <a:t>-date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1"/>
          <a:stretch/>
        </p:blipFill>
        <p:spPr bwMode="auto">
          <a:xfrm>
            <a:off x="5283927" y="636361"/>
            <a:ext cx="1897063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6090348" y="2514600"/>
            <a:ext cx="996252" cy="476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082728" y="3132818"/>
            <a:ext cx="996252" cy="133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57186" y="4458698"/>
            <a:ext cx="4760913" cy="418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57185" y="5143500"/>
            <a:ext cx="4760913" cy="251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57184" y="5570220"/>
            <a:ext cx="4760913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57184" y="5955030"/>
            <a:ext cx="4760913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449161" y="4149270"/>
            <a:ext cx="4723540" cy="430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57184" y="6221730"/>
            <a:ext cx="4760913" cy="173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57184" y="4876799"/>
            <a:ext cx="4760913" cy="259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15629" y="2909278"/>
            <a:ext cx="4976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PDF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p.131 [</a:t>
            </a:r>
            <a:r>
              <a:rPr lang="en-US" altLang="ko-KR" b="1" dirty="0" smtClean="0"/>
              <a:t>31.2.14 RMC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p.183 [</a:t>
            </a:r>
            <a:r>
              <a:rPr lang="en-US" altLang="ko-KR" b="1" dirty="0" smtClean="0"/>
              <a:t>32.10.14 UBX-CFC-MSG(0x06 0x01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1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4"/>
          <p:cNvSpPr txBox="1">
            <a:spLocks/>
          </p:cNvSpPr>
          <p:nvPr/>
        </p:nvSpPr>
        <p:spPr>
          <a:xfrm>
            <a:off x="191360" y="22876"/>
            <a:ext cx="10515600" cy="612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84408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590" dirty="0" smtClean="0"/>
              <a:t>명령통신장치 </a:t>
            </a:r>
            <a:r>
              <a:rPr lang="en-US" altLang="ko-KR" sz="2590" dirty="0" smtClean="0"/>
              <a:t>UBLOX </a:t>
            </a:r>
            <a:r>
              <a:rPr lang="ko-KR" altLang="en-US" sz="2590" dirty="0" smtClean="0"/>
              <a:t>사용 프로토콜 정리</a:t>
            </a:r>
            <a:endParaRPr lang="ko-KR" altLang="en-US" sz="2590" dirty="0"/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191360" y="928323"/>
            <a:ext cx="11550697" cy="523106"/>
          </a:xfr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 smtClean="0"/>
              <a:t>6.  NMEA-GGA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34" y="1225215"/>
            <a:ext cx="5185740" cy="21436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17" y="3368843"/>
            <a:ext cx="5526374" cy="15747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965" y="1862137"/>
            <a:ext cx="5596067" cy="4628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322458" y="928323"/>
            <a:ext cx="4419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GPS</a:t>
            </a:r>
            <a:r>
              <a:rPr lang="ko-KR" altLang="en-US" sz="1100" dirty="0" smtClean="0"/>
              <a:t>정보 중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고도 및 위성수 시현에 사용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en-US" altLang="ko-KR" sz="1100" dirty="0" err="1" smtClean="0"/>
              <a:t>numSV</a:t>
            </a:r>
            <a:endParaRPr lang="en-US" altLang="ko-KR" sz="1100" dirty="0" smtClean="0"/>
          </a:p>
          <a:p>
            <a:r>
              <a:rPr lang="en-US" altLang="ko-KR" sz="1100" dirty="0" smtClean="0"/>
              <a:t>-alt</a:t>
            </a:r>
          </a:p>
          <a:p>
            <a:r>
              <a:rPr lang="en-US" altLang="ko-KR" sz="1100" dirty="0" smtClean="0"/>
              <a:t>-</a:t>
            </a:r>
            <a:r>
              <a:rPr lang="en-US" altLang="ko-KR" sz="1100" dirty="0" err="1" smtClean="0"/>
              <a:t>sep</a:t>
            </a:r>
            <a:endParaRPr lang="en-US" altLang="ko-KR" sz="11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5845964" y="4314825"/>
            <a:ext cx="5596067" cy="209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845963" y="4667249"/>
            <a:ext cx="5596067" cy="1603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845962" y="4970434"/>
            <a:ext cx="5596067" cy="344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360" y="5101591"/>
            <a:ext cx="5505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PDF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p.121 [</a:t>
            </a:r>
            <a:r>
              <a:rPr lang="en-US" altLang="ko-KR" b="1" dirty="0" smtClean="0"/>
              <a:t>31.2.4 GGA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p.183 [</a:t>
            </a:r>
            <a:r>
              <a:rPr lang="en-US" altLang="ko-KR" b="1" dirty="0" smtClean="0"/>
              <a:t>32.10.14 UBX-CFC-MSG(0x06 0x01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9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ppt 기본컬러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002060"/>
      </a:accent1>
      <a:accent2>
        <a:srgbClr val="FFC000"/>
      </a:accent2>
      <a:accent3>
        <a:srgbClr val="1097FF"/>
      </a:accent3>
      <a:accent4>
        <a:srgbClr val="036894"/>
      </a:accent4>
      <a:accent5>
        <a:srgbClr val="A18CF8"/>
      </a:accent5>
      <a:accent6>
        <a:srgbClr val="E06CA0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1634</TotalTime>
  <Words>396</Words>
  <Application>Microsoft Office PowerPoint</Application>
  <PresentationFormat>와이드스크린</PresentationFormat>
  <Paragraphs>81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돋움</vt:lpstr>
      <vt:lpstr>맑은 고딕</vt:lpstr>
      <vt:lpstr>Arial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최대원</dc:creator>
  <cp:lastModifiedBy>User</cp:lastModifiedBy>
  <cp:revision>95</cp:revision>
  <dcterms:created xsi:type="dcterms:W3CDTF">2021-03-11T02:25:06Z</dcterms:created>
  <dcterms:modified xsi:type="dcterms:W3CDTF">2022-01-03T02:13:22Z</dcterms:modified>
  <cp:contentStatus/>
</cp:coreProperties>
</file>