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8"/>
  </p:notesMasterIdLst>
  <p:sldIdLst>
    <p:sldId id="434" r:id="rId2"/>
    <p:sldId id="800" r:id="rId3"/>
    <p:sldId id="815" r:id="rId4"/>
    <p:sldId id="816" r:id="rId5"/>
    <p:sldId id="817" r:id="rId6"/>
    <p:sldId id="818" r:id="rId7"/>
    <p:sldId id="819" r:id="rId8"/>
    <p:sldId id="805" r:id="rId9"/>
    <p:sldId id="806" r:id="rId10"/>
    <p:sldId id="807" r:id="rId11"/>
    <p:sldId id="821" r:id="rId12"/>
    <p:sldId id="825" r:id="rId13"/>
    <p:sldId id="822" r:id="rId14"/>
    <p:sldId id="823" r:id="rId15"/>
    <p:sldId id="824" r:id="rId16"/>
    <p:sldId id="80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9B4A83-657A-4AC1-A10D-809DB3A4B44B}">
          <p14:sldIdLst>
            <p14:sldId id="434"/>
            <p14:sldId id="800"/>
          </p14:sldIdLst>
        </p14:section>
        <p14:section name="제목 없는 구역" id="{52ADA8AB-1FA8-459F-8110-7A54045F96D4}">
          <p14:sldIdLst>
            <p14:sldId id="815"/>
            <p14:sldId id="816"/>
            <p14:sldId id="817"/>
            <p14:sldId id="818"/>
            <p14:sldId id="819"/>
            <p14:sldId id="805"/>
            <p14:sldId id="806"/>
            <p14:sldId id="807"/>
            <p14:sldId id="821"/>
            <p14:sldId id="825"/>
            <p14:sldId id="822"/>
            <p14:sldId id="823"/>
            <p14:sldId id="824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82" d="100"/>
          <a:sy n="82" d="100"/>
        </p:scale>
        <p:origin x="1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에어컨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4" y="2196563"/>
            <a:ext cx="6870667" cy="307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61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상태를 표현하는 몇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r>
              <a:rPr lang="ko-KR" altLang="en-US" dirty="0" smtClean="0"/>
              <a:t>으로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2" descr="state diagram work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02" y="1330920"/>
            <a:ext cx="6730749" cy="53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3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상태를 표현하는 몇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r>
              <a:rPr lang="ko-KR" altLang="en-US" dirty="0" smtClean="0"/>
              <a:t>으로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Picture 4" descr="state diagram work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0" y="1289154"/>
            <a:ext cx="8422200" cy="543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8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신호등 체계의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보행자용 신호</a:t>
            </a:r>
            <a:endParaRPr lang="en-US" altLang="ko-KR" dirty="0"/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초록불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차량용 신호</a:t>
            </a:r>
            <a:r>
              <a:rPr lang="en-US" altLang="ko-KR" dirty="0"/>
              <a:t>-1</a:t>
            </a:r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초록불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차량용 신호</a:t>
            </a:r>
            <a:r>
              <a:rPr lang="en-US" altLang="ko-KR" dirty="0"/>
              <a:t>-2</a:t>
            </a:r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좌회전불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 smtClean="0"/>
              <a:t>빨간불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연동되는 </a:t>
            </a:r>
            <a:r>
              <a:rPr lang="ko-KR" altLang="en-US" dirty="0" err="1" smtClean="0"/>
              <a:t>스테이터스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어떤 </a:t>
            </a:r>
            <a:r>
              <a:rPr lang="ko-KR" altLang="en-US" dirty="0" err="1" smtClean="0"/>
              <a:t>스테이터스를</a:t>
            </a:r>
            <a:r>
              <a:rPr lang="ko-KR" altLang="en-US" dirty="0" smtClean="0"/>
              <a:t> 그리면 좋을지 생각해오기</a:t>
            </a:r>
            <a:endParaRPr lang="en-US" altLang="ko-KR" smtClean="0"/>
          </a:p>
          <a:p>
            <a:r>
              <a:rPr lang="ko-KR" altLang="en-US" smtClean="0"/>
              <a:t>자동차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0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다이어그램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구성은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시작</a:t>
            </a:r>
            <a:endParaRPr lang="en-US" altLang="ko-KR" dirty="0"/>
          </a:p>
          <a:p>
            <a:pPr lvl="1"/>
            <a:r>
              <a:rPr lang="ko-KR" altLang="en-US" dirty="0"/>
              <a:t>상태의 시작</a:t>
            </a:r>
            <a:endParaRPr lang="en-US" altLang="ko-KR" dirty="0"/>
          </a:p>
          <a:p>
            <a:r>
              <a:rPr lang="ko-KR" altLang="en-US" dirty="0"/>
              <a:t>상태</a:t>
            </a:r>
            <a:endParaRPr lang="en-US" altLang="ko-KR" dirty="0"/>
          </a:p>
          <a:p>
            <a:pPr lvl="1"/>
            <a:r>
              <a:rPr lang="ko-KR" altLang="en-US" dirty="0"/>
              <a:t>상태 그 자체</a:t>
            </a:r>
            <a:endParaRPr lang="en-US" altLang="ko-KR" dirty="0"/>
          </a:p>
          <a:p>
            <a:r>
              <a:rPr lang="ko-KR" altLang="en-US" dirty="0"/>
              <a:t>상태전이</a:t>
            </a:r>
            <a:endParaRPr lang="en-US" altLang="ko-KR" dirty="0"/>
          </a:p>
          <a:p>
            <a:pPr lvl="1"/>
            <a:r>
              <a:rPr lang="ko-KR" altLang="en-US" dirty="0"/>
              <a:t>사건과 동작으로 구성될 수 있고</a:t>
            </a:r>
            <a:r>
              <a:rPr lang="en-US" altLang="ko-KR" dirty="0"/>
              <a:t>, </a:t>
            </a:r>
            <a:r>
              <a:rPr lang="ko-KR" altLang="en-US" dirty="0"/>
              <a:t>프로그램 등이 실행하면서 가지는 </a:t>
            </a:r>
            <a:r>
              <a:rPr lang="ko-KR" altLang="en-US" dirty="0" err="1"/>
              <a:t>의미있는</a:t>
            </a:r>
            <a:r>
              <a:rPr lang="ko-KR" altLang="en-US" dirty="0"/>
              <a:t> 단계가 될 수 있음</a:t>
            </a:r>
            <a:endParaRPr lang="en-US" altLang="ko-KR" dirty="0"/>
          </a:p>
          <a:p>
            <a:r>
              <a:rPr lang="ko-KR" altLang="en-US" dirty="0"/>
              <a:t>끝</a:t>
            </a:r>
            <a:endParaRPr lang="en-US" altLang="ko-KR" dirty="0"/>
          </a:p>
          <a:p>
            <a:pPr lvl="1"/>
            <a:r>
              <a:rPr lang="ko-KR" altLang="en-US" dirty="0"/>
              <a:t>상태의 종료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47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</a:t>
            </a:r>
            <a:r>
              <a:rPr lang="ko-KR" altLang="en-US" dirty="0" smtClean="0"/>
              <a:t>다이어그램과 시스템과의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 Diagram</a:t>
            </a:r>
            <a:r>
              <a:rPr lang="ko-KR" altLang="en-US" dirty="0" smtClean="0"/>
              <a:t>을 통해 프로세스가 자동화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구동</a:t>
            </a:r>
            <a:r>
              <a:rPr lang="en-US" altLang="ko-KR" dirty="0"/>
              <a:t>)</a:t>
            </a:r>
            <a:r>
              <a:rPr lang="ko-KR" altLang="en-US" dirty="0" err="1" smtClean="0"/>
              <a:t>될때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상태와 </a:t>
            </a:r>
            <a:r>
              <a:rPr lang="ko-KR" altLang="en-US" dirty="0" err="1" smtClean="0"/>
              <a:t>액티비티의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2" descr="Undisplayed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13" y="4995542"/>
            <a:ext cx="6652211" cy="17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ndisplayed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20" y="1716965"/>
            <a:ext cx="7486852" cy="279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95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쓰레드에</a:t>
            </a:r>
            <a:r>
              <a:rPr lang="ko-KR" altLang="en-US" dirty="0"/>
              <a:t> 대한 </a:t>
            </a:r>
            <a:r>
              <a:rPr lang="en-US" altLang="ko-KR" dirty="0"/>
              <a:t>State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State Diagram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Picture 2" descr="Thread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2" y="2224831"/>
            <a:ext cx="8748096" cy="37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84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BPMN (UML)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순서</a:t>
            </a:r>
            <a:endParaRPr lang="en-US" altLang="ko-KR" dirty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클래스 다이어그램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State(</a:t>
            </a:r>
            <a:r>
              <a:rPr lang="ko-KR" altLang="en-US" dirty="0"/>
              <a:t>또는 </a:t>
            </a:r>
            <a:r>
              <a:rPr lang="en-US" altLang="ko-KR" dirty="0"/>
              <a:t>State Machine/Chart)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Machine</a:t>
            </a:r>
            <a:r>
              <a:rPr lang="ko-KR" altLang="en-US" dirty="0"/>
              <a:t>을 이용하여 개별 </a:t>
            </a:r>
            <a:r>
              <a:rPr lang="en-US" altLang="ko-KR" dirty="0"/>
              <a:t>Object</a:t>
            </a:r>
            <a:r>
              <a:rPr lang="ko-KR" altLang="en-US" dirty="0"/>
              <a:t>의 행동</a:t>
            </a:r>
            <a:r>
              <a:rPr lang="en-US" altLang="ko-KR" dirty="0"/>
              <a:t>(</a:t>
            </a:r>
            <a:r>
              <a:rPr lang="ko-KR" altLang="en-US" dirty="0"/>
              <a:t>동적인 측면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Modeling</a:t>
            </a:r>
            <a:r>
              <a:rPr lang="ko-KR" altLang="en-US" dirty="0"/>
              <a:t>하며 이는 </a:t>
            </a:r>
            <a:r>
              <a:rPr lang="en-US" altLang="ko-KR" dirty="0"/>
              <a:t>Object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생명주기 동안 통과하는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들을 발생하는 순서대로 명시한 행동이며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Object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는 사건이 도달되면 반응하고 사건에 응답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클래스나 전체 시스템을 </a:t>
            </a:r>
            <a:r>
              <a:rPr lang="ko-KR" altLang="en-US" dirty="0" smtClean="0"/>
              <a:t>대상으로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작은 단위에서 큰 것 까지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/>
              <a:t>이벤트에 따른 객체의 상태 변화를 표현</a:t>
            </a:r>
          </a:p>
          <a:p>
            <a:r>
              <a:rPr lang="ko-KR" altLang="en-US" b="1" dirty="0"/>
              <a:t>객체의 라이프사이클 표현</a:t>
            </a:r>
            <a:r>
              <a:rPr lang="ko-KR" altLang="en-US" dirty="0"/>
              <a:t>에 적합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모든 상태를 표현한 다이어그램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곳에서 상태 다이어그램을 그리진 않지만 꼭 필요한 곳에서는 그린다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08" y="4487746"/>
            <a:ext cx="6306223" cy="1902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0462" y="603268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네모는 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스테이트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7969" y="470621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선은 행동 순서를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0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-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다이어그램에서는 상태를 중요한 요소로 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세탁기의 상태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세탁기의 상태를 </a:t>
            </a:r>
            <a:r>
              <a:rPr lang="ko-KR" altLang="en-US" dirty="0" err="1"/>
              <a:t>다어그램으로</a:t>
            </a:r>
            <a:r>
              <a:rPr lang="ko-KR" altLang="en-US" dirty="0"/>
              <a:t> 표현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43" y="1995974"/>
            <a:ext cx="5938790" cy="61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4108" r="5930" b="13542"/>
          <a:stretch>
            <a:fillRect/>
          </a:stretch>
        </p:blipFill>
        <p:spPr bwMode="auto">
          <a:xfrm>
            <a:off x="4349261" y="2784832"/>
            <a:ext cx="4596918" cy="390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43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-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상태에서 중요한 것</a:t>
            </a:r>
          </a:p>
          <a:p>
            <a:pPr lvl="1"/>
            <a:r>
              <a:rPr lang="ko-KR" altLang="en-US" dirty="0"/>
              <a:t>객체가 가질 수 있는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모든 가능한 경우가 </a:t>
            </a:r>
            <a:r>
              <a:rPr lang="ko-KR" altLang="en-US" dirty="0"/>
              <a:t>상태로 파악되어야 한다</a:t>
            </a:r>
          </a:p>
          <a:p>
            <a:pPr lvl="1"/>
            <a:r>
              <a:rPr lang="ko-KR" altLang="en-US" dirty="0"/>
              <a:t>객체는 파악된 상태들 이외의 상태를 가질 수 없다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객체는 특정 순간에는 오직 한 상태로만 존재할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상태다이어그램도 활동 다이어그램과 마찬가지로 시작과 종료 상태가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시작 상태와 종료 상태의 표기는 활동 다이어그램에서처럼 동일하게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5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– </a:t>
            </a:r>
            <a:r>
              <a:rPr lang="ko-KR" altLang="en-US" dirty="0"/>
              <a:t>이벤트</a:t>
            </a:r>
            <a:r>
              <a:rPr lang="en-US" altLang="ko-KR" dirty="0"/>
              <a:t>/</a:t>
            </a:r>
            <a:r>
              <a:rPr lang="ko-KR" altLang="en-US" dirty="0"/>
              <a:t>전이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이벤트와 전이</a:t>
            </a:r>
          </a:p>
          <a:p>
            <a:pPr lvl="1"/>
            <a:r>
              <a:rPr lang="ko-KR" altLang="en-US" dirty="0"/>
              <a:t>이벤트에 의해 전이되는 두 상태를 표현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객체에 외부로부터 자극이 전달된 경우</a:t>
            </a:r>
          </a:p>
          <a:p>
            <a:pPr lvl="1"/>
            <a:r>
              <a:rPr lang="ko-KR" altLang="en-US" dirty="0"/>
              <a:t>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자극에 의해서 객체가 다른 상태로 변경</a:t>
            </a:r>
          </a:p>
          <a:p>
            <a:endParaRPr lang="en-US" altLang="ko-KR" dirty="0"/>
          </a:p>
          <a:p>
            <a:r>
              <a:rPr lang="ko-KR" altLang="en-US" dirty="0"/>
              <a:t>전이</a:t>
            </a:r>
            <a:r>
              <a:rPr lang="en-US" altLang="ko-KR" dirty="0"/>
              <a:t>(Transition)</a:t>
            </a:r>
          </a:p>
          <a:p>
            <a:pPr lvl="2"/>
            <a:r>
              <a:rPr lang="ko-KR" altLang="en-US" dirty="0"/>
              <a:t>객체의 상태가 다른 상태로 변경되는 것</a:t>
            </a:r>
          </a:p>
          <a:p>
            <a:r>
              <a:rPr lang="ko-KR" altLang="en-US" dirty="0"/>
              <a:t>이벤트</a:t>
            </a:r>
          </a:p>
          <a:p>
            <a:pPr lvl="1"/>
            <a:r>
              <a:rPr lang="ko-KR" altLang="en-US" dirty="0"/>
              <a:t>객체의 전이를 유발하는 자극</a:t>
            </a:r>
          </a:p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상태 사이의 전이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실선으로 표시 </a:t>
            </a:r>
            <a:r>
              <a:rPr lang="en-US" altLang="ko-KR" dirty="0"/>
              <a:t>( UML </a:t>
            </a:r>
            <a:r>
              <a:rPr lang="ko-KR" altLang="en-US" dirty="0"/>
              <a:t>상태 다이어그램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상태의 전이를 유발하는 이벤트는 전이 위에 이벤트 이름이 표시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81" y="1657949"/>
            <a:ext cx="63357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85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상태는 무엇이고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이벤트는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4108" r="5930" b="13542"/>
          <a:stretch>
            <a:fillRect/>
          </a:stretch>
        </p:blipFill>
        <p:spPr bwMode="auto">
          <a:xfrm>
            <a:off x="2919654" y="1489602"/>
            <a:ext cx="5890239" cy="500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09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세탁기는 시작 상태에서 </a:t>
            </a:r>
            <a:r>
              <a:rPr lang="en-US" altLang="ko-KR" dirty="0"/>
              <a:t>activate </a:t>
            </a:r>
            <a:r>
              <a:rPr lang="ko-KR" altLang="en-US" dirty="0"/>
              <a:t>이벤트를 받으면 가동할 수 있는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‘정지’</a:t>
            </a:r>
            <a:r>
              <a:rPr lang="ko-KR" altLang="en-US" dirty="0"/>
              <a:t>상태가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정지’상태에서는 언제든지 </a:t>
            </a:r>
            <a:r>
              <a:rPr lang="en-US" altLang="ko-KR" dirty="0"/>
              <a:t>shut down </a:t>
            </a:r>
            <a:r>
              <a:rPr lang="ko-KR" altLang="en-US" dirty="0"/>
              <a:t>이벤트를 받으면 세탁기 객체는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‘종료’</a:t>
            </a:r>
            <a:r>
              <a:rPr lang="ko-KR" altLang="en-US" dirty="0"/>
              <a:t> 상태로 간다</a:t>
            </a:r>
            <a:r>
              <a:rPr lang="en-US" altLang="ko-KR" dirty="0"/>
              <a:t>. </a:t>
            </a:r>
            <a:r>
              <a:rPr lang="ko-KR" altLang="en-US" dirty="0"/>
              <a:t>즉 세탁기는 동작하지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세탁기가‘정지’상태에 있을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wash </a:t>
            </a:r>
            <a:r>
              <a:rPr lang="ko-KR" altLang="en-US" dirty="0"/>
              <a:t>이벤트를 받으면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‘세탁 중’ </a:t>
            </a:r>
            <a:r>
              <a:rPr lang="ko-KR" altLang="en-US" dirty="0"/>
              <a:t>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정지’상태일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dry </a:t>
            </a:r>
            <a:r>
              <a:rPr lang="ko-KR" altLang="en-US" dirty="0"/>
              <a:t>이벤트를 받으면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‘건조 중’</a:t>
            </a:r>
            <a:r>
              <a:rPr lang="ko-KR" altLang="en-US" dirty="0"/>
              <a:t>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세탁기가‘정지’상태에 있을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spin </a:t>
            </a:r>
            <a:r>
              <a:rPr lang="ko-KR" altLang="en-US" dirty="0"/>
              <a:t>이벤트를 받으면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‘건조 중’</a:t>
            </a:r>
            <a:r>
              <a:rPr lang="ko-KR" altLang="en-US" dirty="0"/>
              <a:t>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정지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59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에어컨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상태의 종류</a:t>
            </a:r>
          </a:p>
          <a:p>
            <a:pPr lvl="1"/>
            <a:r>
              <a:rPr lang="ko-KR" altLang="en-US" dirty="0"/>
              <a:t>초기화</a:t>
            </a:r>
            <a:r>
              <a:rPr lang="en-US" altLang="ko-KR" dirty="0"/>
              <a:t>(Initializing)</a:t>
            </a:r>
          </a:p>
          <a:p>
            <a:pPr lvl="1"/>
            <a:r>
              <a:rPr lang="ko-KR" altLang="en-US" dirty="0"/>
              <a:t>작동 중</a:t>
            </a:r>
            <a:r>
              <a:rPr lang="en-US" altLang="ko-KR" dirty="0"/>
              <a:t>(Working)</a:t>
            </a:r>
          </a:p>
          <a:p>
            <a:pPr lvl="1"/>
            <a:r>
              <a:rPr lang="ko-KR" altLang="en-US" dirty="0"/>
              <a:t>끝 마무리</a:t>
            </a:r>
            <a:r>
              <a:rPr lang="en-US" altLang="ko-KR" dirty="0"/>
              <a:t>(Finishing)</a:t>
            </a:r>
          </a:p>
          <a:p>
            <a:pPr lvl="1"/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에어컨을 켜면</a:t>
            </a:r>
            <a:r>
              <a:rPr lang="en-US" altLang="ko-KR" dirty="0"/>
              <a:t>, </a:t>
            </a:r>
            <a:r>
              <a:rPr lang="ko-KR" altLang="en-US" dirty="0"/>
              <a:t>현재 온도를 확인하고 설정된 온도보다 높으면 에어컨이 작동</a:t>
            </a:r>
          </a:p>
          <a:p>
            <a:pPr lvl="1"/>
            <a:r>
              <a:rPr lang="ko-KR" altLang="en-US" dirty="0"/>
              <a:t>에어컨을 켜는 일</a:t>
            </a:r>
            <a:r>
              <a:rPr lang="en-US" altLang="ko-KR" dirty="0"/>
              <a:t>(turn air conditioner on)</a:t>
            </a:r>
            <a:r>
              <a:rPr lang="ko-KR" altLang="en-US" dirty="0"/>
              <a:t>은‘초기화’상태로 전이되도록 하는 이벤트</a:t>
            </a:r>
          </a:p>
          <a:p>
            <a:pPr lvl="1"/>
            <a:r>
              <a:rPr lang="ko-KR" altLang="en-US" dirty="0"/>
              <a:t>온도 확인</a:t>
            </a:r>
            <a:r>
              <a:rPr lang="en-US" altLang="ko-KR" dirty="0"/>
              <a:t>(temperature confirmation)</a:t>
            </a:r>
            <a:r>
              <a:rPr lang="ko-KR" altLang="en-US" dirty="0"/>
              <a:t>은 이 전이가 수행되는 도중에 일어나는 동작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64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15030</TotalTime>
  <Words>599</Words>
  <Application>Microsoft Office PowerPoint</Application>
  <PresentationFormat>화면 슬라이드 쇼(4:3)</PresentationFormat>
  <Paragraphs>130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객체 지향  정보시스템 개발(UML)</vt:lpstr>
      <vt:lpstr>학습 내용</vt:lpstr>
      <vt:lpstr>State(또는 State Machine/Chart) Diagram</vt:lpstr>
      <vt:lpstr>State 다이어그램 - 상태</vt:lpstr>
      <vt:lpstr>State 다이어그램 - 상태</vt:lpstr>
      <vt:lpstr>State 다이어그램 – 이벤트/전이</vt:lpstr>
      <vt:lpstr>State 다이어그램의 예 [실습]</vt:lpstr>
      <vt:lpstr>State 다이어그램의 예</vt:lpstr>
      <vt:lpstr>에어컨 시스템</vt:lpstr>
      <vt:lpstr>에어컨 시스템</vt:lpstr>
      <vt:lpstr>상태를 표현하는 몇 가지 방법</vt:lpstr>
      <vt:lpstr>상태를 표현하는 몇 가지 방법</vt:lpstr>
      <vt:lpstr>신호등 체계의 상태</vt:lpstr>
      <vt:lpstr>상태 다이어그램 정리</vt:lpstr>
      <vt:lpstr>State 다이어그램과 시스템과의 관계</vt:lpstr>
      <vt:lpstr>쓰레드에 대한 State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1331</cp:revision>
  <dcterms:created xsi:type="dcterms:W3CDTF">2017-03-09T06:52:53Z</dcterms:created>
  <dcterms:modified xsi:type="dcterms:W3CDTF">2019-09-26T01:19:32Z</dcterms:modified>
</cp:coreProperties>
</file>