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6"/>
  </p:notesMasterIdLst>
  <p:sldIdLst>
    <p:sldId id="434" r:id="rId2"/>
    <p:sldId id="800" r:id="rId3"/>
    <p:sldId id="801" r:id="rId4"/>
    <p:sldId id="802" r:id="rId5"/>
    <p:sldId id="803" r:id="rId6"/>
    <p:sldId id="809" r:id="rId7"/>
    <p:sldId id="810" r:id="rId8"/>
    <p:sldId id="811" r:id="rId9"/>
    <p:sldId id="812" r:id="rId10"/>
    <p:sldId id="813" r:id="rId11"/>
    <p:sldId id="814" r:id="rId12"/>
    <p:sldId id="808" r:id="rId13"/>
    <p:sldId id="805" r:id="rId14"/>
    <p:sldId id="80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82" d="100"/>
          <a:sy n="82" d="100"/>
        </p:scale>
        <p:origin x="1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dd465153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3"/>
          <a:ext cx="7886700" cy="4560688"/>
        </p:xfrm>
        <a:graphic>
          <a:graphicData uri="http://schemas.openxmlformats.org/drawingml/2006/table">
            <a:tbl>
              <a:tblPr/>
              <a:tblGrid>
                <a:gridCol w="761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28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27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67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320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X</a:t>
                      </a:r>
                      <a:endParaRPr 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소멸 이벤트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개체가 삭제되거나 더 이상 액세스할 수 없는 지점을 나타냅니다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모든 수명선의 맨 아래에 나타납니다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1627">
                <a:tc>
                  <a:txBody>
                    <a:bodyPr/>
                    <a:lstStyle/>
                    <a:p>
                      <a:pPr algn="ctr" fontAlgn="t"/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시퀀스 다이어그램에 표시되는 메시지 및 수명선 컬렉션입니다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작용의 속성을 보려면 </a:t>
                      </a:r>
                      <a:r>
                        <a:rPr lang="en-US" altLang="ko-KR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UML 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모델 탐색기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에서 동작을 선택해야 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70197">
                <a:tc>
                  <a:txBody>
                    <a:bodyPr/>
                    <a:lstStyle/>
                    <a:p>
                      <a:pPr algn="ctr" fontAlgn="t"/>
                      <a:endParaRPr lang="ko-KR" altLang="en-US" sz="140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시퀀스 다이어그램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작용을 표시하는 다이어그램입니다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해당 속성을 보려면 다이어그램의 빈 부분을 클릭합니다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 </a:t>
                      </a:r>
                      <a:r>
                        <a:rPr lang="en-US" altLang="ko-KR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Note: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시퀀스 다이어그램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다이어그램에 표시되는 상호 작용 및 다이어그램을 포함하는 파일의 이름이 모두 다를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76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시퀀스 다이어그램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96" y="1504197"/>
            <a:ext cx="4566504" cy="43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다이어그램의 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1026" name="Picture 2" descr="https://img1.daumcdn.net/thumb/R720x0.q80/?scode=mtistory2&amp;fname=http%3A%2F%2Fcfile30.uf.tistory.com%2Fimage%2F2144BA4057270A621DD9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4" y="861958"/>
            <a:ext cx="8002408" cy="59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예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 ~ 2. </a:t>
            </a:r>
            <a:r>
              <a:rPr lang="ko-KR" altLang="en-US" dirty="0"/>
              <a:t>손님이 입장 후 </a:t>
            </a:r>
            <a:r>
              <a:rPr lang="ko-KR" altLang="en-US" dirty="0" err="1"/>
              <a:t>서빙</a:t>
            </a:r>
            <a:r>
              <a:rPr lang="ko-KR" altLang="en-US" dirty="0"/>
              <a:t> 직원에게 요리를 </a:t>
            </a:r>
            <a:r>
              <a:rPr lang="ko-KR" altLang="en-US" dirty="0" smtClean="0"/>
              <a:t>주문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 ~ 4. </a:t>
            </a:r>
            <a:r>
              <a:rPr lang="ko-KR" altLang="en-US" dirty="0"/>
              <a:t>직원은 해당 내용을 종이에 작성 한 후 그 리스트를 요리사에게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~ 6. </a:t>
            </a:r>
            <a:r>
              <a:rPr lang="ko-KR" altLang="en-US" dirty="0"/>
              <a:t>요리사는 해당 요리를 제작 완료된 요리를 직원에게 다시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직원은 해당 요리를 손님에게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식사 </a:t>
            </a:r>
            <a:r>
              <a:rPr lang="ko-KR" altLang="en-US" dirty="0" smtClean="0"/>
              <a:t>진행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9 ~ 10. </a:t>
            </a:r>
            <a:r>
              <a:rPr lang="ko-KR" altLang="en-US" dirty="0"/>
              <a:t>직원에게 계산 후 퇴장</a:t>
            </a:r>
          </a:p>
          <a:p>
            <a:endParaRPr lang="ko-KR" altLang="en-US" dirty="0"/>
          </a:p>
          <a:p>
            <a:r>
              <a:rPr lang="en-US" altLang="ko-KR" dirty="0"/>
              <a:t>2 ~ 9 </a:t>
            </a:r>
            <a:r>
              <a:rPr lang="ko-KR" altLang="en-US" dirty="0"/>
              <a:t>까지는 손님 수만큼 계속 </a:t>
            </a:r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9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예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2050" name="Picture 2" descr="ìíì¤ ë¤ì´ì´ê·¸ë¨ì ì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20775"/>
            <a:ext cx="85725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4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시퀀스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다이어그램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가장 많이 사용하는 다이어그램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다이어그램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객체들이 다른 객체들과 어떻게 교류하는 지를 보여줄 수 있는 다이어그램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시간의 </a:t>
            </a:r>
            <a:r>
              <a:rPr lang="ko-KR" altLang="en-US" dirty="0">
                <a:solidFill>
                  <a:srgbClr val="FF0000"/>
                </a:solidFill>
              </a:rPr>
              <a:t>흐름에 </a:t>
            </a:r>
            <a:r>
              <a:rPr lang="ko-KR" altLang="en-US" dirty="0" smtClean="0">
                <a:solidFill>
                  <a:srgbClr val="FF0000"/>
                </a:solidFill>
              </a:rPr>
              <a:t>따른 객체들간의 상호작용을 표현</a:t>
            </a:r>
          </a:p>
          <a:p>
            <a:pPr lvl="1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객체간 동적 상호작용을 시간적 개념을 중심으로 모델링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시퀀스 다이어그램에서는 객체의 오퍼레이션과 속성을 상세히 정의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객체간 상호작용을 하는 과정에서 객체가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가져야 하는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오퍼레이션과 속성을 구체적으로 정의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객체는 다른 객체가 의뢰하는 일을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책임은 오퍼레이션으로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행위를 위해 필요한 속성도 정의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1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시퀀스 다이어그램은 </a:t>
            </a:r>
            <a:r>
              <a:rPr lang="ko-KR" altLang="en-US" dirty="0" err="1"/>
              <a:t>유스케이스를</a:t>
            </a:r>
            <a:r>
              <a:rPr lang="ko-KR" altLang="en-US" dirty="0"/>
              <a:t> 실현</a:t>
            </a:r>
            <a:r>
              <a:rPr lang="en-US" altLang="ko-KR" dirty="0"/>
              <a:t>(Realization)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en-US" altLang="ko-KR" dirty="0"/>
              <a:t> </a:t>
            </a:r>
            <a:r>
              <a:rPr lang="ko-KR" altLang="en-US" dirty="0"/>
              <a:t>다이어그램에서는 시스템이 </a:t>
            </a:r>
            <a:r>
              <a:rPr lang="ko-KR" altLang="en-US" dirty="0" smtClean="0"/>
              <a:t>제공해야 하는 </a:t>
            </a:r>
            <a:r>
              <a:rPr lang="ko-KR" altLang="en-US" dirty="0"/>
              <a:t>서비스 정의하기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유스케이스는</a:t>
            </a:r>
            <a:r>
              <a:rPr lang="ko-KR" altLang="en-US" dirty="0" smtClean="0"/>
              <a:t> 프로그램으로 구현되기 전 순차 다이어그램으로 설계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다이어그램은 각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별로 </a:t>
            </a:r>
            <a:r>
              <a:rPr lang="ko-KR" altLang="en-US" dirty="0" smtClean="0"/>
              <a:t>작성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유스케이스에</a:t>
            </a:r>
            <a:r>
              <a:rPr lang="ko-KR" altLang="en-US" dirty="0" smtClean="0"/>
              <a:t> 필요한 객체들이 주체로 등장하고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객체간의 메시지를 통해 </a:t>
            </a:r>
            <a:r>
              <a:rPr lang="ko-KR" altLang="en-US" dirty="0" err="1" smtClean="0"/>
              <a:t>유스케이스의</a:t>
            </a:r>
            <a:r>
              <a:rPr lang="ko-KR" altLang="en-US" dirty="0" smtClean="0"/>
              <a:t> 기능이 실현됨</a:t>
            </a:r>
            <a:endParaRPr lang="en-US" altLang="ko-KR" dirty="0" smtClean="0"/>
          </a:p>
          <a:p>
            <a:r>
              <a:rPr lang="ko-KR" altLang="en-US" dirty="0" err="1" smtClean="0"/>
              <a:t>유스</a:t>
            </a:r>
            <a:r>
              <a:rPr lang="ko-KR" altLang="en-US" dirty="0" err="1" smtClean="0"/>
              <a:t>케이스</a:t>
            </a:r>
            <a:r>
              <a:rPr lang="ko-KR" altLang="en-US" dirty="0" smtClean="0"/>
              <a:t> 다이어그램으로 그려진 것은 시퀀스 다이어그램으로 그릴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시퀀스 다이어그램은 상호작용 다이어그램으로 시스템의 동적인 측면을 보여줌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 객체간의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메시지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시퀀스 다이어그램의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순서에 따라 교류 표현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3429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36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Picture 2" descr="ìíì¤ ë¤ì´ì´ê·¸ë¨ì ì¼ë¶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82" y="873681"/>
            <a:ext cx="6405635" cy="58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 구성요소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일반적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메시지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자체 메시지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루프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Picture 2" descr="ìíì¤ ë¤ì´ì´ê·¸ë¨ì ì¼ë¶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40" y="1722551"/>
            <a:ext cx="5580719" cy="513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2"/>
          <a:ext cx="7886700" cy="5639211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88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549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수명선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시간이 줄 아래로 진행되는 동안 상호 작용 중에 참가자에게 발생하는 이벤트 시퀀스를 나타내는 세로줄입니다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 참가자는 클래스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구성 요소 또는 행위자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인스턴스일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행위자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 중인 시스템 외부에 있는 참가자입니다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행위자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속성을 설정하여 수명선 맨 위에 행위자 기호를 표시할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88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동기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사람이 계속하기 전에 동기 메시지에 대한 응답을 기다립니다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다이어그램에 호출 및 반환이 둘 다 표시됩니다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동기 메시지는 프로그램 내의 일반 함수 호출과 동일한 방식으로 동작하는 다른 종류의 메시지를 나타내는 데 사용됩니다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32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비동기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사람이 계속하기 전에 응답을 요구하지 않는 메시지입니다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비동기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메시지는 보낸 사람의 호출만 표시합니다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개별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스레드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간의 통신이나 새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스레드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생성을 나타내는 데 사용합니다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4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3"/>
          <a:ext cx="7886700" cy="5416472"/>
        </p:xfrm>
        <a:graphic>
          <a:graphicData uri="http://schemas.openxmlformats.org/drawingml/2006/table">
            <a:tbl>
              <a:tblPr/>
              <a:tblGrid>
                <a:gridCol w="824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17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20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93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25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실행 발생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 수명선에 표시되고 참가자가 작업을 실행하는 기간을 나타내는 세로 음영 사각형입니다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메시지를 수신하면 실행이 시작됩니다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시작 메시지가 동기 메시지인 경우 실행이 종료되고 보낸 사람에게 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«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반환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»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화살표가 돌아갑니다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384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호출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이전 호출의 반환을 기다리는 참가자에게 다시 반환되는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결과로 생성된 실행 발생이 기존 발생 위에 나타납니다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6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자체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자신에게 보낸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결과로 생성된 실행 발생이 전송 실행 위에 나타납니다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384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만들기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참가자를 만드는 메시지입니다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참가자가 만들기 메시지를 수신하는 경우 받은 첫 번째 메시지여야 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53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구성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42942"/>
          <a:ext cx="7886700" cy="5815057"/>
        </p:xfrm>
        <a:graphic>
          <a:graphicData uri="http://schemas.openxmlformats.org/drawingml/2006/table">
            <a:tbl>
              <a:tblPr/>
              <a:tblGrid>
                <a:gridCol w="812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1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524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도형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요소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63636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solidFill>
                          <a:srgbClr val="636363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55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찾기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알 수 없거나 지정되지 않은 참가자로부터 받은 비동기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55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손실 메시지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알 수 없거나 지정되지 않은 참가자에게 보내는 비동기 메시지입니다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606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주석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주석은 수명선의 임의 지점에 연결할 수 있습니다</a:t>
                      </a:r>
                      <a:r>
                        <a:rPr lang="en-US" altLang="ko-KR" sz="140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445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 사용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다른 다이어그램에서 정의된 메시지 시퀀스를 묶습니다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상호 작용 사용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만들려면 도구를 클릭한 다음 포함하려는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수명선으로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끕니다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9310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13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결합 조각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 컬렉션입니다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각 조각이 하나 이상의 메시지를 묶을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다양한 종류의 결합 조각이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자세한 내용은 </a:t>
                      </a:r>
                      <a:r>
                        <a:rPr lang="en-US" altLang="ko-KR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UML </a:t>
                      </a:r>
                      <a:r>
                        <a:rPr lang="ko-KR" altLang="en-US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시퀀스 다이어그램의 조각으로 제어 흐름을 설명합니다</a:t>
                      </a:r>
                      <a:r>
                        <a:rPr lang="en-US" altLang="ko-KR" sz="1400" u="none" strike="noStrike" dirty="0">
                          <a:solidFill>
                            <a:srgbClr val="00709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hlinkClick r:id="rId2"/>
                        </a:rPr>
                        <a:t>.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참조하세요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조각을 만들려면 메시지를 마우스 오른쪽 단추로 클릭하고 </a:t>
                      </a:r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코드 감싸기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를 가리킨 다음 조각 형식을 클릭합니다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940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 가드</a:t>
                      </a:r>
                      <a:endParaRPr lang="ko-KR" altLang="en-US" sz="1400" dirty="0">
                        <a:solidFill>
                          <a:srgbClr val="2A2A2A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조각이 발생하는지 여부와 관련된 조건을 설명하는 데 사용할 수 있습니다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/>
                      </a:r>
                      <a:b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가드를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설정하려면 조각을 선택하고 </a:t>
                      </a:r>
                      <a:r>
                        <a:rPr lang="ko-KR" altLang="en-US" sz="1400" dirty="0" err="1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가드를</a:t>
                      </a:r>
                      <a:r>
                        <a:rPr lang="ko-KR" altLang="en-US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선택한 다음 값을 입력합니다</a:t>
                      </a:r>
                      <a:r>
                        <a:rPr lang="en-US" altLang="ko-KR" sz="1400" dirty="0">
                          <a:solidFill>
                            <a:srgbClr val="2A2A2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5927" marR="15927" marT="19908" marB="1990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4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15033</TotalTime>
  <Words>632</Words>
  <Application>Microsoft Office PowerPoint</Application>
  <PresentationFormat>화면 슬라이드 쇼(4:3)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</vt:lpstr>
      <vt:lpstr>Malgun Gothic</vt:lpstr>
      <vt:lpstr>Arial</vt:lpstr>
      <vt:lpstr>Office 테마</vt:lpstr>
      <vt:lpstr>객체 지향  정보시스템 개발(UML)</vt:lpstr>
      <vt:lpstr>학습 내용</vt:lpstr>
      <vt:lpstr>시퀀스 다이어그램 (가장 많이 사용하는 다이어그램)</vt:lpstr>
      <vt:lpstr>시퀀스 다이어그램</vt:lpstr>
      <vt:lpstr>시퀀스 다이어그램</vt:lpstr>
      <vt:lpstr>시퀀스 다이어그램</vt:lpstr>
      <vt:lpstr>시퀀스 다이어그램의 구성 (Cont.)</vt:lpstr>
      <vt:lpstr>시퀀스 다이어그램의 구성 (Cont.)</vt:lpstr>
      <vt:lpstr>시퀀스 다이어그램의 구성 (Cont.)</vt:lpstr>
      <vt:lpstr>시퀀스 다이어그램의 구성 (Cont.)</vt:lpstr>
      <vt:lpstr>간단한 시퀀스 다이어그램 [실습]</vt:lpstr>
      <vt:lpstr>시퀀스 다이어그램의 예 (실습)</vt:lpstr>
      <vt:lpstr>시퀀스 다이어그램의 예 (실습)</vt:lpstr>
      <vt:lpstr>시퀀스 다이어그램의 예 (실습)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1321</cp:revision>
  <dcterms:created xsi:type="dcterms:W3CDTF">2017-03-09T06:52:53Z</dcterms:created>
  <dcterms:modified xsi:type="dcterms:W3CDTF">2019-09-24T05:00:37Z</dcterms:modified>
</cp:coreProperties>
</file>