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49"/>
  </p:notesMasterIdLst>
  <p:sldIdLst>
    <p:sldId id="434" r:id="rId2"/>
    <p:sldId id="800" r:id="rId3"/>
    <p:sldId id="819" r:id="rId4"/>
    <p:sldId id="820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43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4" r:id="rId30"/>
    <p:sldId id="855" r:id="rId31"/>
    <p:sldId id="856" r:id="rId32"/>
    <p:sldId id="857" r:id="rId33"/>
    <p:sldId id="858" r:id="rId34"/>
    <p:sldId id="859" r:id="rId35"/>
    <p:sldId id="860" r:id="rId36"/>
    <p:sldId id="861" r:id="rId37"/>
    <p:sldId id="871" r:id="rId38"/>
    <p:sldId id="862" r:id="rId39"/>
    <p:sldId id="863" r:id="rId40"/>
    <p:sldId id="864" r:id="rId41"/>
    <p:sldId id="865" r:id="rId42"/>
    <p:sldId id="866" r:id="rId43"/>
    <p:sldId id="867" r:id="rId44"/>
    <p:sldId id="868" r:id="rId45"/>
    <p:sldId id="869" r:id="rId46"/>
    <p:sldId id="870" r:id="rId47"/>
    <p:sldId id="8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>
        <p:scale>
          <a:sx n="150" d="100"/>
          <a:sy n="150" d="100"/>
        </p:scale>
        <p:origin x="-318" y="-30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6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8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flickr.com/photos/74648938@N00/35454300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채용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66069"/>
            <a:ext cx="70580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02491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3" y="1636149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3" y="3708835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76400"/>
            <a:ext cx="7524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89154"/>
            <a:ext cx="7324725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121202"/>
            <a:ext cx="73533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5" y="1888348"/>
            <a:ext cx="8640720" cy="3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모델링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en-US" altLang="ko-KR" dirty="0" smtClean="0"/>
          </a:p>
          <a:p>
            <a:r>
              <a:rPr lang="en-US" altLang="ko-KR" smtClean="0"/>
              <a:t>Petri-Net</a:t>
            </a:r>
            <a:endParaRPr lang="en-US" altLang="ko-KR" dirty="0"/>
          </a:p>
          <a:p>
            <a:r>
              <a:rPr lang="en-US" altLang="ko-KR" dirty="0" smtClean="0"/>
              <a:t>ICN</a:t>
            </a:r>
          </a:p>
          <a:p>
            <a:r>
              <a:rPr lang="en-US" altLang="ko-KR" dirty="0" smtClean="0"/>
              <a:t>BPMN</a:t>
            </a:r>
          </a:p>
          <a:p>
            <a:r>
              <a:rPr lang="ko-KR" altLang="en-US" dirty="0" err="1"/>
              <a:t>액티비티</a:t>
            </a:r>
            <a:r>
              <a:rPr lang="ko-KR" altLang="en-US" dirty="0"/>
              <a:t> </a:t>
            </a:r>
            <a:r>
              <a:rPr lang="ko-KR" altLang="en-US" dirty="0" smtClean="0"/>
              <a:t>다이어그램 </a:t>
            </a:r>
            <a:r>
              <a:rPr lang="en-US" altLang="ko-KR" dirty="0" smtClean="0"/>
              <a:t>(UML)</a:t>
            </a:r>
          </a:p>
          <a:p>
            <a:endParaRPr lang="en-US" altLang="ko-KR" dirty="0"/>
          </a:p>
          <a:p>
            <a:r>
              <a:rPr lang="ko-KR" altLang="en-US" dirty="0" smtClean="0"/>
              <a:t>하나의 업무를 가지고 프로세스화 할 수 있는지 생각 해본다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 여긴 내일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4223569" cy="488780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순서도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flowchart)</a:t>
            </a:r>
            <a:r>
              <a:rPr lang="ko-KR" altLang="en-US" dirty="0"/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/>
              <a:t>이용한 도식의 지식표현 방법을 통해 어떤 문제를 순서에 따라 해결을 도모할 수 있다</a:t>
            </a:r>
            <a:r>
              <a:rPr lang="en-US" altLang="ko-KR" dirty="0"/>
              <a:t>. </a:t>
            </a:r>
            <a:r>
              <a:rPr lang="ko-KR" altLang="en-US" dirty="0"/>
              <a:t>프로세스 작용은 이 같은 상자들과 조작의 흐름을 나타내는 화살표 연결로 나타낸다</a:t>
            </a:r>
            <a:r>
              <a:rPr lang="en-US" altLang="ko-KR" dirty="0"/>
              <a:t>. </a:t>
            </a:r>
            <a:r>
              <a:rPr lang="ko-KR" altLang="en-US" dirty="0"/>
              <a:t>데이터 흐름은 대체적으로 순서도가 쓰이진 않고 대신 데이터 흐름 다이어그램이 쓰인다</a:t>
            </a:r>
            <a:r>
              <a:rPr lang="en-US" altLang="ko-KR" dirty="0"/>
              <a:t>. </a:t>
            </a:r>
            <a:r>
              <a:rPr lang="ko-KR" altLang="en-US" dirty="0"/>
              <a:t>순서도는 여러 분야에서 프로세스나 문제의 분석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문서 작성이나 관리 등으로 활용되고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https://upload.wikimedia.org/wikipedia/commons/thumb/c/c4/LampFlowchart_ko.svg/220px-LampFlowchart_k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74" y="1438396"/>
            <a:ext cx="3607927" cy="49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표현법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프로그램과 크게 다르지 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업무의 순서를 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비즈니스 프로세스를 표현하는 방법과의 관계를 고려해 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Petri-Net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https://en.wikipedia.org/wiki/Petri_net</a:t>
            </a:r>
            <a:endParaRPr lang="ko-KR" altLang="en-US" dirty="0"/>
          </a:p>
        </p:txBody>
      </p:sp>
      <p:pic>
        <p:nvPicPr>
          <p:cNvPr id="11266" name="Picture 2" descr="https://upload.wikimedia.org/wikipedia/commons/d/d7/Animated_Petri_net_common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2" y="2608466"/>
            <a:ext cx="32194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수행평가 </a:t>
            </a:r>
            <a:r>
              <a:rPr lang="en-US" altLang="ko-KR" dirty="0" smtClean="0"/>
              <a:t>(9/16)</a:t>
            </a:r>
          </a:p>
          <a:p>
            <a:pPr lvl="1"/>
            <a:r>
              <a:rPr lang="ko-KR" altLang="en-US" dirty="0" smtClean="0"/>
              <a:t>클래스 다이어그램 그리기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이해하기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디자인 패턴의 종류 기술하기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유스</a:t>
            </a:r>
            <a:r>
              <a:rPr lang="ko-KR" altLang="en-US" dirty="0" smtClean="0"/>
              <a:t> 케이스 다이어그램 작성하기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확장 관계 작성법 이해하기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중간평가 </a:t>
            </a:r>
            <a:r>
              <a:rPr lang="en-US" altLang="ko-KR" dirty="0" smtClean="0"/>
              <a:t>(9/19)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Petri-Net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16" y="1289050"/>
            <a:ext cx="6762967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어려워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Place / Transition</a:t>
            </a:r>
          </a:p>
          <a:p>
            <a:r>
              <a:rPr lang="ko-KR" altLang="en-US" dirty="0" smtClean="0"/>
              <a:t>수학적 모델링 언어</a:t>
            </a:r>
            <a:endParaRPr lang="en-US" altLang="ko-KR" dirty="0" smtClean="0"/>
          </a:p>
          <a:p>
            <a:r>
              <a:rPr lang="en-US" altLang="ko-KR" dirty="0" smtClean="0"/>
              <a:t>Place, Transition, Arc, Token</a:t>
            </a:r>
            <a:r>
              <a:rPr lang="ko-KR" altLang="en-US" dirty="0" smtClean="0"/>
              <a:t>으로 구성됨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Place</a:t>
            </a:r>
            <a:r>
              <a:rPr lang="ko-KR" altLang="en-US" dirty="0" smtClean="0"/>
              <a:t>는 상태를 표시</a:t>
            </a:r>
            <a:endParaRPr lang="en-US" altLang="ko-KR" dirty="0" smtClean="0"/>
          </a:p>
          <a:p>
            <a:r>
              <a:rPr lang="en-US" altLang="ko-KR" dirty="0" smtClean="0"/>
              <a:t>Transition</a:t>
            </a:r>
            <a:r>
              <a:rPr lang="ko-KR" altLang="en-US" dirty="0" smtClean="0"/>
              <a:t>은 활동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표시</a:t>
            </a:r>
            <a:endParaRPr lang="en-US" altLang="ko-KR" dirty="0" smtClean="0"/>
          </a:p>
          <a:p>
            <a:r>
              <a:rPr lang="en-US" altLang="ko-KR" dirty="0" smtClean="0"/>
              <a:t>Arc</a:t>
            </a:r>
            <a:r>
              <a:rPr lang="ko-KR" altLang="en-US" dirty="0" smtClean="0"/>
              <a:t>는 연결선</a:t>
            </a:r>
            <a:endParaRPr lang="en-US" altLang="ko-KR" dirty="0" smtClean="0"/>
          </a:p>
          <a:p>
            <a:r>
              <a:rPr lang="en-US" altLang="ko-KR" dirty="0" smtClean="0"/>
              <a:t>Token</a:t>
            </a:r>
            <a:r>
              <a:rPr lang="ko-KR" altLang="en-US" dirty="0" smtClean="0"/>
              <a:t>은 상태의 변화를 표시</a:t>
            </a:r>
            <a:endParaRPr lang="ko-KR" altLang="en-US" dirty="0"/>
          </a:p>
        </p:txBody>
      </p:sp>
      <p:pic>
        <p:nvPicPr>
          <p:cNvPr id="12290" name="Picture 2" descr="https://upload.wikimedia.org/wikipedia/commons/f/fe/Detailed_petri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12" y="4818010"/>
            <a:ext cx="33813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3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en-US" altLang="ko-KR" dirty="0" smtClean="0"/>
          </a:p>
          <a:p>
            <a:r>
              <a:rPr lang="ko-KR" altLang="en-US" dirty="0" smtClean="0"/>
              <a:t>병렬적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/>
          <a:srcRect b="56069"/>
          <a:stretch/>
        </p:blipFill>
        <p:spPr>
          <a:xfrm>
            <a:off x="9310" y="2010548"/>
            <a:ext cx="9134690" cy="38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프로세스를 </a:t>
            </a:r>
            <a:r>
              <a:rPr lang="en-US" altLang="ko-KR" dirty="0" smtClean="0"/>
              <a:t>Petri Net</a:t>
            </a:r>
            <a:r>
              <a:rPr lang="ko-KR" altLang="en-US" dirty="0" smtClean="0"/>
              <a:t>으로 표현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512"/>
          <a:stretch/>
        </p:blipFill>
        <p:spPr>
          <a:xfrm>
            <a:off x="164966" y="1750141"/>
            <a:ext cx="8814068" cy="4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7"/>
            <a:ext cx="9158898" cy="6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542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채용 절차를 </a:t>
            </a:r>
            <a:r>
              <a:rPr lang="en-US" altLang="ko-KR" dirty="0" smtClean="0"/>
              <a:t>ICN</a:t>
            </a:r>
            <a:r>
              <a:rPr lang="ko-KR" altLang="en-US" dirty="0" smtClean="0"/>
              <a:t>으로 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63" y="2188164"/>
            <a:ext cx="6819900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3" y="4260850"/>
            <a:ext cx="6743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BPMN (</a:t>
            </a:r>
            <a:r>
              <a:rPr lang="ko-KR" altLang="en-US" dirty="0" smtClean="0">
                <a:solidFill>
                  <a:srgbClr val="FF0000"/>
                </a:solidFill>
              </a:rPr>
              <a:t>시험 여기부터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BPM standards timeline">
            <a:hlinkClick r:id="rId2" tooltip="BPM standards timelin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7" y="1545842"/>
            <a:ext cx="648176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프로세스란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프로세스</a:t>
            </a:r>
            <a:r>
              <a:rPr lang="en-US" altLang="ko-KR" dirty="0"/>
              <a:t>(business processes)</a:t>
            </a:r>
            <a:r>
              <a:rPr lang="ko-KR" altLang="en-US" dirty="0"/>
              <a:t>는 특정 고객을 대상으로 특정 서비스의 제품을 생산하는 활동이나 태스크의 구조</a:t>
            </a:r>
            <a:r>
              <a:rPr lang="en-US" altLang="ko-KR" dirty="0"/>
              <a:t>, </a:t>
            </a:r>
            <a:r>
              <a:rPr lang="ko-KR" altLang="en-US" dirty="0"/>
              <a:t>관계에 대한 집합이다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논리적으로 </a:t>
            </a:r>
            <a:r>
              <a:rPr lang="ko-KR" altLang="en-US" dirty="0"/>
              <a:t>관련된 작업 및 조직이 구체적인 비즈니스 결과를 생성하는 시간과 이러한 활동을 구성하고 조정하는 고유한 방식으로 개발된 것을 가리킨다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상품을 개발</a:t>
            </a:r>
            <a:r>
              <a:rPr lang="en-US" altLang="ko-KR" dirty="0"/>
              <a:t>, </a:t>
            </a:r>
            <a:r>
              <a:rPr lang="ko-KR" altLang="en-US" dirty="0"/>
              <a:t>생성 및 주문 이행</a:t>
            </a:r>
            <a:r>
              <a:rPr lang="en-US" altLang="ko-KR" dirty="0"/>
              <a:t>, </a:t>
            </a:r>
            <a:r>
              <a:rPr lang="ko-KR" altLang="en-US" dirty="0"/>
              <a:t>마케팅 계획을 작성하고</a:t>
            </a:r>
            <a:r>
              <a:rPr lang="en-US" altLang="ko-KR" dirty="0"/>
              <a:t>, </a:t>
            </a:r>
            <a:r>
              <a:rPr lang="ko-KR" altLang="en-US" dirty="0"/>
              <a:t>직원을 고용하거나 조직들이 비즈니스를 수행하는 방법들이 비즈니스 </a:t>
            </a:r>
            <a:r>
              <a:rPr lang="ko-KR" altLang="en-US" dirty="0" smtClean="0"/>
              <a:t>프로세스의 예이다</a:t>
            </a:r>
            <a:r>
              <a:rPr lang="en-US" altLang="ko-KR" dirty="0" smtClean="0"/>
              <a:t>.									(</a:t>
            </a:r>
            <a:r>
              <a:rPr lang="ko-KR" altLang="en-US" dirty="0" err="1" smtClean="0"/>
              <a:t>위키백과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관련 있는 업무의 집합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일련의 관계를 나타내는 과정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비즈니스 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관련 있는 업무의 집합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origin-ars.els-cdn.com/content/image/1-s2.0-S0920548911000766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12" y="2008139"/>
            <a:ext cx="6508775" cy="39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5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http://origin-ars.els-cdn.com/content/image/1-s2.0-S016412121000004X-g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6" y="1987719"/>
            <a:ext cx="6615727" cy="40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9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BPMN</a:t>
            </a:r>
            <a:r>
              <a:rPr lang="ko-KR" altLang="en-US" sz="1400" dirty="0" smtClean="0"/>
              <a:t>은 표준화된 비즈니스 프로세스 모델링 방법</a:t>
            </a:r>
            <a:endParaRPr lang="en-US" altLang="ko-KR" sz="1400" dirty="0" smtClean="0"/>
          </a:p>
          <a:p>
            <a:pPr lvl="1"/>
            <a:r>
              <a:rPr lang="en-US" altLang="ko-KR" sz="1100" dirty="0" smtClean="0"/>
              <a:t>(</a:t>
            </a:r>
            <a:r>
              <a:rPr lang="ko-KR" altLang="en-US" sz="1100" dirty="0" smtClean="0"/>
              <a:t>상세 사용법 익힐 필요가 있음</a:t>
            </a:r>
            <a:r>
              <a:rPr lang="en-US" altLang="ko-KR" sz="11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BPMN</a:t>
            </a:r>
            <a:r>
              <a:rPr lang="ko-KR" altLang="en-US" sz="1400" dirty="0"/>
              <a:t>의 기본 표기</a:t>
            </a:r>
            <a:endParaRPr lang="en-US" altLang="ko-KR" sz="1400" dirty="0"/>
          </a:p>
          <a:p>
            <a:pPr lvl="1"/>
            <a:r>
              <a:rPr lang="ko-KR" altLang="en-US" sz="1400" b="1" dirty="0" err="1"/>
              <a:t>게이트웨이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 err="1"/>
              <a:t>게이트웨이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유형</a:t>
            </a:r>
            <a:r>
              <a:rPr lang="en-US" altLang="ko-KR" sz="1400" b="1" dirty="0" smtClean="0"/>
              <a:t>	(</a:t>
            </a:r>
            <a:r>
              <a:rPr lang="ko-KR" altLang="en-US" sz="1400" b="1" dirty="0" smtClean="0"/>
              <a:t>분개하거나 조인 하는 것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  <a:p>
            <a:pPr lvl="1"/>
            <a:r>
              <a:rPr lang="ko-KR" altLang="en-US" sz="1400" b="1" dirty="0"/>
              <a:t>이벤트 </a:t>
            </a:r>
            <a:r>
              <a:rPr lang="en-US" altLang="ko-KR" sz="1400" b="1" dirty="0" smtClean="0"/>
              <a:t>– </a:t>
            </a:r>
            <a:r>
              <a:rPr lang="ko-KR" altLang="en-US" sz="1400" b="1" dirty="0"/>
              <a:t>시작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종료 </a:t>
            </a:r>
            <a:r>
              <a:rPr lang="ko-KR" altLang="en-US" sz="1400" b="1" dirty="0" smtClean="0"/>
              <a:t>이벤트</a:t>
            </a:r>
            <a:r>
              <a:rPr lang="en-US" altLang="ko-KR" sz="1400" b="1" dirty="0" smtClean="0"/>
              <a:t>		(</a:t>
            </a:r>
            <a:r>
              <a:rPr lang="ko-KR" altLang="en-US" sz="1400" b="1" dirty="0" smtClean="0"/>
              <a:t>시작과 끝 </a:t>
            </a:r>
            <a:r>
              <a:rPr lang="ko-KR" altLang="en-US" sz="1400" b="1" dirty="0" err="1" smtClean="0"/>
              <a:t>이있는</a:t>
            </a:r>
            <a:r>
              <a:rPr lang="ko-KR" altLang="en-US" sz="1400" b="1" dirty="0" smtClean="0"/>
              <a:t> 것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  <a:p>
            <a:pPr lvl="1"/>
            <a:r>
              <a:rPr lang="ko-KR" altLang="en-US" sz="1400" b="1" dirty="0" err="1"/>
              <a:t>액티비티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 err="1"/>
              <a:t>액티비티와</a:t>
            </a:r>
            <a:r>
              <a:rPr lang="ko-KR" altLang="en-US" sz="1400" b="1" dirty="0"/>
              <a:t> 전역 작업 호출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기타</a:t>
            </a:r>
            <a:endParaRPr lang="en-US" altLang="ko-KR" sz="1400" dirty="0"/>
          </a:p>
          <a:p>
            <a:pPr lvl="1"/>
            <a:r>
              <a:rPr lang="ko-KR" altLang="en-US" sz="1400" dirty="0"/>
              <a:t>협업 모델 </a:t>
            </a:r>
            <a:r>
              <a:rPr lang="en-US" altLang="ko-KR" sz="1400" dirty="0"/>
              <a:t>- </a:t>
            </a:r>
            <a:r>
              <a:rPr lang="ko-KR" altLang="en-US" sz="1400" dirty="0"/>
              <a:t>협업 모델과 메시지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모델</a:t>
            </a:r>
          </a:p>
          <a:p>
            <a:pPr lvl="1"/>
            <a:r>
              <a:rPr lang="ko-KR" altLang="en-US" sz="1400" dirty="0"/>
              <a:t>이벤트 </a:t>
            </a:r>
            <a:r>
              <a:rPr lang="en-US" altLang="ko-KR" sz="1400" dirty="0"/>
              <a:t>- </a:t>
            </a:r>
            <a:r>
              <a:rPr lang="ko-KR" altLang="en-US" sz="1400" dirty="0"/>
              <a:t>중간 이벤트</a:t>
            </a:r>
          </a:p>
          <a:p>
            <a:pPr lvl="1"/>
            <a:r>
              <a:rPr lang="ko-KR" altLang="en-US" sz="1400" dirty="0"/>
              <a:t>예외처리 </a:t>
            </a:r>
            <a:r>
              <a:rPr lang="en-US" altLang="ko-KR" sz="1400" dirty="0"/>
              <a:t>- </a:t>
            </a:r>
            <a:r>
              <a:rPr lang="ko-KR" altLang="en-US" sz="1400" dirty="0"/>
              <a:t>방해 및 비 방해 이벤트</a:t>
            </a:r>
          </a:p>
          <a:p>
            <a:pPr lvl="1"/>
            <a:r>
              <a:rPr lang="ko-KR" altLang="en-US" sz="1400" dirty="0"/>
              <a:t>보상 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보상 프로세스 및 보상 이벤트 하위 프로세스</a:t>
            </a:r>
          </a:p>
          <a:p>
            <a:pPr lvl="1"/>
            <a:r>
              <a:rPr lang="ko-KR" altLang="en-US" sz="1400" dirty="0"/>
              <a:t>프로세스 안의 데이터 객체 </a:t>
            </a:r>
            <a:r>
              <a:rPr lang="en-US" altLang="ko-KR" sz="1400" dirty="0"/>
              <a:t>-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플로우</a:t>
            </a:r>
            <a:r>
              <a:rPr lang="ko-KR" altLang="en-US" sz="1400" dirty="0"/>
              <a:t> 및 데이터 객체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 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이벤트</a:t>
            </a:r>
            <a:endParaRPr lang="en-US" altLang="ko-KR" sz="1400" dirty="0"/>
          </a:p>
          <a:p>
            <a:pPr lvl="1"/>
            <a:r>
              <a:rPr lang="ko-KR" altLang="en-US" sz="1400" dirty="0"/>
              <a:t>기본적인 시작</a:t>
            </a:r>
            <a:r>
              <a:rPr lang="en-US" altLang="ko-KR" sz="1400" dirty="0"/>
              <a:t>, </a:t>
            </a:r>
            <a:r>
              <a:rPr lang="ko-KR" altLang="en-US" sz="1400" dirty="0"/>
              <a:t>종료</a:t>
            </a:r>
            <a:r>
              <a:rPr lang="en-US" altLang="ko-KR" sz="1400" dirty="0"/>
              <a:t>, </a:t>
            </a:r>
            <a:r>
              <a:rPr lang="ko-KR" altLang="en-US" sz="1400" dirty="0"/>
              <a:t>중간 이벤트는 원의 모양으로 표기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08" y="2106613"/>
            <a:ext cx="3667125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19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베타적 </a:t>
            </a:r>
            <a:r>
              <a:rPr lang="ko-KR" altLang="en-US" sz="1400" dirty="0" err="1"/>
              <a:t>게이트웨이</a:t>
            </a:r>
            <a:r>
              <a:rPr lang="en-US" altLang="ko-KR" sz="1400" dirty="0"/>
              <a:t>(exclusive gateway)</a:t>
            </a:r>
          </a:p>
          <a:p>
            <a:pPr lvl="1"/>
            <a:r>
              <a:rPr lang="ko-KR" altLang="en-US" sz="1400" dirty="0"/>
              <a:t>내부에 </a:t>
            </a:r>
            <a:r>
              <a:rPr lang="en-US" altLang="ko-KR" sz="1400" dirty="0"/>
              <a:t>X</a:t>
            </a:r>
            <a:r>
              <a:rPr lang="ko-KR" altLang="en-US" sz="1400" dirty="0"/>
              <a:t>를 넣어도 동일한 표식으로 이해</a:t>
            </a:r>
          </a:p>
          <a:p>
            <a:pPr lvl="1"/>
            <a:r>
              <a:rPr lang="ko-KR" altLang="en-US" sz="1400" dirty="0" smtClean="0"/>
              <a:t>여러 개의 흐름 중에 </a:t>
            </a:r>
            <a:r>
              <a:rPr lang="ko-KR" altLang="en-US" sz="1400" dirty="0"/>
              <a:t>하나를 선택하는 논리적 흐름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400" dirty="0"/>
              <a:t>병렬 </a:t>
            </a:r>
            <a:r>
              <a:rPr lang="ko-KR" altLang="en-US" sz="1400" dirty="0" err="1"/>
              <a:t>게이트웨이</a:t>
            </a:r>
            <a:r>
              <a:rPr lang="en-US" altLang="ko-KR" sz="1400" dirty="0"/>
              <a:t>(parallel gateway)</a:t>
            </a:r>
          </a:p>
          <a:p>
            <a:pPr lvl="1"/>
            <a:r>
              <a:rPr lang="ko-KR" altLang="en-US" sz="1400" dirty="0" err="1"/>
              <a:t>둘이상의</a:t>
            </a:r>
            <a:r>
              <a:rPr lang="ko-KR" altLang="en-US" sz="1400" dirty="0"/>
              <a:t> 경로로 분리되어 동시에 실행을 가능하도록 하는 </a:t>
            </a:r>
            <a:r>
              <a:rPr lang="ko-KR" altLang="en-US" sz="1400" dirty="0" err="1"/>
              <a:t>게이트웨이</a:t>
            </a:r>
            <a:endParaRPr lang="ko-KR" altLang="en-US" sz="1400" dirty="0"/>
          </a:p>
          <a:p>
            <a:pPr lvl="1"/>
            <a:r>
              <a:rPr lang="ko-KR" altLang="en-US" sz="1400" dirty="0" err="1"/>
              <a:t>모든경로로</a:t>
            </a:r>
            <a:r>
              <a:rPr lang="ko-KR" altLang="en-US" sz="1400" dirty="0"/>
              <a:t> 분리된 토큰이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도착지에서 모두 만나야 진행가능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2062416"/>
            <a:ext cx="8763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67" y="1871915"/>
            <a:ext cx="3095625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40" y="4527193"/>
            <a:ext cx="3600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4774843"/>
            <a:ext cx="968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03265" y="26514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배타적 </a:t>
            </a:r>
            <a:r>
              <a:rPr lang="ko-KR" altLang="en-US" dirty="0" err="1" smtClean="0"/>
              <a:t>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93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포괄적 </a:t>
            </a:r>
            <a:r>
              <a:rPr lang="ko-KR" altLang="en-US" sz="1400" dirty="0" err="1"/>
              <a:t>게이트웨이</a:t>
            </a:r>
            <a:r>
              <a:rPr lang="en-US" altLang="ko-KR" sz="1400" dirty="0"/>
              <a:t>(inclusive gateway)</a:t>
            </a:r>
          </a:p>
          <a:p>
            <a:pPr lvl="1"/>
            <a:r>
              <a:rPr lang="ko-KR" altLang="en-US" sz="1400" dirty="0"/>
              <a:t>하나이상의 경로를 선택하는 시작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역할</a:t>
            </a:r>
          </a:p>
          <a:p>
            <a:pPr lvl="1"/>
            <a:r>
              <a:rPr lang="ko-KR" altLang="en-US" sz="1400" dirty="0"/>
              <a:t>하나 이상의 경로가 </a:t>
            </a:r>
            <a:r>
              <a:rPr lang="ko-KR" altLang="en-US" sz="1400" dirty="0" err="1"/>
              <a:t>진행중일때</a:t>
            </a:r>
            <a:r>
              <a:rPr lang="ko-KR" altLang="en-US" sz="1400" dirty="0"/>
              <a:t> 도착 </a:t>
            </a:r>
            <a:r>
              <a:rPr lang="ko-KR" altLang="en-US" sz="1400" dirty="0" err="1"/>
              <a:t>게이트웨이</a:t>
            </a:r>
            <a:r>
              <a:rPr lang="ko-KR" altLang="en-US" sz="1400" dirty="0"/>
              <a:t> 역할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47" y="2790773"/>
            <a:ext cx="103981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97" y="2316111"/>
            <a:ext cx="40132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2" y="4403673"/>
            <a:ext cx="4013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47" y="4403673"/>
            <a:ext cx="3922713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BPMN Notation </a:t>
            </a:r>
            <a:r>
              <a:rPr lang="ko-KR" altLang="en-US" dirty="0"/>
              <a:t>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협업 모델</a:t>
            </a:r>
            <a:endParaRPr lang="en-US" altLang="ko-KR" sz="1400" dirty="0"/>
          </a:p>
          <a:p>
            <a:pPr lvl="1"/>
            <a:r>
              <a:rPr lang="ko-KR" altLang="en-US" sz="1400" dirty="0"/>
              <a:t>둘 이상의 풀을 이용해 메시지 </a:t>
            </a:r>
            <a:r>
              <a:rPr lang="ko-KR" altLang="en-US" sz="1400" dirty="0" err="1"/>
              <a:t>플로우를</a:t>
            </a:r>
            <a:r>
              <a:rPr lang="ko-KR" altLang="en-US" sz="1400" dirty="0"/>
              <a:t> 주고받는 형식으로 표기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060576"/>
            <a:ext cx="6192837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4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BPMN Notation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60" t="13191" r="6051" b="3082"/>
          <a:stretch/>
        </p:blipFill>
        <p:spPr>
          <a:xfrm>
            <a:off x="0" y="861957"/>
            <a:ext cx="9144000" cy="56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(Activity Diagram)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다양한 프로젝트에서 </a:t>
            </a:r>
            <a:r>
              <a:rPr lang="ko-KR" altLang="en-US" dirty="0"/>
              <a:t>요구사항 분석의 일부로서 사용자들의 작업흐름을 모델화하고 분석하는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어떤 일은 동시에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순서대로 일어나는 일</a:t>
            </a:r>
            <a:endParaRPr lang="en-US" altLang="ko-KR" dirty="0" smtClean="0"/>
          </a:p>
          <a:p>
            <a:r>
              <a:rPr lang="ko-KR" altLang="en-US" dirty="0" smtClean="0"/>
              <a:t>어떤 일은 선택적으로 분기되어 일어나는 일</a:t>
            </a:r>
            <a:endParaRPr lang="en-US" altLang="ko-KR" dirty="0" smtClean="0"/>
          </a:p>
          <a:p>
            <a:r>
              <a:rPr lang="en-US" altLang="ko-KR" dirty="0" smtClean="0"/>
              <a:t>UML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</a:t>
            </a:r>
            <a:r>
              <a:rPr lang="ko-KR" altLang="en-US" dirty="0"/>
              <a:t>같은 </a:t>
            </a:r>
            <a:r>
              <a:rPr lang="ko-KR" altLang="en-US" dirty="0" smtClean="0"/>
              <a:t>표기법을 활용하여 작업의 흐름을 정의</a:t>
            </a:r>
            <a:endParaRPr lang="en-US" altLang="ko-KR" dirty="0" smtClean="0"/>
          </a:p>
          <a:p>
            <a:r>
              <a:rPr lang="ko-KR" altLang="en-US" dirty="0" smtClean="0"/>
              <a:t>비즈니스를 </a:t>
            </a:r>
            <a:r>
              <a:rPr lang="ko-KR" altLang="en-US" dirty="0"/>
              <a:t>돕는 소프트웨어일 경우 비즈니스 도메인에 대한 이해가 무엇보다도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r>
              <a:rPr lang="ko-KR" altLang="en-US" dirty="0" smtClean="0"/>
              <a:t>처리과정</a:t>
            </a:r>
            <a:r>
              <a:rPr lang="en-US" altLang="ko-KR" dirty="0"/>
              <a:t>(</a:t>
            </a:r>
            <a:r>
              <a:rPr lang="ko-KR" altLang="en-US" dirty="0"/>
              <a:t>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중요시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 다이어그램을 참조하면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객체간의 메시지 흐름을 이용한 상호연동을 시간에 따라 상세히 기술하는데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다이어그램은 그러한 과정이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자체의 흐름을 정의하는데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9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시작점 </a:t>
            </a:r>
            <a:r>
              <a:rPr lang="en-US" altLang="ko-KR" dirty="0"/>
              <a:t>: </a:t>
            </a:r>
            <a:r>
              <a:rPr lang="ko-KR" altLang="en-US" dirty="0" smtClean="0"/>
              <a:t>●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종료점</a:t>
            </a:r>
            <a:r>
              <a:rPr lang="ko-KR" altLang="en-US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활동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098" name="Picture 2" descr="http://cfile7.uf.tistory.com/original/117747314C46A52CA06C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84" y="1523258"/>
            <a:ext cx="2533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file26.uf.tistory.com/image/136E4F224C46A62D1BAF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32" y="2708224"/>
            <a:ext cx="1524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도미노피자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하나의 프로세스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621"/>
          <a:stretch/>
        </p:blipFill>
        <p:spPr>
          <a:xfrm>
            <a:off x="374673" y="1076134"/>
            <a:ext cx="8394654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처리과정에서는 조건에 의한 분기가 생기는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</a:t>
            </a:r>
            <a:r>
              <a:rPr lang="ko-KR" altLang="en-US" dirty="0"/>
              <a:t>의해 분기되는 지점을 </a:t>
            </a:r>
            <a:r>
              <a:rPr lang="en-US" altLang="ko-KR" dirty="0"/>
              <a:t>'</a:t>
            </a:r>
            <a:r>
              <a:rPr lang="ko-KR" altLang="en-US" dirty="0" smtClean="0"/>
              <a:t>결정위치</a:t>
            </a:r>
            <a:r>
              <a:rPr lang="en-US" altLang="ko-KR" dirty="0" smtClean="0"/>
              <a:t>‘</a:t>
            </a:r>
          </a:p>
          <a:p>
            <a:pPr lvl="1"/>
            <a:r>
              <a:rPr lang="ko-KR" altLang="en-US" dirty="0" smtClean="0"/>
              <a:t>마름모꼴로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조건은 분기된 </a:t>
            </a:r>
            <a:r>
              <a:rPr lang="ko-KR" altLang="en-US" dirty="0" err="1" smtClean="0"/>
              <a:t>하살표에</a:t>
            </a:r>
            <a:r>
              <a:rPr lang="ko-KR" altLang="en-US" dirty="0" smtClean="0"/>
              <a:t> 대괄호로 감싸서 표현</a:t>
            </a:r>
            <a:endParaRPr lang="en-US" altLang="ko-KR" dirty="0"/>
          </a:p>
        </p:txBody>
      </p:sp>
      <p:pic>
        <p:nvPicPr>
          <p:cNvPr id="5122" name="Picture 2" descr="http://cfile1.uf.tistory.com/original/113FE6134C46A743396B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55" y="3280951"/>
            <a:ext cx="42672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동시경로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처리과정 </a:t>
            </a:r>
            <a:r>
              <a:rPr lang="ko-KR" altLang="en-US" dirty="0"/>
              <a:t>중에는 특정 활동이 동시에 같이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하나로 </a:t>
            </a:r>
            <a:r>
              <a:rPr lang="ko-KR" altLang="en-US" dirty="0"/>
              <a:t>모이는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ko-KR" altLang="en-US" dirty="0"/>
              <a:t>처리경로를 동시에 실행되는 부분을 속이 찬 긴 직사각형으로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/>
              <a:t>두 경로가 하나로 합쳐질 경우에도 이 표시가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6146" name="Picture 2" descr="http://cfile24.uf.tistory.com/image/1639EA214C46A7DE0601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15" y="2936839"/>
            <a:ext cx="3648690" cy="32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" y="369151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병렬적 분기를 나타낸다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2768753" y="3876180"/>
            <a:ext cx="576427" cy="9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4167" y="3691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4155" y="5228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끝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337300" y="3876180"/>
            <a:ext cx="866867" cy="9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1"/>
          </p:cNvCxnSpPr>
          <p:nvPr/>
        </p:nvCxnSpPr>
        <p:spPr>
          <a:xfrm flipH="1">
            <a:off x="6489700" y="5412880"/>
            <a:ext cx="86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SwimLane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영역을 나누어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스윔</a:t>
            </a:r>
            <a:r>
              <a:rPr lang="ko-KR" altLang="en-US" dirty="0" smtClean="0"/>
              <a:t> 레인은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 뿐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프로세스 흐름의 정의할 때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671524"/>
            <a:ext cx="7543799" cy="505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병렬적 분기 처리의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45" y="2186345"/>
            <a:ext cx="5056789" cy="36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스윔</a:t>
            </a:r>
            <a:r>
              <a:rPr lang="ko-KR" altLang="en-US" dirty="0" smtClean="0"/>
              <a:t> 레인을 </a:t>
            </a:r>
            <a:r>
              <a:rPr lang="ko-KR" altLang="en-US" dirty="0" smtClean="0"/>
              <a:t>활용한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06" y="2711911"/>
            <a:ext cx="5961991" cy="24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AS-IS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TO-BE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사용자 삽입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68347"/>
            <a:ext cx="4352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190874"/>
            <a:ext cx="4476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활용하여 프로세스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도구를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채용 프로세스를 작성해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22" y="1828800"/>
            <a:ext cx="7962040" cy="40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활용하여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60" t="13191" r="6051" b="3082"/>
          <a:stretch/>
        </p:blipFill>
        <p:spPr>
          <a:xfrm>
            <a:off x="0" y="868335"/>
            <a:ext cx="9144000" cy="56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학사 행정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26034"/>
            <a:ext cx="6334125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6" y="4155200"/>
            <a:ext cx="7934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학사 행정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902"/>
            <a:ext cx="9144000" cy="1531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3907393"/>
            <a:ext cx="42957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대출 프로세스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861958"/>
            <a:ext cx="5381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9" y="1417535"/>
            <a:ext cx="7343775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22714"/>
            <a:ext cx="739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대출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13" y="1289154"/>
            <a:ext cx="73818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013179"/>
            <a:ext cx="7362825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4737204"/>
            <a:ext cx="7305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14864</TotalTime>
  <Words>688</Words>
  <Application>Microsoft Office PowerPoint</Application>
  <PresentationFormat>화면 슬라이드 쇼(4:3)</PresentationFormat>
  <Paragraphs>168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객체 지향  정보시스템 개발(UML)</vt:lpstr>
      <vt:lpstr>평가 준비</vt:lpstr>
      <vt:lpstr>비즈니스 프로세스란? </vt:lpstr>
      <vt:lpstr>도미노피자</vt:lpstr>
      <vt:lpstr>학사 행정</vt:lpstr>
      <vt:lpstr>학사 행정</vt:lpstr>
      <vt:lpstr>대출 프로세스</vt:lpstr>
      <vt:lpstr>대출 프로세스</vt:lpstr>
      <vt:lpstr>대출 프로세스</vt:lpstr>
      <vt:lpstr>채용 절차</vt:lpstr>
      <vt:lpstr>채용 절차</vt:lpstr>
      <vt:lpstr>채용 절차</vt:lpstr>
      <vt:lpstr>채용 절차</vt:lpstr>
      <vt:lpstr>채용 절차</vt:lpstr>
      <vt:lpstr>채용 절차</vt:lpstr>
      <vt:lpstr>프로세스 모델링 방법</vt:lpstr>
      <vt:lpstr>순서도 여긴 내일 부터 ~</vt:lpstr>
      <vt:lpstr>프로세스 표현법</vt:lpstr>
      <vt:lpstr>Petri-Net</vt:lpstr>
      <vt:lpstr>Petri-Net</vt:lpstr>
      <vt:lpstr>Petri-Net</vt:lpstr>
      <vt:lpstr>어려워 보인다.</vt:lpstr>
      <vt:lpstr>비즈니스 프로세스를 Petri Net으로 표현</vt:lpstr>
      <vt:lpstr>비즈니스 프로세스를 Petri Net으로 표현</vt:lpstr>
      <vt:lpstr>PowerPoint 프레젠테이션</vt:lpstr>
      <vt:lpstr>PowerPoint 프레젠테이션</vt:lpstr>
      <vt:lpstr>아래 채용 절차를 액티비티 다이어그램</vt:lpstr>
      <vt:lpstr>아래 채용 절차를 ICN으로 표기</vt:lpstr>
      <vt:lpstr>BPMN (시험 여기부터)</vt:lpstr>
      <vt:lpstr>BPMN의 위치</vt:lpstr>
      <vt:lpstr>BPMN의 위치</vt:lpstr>
      <vt:lpstr>BPMN 2.0</vt:lpstr>
      <vt:lpstr>BPMN Notation 중</vt:lpstr>
      <vt:lpstr>BPMN Notation 중</vt:lpstr>
      <vt:lpstr>BPMN Notation 중</vt:lpstr>
      <vt:lpstr>BPMN Notation 중</vt:lpstr>
      <vt:lpstr>BPMN Notation을 활용하여 작성</vt:lpstr>
      <vt:lpstr>액티비티 다이어그램 (Activity Diagram)</vt:lpstr>
      <vt:lpstr>기본 구성 요소</vt:lpstr>
      <vt:lpstr>선택적 분기</vt:lpstr>
      <vt:lpstr>병렬적 분기</vt:lpstr>
      <vt:lpstr>SwimLane</vt:lpstr>
      <vt:lpstr>병렬적 분기 처리의 예</vt:lpstr>
      <vt:lpstr>스윔 레인을 활용한 예</vt:lpstr>
      <vt:lpstr>AS-IS 와 TO-BE</vt:lpstr>
      <vt:lpstr>UML 도구를 활용하여 프로세스 표현</vt:lpstr>
      <vt:lpstr>Activity Diagram을 활용하여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1312</cp:revision>
  <dcterms:created xsi:type="dcterms:W3CDTF">2017-03-09T06:52:53Z</dcterms:created>
  <dcterms:modified xsi:type="dcterms:W3CDTF">2019-09-17T04:00:28Z</dcterms:modified>
</cp:coreProperties>
</file>