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notesMasterIdLst>
    <p:notesMasterId r:id="rId21"/>
  </p:notesMasterIdLst>
  <p:sldIdLst>
    <p:sldId id="434" r:id="rId2"/>
    <p:sldId id="743" r:id="rId3"/>
    <p:sldId id="744" r:id="rId4"/>
    <p:sldId id="745" r:id="rId5"/>
    <p:sldId id="746" r:id="rId6"/>
    <p:sldId id="747" r:id="rId7"/>
    <p:sldId id="748" r:id="rId8"/>
    <p:sldId id="749" r:id="rId9"/>
    <p:sldId id="752" r:id="rId10"/>
    <p:sldId id="753" r:id="rId11"/>
    <p:sldId id="757" r:id="rId12"/>
    <p:sldId id="754" r:id="rId13"/>
    <p:sldId id="758" r:id="rId14"/>
    <p:sldId id="755" r:id="rId15"/>
    <p:sldId id="759" r:id="rId16"/>
    <p:sldId id="756" r:id="rId17"/>
    <p:sldId id="750" r:id="rId18"/>
    <p:sldId id="760" r:id="rId19"/>
    <p:sldId id="763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E9FF"/>
    <a:srgbClr val="75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88479" autoAdjust="0"/>
  </p:normalViewPr>
  <p:slideViewPr>
    <p:cSldViewPr snapToGrid="0">
      <p:cViewPr varScale="1">
        <p:scale>
          <a:sx n="82" d="100"/>
          <a:sy n="82" d="100"/>
        </p:scale>
        <p:origin x="144" y="5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BDD88-E5D9-4E70-A448-3556BB33AA72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93C91-F793-47EF-9D75-5D2C1CA9C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86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93C91-F793-47EF-9D75-5D2C1CA9C70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393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10360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4961" y="2802241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FB69-F0EC-4822-AE63-00EAEBE003EB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4961" y="2309425"/>
            <a:ext cx="6700603" cy="45719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124" y="5717460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44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A610-291F-4FCD-B6D1-E1AEA4C57316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97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713"/>
            <a:ext cx="9144000" cy="65420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61958"/>
            <a:ext cx="9144000" cy="5659112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89B384C2-21DC-451A-85E7-10117E4DEC2C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057400" y="6497028"/>
            <a:ext cx="50292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68489"/>
            <a:ext cx="7622713" cy="70066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714" y="468419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8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F312-86D8-4FC5-AD84-AFC561126411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330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0" y="880430"/>
            <a:ext cx="4514850" cy="572660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49" y="867859"/>
            <a:ext cx="4431839" cy="5739877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6B7AF35F-C316-4D44-BCE1-B5D76FAA6FA6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057400" y="6485305"/>
            <a:ext cx="50292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0" y="1713"/>
            <a:ext cx="9144000" cy="65420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68489"/>
            <a:ext cx="7622713" cy="70066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714" y="468419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02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B827-A3CE-435B-A78F-1B24C298D468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394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BE9A-83D6-4A93-9424-19DD5CD63289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019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4E88-0905-4806-88EC-3D6908030BD7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0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B3A4-79A6-4700-AF39-4ADF589BD2FC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503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80AF-4AF3-4251-B2D1-BA9096D22850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526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7A348-7E7B-460C-8F18-76B7CB69ACC0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42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 지향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정보시스템 개발</a:t>
            </a:r>
            <a:r>
              <a:rPr lang="en-US" altLang="ko-KR" dirty="0" smtClean="0"/>
              <a:t>(UML)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박민재</a:t>
            </a:r>
            <a:endParaRPr lang="en-US" altLang="ko-KR" dirty="0" smtClean="0"/>
          </a:p>
          <a:p>
            <a:r>
              <a:rPr lang="en-US" altLang="ko-KR" dirty="0" smtClean="0"/>
              <a:t>mjpark@daelim.ac.kr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15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Aggregation (</a:t>
            </a:r>
            <a:r>
              <a:rPr lang="ko-KR" altLang="en-US" dirty="0" smtClean="0"/>
              <a:t>집합</a:t>
            </a:r>
            <a:r>
              <a:rPr lang="en-US" altLang="ko-KR" dirty="0"/>
              <a:t>) [</a:t>
            </a:r>
            <a:r>
              <a:rPr lang="ko-KR" altLang="en-US" dirty="0"/>
              <a:t>실습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팩토리는</a:t>
            </a:r>
            <a:r>
              <a:rPr lang="ko-KR" altLang="en-US" dirty="0" smtClean="0"/>
              <a:t> </a:t>
            </a:r>
            <a:r>
              <a:rPr lang="ko-KR" altLang="en-US" dirty="0" err="1"/>
              <a:t>애드온이라는</a:t>
            </a:r>
            <a:r>
              <a:rPr lang="ko-KR" altLang="en-US" dirty="0"/>
              <a:t> 것을 건설해서</a:t>
            </a:r>
            <a:r>
              <a:rPr lang="en-US" altLang="ko-KR" dirty="0"/>
              <a:t>, </a:t>
            </a:r>
            <a:r>
              <a:rPr lang="ko-KR" altLang="en-US" dirty="0"/>
              <a:t>기존의 </a:t>
            </a:r>
            <a:r>
              <a:rPr lang="ko-KR" altLang="en-US" dirty="0" err="1"/>
              <a:t>팩토리에서는</a:t>
            </a:r>
            <a:r>
              <a:rPr lang="ko-KR" altLang="en-US" dirty="0"/>
              <a:t> 생산하지 못하는 </a:t>
            </a:r>
            <a:r>
              <a:rPr lang="ko-KR" altLang="en-US" dirty="0" err="1" smtClean="0"/>
              <a:t>시즈탱크를</a:t>
            </a:r>
            <a:r>
              <a:rPr lang="ko-KR" altLang="en-US" dirty="0" smtClean="0"/>
              <a:t> </a:t>
            </a:r>
            <a:r>
              <a:rPr lang="ko-KR" altLang="en-US" dirty="0"/>
              <a:t>생산할 수가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애드온은</a:t>
            </a:r>
            <a:r>
              <a:rPr lang="ko-KR" altLang="en-US" dirty="0" smtClean="0"/>
              <a:t> </a:t>
            </a:r>
            <a:r>
              <a:rPr lang="ko-KR" altLang="en-US" dirty="0" err="1"/>
              <a:t>팩토리가</a:t>
            </a:r>
            <a:r>
              <a:rPr lang="ko-KR" altLang="en-US" dirty="0"/>
              <a:t> 위치를 이동하여도 파괴되지 않고</a:t>
            </a:r>
            <a:r>
              <a:rPr lang="en-US" altLang="ko-KR" dirty="0"/>
              <a:t>, </a:t>
            </a:r>
            <a:r>
              <a:rPr lang="ko-KR" altLang="en-US" dirty="0"/>
              <a:t>다른 </a:t>
            </a:r>
            <a:r>
              <a:rPr lang="ko-KR" altLang="en-US" dirty="0" err="1"/>
              <a:t>팩토리가</a:t>
            </a:r>
            <a:r>
              <a:rPr lang="ko-KR" altLang="en-US" dirty="0"/>
              <a:t> 연결이 되면 또 동작을 정상적으로 하게 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다른 예로</a:t>
            </a:r>
            <a:r>
              <a:rPr lang="en-US" altLang="ko-KR" dirty="0"/>
              <a:t>, </a:t>
            </a:r>
            <a:r>
              <a:rPr lang="ko-KR" altLang="en-US" dirty="0"/>
              <a:t>컴퓨터에는 모니터와 마우스와 키보드가 있는데 이것들도 같은 의미로 해석이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연결 되는 다이아몬드가 채워져 있지 않으면 </a:t>
            </a:r>
            <a:r>
              <a:rPr lang="en-US" altLang="ko-KR" dirty="0" smtClean="0"/>
              <a:t>Aggregation 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/>
              <a:t>팩</a:t>
            </a:r>
            <a:r>
              <a:rPr lang="ko-KR" altLang="en-US" dirty="0" err="1" smtClean="0"/>
              <a:t>토리가</a:t>
            </a:r>
            <a:r>
              <a:rPr lang="ko-KR" altLang="en-US" dirty="0" smtClean="0"/>
              <a:t> 사라져도 </a:t>
            </a:r>
            <a:r>
              <a:rPr lang="ko-KR" altLang="en-US" dirty="0" err="1" smtClean="0"/>
              <a:t>에드온은</a:t>
            </a:r>
            <a:r>
              <a:rPr lang="ko-KR" altLang="en-US" dirty="0" smtClean="0"/>
              <a:t> 남는다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122" name="Picture 2" descr="http://cfile2.uf.tistory.com/image/111FB83A4EE0C11835C2B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186" y="3319466"/>
            <a:ext cx="6265627" cy="2540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30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Aggregation (</a:t>
            </a:r>
            <a:r>
              <a:rPr lang="ko-KR" altLang="en-US" dirty="0"/>
              <a:t>집합</a:t>
            </a:r>
            <a:r>
              <a:rPr lang="en-US" altLang="ko-KR" dirty="0"/>
              <a:t>) [</a:t>
            </a:r>
            <a:r>
              <a:rPr lang="ko-KR" altLang="en-US" dirty="0"/>
              <a:t>실습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11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9" y="3791310"/>
            <a:ext cx="4179570" cy="2806944"/>
          </a:xfrm>
          <a:prstGeom prst="rect">
            <a:avLst/>
          </a:prstGeom>
        </p:spPr>
      </p:pic>
      <p:pic>
        <p:nvPicPr>
          <p:cNvPr id="7" name="Picture 2" descr="http://cfile2.uf.tistory.com/image/111FB83A4EE0C11835C2B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942" y="1238585"/>
            <a:ext cx="6265627" cy="2540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170" y="4156186"/>
            <a:ext cx="2411292" cy="220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542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Composition (</a:t>
            </a:r>
            <a:r>
              <a:rPr lang="ko-KR" altLang="en-US" dirty="0" smtClean="0"/>
              <a:t>합성</a:t>
            </a:r>
            <a:r>
              <a:rPr lang="en-US" altLang="ko-KR" dirty="0" smtClean="0"/>
              <a:t>) [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캐리어</a:t>
            </a:r>
            <a:r>
              <a:rPr lang="en-US" altLang="ko-KR" dirty="0" smtClean="0"/>
              <a:t>(?)</a:t>
            </a:r>
            <a:endParaRPr lang="ko-KR" altLang="en-US" dirty="0"/>
          </a:p>
          <a:p>
            <a:r>
              <a:rPr lang="ko-KR" altLang="en-US" dirty="0" smtClean="0"/>
              <a:t>실제 </a:t>
            </a:r>
            <a:r>
              <a:rPr lang="ko-KR" altLang="en-US" dirty="0" err="1"/>
              <a:t>스타크래프트에서는</a:t>
            </a:r>
            <a:r>
              <a:rPr lang="ko-KR" altLang="en-US" dirty="0"/>
              <a:t> </a:t>
            </a:r>
            <a:r>
              <a:rPr lang="ko-KR" altLang="en-US" dirty="0" err="1"/>
              <a:t>캐리어가</a:t>
            </a:r>
            <a:r>
              <a:rPr lang="ko-KR" altLang="en-US" dirty="0"/>
              <a:t> 생성이 되어서 </a:t>
            </a:r>
            <a:r>
              <a:rPr lang="ko-KR" altLang="en-US" dirty="0" err="1"/>
              <a:t>인터셉터라는</a:t>
            </a:r>
            <a:r>
              <a:rPr lang="ko-KR" altLang="en-US" dirty="0"/>
              <a:t> </a:t>
            </a:r>
            <a:r>
              <a:rPr lang="ko-KR" altLang="en-US" dirty="0" err="1"/>
              <a:t>유닛을</a:t>
            </a:r>
            <a:r>
              <a:rPr lang="ko-KR" altLang="en-US" dirty="0"/>
              <a:t> 다시 생성하지만</a:t>
            </a:r>
            <a:r>
              <a:rPr lang="en-US" altLang="ko-KR" dirty="0"/>
              <a:t>, </a:t>
            </a:r>
            <a:r>
              <a:rPr lang="ko-KR" altLang="en-US" dirty="0"/>
              <a:t>여기서는 전제조건을 </a:t>
            </a:r>
            <a:r>
              <a:rPr lang="ko-KR" altLang="en-US" dirty="0" err="1" smtClean="0"/>
              <a:t>캐리어가</a:t>
            </a:r>
            <a:r>
              <a:rPr lang="ko-KR" altLang="en-US" dirty="0"/>
              <a:t> </a:t>
            </a:r>
            <a:r>
              <a:rPr lang="ko-KR" altLang="en-US" dirty="0" smtClean="0"/>
              <a:t>생성이 </a:t>
            </a:r>
            <a:r>
              <a:rPr lang="ko-KR" altLang="en-US" dirty="0"/>
              <a:t>되는 동시에 </a:t>
            </a:r>
            <a:r>
              <a:rPr lang="ko-KR" altLang="en-US" dirty="0" err="1"/>
              <a:t>인터셉터가</a:t>
            </a:r>
            <a:r>
              <a:rPr lang="ko-KR" altLang="en-US" dirty="0"/>
              <a:t> 생성이 된다고 </a:t>
            </a:r>
            <a:r>
              <a:rPr lang="ko-KR" altLang="en-US" dirty="0" smtClean="0"/>
              <a:t>가정한다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r>
              <a:rPr lang="ko-KR" altLang="en-US" dirty="0" err="1" smtClean="0"/>
              <a:t>캐리어가</a:t>
            </a:r>
            <a:r>
              <a:rPr lang="ko-KR" altLang="en-US" dirty="0" smtClean="0"/>
              <a:t> </a:t>
            </a:r>
            <a:r>
              <a:rPr lang="ko-KR" altLang="en-US" dirty="0"/>
              <a:t>죽으면 안에 있던 </a:t>
            </a:r>
            <a:r>
              <a:rPr lang="ko-KR" altLang="en-US" dirty="0" err="1"/>
              <a:t>인터셉터도</a:t>
            </a:r>
            <a:r>
              <a:rPr lang="ko-KR" altLang="en-US" dirty="0"/>
              <a:t> 같이 </a:t>
            </a:r>
            <a:r>
              <a:rPr lang="ko-KR" altLang="en-US" dirty="0" err="1"/>
              <a:t>죽게되니</a:t>
            </a:r>
            <a:r>
              <a:rPr lang="ko-KR" altLang="en-US" dirty="0"/>
              <a:t> 라이프 사이클을 공유하게 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 </a:t>
            </a:r>
            <a:r>
              <a:rPr lang="ko-KR" altLang="en-US" dirty="0"/>
              <a:t>이것이 바로 </a:t>
            </a:r>
            <a:r>
              <a:rPr lang="ko-KR" altLang="en-US" dirty="0" err="1"/>
              <a:t>콤포지션</a:t>
            </a:r>
            <a:r>
              <a:rPr lang="ko-KR" altLang="en-US" dirty="0"/>
              <a:t> </a:t>
            </a:r>
            <a:r>
              <a:rPr lang="ko-KR" altLang="en-US" dirty="0" smtClean="0"/>
              <a:t>모델이다</a:t>
            </a:r>
            <a:r>
              <a:rPr lang="en-US" altLang="ko-KR" dirty="0" smtClean="0"/>
              <a:t>.</a:t>
            </a:r>
            <a:r>
              <a:rPr lang="en-US" altLang="ko-KR" dirty="0"/>
              <a:t> 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만약 위의 </a:t>
            </a:r>
            <a:r>
              <a:rPr lang="ko-KR" altLang="en-US" dirty="0" err="1" smtClean="0"/>
              <a:t>팩토리의</a:t>
            </a:r>
            <a:r>
              <a:rPr lang="ko-KR" altLang="en-US" dirty="0" smtClean="0"/>
              <a:t> 경우 </a:t>
            </a:r>
            <a:r>
              <a:rPr lang="ko-KR" altLang="en-US" dirty="0" err="1" smtClean="0"/>
              <a:t>컴포지션</a:t>
            </a:r>
            <a:r>
              <a:rPr lang="ko-KR" altLang="en-US" dirty="0" smtClean="0"/>
              <a:t> 관계라면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팩토리가</a:t>
            </a:r>
            <a:r>
              <a:rPr lang="ko-KR" altLang="en-US" dirty="0" smtClean="0"/>
              <a:t> 터지면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애드온도</a:t>
            </a:r>
            <a:r>
              <a:rPr lang="ko-KR" altLang="en-US" dirty="0" smtClean="0"/>
              <a:t> 터짐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하지만 그렇지 않기 때문에 </a:t>
            </a:r>
            <a:r>
              <a:rPr lang="ko-KR" altLang="en-US" dirty="0" err="1" smtClean="0"/>
              <a:t>컴포지션</a:t>
            </a:r>
            <a:r>
              <a:rPr lang="ko-KR" altLang="en-US" dirty="0" smtClean="0"/>
              <a:t> 관계가 아니라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애드온</a:t>
            </a:r>
            <a:r>
              <a:rPr lang="ko-KR" altLang="en-US" dirty="0" smtClean="0"/>
              <a:t> 관계임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6146" name="Picture 2" descr="http://cfile26.uf.tistory.com/image/1175F5384EE0C1D90A285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151" y="3909837"/>
            <a:ext cx="5225834" cy="22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300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Composition (</a:t>
            </a:r>
            <a:r>
              <a:rPr lang="ko-KR" altLang="en-US" dirty="0"/>
              <a:t>합성</a:t>
            </a:r>
            <a:r>
              <a:rPr lang="en-US" altLang="ko-KR" dirty="0"/>
              <a:t>) [</a:t>
            </a:r>
            <a:r>
              <a:rPr lang="ko-KR" altLang="en-US" dirty="0"/>
              <a:t>실습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13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308" y="3844545"/>
            <a:ext cx="3876675" cy="2676525"/>
          </a:xfrm>
          <a:prstGeom prst="rect">
            <a:avLst/>
          </a:prstGeom>
        </p:spPr>
      </p:pic>
      <p:pic>
        <p:nvPicPr>
          <p:cNvPr id="6" name="Picture 2" descr="http://cfile26.uf.tistory.com/image/1175F5384EE0C1D90A285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04" y="1075805"/>
            <a:ext cx="5225834" cy="22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014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Dependency(</a:t>
            </a:r>
            <a:r>
              <a:rPr lang="ko-KR" altLang="en-US" dirty="0"/>
              <a:t>의존관계</a:t>
            </a:r>
            <a:r>
              <a:rPr lang="en-US" altLang="ko-KR" dirty="0" smtClean="0"/>
              <a:t>) [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]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289154"/>
            <a:ext cx="7886700" cy="5568846"/>
          </a:xfrm>
        </p:spPr>
        <p:txBody>
          <a:bodyPr>
            <a:normAutofit/>
          </a:bodyPr>
          <a:lstStyle/>
          <a:p>
            <a:r>
              <a:rPr lang="ko-KR" altLang="en-US" dirty="0"/>
              <a:t>의존관계는 한 객체가 </a:t>
            </a:r>
            <a:r>
              <a:rPr lang="ko-KR" altLang="en-US" dirty="0" smtClean="0"/>
              <a:t>다른 객체를 </a:t>
            </a:r>
            <a:r>
              <a:rPr lang="ko-KR" altLang="en-US" dirty="0"/>
              <a:t>소유하지는 않지만</a:t>
            </a:r>
            <a:r>
              <a:rPr lang="en-US" altLang="ko-KR" dirty="0"/>
              <a:t>, </a:t>
            </a:r>
            <a:r>
              <a:rPr lang="ko-KR" altLang="en-US" dirty="0" smtClean="0"/>
              <a:t>다른 객체의 </a:t>
            </a:r>
            <a:r>
              <a:rPr lang="ko-KR" altLang="en-US" dirty="0"/>
              <a:t>변경에 따라서 같이 변경을 해주어야 </a:t>
            </a:r>
            <a:r>
              <a:rPr lang="ko-KR" altLang="en-US" dirty="0" smtClean="0"/>
              <a:t>할 때 사용한다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 smtClean="0"/>
              <a:t>일반적으로 </a:t>
            </a:r>
            <a:r>
              <a:rPr lang="ko-KR" altLang="en-US" dirty="0"/>
              <a:t>아래의 </a:t>
            </a:r>
            <a:r>
              <a:rPr lang="ko-KR" altLang="en-US" dirty="0" err="1"/>
              <a:t>상황일때</a:t>
            </a:r>
            <a:r>
              <a:rPr lang="ko-KR" altLang="en-US" dirty="0"/>
              <a:t> 사용하게 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342900" lvl="1" indent="0">
              <a:buNone/>
            </a:pPr>
            <a:r>
              <a:rPr lang="en-US" altLang="ko-KR" dirty="0" smtClean="0"/>
              <a:t>⑴</a:t>
            </a:r>
            <a:r>
              <a:rPr lang="ko-KR" altLang="en-US" dirty="0"/>
              <a:t>다른 객체를 </a:t>
            </a:r>
            <a:r>
              <a:rPr lang="ko-KR" altLang="en-US" dirty="0" err="1"/>
              <a:t>파라미터로</a:t>
            </a:r>
            <a:r>
              <a:rPr lang="ko-KR" altLang="en-US" dirty="0"/>
              <a:t> 받아서 그 </a:t>
            </a:r>
            <a:r>
              <a:rPr lang="ko-KR" altLang="en-US" dirty="0" err="1"/>
              <a:t>메서드를</a:t>
            </a:r>
            <a:r>
              <a:rPr lang="ko-KR" altLang="en-US" dirty="0"/>
              <a:t> 사용한다</a:t>
            </a:r>
            <a:r>
              <a:rPr lang="en-US" altLang="ko-KR" dirty="0" smtClean="0"/>
              <a:t>.</a:t>
            </a:r>
          </a:p>
          <a:p>
            <a:pPr marL="342900" lvl="1" indent="0">
              <a:buNone/>
            </a:pPr>
            <a:r>
              <a:rPr lang="en-US" altLang="ko-KR" dirty="0" smtClean="0"/>
              <a:t>⑵</a:t>
            </a:r>
            <a:r>
              <a:rPr lang="ko-KR" altLang="en-US" dirty="0"/>
              <a:t>객체의 </a:t>
            </a:r>
            <a:r>
              <a:rPr lang="ko-KR" altLang="en-US" dirty="0" err="1"/>
              <a:t>메서드</a:t>
            </a:r>
            <a:r>
              <a:rPr lang="ko-KR" altLang="en-US" dirty="0"/>
              <a:t> 안에서 다른 객체를 생성해서 </a:t>
            </a:r>
            <a:r>
              <a:rPr lang="ko-KR" altLang="en-US" dirty="0" err="1"/>
              <a:t>리턴한다</a:t>
            </a:r>
            <a:r>
              <a:rPr lang="en-US" altLang="ko-KR" dirty="0" smtClean="0"/>
              <a:t>.</a:t>
            </a:r>
          </a:p>
          <a:p>
            <a:pPr marL="342900" lvl="1" indent="0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배럭스에서는</a:t>
            </a:r>
            <a:r>
              <a:rPr lang="ko-KR" altLang="en-US" dirty="0" smtClean="0"/>
              <a:t> </a:t>
            </a:r>
            <a:r>
              <a:rPr lang="ko-KR" altLang="en-US" dirty="0" err="1"/>
              <a:t>마린이나</a:t>
            </a:r>
            <a:r>
              <a:rPr lang="ko-KR" altLang="en-US" dirty="0"/>
              <a:t> </a:t>
            </a:r>
            <a:r>
              <a:rPr lang="ko-KR" altLang="en-US" dirty="0" err="1"/>
              <a:t>메딕등을</a:t>
            </a:r>
            <a:r>
              <a:rPr lang="ko-KR" altLang="en-US" dirty="0"/>
              <a:t> 생산을 할 수가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배럭스는</a:t>
            </a:r>
            <a:r>
              <a:rPr lang="ko-KR" altLang="en-US" dirty="0" smtClean="0"/>
              <a:t> </a:t>
            </a:r>
            <a:r>
              <a:rPr lang="ko-KR" altLang="en-US" dirty="0" err="1"/>
              <a:t>마린이나</a:t>
            </a:r>
            <a:r>
              <a:rPr lang="ko-KR" altLang="en-US" dirty="0"/>
              <a:t> </a:t>
            </a:r>
            <a:r>
              <a:rPr lang="ko-KR" altLang="en-US" dirty="0" err="1"/>
              <a:t>메딕을</a:t>
            </a:r>
            <a:r>
              <a:rPr lang="ko-KR" altLang="en-US" dirty="0"/>
              <a:t> 사용하지 않고 </a:t>
            </a:r>
            <a:r>
              <a:rPr lang="ko-KR" altLang="en-US" dirty="0" smtClean="0"/>
              <a:t>단순히 </a:t>
            </a:r>
            <a:r>
              <a:rPr lang="en-US" altLang="ko-KR" dirty="0" err="1" smtClean="0"/>
              <a:t>MakeMarine</a:t>
            </a:r>
            <a:r>
              <a:rPr lang="ko-KR" altLang="en-US" dirty="0"/>
              <a:t>이라는 </a:t>
            </a:r>
            <a:r>
              <a:rPr lang="ko-KR" altLang="en-US" dirty="0" err="1"/>
              <a:t>메서드를</a:t>
            </a:r>
            <a:r>
              <a:rPr lang="ko-KR" altLang="en-US" dirty="0"/>
              <a:t> 통해서 </a:t>
            </a:r>
            <a:r>
              <a:rPr lang="ko-KR" altLang="en-US" dirty="0" err="1"/>
              <a:t>마린을</a:t>
            </a:r>
            <a:r>
              <a:rPr lang="ko-KR" altLang="en-US" dirty="0"/>
              <a:t> </a:t>
            </a:r>
            <a:r>
              <a:rPr lang="en-US" altLang="ko-KR" dirty="0"/>
              <a:t>new</a:t>
            </a:r>
            <a:r>
              <a:rPr lang="ko-KR" altLang="en-US" dirty="0"/>
              <a:t>로 생성해서 </a:t>
            </a:r>
            <a:r>
              <a:rPr lang="ko-KR" altLang="en-US" dirty="0" err="1" smtClean="0"/>
              <a:t>리턴한다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위에서 </a:t>
            </a:r>
            <a:r>
              <a:rPr lang="ko-KR" altLang="en-US" dirty="0" err="1"/>
              <a:t>마린의</a:t>
            </a:r>
            <a:r>
              <a:rPr lang="ko-KR" altLang="en-US" dirty="0"/>
              <a:t> 클래스에서 </a:t>
            </a:r>
            <a:r>
              <a:rPr lang="ko-KR" altLang="en-US" dirty="0" err="1"/>
              <a:t>생성자에</a:t>
            </a:r>
            <a:r>
              <a:rPr lang="ko-KR" altLang="en-US" dirty="0"/>
              <a:t> 변경이 생기면 </a:t>
            </a:r>
            <a:r>
              <a:rPr lang="ko-KR" altLang="en-US" dirty="0" err="1"/>
              <a:t>배럭스에서도</a:t>
            </a:r>
            <a:r>
              <a:rPr lang="ko-KR" altLang="en-US" dirty="0"/>
              <a:t> 생성하는 구문을 수정이 되어야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7170" name="Picture 2" descr="http://cfile26.uf.tistory.com/image/1922A53B4EE0CF610C82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733" y="2846039"/>
            <a:ext cx="3361433" cy="2244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929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Dependency(</a:t>
            </a:r>
            <a:r>
              <a:rPr lang="ko-KR" altLang="en-US" dirty="0"/>
              <a:t>의존관계</a:t>
            </a:r>
            <a:r>
              <a:rPr lang="en-US" altLang="ko-KR" dirty="0"/>
              <a:t>) 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15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5845"/>
          <a:stretch/>
        </p:blipFill>
        <p:spPr>
          <a:xfrm>
            <a:off x="4896582" y="2735190"/>
            <a:ext cx="3583748" cy="2956000"/>
          </a:xfrm>
          <a:prstGeom prst="rect">
            <a:avLst/>
          </a:prstGeom>
        </p:spPr>
      </p:pic>
      <p:pic>
        <p:nvPicPr>
          <p:cNvPr id="6" name="Picture 2" descr="http://cfile26.uf.tistory.com/image/1922A53B4EE0CF610C828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81" y="1273520"/>
            <a:ext cx="4378945" cy="292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743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다이어그램의 예</a:t>
            </a:r>
            <a:endParaRPr lang="ko-KR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14" y="1085977"/>
            <a:ext cx="6386201" cy="5549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8403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다음과 같은 클래스 다이어그램을</a:t>
            </a:r>
            <a:endParaRPr lang="en-US" altLang="ko-KR" dirty="0" smtClean="0"/>
          </a:p>
          <a:p>
            <a:r>
              <a:rPr lang="en-US" altLang="ko-KR" dirty="0" smtClean="0"/>
              <a:t>Java </a:t>
            </a:r>
            <a:r>
              <a:rPr lang="ko-KR" altLang="en-US" dirty="0" smtClean="0"/>
              <a:t>코드로 작성해 보도록 하시오</a:t>
            </a:r>
            <a:endParaRPr lang="en-US" altLang="ko-KR" dirty="0" smtClean="0"/>
          </a:p>
          <a:p>
            <a:r>
              <a:rPr lang="en-US" altLang="ko-KR" dirty="0" err="1" smtClean="0"/>
              <a:t>getInstance</a:t>
            </a:r>
            <a:r>
              <a:rPr lang="en-US" altLang="ko-KR" dirty="0" smtClean="0"/>
              <a:t>()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new </a:t>
            </a:r>
            <a:r>
              <a:rPr lang="en-US" altLang="ko-KR" dirty="0" err="1" smtClean="0"/>
              <a:t>SampleClass</a:t>
            </a:r>
            <a:r>
              <a:rPr lang="en-US" altLang="ko-KR" dirty="0" smtClean="0"/>
              <a:t>();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수행할 것</a:t>
            </a:r>
            <a:endParaRPr lang="en-US" altLang="ko-KR" dirty="0" smtClean="0"/>
          </a:p>
          <a:p>
            <a:r>
              <a:rPr lang="en-US" altLang="ko-KR" dirty="0" err="1" smtClean="0"/>
              <a:t>samplePrint</a:t>
            </a:r>
            <a:r>
              <a:rPr lang="en-US" altLang="ko-KR" dirty="0" smtClean="0"/>
              <a:t>()</a:t>
            </a:r>
            <a:r>
              <a:rPr lang="ko-KR" altLang="en-US" dirty="0" smtClean="0"/>
              <a:t>에서는 단순 프린트 문을 작성할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 </a:t>
            </a:r>
            <a:r>
              <a:rPr lang="en-US" altLang="ko-KR" dirty="0" smtClean="0"/>
              <a:t>“hello sample”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17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865" y="2950782"/>
            <a:ext cx="6319785" cy="320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700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다음과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같은 다이어그램을 그리고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코드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Clothes: </a:t>
            </a:r>
            <a:r>
              <a:rPr lang="ko-KR" altLang="en-US" dirty="0" smtClean="0"/>
              <a:t>인터페이스</a:t>
            </a:r>
            <a:endParaRPr lang="en-US" altLang="ko-KR" dirty="0" smtClean="0"/>
          </a:p>
          <a:p>
            <a:r>
              <a:rPr lang="en-US" altLang="ko-KR" dirty="0" err="1" smtClean="0"/>
              <a:t>SportsClothes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18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16" y="2084142"/>
            <a:ext cx="2519362" cy="292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62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다음과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같은 다이어그램을 그리고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코드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Clothes: </a:t>
            </a:r>
            <a:r>
              <a:rPr lang="ko-KR" altLang="en-US" dirty="0"/>
              <a:t>인터페이스</a:t>
            </a:r>
            <a:endParaRPr lang="en-US" altLang="ko-KR" dirty="0"/>
          </a:p>
          <a:p>
            <a:r>
              <a:rPr lang="en-US" altLang="ko-KR" dirty="0" err="1"/>
              <a:t>SportsClothes</a:t>
            </a:r>
            <a:r>
              <a:rPr lang="en-US" altLang="ko-KR" dirty="0"/>
              <a:t>: </a:t>
            </a:r>
            <a:r>
              <a:rPr lang="ko-KR" altLang="en-US" dirty="0"/>
              <a:t>클래스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19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62" y="2170600"/>
            <a:ext cx="5635869" cy="294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45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UML2.0</a:t>
            </a:r>
            <a:r>
              <a:rPr lang="ko-KR" altLang="en-US" dirty="0"/>
              <a:t>에 규정된 </a:t>
            </a:r>
            <a:r>
              <a:rPr lang="en-US" altLang="ko-KR" dirty="0"/>
              <a:t>13</a:t>
            </a:r>
            <a:r>
              <a:rPr lang="ko-KR" altLang="en-US" dirty="0"/>
              <a:t>종류 다이어그램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2</a:t>
            </a:fld>
            <a:endParaRPr lang="ko-KR" altLang="en-US" dirty="0"/>
          </a:p>
        </p:txBody>
      </p:sp>
      <p:graphicFrame>
        <p:nvGraphicFramePr>
          <p:cNvPr id="6" name="내용 개체 틀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8184052"/>
              </p:ext>
            </p:extLst>
          </p:nvPr>
        </p:nvGraphicFramePr>
        <p:xfrm>
          <a:off x="304801" y="804808"/>
          <a:ext cx="8839198" cy="5879733"/>
        </p:xfrm>
        <a:graphic>
          <a:graphicData uri="http://schemas.openxmlformats.org/drawingml/2006/table">
            <a:tbl>
              <a:tblPr/>
              <a:tblGrid>
                <a:gridCol w="453797"/>
                <a:gridCol w="1375002"/>
                <a:gridCol w="2117271"/>
                <a:gridCol w="4893128"/>
              </a:tblGrid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클래스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Class 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클래스 명세와 클래스 간의 관계를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751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복합 구조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Composite Structure 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전체</a:t>
                      </a: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부분 구조를 가진 클래스를 실행할 때의 구조를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컴포넌트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Component 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파일과 데이터베이스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프로세스와 </a:t>
                      </a: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스레드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등의 소프트웨어 구조를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디플로이먼트</a:t>
                      </a:r>
                      <a:endParaRPr lang="ko-KR" alt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Deployment 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하드웨어와 네트워크 등 시스템의 물리 구조를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객체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Object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Diagram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인스턴스 간의 연관 관계를 표현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패키지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Package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패키기 간의 연관 관계를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액티비티</a:t>
                      </a:r>
                      <a:endParaRPr lang="ko-KR" alt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Activity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일련의 처리에 있어 제어의 흐름을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시퀀스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Sequence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인스턴스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간의 상호  작용을 </a:t>
                      </a: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시계열로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커뮤니케이션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Communication 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인스턴스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간의 상호 작용을 구조 중심으로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751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인터액션 오버뷰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Interaction Overview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조건에 따라 다르게 동작을 하는 시퀀스 다이어그램을 </a:t>
                      </a: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액티비티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다이어그램 안에 포함하여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타이밍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Timing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인스턴스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간의 상태 전이와 상호 작용을 시간 제약으로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유스케이스 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UseCase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시스템이 제공하는 기능과 이용자의 관계를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751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스테이트 머신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State Machine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인스턴스의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상태 변화를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983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다이어그램의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구조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행위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상호작용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77" y="1419430"/>
            <a:ext cx="8696445" cy="5073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4032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다이어그램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모델링의 가장 기본이 되는 요소</a:t>
            </a:r>
          </a:p>
          <a:p>
            <a:endParaRPr lang="en-US" altLang="ko-KR" dirty="0"/>
          </a:p>
          <a:p>
            <a:r>
              <a:rPr lang="ko-KR" altLang="en-US" dirty="0"/>
              <a:t>클래스에 대한 데이터</a:t>
            </a:r>
            <a:r>
              <a:rPr lang="en-US" altLang="ko-KR" dirty="0"/>
              <a:t>(</a:t>
            </a:r>
            <a:r>
              <a:rPr lang="ko-KR" altLang="en-US" dirty="0"/>
              <a:t>멤버변수</a:t>
            </a:r>
            <a:r>
              <a:rPr lang="en-US" altLang="ko-KR" dirty="0"/>
              <a:t>)</a:t>
            </a:r>
            <a:r>
              <a:rPr lang="ko-KR" altLang="en-US" dirty="0"/>
              <a:t>와 행동양식</a:t>
            </a:r>
            <a:r>
              <a:rPr lang="en-US" altLang="ko-KR" dirty="0"/>
              <a:t>(</a:t>
            </a:r>
            <a:r>
              <a:rPr lang="ko-KR" altLang="en-US" dirty="0"/>
              <a:t>멤버 </a:t>
            </a:r>
            <a:r>
              <a:rPr lang="ko-KR" altLang="en-US" dirty="0" err="1"/>
              <a:t>메서드</a:t>
            </a:r>
            <a:r>
              <a:rPr lang="en-US" altLang="ko-KR" dirty="0"/>
              <a:t>)</a:t>
            </a:r>
            <a:r>
              <a:rPr lang="ko-KR" altLang="en-US" dirty="0"/>
              <a:t>을 정의한다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부분으로 나뉘어지며 각각 </a:t>
            </a:r>
            <a:r>
              <a:rPr lang="ko-KR" altLang="en-US" dirty="0" err="1"/>
              <a:t>클래스명</a:t>
            </a:r>
            <a:r>
              <a:rPr lang="en-US" altLang="ko-KR" dirty="0"/>
              <a:t>,</a:t>
            </a:r>
            <a:r>
              <a:rPr lang="ko-KR" altLang="en-US" dirty="0"/>
              <a:t>데이터</a:t>
            </a:r>
            <a:r>
              <a:rPr lang="en-US" altLang="ko-KR" dirty="0"/>
              <a:t>,</a:t>
            </a:r>
            <a:r>
              <a:rPr lang="ko-KR" altLang="en-US" dirty="0"/>
              <a:t>행동양식을 정의한다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클래스명</a:t>
            </a:r>
            <a:endParaRPr lang="en-US" altLang="ko-KR" dirty="0"/>
          </a:p>
          <a:p>
            <a:r>
              <a:rPr lang="ko-KR" altLang="en-US" dirty="0"/>
              <a:t>데이터 </a:t>
            </a:r>
            <a:r>
              <a:rPr lang="en-US" altLang="ko-KR" dirty="0"/>
              <a:t>(</a:t>
            </a:r>
            <a:r>
              <a:rPr lang="ko-KR" altLang="en-US" dirty="0"/>
              <a:t>멤버변수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-private</a:t>
            </a:r>
          </a:p>
          <a:p>
            <a:pPr lvl="1"/>
            <a:r>
              <a:rPr lang="en-US" altLang="ko-KR" dirty="0"/>
              <a:t>+public</a:t>
            </a:r>
          </a:p>
          <a:p>
            <a:pPr lvl="1"/>
            <a:r>
              <a:rPr lang="en-US" altLang="ko-KR" dirty="0"/>
              <a:t>#</a:t>
            </a:r>
            <a:r>
              <a:rPr lang="en-US" altLang="ko-KR" dirty="0" smtClean="0"/>
              <a:t>protected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행위 </a:t>
            </a:r>
            <a:r>
              <a:rPr lang="en-US" altLang="ko-KR" dirty="0"/>
              <a:t>(</a:t>
            </a:r>
            <a:r>
              <a:rPr lang="ko-KR" altLang="en-US" dirty="0" err="1"/>
              <a:t>메서드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5" name="Picture 2" descr="http://cfile23.uf.tistory.com/image/1225883F4EE04CDD1565F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343" y="2657180"/>
            <a:ext cx="3346021" cy="267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323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클래스의 관계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Generalization(</a:t>
            </a:r>
            <a:r>
              <a:rPr lang="ko-KR" altLang="en-US" dirty="0"/>
              <a:t>일반화 관계</a:t>
            </a:r>
            <a:r>
              <a:rPr lang="en-US" altLang="ko-KR" dirty="0"/>
              <a:t>) : </a:t>
            </a:r>
            <a:r>
              <a:rPr lang="ko-KR" altLang="en-US" dirty="0"/>
              <a:t>일반적인 것</a:t>
            </a:r>
            <a:r>
              <a:rPr lang="en-US" altLang="ko-KR" dirty="0"/>
              <a:t>(</a:t>
            </a:r>
            <a:r>
              <a:rPr lang="ko-KR" altLang="en-US" dirty="0"/>
              <a:t>동물</a:t>
            </a:r>
            <a:r>
              <a:rPr lang="en-US" altLang="ko-KR" dirty="0"/>
              <a:t>)</a:t>
            </a:r>
            <a:r>
              <a:rPr lang="ko-KR" altLang="en-US" dirty="0"/>
              <a:t>에서 특화된 것</a:t>
            </a:r>
            <a:r>
              <a:rPr lang="en-US" altLang="ko-KR" dirty="0"/>
              <a:t>(</a:t>
            </a:r>
            <a:r>
              <a:rPr lang="ko-KR" altLang="en-US" dirty="0"/>
              <a:t>사자</a:t>
            </a:r>
            <a:r>
              <a:rPr lang="en-US" altLang="ko-KR" dirty="0"/>
              <a:t>)</a:t>
            </a:r>
            <a:r>
              <a:rPr lang="ko-KR" altLang="en-US" dirty="0"/>
              <a:t>과의 관계를 나타낸다</a:t>
            </a:r>
            <a:r>
              <a:rPr lang="en-US" altLang="ko-KR" dirty="0"/>
              <a:t>. </a:t>
            </a:r>
            <a:r>
              <a:rPr lang="ko-KR" altLang="en-US" dirty="0">
                <a:solidFill>
                  <a:srgbClr val="FF0000"/>
                </a:solidFill>
              </a:rPr>
              <a:t>보통 상속을 표현한다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Realization(</a:t>
            </a:r>
            <a:r>
              <a:rPr lang="ko-KR" altLang="en-US" dirty="0"/>
              <a:t>실체화 관계</a:t>
            </a:r>
            <a:r>
              <a:rPr lang="en-US" altLang="ko-KR" dirty="0"/>
              <a:t>) : </a:t>
            </a:r>
            <a:r>
              <a:rPr lang="ko-KR" altLang="en-US" dirty="0">
                <a:solidFill>
                  <a:srgbClr val="FF0000"/>
                </a:solidFill>
              </a:rPr>
              <a:t>인터페이스와 그것을 구현한 것과의 관계를 </a:t>
            </a:r>
            <a:r>
              <a:rPr lang="ko-KR" altLang="en-US" dirty="0"/>
              <a:t>나타낸다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chemeClr val="accent2"/>
                </a:solidFill>
              </a:rPr>
              <a:t>Association(</a:t>
            </a:r>
            <a:r>
              <a:rPr lang="ko-KR" altLang="en-US" dirty="0">
                <a:solidFill>
                  <a:schemeClr val="accent2"/>
                </a:solidFill>
              </a:rPr>
              <a:t>연관 관계</a:t>
            </a:r>
            <a:r>
              <a:rPr lang="en-US" altLang="ko-KR" dirty="0">
                <a:solidFill>
                  <a:schemeClr val="accent2"/>
                </a:solidFill>
              </a:rPr>
              <a:t>) </a:t>
            </a:r>
            <a:r>
              <a:rPr lang="en-US" altLang="ko-KR" dirty="0"/>
              <a:t>: </a:t>
            </a:r>
            <a:r>
              <a:rPr lang="ko-KR" altLang="en-US" dirty="0"/>
              <a:t>한 객체가 </a:t>
            </a:r>
            <a:r>
              <a:rPr lang="ko-KR" altLang="en-US" dirty="0" smtClean="0"/>
              <a:t>다른 객체를 </a:t>
            </a:r>
            <a:r>
              <a:rPr lang="ko-KR" altLang="en-US" dirty="0"/>
              <a:t>소유하거나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</a:t>
            </a:r>
            <a:r>
              <a:rPr lang="ko-KR" altLang="en-US" dirty="0"/>
              <a:t>객체를 받아서 처리하는 관계를 나타낸다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chemeClr val="accent2"/>
                </a:solidFill>
              </a:rPr>
              <a:t>Dependency</a:t>
            </a:r>
            <a:r>
              <a:rPr lang="en-US" altLang="ko-KR" dirty="0">
                <a:solidFill>
                  <a:schemeClr val="accent2"/>
                </a:solidFill>
              </a:rPr>
              <a:t>(</a:t>
            </a:r>
            <a:r>
              <a:rPr lang="ko-KR" altLang="en-US" dirty="0">
                <a:solidFill>
                  <a:schemeClr val="accent2"/>
                </a:solidFill>
              </a:rPr>
              <a:t>의존관계</a:t>
            </a:r>
            <a:r>
              <a:rPr lang="en-US" altLang="ko-KR" dirty="0">
                <a:solidFill>
                  <a:schemeClr val="accent2"/>
                </a:solidFill>
              </a:rPr>
              <a:t>) </a:t>
            </a:r>
            <a:r>
              <a:rPr lang="en-US" altLang="ko-KR" dirty="0"/>
              <a:t>: </a:t>
            </a:r>
            <a:r>
              <a:rPr lang="ko-KR" altLang="en-US" dirty="0"/>
              <a:t>한 객체가 </a:t>
            </a:r>
            <a:r>
              <a:rPr lang="ko-KR" altLang="en-US" dirty="0" smtClean="0"/>
              <a:t>다른 객체를 </a:t>
            </a:r>
            <a:r>
              <a:rPr lang="ko-KR" altLang="en-US" dirty="0"/>
              <a:t>소유하지는 않지만</a:t>
            </a:r>
            <a:r>
              <a:rPr lang="en-US" altLang="ko-KR" dirty="0"/>
              <a:t>, </a:t>
            </a:r>
            <a:r>
              <a:rPr lang="ko-KR" altLang="en-US" dirty="0" smtClean="0"/>
              <a:t>다른 객체의 </a:t>
            </a:r>
            <a:r>
              <a:rPr lang="ko-KR" altLang="en-US" dirty="0"/>
              <a:t>변경에 따라서 같이 변경을 해주어야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smtClean="0">
                <a:solidFill>
                  <a:srgbClr val="92D050"/>
                </a:solidFill>
              </a:rPr>
              <a:t>클래스는 다른 클래스와 연관관계를 갖고 있다</a:t>
            </a:r>
            <a:r>
              <a:rPr lang="en-US" altLang="ko-KR" dirty="0" smtClean="0">
                <a:solidFill>
                  <a:srgbClr val="92D050"/>
                </a:solidFill>
              </a:rPr>
              <a:t>.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171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Generalization(</a:t>
            </a:r>
            <a:r>
              <a:rPr lang="ko-KR" altLang="en-US" dirty="0"/>
              <a:t>일반화 관계</a:t>
            </a:r>
            <a:r>
              <a:rPr lang="en-US" altLang="ko-KR" dirty="0" smtClean="0"/>
              <a:t>) [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상속을 표현한다</a:t>
            </a:r>
            <a:r>
              <a:rPr lang="en-US" altLang="ko-KR" dirty="0"/>
              <a:t>. ( A</a:t>
            </a:r>
            <a:r>
              <a:rPr lang="ko-KR" altLang="en-US" dirty="0"/>
              <a:t>는 </a:t>
            </a:r>
            <a:r>
              <a:rPr lang="en-US" altLang="ko-KR" dirty="0"/>
              <a:t>B</a:t>
            </a:r>
            <a:r>
              <a:rPr lang="ko-KR" altLang="en-US" dirty="0"/>
              <a:t>다</a:t>
            </a:r>
            <a:r>
              <a:rPr lang="en-US" altLang="ko-KR" dirty="0"/>
              <a:t>. is a)</a:t>
            </a:r>
          </a:p>
          <a:p>
            <a:r>
              <a:rPr lang="ko-KR" altLang="en-US" dirty="0"/>
              <a:t>특수한 것에서 일반화를 표현한다</a:t>
            </a:r>
            <a:r>
              <a:rPr lang="en-US" altLang="ko-KR" dirty="0"/>
              <a:t>. ( </a:t>
            </a:r>
            <a:r>
              <a:rPr lang="ko-KR" altLang="en-US" dirty="0"/>
              <a:t>특수화된 것에서 일반적인 내용들을 이끌어 내서 상위 클래스</a:t>
            </a:r>
            <a:r>
              <a:rPr lang="en-US" altLang="ko-KR" dirty="0"/>
              <a:t>&lt;</a:t>
            </a:r>
            <a:r>
              <a:rPr lang="ko-KR" altLang="en-US" dirty="0"/>
              <a:t>일반화</a:t>
            </a:r>
            <a:r>
              <a:rPr lang="en-US" altLang="ko-KR" dirty="0"/>
              <a:t>&gt;</a:t>
            </a:r>
            <a:r>
              <a:rPr lang="ko-KR" altLang="en-US" dirty="0"/>
              <a:t>가 된다</a:t>
            </a:r>
            <a:r>
              <a:rPr lang="en-US" altLang="ko-KR" dirty="0"/>
              <a:t>. 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5" name="Picture 2" descr="http://cfile2.uf.tistory.com/image/191C504A4EE0632421FF8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61" y="2170647"/>
            <a:ext cx="4736731" cy="4133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652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Realization(</a:t>
            </a:r>
            <a:r>
              <a:rPr lang="ko-KR" altLang="en-US" dirty="0"/>
              <a:t>실체화 관계</a:t>
            </a:r>
            <a:r>
              <a:rPr lang="en-US" altLang="ko-KR" dirty="0" smtClean="0"/>
              <a:t>) [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] </a:t>
            </a:r>
            <a:r>
              <a:rPr lang="ko-KR" altLang="en-US" dirty="0" smtClean="0"/>
              <a:t>여기까지 했습니다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61958"/>
            <a:ext cx="5108680" cy="5659112"/>
          </a:xfrm>
        </p:spPr>
        <p:txBody>
          <a:bodyPr/>
          <a:lstStyle/>
          <a:p>
            <a:r>
              <a:rPr lang="ko-KR" altLang="en-US" dirty="0"/>
              <a:t>인터페이스를 구현하는 관계를 표현한다</a:t>
            </a:r>
            <a:r>
              <a:rPr lang="en-US" altLang="ko-KR" dirty="0"/>
              <a:t>. ( A</a:t>
            </a:r>
            <a:r>
              <a:rPr lang="ko-KR" altLang="en-US" dirty="0"/>
              <a:t>는 </a:t>
            </a:r>
            <a:r>
              <a:rPr lang="en-US" altLang="ko-KR" dirty="0"/>
              <a:t>B</a:t>
            </a:r>
            <a:r>
              <a:rPr lang="ko-KR" altLang="en-US" dirty="0"/>
              <a:t>처럼 행동한다</a:t>
            </a:r>
            <a:r>
              <a:rPr lang="en-US" altLang="ko-KR" dirty="0"/>
              <a:t>. behaves like )</a:t>
            </a:r>
          </a:p>
          <a:p>
            <a:pPr lvl="1"/>
            <a:r>
              <a:rPr lang="ko-KR" altLang="en-US" dirty="0"/>
              <a:t>상속의 개념과 비슷하지만 상속과 </a:t>
            </a:r>
            <a:r>
              <a:rPr lang="ko-KR" altLang="en-US" dirty="0" err="1"/>
              <a:t>다른점은</a:t>
            </a:r>
            <a:r>
              <a:rPr lang="en-US" altLang="ko-KR" dirty="0"/>
              <a:t>, </a:t>
            </a:r>
          </a:p>
          <a:p>
            <a:pPr lvl="2"/>
            <a:r>
              <a:rPr lang="ko-KR" altLang="en-US" dirty="0"/>
              <a:t>상속 </a:t>
            </a:r>
            <a:r>
              <a:rPr lang="en-US" altLang="ko-KR" dirty="0"/>
              <a:t>: </a:t>
            </a:r>
            <a:r>
              <a:rPr lang="ko-KR" altLang="en-US" dirty="0"/>
              <a:t>직접 상위 클래스를 상속받아서 </a:t>
            </a:r>
            <a:r>
              <a:rPr lang="en-US" altLang="ko-KR" dirty="0"/>
              <a:t>Unit </a:t>
            </a:r>
            <a:r>
              <a:rPr lang="ko-KR" altLang="en-US" dirty="0"/>
              <a:t>클래스의 기능을 포함한다</a:t>
            </a:r>
            <a:r>
              <a:rPr lang="en-US" altLang="ko-KR" dirty="0"/>
              <a:t>.(</a:t>
            </a:r>
            <a:r>
              <a:rPr lang="ko-KR" altLang="en-US" dirty="0"/>
              <a:t>멤버변수 및 </a:t>
            </a:r>
            <a:r>
              <a:rPr lang="ko-KR" altLang="en-US" dirty="0" err="1"/>
              <a:t>메소드</a:t>
            </a:r>
            <a:r>
              <a:rPr lang="ko-KR" altLang="en-US" dirty="0"/>
              <a:t> 모두 상속됨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인터페이스 </a:t>
            </a:r>
            <a:r>
              <a:rPr lang="en-US" altLang="ko-KR" dirty="0"/>
              <a:t>: </a:t>
            </a:r>
            <a:r>
              <a:rPr lang="ko-KR" altLang="en-US" dirty="0"/>
              <a:t>서로 다른 클래스라도 인터페이스만 준수하면</a:t>
            </a:r>
            <a:r>
              <a:rPr lang="en-US" altLang="ko-KR" dirty="0"/>
              <a:t>(</a:t>
            </a:r>
            <a:r>
              <a:rPr lang="ko-KR" altLang="en-US" dirty="0"/>
              <a:t>인터페이스의 함수들을 모두 구현하면</a:t>
            </a:r>
            <a:r>
              <a:rPr lang="en-US" altLang="ko-KR" dirty="0"/>
              <a:t>) </a:t>
            </a:r>
            <a:r>
              <a:rPr lang="ko-KR" altLang="en-US" dirty="0"/>
              <a:t>동일한 기능들이 구현 될 수가 있다</a:t>
            </a:r>
            <a:r>
              <a:rPr lang="en-US" altLang="ko-KR" dirty="0"/>
              <a:t>.(</a:t>
            </a:r>
            <a:r>
              <a:rPr lang="ko-KR" altLang="en-US" dirty="0" err="1"/>
              <a:t>메소드</a:t>
            </a:r>
            <a:r>
              <a:rPr lang="ko-KR" altLang="en-US" dirty="0"/>
              <a:t> 같은 기능들만 구현이 됨</a:t>
            </a:r>
            <a:r>
              <a:rPr lang="en-US" altLang="ko-KR" dirty="0"/>
              <a:t>)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A</a:t>
            </a:r>
            <a:r>
              <a:rPr lang="ko-KR" altLang="en-US" dirty="0" smtClean="0"/>
              <a:t>는</a:t>
            </a:r>
            <a:r>
              <a:rPr lang="en-US" altLang="ko-KR" dirty="0"/>
              <a:t>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이다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 </a:t>
            </a:r>
            <a:r>
              <a:rPr lang="en-US" altLang="ko-KR" dirty="0" smtClean="0"/>
              <a:t>-&gt; B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5" name="Picture 2" descr="http://cfile29.uf.tistory.com/image/12398F414EE06E272265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015" y="2421196"/>
            <a:ext cx="36766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360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Association(</a:t>
            </a:r>
            <a:r>
              <a:rPr lang="ko-KR" altLang="en-US" dirty="0"/>
              <a:t>연관 관계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한 객체가 </a:t>
            </a:r>
            <a:r>
              <a:rPr lang="ko-KR" altLang="en-US" dirty="0" smtClean="0"/>
              <a:t>다른 객체를 </a:t>
            </a:r>
            <a:r>
              <a:rPr lang="ko-KR" altLang="en-US" dirty="0"/>
              <a:t>소유</a:t>
            </a:r>
            <a:r>
              <a:rPr lang="en-US" altLang="ko-KR" dirty="0"/>
              <a:t>(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  <a:r>
              <a:rPr lang="ko-KR" altLang="en-US" dirty="0"/>
              <a:t>하거나</a:t>
            </a:r>
            <a:r>
              <a:rPr lang="en-US" altLang="ko-KR" dirty="0"/>
              <a:t>, </a:t>
            </a:r>
            <a:r>
              <a:rPr lang="ko-KR" altLang="en-US" dirty="0"/>
              <a:t>참조하여 </a:t>
            </a:r>
            <a:r>
              <a:rPr lang="ko-KR" altLang="en-US" dirty="0" smtClean="0"/>
              <a:t>사용할 때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단 방향과 </a:t>
            </a:r>
            <a:r>
              <a:rPr lang="ko-KR" altLang="en-US" dirty="0"/>
              <a:t>양방향이 존재한다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단 방향</a:t>
            </a:r>
            <a:r>
              <a:rPr lang="en-US" altLang="ko-KR" dirty="0"/>
              <a:t>: </a:t>
            </a:r>
            <a:r>
              <a:rPr lang="ko-KR" altLang="en-US" dirty="0"/>
              <a:t>클래스간의 관계가 </a:t>
            </a:r>
            <a:r>
              <a:rPr lang="en-US" altLang="ko-KR" dirty="0"/>
              <a:t>"-&gt;" </a:t>
            </a:r>
            <a:r>
              <a:rPr lang="ko-KR" altLang="en-US" dirty="0"/>
              <a:t>이렇게 구현이 되며</a:t>
            </a:r>
            <a:r>
              <a:rPr lang="en-US" altLang="ko-KR" dirty="0"/>
              <a:t>, </a:t>
            </a:r>
            <a:r>
              <a:rPr lang="ko-KR" altLang="en-US" dirty="0"/>
              <a:t>화살표의 대상은 자신을 가리키는 클래스의 존재여부를 알지 못한다</a:t>
            </a:r>
            <a:r>
              <a:rPr lang="en-US" altLang="ko-KR" dirty="0"/>
              <a:t>. 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양방향</a:t>
            </a:r>
            <a:r>
              <a:rPr lang="en-US" altLang="ko-KR" dirty="0"/>
              <a:t>: </a:t>
            </a:r>
            <a:r>
              <a:rPr lang="ko-KR" altLang="en-US" dirty="0"/>
              <a:t>클래스간의 관계가 </a:t>
            </a:r>
            <a:r>
              <a:rPr lang="en-US" altLang="ko-KR" dirty="0"/>
              <a:t>"-" </a:t>
            </a:r>
            <a:r>
              <a:rPr lang="ko-KR" altLang="en-US" dirty="0"/>
              <a:t>로 구현되며 서로 연관이 되어있다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연관관계는 대상이 되는 객체의 </a:t>
            </a:r>
            <a:r>
              <a:rPr lang="en-US" altLang="ko-KR" dirty="0"/>
              <a:t>Life Cycle</a:t>
            </a:r>
            <a:r>
              <a:rPr lang="ko-KR" altLang="en-US" dirty="0"/>
              <a:t>에 다라서 </a:t>
            </a:r>
            <a:r>
              <a:rPr lang="ko-KR" altLang="en-US" dirty="0" smtClean="0"/>
              <a:t>두 가지로 </a:t>
            </a:r>
            <a:r>
              <a:rPr lang="ko-KR" altLang="en-US" dirty="0"/>
              <a:t>분류가 된다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Aggregation </a:t>
            </a:r>
            <a:r>
              <a:rPr lang="en-US" altLang="ko-KR" dirty="0"/>
              <a:t>(</a:t>
            </a:r>
            <a:r>
              <a:rPr lang="ko-KR" altLang="en-US" dirty="0"/>
              <a:t>집합</a:t>
            </a:r>
            <a:r>
              <a:rPr lang="en-US" altLang="ko-KR" dirty="0"/>
              <a:t>) : </a:t>
            </a:r>
            <a:r>
              <a:rPr lang="ko-KR" altLang="en-US" dirty="0"/>
              <a:t>메인 클래스가 </a:t>
            </a:r>
            <a:r>
              <a:rPr lang="ko-KR" altLang="en-US" dirty="0" smtClean="0"/>
              <a:t>삭제될 시 </a:t>
            </a:r>
            <a:r>
              <a:rPr lang="ko-KR" altLang="en-US" dirty="0"/>
              <a:t>대상 클래스는 같이 삭제가 안됨 </a:t>
            </a:r>
            <a:r>
              <a:rPr lang="en-US" altLang="ko-KR" dirty="0"/>
              <a:t>(</a:t>
            </a:r>
            <a:r>
              <a:rPr lang="ko-KR" altLang="en-US" dirty="0"/>
              <a:t>라이프 사이클이 다름</a:t>
            </a:r>
            <a:r>
              <a:rPr lang="en-US" altLang="ko-KR" dirty="0"/>
              <a:t>) 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분리가 되도 독립적으로 동작됨 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약한 결합</a:t>
            </a:r>
          </a:p>
          <a:p>
            <a:pPr lvl="1">
              <a:lnSpc>
                <a:spcPct val="12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Composition</a:t>
            </a:r>
            <a:r>
              <a:rPr lang="en-US" altLang="ko-KR" dirty="0"/>
              <a:t>(</a:t>
            </a:r>
            <a:r>
              <a:rPr lang="ko-KR" altLang="en-US" dirty="0"/>
              <a:t>합성</a:t>
            </a:r>
            <a:r>
              <a:rPr lang="en-US" altLang="ko-KR" dirty="0"/>
              <a:t>) : </a:t>
            </a:r>
            <a:r>
              <a:rPr lang="ko-KR" altLang="en-US" dirty="0"/>
              <a:t>메인 클래스가 </a:t>
            </a:r>
            <a:r>
              <a:rPr lang="ko-KR" altLang="en-US" dirty="0" smtClean="0"/>
              <a:t>삭제될 시 </a:t>
            </a:r>
            <a:r>
              <a:rPr lang="ko-KR" altLang="en-US" dirty="0"/>
              <a:t>대상 클래스도 같이 삭제가 됨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chemeClr val="accent2"/>
                </a:solidFill>
              </a:rPr>
              <a:t>라이프 </a:t>
            </a:r>
            <a:r>
              <a:rPr lang="ko-KR" altLang="en-US" dirty="0">
                <a:solidFill>
                  <a:schemeClr val="accent2"/>
                </a:solidFill>
              </a:rPr>
              <a:t>사이클이 동일</a:t>
            </a:r>
            <a:r>
              <a:rPr lang="en-US" altLang="ko-KR" dirty="0"/>
              <a:t>) 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분리가 되면 의미가 없어짐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 smtClean="0"/>
              <a:t>강한 결합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4877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Association(</a:t>
            </a:r>
            <a:r>
              <a:rPr lang="ko-KR" altLang="en-US" dirty="0"/>
              <a:t>연관 관계</a:t>
            </a:r>
            <a:r>
              <a:rPr lang="en-US" altLang="ko-KR" dirty="0" smtClean="0"/>
              <a:t>) [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마린은</a:t>
            </a:r>
            <a:r>
              <a:rPr lang="ko-KR" altLang="en-US" dirty="0"/>
              <a:t> 총이라는 클래스를 멤버 변수로 가지고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5.56mm </a:t>
            </a:r>
            <a:r>
              <a:rPr lang="en-US" altLang="ko-KR" dirty="0"/>
              <a:t>Gun</a:t>
            </a:r>
            <a:r>
              <a:rPr lang="ko-KR" altLang="en-US" dirty="0"/>
              <a:t>이라는 클래스는 </a:t>
            </a:r>
            <a:r>
              <a:rPr lang="en-US" altLang="ko-KR" dirty="0"/>
              <a:t>marine</a:t>
            </a:r>
            <a:r>
              <a:rPr lang="ko-KR" altLang="en-US" dirty="0"/>
              <a:t>이 있다는 </a:t>
            </a:r>
            <a:r>
              <a:rPr lang="ko-KR" altLang="en-US" dirty="0" smtClean="0"/>
              <a:t>것을 모른다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마린이</a:t>
            </a:r>
            <a:r>
              <a:rPr lang="ko-KR" altLang="en-US" dirty="0" smtClean="0"/>
              <a:t> 죽게 되면 총도 같이 사라진다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어떤 연관관계가 좋을지 모를 경우 일단 </a:t>
            </a:r>
            <a:r>
              <a:rPr lang="en-US" altLang="ko-KR" dirty="0" smtClean="0"/>
              <a:t>Association </a:t>
            </a:r>
            <a:r>
              <a:rPr lang="ko-KR" altLang="en-US" dirty="0" smtClean="0"/>
              <a:t>관계를 </a:t>
            </a:r>
            <a:r>
              <a:rPr lang="ko-KR" altLang="en-US" smtClean="0"/>
              <a:t>먼저 선언해 놓고 후에 변경</a:t>
            </a:r>
            <a:endParaRPr lang="en-US" altLang="ko-KR" smtClean="0"/>
          </a:p>
        </p:txBody>
      </p:sp>
      <p:pic>
        <p:nvPicPr>
          <p:cNvPr id="4098" name="Picture 2" descr="http://cfile24.uf.tistory.com/image/1750C4354EE0BF090AF1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83" y="1946973"/>
            <a:ext cx="5452789" cy="221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085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13732</TotalTime>
  <Words>859</Words>
  <Application>Microsoft Office PowerPoint</Application>
  <PresentationFormat>화면 슬라이드 쇼(4:3)</PresentationFormat>
  <Paragraphs>201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객체 지향  정보시스템 개발(UML)</vt:lpstr>
      <vt:lpstr>UML2.0에 규정된 13종류 다이어그램</vt:lpstr>
      <vt:lpstr>다이어그램의 종류</vt:lpstr>
      <vt:lpstr>클래스 다이어그램</vt:lpstr>
      <vt:lpstr>클래스의 관계</vt:lpstr>
      <vt:lpstr>Generalization(일반화 관계) [실습]</vt:lpstr>
      <vt:lpstr>Realization(실체화 관계) [실습] 여기까지 했습니다.</vt:lpstr>
      <vt:lpstr>Association(연관 관계)</vt:lpstr>
      <vt:lpstr>Association(연관 관계) [실습]</vt:lpstr>
      <vt:lpstr>Aggregation (집합) [실습]</vt:lpstr>
      <vt:lpstr>Aggregation (집합) [실습]</vt:lpstr>
      <vt:lpstr>Composition (합성) [실습]</vt:lpstr>
      <vt:lpstr>Composition (합성) [실습]</vt:lpstr>
      <vt:lpstr>Dependency(의존관계) [실습] </vt:lpstr>
      <vt:lpstr>Dependency(의존관계) [실습] </vt:lpstr>
      <vt:lpstr>클래스 다이어그램의 예</vt:lpstr>
      <vt:lpstr>실습</vt:lpstr>
      <vt:lpstr>다음과 같은 다이어그램을 그리고, 코드 작성</vt:lpstr>
      <vt:lpstr>다음과 같은 다이어그램을 그리고, 코드 작성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mjpark</dc:creator>
  <cp:lastModifiedBy>Windows 사용자</cp:lastModifiedBy>
  <cp:revision>1212</cp:revision>
  <dcterms:created xsi:type="dcterms:W3CDTF">2017-03-09T06:52:53Z</dcterms:created>
  <dcterms:modified xsi:type="dcterms:W3CDTF">2019-09-02T09:27:51Z</dcterms:modified>
</cp:coreProperties>
</file>