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2"/>
  </p:notesMasterIdLst>
  <p:sldIdLst>
    <p:sldId id="434" r:id="rId2"/>
    <p:sldId id="743" r:id="rId3"/>
    <p:sldId id="744" r:id="rId4"/>
    <p:sldId id="745" r:id="rId5"/>
    <p:sldId id="767" r:id="rId6"/>
    <p:sldId id="768" r:id="rId7"/>
    <p:sldId id="769" r:id="rId8"/>
    <p:sldId id="770" r:id="rId9"/>
    <p:sldId id="771" r:id="rId10"/>
    <p:sldId id="77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70883" autoAdjust="0"/>
  </p:normalViewPr>
  <p:slideViewPr>
    <p:cSldViewPr snapToGrid="0">
      <p:cViewPr varScale="1">
        <p:scale>
          <a:sx n="55" d="100"/>
          <a:sy n="55" d="100"/>
        </p:scale>
        <p:origin x="6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Eagle / Tiger </a:t>
            </a:r>
            <a:r>
              <a:rPr lang="ko-KR" altLang="en-US" dirty="0" smtClean="0"/>
              <a:t>등의 기능을 추가하려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1) Pigeon </a:t>
            </a:r>
            <a:r>
              <a:rPr lang="ko-KR" altLang="en-US" dirty="0" smtClean="0"/>
              <a:t>도 추가하고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2) Cry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Fly </a:t>
            </a:r>
            <a:r>
              <a:rPr lang="ko-KR" altLang="en-US" dirty="0" smtClean="0"/>
              <a:t>기능을 각각 구현할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나중엔</a:t>
            </a:r>
          </a:p>
          <a:p>
            <a:r>
              <a:rPr lang="en-US" altLang="ko-KR" dirty="0" smtClean="0"/>
              <a:t>3) Turtle </a:t>
            </a:r>
            <a:r>
              <a:rPr lang="ko-KR" altLang="en-US" dirty="0" smtClean="0"/>
              <a:t>도 추가할 것이다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동물은 계속 추가 될 것이다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해결책을 그려보고 논의해보자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조별 논의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해결책 방법 제안 </a:t>
            </a:r>
            <a:r>
              <a:rPr lang="en-US" altLang="ko-KR" dirty="0" smtClean="0"/>
              <a:t>1</a:t>
            </a:r>
          </a:p>
          <a:p>
            <a:endParaRPr lang="en-US" altLang="ko-KR" dirty="0"/>
          </a:p>
          <a:p>
            <a:r>
              <a:rPr lang="ko-KR" altLang="en-US" dirty="0" smtClean="0"/>
              <a:t>해결책 방법 제안 </a:t>
            </a:r>
            <a:r>
              <a:rPr lang="en-US" altLang="ko-KR" dirty="0" smtClean="0"/>
              <a:t>2</a:t>
            </a:r>
          </a:p>
          <a:p>
            <a:endParaRPr lang="en-US" altLang="ko-KR" dirty="0"/>
          </a:p>
          <a:p>
            <a:r>
              <a:rPr lang="ko-KR" altLang="en-US" dirty="0" smtClean="0"/>
              <a:t>해결책 방법 제안 </a:t>
            </a:r>
            <a:r>
              <a:rPr lang="en-US" altLang="ko-KR" dirty="0" smtClean="0"/>
              <a:t>3</a:t>
            </a:r>
          </a:p>
          <a:p>
            <a:endParaRPr lang="en-US" altLang="ko-KR" dirty="0"/>
          </a:p>
          <a:p>
            <a:r>
              <a:rPr lang="ko-KR" altLang="en-US" dirty="0" smtClean="0"/>
              <a:t>해결책 방법 제안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10154" y="4058046"/>
            <a:ext cx="65590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고려할 사항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Eagle </a:t>
            </a:r>
            <a:r>
              <a:rPr lang="en-US" altLang="ko-KR" dirty="0">
                <a:solidFill>
                  <a:srgbClr val="FF0000"/>
                </a:solidFill>
              </a:rPr>
              <a:t>/ Tiger </a:t>
            </a:r>
            <a:r>
              <a:rPr lang="ko-KR" altLang="en-US" dirty="0">
                <a:solidFill>
                  <a:srgbClr val="FF0000"/>
                </a:solidFill>
              </a:rPr>
              <a:t>등의 기능을 추가하려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1) Pigeon </a:t>
            </a:r>
            <a:r>
              <a:rPr lang="ko-KR" altLang="en-US" dirty="0">
                <a:solidFill>
                  <a:srgbClr val="FF0000"/>
                </a:solidFill>
              </a:rPr>
              <a:t>도 추가하고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2) Cry 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Fly </a:t>
            </a:r>
            <a:r>
              <a:rPr lang="ko-KR" altLang="en-US" dirty="0">
                <a:solidFill>
                  <a:srgbClr val="FF0000"/>
                </a:solidFill>
              </a:rPr>
              <a:t>기능을 각각 구현할 것이다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그리고 나중엔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3) Turtle </a:t>
            </a:r>
            <a:r>
              <a:rPr lang="ko-KR" altLang="en-US" dirty="0">
                <a:solidFill>
                  <a:srgbClr val="FF0000"/>
                </a:solidFill>
              </a:rPr>
              <a:t>도 추가할 것이다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즉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동물은 계속 추가 될 것이다</a:t>
            </a:r>
            <a:r>
              <a:rPr lang="en-US" altLang="ko-KR" dirty="0">
                <a:solidFill>
                  <a:srgbClr val="FF0000"/>
                </a:solidFill>
              </a:rPr>
              <a:t>.)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2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UML2.0</a:t>
            </a:r>
            <a:r>
              <a:rPr lang="ko-KR" altLang="en-US" dirty="0"/>
              <a:t>에 규정된 </a:t>
            </a:r>
            <a:r>
              <a:rPr lang="en-US" altLang="ko-KR" dirty="0"/>
              <a:t>13</a:t>
            </a:r>
            <a:r>
              <a:rPr lang="ko-KR" altLang="en-US" dirty="0"/>
              <a:t>종류 다이어그램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6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184052"/>
              </p:ext>
            </p:extLst>
          </p:nvPr>
        </p:nvGraphicFramePr>
        <p:xfrm>
          <a:off x="304801" y="804808"/>
          <a:ext cx="8839198" cy="5879733"/>
        </p:xfrm>
        <a:graphic>
          <a:graphicData uri="http://schemas.openxmlformats.org/drawingml/2006/table">
            <a:tbl>
              <a:tblPr/>
              <a:tblGrid>
                <a:gridCol w="453797"/>
                <a:gridCol w="1375002"/>
                <a:gridCol w="2117271"/>
                <a:gridCol w="4893128"/>
              </a:tblGrid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클래스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Class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클래스 명세와 클래스 간의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복합 구조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Composite Structure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전체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부분 구조를 가진 클래스를 실행할 때의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컴포넌트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Component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파일과 데이터베이스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프로세스와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스레드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등의 소프트웨어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디플로이먼트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Deployment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하드웨어와 네트워크 등 시스템의 물리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Object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 간의 연관 관계를 표현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패키지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Package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패키기 간의 연관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액티비티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Activity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일련의 처리에 있어 제어의 흐름을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시퀀스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Sequence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상호  작용을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시계열로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커뮤니케이션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Communication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상호 작용을 구조 중심으로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인터액션 오버뷰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Interaction Overview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조건에 따라 다르게 동작을 하는 시퀀스 다이어그램을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액티비티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다이어그램 안에 포함하여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타이밍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Timing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상태 전이와 상호 작용을 시간 제약으로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유스케이스 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UseCase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시스템이 제공하는 기능과 이용자의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스테이트 머신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State Machine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인스턴스의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상태 변화를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8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다이어그램의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행위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상호작용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77" y="1419430"/>
            <a:ext cx="8696445" cy="5073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03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다이어그램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Generalization(</a:t>
            </a:r>
            <a:r>
              <a:rPr lang="ko-KR" altLang="en-US" dirty="0"/>
              <a:t>일반화 관계</a:t>
            </a:r>
            <a:r>
              <a:rPr lang="en-US" altLang="ko-KR" dirty="0"/>
              <a:t>) : </a:t>
            </a:r>
            <a:r>
              <a:rPr lang="ko-KR" altLang="en-US" dirty="0"/>
              <a:t>일반적인 것</a:t>
            </a:r>
            <a:r>
              <a:rPr lang="en-US" altLang="ko-KR" dirty="0"/>
              <a:t>(</a:t>
            </a:r>
            <a:r>
              <a:rPr lang="ko-KR" altLang="en-US" dirty="0"/>
              <a:t>동물</a:t>
            </a:r>
            <a:r>
              <a:rPr lang="en-US" altLang="ko-KR" dirty="0"/>
              <a:t>)</a:t>
            </a:r>
            <a:r>
              <a:rPr lang="ko-KR" altLang="en-US" dirty="0"/>
              <a:t>에서 특화된 것</a:t>
            </a:r>
            <a:r>
              <a:rPr lang="en-US" altLang="ko-KR" dirty="0"/>
              <a:t>(</a:t>
            </a:r>
            <a:r>
              <a:rPr lang="ko-KR" altLang="en-US" dirty="0"/>
              <a:t>사자</a:t>
            </a:r>
            <a:r>
              <a:rPr lang="en-US" altLang="ko-KR" dirty="0"/>
              <a:t>)</a:t>
            </a:r>
            <a:r>
              <a:rPr lang="ko-KR" altLang="en-US" dirty="0"/>
              <a:t>과의 관계를 나타낸다</a:t>
            </a:r>
            <a:r>
              <a:rPr lang="en-US" altLang="ko-KR" dirty="0"/>
              <a:t>. </a:t>
            </a:r>
            <a:r>
              <a:rPr lang="ko-KR" altLang="en-US" dirty="0"/>
              <a:t>보통 상속을 표현한다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Realization(</a:t>
            </a:r>
            <a:r>
              <a:rPr lang="ko-KR" altLang="en-US" dirty="0"/>
              <a:t>실체화 관계</a:t>
            </a:r>
            <a:r>
              <a:rPr lang="en-US" altLang="ko-KR" dirty="0"/>
              <a:t>) : </a:t>
            </a:r>
            <a:r>
              <a:rPr lang="ko-KR" altLang="en-US" dirty="0"/>
              <a:t>인터페이스와 그것을 구현한 것과의 관계를 나타낸다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Association(</a:t>
            </a:r>
            <a:r>
              <a:rPr lang="ko-KR" altLang="en-US" dirty="0"/>
              <a:t>연관 관계</a:t>
            </a:r>
            <a:r>
              <a:rPr lang="en-US" altLang="ko-KR" dirty="0"/>
              <a:t>) : </a:t>
            </a:r>
            <a:r>
              <a:rPr lang="ko-KR" altLang="en-US" dirty="0"/>
              <a:t>한 객체가 </a:t>
            </a:r>
            <a:r>
              <a:rPr lang="ko-KR" altLang="en-US" dirty="0" err="1"/>
              <a:t>다른객체를</a:t>
            </a:r>
            <a:r>
              <a:rPr lang="ko-KR" altLang="en-US" dirty="0"/>
              <a:t> 소유하거나 </a:t>
            </a:r>
            <a:r>
              <a:rPr lang="ko-KR" altLang="en-US" dirty="0" err="1"/>
              <a:t>파라미터로</a:t>
            </a:r>
            <a:r>
              <a:rPr lang="ko-KR" altLang="en-US" dirty="0"/>
              <a:t> 객체를 받아서 처리하는 관계를 나타낸다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Aggregation (</a:t>
            </a:r>
            <a:r>
              <a:rPr lang="ko-KR" altLang="en-US" dirty="0"/>
              <a:t>집합</a:t>
            </a:r>
            <a:r>
              <a:rPr lang="en-US" altLang="ko-KR" dirty="0"/>
              <a:t>) : </a:t>
            </a:r>
            <a:r>
              <a:rPr lang="ko-KR" altLang="en-US" dirty="0"/>
              <a:t>메인 클래스가 </a:t>
            </a:r>
            <a:r>
              <a:rPr lang="ko-KR" altLang="en-US" dirty="0" err="1"/>
              <a:t>삭제될시</a:t>
            </a:r>
            <a:r>
              <a:rPr lang="ko-KR" altLang="en-US" dirty="0"/>
              <a:t> 대상 클래스는 같이 삭제가 안됨 </a:t>
            </a:r>
            <a:r>
              <a:rPr lang="en-US" altLang="ko-KR" dirty="0"/>
              <a:t>(</a:t>
            </a:r>
            <a:r>
              <a:rPr lang="ko-KR" altLang="en-US" dirty="0"/>
              <a:t>라이프 사이클이 다름</a:t>
            </a:r>
            <a:r>
              <a:rPr lang="en-US" altLang="ko-KR" dirty="0"/>
              <a:t>) 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분리가 되도 독립적으로 동작됨 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약한 결합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Composition(</a:t>
            </a:r>
            <a:r>
              <a:rPr lang="ko-KR" altLang="en-US" dirty="0"/>
              <a:t>합성</a:t>
            </a:r>
            <a:r>
              <a:rPr lang="en-US" altLang="ko-KR" dirty="0"/>
              <a:t>) : </a:t>
            </a:r>
            <a:r>
              <a:rPr lang="ko-KR" altLang="en-US" dirty="0"/>
              <a:t>메인 클래스가 </a:t>
            </a:r>
            <a:r>
              <a:rPr lang="ko-KR" altLang="en-US" dirty="0" err="1"/>
              <a:t>삭제될시</a:t>
            </a:r>
            <a:r>
              <a:rPr lang="ko-KR" altLang="en-US" dirty="0"/>
              <a:t> 대상 클래스도 같이 삭제가 됨</a:t>
            </a:r>
            <a:r>
              <a:rPr lang="en-US" altLang="ko-KR" dirty="0"/>
              <a:t>( </a:t>
            </a:r>
            <a:r>
              <a:rPr lang="ko-KR" altLang="en-US" dirty="0"/>
              <a:t>라이프 사이클이 동일</a:t>
            </a:r>
            <a:r>
              <a:rPr lang="en-US" altLang="ko-KR" dirty="0"/>
              <a:t>) 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분리가 되면 의미가 없어짐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강한결합</a:t>
            </a:r>
            <a:endParaRPr lang="en-US" altLang="ko-KR" dirty="0"/>
          </a:p>
          <a:p>
            <a:r>
              <a:rPr lang="en-US" altLang="ko-KR" dirty="0"/>
              <a:t>Dependency(</a:t>
            </a:r>
            <a:r>
              <a:rPr lang="ko-KR" altLang="en-US" dirty="0"/>
              <a:t>의존관계</a:t>
            </a:r>
            <a:r>
              <a:rPr lang="en-US" altLang="ko-KR" dirty="0"/>
              <a:t>) : </a:t>
            </a:r>
            <a:r>
              <a:rPr lang="ko-KR" altLang="en-US" dirty="0"/>
              <a:t>한 객체가 </a:t>
            </a:r>
            <a:r>
              <a:rPr lang="ko-KR" altLang="en-US" dirty="0" err="1"/>
              <a:t>다른객체를</a:t>
            </a:r>
            <a:r>
              <a:rPr lang="ko-KR" altLang="en-US" dirty="0"/>
              <a:t> 소유하지는 않지만</a:t>
            </a:r>
            <a:r>
              <a:rPr lang="en-US" altLang="ko-KR" dirty="0"/>
              <a:t>, </a:t>
            </a:r>
            <a:r>
              <a:rPr lang="ko-KR" altLang="en-US" dirty="0" err="1"/>
              <a:t>다른객체의</a:t>
            </a:r>
            <a:r>
              <a:rPr lang="ko-KR" altLang="en-US" dirty="0"/>
              <a:t> 변경에 따라서 같이 변경을 해주어야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32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다이어그램을 활용한 패턴 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디자인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하위에 있는 개념은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디자인 패턴에 대해 </a:t>
            </a:r>
            <a:r>
              <a:rPr lang="ko-KR" altLang="en-US" dirty="0" err="1" smtClean="0"/>
              <a:t>학습시</a:t>
            </a:r>
            <a:r>
              <a:rPr lang="ko-KR" altLang="en-US" dirty="0" smtClean="0"/>
              <a:t> 클래스 다이어그램을 활용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소프트웨어를 디자인 하는데 있어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공통적으로 </a:t>
            </a:r>
            <a:r>
              <a:rPr lang="ko-KR" altLang="en-US" dirty="0"/>
              <a:t>발생하는 문제에 대해 재사용 가능한 </a:t>
            </a:r>
            <a:r>
              <a:rPr lang="ko-KR" altLang="en-US" dirty="0" smtClean="0"/>
              <a:t>해결책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디자인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개발을 위한 설계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코드로 바로 전환될 수 있는 완성된 형태의 디자인은 아닐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상황에 맞게 사용될 수 있는 문제들을 해결하는데 쓰이는 서식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템플릿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현재로써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프로그래머가 애플리케이션이나 시스템을 </a:t>
            </a:r>
            <a:r>
              <a:rPr lang="ko-KR" altLang="en-US" dirty="0" err="1" smtClean="0"/>
              <a:t>디자인할때</a:t>
            </a:r>
            <a:r>
              <a:rPr lang="ko-KR" altLang="en-US" dirty="0" smtClean="0"/>
              <a:t> 공통된 문제를 해결하는데 쓰이는 형식화된 가장 좋은 관행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1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디자인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아래와 같이 다양한 패턴적 접근을 가지고 있음</a:t>
            </a:r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일반적으로 </a:t>
            </a:r>
            <a:r>
              <a:rPr lang="en-US" altLang="ko-KR" dirty="0" err="1" smtClean="0"/>
              <a:t>GoF</a:t>
            </a:r>
            <a:r>
              <a:rPr lang="ko-KR" altLang="en-US" dirty="0" smtClean="0"/>
              <a:t>의 디자인 패턴을 의미하는 경우가 많음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0" y="1724788"/>
            <a:ext cx="9103720" cy="513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2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디자인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구조 관련 패턴으로 분류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b="1" dirty="0"/>
              <a:t>생성 관련 패턴 </a:t>
            </a:r>
            <a:r>
              <a:rPr lang="en-US" altLang="ko-KR" b="1" dirty="0"/>
              <a:t>(Creational Pattern) :</a:t>
            </a:r>
            <a:r>
              <a:rPr lang="en-US" altLang="ko-KR" dirty="0"/>
              <a:t> </a:t>
            </a:r>
            <a:r>
              <a:rPr lang="ko-KR" altLang="en-US" dirty="0"/>
              <a:t>객체 </a:t>
            </a:r>
            <a:r>
              <a:rPr lang="ko-KR" altLang="en-US" dirty="0" err="1"/>
              <a:t>인스턴스</a:t>
            </a:r>
            <a:r>
              <a:rPr lang="ko-KR" altLang="en-US" dirty="0"/>
              <a:t> 생성을 위한 패턴으로</a:t>
            </a:r>
            <a:r>
              <a:rPr lang="en-US" altLang="ko-KR" dirty="0"/>
              <a:t>, </a:t>
            </a:r>
            <a:r>
              <a:rPr lang="ko-KR" altLang="en-US" dirty="0"/>
              <a:t>클라이언트와 그 클라이언트에서 생성해야 할 객체 </a:t>
            </a:r>
            <a:r>
              <a:rPr lang="ko-KR" altLang="en-US" dirty="0" err="1"/>
              <a:t>인스턴스</a:t>
            </a:r>
            <a:r>
              <a:rPr lang="ko-KR" altLang="en-US" dirty="0"/>
              <a:t> 사이의 연결을 끊어주는 패턴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싱글턴</a:t>
            </a:r>
            <a:r>
              <a:rPr lang="en-US" altLang="ko-KR" dirty="0"/>
              <a:t>, </a:t>
            </a:r>
            <a:r>
              <a:rPr lang="ko-KR" altLang="en-US" dirty="0" err="1"/>
              <a:t>팩토리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추상 </a:t>
            </a:r>
            <a:r>
              <a:rPr lang="ko-KR" altLang="en-US" dirty="0" err="1"/>
              <a:t>팩토리</a:t>
            </a:r>
            <a:r>
              <a:rPr lang="en-US" altLang="ko-KR" dirty="0"/>
              <a:t>, </a:t>
            </a:r>
            <a:r>
              <a:rPr lang="ko-KR" altLang="en-US" dirty="0" err="1"/>
              <a:t>프로토타입</a:t>
            </a:r>
            <a:r>
              <a:rPr lang="en-US" altLang="ko-KR" dirty="0"/>
              <a:t>, </a:t>
            </a:r>
            <a:r>
              <a:rPr lang="ko-KR" altLang="en-US" dirty="0" err="1"/>
              <a:t>빌더</a:t>
            </a:r>
            <a:r>
              <a:rPr lang="ko-KR" altLang="en-US" dirty="0"/>
              <a:t> 패턴</a:t>
            </a:r>
          </a:p>
          <a:p>
            <a:pPr>
              <a:lnSpc>
                <a:spcPct val="100000"/>
              </a:lnSpc>
            </a:pPr>
            <a:r>
              <a:rPr lang="ko-KR" altLang="en-US" b="1" dirty="0"/>
              <a:t>행동 관련 패턴 </a:t>
            </a:r>
            <a:r>
              <a:rPr lang="en-US" altLang="ko-KR" b="1" dirty="0"/>
              <a:t>(Behavioral Pattern) :</a:t>
            </a:r>
            <a:r>
              <a:rPr lang="en-US" altLang="ko-KR" dirty="0"/>
              <a:t> </a:t>
            </a:r>
            <a:r>
              <a:rPr lang="ko-KR" altLang="en-US" dirty="0"/>
              <a:t>클래스와 객체들이 상호작용하는 방법 및 역할을 분담하는 방법과 관련된 패턴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스트래티지</a:t>
            </a:r>
            <a:r>
              <a:rPr lang="en-US" altLang="ko-KR" dirty="0"/>
              <a:t>, </a:t>
            </a:r>
            <a:r>
              <a:rPr lang="ko-KR" altLang="en-US" dirty="0" err="1"/>
              <a:t>옵저버</a:t>
            </a:r>
            <a:r>
              <a:rPr lang="en-US" altLang="ko-KR" dirty="0"/>
              <a:t>, </a:t>
            </a:r>
            <a:r>
              <a:rPr lang="ko-KR" altLang="en-US" dirty="0" err="1"/>
              <a:t>스테이트</a:t>
            </a:r>
            <a:r>
              <a:rPr lang="en-US" altLang="ko-KR" dirty="0"/>
              <a:t>, </a:t>
            </a:r>
            <a:r>
              <a:rPr lang="ko-KR" altLang="en-US" dirty="0"/>
              <a:t>커맨드</a:t>
            </a:r>
            <a:r>
              <a:rPr lang="en-US" altLang="ko-KR" dirty="0"/>
              <a:t>, </a:t>
            </a:r>
            <a:r>
              <a:rPr lang="ko-KR" altLang="en-US" dirty="0" err="1"/>
              <a:t>이터레이터</a:t>
            </a:r>
            <a:r>
              <a:rPr lang="en-US" altLang="ko-KR" dirty="0"/>
              <a:t>, </a:t>
            </a:r>
            <a:r>
              <a:rPr lang="ko-KR" altLang="en-US" dirty="0"/>
              <a:t>템플릿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인터프리터</a:t>
            </a:r>
            <a:r>
              <a:rPr lang="en-US" altLang="ko-KR" dirty="0"/>
              <a:t>, </a:t>
            </a:r>
            <a:r>
              <a:rPr lang="ko-KR" altLang="en-US" dirty="0" err="1"/>
              <a:t>미디에이터</a:t>
            </a:r>
            <a:r>
              <a:rPr lang="en-US" altLang="ko-KR" dirty="0"/>
              <a:t>, </a:t>
            </a:r>
            <a:r>
              <a:rPr lang="ko-KR" altLang="en-US" dirty="0"/>
              <a:t>역할 변경</a:t>
            </a:r>
            <a:r>
              <a:rPr lang="en-US" altLang="ko-KR" dirty="0"/>
              <a:t>, </a:t>
            </a:r>
            <a:r>
              <a:rPr lang="ko-KR" altLang="en-US" dirty="0" err="1"/>
              <a:t>메멘토</a:t>
            </a:r>
            <a:r>
              <a:rPr lang="en-US" altLang="ko-KR" dirty="0"/>
              <a:t>, </a:t>
            </a:r>
            <a:r>
              <a:rPr lang="ko-KR" altLang="en-US" dirty="0" err="1"/>
              <a:t>비지터</a:t>
            </a: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b="1" dirty="0"/>
              <a:t>구조 관련 패턴 </a:t>
            </a:r>
            <a:r>
              <a:rPr lang="en-US" altLang="ko-KR" b="1" dirty="0"/>
              <a:t>(Structural Pattern) :</a:t>
            </a:r>
            <a:r>
              <a:rPr lang="en-US" altLang="ko-KR" dirty="0"/>
              <a:t> </a:t>
            </a:r>
            <a:r>
              <a:rPr lang="ko-KR" altLang="en-US" dirty="0"/>
              <a:t>클래스 및 객체들을 구성을 통해서 더 큰 구조로 만들 수 있게 해 주는 것과 관련된 패턴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데코레이터</a:t>
            </a:r>
            <a:r>
              <a:rPr lang="en-US" altLang="ko-KR" dirty="0"/>
              <a:t>, </a:t>
            </a:r>
            <a:r>
              <a:rPr lang="ko-KR" altLang="en-US" dirty="0"/>
              <a:t>어댑터</a:t>
            </a:r>
            <a:r>
              <a:rPr lang="en-US" altLang="ko-KR" dirty="0"/>
              <a:t>, </a:t>
            </a:r>
            <a:r>
              <a:rPr lang="ko-KR" altLang="en-US" dirty="0" err="1"/>
              <a:t>컴포지트</a:t>
            </a:r>
            <a:r>
              <a:rPr lang="en-US" altLang="ko-KR" dirty="0"/>
              <a:t>, </a:t>
            </a:r>
            <a:r>
              <a:rPr lang="ko-KR" altLang="en-US" dirty="0" err="1"/>
              <a:t>퍼사드</a:t>
            </a:r>
            <a:r>
              <a:rPr lang="en-US" altLang="ko-KR" dirty="0"/>
              <a:t>, </a:t>
            </a:r>
            <a:r>
              <a:rPr lang="ko-KR" altLang="en-US" dirty="0" err="1"/>
              <a:t>프록시</a:t>
            </a:r>
            <a:r>
              <a:rPr lang="en-US" altLang="ko-KR" dirty="0"/>
              <a:t>, </a:t>
            </a:r>
            <a:r>
              <a:rPr lang="ko-KR" altLang="en-US" dirty="0"/>
              <a:t>브리지</a:t>
            </a:r>
            <a:r>
              <a:rPr lang="en-US" altLang="ko-KR" dirty="0"/>
              <a:t>, </a:t>
            </a:r>
            <a:r>
              <a:rPr lang="ko-KR" altLang="en-US" dirty="0" err="1"/>
              <a:t>플라이웨이트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37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이러한 문제가 있다</a:t>
            </a:r>
            <a:r>
              <a:rPr lang="en-US" altLang="ko-KR" dirty="0"/>
              <a:t>.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상황이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45878" y="833763"/>
            <a:ext cx="5357446" cy="56591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Abstract</a:t>
            </a:r>
            <a:r>
              <a:rPr lang="ko-KR" altLang="en-US" dirty="0"/>
              <a:t>를 사용한 추상 클래스로 </a:t>
            </a:r>
            <a:r>
              <a:rPr lang="en-US" altLang="ko-KR" dirty="0"/>
              <a:t>Animal</a:t>
            </a:r>
            <a:r>
              <a:rPr lang="ko-KR" altLang="en-US" dirty="0"/>
              <a:t>을 만든 후</a:t>
            </a:r>
            <a:r>
              <a:rPr lang="en-US" altLang="ko-KR" dirty="0"/>
              <a:t>, </a:t>
            </a:r>
            <a:r>
              <a:rPr lang="ko-KR" altLang="en-US" dirty="0"/>
              <a:t>동물 공통의 행동 함수 </a:t>
            </a:r>
            <a:r>
              <a:rPr lang="en-US" altLang="ko-KR" dirty="0"/>
              <a:t>; </a:t>
            </a:r>
            <a:r>
              <a:rPr lang="ko-KR" altLang="en-US" dirty="0"/>
              <a:t>울기</a:t>
            </a:r>
            <a:r>
              <a:rPr lang="en-US" altLang="ko-KR" dirty="0"/>
              <a:t>(Cry), </a:t>
            </a:r>
            <a:r>
              <a:rPr lang="ko-KR" altLang="en-US" dirty="0"/>
              <a:t>움직이기</a:t>
            </a:r>
            <a:r>
              <a:rPr lang="en-US" altLang="ko-KR" dirty="0"/>
              <a:t>(move), </a:t>
            </a:r>
            <a:r>
              <a:rPr lang="ko-KR" altLang="en-US" dirty="0"/>
              <a:t>동물의 모습</a:t>
            </a:r>
            <a:r>
              <a:rPr lang="en-US" altLang="ko-KR" dirty="0"/>
              <a:t>(display) </a:t>
            </a:r>
            <a:r>
              <a:rPr lang="ko-KR" altLang="en-US" dirty="0" err="1"/>
              <a:t>메소드를</a:t>
            </a:r>
            <a:r>
              <a:rPr lang="ko-KR" altLang="en-US" dirty="0"/>
              <a:t> 정의했다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여기서 구현할 동물은 독수리</a:t>
            </a:r>
            <a:r>
              <a:rPr lang="en-US" altLang="ko-KR" dirty="0"/>
              <a:t>(Eagle)</a:t>
            </a:r>
            <a:r>
              <a:rPr lang="ko-KR" altLang="en-US" dirty="0"/>
              <a:t>과 호랑이</a:t>
            </a:r>
            <a:r>
              <a:rPr lang="en-US" altLang="ko-KR" dirty="0"/>
              <a:t>(Tiger)</a:t>
            </a:r>
            <a:r>
              <a:rPr lang="ko-KR" altLang="en-US" dirty="0"/>
              <a:t>로 </a:t>
            </a:r>
            <a:r>
              <a:rPr lang="en-US" altLang="ko-KR" dirty="0"/>
              <a:t>Animal </a:t>
            </a:r>
            <a:r>
              <a:rPr lang="ko-KR" altLang="en-US" dirty="0"/>
              <a:t>클래스를 상속 받았다</a:t>
            </a:r>
            <a:r>
              <a:rPr lang="en-US" altLang="ko-KR" dirty="0"/>
              <a:t>. </a:t>
            </a:r>
            <a:r>
              <a:rPr lang="ko-KR" altLang="en-US" dirty="0"/>
              <a:t>독수리</a:t>
            </a:r>
            <a:r>
              <a:rPr lang="en-US" altLang="ko-KR" dirty="0"/>
              <a:t>(Eagle)</a:t>
            </a:r>
            <a:r>
              <a:rPr lang="ko-KR" altLang="en-US" dirty="0"/>
              <a:t>와 호랑이</a:t>
            </a:r>
            <a:r>
              <a:rPr lang="en-US" altLang="ko-KR" dirty="0"/>
              <a:t>(Tiger)</a:t>
            </a:r>
            <a:r>
              <a:rPr lang="ko-KR" altLang="en-US" dirty="0"/>
              <a:t>는 각각의 울기</a:t>
            </a:r>
            <a:r>
              <a:rPr lang="en-US" altLang="ko-KR" dirty="0"/>
              <a:t>(cry)</a:t>
            </a:r>
            <a:r>
              <a:rPr lang="ko-KR" altLang="en-US" dirty="0"/>
              <a:t>와 모습</a:t>
            </a:r>
            <a:r>
              <a:rPr lang="en-US" altLang="ko-KR" dirty="0"/>
              <a:t>(display) </a:t>
            </a:r>
            <a:r>
              <a:rPr lang="ko-KR" altLang="en-US" dirty="0" err="1"/>
              <a:t>메소드를</a:t>
            </a:r>
            <a:r>
              <a:rPr lang="ko-KR" altLang="en-US" dirty="0"/>
              <a:t> 구현했다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이것이 일반적인 상속을 사용한 시스템이다</a:t>
            </a:r>
            <a:r>
              <a:rPr lang="en-US" altLang="ko-KR" dirty="0"/>
              <a:t>. </a:t>
            </a:r>
            <a:r>
              <a:rPr lang="ko-KR" altLang="en-US" dirty="0"/>
              <a:t>우리는 </a:t>
            </a:r>
            <a:r>
              <a:rPr lang="en-US" altLang="ko-KR" dirty="0"/>
              <a:t>Eagle(</a:t>
            </a:r>
            <a:r>
              <a:rPr lang="ko-KR" altLang="en-US" dirty="0"/>
              <a:t>독수리</a:t>
            </a:r>
            <a:r>
              <a:rPr lang="en-US" altLang="ko-KR" dirty="0"/>
              <a:t>)</a:t>
            </a:r>
            <a:r>
              <a:rPr lang="ko-KR" altLang="en-US" dirty="0"/>
              <a:t>의 객체를 생성하여 독수리의 울음소리와 모습 그리고 공통된 움직임을 호출할 수 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(</a:t>
            </a:r>
            <a:r>
              <a:rPr lang="ko-KR" altLang="en-US" dirty="0"/>
              <a:t>호랑이도 마찬가지다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추가되는 동물이 있으면</a:t>
            </a:r>
            <a:r>
              <a:rPr lang="en-US" altLang="ko-KR" dirty="0"/>
              <a:t>, </a:t>
            </a:r>
            <a:r>
              <a:rPr lang="ko-KR" altLang="en-US" dirty="0"/>
              <a:t>새로운 동물의 객체를 만들고 </a:t>
            </a:r>
            <a:r>
              <a:rPr lang="en-US" altLang="ko-KR" dirty="0"/>
              <a:t>Animal </a:t>
            </a:r>
            <a:r>
              <a:rPr lang="ko-KR" altLang="en-US" dirty="0"/>
              <a:t>추상 클래스를 상속받아 그 동물의 필요한 기능 </a:t>
            </a:r>
            <a:r>
              <a:rPr lang="en-US" altLang="ko-KR" dirty="0"/>
              <a:t>(</a:t>
            </a:r>
            <a:r>
              <a:rPr lang="ko-KR" altLang="en-US" dirty="0"/>
              <a:t>움직이기</a:t>
            </a:r>
            <a:r>
              <a:rPr lang="en-US" altLang="ko-KR" dirty="0"/>
              <a:t>(move), </a:t>
            </a:r>
            <a:r>
              <a:rPr lang="ko-KR" altLang="en-US" dirty="0"/>
              <a:t>움직이기</a:t>
            </a:r>
            <a:r>
              <a:rPr lang="en-US" altLang="ko-KR" dirty="0"/>
              <a:t>(cry), </a:t>
            </a:r>
            <a:r>
              <a:rPr lang="ko-KR" altLang="en-US" dirty="0"/>
              <a:t>모습</a:t>
            </a:r>
            <a:r>
              <a:rPr lang="en-US" altLang="ko-KR" dirty="0"/>
              <a:t>(display))</a:t>
            </a:r>
            <a:r>
              <a:rPr lang="ko-KR" altLang="en-US" dirty="0"/>
              <a:t>을 구현해주면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Picture 2" descr="http://cfile24.uf.tistory.com/image/23259E4C52806DFC201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56" y="1647560"/>
            <a:ext cx="3289849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65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기능의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여기서 동물의 기능을 추가하려면 어떻게 해야 될까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fly(</a:t>
            </a:r>
            <a:r>
              <a:rPr lang="ko-KR" altLang="en-US" dirty="0"/>
              <a:t>날아가기</a:t>
            </a:r>
            <a:r>
              <a:rPr lang="en-US" altLang="ko-KR" dirty="0"/>
              <a:t>) </a:t>
            </a:r>
            <a:r>
              <a:rPr lang="ko-KR" altLang="en-US" dirty="0"/>
              <a:t>기능을 추가하는 방법들에 대해 생각해보자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5" name="Picture 2" descr="http://cfile22.uf.tistory.com/image/2375285052806E3B14BA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28" y="2137163"/>
            <a:ext cx="3815187" cy="409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259657" y="187552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추가하면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클래스를 상속받는 객체도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호출할때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fly()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기능을 호출할 수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하지만 날아가기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(fly)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기능은 동물의 공통 기능이 아니다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</a:p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 추가하면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상속 받고 있는 호랑이도 날아가기를 할 수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59657" y="47061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NanumGothic"/>
              </a:rPr>
              <a:t>문제점</a:t>
            </a:r>
            <a:r>
              <a:rPr lang="en-US" altLang="ko-KR" dirty="0" smtClean="0">
                <a:solidFill>
                  <a:srgbClr val="FF0000"/>
                </a:solidFill>
                <a:latin typeface="NanumGothic"/>
              </a:rPr>
              <a:t>!!! </a:t>
            </a:r>
            <a:r>
              <a:rPr lang="ko-KR" altLang="en-US" dirty="0" smtClean="0">
                <a:solidFill>
                  <a:srgbClr val="FF0000"/>
                </a:solidFill>
                <a:latin typeface="NanumGothic"/>
              </a:rPr>
              <a:t>우리는 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날아가기가 가능한 동물에만 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fly </a:t>
            </a:r>
            <a:r>
              <a:rPr lang="ko-KR" altLang="en-US" dirty="0" err="1">
                <a:solidFill>
                  <a:srgbClr val="FF0000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 실행할 수 있어야 한다</a:t>
            </a:r>
            <a:r>
              <a:rPr lang="en-US" altLang="ko-KR" dirty="0" smtClean="0">
                <a:solidFill>
                  <a:srgbClr val="FF0000"/>
                </a:solidFill>
                <a:latin typeface="NanumGothic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8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14664</TotalTime>
  <Words>832</Words>
  <Application>Microsoft Office PowerPoint</Application>
  <PresentationFormat>화면 슬라이드 쇼(4:3)</PresentationFormat>
  <Paragraphs>152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NanumGothic</vt:lpstr>
      <vt:lpstr>맑은 고딕</vt:lpstr>
      <vt:lpstr>Arial</vt:lpstr>
      <vt:lpstr>Office 테마</vt:lpstr>
      <vt:lpstr>객체 지향  정보시스템 개발(UML)</vt:lpstr>
      <vt:lpstr>UML2.0에 규정된 13종류 다이어그램</vt:lpstr>
      <vt:lpstr>다이어그램의 종류</vt:lpstr>
      <vt:lpstr>클래스 다이어그램 </vt:lpstr>
      <vt:lpstr>클래스 다이어그램을 활용한 패턴 연습</vt:lpstr>
      <vt:lpstr>소프트웨어 디자인 패턴</vt:lpstr>
      <vt:lpstr>소프트웨어 디자인 패턴</vt:lpstr>
      <vt:lpstr>이러한 문제가 있다. / 상황이 있다.</vt:lpstr>
      <vt:lpstr>기능의 수정</vt:lpstr>
      <vt:lpstr>해결책을 그려보고 논의해보자 (조별 논의)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mjpark</cp:lastModifiedBy>
  <cp:revision>1225</cp:revision>
  <dcterms:created xsi:type="dcterms:W3CDTF">2017-03-09T06:52:53Z</dcterms:created>
  <dcterms:modified xsi:type="dcterms:W3CDTF">2019-09-02T07:20:45Z</dcterms:modified>
</cp:coreProperties>
</file>