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8"/>
  </p:notesMasterIdLst>
  <p:sldIdLst>
    <p:sldId id="434" r:id="rId2"/>
    <p:sldId id="800" r:id="rId3"/>
    <p:sldId id="802" r:id="rId4"/>
    <p:sldId id="803" r:id="rId5"/>
    <p:sldId id="804" r:id="rId6"/>
    <p:sldId id="805" r:id="rId7"/>
    <p:sldId id="806" r:id="rId8"/>
    <p:sldId id="807" r:id="rId9"/>
    <p:sldId id="808" r:id="rId10"/>
    <p:sldId id="809" r:id="rId11"/>
    <p:sldId id="810" r:id="rId12"/>
    <p:sldId id="811" r:id="rId13"/>
    <p:sldId id="812" r:id="rId14"/>
    <p:sldId id="813" r:id="rId15"/>
    <p:sldId id="814" r:id="rId16"/>
    <p:sldId id="81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82" d="100"/>
          <a:sy n="82" d="100"/>
        </p:scale>
        <p:origin x="1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8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Use case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다이어그램 먼저 배우게 된다</a:t>
            </a:r>
            <a:r>
              <a:rPr lang="en-US" altLang="ko-KR" baseline="0" dirty="0" smtClean="0"/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4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8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포함 하는 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97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2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5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2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7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일반화</a:t>
            </a:r>
            <a:r>
              <a:rPr lang="en-US" altLang="ko-KR" dirty="0"/>
              <a:t>(Generalization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 행위자</a:t>
            </a:r>
            <a:r>
              <a:rPr lang="en-US" altLang="ko-KR" dirty="0"/>
              <a:t>(Actor),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케이스와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 </a:t>
            </a:r>
            <a:r>
              <a:rPr lang="ko-KR" altLang="en-US" dirty="0"/>
              <a:t>사이의 정의</a:t>
            </a:r>
          </a:p>
          <a:p>
            <a:r>
              <a:rPr lang="ko-KR" altLang="en-US" dirty="0" smtClean="0"/>
              <a:t>두 </a:t>
            </a:r>
            <a:r>
              <a:rPr lang="ko-KR" altLang="en-US" dirty="0"/>
              <a:t>개체가 일반화 관계에 </a:t>
            </a:r>
            <a:r>
              <a:rPr lang="ko-KR" altLang="en-US" dirty="0" smtClean="0"/>
              <a:t>있음</a:t>
            </a:r>
            <a:r>
              <a:rPr lang="ko-KR" altLang="en-US" dirty="0"/>
              <a:t>을</a:t>
            </a:r>
            <a:r>
              <a:rPr lang="ko-KR" altLang="en-US" dirty="0" smtClean="0"/>
              <a:t> 의미 </a:t>
            </a:r>
            <a:endParaRPr lang="ko-KR" altLang="en-US" dirty="0"/>
          </a:p>
          <a:p>
            <a:r>
              <a:rPr lang="ko-KR" altLang="en-US" dirty="0" smtClean="0"/>
              <a:t>보다 </a:t>
            </a:r>
            <a:r>
              <a:rPr lang="ko-KR" altLang="en-US" dirty="0"/>
              <a:t>보편적인 것과 보다 구체적인 것 사이의 관계 </a:t>
            </a:r>
            <a:r>
              <a:rPr lang="en-US" altLang="ko-KR" dirty="0"/>
              <a:t>(is-a </a:t>
            </a:r>
            <a:r>
              <a:rPr lang="ko-KR" altLang="en-US" dirty="0"/>
              <a:t>관계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상속의 </a:t>
            </a:r>
            <a:r>
              <a:rPr lang="ko-KR" altLang="en-US" dirty="0"/>
              <a:t>특성을 </a:t>
            </a:r>
            <a:r>
              <a:rPr lang="ko-KR" altLang="en-US" dirty="0" smtClean="0"/>
              <a:t>지님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http://cfile10.uf.tistory.com/image/25150E355721704609947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99" y="2879836"/>
            <a:ext cx="4928216" cy="336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9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포함</a:t>
            </a:r>
            <a:r>
              <a:rPr lang="en-US" altLang="ko-KR" dirty="0"/>
              <a:t>(Include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유스</a:t>
            </a:r>
            <a:r>
              <a:rPr lang="ko-KR" altLang="en-US" dirty="0" smtClean="0"/>
              <a:t> 케이스와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 </a:t>
            </a:r>
            <a:r>
              <a:rPr lang="ko-KR" altLang="en-US" dirty="0"/>
              <a:t>사이에 정의되는 관계</a:t>
            </a:r>
          </a:p>
          <a:p>
            <a:r>
              <a:rPr lang="ko-KR" altLang="en-US" dirty="0"/>
              <a:t>한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케이스가 </a:t>
            </a:r>
            <a:r>
              <a:rPr lang="ko-KR" altLang="en-US" dirty="0"/>
              <a:t>다른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케이스의 </a:t>
            </a:r>
            <a:r>
              <a:rPr lang="ko-KR" altLang="en-US" dirty="0"/>
              <a:t>서비스 수행을 요청하는 관계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케이스가 </a:t>
            </a:r>
            <a:r>
              <a:rPr lang="ko-KR" altLang="en-US" dirty="0"/>
              <a:t>자신의 서비스 수행 도중에 다른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케이스의 </a:t>
            </a:r>
            <a:r>
              <a:rPr lang="ko-KR" altLang="en-US" dirty="0"/>
              <a:t>서비스 사용이 필요할 </a:t>
            </a:r>
            <a:r>
              <a:rPr lang="ko-KR" altLang="en-US" dirty="0" smtClean="0"/>
              <a:t>때 </a:t>
            </a:r>
            <a:r>
              <a:rPr lang="ko-KR" altLang="en-US" dirty="0"/>
              <a:t>정의 </a:t>
            </a:r>
            <a:r>
              <a:rPr lang="en-US" altLang="ko-KR" dirty="0"/>
              <a:t>(</a:t>
            </a:r>
            <a:r>
              <a:rPr lang="ko-KR" altLang="en-US" dirty="0"/>
              <a:t>서비스는 반드시 사용이 되어야 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포함되는 </a:t>
            </a:r>
            <a:r>
              <a:rPr lang="ko-KR" altLang="en-US" dirty="0" err="1" smtClean="0"/>
              <a:t>유스</a:t>
            </a:r>
            <a:r>
              <a:rPr lang="ko-KR" altLang="en-US" smtClean="0"/>
              <a:t> 케이스는 </a:t>
            </a:r>
            <a:r>
              <a:rPr lang="ko-KR" altLang="en-US" dirty="0"/>
              <a:t>공통 서비스를 가진 존재</a:t>
            </a:r>
          </a:p>
          <a:p>
            <a:endParaRPr lang="ko-KR" altLang="en-US" dirty="0"/>
          </a:p>
        </p:txBody>
      </p:sp>
      <p:pic>
        <p:nvPicPr>
          <p:cNvPr id="4" name="Picture 2" descr="http://cfile10.uf.tistory.com/image/25150E355721704609947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47" y="4029075"/>
            <a:ext cx="41433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02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확장</a:t>
            </a:r>
            <a:r>
              <a:rPr lang="en-US" altLang="ko-KR" dirty="0"/>
              <a:t>(Extend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유스</a:t>
            </a:r>
            <a:r>
              <a:rPr lang="ko-KR" altLang="en-US" dirty="0" smtClean="0"/>
              <a:t> 케이스와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 </a:t>
            </a:r>
            <a:r>
              <a:rPr lang="ko-KR" altLang="en-US" dirty="0"/>
              <a:t>사이에 정의되는 관계</a:t>
            </a:r>
          </a:p>
          <a:p>
            <a:r>
              <a:rPr lang="ko-KR" altLang="en-US" dirty="0" smtClean="0"/>
              <a:t>포함관계와 </a:t>
            </a:r>
            <a:r>
              <a:rPr lang="ko-KR" altLang="en-US" dirty="0"/>
              <a:t>동일하게 서비스 수행을 요청하는 관계</a:t>
            </a:r>
          </a:p>
          <a:p>
            <a:r>
              <a:rPr lang="ko-KR" altLang="en-US" dirty="0" smtClean="0"/>
              <a:t>포함관계와 </a:t>
            </a:r>
            <a:r>
              <a:rPr lang="ko-KR" altLang="en-US" dirty="0"/>
              <a:t>달리 서비스가 수행되지 않을 수 있음</a:t>
            </a:r>
          </a:p>
          <a:p>
            <a:r>
              <a:rPr lang="en-US" altLang="ko-KR" dirty="0" smtClean="0"/>
              <a:t>(</a:t>
            </a:r>
            <a:r>
              <a:rPr lang="ko-KR" altLang="en-US" dirty="0"/>
              <a:t>선택적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 </a:t>
            </a:r>
            <a:r>
              <a:rPr lang="ko-KR" altLang="en-US" dirty="0"/>
              <a:t>관계이다</a:t>
            </a:r>
            <a:r>
              <a:rPr lang="en-US" altLang="ko-KR" dirty="0"/>
              <a:t>. </a:t>
            </a:r>
            <a:r>
              <a:rPr lang="ko-KR" altLang="en-US" dirty="0" smtClean="0"/>
              <a:t>필수적이지 않고 </a:t>
            </a:r>
            <a:r>
              <a:rPr lang="ko-KR" altLang="en-US" dirty="0"/>
              <a:t>옵션이라고 </a:t>
            </a:r>
            <a:r>
              <a:rPr lang="ko-KR" altLang="en-US" dirty="0" smtClean="0"/>
              <a:t>할 수 </a:t>
            </a:r>
            <a:r>
              <a:rPr lang="ko-KR" altLang="en-US" dirty="0"/>
              <a:t>있다</a:t>
            </a:r>
            <a:r>
              <a:rPr lang="en-US" altLang="ko-KR" dirty="0"/>
              <a:t>.)</a:t>
            </a:r>
          </a:p>
          <a:p>
            <a:r>
              <a:rPr lang="ko-KR" altLang="en-US" dirty="0" smtClean="0"/>
              <a:t>수행 </a:t>
            </a:r>
            <a:r>
              <a:rPr lang="ko-KR" altLang="en-US" dirty="0"/>
              <a:t>요청 조건을 확장한 </a:t>
            </a:r>
            <a:r>
              <a:rPr lang="en-US" altLang="ko-KR" dirty="0" err="1"/>
              <a:t>Extention</a:t>
            </a:r>
            <a:r>
              <a:rPr lang="en-US" altLang="ko-KR" dirty="0"/>
              <a:t> Point</a:t>
            </a:r>
            <a:r>
              <a:rPr lang="ko-KR" altLang="en-US" dirty="0"/>
              <a:t>이라고 함</a:t>
            </a:r>
          </a:p>
          <a:p>
            <a:r>
              <a:rPr lang="ko-KR" altLang="en-US" dirty="0" smtClean="0"/>
              <a:t>표시방법은 </a:t>
            </a:r>
            <a:r>
              <a:rPr lang="ko-KR" altLang="en-US" dirty="0"/>
              <a:t>포함</a:t>
            </a:r>
            <a:r>
              <a:rPr lang="en-US" altLang="ko-KR" dirty="0"/>
              <a:t>(include)</a:t>
            </a:r>
            <a:r>
              <a:rPr lang="ko-KR" altLang="en-US" dirty="0"/>
              <a:t>와 반대이다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074" name="Picture 2" descr="http://cfile30.uf.tistory.com/image/2562CF4957205A5B1362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97" y="4512442"/>
            <a:ext cx="6102999" cy="182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0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Usecase</a:t>
            </a:r>
            <a:r>
              <a:rPr lang="en-US" altLang="ko-KR" dirty="0" smtClean="0"/>
              <a:t> Diagram </a:t>
            </a:r>
            <a:r>
              <a:rPr lang="ko-KR" altLang="en-US" dirty="0" smtClean="0"/>
              <a:t>작성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97610"/>
            <a:ext cx="7886700" cy="556884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① 행위자</a:t>
            </a:r>
            <a:r>
              <a:rPr lang="en-US" altLang="ko-KR" b="1" dirty="0"/>
              <a:t>(Actor) </a:t>
            </a:r>
            <a:r>
              <a:rPr lang="ko-KR" altLang="en-US" b="1" dirty="0"/>
              <a:t>식별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모든 사용자 </a:t>
            </a:r>
            <a:r>
              <a:rPr lang="ko-KR" altLang="en-US" dirty="0"/>
              <a:t>역할 </a:t>
            </a:r>
            <a:r>
              <a:rPr lang="ko-KR" altLang="en-US" dirty="0" smtClean="0"/>
              <a:t>식별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상호작용하는 </a:t>
            </a:r>
            <a:r>
              <a:rPr lang="ko-KR" altLang="en-US" dirty="0"/>
              <a:t>타 시스템 </a:t>
            </a:r>
            <a:r>
              <a:rPr lang="ko-KR" altLang="en-US" dirty="0" smtClean="0"/>
              <a:t>식별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정보를 </a:t>
            </a:r>
            <a:r>
              <a:rPr lang="ko-KR" altLang="en-US" dirty="0"/>
              <a:t>주고받는 하드웨어 및 지능형 장치 </a:t>
            </a:r>
            <a:r>
              <a:rPr lang="ko-KR" altLang="en-US" dirty="0" smtClean="0"/>
              <a:t>식별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 smtClean="0"/>
              <a:t>② </a:t>
            </a:r>
            <a:r>
              <a:rPr lang="ko-KR" altLang="en-US" b="1" dirty="0" err="1" smtClean="0"/>
              <a:t>유스</a:t>
            </a:r>
            <a:r>
              <a:rPr lang="ko-KR" altLang="en-US" b="1" dirty="0" smtClean="0"/>
              <a:t> 케이스 </a:t>
            </a:r>
            <a:r>
              <a:rPr lang="ko-KR" altLang="en-US" b="1" dirty="0"/>
              <a:t>식별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가 요구하는 서비스 </a:t>
            </a:r>
            <a:r>
              <a:rPr lang="ko-KR" altLang="en-US" dirty="0" smtClean="0"/>
              <a:t>식별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가 시스템과 상호작용하는 행위를 </a:t>
            </a:r>
            <a:r>
              <a:rPr lang="ko-KR" altLang="en-US" dirty="0" smtClean="0"/>
              <a:t>식별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 smtClean="0"/>
              <a:t>③ </a:t>
            </a:r>
            <a:r>
              <a:rPr lang="ko-KR" altLang="en-US" b="1" dirty="0"/>
              <a:t>관계정의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 행위자</a:t>
            </a:r>
            <a:r>
              <a:rPr lang="en-US" altLang="ko-KR" dirty="0"/>
              <a:t>(Actor) </a:t>
            </a:r>
            <a:r>
              <a:rPr lang="ko-KR" altLang="en-US" dirty="0"/>
              <a:t>관계분석 </a:t>
            </a:r>
            <a:r>
              <a:rPr lang="ko-KR" altLang="en-US" dirty="0" smtClean="0"/>
              <a:t>정의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 관계분석 </a:t>
            </a:r>
            <a:r>
              <a:rPr lang="ko-KR" altLang="en-US" dirty="0" smtClean="0"/>
              <a:t>정의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유스</a:t>
            </a:r>
            <a:r>
              <a:rPr lang="ko-KR" altLang="en-US" dirty="0" smtClean="0"/>
              <a:t> 케이스와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 </a:t>
            </a:r>
            <a:r>
              <a:rPr lang="ko-KR" altLang="en-US" dirty="0"/>
              <a:t>관계분석 </a:t>
            </a:r>
            <a:r>
              <a:rPr lang="ko-KR" altLang="en-US" dirty="0" smtClean="0"/>
              <a:t>정의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④ </a:t>
            </a:r>
            <a:r>
              <a:rPr lang="ko-KR" altLang="en-US" b="1" dirty="0" err="1" smtClean="0"/>
              <a:t>유스</a:t>
            </a:r>
            <a:r>
              <a:rPr lang="ko-KR" altLang="en-US" b="1" dirty="0" smtClean="0"/>
              <a:t> 케이스 </a:t>
            </a:r>
            <a:r>
              <a:rPr lang="ko-KR" altLang="en-US" b="1" dirty="0"/>
              <a:t>구조화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두 </a:t>
            </a:r>
            <a:r>
              <a:rPr lang="ko-KR" altLang="en-US" dirty="0"/>
              <a:t>개 이상의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케이스에 </a:t>
            </a:r>
            <a:r>
              <a:rPr lang="ko-KR" altLang="en-US" dirty="0"/>
              <a:t>존재하는 공통서비스 </a:t>
            </a:r>
            <a:r>
              <a:rPr lang="ko-KR" altLang="en-US" dirty="0" smtClean="0"/>
              <a:t>추출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추출된 </a:t>
            </a:r>
            <a:r>
              <a:rPr lang="ko-KR" altLang="en-US" dirty="0"/>
              <a:t>서비스를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 </a:t>
            </a:r>
            <a:r>
              <a:rPr lang="ko-KR" altLang="en-US" dirty="0" smtClean="0"/>
              <a:t>정의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조건에 </a:t>
            </a:r>
            <a:r>
              <a:rPr lang="ko-KR" altLang="en-US" dirty="0"/>
              <a:t>따른 서비스 수행부분 분석하여 </a:t>
            </a:r>
            <a:r>
              <a:rPr lang="ko-KR" altLang="en-US" dirty="0" smtClean="0"/>
              <a:t>추출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추출된 </a:t>
            </a:r>
            <a:r>
              <a:rPr lang="ko-KR" altLang="en-US" dirty="0"/>
              <a:t>서비스를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케이스로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824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 영역 </a:t>
            </a:r>
            <a:r>
              <a:rPr lang="ko-KR" altLang="en-US" dirty="0"/>
              <a:t>표시는 잘 사용하지 않으며</a:t>
            </a:r>
            <a:r>
              <a:rPr lang="en-US" altLang="ko-KR" dirty="0"/>
              <a:t>, </a:t>
            </a:r>
            <a:r>
              <a:rPr lang="ko-KR" altLang="en-US" dirty="0"/>
              <a:t>불필요한 경우가 많다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</a:t>
            </a:r>
            <a:r>
              <a:rPr lang="en-US" altLang="ko-KR" dirty="0"/>
              <a:t>(Use Case)</a:t>
            </a:r>
            <a:r>
              <a:rPr lang="ko-KR" altLang="en-US" dirty="0"/>
              <a:t>간의 관계를 연관</a:t>
            </a:r>
            <a:r>
              <a:rPr lang="en-US" altLang="ko-KR" dirty="0"/>
              <a:t>(Association)</a:t>
            </a:r>
            <a:r>
              <a:rPr lang="ko-KR" altLang="en-US" dirty="0"/>
              <a:t>이라고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화살표의 </a:t>
            </a:r>
            <a:r>
              <a:rPr lang="ko-KR" altLang="en-US" dirty="0"/>
              <a:t>의미가 불분명한 경우가 많으므로</a:t>
            </a:r>
            <a:r>
              <a:rPr lang="en-US" altLang="ko-KR" dirty="0"/>
              <a:t>, </a:t>
            </a:r>
            <a:r>
              <a:rPr lang="ko-KR" altLang="en-US" dirty="0"/>
              <a:t>사용하지 않는 편이 낫다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포함</a:t>
            </a:r>
            <a:r>
              <a:rPr lang="en-US" altLang="ko-KR" dirty="0"/>
              <a:t>(Include) </a:t>
            </a:r>
            <a:r>
              <a:rPr lang="ko-KR" altLang="en-US" dirty="0"/>
              <a:t>관계는 하나의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케이스가 </a:t>
            </a:r>
            <a:r>
              <a:rPr lang="ko-KR" altLang="en-US" dirty="0"/>
              <a:t>다른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케이스를 </a:t>
            </a:r>
            <a:r>
              <a:rPr lang="ko-KR" altLang="en-US" dirty="0"/>
              <a:t>항상 포함한다는 의미이다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확장</a:t>
            </a:r>
            <a:r>
              <a:rPr lang="en-US" altLang="ko-KR" dirty="0"/>
              <a:t>(Extend) </a:t>
            </a:r>
            <a:r>
              <a:rPr lang="ko-KR" altLang="en-US" dirty="0"/>
              <a:t>관계는 하나의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케이스로부터 </a:t>
            </a:r>
            <a:r>
              <a:rPr lang="ko-KR" altLang="en-US" dirty="0"/>
              <a:t>다른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케이스로 </a:t>
            </a:r>
            <a:r>
              <a:rPr lang="ko-KR" altLang="en-US" dirty="0"/>
              <a:t>기능이 확장될 수 있다는 의미이다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확장 </a:t>
            </a:r>
            <a:r>
              <a:rPr lang="ko-KR" altLang="en-US" dirty="0"/>
              <a:t>관계의 화살표 방향은 확장 대상이 되는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케이스로부터 확장 점을 </a:t>
            </a:r>
            <a:r>
              <a:rPr lang="ko-KR" altLang="en-US" dirty="0"/>
              <a:t>가진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케이스로 </a:t>
            </a:r>
            <a:r>
              <a:rPr lang="ko-KR" altLang="en-US" dirty="0"/>
              <a:t>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확장 </a:t>
            </a:r>
            <a:r>
              <a:rPr lang="ko-KR" altLang="en-US" dirty="0"/>
              <a:t>관계는 상속이 아니다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기능의 </a:t>
            </a:r>
            <a:r>
              <a:rPr lang="ko-KR" altLang="en-US" dirty="0"/>
              <a:t>상속은 일반화</a:t>
            </a:r>
            <a:r>
              <a:rPr lang="en-US" altLang="ko-KR" dirty="0"/>
              <a:t>(Generalization)</a:t>
            </a:r>
            <a:r>
              <a:rPr lang="ko-KR" altLang="en-US" dirty="0"/>
              <a:t>라고 하며</a:t>
            </a:r>
            <a:r>
              <a:rPr lang="en-US" altLang="ko-KR" dirty="0"/>
              <a:t>, </a:t>
            </a:r>
            <a:r>
              <a:rPr lang="ko-KR" altLang="en-US" dirty="0"/>
              <a:t>삼각형 머리를 가진 실선으로 표시한다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32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http://cfile30.uf.tistory.com/image/253F944A572060022779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92" y="1289154"/>
            <a:ext cx="8272643" cy="49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31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r>
              <a:rPr lang="ko-KR" altLang="en-US" dirty="0"/>
              <a:t>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위의 예에서 행위자는 </a:t>
            </a:r>
            <a:r>
              <a:rPr lang="en-US" altLang="ko-KR" dirty="0"/>
              <a:t>[</a:t>
            </a:r>
            <a:r>
              <a:rPr lang="ko-KR" altLang="en-US" dirty="0" err="1"/>
              <a:t>인터넷뱅킹</a:t>
            </a:r>
            <a:r>
              <a:rPr lang="ko-KR" altLang="en-US" dirty="0"/>
              <a:t> 사용자</a:t>
            </a:r>
            <a:r>
              <a:rPr lang="en-US" altLang="ko-KR" dirty="0"/>
              <a:t>]</a:t>
            </a:r>
            <a:r>
              <a:rPr lang="ko-KR" altLang="en-US" dirty="0"/>
              <a:t>이고 </a:t>
            </a:r>
            <a:r>
              <a:rPr lang="en-US" altLang="ko-KR" dirty="0"/>
              <a:t>[</a:t>
            </a:r>
            <a:r>
              <a:rPr lang="ko-KR" altLang="en-US" dirty="0"/>
              <a:t>즉시 이체</a:t>
            </a:r>
            <a:r>
              <a:rPr lang="en-US" altLang="ko-KR" dirty="0"/>
              <a:t>]</a:t>
            </a:r>
            <a:r>
              <a:rPr lang="ko-KR" altLang="en-US" dirty="0"/>
              <a:t>라는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 관계를 갖고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/>
              <a:t>즉시 이체</a:t>
            </a:r>
            <a:r>
              <a:rPr lang="en-US" altLang="ko-KR" dirty="0"/>
              <a:t>]</a:t>
            </a:r>
            <a:r>
              <a:rPr lang="ko-KR" altLang="en-US" dirty="0"/>
              <a:t>를 수행할 경우</a:t>
            </a:r>
            <a:r>
              <a:rPr lang="en-US" altLang="ko-KR" dirty="0"/>
              <a:t>, </a:t>
            </a:r>
            <a:r>
              <a:rPr lang="ko-KR" altLang="en-US" dirty="0"/>
              <a:t>출금 계좌의 잔고를 확인하고</a:t>
            </a:r>
            <a:r>
              <a:rPr lang="en-US" altLang="ko-KR" dirty="0"/>
              <a:t>, </a:t>
            </a:r>
            <a:r>
              <a:rPr lang="ko-KR" altLang="en-US" dirty="0"/>
              <a:t>이체 한도를 조회하는 기능을 먼저 수행하게 되므로</a:t>
            </a:r>
            <a:r>
              <a:rPr lang="en-US" altLang="ko-KR" dirty="0"/>
              <a:t>, [</a:t>
            </a:r>
            <a:r>
              <a:rPr lang="ko-KR" altLang="en-US" dirty="0"/>
              <a:t>잔고 조회</a:t>
            </a:r>
            <a:r>
              <a:rPr lang="en-US" altLang="ko-KR" dirty="0"/>
              <a:t>] </a:t>
            </a:r>
            <a:r>
              <a:rPr lang="ko-KR" altLang="en-US" dirty="0" err="1"/>
              <a:t>유스케이스와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한도 조회</a:t>
            </a:r>
            <a:r>
              <a:rPr lang="en-US" altLang="ko-KR" dirty="0"/>
              <a:t>] </a:t>
            </a:r>
            <a:r>
              <a:rPr lang="ko-KR" altLang="en-US" dirty="0" err="1"/>
              <a:t>유스케이스는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즉시 이체</a:t>
            </a:r>
            <a:r>
              <a:rPr lang="en-US" altLang="ko-KR" dirty="0"/>
              <a:t>] </a:t>
            </a:r>
            <a:r>
              <a:rPr lang="ko-KR" altLang="en-US" dirty="0" err="1"/>
              <a:t>유스케이스의</a:t>
            </a:r>
            <a:r>
              <a:rPr lang="ko-KR" altLang="en-US" dirty="0"/>
              <a:t> 포함 관계 대상이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/>
              <a:t>즉시 이체</a:t>
            </a:r>
            <a:r>
              <a:rPr lang="en-US" altLang="ko-KR" dirty="0"/>
              <a:t>] </a:t>
            </a:r>
            <a:r>
              <a:rPr lang="ko-KR" altLang="en-US" dirty="0" err="1"/>
              <a:t>유스케이스로부터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추가 이체</a:t>
            </a:r>
            <a:r>
              <a:rPr lang="en-US" altLang="ko-KR" dirty="0"/>
              <a:t>] </a:t>
            </a:r>
            <a:r>
              <a:rPr lang="ko-KR" altLang="en-US" dirty="0" err="1"/>
              <a:t>유스케이스를</a:t>
            </a:r>
            <a:r>
              <a:rPr lang="ko-KR" altLang="en-US" dirty="0"/>
              <a:t> 실행할 수도 있으므로</a:t>
            </a:r>
            <a:r>
              <a:rPr lang="en-US" altLang="ko-KR" dirty="0"/>
              <a:t>, [</a:t>
            </a:r>
            <a:r>
              <a:rPr lang="ko-KR" altLang="en-US" dirty="0"/>
              <a:t>즉시 이체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/>
              <a:t>[</a:t>
            </a:r>
            <a:r>
              <a:rPr lang="ko-KR" altLang="en-US" dirty="0"/>
              <a:t>추가 이체</a:t>
            </a:r>
            <a:r>
              <a:rPr lang="en-US" altLang="ko-KR" dirty="0"/>
              <a:t>]</a:t>
            </a:r>
            <a:r>
              <a:rPr lang="ko-KR" altLang="en-US" dirty="0"/>
              <a:t>는 확장 관계가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/>
              <a:t>자동 이체</a:t>
            </a:r>
            <a:r>
              <a:rPr lang="en-US" altLang="ko-KR" dirty="0"/>
              <a:t>]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/>
              <a:t>즉시 이체</a:t>
            </a:r>
            <a:r>
              <a:rPr lang="en-US" altLang="ko-KR" dirty="0"/>
              <a:t>]</a:t>
            </a:r>
            <a:r>
              <a:rPr lang="ko-KR" altLang="en-US" dirty="0"/>
              <a:t>의 구체적인 </a:t>
            </a:r>
            <a:r>
              <a:rPr lang="ko-KR" altLang="en-US" dirty="0" err="1"/>
              <a:t>유스케이스</a:t>
            </a:r>
            <a:r>
              <a:rPr lang="ko-KR" altLang="en-US" dirty="0"/>
              <a:t> 개념이므로 일반화 및 상속 관계를 표현할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91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학습활동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디자인 패턴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b="1" dirty="0"/>
              <a:t>생성 관련 패턴 </a:t>
            </a:r>
            <a:r>
              <a:rPr lang="en-US" altLang="ko-KR" b="1" dirty="0"/>
              <a:t>(Creational Pattern</a:t>
            </a:r>
            <a:r>
              <a:rPr lang="en-US" altLang="ko-KR" b="1" dirty="0" smtClean="0"/>
              <a:t>)</a:t>
            </a:r>
            <a:endParaRPr lang="ko-KR" altLang="en-US" dirty="0" smtClean="0"/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행동 관련 패턴 </a:t>
            </a:r>
            <a:r>
              <a:rPr lang="en-US" altLang="ko-KR" b="1" dirty="0" smtClean="0"/>
              <a:t>(Behavioral Pattern) 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 smtClean="0"/>
              <a:t>구조 관련 패턴 </a:t>
            </a:r>
            <a:r>
              <a:rPr lang="en-US" altLang="ko-KR" b="1" dirty="0" smtClean="0"/>
              <a:t>(Structural Pattern)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http://cfile24.uf.tistory.com/image/2211604B572057AC02754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86" y="2746118"/>
            <a:ext cx="6210827" cy="18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3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행위자</a:t>
            </a:r>
            <a:r>
              <a:rPr lang="en-US" altLang="ko-KR" dirty="0"/>
              <a:t>(Actor) </a:t>
            </a:r>
            <a:r>
              <a:rPr lang="ko-KR" altLang="en-US" dirty="0"/>
              <a:t>중심의 시스템 구상</a:t>
            </a:r>
          </a:p>
          <a:p>
            <a:r>
              <a:rPr lang="ko-KR" altLang="en-US" dirty="0" smtClean="0"/>
              <a:t>소프트웨어 </a:t>
            </a:r>
            <a:r>
              <a:rPr lang="ko-KR" altLang="en-US" dirty="0"/>
              <a:t>시스템의 기능적 요구사항에 대한 베이스라인</a:t>
            </a:r>
          </a:p>
          <a:p>
            <a:r>
              <a:rPr lang="ko-KR" altLang="en-US" dirty="0" smtClean="0"/>
              <a:t>사용자의 </a:t>
            </a:r>
            <a:r>
              <a:rPr lang="ko-KR" altLang="en-US" dirty="0"/>
              <a:t>시각에서 소프트웨어 시스템의 범위와 기능을 정의한 </a:t>
            </a:r>
            <a:r>
              <a:rPr lang="ko-KR" altLang="en-US" dirty="0" smtClean="0"/>
              <a:t>모델</a:t>
            </a:r>
            <a:endParaRPr lang="ko-KR" altLang="en-US" dirty="0"/>
          </a:p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가 어떤 기능 사용할 수 있는지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행위자가 어떠한 기능을 사용 할 수 있는지 보여준다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3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언제 작성하는가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</a:t>
            </a:r>
            <a:r>
              <a:rPr lang="ko-KR" altLang="en-US" dirty="0"/>
              <a:t>프로젝트의 개발범위를 정의하는 단계</a:t>
            </a:r>
          </a:p>
          <a:p>
            <a:r>
              <a:rPr lang="ko-KR" altLang="en-US" dirty="0" smtClean="0"/>
              <a:t>소프트웨어에 </a:t>
            </a:r>
            <a:r>
              <a:rPr lang="ko-KR" altLang="en-US" dirty="0"/>
              <a:t>대한 요구사항을 정의하는 단계</a:t>
            </a:r>
          </a:p>
          <a:p>
            <a:r>
              <a:rPr lang="ko-KR" altLang="en-US" dirty="0" smtClean="0"/>
              <a:t>소프트웨어의 </a:t>
            </a:r>
            <a:r>
              <a:rPr lang="ko-KR" altLang="en-US" dirty="0"/>
              <a:t>세부기능을 분석하는 단계</a:t>
            </a:r>
          </a:p>
          <a:p>
            <a:r>
              <a:rPr lang="ko-KR" altLang="en-US" dirty="0" smtClean="0"/>
              <a:t>소프트웨어가 </a:t>
            </a:r>
            <a:r>
              <a:rPr lang="ko-KR" altLang="en-US" dirty="0"/>
              <a:t>아닌 업무영역을 이해하고 분석하는 단계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98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구성요소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행위자</a:t>
            </a:r>
            <a:r>
              <a:rPr lang="en-US" altLang="ko-KR" dirty="0"/>
              <a:t>(Actor), </a:t>
            </a:r>
            <a:r>
              <a:rPr lang="ko-KR" altLang="en-US" dirty="0" err="1"/>
              <a:t>유스케이스</a:t>
            </a:r>
            <a:r>
              <a:rPr lang="en-US" altLang="ko-KR" dirty="0"/>
              <a:t>(Use Case)</a:t>
            </a:r>
          </a:p>
          <a:p>
            <a:r>
              <a:rPr lang="ko-KR" altLang="en-US" dirty="0" smtClean="0"/>
              <a:t>관계 </a:t>
            </a:r>
            <a:r>
              <a:rPr lang="en-US" altLang="ko-KR" dirty="0"/>
              <a:t>: </a:t>
            </a:r>
            <a:r>
              <a:rPr lang="ko-KR" altLang="en-US" dirty="0"/>
              <a:t>커뮤니케이션</a:t>
            </a:r>
            <a:r>
              <a:rPr lang="en-US" altLang="ko-KR" dirty="0"/>
              <a:t>(Communications), </a:t>
            </a:r>
            <a:r>
              <a:rPr lang="ko-KR" altLang="en-US" dirty="0"/>
              <a:t>포함</a:t>
            </a:r>
            <a:r>
              <a:rPr lang="en-US" altLang="ko-KR" dirty="0"/>
              <a:t>(Include), </a:t>
            </a:r>
            <a:r>
              <a:rPr lang="ko-KR" altLang="en-US" dirty="0"/>
              <a:t>확장</a:t>
            </a:r>
            <a:r>
              <a:rPr lang="en-US" altLang="ko-KR" dirty="0"/>
              <a:t>(Extend, </a:t>
            </a:r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</a:p>
          <a:p>
            <a:endParaRPr lang="ko-KR" altLang="en-US" dirty="0"/>
          </a:p>
        </p:txBody>
      </p:sp>
      <p:pic>
        <p:nvPicPr>
          <p:cNvPr id="4" name="Picture 2" descr="http://cfile24.uf.tistory.com/image/2211604B572057AC02754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32" y="2539568"/>
            <a:ext cx="3952568" cy="116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file10.uf.tistory.com/image/25150E355721704609947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01" y="3733058"/>
            <a:ext cx="41433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</a:t>
            </a:r>
            <a:r>
              <a:rPr lang="ko-KR" altLang="en-US" dirty="0" smtClean="0"/>
              <a:t> </a:t>
            </a:r>
            <a:r>
              <a:rPr lang="ko-KR" altLang="en-US" dirty="0" smtClean="0"/>
              <a:t>다이어그램의 </a:t>
            </a:r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</a:p>
          <a:p>
            <a:pPr lvl="1"/>
            <a:r>
              <a:rPr lang="ko-KR" altLang="en-US" dirty="0" smtClean="0"/>
              <a:t>시스템이 </a:t>
            </a:r>
            <a:r>
              <a:rPr lang="ko-KR" altLang="en-US" dirty="0"/>
              <a:t>외부에 존재하면서 시스템과 교류 혹은 상호작용 하는 것</a:t>
            </a:r>
          </a:p>
          <a:p>
            <a:pPr lvl="1"/>
            <a:r>
              <a:rPr lang="ko-KR" altLang="en-US" dirty="0" smtClean="0"/>
              <a:t>시스템이 </a:t>
            </a:r>
            <a:r>
              <a:rPr lang="ko-KR" altLang="en-US" dirty="0"/>
              <a:t>서비스를 해주기를 요청하는 존재</a:t>
            </a:r>
          </a:p>
          <a:p>
            <a:pPr lvl="1"/>
            <a:r>
              <a:rPr lang="ko-KR" altLang="en-US" dirty="0" smtClean="0"/>
              <a:t>시스템에게 </a:t>
            </a:r>
            <a:r>
              <a:rPr lang="ko-KR" altLang="en-US" dirty="0"/>
              <a:t>정보를 제공하는 </a:t>
            </a:r>
            <a:r>
              <a:rPr lang="ko-KR" altLang="en-US" dirty="0" smtClean="0"/>
              <a:t>대상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사용자 </a:t>
            </a:r>
            <a:r>
              <a:rPr lang="ko-KR" altLang="en-US" dirty="0" err="1"/>
              <a:t>액터</a:t>
            </a:r>
            <a:endParaRPr lang="ko-KR" altLang="en-US" dirty="0"/>
          </a:p>
          <a:p>
            <a:pPr lvl="1"/>
            <a:r>
              <a:rPr lang="ko-KR" altLang="en-US" dirty="0"/>
              <a:t>기능을 요구하는 대상이나 </a:t>
            </a:r>
            <a:r>
              <a:rPr lang="ko-KR" altLang="en-US" dirty="0" smtClean="0"/>
              <a:t>시스템이 </a:t>
            </a:r>
            <a:r>
              <a:rPr lang="ko-KR" altLang="en-US" dirty="0"/>
              <a:t>수행결과를 </a:t>
            </a:r>
            <a:r>
              <a:rPr lang="ko-KR" altLang="en-US" dirty="0" smtClean="0"/>
              <a:t>통보 받는 </a:t>
            </a:r>
            <a:r>
              <a:rPr lang="ko-KR" altLang="en-US" dirty="0"/>
              <a:t>사용자 혹은 기능을 사용하게 될 대상으로 시스템이 </a:t>
            </a:r>
            <a:r>
              <a:rPr lang="ko-KR" altLang="en-US" dirty="0" smtClean="0"/>
              <a:t>제공해야 하는 </a:t>
            </a:r>
            <a:r>
              <a:rPr lang="ko-KR" altLang="en-US" dirty="0"/>
              <a:t>기능인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케이스의 </a:t>
            </a:r>
            <a:r>
              <a:rPr lang="ko-KR" altLang="en-US" dirty="0"/>
              <a:t>권한을 가지는 대상</a:t>
            </a:r>
            <a:r>
              <a:rPr lang="en-US" altLang="ko-KR" dirty="0"/>
              <a:t>, </a:t>
            </a:r>
            <a:r>
              <a:rPr lang="ko-KR" altLang="en-US" dirty="0" smtClean="0"/>
              <a:t>역할이 </a:t>
            </a:r>
            <a:r>
              <a:rPr lang="ko-KR" altLang="en-US" dirty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학생이 도서를 구매한다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|</a:t>
            </a:r>
            <a:r>
              <a:rPr lang="ko-KR" altLang="en-US" dirty="0"/>
              <a:t>학생</a:t>
            </a:r>
            <a:r>
              <a:rPr lang="en-US" altLang="ko-KR" dirty="0"/>
              <a:t>(Actor)| -&gt; |</a:t>
            </a:r>
            <a:r>
              <a:rPr lang="ko-KR" altLang="en-US" dirty="0"/>
              <a:t>도서구매</a:t>
            </a:r>
            <a:r>
              <a:rPr lang="en-US" altLang="ko-KR" dirty="0"/>
              <a:t>(Use Case</a:t>
            </a:r>
            <a:r>
              <a:rPr lang="en-US" altLang="ko-KR" dirty="0" smtClean="0"/>
              <a:t>)|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시스템 </a:t>
            </a:r>
            <a:r>
              <a:rPr lang="ko-KR" altLang="en-US" dirty="0" err="1"/>
              <a:t>액터</a:t>
            </a:r>
            <a:endParaRPr lang="ko-KR" altLang="en-US" dirty="0"/>
          </a:p>
          <a:p>
            <a:pPr lvl="1"/>
            <a:r>
              <a:rPr lang="ko-KR" altLang="en-US" dirty="0"/>
              <a:t>사용자 </a:t>
            </a:r>
            <a:r>
              <a:rPr lang="ko-KR" altLang="en-US" dirty="0" err="1"/>
              <a:t>액터가</a:t>
            </a:r>
            <a:r>
              <a:rPr lang="ko-KR" altLang="en-US" dirty="0"/>
              <a:t> 사용한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케이스를 </a:t>
            </a:r>
            <a:r>
              <a:rPr lang="ko-KR" altLang="en-US" dirty="0"/>
              <a:t>처리해주는 외부의 시스템으로 시스템의 기능 수행을 위해서 연동이 되는 </a:t>
            </a:r>
            <a:r>
              <a:rPr lang="ko-KR" altLang="en-US" b="1" dirty="0"/>
              <a:t>또 </a:t>
            </a:r>
            <a:r>
              <a:rPr lang="ko-KR" altLang="en-US" b="1" dirty="0" smtClean="0"/>
              <a:t>다른 시스템 </a:t>
            </a:r>
            <a:r>
              <a:rPr lang="ko-KR" altLang="en-US" b="1" dirty="0" err="1" smtClean="0"/>
              <a:t>액터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학생이 </a:t>
            </a:r>
            <a:r>
              <a:rPr lang="ko-KR" altLang="en-US" dirty="0"/>
              <a:t>구매한 도서를 </a:t>
            </a:r>
            <a:r>
              <a:rPr lang="ko-KR" altLang="en-US" dirty="0" smtClean="0"/>
              <a:t>처리해주는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|</a:t>
            </a:r>
            <a:r>
              <a:rPr lang="ko-KR" altLang="en-US" dirty="0"/>
              <a:t>도서구매</a:t>
            </a:r>
            <a:r>
              <a:rPr lang="en-US" altLang="ko-KR" dirty="0"/>
              <a:t>(Use Case)|--&gt;  |</a:t>
            </a:r>
            <a:r>
              <a:rPr lang="ko-KR" altLang="en-US" dirty="0"/>
              <a:t>도서주문시스템</a:t>
            </a:r>
            <a:r>
              <a:rPr lang="en-US" altLang="ko-KR" dirty="0"/>
              <a:t>(Actor)| </a:t>
            </a:r>
          </a:p>
        </p:txBody>
      </p:sp>
    </p:spTree>
    <p:extLst>
      <p:ext uri="{BB962C8B-B14F-4D97-AF65-F5344CB8AC3E}">
        <p14:creationId xmlns:p14="http://schemas.microsoft.com/office/powerpoint/2010/main" val="111073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유스</a:t>
            </a:r>
            <a:r>
              <a:rPr lang="ko-KR" altLang="en-US" dirty="0" smtClean="0"/>
              <a:t> 케이스</a:t>
            </a:r>
            <a:r>
              <a:rPr lang="en-US" altLang="ko-KR" dirty="0"/>
              <a:t>(Use Case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유스</a:t>
            </a:r>
            <a:r>
              <a:rPr lang="ko-KR" altLang="en-US" dirty="0" smtClean="0"/>
              <a:t> 케이스</a:t>
            </a:r>
            <a:r>
              <a:rPr lang="en-US" altLang="ko-KR" dirty="0"/>
              <a:t>(Use Case)</a:t>
            </a:r>
            <a:r>
              <a:rPr lang="ko-KR" altLang="en-US" dirty="0"/>
              <a:t>는 </a:t>
            </a:r>
            <a:r>
              <a:rPr lang="ko-KR" altLang="en-US" b="1" dirty="0"/>
              <a:t>사용자 입장에서 바라본 시스템의 특성을 설명한 구조로서</a:t>
            </a:r>
            <a:r>
              <a:rPr lang="en-US" altLang="ko-KR" dirty="0"/>
              <a:t>, </a:t>
            </a:r>
            <a:r>
              <a:rPr lang="ko-KR" altLang="en-US" dirty="0"/>
              <a:t>행위자</a:t>
            </a:r>
            <a:r>
              <a:rPr lang="en-US" altLang="ko-KR" dirty="0"/>
              <a:t>(actor)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시간의 흐름</a:t>
            </a:r>
            <a:r>
              <a:rPr lang="en-US" altLang="ko-KR" dirty="0"/>
              <a:t>, </a:t>
            </a:r>
            <a:r>
              <a:rPr lang="ko-KR" altLang="en-US" dirty="0"/>
              <a:t>또는 다른 시스템에 의해 개시되는 시나리오 집합의 형태를 갖추고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시스템이 </a:t>
            </a:r>
            <a:r>
              <a:rPr lang="ko-KR" altLang="en-US" dirty="0"/>
              <a:t>제공하는 서비스 혹은 </a:t>
            </a:r>
            <a:r>
              <a:rPr lang="ko-KR" altLang="en-US" dirty="0" smtClean="0"/>
              <a:t>기능</a:t>
            </a:r>
            <a:endParaRPr lang="ko-KR" altLang="en-US" dirty="0"/>
          </a:p>
          <a:p>
            <a:r>
              <a:rPr lang="ko-KR" altLang="en-US" dirty="0" smtClean="0"/>
              <a:t>시스템이 </a:t>
            </a:r>
            <a:r>
              <a:rPr lang="ko-KR" altLang="en-US" dirty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에게 제공하는 사용자 관점의 </a:t>
            </a:r>
            <a:r>
              <a:rPr lang="ko-KR" altLang="en-US" dirty="0" smtClean="0"/>
              <a:t>기능단위</a:t>
            </a:r>
            <a:endParaRPr lang="ko-KR" altLang="en-US" dirty="0"/>
          </a:p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의 요청에 반응하여 원하는 처리를 수정하거나 정보를 </a:t>
            </a:r>
            <a:r>
              <a:rPr lang="ko-KR" altLang="en-US" dirty="0" smtClean="0"/>
              <a:t>제공</a:t>
            </a:r>
            <a:endParaRPr lang="ko-KR" altLang="en-US" dirty="0"/>
          </a:p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 한 번 이상의 상호작용을 통한 </a:t>
            </a:r>
            <a:r>
              <a:rPr lang="ko-KR" altLang="en-US" dirty="0" smtClean="0"/>
              <a:t>의미 있는 </a:t>
            </a:r>
            <a:r>
              <a:rPr lang="ko-KR" altLang="en-US" dirty="0"/>
              <a:t>묶음의 시스템 </a:t>
            </a:r>
            <a:r>
              <a:rPr lang="ko-KR" altLang="en-US" dirty="0" smtClean="0"/>
              <a:t>행위</a:t>
            </a:r>
            <a:endParaRPr lang="ko-KR" altLang="en-US" dirty="0"/>
          </a:p>
          <a:p>
            <a:r>
              <a:rPr lang="ko-KR" altLang="en-US" dirty="0" smtClean="0"/>
              <a:t>의미 있는 자기 완결 형의 </a:t>
            </a:r>
            <a:r>
              <a:rPr lang="ko-KR" altLang="en-US" dirty="0"/>
              <a:t>서비스 </a:t>
            </a:r>
            <a:r>
              <a:rPr lang="ko-KR" altLang="en-US" dirty="0" smtClean="0"/>
              <a:t>단위</a:t>
            </a:r>
            <a:endParaRPr lang="ko-KR" altLang="en-US" dirty="0"/>
          </a:p>
          <a:p>
            <a:r>
              <a:rPr lang="ko-KR" altLang="en-US" dirty="0" smtClean="0"/>
              <a:t>사용자관점에서의 </a:t>
            </a:r>
            <a:r>
              <a:rPr lang="ko-KR" altLang="en-US" dirty="0"/>
              <a:t>정의가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32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</a:t>
            </a:r>
            <a:r>
              <a:rPr lang="en-US" altLang="ko-KR" dirty="0"/>
              <a:t>(Communication)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와 </a:t>
            </a:r>
            <a:r>
              <a:rPr lang="ko-KR" altLang="en-US" dirty="0" err="1" smtClean="0"/>
              <a:t>유스</a:t>
            </a:r>
            <a:r>
              <a:rPr lang="ko-KR" altLang="en-US" dirty="0" smtClean="0"/>
              <a:t> 케이스 </a:t>
            </a:r>
            <a:r>
              <a:rPr lang="ko-KR" altLang="en-US" dirty="0"/>
              <a:t>사이에 정의되는 세계</a:t>
            </a:r>
          </a:p>
          <a:p>
            <a:r>
              <a:rPr lang="ko-KR" altLang="en-US" dirty="0" smtClean="0"/>
              <a:t>일반 </a:t>
            </a:r>
            <a:r>
              <a:rPr lang="ko-KR" altLang="en-US" dirty="0"/>
              <a:t>상호작용 관계가 존재하는 것을 의미</a:t>
            </a:r>
          </a:p>
          <a:p>
            <a:r>
              <a:rPr lang="ko-KR" altLang="en-US" dirty="0" smtClean="0"/>
              <a:t>행위자</a:t>
            </a:r>
            <a:r>
              <a:rPr lang="en-US" altLang="ko-KR" dirty="0"/>
              <a:t>(Actor)</a:t>
            </a:r>
            <a:r>
              <a:rPr lang="ko-KR" altLang="en-US" dirty="0"/>
              <a:t>는 정보를 </a:t>
            </a:r>
            <a:r>
              <a:rPr lang="ko-KR" altLang="en-US" dirty="0" smtClean="0"/>
              <a:t>통보 받거나 </a:t>
            </a:r>
            <a:r>
              <a:rPr lang="ko-KR" altLang="en-US" dirty="0"/>
              <a:t>요구</a:t>
            </a:r>
          </a:p>
          <a:p>
            <a:r>
              <a:rPr lang="ko-KR" altLang="en-US" dirty="0" err="1" smtClean="0"/>
              <a:t>유스</a:t>
            </a:r>
            <a:r>
              <a:rPr lang="ko-KR" altLang="en-US" dirty="0" smtClean="0"/>
              <a:t> 케이스는 </a:t>
            </a:r>
            <a:r>
              <a:rPr lang="ko-KR" altLang="en-US" dirty="0"/>
              <a:t>정보를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pic>
        <p:nvPicPr>
          <p:cNvPr id="8" name="Picture 2" descr="http://cfile24.uf.tistory.com/image/2211604B572057AC0275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42" y="3257323"/>
            <a:ext cx="3952568" cy="116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286000" y="50586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상호 교류 </a:t>
            </a:r>
            <a:r>
              <a:rPr lang="ko-KR" altLang="en-US" dirty="0" smtClean="0"/>
              <a:t>관계 시 </a:t>
            </a:r>
            <a:r>
              <a:rPr lang="ko-KR" altLang="en-US" dirty="0"/>
              <a:t>연결된다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--&gt; </a:t>
            </a:r>
            <a:r>
              <a:rPr lang="ko-KR" altLang="en-US" dirty="0"/>
              <a:t>커뮤니케이션을 받는 쪽에 화살표 </a:t>
            </a:r>
          </a:p>
        </p:txBody>
      </p:sp>
    </p:spTree>
    <p:extLst>
      <p:ext uri="{BB962C8B-B14F-4D97-AF65-F5344CB8AC3E}">
        <p14:creationId xmlns:p14="http://schemas.microsoft.com/office/powerpoint/2010/main" val="372801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14773</TotalTime>
  <Words>879</Words>
  <Application>Microsoft Office PowerPoint</Application>
  <PresentationFormat>화면 슬라이드 쇼(4:3)</PresentationFormat>
  <Paragraphs>120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객체 지향  정보시스템 개발(UML)</vt:lpstr>
      <vt:lpstr>학습활동</vt:lpstr>
      <vt:lpstr>Use case 다이어그램</vt:lpstr>
      <vt:lpstr>유스케이스 다이어그램?</vt:lpstr>
      <vt:lpstr>언제 작성하는가?</vt:lpstr>
      <vt:lpstr>구성요소</vt:lpstr>
      <vt:lpstr>Use case 다이어그램의 Actor</vt:lpstr>
      <vt:lpstr>유스 케이스(Use Case)</vt:lpstr>
      <vt:lpstr>커뮤니케이션 (Communication)</vt:lpstr>
      <vt:lpstr>일반화(Generalization)</vt:lpstr>
      <vt:lpstr>포함(Include)</vt:lpstr>
      <vt:lpstr>확장(Extend)</vt:lpstr>
      <vt:lpstr>Usecase Diagram 작성 단계</vt:lpstr>
      <vt:lpstr>참고</vt:lpstr>
      <vt:lpstr>Use case Diagram의 예</vt:lpstr>
      <vt:lpstr>Usecase Diagram의 예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1284</cp:revision>
  <dcterms:created xsi:type="dcterms:W3CDTF">2017-03-09T06:52:53Z</dcterms:created>
  <dcterms:modified xsi:type="dcterms:W3CDTF">2019-09-10T02:14:05Z</dcterms:modified>
</cp:coreProperties>
</file>