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18"/>
  </p:notesMasterIdLst>
  <p:sldIdLst>
    <p:sldId id="434" r:id="rId2"/>
    <p:sldId id="800" r:id="rId3"/>
    <p:sldId id="815" r:id="rId4"/>
    <p:sldId id="816" r:id="rId5"/>
    <p:sldId id="817" r:id="rId6"/>
    <p:sldId id="818" r:id="rId7"/>
    <p:sldId id="819" r:id="rId8"/>
    <p:sldId id="805" r:id="rId9"/>
    <p:sldId id="806" r:id="rId10"/>
    <p:sldId id="807" r:id="rId11"/>
    <p:sldId id="821" r:id="rId12"/>
    <p:sldId id="825" r:id="rId13"/>
    <p:sldId id="822" r:id="rId14"/>
    <p:sldId id="823" r:id="rId15"/>
    <p:sldId id="824" r:id="rId16"/>
    <p:sldId id="804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89B4A83-657A-4AC1-A10D-809DB3A4B44B}">
          <p14:sldIdLst>
            <p14:sldId id="434"/>
            <p14:sldId id="800"/>
          </p14:sldIdLst>
        </p14:section>
        <p14:section name="제목 없는 구역" id="{52ADA8AB-1FA8-459F-8110-7A54045F96D4}">
          <p14:sldIdLst>
            <p14:sldId id="815"/>
            <p14:sldId id="816"/>
            <p14:sldId id="817"/>
            <p14:sldId id="818"/>
            <p14:sldId id="819"/>
            <p14:sldId id="805"/>
            <p14:sldId id="806"/>
            <p14:sldId id="807"/>
            <p14:sldId id="821"/>
            <p14:sldId id="825"/>
            <p14:sldId id="822"/>
            <p14:sldId id="823"/>
            <p14:sldId id="824"/>
            <p14:sldId id="8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E9FF"/>
    <a:srgbClr val="75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70883" autoAdjust="0"/>
  </p:normalViewPr>
  <p:slideViewPr>
    <p:cSldViewPr snapToGrid="0">
      <p:cViewPr varScale="1">
        <p:scale>
          <a:sx n="82" d="100"/>
          <a:sy n="82" d="100"/>
        </p:scale>
        <p:origin x="261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BDD88-E5D9-4E70-A448-3556BB33AA72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93C91-F793-47EF-9D75-5D2C1CA9C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6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10360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4961" y="2802241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B69-F0EC-4822-AE63-00EAEBE003EB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4961" y="2309425"/>
            <a:ext cx="6700603" cy="45719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24" y="5717460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44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A610-291F-4FCD-B6D1-E1AEA4C57316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97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61958"/>
            <a:ext cx="9144000" cy="5659112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89B384C2-21DC-451A-85E7-10117E4DEC2C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057400" y="6497028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8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F312-86D8-4FC5-AD84-AFC561126411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330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880430"/>
            <a:ext cx="4514850" cy="572660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49" y="867859"/>
            <a:ext cx="4431839" cy="573987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6B7AF35F-C316-4D44-BCE1-B5D76FAA6FA6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057400" y="6485305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02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B827-A3CE-435B-A78F-1B24C298D468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394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BE9A-83D6-4A93-9424-19DD5CD63289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019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4E88-0905-4806-88EC-3D6908030BD7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0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B3A4-79A6-4700-AF39-4ADF589BD2FC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503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0AF-4AF3-4251-B2D1-BA9096D22850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26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7A348-7E7B-460C-8F18-76B7CB69ACC0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42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 지향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정보시스템 개발</a:t>
            </a:r>
            <a:r>
              <a:rPr lang="en-US" altLang="ko-KR" dirty="0" smtClean="0"/>
              <a:t>(UML)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박민재</a:t>
            </a:r>
            <a:endParaRPr lang="en-US" altLang="ko-KR" dirty="0" smtClean="0"/>
          </a:p>
          <a:p>
            <a:r>
              <a:rPr lang="en-US" altLang="ko-KR" dirty="0" smtClean="0"/>
              <a:t>mjpark@daelim.ac.kr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1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에어컨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34" y="2196563"/>
            <a:ext cx="6870667" cy="307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1613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상태를 표현하는 몇 가지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State Diagram</a:t>
            </a:r>
            <a:r>
              <a:rPr lang="ko-KR" altLang="en-US" dirty="0" smtClean="0"/>
              <a:t>으로 그려보자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5" name="Picture 2" descr="state diagram workflow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702" y="1330920"/>
            <a:ext cx="6730749" cy="534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739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상태를 표현하는 몇 가지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State Diagram</a:t>
            </a:r>
            <a:r>
              <a:rPr lang="ko-KR" altLang="en-US" dirty="0" smtClean="0"/>
              <a:t>으로 그려보자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6" name="Picture 4" descr="state diagram workflow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00" y="1289154"/>
            <a:ext cx="8422200" cy="543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589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신호등 체계의 상태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보행자용 신호</a:t>
            </a:r>
            <a:endParaRPr lang="en-US" altLang="ko-KR" dirty="0"/>
          </a:p>
          <a:p>
            <a:r>
              <a:rPr lang="ko-KR" altLang="en-US" dirty="0" err="1"/>
              <a:t>초록불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빨간불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초록불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차량용 신호</a:t>
            </a:r>
            <a:r>
              <a:rPr lang="en-US" altLang="ko-KR" dirty="0"/>
              <a:t>-1</a:t>
            </a:r>
          </a:p>
          <a:p>
            <a:r>
              <a:rPr lang="ko-KR" altLang="en-US" dirty="0" err="1"/>
              <a:t>초록불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노란불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빨간불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노란불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초록불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차량용 신호</a:t>
            </a:r>
            <a:r>
              <a:rPr lang="en-US" altLang="ko-KR" dirty="0"/>
              <a:t>-2</a:t>
            </a:r>
          </a:p>
          <a:p>
            <a:r>
              <a:rPr lang="ko-KR" altLang="en-US" dirty="0" err="1"/>
              <a:t>초록불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노란불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좌회전불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노란불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빨간불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908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 다이어그램 </a:t>
            </a:r>
            <a:r>
              <a:rPr lang="ko-KR" altLang="en-US" dirty="0" smtClean="0"/>
              <a:t>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구성은 아래와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시작</a:t>
            </a:r>
            <a:endParaRPr lang="en-US" altLang="ko-KR" dirty="0"/>
          </a:p>
          <a:p>
            <a:pPr lvl="1"/>
            <a:r>
              <a:rPr lang="ko-KR" altLang="en-US" dirty="0"/>
              <a:t>상태의 시작</a:t>
            </a:r>
            <a:endParaRPr lang="en-US" altLang="ko-KR" dirty="0"/>
          </a:p>
          <a:p>
            <a:r>
              <a:rPr lang="ko-KR" altLang="en-US" dirty="0"/>
              <a:t>상태</a:t>
            </a:r>
            <a:endParaRPr lang="en-US" altLang="ko-KR" dirty="0"/>
          </a:p>
          <a:p>
            <a:pPr lvl="1"/>
            <a:r>
              <a:rPr lang="ko-KR" altLang="en-US" dirty="0"/>
              <a:t>상태 그 자체</a:t>
            </a:r>
            <a:endParaRPr lang="en-US" altLang="ko-KR" dirty="0"/>
          </a:p>
          <a:p>
            <a:r>
              <a:rPr lang="ko-KR" altLang="en-US" dirty="0"/>
              <a:t>상태전이</a:t>
            </a:r>
            <a:endParaRPr lang="en-US" altLang="ko-KR" dirty="0"/>
          </a:p>
          <a:p>
            <a:pPr lvl="1"/>
            <a:r>
              <a:rPr lang="ko-KR" altLang="en-US" dirty="0"/>
              <a:t>사건과 동작으로 구성될 수 있고</a:t>
            </a:r>
            <a:r>
              <a:rPr lang="en-US" altLang="ko-KR" dirty="0"/>
              <a:t>, </a:t>
            </a:r>
            <a:r>
              <a:rPr lang="ko-KR" altLang="en-US" dirty="0"/>
              <a:t>프로그램 등이 실행하면서 가지는 </a:t>
            </a:r>
            <a:r>
              <a:rPr lang="ko-KR" altLang="en-US" dirty="0" err="1"/>
              <a:t>의미있는</a:t>
            </a:r>
            <a:r>
              <a:rPr lang="ko-KR" altLang="en-US" dirty="0"/>
              <a:t> 단계가 될 수 있음</a:t>
            </a:r>
            <a:endParaRPr lang="en-US" altLang="ko-KR" dirty="0"/>
          </a:p>
          <a:p>
            <a:r>
              <a:rPr lang="ko-KR" altLang="en-US" dirty="0"/>
              <a:t>끝</a:t>
            </a:r>
            <a:endParaRPr lang="en-US" altLang="ko-KR" dirty="0"/>
          </a:p>
          <a:p>
            <a:pPr lvl="1"/>
            <a:r>
              <a:rPr lang="ko-KR" altLang="en-US" dirty="0"/>
              <a:t>상태의 종료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3475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 </a:t>
            </a:r>
            <a:r>
              <a:rPr lang="ko-KR" altLang="en-US" dirty="0" smtClean="0"/>
              <a:t>다이어그램과 시스템과의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Activity Diagram</a:t>
            </a:r>
            <a:r>
              <a:rPr lang="ko-KR" altLang="en-US" dirty="0" smtClean="0"/>
              <a:t>을 통해 프로세스가 자동화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구동</a:t>
            </a:r>
            <a:r>
              <a:rPr lang="en-US" altLang="ko-KR" dirty="0"/>
              <a:t>)</a:t>
            </a:r>
            <a:r>
              <a:rPr lang="ko-KR" altLang="en-US" dirty="0" err="1" smtClean="0"/>
              <a:t>될때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프로세스의 상태와 </a:t>
            </a:r>
            <a:r>
              <a:rPr lang="ko-KR" altLang="en-US" dirty="0" err="1" smtClean="0"/>
              <a:t>액티비티의</a:t>
            </a:r>
            <a:r>
              <a:rPr lang="ko-KR" altLang="en-US" dirty="0" smtClean="0"/>
              <a:t> 상태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5" name="Picture 2" descr="Undisplayed Graph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213" y="4995542"/>
            <a:ext cx="6652211" cy="173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Undisplayed Graph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28" y="1693519"/>
            <a:ext cx="7486852" cy="279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955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쓰레드에</a:t>
            </a:r>
            <a:r>
              <a:rPr lang="ko-KR" altLang="en-US" dirty="0"/>
              <a:t> 대한 </a:t>
            </a:r>
            <a:r>
              <a:rPr lang="en-US" altLang="ko-KR" dirty="0"/>
              <a:t>State </a:t>
            </a:r>
            <a:r>
              <a:rPr lang="en-US" altLang="ko-KR" dirty="0" smtClean="0"/>
              <a:t>Diagram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Thread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State Diagram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16</a:t>
            </a:fld>
            <a:endParaRPr lang="ko-KR" altLang="en-US" dirty="0"/>
          </a:p>
        </p:txBody>
      </p:sp>
      <p:pic>
        <p:nvPicPr>
          <p:cNvPr id="5" name="Picture 2" descr="ThreadSta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52" y="2224831"/>
            <a:ext cx="8748096" cy="374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84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다이어그램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유스케이스</a:t>
            </a:r>
            <a:r>
              <a:rPr lang="ko-KR" altLang="en-US" dirty="0" smtClean="0"/>
              <a:t> 다이어그램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BPMN (UML)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 smtClean="0"/>
              <a:t>액티비티</a:t>
            </a:r>
            <a:r>
              <a:rPr lang="ko-KR" altLang="en-US" dirty="0" smtClean="0"/>
              <a:t> </a:t>
            </a:r>
            <a:r>
              <a:rPr lang="ko-KR" altLang="en-US" dirty="0" smtClean="0"/>
              <a:t>다이어그램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순서</a:t>
            </a:r>
            <a:endParaRPr lang="en-US" altLang="ko-KR" dirty="0"/>
          </a:p>
          <a:p>
            <a:r>
              <a:rPr lang="ko-KR" altLang="en-US" dirty="0" err="1" smtClean="0"/>
              <a:t>유스케이스</a:t>
            </a:r>
            <a:r>
              <a:rPr lang="ko-KR" altLang="en-US" dirty="0" smtClean="0"/>
              <a:t> 다이어그램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클래스 다이어그램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액티비티</a:t>
            </a:r>
            <a:r>
              <a:rPr lang="ko-KR" altLang="en-US" dirty="0" smtClean="0"/>
              <a:t> 다이어그램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4921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State(</a:t>
            </a:r>
            <a:r>
              <a:rPr lang="ko-KR" altLang="en-US" dirty="0"/>
              <a:t>또는 </a:t>
            </a:r>
            <a:r>
              <a:rPr lang="en-US" altLang="ko-KR" dirty="0"/>
              <a:t>State Machine/Chart) Diagram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State Machine</a:t>
            </a:r>
            <a:r>
              <a:rPr lang="ko-KR" altLang="en-US" dirty="0"/>
              <a:t>을 이용하여 개별 </a:t>
            </a:r>
            <a:r>
              <a:rPr lang="en-US" altLang="ko-KR" dirty="0"/>
              <a:t>Object</a:t>
            </a:r>
            <a:r>
              <a:rPr lang="ko-KR" altLang="en-US" dirty="0"/>
              <a:t>의 행동</a:t>
            </a:r>
            <a:r>
              <a:rPr lang="en-US" altLang="ko-KR" dirty="0"/>
              <a:t>(</a:t>
            </a:r>
            <a:r>
              <a:rPr lang="ko-KR" altLang="en-US" dirty="0"/>
              <a:t>동적인 측면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Modeling</a:t>
            </a:r>
            <a:r>
              <a:rPr lang="ko-KR" altLang="en-US" dirty="0"/>
              <a:t>하며 이는 </a:t>
            </a:r>
            <a:r>
              <a:rPr lang="en-US" altLang="ko-KR" dirty="0"/>
              <a:t>Object</a:t>
            </a:r>
            <a:r>
              <a:rPr lang="ko-KR" altLang="en-US" dirty="0"/>
              <a:t>가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생명주기 동안 통과하는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State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들을 발생하는 순서대로 명시한 행동이며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Object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는 사건이 도달되면 반응하고 사건에 응답</a:t>
            </a: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클래스나 전체 시스템을 </a:t>
            </a:r>
            <a:r>
              <a:rPr lang="ko-KR" altLang="en-US" dirty="0" smtClean="0"/>
              <a:t>대상으로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작은 단위에서 큰 것 까지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r>
              <a:rPr lang="ko-KR" altLang="en-US" dirty="0"/>
              <a:t>이벤트에 따른 객체의 상태 변화를 표현</a:t>
            </a:r>
          </a:p>
          <a:p>
            <a:r>
              <a:rPr lang="ko-KR" altLang="en-US" b="1" dirty="0"/>
              <a:t>객체의 라이프사이클 표현</a:t>
            </a:r>
            <a:r>
              <a:rPr lang="ko-KR" altLang="en-US" dirty="0"/>
              <a:t>에 적합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모든 상태를 표현한 다이어그램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곳에서 상태 다이어그램을 그리진 않지만 꼭 필요한 곳에서는 그린다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708" y="4487746"/>
            <a:ext cx="6306223" cy="19021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20462" y="6032680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네모는 상태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스테이트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87969" y="4706215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선은 행동 순서를 표시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06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 </a:t>
            </a:r>
            <a:r>
              <a:rPr lang="ko-KR" altLang="en-US" dirty="0"/>
              <a:t>다이어그램 </a:t>
            </a:r>
            <a:r>
              <a:rPr lang="en-US" altLang="ko-KR" dirty="0"/>
              <a:t>- </a:t>
            </a:r>
            <a:r>
              <a:rPr lang="ko-KR" altLang="en-US" dirty="0"/>
              <a:t>상태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State </a:t>
            </a:r>
            <a:r>
              <a:rPr lang="ko-KR" altLang="en-US" dirty="0"/>
              <a:t>다이어그램에서는 상태를 중요한 요소로 정의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세탁기의 상태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세탁기의 상태를 </a:t>
            </a:r>
            <a:r>
              <a:rPr lang="ko-KR" altLang="en-US" dirty="0" err="1"/>
              <a:t>다어그램으로</a:t>
            </a:r>
            <a:r>
              <a:rPr lang="ko-KR" altLang="en-US" dirty="0"/>
              <a:t> 표현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5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43" y="1995974"/>
            <a:ext cx="5938790" cy="616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8" t="4108" r="5930" b="13542"/>
          <a:stretch>
            <a:fillRect/>
          </a:stretch>
        </p:blipFill>
        <p:spPr bwMode="auto">
          <a:xfrm>
            <a:off x="4349261" y="2784832"/>
            <a:ext cx="4596918" cy="390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543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 </a:t>
            </a:r>
            <a:r>
              <a:rPr lang="ko-KR" altLang="en-US" dirty="0"/>
              <a:t>다이어그램 </a:t>
            </a:r>
            <a:r>
              <a:rPr lang="en-US" altLang="ko-KR" dirty="0"/>
              <a:t>- </a:t>
            </a:r>
            <a:r>
              <a:rPr lang="ko-KR" altLang="en-US" dirty="0"/>
              <a:t>상태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상태에서 중요한 것</a:t>
            </a:r>
          </a:p>
          <a:p>
            <a:pPr lvl="1"/>
            <a:r>
              <a:rPr lang="ko-KR" altLang="en-US" dirty="0"/>
              <a:t>객체가 가질 수 있는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모든 가능한 경우가 </a:t>
            </a:r>
            <a:r>
              <a:rPr lang="ko-KR" altLang="en-US" dirty="0"/>
              <a:t>상태로 파악되어야 한다</a:t>
            </a:r>
          </a:p>
          <a:p>
            <a:pPr lvl="1"/>
            <a:r>
              <a:rPr lang="ko-KR" altLang="en-US" dirty="0"/>
              <a:t>객체는 파악된 상태들 이외의 상태를 가질 수 없다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객체는 특정 순간에는 오직 한 상태로만 존재할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상태다이어그램도 활동 다이어그램과 마찬가지로 시작과 종료 상태가 있으며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시작 상태와 종료 상태의 표기는 활동 다이어그램에서처럼 동일하게 사용한다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457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 </a:t>
            </a:r>
            <a:r>
              <a:rPr lang="ko-KR" altLang="en-US" dirty="0"/>
              <a:t>다이어그램 </a:t>
            </a:r>
            <a:r>
              <a:rPr lang="en-US" altLang="ko-KR" dirty="0"/>
              <a:t>– </a:t>
            </a:r>
            <a:r>
              <a:rPr lang="ko-KR" altLang="en-US" dirty="0"/>
              <a:t>이벤트</a:t>
            </a:r>
            <a:r>
              <a:rPr lang="en-US" altLang="ko-KR" dirty="0"/>
              <a:t>/</a:t>
            </a:r>
            <a:r>
              <a:rPr lang="ko-KR" altLang="en-US" dirty="0"/>
              <a:t>전이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이벤트와 전이</a:t>
            </a:r>
          </a:p>
          <a:p>
            <a:pPr lvl="1"/>
            <a:r>
              <a:rPr lang="ko-KR" altLang="en-US" dirty="0"/>
              <a:t>이벤트에 의해 전이되는 두 상태를 표현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객체에 외부로부터 자극이 전달된 경우</a:t>
            </a:r>
          </a:p>
          <a:p>
            <a:pPr lvl="1"/>
            <a:r>
              <a:rPr lang="ko-KR" altLang="en-US" dirty="0"/>
              <a:t>이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자극에 의해서 객체가 다른 상태로 변경</a:t>
            </a:r>
          </a:p>
          <a:p>
            <a:endParaRPr lang="en-US" altLang="ko-KR" dirty="0"/>
          </a:p>
          <a:p>
            <a:r>
              <a:rPr lang="ko-KR" altLang="en-US" dirty="0"/>
              <a:t>전이</a:t>
            </a:r>
            <a:r>
              <a:rPr lang="en-US" altLang="ko-KR" dirty="0"/>
              <a:t>(Transition)</a:t>
            </a:r>
          </a:p>
          <a:p>
            <a:pPr lvl="2"/>
            <a:r>
              <a:rPr lang="ko-KR" altLang="en-US" dirty="0"/>
              <a:t>객체의 상태가 다른 상태로 변경되는 것</a:t>
            </a:r>
          </a:p>
          <a:p>
            <a:r>
              <a:rPr lang="ko-KR" altLang="en-US" dirty="0"/>
              <a:t>이벤트</a:t>
            </a:r>
          </a:p>
          <a:p>
            <a:pPr lvl="1"/>
            <a:r>
              <a:rPr lang="ko-KR" altLang="en-US" dirty="0"/>
              <a:t>객체의 전이를 유발하는 자극</a:t>
            </a:r>
          </a:p>
          <a:p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상태 사이의 전이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실선으로 표시 </a:t>
            </a:r>
            <a:r>
              <a:rPr lang="en-US" altLang="ko-KR" dirty="0"/>
              <a:t>( UML </a:t>
            </a:r>
            <a:r>
              <a:rPr lang="ko-KR" altLang="en-US" dirty="0"/>
              <a:t>상태 다이어그램 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상태의 전이를 유발하는 이벤트는 전이 위에 이벤트 이름이 표시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881" y="1657949"/>
            <a:ext cx="6335713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855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 </a:t>
            </a:r>
            <a:r>
              <a:rPr lang="ko-KR" altLang="en-US" dirty="0"/>
              <a:t>다이어그램의 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상태는 무엇이고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이벤트는 무엇인가</a:t>
            </a:r>
            <a:r>
              <a:rPr lang="en-US" altLang="ko-KR" dirty="0"/>
              <a:t>?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5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8" t="4108" r="5930" b="13542"/>
          <a:stretch>
            <a:fillRect/>
          </a:stretch>
        </p:blipFill>
        <p:spPr bwMode="auto">
          <a:xfrm>
            <a:off x="2919654" y="1489602"/>
            <a:ext cx="5890239" cy="500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4090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 </a:t>
            </a:r>
            <a:r>
              <a:rPr lang="ko-KR" altLang="en-US" dirty="0"/>
              <a:t>다이어그램의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세탁기는 시작 상태에서 </a:t>
            </a:r>
            <a:r>
              <a:rPr lang="en-US" altLang="ko-KR" dirty="0"/>
              <a:t>activate </a:t>
            </a:r>
            <a:r>
              <a:rPr lang="ko-KR" altLang="en-US" dirty="0"/>
              <a:t>이벤트를 받으면 가동할 수 있는‘정지’상태가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</a:t>
            </a:r>
            <a:r>
              <a:rPr lang="ko-KR" altLang="en-US" dirty="0"/>
              <a:t>정지’상태에서는 언제든지 </a:t>
            </a:r>
            <a:r>
              <a:rPr lang="en-US" altLang="ko-KR" dirty="0"/>
              <a:t>shut down </a:t>
            </a:r>
            <a:r>
              <a:rPr lang="ko-KR" altLang="en-US" dirty="0"/>
              <a:t>이벤트를 받으면 세탁기 객체는‘종료’ 상태로 간다</a:t>
            </a:r>
            <a:r>
              <a:rPr lang="en-US" altLang="ko-KR" dirty="0"/>
              <a:t>. </a:t>
            </a:r>
            <a:r>
              <a:rPr lang="ko-KR" altLang="en-US" dirty="0"/>
              <a:t>즉 세탁기는 동작하지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세탁기가‘정지’상태에 있을 때</a:t>
            </a:r>
            <a:r>
              <a:rPr lang="en-US" altLang="ko-KR" dirty="0"/>
              <a:t>, </a:t>
            </a:r>
            <a:r>
              <a:rPr lang="ko-KR" altLang="en-US" dirty="0"/>
              <a:t>즉 정지한 상태에서 </a:t>
            </a:r>
            <a:r>
              <a:rPr lang="en-US" altLang="ko-KR" dirty="0"/>
              <a:t>wash </a:t>
            </a:r>
            <a:r>
              <a:rPr lang="ko-KR" altLang="en-US" dirty="0"/>
              <a:t>이벤트를 받으면 ‘세탁 중’ 상태가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일정한 시간이 되면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time over </a:t>
            </a:r>
            <a:r>
              <a:rPr lang="ko-KR" altLang="en-US" dirty="0"/>
              <a:t>이벤트를 수신하면 세탁기는 정지한다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</a:t>
            </a:r>
            <a:r>
              <a:rPr lang="ko-KR" altLang="en-US" dirty="0"/>
              <a:t>정지’상태일 때</a:t>
            </a:r>
            <a:r>
              <a:rPr lang="en-US" altLang="ko-KR" dirty="0"/>
              <a:t>, </a:t>
            </a:r>
            <a:r>
              <a:rPr lang="ko-KR" altLang="en-US" dirty="0"/>
              <a:t>즉 정지한 상태에서 </a:t>
            </a:r>
            <a:r>
              <a:rPr lang="en-US" altLang="ko-KR" dirty="0"/>
              <a:t>dry </a:t>
            </a:r>
            <a:r>
              <a:rPr lang="ko-KR" altLang="en-US" dirty="0"/>
              <a:t>이벤트를 받으면‘건조 중’상태가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일정한 시간이 되면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time over </a:t>
            </a:r>
            <a:r>
              <a:rPr lang="ko-KR" altLang="en-US" dirty="0"/>
              <a:t>이벤트를 수신하면 세탁기는 정지한다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마찬가지로 세탁기가‘정지’상태에 있을 때</a:t>
            </a:r>
            <a:r>
              <a:rPr lang="en-US" altLang="ko-KR" dirty="0"/>
              <a:t>, </a:t>
            </a:r>
            <a:r>
              <a:rPr lang="ko-KR" altLang="en-US" dirty="0"/>
              <a:t>즉 정지한 상태에서 </a:t>
            </a:r>
            <a:r>
              <a:rPr lang="en-US" altLang="ko-KR" dirty="0"/>
              <a:t>spin </a:t>
            </a:r>
            <a:r>
              <a:rPr lang="ko-KR" altLang="en-US" dirty="0"/>
              <a:t>이벤트를 받으면 ‘건조 중’상태가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일정한 시간이 되면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time over </a:t>
            </a:r>
            <a:r>
              <a:rPr lang="ko-KR" altLang="en-US" dirty="0"/>
              <a:t>이벤트를 수신하면 세탁기는 정지한다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594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에어컨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상태의 종류</a:t>
            </a:r>
          </a:p>
          <a:p>
            <a:pPr lvl="1"/>
            <a:r>
              <a:rPr lang="ko-KR" altLang="en-US" dirty="0"/>
              <a:t>초기화</a:t>
            </a:r>
            <a:r>
              <a:rPr lang="en-US" altLang="ko-KR" dirty="0"/>
              <a:t>(Initializing)</a:t>
            </a:r>
          </a:p>
          <a:p>
            <a:pPr lvl="1"/>
            <a:r>
              <a:rPr lang="ko-KR" altLang="en-US" dirty="0"/>
              <a:t>작동 중</a:t>
            </a:r>
            <a:r>
              <a:rPr lang="en-US" altLang="ko-KR" dirty="0"/>
              <a:t>(Working)</a:t>
            </a:r>
          </a:p>
          <a:p>
            <a:pPr lvl="1"/>
            <a:r>
              <a:rPr lang="ko-KR" altLang="en-US" dirty="0"/>
              <a:t>끝 마무리</a:t>
            </a:r>
            <a:r>
              <a:rPr lang="en-US" altLang="ko-KR" dirty="0"/>
              <a:t>(Finishing)</a:t>
            </a:r>
          </a:p>
          <a:p>
            <a:pPr lvl="1"/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에어컨을 켜면</a:t>
            </a:r>
            <a:r>
              <a:rPr lang="en-US" altLang="ko-KR" dirty="0"/>
              <a:t>, </a:t>
            </a:r>
            <a:r>
              <a:rPr lang="ko-KR" altLang="en-US" dirty="0"/>
              <a:t>현재 온도를 확인하고 설정된 온도보다 높으면 에어컨이 작동</a:t>
            </a:r>
          </a:p>
          <a:p>
            <a:pPr lvl="1"/>
            <a:r>
              <a:rPr lang="ko-KR" altLang="en-US" dirty="0"/>
              <a:t>에어컨을 켜는 일</a:t>
            </a:r>
            <a:r>
              <a:rPr lang="en-US" altLang="ko-KR" dirty="0"/>
              <a:t>(turn air conditioner on)</a:t>
            </a:r>
            <a:r>
              <a:rPr lang="ko-KR" altLang="en-US" dirty="0"/>
              <a:t>은‘초기화’상태로 전이되도록 하는 이벤트</a:t>
            </a:r>
          </a:p>
          <a:p>
            <a:pPr lvl="1"/>
            <a:r>
              <a:rPr lang="ko-KR" altLang="en-US" dirty="0"/>
              <a:t>온도 확인</a:t>
            </a:r>
            <a:r>
              <a:rPr lang="en-US" altLang="ko-KR" dirty="0"/>
              <a:t>(temperature confirmation)</a:t>
            </a:r>
            <a:r>
              <a:rPr lang="ko-KR" altLang="en-US" dirty="0"/>
              <a:t>은 이 전이가 수행되는 도중에 일어나는 동작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5649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14935</TotalTime>
  <Words>587</Words>
  <Application>Microsoft Office PowerPoint</Application>
  <PresentationFormat>화면 슬라이드 쇼(4:3)</PresentationFormat>
  <Paragraphs>125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객체 지향  정보시스템 개발(UML)</vt:lpstr>
      <vt:lpstr>학습 내용</vt:lpstr>
      <vt:lpstr>State(또는 State Machine/Chart) Diagram</vt:lpstr>
      <vt:lpstr>State 다이어그램 - 상태</vt:lpstr>
      <vt:lpstr>State 다이어그램 - 상태</vt:lpstr>
      <vt:lpstr>State 다이어그램 – 이벤트/전이</vt:lpstr>
      <vt:lpstr>State 다이어그램의 예 [실습]</vt:lpstr>
      <vt:lpstr>State 다이어그램의 예</vt:lpstr>
      <vt:lpstr>에어컨 시스템</vt:lpstr>
      <vt:lpstr>에어컨 시스템</vt:lpstr>
      <vt:lpstr>상태를 표현하는 몇 가지 방법</vt:lpstr>
      <vt:lpstr>상태를 표현하는 몇 가지 방법</vt:lpstr>
      <vt:lpstr>신호등 체계의 상태</vt:lpstr>
      <vt:lpstr>상태 다이어그램 정리</vt:lpstr>
      <vt:lpstr>State 다이어그램과 시스템과의 관계</vt:lpstr>
      <vt:lpstr>쓰레드에 대한 State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mjpark</dc:creator>
  <cp:lastModifiedBy>Windows 사용자</cp:lastModifiedBy>
  <cp:revision>1326</cp:revision>
  <dcterms:created xsi:type="dcterms:W3CDTF">2017-03-09T06:52:53Z</dcterms:created>
  <dcterms:modified xsi:type="dcterms:W3CDTF">2019-09-24T01:25:41Z</dcterms:modified>
</cp:coreProperties>
</file>