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notesMasterIdLst>
    <p:notesMasterId r:id="rId27"/>
  </p:notesMasterIdLst>
  <p:sldIdLst>
    <p:sldId id="434" r:id="rId2"/>
    <p:sldId id="743" r:id="rId3"/>
    <p:sldId id="744" r:id="rId4"/>
    <p:sldId id="745" r:id="rId5"/>
    <p:sldId id="767" r:id="rId6"/>
    <p:sldId id="768" r:id="rId7"/>
    <p:sldId id="769" r:id="rId8"/>
    <p:sldId id="770" r:id="rId9"/>
    <p:sldId id="771" r:id="rId10"/>
    <p:sldId id="772" r:id="rId11"/>
    <p:sldId id="773" r:id="rId12"/>
    <p:sldId id="787" r:id="rId13"/>
    <p:sldId id="774" r:id="rId14"/>
    <p:sldId id="778" r:id="rId15"/>
    <p:sldId id="775" r:id="rId16"/>
    <p:sldId id="776" r:id="rId17"/>
    <p:sldId id="777" r:id="rId18"/>
    <p:sldId id="779" r:id="rId19"/>
    <p:sldId id="780" r:id="rId20"/>
    <p:sldId id="781" r:id="rId21"/>
    <p:sldId id="782" r:id="rId22"/>
    <p:sldId id="783" r:id="rId23"/>
    <p:sldId id="784" r:id="rId24"/>
    <p:sldId id="785" r:id="rId25"/>
    <p:sldId id="786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E9FF"/>
    <a:srgbClr val="75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80070" autoAdjust="0"/>
  </p:normalViewPr>
  <p:slideViewPr>
    <p:cSldViewPr snapToGrid="0">
      <p:cViewPr>
        <p:scale>
          <a:sx n="100" d="100"/>
          <a:sy n="100" d="100"/>
        </p:scale>
        <p:origin x="-12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BDD88-E5D9-4E70-A448-3556BB33AA72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93C91-F793-47EF-9D75-5D2C1CA9C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86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93C91-F793-47EF-9D75-5D2C1CA9C70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670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Eagle / Tiger </a:t>
            </a:r>
            <a:r>
              <a:rPr lang="ko-KR" altLang="en-US" dirty="0" smtClean="0"/>
              <a:t>등의 기능을 추가하려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1) Pigeon </a:t>
            </a:r>
            <a:r>
              <a:rPr lang="ko-KR" altLang="en-US" dirty="0" smtClean="0"/>
              <a:t>도 추가하고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2) Cry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Fly </a:t>
            </a:r>
            <a:r>
              <a:rPr lang="ko-KR" altLang="en-US" dirty="0" smtClean="0"/>
              <a:t>기능을 각각 구현할 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나중엔</a:t>
            </a:r>
          </a:p>
          <a:p>
            <a:r>
              <a:rPr lang="en-US" altLang="ko-KR" dirty="0" smtClean="0"/>
              <a:t>3) Turtle </a:t>
            </a:r>
            <a:r>
              <a:rPr lang="ko-KR" altLang="en-US" dirty="0" smtClean="0"/>
              <a:t>도 추가할 것이다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동물은 계속 추가 될 것이다</a:t>
            </a:r>
            <a:r>
              <a:rPr lang="en-US" altLang="ko-KR" smtClean="0"/>
              <a:t>.)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93C91-F793-47EF-9D75-5D2C1CA9C7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567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93C91-F793-47EF-9D75-5D2C1CA9C70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639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93C91-F793-47EF-9D75-5D2C1CA9C70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530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10360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4961" y="2802241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B69-F0EC-4822-AE63-00EAEBE003EB}" type="datetime1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4961" y="2309425"/>
            <a:ext cx="6700603" cy="45719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24" y="5717460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44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A610-291F-4FCD-B6D1-E1AEA4C57316}" type="datetime1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97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61958"/>
            <a:ext cx="9144000" cy="5659112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89B384C2-21DC-451A-85E7-10117E4DEC2C}" type="datetime1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057400" y="6497028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8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F312-86D8-4FC5-AD84-AFC561126411}" type="datetime1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330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880430"/>
            <a:ext cx="4514850" cy="572660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49" y="867859"/>
            <a:ext cx="4431839" cy="573987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6B7AF35F-C316-4D44-BCE1-B5D76FAA6FA6}" type="datetime1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057400" y="6485305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02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B827-A3CE-435B-A78F-1B24C298D468}" type="datetime1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394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BE9A-83D6-4A93-9424-19DD5CD63289}" type="datetime1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019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4E88-0905-4806-88EC-3D6908030BD7}" type="datetime1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0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B3A4-79A6-4700-AF39-4ADF589BD2FC}" type="datetime1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503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80AF-4AF3-4251-B2D1-BA9096D22850}" type="datetime1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26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7A348-7E7B-460C-8F18-76B7CB69ACC0}" type="datetime1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42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 지향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정보시스템 개발</a:t>
            </a:r>
            <a:r>
              <a:rPr lang="en-US" altLang="ko-KR" dirty="0" smtClean="0"/>
              <a:t>(UML)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박민재</a:t>
            </a:r>
            <a:endParaRPr lang="en-US" altLang="ko-KR" dirty="0" smtClean="0"/>
          </a:p>
          <a:p>
            <a:r>
              <a:rPr lang="en-US" altLang="ko-KR" dirty="0" smtClean="0"/>
              <a:t>mjpark@daelim.ac.kr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1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- </a:t>
            </a:r>
            <a:r>
              <a:rPr lang="en-US" altLang="ko-KR" dirty="0"/>
              <a:t>Fly </a:t>
            </a:r>
            <a:r>
              <a:rPr lang="ko-KR" altLang="en-US" dirty="0"/>
              <a:t>기능을 인터페이스로 만들고 구현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5" name="Picture 2" descr="http://cfile29.uf.tistory.com/image/22728F4752806E4822D9B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382939"/>
            <a:ext cx="442912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572000" y="1289154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333333"/>
                </a:solidFill>
                <a:latin typeface="NanumGothic"/>
              </a:rPr>
              <a:t>두 번째는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fly()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메소드를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 분리하여 인터페이스로 만든 후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Eagle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에서 구현하는 방법이다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이제 호랑이는 날 수 없고 독수리만 날 수 있다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비둘기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(Pigeon)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이 추가되어도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fly()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함수가 필요하면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Fly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인터페이스를 구현하면 된다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 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정상적으로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된거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 같아 보인다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 </a:t>
            </a:r>
            <a:br>
              <a:rPr lang="en-US" altLang="ko-KR" dirty="0">
                <a:solidFill>
                  <a:srgbClr val="333333"/>
                </a:solidFill>
                <a:latin typeface="NanumGothic"/>
              </a:rPr>
            </a:br>
            <a:endParaRPr lang="en-US" altLang="ko-KR" dirty="0">
              <a:solidFill>
                <a:srgbClr val="333333"/>
              </a:solidFill>
              <a:latin typeface="NanumGothic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NanumGothic"/>
              </a:rPr>
              <a:t>하지만 이 방법 또한 문제가 있다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 fly()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함수에 변경이 생길 경우이다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</a:t>
            </a:r>
          </a:p>
          <a:p>
            <a:r>
              <a:rPr lang="ko-KR" altLang="en-US" dirty="0">
                <a:solidFill>
                  <a:srgbClr val="333333"/>
                </a:solidFill>
                <a:latin typeface="NanumGothic"/>
              </a:rPr>
              <a:t>기존에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fly()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메소드를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 호출하면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"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날아간다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"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에서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"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날개를 펄럭이며 날아간다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"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로 변경을 해야 한다고 가정하자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그러면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fly()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함수의 내용을 변경하면 될 것이다</a:t>
            </a:r>
            <a:r>
              <a:rPr lang="en-US" altLang="ko-KR" dirty="0" smtClean="0">
                <a:solidFill>
                  <a:srgbClr val="333333"/>
                </a:solidFill>
                <a:latin typeface="NanumGothic"/>
              </a:rPr>
              <a:t>.</a:t>
            </a:r>
            <a:endParaRPr lang="en-US" altLang="ko-KR" dirty="0">
              <a:solidFill>
                <a:srgbClr val="333333"/>
              </a:solidFill>
              <a:latin typeface="NanumGothic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" y="5740310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NanumGothic"/>
              </a:rPr>
              <a:t>문제점</a:t>
            </a:r>
            <a:r>
              <a:rPr lang="en-US" altLang="ko-KR" dirty="0" smtClean="0">
                <a:solidFill>
                  <a:srgbClr val="FF0000"/>
                </a:solidFill>
                <a:latin typeface="NanumGothic"/>
              </a:rPr>
              <a:t>! </a:t>
            </a:r>
            <a:r>
              <a:rPr lang="ko-KR" altLang="en-US" dirty="0" smtClean="0">
                <a:solidFill>
                  <a:srgbClr val="FF0000"/>
                </a:solidFill>
                <a:latin typeface="NanumGothic"/>
              </a:rPr>
              <a:t>하지만 </a:t>
            </a:r>
            <a:r>
              <a:rPr lang="ko-KR" altLang="en-US" dirty="0">
                <a:solidFill>
                  <a:srgbClr val="FF0000"/>
                </a:solidFill>
                <a:latin typeface="NanumGothic"/>
              </a:rPr>
              <a:t>이렇게 변경해야 하는 객체가</a:t>
            </a:r>
            <a:r>
              <a:rPr lang="en-US" altLang="ko-KR" dirty="0">
                <a:solidFill>
                  <a:srgbClr val="FF0000"/>
                </a:solidFill>
                <a:latin typeface="NanumGothic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NanumGothic"/>
              </a:rPr>
              <a:t>앵무새 까마귀</a:t>
            </a:r>
            <a:r>
              <a:rPr lang="en-US" altLang="ko-KR" dirty="0">
                <a:solidFill>
                  <a:srgbClr val="FF0000"/>
                </a:solidFill>
                <a:latin typeface="NanumGothic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NanumGothic"/>
              </a:rPr>
              <a:t>까치 등</a:t>
            </a:r>
            <a:r>
              <a:rPr lang="en-US" altLang="ko-KR" dirty="0">
                <a:solidFill>
                  <a:srgbClr val="FF0000"/>
                </a:solidFill>
                <a:latin typeface="NanumGothic"/>
              </a:rPr>
              <a:t>) </a:t>
            </a:r>
            <a:r>
              <a:rPr lang="ko-KR" altLang="en-US" dirty="0" err="1">
                <a:solidFill>
                  <a:srgbClr val="FF0000"/>
                </a:solidFill>
                <a:latin typeface="NanumGothic"/>
              </a:rPr>
              <a:t>몇십</a:t>
            </a:r>
            <a:r>
              <a:rPr lang="ko-KR" altLang="en-US" dirty="0">
                <a:solidFill>
                  <a:srgbClr val="FF0000"/>
                </a:solidFill>
                <a:latin typeface="NanumGothic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NanumGothic"/>
              </a:rPr>
              <a:t>몇백개라고</a:t>
            </a:r>
            <a:r>
              <a:rPr lang="ko-KR" altLang="en-US" dirty="0">
                <a:solidFill>
                  <a:srgbClr val="FF0000"/>
                </a:solidFill>
                <a:latin typeface="NanumGothic"/>
              </a:rPr>
              <a:t> 하면</a:t>
            </a:r>
            <a:r>
              <a:rPr lang="en-US" altLang="ko-KR" dirty="0">
                <a:solidFill>
                  <a:srgbClr val="FF0000"/>
                </a:solidFill>
                <a:latin typeface="NanumGothic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NanumGothic"/>
              </a:rPr>
              <a:t>그 모든 객체들의 </a:t>
            </a:r>
            <a:r>
              <a:rPr lang="en-US" altLang="ko-KR" dirty="0">
                <a:solidFill>
                  <a:srgbClr val="FF0000"/>
                </a:solidFill>
                <a:latin typeface="NanumGothic"/>
              </a:rPr>
              <a:t>fly() </a:t>
            </a:r>
            <a:r>
              <a:rPr lang="ko-KR" altLang="en-US" dirty="0" err="1">
                <a:solidFill>
                  <a:srgbClr val="FF0000"/>
                </a:solidFill>
                <a:latin typeface="NanumGothic"/>
              </a:rPr>
              <a:t>메소드를</a:t>
            </a:r>
            <a:r>
              <a:rPr lang="ko-KR" altLang="en-US" dirty="0">
                <a:solidFill>
                  <a:srgbClr val="FF0000"/>
                </a:solidFill>
                <a:latin typeface="NanumGothic"/>
              </a:rPr>
              <a:t> 모두 변경해야 한다</a:t>
            </a:r>
            <a:r>
              <a:rPr lang="en-US" altLang="ko-KR" dirty="0">
                <a:solidFill>
                  <a:srgbClr val="FF0000"/>
                </a:solidFill>
                <a:latin typeface="NanumGothic"/>
              </a:rPr>
              <a:t>. </a:t>
            </a:r>
            <a:r>
              <a:rPr lang="ko-KR" altLang="en-US" dirty="0">
                <a:solidFill>
                  <a:srgbClr val="FF0000"/>
                </a:solidFill>
                <a:latin typeface="NanumGothic"/>
              </a:rPr>
              <a:t>중복이 발생한 것이다</a:t>
            </a:r>
            <a:r>
              <a:rPr lang="en-US" altLang="ko-KR" dirty="0" smtClean="0">
                <a:solidFill>
                  <a:srgbClr val="FF0000"/>
                </a:solidFill>
                <a:latin typeface="NanumGothic"/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922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- </a:t>
            </a:r>
            <a:r>
              <a:rPr lang="ko-KR" altLang="en-US" dirty="0" smtClean="0"/>
              <a:t>같은 </a:t>
            </a:r>
            <a:r>
              <a:rPr lang="ko-KR" altLang="en-US" dirty="0"/>
              <a:t>그룹을 묶어 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6" name="Picture 2" descr="http://cfile24.uf.tistory.com/image/2546424E52806E652889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7270"/>
            <a:ext cx="4238625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405312" y="1311542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ko-KR" altLang="en-US" dirty="0">
                <a:solidFill>
                  <a:srgbClr val="333333"/>
                </a:solidFill>
                <a:latin typeface="NanumGothic"/>
              </a:rPr>
              <a:t>이번엔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fly()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메소드를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 구현해줄 객체를 새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(Bird)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객체로 묶어서 계층적으로 상속했다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이제는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fly()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메소드를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 호출할 때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"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날아간다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"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에서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"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날개를 펄럭이며 날아간다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"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로 변경하려면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Bird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클래스만 수정해주면 된다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</a:t>
            </a:r>
          </a:p>
          <a:p>
            <a:pPr algn="just"/>
            <a:r>
              <a:rPr lang="ko-KR" altLang="en-US" dirty="0">
                <a:solidFill>
                  <a:srgbClr val="333333"/>
                </a:solidFill>
                <a:latin typeface="NanumGothic"/>
              </a:rPr>
              <a:t>하지만 이 역시 좋지 않은 방법이다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</a:t>
            </a:r>
          </a:p>
          <a:p>
            <a:pPr algn="just"/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새중에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 날지 못하는 새가 있다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닭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펭귄 등이 있다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</a:t>
            </a:r>
          </a:p>
          <a:p>
            <a:pPr algn="just"/>
            <a:r>
              <a:rPr lang="ko-KR" altLang="en-US" dirty="0">
                <a:solidFill>
                  <a:srgbClr val="333333"/>
                </a:solidFill>
                <a:latin typeface="NanumGothic"/>
              </a:rPr>
              <a:t>이들은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Bird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클래스를 상속하면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안된다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그러면 어떻게 할 것인가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?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날지못하는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 새 그룹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</a:t>
            </a:r>
            <a:r>
              <a:rPr lang="en-US" altLang="ko-KR" dirty="0" err="1">
                <a:solidFill>
                  <a:srgbClr val="333333"/>
                </a:solidFill>
                <a:latin typeface="NanumGothic"/>
              </a:rPr>
              <a:t>BirdNoWay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)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그룹을 생성할 것인가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?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이것도 올바른 방법이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아닌것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 같다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시스템이 확장될 수록 그룹이 추가될 것이고 나중에는 제대로 파악할 수 없을 것이다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또한 새들의 공통 속성을 추가할 때면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부리 여부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)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모든 새들의 그룹에 추가를 해야 한다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 </a:t>
            </a:r>
          </a:p>
          <a:p>
            <a:pPr algn="just"/>
            <a:r>
              <a:rPr lang="ko-KR" altLang="en-US" dirty="0">
                <a:solidFill>
                  <a:srgbClr val="FF0000"/>
                </a:solidFill>
                <a:latin typeface="NanumGothic"/>
              </a:rPr>
              <a:t>중복이 발생하며</a:t>
            </a:r>
            <a:r>
              <a:rPr lang="en-US" altLang="ko-KR" dirty="0">
                <a:solidFill>
                  <a:srgbClr val="FF0000"/>
                </a:solidFill>
                <a:latin typeface="NanumGothic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NanumGothic"/>
              </a:rPr>
              <a:t>시스템을 더욱 복잡하게 만들뿐이다</a:t>
            </a:r>
            <a:r>
              <a:rPr lang="en-US" altLang="ko-KR" dirty="0" smtClean="0">
                <a:solidFill>
                  <a:srgbClr val="FF0000"/>
                </a:solidFill>
                <a:latin typeface="NanumGothic"/>
              </a:rPr>
              <a:t>.</a:t>
            </a:r>
            <a:endParaRPr lang="ko-KR" altLang="en-US" dirty="0">
              <a:solidFill>
                <a:srgbClr val="333333"/>
              </a:solidFill>
              <a:latin typeface="NanumGothic"/>
            </a:endParaRPr>
          </a:p>
        </p:txBody>
      </p:sp>
    </p:spTree>
    <p:extLst>
      <p:ext uri="{BB962C8B-B14F-4D97-AF65-F5344CB8AC3E}">
        <p14:creationId xmlns:p14="http://schemas.microsoft.com/office/powerpoint/2010/main" val="3908259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각 그룹별 해결 방법 리뷰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어떻게 작성하였는가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ko-KR" altLang="en-US" dirty="0" smtClean="0"/>
              <a:t>왜 그렇게 만들었는가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ko-KR" altLang="en-US" dirty="0" smtClean="0"/>
              <a:t>원칙이 있는가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684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디자인 원칙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디자인의 원칙을 생각해 보자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"</a:t>
            </a:r>
            <a:r>
              <a:rPr lang="ko-KR" altLang="en-US" b="1" dirty="0"/>
              <a:t>애플리케이션에서 달라지는 부분을 찾아내고</a:t>
            </a:r>
            <a:r>
              <a:rPr lang="en-US" altLang="ko-KR" b="1" dirty="0"/>
              <a:t>, </a:t>
            </a:r>
            <a:r>
              <a:rPr lang="ko-KR" altLang="en-US" b="1" dirty="0"/>
              <a:t>달라지지 않는 부분으로부터 분리 시킨다</a:t>
            </a:r>
            <a:r>
              <a:rPr lang="en-US" altLang="ko-KR" b="1" dirty="0"/>
              <a:t>."</a:t>
            </a:r>
          </a:p>
          <a:p>
            <a:r>
              <a:rPr lang="ko-KR" altLang="en-US" dirty="0"/>
              <a:t>쉽게 풀면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"</a:t>
            </a:r>
            <a:r>
              <a:rPr lang="ko-KR" altLang="en-US" dirty="0"/>
              <a:t>바뀌는 부분은 따로 뽑아서 캡슐화시킨다</a:t>
            </a:r>
            <a:r>
              <a:rPr lang="en-US" altLang="ko-KR" dirty="0"/>
              <a:t>. </a:t>
            </a:r>
            <a:r>
              <a:rPr lang="ko-KR" altLang="en-US" dirty="0"/>
              <a:t>그렇게 하면 나중에 바뀌지 않는 부분에는 영향을 미치지 않은 채로 그 부분만 고치거나 확장할 수 있다</a:t>
            </a:r>
            <a:r>
              <a:rPr lang="en-US" altLang="ko-KR" dirty="0"/>
              <a:t>"</a:t>
            </a:r>
          </a:p>
          <a:p>
            <a:r>
              <a:rPr lang="ko-KR" altLang="en-US" dirty="0"/>
              <a:t>그러면 바뀌는 부분을 찾아보자</a:t>
            </a:r>
            <a:r>
              <a:rPr lang="en-US" altLang="ko-KR" dirty="0"/>
              <a:t>, </a:t>
            </a:r>
            <a:r>
              <a:rPr lang="ko-KR" altLang="en-US" dirty="0"/>
              <a:t>날아가기</a:t>
            </a:r>
            <a:r>
              <a:rPr lang="en-US" altLang="ko-KR" dirty="0"/>
              <a:t>(fly()) </a:t>
            </a:r>
            <a:r>
              <a:rPr lang="ko-KR" altLang="en-US" dirty="0"/>
              <a:t>와 울기</a:t>
            </a:r>
            <a:r>
              <a:rPr lang="en-US" altLang="ko-KR" dirty="0"/>
              <a:t>(cry())</a:t>
            </a:r>
            <a:r>
              <a:rPr lang="ko-KR" altLang="en-US" dirty="0"/>
              <a:t>가 동물에 따라 바뀝니다</a:t>
            </a:r>
            <a:r>
              <a:rPr lang="en-US" altLang="ko-KR" dirty="0"/>
              <a:t>. (</a:t>
            </a:r>
            <a:r>
              <a:rPr lang="ko-KR" altLang="en-US" dirty="0"/>
              <a:t>움직이기</a:t>
            </a:r>
            <a:r>
              <a:rPr lang="en-US" altLang="ko-KR" dirty="0"/>
              <a:t>(move)</a:t>
            </a:r>
            <a:r>
              <a:rPr lang="ko-KR" altLang="en-US" dirty="0"/>
              <a:t>는 동물 전체의 공통 속성으로 </a:t>
            </a:r>
            <a:r>
              <a:rPr lang="en-US" altLang="ko-KR" dirty="0"/>
              <a:t>"</a:t>
            </a:r>
            <a:r>
              <a:rPr lang="ko-KR" altLang="en-US" dirty="0"/>
              <a:t>움직인다</a:t>
            </a:r>
            <a:r>
              <a:rPr lang="en-US" altLang="ko-KR" dirty="0"/>
              <a:t>" </a:t>
            </a:r>
            <a:r>
              <a:rPr lang="ko-KR" altLang="en-US" dirty="0"/>
              <a:t>로 통일한다고 가정합니다</a:t>
            </a:r>
            <a:r>
              <a:rPr lang="en-US" altLang="ko-KR" dirty="0"/>
              <a:t>.)</a:t>
            </a:r>
          </a:p>
          <a:p>
            <a:r>
              <a:rPr lang="ko-KR" altLang="en-US" dirty="0"/>
              <a:t>날아가기</a:t>
            </a:r>
            <a:r>
              <a:rPr lang="en-US" altLang="ko-KR" dirty="0"/>
              <a:t>(fly)</a:t>
            </a:r>
            <a:r>
              <a:rPr lang="ko-KR" altLang="en-US" dirty="0"/>
              <a:t>와 울기</a:t>
            </a:r>
            <a:r>
              <a:rPr lang="en-US" altLang="ko-KR" dirty="0"/>
              <a:t>(cry())</a:t>
            </a:r>
            <a:r>
              <a:rPr lang="ko-KR" altLang="en-US" dirty="0"/>
              <a:t>를 </a:t>
            </a:r>
            <a:r>
              <a:rPr lang="en-US" altLang="ko-KR" dirty="0"/>
              <a:t>Animal </a:t>
            </a:r>
            <a:r>
              <a:rPr lang="ko-KR" altLang="en-US" dirty="0"/>
              <a:t>에서 분리하여 인터페이스로 구현</a:t>
            </a:r>
            <a:r>
              <a:rPr lang="en-US" altLang="ko-KR" dirty="0"/>
              <a:t>…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6740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스트래티지</a:t>
            </a:r>
            <a:r>
              <a:rPr lang="ko-KR" altLang="en-US" b="1" dirty="0"/>
              <a:t> 패턴</a:t>
            </a:r>
            <a:r>
              <a:rPr lang="en-US" altLang="ko-KR" b="1" dirty="0"/>
              <a:t>(Strategy Pattern)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교환 가능한 행동을 캡슐화하고 위임을 통해서 어떤 행동을 사용할지 결정한다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14</a:t>
            </a:fld>
            <a:endParaRPr lang="ko-KR" altLang="en-US" dirty="0"/>
          </a:p>
        </p:txBody>
      </p:sp>
      <p:pic>
        <p:nvPicPr>
          <p:cNvPr id="5" name="Picture 2" descr="http://cfile5.uf.tistory.com/image/263CC64F52806E72119C0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13" y="2561482"/>
            <a:ext cx="3543300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073281" y="2561482"/>
            <a:ext cx="507071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(1) </a:t>
            </a:r>
            <a:r>
              <a:rPr lang="ko-KR" altLang="en-US" dirty="0" smtClean="0"/>
              <a:t>변하는 </a:t>
            </a:r>
            <a:r>
              <a:rPr lang="ko-KR" altLang="en-US" dirty="0"/>
              <a:t>부분 캡슐화 </a:t>
            </a:r>
            <a:endParaRPr lang="en-US" altLang="ko-KR" dirty="0" smtClean="0"/>
          </a:p>
          <a:p>
            <a:r>
              <a:rPr lang="ko-KR" altLang="en-US" dirty="0" smtClean="0"/>
              <a:t>날아가기</a:t>
            </a:r>
            <a:r>
              <a:rPr lang="en-US" altLang="ko-KR" dirty="0"/>
              <a:t>(fly()) </a:t>
            </a:r>
            <a:r>
              <a:rPr lang="ko-KR" altLang="en-US" dirty="0"/>
              <a:t>와 울기</a:t>
            </a:r>
            <a:r>
              <a:rPr lang="en-US" altLang="ko-KR" dirty="0"/>
              <a:t>(cry())</a:t>
            </a:r>
            <a:r>
              <a:rPr lang="ko-KR" altLang="en-US" dirty="0"/>
              <a:t>를 </a:t>
            </a:r>
            <a:r>
              <a:rPr lang="ko-KR" altLang="en-US" dirty="0" smtClean="0"/>
              <a:t>캡슐화</a:t>
            </a:r>
            <a:endParaRPr lang="en-US" altLang="ko-KR" dirty="0" smtClean="0">
              <a:solidFill>
                <a:srgbClr val="555555"/>
              </a:solidFill>
              <a:latin typeface="NanumGothic"/>
            </a:endParaRPr>
          </a:p>
          <a:p>
            <a:endParaRPr lang="en-US" altLang="ko-KR" dirty="0" smtClean="0">
              <a:solidFill>
                <a:srgbClr val="555555"/>
              </a:solidFill>
              <a:latin typeface="NanumGothic"/>
            </a:endParaRPr>
          </a:p>
          <a:p>
            <a:r>
              <a:rPr lang="ko-KR" altLang="en-US" dirty="0" smtClean="0">
                <a:solidFill>
                  <a:srgbClr val="555555"/>
                </a:solidFill>
                <a:latin typeface="NanumGothic"/>
              </a:rPr>
              <a:t>먼저 </a:t>
            </a:r>
            <a:r>
              <a:rPr lang="en-US" altLang="ko-KR" dirty="0">
                <a:solidFill>
                  <a:srgbClr val="555555"/>
                </a:solidFill>
                <a:latin typeface="NanumGothic"/>
              </a:rPr>
              <a:t>Fly </a:t>
            </a:r>
            <a:r>
              <a:rPr lang="ko-KR" altLang="en-US" dirty="0">
                <a:solidFill>
                  <a:srgbClr val="555555"/>
                </a:solidFill>
                <a:latin typeface="NanumGothic"/>
              </a:rPr>
              <a:t>인터페이스를 생성한 후 날아가기 종류별로 인터페이스를 </a:t>
            </a:r>
            <a:r>
              <a:rPr lang="ko-KR" altLang="en-US" dirty="0" smtClean="0">
                <a:solidFill>
                  <a:srgbClr val="555555"/>
                </a:solidFill>
                <a:latin typeface="NanumGothic"/>
              </a:rPr>
              <a:t>구현했다</a:t>
            </a:r>
            <a:r>
              <a:rPr lang="en-US" altLang="ko-KR" dirty="0" smtClean="0">
                <a:solidFill>
                  <a:srgbClr val="555555"/>
                </a:solidFill>
                <a:latin typeface="NanumGothic"/>
              </a:rPr>
              <a:t>.</a:t>
            </a:r>
            <a:endParaRPr lang="en-US" altLang="ko-KR" dirty="0">
              <a:solidFill>
                <a:srgbClr val="555555"/>
              </a:solidFill>
              <a:latin typeface="NanumGothic"/>
            </a:endParaRPr>
          </a:p>
          <a:p>
            <a:endParaRPr lang="en-US" altLang="ko-KR" dirty="0">
              <a:solidFill>
                <a:srgbClr val="555555"/>
              </a:solidFill>
              <a:latin typeface="NanumGothic"/>
            </a:endParaRPr>
          </a:p>
          <a:p>
            <a:r>
              <a:rPr lang="ko-KR" altLang="en-US" dirty="0">
                <a:solidFill>
                  <a:srgbClr val="555555"/>
                </a:solidFill>
                <a:latin typeface="NanumGothic"/>
              </a:rPr>
              <a:t>날 수 없다</a:t>
            </a:r>
            <a:r>
              <a:rPr lang="en-US" altLang="ko-KR" dirty="0">
                <a:solidFill>
                  <a:srgbClr val="555555"/>
                </a:solidFill>
                <a:latin typeface="NanumGothic"/>
              </a:rPr>
              <a:t>(</a:t>
            </a:r>
            <a:r>
              <a:rPr lang="en-US" altLang="ko-KR" dirty="0" err="1">
                <a:solidFill>
                  <a:srgbClr val="555555"/>
                </a:solidFill>
                <a:latin typeface="NanumGothic"/>
              </a:rPr>
              <a:t>FlyNoWay</a:t>
            </a:r>
            <a:r>
              <a:rPr lang="en-US" altLang="ko-KR" dirty="0">
                <a:solidFill>
                  <a:srgbClr val="555555"/>
                </a:solidFill>
                <a:latin typeface="NanumGothic"/>
              </a:rPr>
              <a:t>)</a:t>
            </a:r>
            <a:r>
              <a:rPr lang="ko-KR" altLang="en-US" dirty="0">
                <a:solidFill>
                  <a:srgbClr val="555555"/>
                </a:solidFill>
                <a:latin typeface="NanumGothic"/>
              </a:rPr>
              <a:t>와 날개로 날아간다</a:t>
            </a:r>
            <a:r>
              <a:rPr lang="en-US" altLang="ko-KR" dirty="0">
                <a:solidFill>
                  <a:srgbClr val="555555"/>
                </a:solidFill>
                <a:latin typeface="NanumGothic"/>
              </a:rPr>
              <a:t>(</a:t>
            </a:r>
            <a:r>
              <a:rPr lang="en-US" altLang="ko-KR" dirty="0" err="1">
                <a:solidFill>
                  <a:srgbClr val="555555"/>
                </a:solidFill>
                <a:latin typeface="NanumGothic"/>
              </a:rPr>
              <a:t>FlyWithWings</a:t>
            </a:r>
            <a:r>
              <a:rPr lang="en-US" altLang="ko-KR" dirty="0">
                <a:solidFill>
                  <a:srgbClr val="555555"/>
                </a:solidFill>
                <a:latin typeface="NanumGothic"/>
              </a:rPr>
              <a:t>)</a:t>
            </a:r>
            <a:r>
              <a:rPr lang="ko-KR" altLang="en-US" dirty="0">
                <a:solidFill>
                  <a:srgbClr val="555555"/>
                </a:solidFill>
                <a:latin typeface="NanumGothic"/>
              </a:rPr>
              <a:t>를 </a:t>
            </a:r>
            <a:r>
              <a:rPr lang="ko-KR" altLang="en-US" dirty="0" smtClean="0">
                <a:solidFill>
                  <a:srgbClr val="555555"/>
                </a:solidFill>
                <a:latin typeface="NanumGothic"/>
              </a:rPr>
              <a:t>구현</a:t>
            </a:r>
            <a:endParaRPr lang="en-US" altLang="ko-KR" dirty="0">
              <a:solidFill>
                <a:srgbClr val="555555"/>
              </a:solidFill>
              <a:latin typeface="NanumGothic"/>
            </a:endParaRPr>
          </a:p>
          <a:p>
            <a:endParaRPr lang="en-US" altLang="ko-KR" dirty="0">
              <a:solidFill>
                <a:srgbClr val="555555"/>
              </a:solidFill>
              <a:latin typeface="NanumGothic"/>
            </a:endParaRPr>
          </a:p>
          <a:p>
            <a:r>
              <a:rPr lang="ko-KR" altLang="en-US" dirty="0">
                <a:solidFill>
                  <a:srgbClr val="555555"/>
                </a:solidFill>
                <a:latin typeface="NanumGothic"/>
              </a:rPr>
              <a:t>물론 다른 방식으로 날아가는 방법이 생긴다면 클래스를 생성 후 </a:t>
            </a:r>
            <a:r>
              <a:rPr lang="en-US" altLang="ko-KR" dirty="0">
                <a:solidFill>
                  <a:srgbClr val="555555"/>
                </a:solidFill>
                <a:latin typeface="NanumGothic"/>
              </a:rPr>
              <a:t>Fly </a:t>
            </a:r>
            <a:r>
              <a:rPr lang="ko-KR" altLang="en-US" dirty="0">
                <a:solidFill>
                  <a:srgbClr val="555555"/>
                </a:solidFill>
                <a:latin typeface="NanumGothic"/>
              </a:rPr>
              <a:t>인터페이스를 </a:t>
            </a:r>
            <a:r>
              <a:rPr lang="en-US" altLang="ko-KR" dirty="0">
                <a:solidFill>
                  <a:srgbClr val="555555"/>
                </a:solidFill>
                <a:latin typeface="NanumGothic"/>
              </a:rPr>
              <a:t>implements </a:t>
            </a:r>
            <a:r>
              <a:rPr lang="ko-KR" altLang="en-US" dirty="0">
                <a:solidFill>
                  <a:srgbClr val="555555"/>
                </a:solidFill>
                <a:latin typeface="NanumGothic"/>
              </a:rPr>
              <a:t>해주면 </a:t>
            </a:r>
            <a:r>
              <a:rPr lang="ko-KR" altLang="en-US" dirty="0" smtClean="0">
                <a:solidFill>
                  <a:srgbClr val="555555"/>
                </a:solidFill>
                <a:latin typeface="NanumGothic"/>
              </a:rPr>
              <a:t>된다</a:t>
            </a:r>
            <a:r>
              <a:rPr lang="en-US" altLang="ko-KR" dirty="0" smtClean="0">
                <a:solidFill>
                  <a:srgbClr val="555555"/>
                </a:solidFill>
                <a:latin typeface="NanumGothic"/>
              </a:rPr>
              <a:t>.</a:t>
            </a:r>
            <a:endParaRPr lang="en-US" altLang="ko-KR" dirty="0">
              <a:solidFill>
                <a:srgbClr val="555555"/>
              </a:solidFill>
              <a:latin typeface="NanumGothic"/>
            </a:endParaRPr>
          </a:p>
        </p:txBody>
      </p:sp>
    </p:spTree>
    <p:extLst>
      <p:ext uri="{BB962C8B-B14F-4D97-AF65-F5344CB8AC3E}">
        <p14:creationId xmlns:p14="http://schemas.microsoft.com/office/powerpoint/2010/main" val="424128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변하는 부분의 캡슐화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5" name="Picture 2" descr="http://cfile24.uf.tistory.com/image/25099D49528070CE14781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289154"/>
            <a:ext cx="54292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943350" y="414563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ko-KR" dirty="0">
                <a:solidFill>
                  <a:srgbClr val="333333"/>
                </a:solidFill>
                <a:latin typeface="NanumGothic"/>
              </a:rPr>
              <a:t>Cry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역시 인터페이스를 생성한 뒤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3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가지 우는 방식으로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구현</a:t>
            </a:r>
            <a:endParaRPr lang="en-US" altLang="ko-KR" dirty="0">
              <a:solidFill>
                <a:srgbClr val="333333"/>
              </a:solidFill>
              <a:latin typeface="NanumGothic"/>
            </a:endParaRPr>
          </a:p>
          <a:p>
            <a:pPr algn="just"/>
            <a:r>
              <a:rPr lang="ko-KR" altLang="en-US" dirty="0">
                <a:solidFill>
                  <a:srgbClr val="333333"/>
                </a:solidFill>
                <a:latin typeface="NanumGothic"/>
              </a:rPr>
              <a:t>새 울음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</a:t>
            </a:r>
            <a:r>
              <a:rPr lang="en-US" altLang="ko-KR" dirty="0" err="1">
                <a:solidFill>
                  <a:srgbClr val="333333"/>
                </a:solidFill>
                <a:latin typeface="NanumGothic"/>
              </a:rPr>
              <a:t>BirdCry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),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울지 않는다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</a:t>
            </a:r>
            <a:r>
              <a:rPr lang="en-US" altLang="ko-KR" dirty="0" err="1">
                <a:solidFill>
                  <a:srgbClr val="333333"/>
                </a:solidFill>
                <a:latin typeface="NanumGothic"/>
              </a:rPr>
              <a:t>CryNoWay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),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호랑이 울음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</a:t>
            </a:r>
            <a:r>
              <a:rPr lang="en-US" altLang="ko-KR" dirty="0" err="1">
                <a:solidFill>
                  <a:srgbClr val="333333"/>
                </a:solidFill>
                <a:latin typeface="NanumGothic"/>
              </a:rPr>
              <a:t>TigerCry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)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로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구현</a:t>
            </a:r>
            <a:endParaRPr lang="en-US" altLang="ko-KR" dirty="0" smtClean="0">
              <a:solidFill>
                <a:srgbClr val="333333"/>
              </a:solidFill>
              <a:latin typeface="NanumGothic"/>
            </a:endParaRPr>
          </a:p>
          <a:p>
            <a:pPr algn="just"/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이것도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역시 새로운 울음 방식이 필요하면 클래스를 생성한 뒤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Cry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인터페이스를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implements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해주면 됨</a:t>
            </a:r>
            <a:endParaRPr lang="en-US" altLang="ko-KR" dirty="0">
              <a:solidFill>
                <a:srgbClr val="333333"/>
              </a:solidFill>
              <a:latin typeface="NanumGothic"/>
            </a:endParaRPr>
          </a:p>
        </p:txBody>
      </p:sp>
    </p:spTree>
    <p:extLst>
      <p:ext uri="{BB962C8B-B14F-4D97-AF65-F5344CB8AC3E}">
        <p14:creationId xmlns:p14="http://schemas.microsoft.com/office/powerpoint/2010/main" val="1788022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 위임까지 작업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0525" y="1289154"/>
            <a:ext cx="83629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b="1" dirty="0">
                <a:latin typeface="NanumGothic"/>
              </a:rPr>
              <a:t>(2) </a:t>
            </a:r>
            <a:r>
              <a:rPr lang="ko-KR" altLang="en-US" b="1" dirty="0">
                <a:latin typeface="NanumGothic"/>
              </a:rPr>
              <a:t>인터페이스에 위임</a:t>
            </a:r>
          </a:p>
          <a:p>
            <a:pPr algn="just"/>
            <a:r>
              <a:rPr lang="ko-KR" altLang="en-US" dirty="0">
                <a:solidFill>
                  <a:srgbClr val="333333"/>
                </a:solidFill>
                <a:latin typeface="NanumGothic"/>
              </a:rPr>
              <a:t/>
            </a:r>
            <a:br>
              <a:rPr lang="ko-KR" altLang="en-US" dirty="0">
                <a:solidFill>
                  <a:srgbClr val="333333"/>
                </a:solidFill>
                <a:latin typeface="NanumGothic"/>
              </a:rPr>
            </a:b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동물의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날아가기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(Fly)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와 울기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(Cry)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를 캡슐화하여 분리하였으므로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, Animal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클래스에서는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fly()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와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cry()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메소드를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제거</a:t>
            </a:r>
            <a:endParaRPr lang="en-US" altLang="ko-KR" dirty="0" smtClean="0">
              <a:solidFill>
                <a:srgbClr val="333333"/>
              </a:solidFill>
              <a:latin typeface="NanumGothic"/>
            </a:endParaRPr>
          </a:p>
          <a:p>
            <a:pPr algn="just"/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그리고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날아가기 와 울기 기능은 각각 캡슐화한 인터페이스에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위임</a:t>
            </a:r>
            <a:endParaRPr lang="en-US" altLang="ko-KR" dirty="0" smtClean="0">
              <a:solidFill>
                <a:srgbClr val="333333"/>
              </a:solidFill>
              <a:latin typeface="NanumGothic"/>
            </a:endParaRPr>
          </a:p>
          <a:p>
            <a:pPr algn="just"/>
            <a:r>
              <a:rPr lang="en-US" altLang="ko-KR" dirty="0" smtClean="0">
                <a:solidFill>
                  <a:srgbClr val="333333"/>
                </a:solidFill>
                <a:latin typeface="NanumGothic"/>
              </a:rPr>
              <a:t>Animal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클래스에서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Fly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와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Cry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인터페이스 변수를 추가한 후 위임한 클래스에 날아가기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(fly())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와 울기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(cry())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를 요청할 수 있도록 </a:t>
            </a:r>
            <a:r>
              <a:rPr lang="en-US" altLang="ko-KR" dirty="0" err="1">
                <a:solidFill>
                  <a:srgbClr val="333333"/>
                </a:solidFill>
                <a:latin typeface="NanumGothic"/>
              </a:rPr>
              <a:t>performFly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()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와 </a:t>
            </a:r>
            <a:r>
              <a:rPr lang="en-US" altLang="ko-KR" dirty="0" err="1">
                <a:solidFill>
                  <a:srgbClr val="333333"/>
                </a:solidFill>
                <a:latin typeface="NanumGothic"/>
              </a:rPr>
              <a:t>performCry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()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함수를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추가</a:t>
            </a:r>
            <a:endParaRPr lang="en-US" altLang="ko-KR" dirty="0" smtClean="0">
              <a:solidFill>
                <a:srgbClr val="333333"/>
              </a:solidFill>
              <a:latin typeface="NanumGothic"/>
            </a:endParaRPr>
          </a:p>
          <a:p>
            <a:pPr algn="just"/>
            <a:r>
              <a:rPr lang="en-US" altLang="ko-KR" dirty="0" err="1" smtClean="0">
                <a:solidFill>
                  <a:srgbClr val="333333"/>
                </a:solidFill>
                <a:latin typeface="NanumGothic"/>
              </a:rPr>
              <a:t>performFly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()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함수와 </a:t>
            </a:r>
            <a:r>
              <a:rPr lang="en-US" altLang="ko-KR" dirty="0" err="1">
                <a:solidFill>
                  <a:srgbClr val="333333"/>
                </a:solidFill>
                <a:latin typeface="NanumGothic"/>
              </a:rPr>
              <a:t>performCry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()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함수는 각각 인터페이스 변수의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fly()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와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cry()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함수를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호출</a:t>
            </a:r>
            <a:endParaRPr lang="en-US" altLang="ko-KR" dirty="0">
              <a:solidFill>
                <a:srgbClr val="333333"/>
              </a:solidFill>
              <a:latin typeface="NanumGothic"/>
            </a:endParaRPr>
          </a:p>
          <a:p>
            <a:pPr algn="just"/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8575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17</a:t>
            </a:fld>
            <a:endParaRPr lang="ko-KR" altLang="en-US" dirty="0"/>
          </a:p>
        </p:txBody>
      </p:sp>
      <p:pic>
        <p:nvPicPr>
          <p:cNvPr id="5" name="Picture 2" descr="http://cfile10.uf.tistory.com/image/2279E24C52806E9C31C78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" y="1685183"/>
            <a:ext cx="7648575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871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3067"/>
            <a:ext cx="4158773" cy="33556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239" y="1872429"/>
            <a:ext cx="50482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748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28650" y="1289154"/>
            <a:ext cx="81636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dirty="0">
                <a:solidFill>
                  <a:srgbClr val="333333"/>
                </a:solidFill>
                <a:latin typeface="NanumGothic"/>
              </a:rPr>
              <a:t>(3)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각 객체 구현</a:t>
            </a:r>
          </a:p>
          <a:p>
            <a:pPr algn="just"/>
            <a:r>
              <a:rPr lang="ko-KR" altLang="en-US" dirty="0">
                <a:solidFill>
                  <a:srgbClr val="333333"/>
                </a:solidFill>
                <a:latin typeface="NanumGothic"/>
              </a:rPr>
              <a:t/>
            </a:r>
            <a:br>
              <a:rPr lang="ko-KR" altLang="en-US" dirty="0">
                <a:solidFill>
                  <a:srgbClr val="333333"/>
                </a:solidFill>
                <a:latin typeface="NanumGothic"/>
              </a:rPr>
            </a:b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이제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Animal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을 상속한 독수리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(Eagle)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와 호랑이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(Tiger)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객체를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수정하자</a:t>
            </a:r>
            <a:endParaRPr lang="en-US" altLang="ko-KR" dirty="0" smtClean="0">
              <a:solidFill>
                <a:srgbClr val="333333"/>
              </a:solidFill>
              <a:latin typeface="NanumGothic"/>
            </a:endParaRPr>
          </a:p>
          <a:p>
            <a:pPr algn="just"/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기존에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Animal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에서 상속받아 직접 구현했던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cry()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함수를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제거한다</a:t>
            </a:r>
            <a:r>
              <a:rPr lang="en-US" altLang="ko-KR" dirty="0" smtClean="0">
                <a:solidFill>
                  <a:srgbClr val="333333"/>
                </a:solidFill>
                <a:latin typeface="NanumGothic"/>
              </a:rPr>
              <a:t>.</a:t>
            </a:r>
          </a:p>
          <a:p>
            <a:pPr algn="just"/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그리고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각 객체의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생성자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 함수에서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Animal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클래스의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cry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와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fly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변수에 사용할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날아가기와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울기의 객체를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대입해준다</a:t>
            </a:r>
            <a:r>
              <a:rPr lang="en-US" altLang="ko-KR" dirty="0" smtClean="0">
                <a:solidFill>
                  <a:srgbClr val="333333"/>
                </a:solidFill>
                <a:latin typeface="NanumGothic"/>
              </a:rPr>
              <a:t>.</a:t>
            </a:r>
          </a:p>
          <a:p>
            <a:pPr algn="just"/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독수리는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날개로 날아가기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</a:t>
            </a:r>
            <a:r>
              <a:rPr lang="en-US" altLang="ko-KR" dirty="0" err="1">
                <a:solidFill>
                  <a:srgbClr val="333333"/>
                </a:solidFill>
                <a:latin typeface="NanumGothic"/>
              </a:rPr>
              <a:t>FlyWithWings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)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새 울음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</a:t>
            </a:r>
            <a:r>
              <a:rPr lang="en-US" altLang="ko-KR" dirty="0" err="1">
                <a:solidFill>
                  <a:srgbClr val="333333"/>
                </a:solidFill>
                <a:latin typeface="NanumGothic"/>
              </a:rPr>
              <a:t>BirdCry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)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를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대입</a:t>
            </a:r>
            <a:endParaRPr lang="en-US" altLang="ko-KR" dirty="0" smtClean="0">
              <a:solidFill>
                <a:srgbClr val="333333"/>
              </a:solidFill>
              <a:latin typeface="NanumGothic"/>
            </a:endParaRPr>
          </a:p>
          <a:p>
            <a:pPr algn="just"/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호랑이는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날 수 없음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</a:t>
            </a:r>
            <a:r>
              <a:rPr lang="en-US" altLang="ko-KR" dirty="0" err="1">
                <a:solidFill>
                  <a:srgbClr val="333333"/>
                </a:solidFill>
                <a:latin typeface="NanumGothic"/>
              </a:rPr>
              <a:t>FlyNoway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)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호랑이 울음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</a:t>
            </a:r>
            <a:r>
              <a:rPr lang="en-US" altLang="ko-KR" dirty="0" err="1">
                <a:solidFill>
                  <a:srgbClr val="333333"/>
                </a:solidFill>
                <a:latin typeface="NanumGothic"/>
              </a:rPr>
              <a:t>TigerCry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)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를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대입</a:t>
            </a:r>
            <a:endParaRPr lang="en-US" altLang="ko-KR" dirty="0">
              <a:solidFill>
                <a:srgbClr val="333333"/>
              </a:solidFill>
              <a:latin typeface="NanumGothic"/>
            </a:endParaRPr>
          </a:p>
        </p:txBody>
      </p:sp>
    </p:spTree>
    <p:extLst>
      <p:ext uri="{BB962C8B-B14F-4D97-AF65-F5344CB8AC3E}">
        <p14:creationId xmlns:p14="http://schemas.microsoft.com/office/powerpoint/2010/main" val="340298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UML2.0</a:t>
            </a:r>
            <a:r>
              <a:rPr lang="ko-KR" altLang="en-US" dirty="0"/>
              <a:t>에 규정된 </a:t>
            </a:r>
            <a:r>
              <a:rPr lang="en-US" altLang="ko-KR" dirty="0"/>
              <a:t>13</a:t>
            </a:r>
            <a:r>
              <a:rPr lang="ko-KR" altLang="en-US" dirty="0"/>
              <a:t>종류 다이어그램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</a:t>
            </a:fld>
            <a:endParaRPr lang="ko-KR" altLang="en-US" dirty="0"/>
          </a:p>
        </p:txBody>
      </p:sp>
      <p:graphicFrame>
        <p:nvGraphicFramePr>
          <p:cNvPr id="6" name="내용 개체 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8184052"/>
              </p:ext>
            </p:extLst>
          </p:nvPr>
        </p:nvGraphicFramePr>
        <p:xfrm>
          <a:off x="304801" y="804808"/>
          <a:ext cx="8839198" cy="5879733"/>
        </p:xfrm>
        <a:graphic>
          <a:graphicData uri="http://schemas.openxmlformats.org/drawingml/2006/table">
            <a:tbl>
              <a:tblPr/>
              <a:tblGrid>
                <a:gridCol w="453797"/>
                <a:gridCol w="1375002"/>
                <a:gridCol w="2117271"/>
                <a:gridCol w="4893128"/>
              </a:tblGrid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클래스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Class 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클래스 명세와 클래스 간의 관계를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751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복합 구조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Composite Structure 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전체</a:t>
                      </a: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부분 구조를 가진 클래스를 실행할 때의 구조를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컴포넌트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Component 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파일과 데이터베이스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프로세스와 </a:t>
                      </a: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스레드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등의 소프트웨어 구조를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디플로이먼트</a:t>
                      </a:r>
                      <a:endParaRPr lang="ko-KR" alt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Deployment 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하드웨어와 네트워크 등 시스템의 물리 구조를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객체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Object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인스턴스 간의 연관 관계를 표현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패키지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Package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패키기 간의 연관 관계를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액티비티</a:t>
                      </a:r>
                      <a:endParaRPr lang="ko-KR" alt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Activity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일련의 처리에 있어 제어의 흐름을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시퀀스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Sequence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인스턴스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간의 상호  작용을 </a:t>
                      </a: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시계열로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커뮤니케이션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Communication 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인스턴스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간의 상호 작용을 구조 중심으로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751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인터액션 오버뷰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Interaction Overview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조건에 따라 다르게 동작을 하는 시퀀스 다이어그램을 </a:t>
                      </a: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액티비티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다이어그램 안에 포함하여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타이밍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Timing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인스턴스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간의 상태 전이와 상호 작용을 시간 제약으로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유스케이스 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UseCase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시스템이 제공하는 기능과 이용자의 관계를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751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스테이트 머신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State Machine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인스턴스의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상태 변화를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983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20</a:t>
            </a:fld>
            <a:endParaRPr lang="ko-KR" altLang="en-US" dirty="0"/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1461294"/>
            <a:ext cx="60864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01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21</a:t>
            </a:fld>
            <a:endParaRPr lang="ko-KR" altLang="en-US" dirty="0"/>
          </a:p>
        </p:txBody>
      </p:sp>
      <p:pic>
        <p:nvPicPr>
          <p:cNvPr id="5" name="내용 개체 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1756569"/>
            <a:ext cx="59721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82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독수리의 울기 또는 날아가기를 호출하려면 </a:t>
            </a:r>
            <a:r>
              <a:rPr lang="en-US" altLang="ko-KR" dirty="0" err="1"/>
              <a:t>performCry</a:t>
            </a:r>
            <a:r>
              <a:rPr lang="en-US" altLang="ko-KR" dirty="0"/>
              <a:t>()</a:t>
            </a:r>
            <a:r>
              <a:rPr lang="ko-KR" altLang="en-US" dirty="0"/>
              <a:t>나 </a:t>
            </a:r>
            <a:r>
              <a:rPr lang="en-US" altLang="ko-KR" dirty="0" err="1"/>
              <a:t>performFly</a:t>
            </a:r>
            <a:r>
              <a:rPr lang="en-US" altLang="ko-KR" dirty="0"/>
              <a:t>()</a:t>
            </a:r>
            <a:r>
              <a:rPr lang="ko-KR" altLang="en-US" dirty="0"/>
              <a:t>를 호출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 err="1"/>
              <a:t>스트래티지</a:t>
            </a:r>
            <a:r>
              <a:rPr lang="ko-KR" altLang="en-US" dirty="0"/>
              <a:t> 패턴</a:t>
            </a:r>
            <a:r>
              <a:rPr lang="en-US" altLang="ko-KR" dirty="0"/>
              <a:t>(strategy pattern)</a:t>
            </a:r>
            <a:r>
              <a:rPr lang="ko-KR" altLang="en-US" dirty="0"/>
              <a:t>을 사용하여</a:t>
            </a:r>
            <a:r>
              <a:rPr lang="en-US" altLang="ko-KR" dirty="0"/>
              <a:t>, </a:t>
            </a:r>
            <a:r>
              <a:rPr lang="ko-KR" altLang="en-US" b="1" dirty="0"/>
              <a:t>변하는 부분을 캡슐화</a:t>
            </a:r>
            <a:r>
              <a:rPr lang="ko-KR" altLang="en-US" dirty="0"/>
              <a:t> 하고 해당 기능을 </a:t>
            </a:r>
            <a:r>
              <a:rPr lang="ko-KR" altLang="en-US" b="1" dirty="0"/>
              <a:t>인터페이스에 위임</a:t>
            </a:r>
            <a:endParaRPr lang="en-US" altLang="ko-KR" dirty="0"/>
          </a:p>
          <a:p>
            <a:r>
              <a:rPr lang="ko-KR" altLang="en-US" dirty="0"/>
              <a:t>이제는 객체 또는 기능이 추가</a:t>
            </a:r>
            <a:r>
              <a:rPr lang="en-US" altLang="ko-KR" dirty="0"/>
              <a:t>/</a:t>
            </a:r>
            <a:r>
              <a:rPr lang="ko-KR" altLang="en-US" dirty="0"/>
              <a:t>변경 되더라도 쉽고 간단하게 적용할 수 있음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b="1" dirty="0"/>
              <a:t>코드의 </a:t>
            </a:r>
            <a:r>
              <a:rPr lang="ko-KR" altLang="en-US" b="1" dirty="0" err="1"/>
              <a:t>중복이없이</a:t>
            </a:r>
            <a:r>
              <a:rPr lang="ko-KR" altLang="en-US" b="1" dirty="0"/>
              <a:t> 재사용이 가능해진 것입니다</a:t>
            </a:r>
            <a:r>
              <a:rPr lang="en-US" altLang="ko-KR" b="1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0774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28650" y="1289154"/>
            <a:ext cx="7886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b="1" dirty="0">
                <a:solidFill>
                  <a:srgbClr val="333333"/>
                </a:solidFill>
                <a:latin typeface="NanumGothic"/>
              </a:rPr>
              <a:t>5. </a:t>
            </a:r>
            <a:r>
              <a:rPr lang="ko-KR" altLang="en-US" b="1" dirty="0">
                <a:solidFill>
                  <a:srgbClr val="333333"/>
                </a:solidFill>
                <a:latin typeface="NanumGothic"/>
              </a:rPr>
              <a:t>객체 추가하기</a:t>
            </a:r>
            <a:endParaRPr lang="ko-KR" altLang="en-US" dirty="0">
              <a:solidFill>
                <a:srgbClr val="333333"/>
              </a:solidFill>
              <a:latin typeface="NanumGothic"/>
            </a:endParaRPr>
          </a:p>
          <a:p>
            <a:pPr algn="just"/>
            <a:r>
              <a:rPr lang="ko-KR" altLang="en-US" dirty="0">
                <a:solidFill>
                  <a:srgbClr val="333333"/>
                </a:solidFill>
                <a:latin typeface="NanumGothic"/>
              </a:rPr>
              <a:t/>
            </a:r>
            <a:br>
              <a:rPr lang="ko-KR" altLang="en-US" dirty="0">
                <a:solidFill>
                  <a:srgbClr val="333333"/>
                </a:solidFill>
                <a:latin typeface="NanumGothic"/>
              </a:rPr>
            </a:b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그러면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이제 거북이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(Turtle)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객체를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추가</a:t>
            </a:r>
            <a:endParaRPr lang="en-US" altLang="ko-KR" dirty="0">
              <a:solidFill>
                <a:srgbClr val="333333"/>
              </a:solidFill>
              <a:latin typeface="NanumGothic"/>
            </a:endParaRPr>
          </a:p>
          <a:p>
            <a:pPr algn="just"/>
            <a:r>
              <a:rPr lang="en-US" altLang="ko-KR" dirty="0">
                <a:solidFill>
                  <a:srgbClr val="333333"/>
                </a:solidFill>
                <a:latin typeface="NanumGothic"/>
              </a:rPr>
              <a:t>Turtle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클래스를 생성한 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, Tiger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와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Eagle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과 마찬가지로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Animal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클래스를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상속</a:t>
            </a:r>
            <a:endParaRPr lang="en-US" altLang="ko-KR" dirty="0">
              <a:solidFill>
                <a:srgbClr val="333333"/>
              </a:solidFill>
              <a:latin typeface="NanumGothic"/>
            </a:endParaRPr>
          </a:p>
          <a:p>
            <a:pPr algn="just"/>
            <a:r>
              <a:rPr lang="en-US" altLang="ko-KR" dirty="0">
                <a:solidFill>
                  <a:srgbClr val="333333"/>
                </a:solidFill>
                <a:latin typeface="NanumGothic"/>
              </a:rPr>
              <a:t>Turtle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생성자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 함수에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Animal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클래스의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fly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와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cry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변수에 각 기능을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연결</a:t>
            </a:r>
            <a:endParaRPr lang="en-US" altLang="ko-KR" dirty="0">
              <a:solidFill>
                <a:srgbClr val="333333"/>
              </a:solidFill>
              <a:latin typeface="NanumGothic"/>
            </a:endParaRPr>
          </a:p>
          <a:p>
            <a:pPr algn="just"/>
            <a:r>
              <a:rPr lang="ko-KR" altLang="en-US" dirty="0">
                <a:solidFill>
                  <a:srgbClr val="333333"/>
                </a:solidFill>
                <a:latin typeface="NanumGothic"/>
              </a:rPr>
              <a:t>거북이는 날 수 없고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울지 않으므로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, </a:t>
            </a:r>
            <a:r>
              <a:rPr lang="en-US" altLang="ko-KR" dirty="0" err="1">
                <a:solidFill>
                  <a:srgbClr val="333333"/>
                </a:solidFill>
                <a:latin typeface="NanumGothic"/>
              </a:rPr>
              <a:t>FlyNoway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와 </a:t>
            </a:r>
            <a:r>
              <a:rPr lang="en-US" altLang="ko-KR" dirty="0" err="1">
                <a:solidFill>
                  <a:srgbClr val="333333"/>
                </a:solidFill>
                <a:latin typeface="NanumGothic"/>
              </a:rPr>
              <a:t>CryNoWay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를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연결하면 끝</a:t>
            </a:r>
            <a:r>
              <a:rPr lang="en-US" altLang="ko-KR" dirty="0" smtClean="0">
                <a:solidFill>
                  <a:srgbClr val="333333"/>
                </a:solidFill>
                <a:latin typeface="NanumGothic"/>
              </a:rPr>
              <a:t>!!!</a:t>
            </a:r>
            <a:endParaRPr lang="en-US" altLang="ko-KR" dirty="0">
              <a:solidFill>
                <a:srgbClr val="333333"/>
              </a:solidFill>
              <a:latin typeface="NanumGothic"/>
            </a:endParaRPr>
          </a:p>
        </p:txBody>
      </p:sp>
    </p:spTree>
    <p:extLst>
      <p:ext uri="{BB962C8B-B14F-4D97-AF65-F5344CB8AC3E}">
        <p14:creationId xmlns:p14="http://schemas.microsoft.com/office/powerpoint/2010/main" val="3860475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24</a:t>
            </a:fld>
            <a:endParaRPr lang="ko-KR" altLang="en-US" dirty="0"/>
          </a:p>
        </p:txBody>
      </p:sp>
      <p:pic>
        <p:nvPicPr>
          <p:cNvPr id="5" name="Picture 4" descr="http://cfile7.uf.tistory.com/image/21521C4752806EAD38AC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48" y="882840"/>
            <a:ext cx="7648575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0" y="5103674"/>
            <a:ext cx="90384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dirty="0">
                <a:solidFill>
                  <a:srgbClr val="333333"/>
                </a:solidFill>
                <a:latin typeface="NanumGothic"/>
              </a:rPr>
              <a:t>이제 거북이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(Turtle)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가 추가됐습니다</a:t>
            </a:r>
            <a:r>
              <a:rPr lang="en-US" altLang="ko-KR" dirty="0" smtClean="0">
                <a:solidFill>
                  <a:srgbClr val="333333"/>
                </a:solidFill>
                <a:latin typeface="NanumGothic"/>
              </a:rPr>
              <a:t>.</a:t>
            </a:r>
          </a:p>
          <a:p>
            <a:pPr algn="just"/>
            <a:endParaRPr lang="ko-KR" altLang="en-US" dirty="0">
              <a:solidFill>
                <a:srgbClr val="333333"/>
              </a:solidFill>
              <a:latin typeface="NanumGothic"/>
            </a:endParaRPr>
          </a:p>
          <a:p>
            <a:pPr algn="just"/>
            <a:r>
              <a:rPr lang="ko-KR" altLang="en-US" dirty="0">
                <a:solidFill>
                  <a:srgbClr val="333333"/>
                </a:solidFill>
                <a:latin typeface="NanumGothic"/>
              </a:rPr>
              <a:t>새로운 기능이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추가될때도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 마찬가지로 변하는 부분인지 변하지 않는 부분인지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판단</a:t>
            </a:r>
            <a:endParaRPr lang="ko-KR" altLang="en-US" dirty="0">
              <a:solidFill>
                <a:srgbClr val="333333"/>
              </a:solidFill>
              <a:latin typeface="NanumGothic"/>
            </a:endParaRPr>
          </a:p>
          <a:p>
            <a:pPr algn="just"/>
            <a:r>
              <a:rPr lang="ko-KR" altLang="en-US" dirty="0">
                <a:solidFill>
                  <a:srgbClr val="333333"/>
                </a:solidFill>
                <a:latin typeface="NanumGothic"/>
              </a:rPr>
              <a:t>변하지 않는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부분일아면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Animal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클래스에 추가하고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변하는 부분이면 캡슐화 한 뒤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Animal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클래스에서 인터페이스에 기능을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위임</a:t>
            </a:r>
            <a:endParaRPr lang="ko-KR" altLang="en-US" dirty="0">
              <a:solidFill>
                <a:srgbClr val="333333"/>
              </a:solidFill>
              <a:latin typeface="NanumGothic"/>
            </a:endParaRPr>
          </a:p>
        </p:txBody>
      </p:sp>
    </p:spTree>
    <p:extLst>
      <p:ext uri="{BB962C8B-B14F-4D97-AF65-F5344CB8AC3E}">
        <p14:creationId xmlns:p14="http://schemas.microsoft.com/office/powerpoint/2010/main" val="2777214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작성 및 호출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작성 코드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25</a:t>
            </a:fld>
            <a:endParaRPr lang="ko-KR" altLang="en-US" dirty="0"/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48" y="1533662"/>
            <a:ext cx="5358179" cy="550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52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다이어그램의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행위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상호작용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77" y="1419430"/>
            <a:ext cx="8696445" cy="5073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03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  <a:r>
              <a:rPr lang="ko-KR" altLang="en-US" dirty="0" smtClean="0"/>
              <a:t>다이어그램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Generalization(</a:t>
            </a:r>
            <a:r>
              <a:rPr lang="ko-KR" altLang="en-US" dirty="0"/>
              <a:t>일반화 관계</a:t>
            </a:r>
            <a:r>
              <a:rPr lang="en-US" altLang="ko-KR" dirty="0"/>
              <a:t>) : </a:t>
            </a:r>
            <a:r>
              <a:rPr lang="ko-KR" altLang="en-US" dirty="0"/>
              <a:t>일반적인 것</a:t>
            </a:r>
            <a:r>
              <a:rPr lang="en-US" altLang="ko-KR" dirty="0"/>
              <a:t>(</a:t>
            </a:r>
            <a:r>
              <a:rPr lang="ko-KR" altLang="en-US" dirty="0"/>
              <a:t>동물</a:t>
            </a:r>
            <a:r>
              <a:rPr lang="en-US" altLang="ko-KR" dirty="0"/>
              <a:t>)</a:t>
            </a:r>
            <a:r>
              <a:rPr lang="ko-KR" altLang="en-US" dirty="0"/>
              <a:t>에서 특화된 것</a:t>
            </a:r>
            <a:r>
              <a:rPr lang="en-US" altLang="ko-KR" dirty="0"/>
              <a:t>(</a:t>
            </a:r>
            <a:r>
              <a:rPr lang="ko-KR" altLang="en-US" dirty="0"/>
              <a:t>사자</a:t>
            </a:r>
            <a:r>
              <a:rPr lang="en-US" altLang="ko-KR" dirty="0"/>
              <a:t>)</a:t>
            </a:r>
            <a:r>
              <a:rPr lang="ko-KR" altLang="en-US" dirty="0"/>
              <a:t>과의 관계를 나타낸다</a:t>
            </a:r>
            <a:r>
              <a:rPr lang="en-US" altLang="ko-KR" dirty="0"/>
              <a:t>. </a:t>
            </a:r>
            <a:r>
              <a:rPr lang="ko-KR" altLang="en-US" dirty="0"/>
              <a:t>보통 상속을 표현한다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Realization(</a:t>
            </a:r>
            <a:r>
              <a:rPr lang="ko-KR" altLang="en-US" dirty="0"/>
              <a:t>실체화 관계</a:t>
            </a:r>
            <a:r>
              <a:rPr lang="en-US" altLang="ko-KR" dirty="0"/>
              <a:t>) : </a:t>
            </a:r>
            <a:r>
              <a:rPr lang="ko-KR" altLang="en-US" dirty="0"/>
              <a:t>인터페이스와 그것을 구현한 것과의 관계를 나타낸다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Association(</a:t>
            </a:r>
            <a:r>
              <a:rPr lang="ko-KR" altLang="en-US" dirty="0"/>
              <a:t>연관 관계</a:t>
            </a:r>
            <a:r>
              <a:rPr lang="en-US" altLang="ko-KR" dirty="0"/>
              <a:t>) : </a:t>
            </a:r>
            <a:r>
              <a:rPr lang="ko-KR" altLang="en-US" dirty="0"/>
              <a:t>한 객체가 </a:t>
            </a:r>
            <a:r>
              <a:rPr lang="ko-KR" altLang="en-US" dirty="0" err="1"/>
              <a:t>다른객체를</a:t>
            </a:r>
            <a:r>
              <a:rPr lang="ko-KR" altLang="en-US" dirty="0"/>
              <a:t> 소유하거나 </a:t>
            </a:r>
            <a:r>
              <a:rPr lang="ko-KR" altLang="en-US" dirty="0" err="1"/>
              <a:t>파라미터로</a:t>
            </a:r>
            <a:r>
              <a:rPr lang="ko-KR" altLang="en-US" dirty="0"/>
              <a:t> 객체를 받아서 처리하는 관계를 나타낸다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Aggregation (</a:t>
            </a:r>
            <a:r>
              <a:rPr lang="ko-KR" altLang="en-US" dirty="0"/>
              <a:t>집합</a:t>
            </a:r>
            <a:r>
              <a:rPr lang="en-US" altLang="ko-KR" dirty="0"/>
              <a:t>) : </a:t>
            </a:r>
            <a:r>
              <a:rPr lang="ko-KR" altLang="en-US" dirty="0"/>
              <a:t>메인 클래스가 </a:t>
            </a:r>
            <a:r>
              <a:rPr lang="ko-KR" altLang="en-US" dirty="0" err="1"/>
              <a:t>삭제될시</a:t>
            </a:r>
            <a:r>
              <a:rPr lang="ko-KR" altLang="en-US" dirty="0"/>
              <a:t> 대상 클래스는 같이 삭제가 안됨 </a:t>
            </a:r>
            <a:r>
              <a:rPr lang="en-US" altLang="ko-KR" dirty="0"/>
              <a:t>(</a:t>
            </a:r>
            <a:r>
              <a:rPr lang="ko-KR" altLang="en-US" dirty="0"/>
              <a:t>라이프 사이클이 다름</a:t>
            </a:r>
            <a:r>
              <a:rPr lang="en-US" altLang="ko-KR" dirty="0"/>
              <a:t>) 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분리가 되도 독립적으로 동작됨 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약한 결합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Composition(</a:t>
            </a:r>
            <a:r>
              <a:rPr lang="ko-KR" altLang="en-US" dirty="0"/>
              <a:t>합성</a:t>
            </a:r>
            <a:r>
              <a:rPr lang="en-US" altLang="ko-KR" dirty="0"/>
              <a:t>) : </a:t>
            </a:r>
            <a:r>
              <a:rPr lang="ko-KR" altLang="en-US" dirty="0"/>
              <a:t>메인 클래스가 </a:t>
            </a:r>
            <a:r>
              <a:rPr lang="ko-KR" altLang="en-US" dirty="0" err="1"/>
              <a:t>삭제될시</a:t>
            </a:r>
            <a:r>
              <a:rPr lang="ko-KR" altLang="en-US" dirty="0"/>
              <a:t> 대상 클래스도 같이 삭제가 됨</a:t>
            </a:r>
            <a:r>
              <a:rPr lang="en-US" altLang="ko-KR" dirty="0"/>
              <a:t>( </a:t>
            </a:r>
            <a:r>
              <a:rPr lang="ko-KR" altLang="en-US" dirty="0"/>
              <a:t>라이프 사이클이 동일</a:t>
            </a:r>
            <a:r>
              <a:rPr lang="en-US" altLang="ko-KR" dirty="0"/>
              <a:t>) 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분리가 되면 의미가 없어짐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 err="1" smtClean="0"/>
              <a:t>강한결합</a:t>
            </a:r>
            <a:endParaRPr lang="en-US" altLang="ko-KR" dirty="0"/>
          </a:p>
          <a:p>
            <a:r>
              <a:rPr lang="en-US" altLang="ko-KR" dirty="0"/>
              <a:t>Dependency(</a:t>
            </a:r>
            <a:r>
              <a:rPr lang="ko-KR" altLang="en-US" dirty="0"/>
              <a:t>의존관계</a:t>
            </a:r>
            <a:r>
              <a:rPr lang="en-US" altLang="ko-KR" dirty="0"/>
              <a:t>) : </a:t>
            </a:r>
            <a:r>
              <a:rPr lang="ko-KR" altLang="en-US" dirty="0"/>
              <a:t>한 객체가 </a:t>
            </a:r>
            <a:r>
              <a:rPr lang="ko-KR" altLang="en-US" dirty="0" err="1"/>
              <a:t>다른객체를</a:t>
            </a:r>
            <a:r>
              <a:rPr lang="ko-KR" altLang="en-US" dirty="0"/>
              <a:t> 소유하지는 않지만</a:t>
            </a:r>
            <a:r>
              <a:rPr lang="en-US" altLang="ko-KR" dirty="0"/>
              <a:t>, </a:t>
            </a:r>
            <a:r>
              <a:rPr lang="ko-KR" altLang="en-US" dirty="0" err="1"/>
              <a:t>다른객체의</a:t>
            </a:r>
            <a:r>
              <a:rPr lang="ko-KR" altLang="en-US" dirty="0"/>
              <a:t> 변경에 따라서 같이 변경을 해주어야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9323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다이어그램을 활용한 패턴 연습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소프트웨어 디자인 패턴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하위에 있는 개념은 아님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소프트웨어 디자인 패턴에 대해 </a:t>
            </a:r>
            <a:r>
              <a:rPr lang="ko-KR" altLang="en-US" dirty="0" err="1" smtClean="0"/>
              <a:t>학습시</a:t>
            </a:r>
            <a:r>
              <a:rPr lang="ko-KR" altLang="en-US" dirty="0" smtClean="0"/>
              <a:t> 클래스 다이어그램을 활용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소프트웨어를 디자인 하는데 있어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공통적으로 </a:t>
            </a:r>
            <a:r>
              <a:rPr lang="ko-KR" altLang="en-US" dirty="0"/>
              <a:t>발생하는 문제에 대해 재사용 가능한 </a:t>
            </a:r>
            <a:r>
              <a:rPr lang="ko-KR" altLang="en-US" dirty="0" smtClean="0"/>
              <a:t>해결책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소프트웨어 디자인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소프트웨어 개발을 위한 설계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코드로 바로 전환될 수 있는 완성된 형태의 디자인은 아닐 수 있음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상황에 맞게 사용될 수 있는 문제들을 해결하는데 쓰이는 서식</a:t>
            </a:r>
            <a:r>
              <a:rPr lang="en-US" altLang="ko-KR" dirty="0" smtClean="0"/>
              <a:t>(</a:t>
            </a:r>
            <a:r>
              <a:rPr lang="ko-KR" altLang="en-US" dirty="0" smtClean="0"/>
              <a:t>템플릿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현재로써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프로그래머가 애플리케이션이나 시스템을 </a:t>
            </a:r>
            <a:r>
              <a:rPr lang="ko-KR" altLang="en-US" dirty="0" err="1" smtClean="0"/>
              <a:t>디자인할때</a:t>
            </a:r>
            <a:r>
              <a:rPr lang="ko-KR" altLang="en-US" dirty="0" smtClean="0"/>
              <a:t> 공통된 문제를 해결하는데 쓰이는 형식화된 가장 좋은 관행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514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디자인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아래와 같이 다양한 패턴적 접근을 가지고 있음</a:t>
            </a:r>
            <a:endParaRPr lang="en-US" altLang="ko-KR" dirty="0" smtClean="0"/>
          </a:p>
          <a:p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일반적으로 </a:t>
            </a:r>
            <a:r>
              <a:rPr lang="en-US" altLang="ko-KR" dirty="0" err="1" smtClean="0"/>
              <a:t>GoF</a:t>
            </a:r>
            <a:r>
              <a:rPr lang="ko-KR" altLang="en-US" dirty="0" smtClean="0"/>
              <a:t>의 디자인 패턴을 의미하는 경우가 많음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0" y="1724788"/>
            <a:ext cx="9103720" cy="513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28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디자인 패턴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생성</a:t>
            </a:r>
            <a:r>
              <a:rPr lang="en-US" altLang="ko-KR" dirty="0"/>
              <a:t>, </a:t>
            </a:r>
            <a:r>
              <a:rPr lang="ko-KR" altLang="en-US" dirty="0"/>
              <a:t>행동</a:t>
            </a:r>
            <a:r>
              <a:rPr lang="en-US" altLang="ko-KR" dirty="0"/>
              <a:t>, </a:t>
            </a:r>
            <a:r>
              <a:rPr lang="ko-KR" altLang="en-US" dirty="0"/>
              <a:t>구조 관련 패턴으로 분류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ko-KR" altLang="en-US" dirty="0"/>
          </a:p>
          <a:p>
            <a:pPr>
              <a:lnSpc>
                <a:spcPct val="100000"/>
              </a:lnSpc>
            </a:pPr>
            <a:r>
              <a:rPr lang="ko-KR" altLang="en-US" b="1" dirty="0"/>
              <a:t>생성 관련 패턴 </a:t>
            </a:r>
            <a:r>
              <a:rPr lang="en-US" altLang="ko-KR" b="1" dirty="0"/>
              <a:t>(Creational Pattern) :</a:t>
            </a:r>
            <a:r>
              <a:rPr lang="en-US" altLang="ko-KR" dirty="0"/>
              <a:t> </a:t>
            </a:r>
            <a:r>
              <a:rPr lang="ko-KR" altLang="en-US" dirty="0"/>
              <a:t>객체 </a:t>
            </a:r>
            <a:r>
              <a:rPr lang="ko-KR" altLang="en-US" dirty="0" err="1"/>
              <a:t>인스턴스</a:t>
            </a:r>
            <a:r>
              <a:rPr lang="ko-KR" altLang="en-US" dirty="0"/>
              <a:t> 생성을 위한 패턴으로</a:t>
            </a:r>
            <a:r>
              <a:rPr lang="en-US" altLang="ko-KR" dirty="0"/>
              <a:t>, </a:t>
            </a:r>
            <a:r>
              <a:rPr lang="ko-KR" altLang="en-US" dirty="0"/>
              <a:t>클라이언트와 그 클라이언트에서 생성해야 할 객체 </a:t>
            </a:r>
            <a:r>
              <a:rPr lang="ko-KR" altLang="en-US" dirty="0" err="1"/>
              <a:t>인스턴스</a:t>
            </a:r>
            <a:r>
              <a:rPr lang="ko-KR" altLang="en-US" dirty="0"/>
              <a:t> 사이의 연결을 끊어주는 패턴</a:t>
            </a:r>
          </a:p>
          <a:p>
            <a:pPr lvl="1">
              <a:lnSpc>
                <a:spcPct val="100000"/>
              </a:lnSpc>
            </a:pPr>
            <a:r>
              <a:rPr lang="ko-KR" altLang="en-US" dirty="0" err="1"/>
              <a:t>싱글턴</a:t>
            </a:r>
            <a:r>
              <a:rPr lang="en-US" altLang="ko-KR" dirty="0"/>
              <a:t>, </a:t>
            </a:r>
            <a:r>
              <a:rPr lang="ko-KR" altLang="en-US" dirty="0" err="1"/>
              <a:t>팩토리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en-US" altLang="ko-KR" dirty="0"/>
              <a:t>, </a:t>
            </a:r>
            <a:r>
              <a:rPr lang="ko-KR" altLang="en-US" dirty="0"/>
              <a:t>추상 </a:t>
            </a:r>
            <a:r>
              <a:rPr lang="ko-KR" altLang="en-US" dirty="0" err="1"/>
              <a:t>팩토리</a:t>
            </a:r>
            <a:r>
              <a:rPr lang="en-US" altLang="ko-KR" dirty="0"/>
              <a:t>, </a:t>
            </a:r>
            <a:r>
              <a:rPr lang="ko-KR" altLang="en-US" dirty="0" err="1"/>
              <a:t>프로토타입</a:t>
            </a:r>
            <a:r>
              <a:rPr lang="en-US" altLang="ko-KR" dirty="0"/>
              <a:t>, </a:t>
            </a:r>
            <a:r>
              <a:rPr lang="ko-KR" altLang="en-US" dirty="0" err="1"/>
              <a:t>빌더</a:t>
            </a:r>
            <a:r>
              <a:rPr lang="ko-KR" altLang="en-US" dirty="0"/>
              <a:t> 패턴</a:t>
            </a:r>
          </a:p>
          <a:p>
            <a:pPr>
              <a:lnSpc>
                <a:spcPct val="100000"/>
              </a:lnSpc>
            </a:pPr>
            <a:r>
              <a:rPr lang="ko-KR" altLang="en-US" b="1" dirty="0"/>
              <a:t>행동 관련 패턴 </a:t>
            </a:r>
            <a:r>
              <a:rPr lang="en-US" altLang="ko-KR" b="1" dirty="0"/>
              <a:t>(Behavioral Pattern) :</a:t>
            </a:r>
            <a:r>
              <a:rPr lang="en-US" altLang="ko-KR" dirty="0"/>
              <a:t> </a:t>
            </a:r>
            <a:r>
              <a:rPr lang="ko-KR" altLang="en-US" dirty="0"/>
              <a:t>클래스와 객체들이 상호작용하는 방법 및 역할을 분담하는 방법과 관련된 패턴</a:t>
            </a:r>
          </a:p>
          <a:p>
            <a:pPr lvl="1">
              <a:lnSpc>
                <a:spcPct val="100000"/>
              </a:lnSpc>
            </a:pPr>
            <a:r>
              <a:rPr lang="ko-KR" altLang="en-US" dirty="0" err="1"/>
              <a:t>스트래티지</a:t>
            </a:r>
            <a:r>
              <a:rPr lang="en-US" altLang="ko-KR" dirty="0"/>
              <a:t>, </a:t>
            </a:r>
            <a:r>
              <a:rPr lang="ko-KR" altLang="en-US" dirty="0" err="1"/>
              <a:t>옵저버</a:t>
            </a:r>
            <a:r>
              <a:rPr lang="en-US" altLang="ko-KR" dirty="0"/>
              <a:t>, </a:t>
            </a:r>
            <a:r>
              <a:rPr lang="ko-KR" altLang="en-US" dirty="0" err="1"/>
              <a:t>스테이트</a:t>
            </a:r>
            <a:r>
              <a:rPr lang="en-US" altLang="ko-KR" dirty="0"/>
              <a:t>, </a:t>
            </a:r>
            <a:r>
              <a:rPr lang="ko-KR" altLang="en-US" dirty="0"/>
              <a:t>커맨드</a:t>
            </a:r>
            <a:r>
              <a:rPr lang="en-US" altLang="ko-KR" dirty="0"/>
              <a:t>, </a:t>
            </a:r>
            <a:r>
              <a:rPr lang="ko-KR" altLang="en-US" dirty="0" err="1"/>
              <a:t>이터레이터</a:t>
            </a:r>
            <a:r>
              <a:rPr lang="en-US" altLang="ko-KR" dirty="0"/>
              <a:t>, </a:t>
            </a:r>
            <a:r>
              <a:rPr lang="ko-KR" altLang="en-US" dirty="0"/>
              <a:t>템플릿 </a:t>
            </a:r>
            <a:r>
              <a:rPr lang="ko-KR" altLang="en-US" dirty="0" err="1"/>
              <a:t>메소드</a:t>
            </a:r>
            <a:r>
              <a:rPr lang="en-US" altLang="ko-KR" dirty="0"/>
              <a:t>, </a:t>
            </a:r>
            <a:r>
              <a:rPr lang="ko-KR" altLang="en-US" dirty="0"/>
              <a:t>인터프리터</a:t>
            </a:r>
            <a:r>
              <a:rPr lang="en-US" altLang="ko-KR" dirty="0"/>
              <a:t>, </a:t>
            </a:r>
            <a:r>
              <a:rPr lang="ko-KR" altLang="en-US" dirty="0" err="1"/>
              <a:t>미디에이터</a:t>
            </a:r>
            <a:r>
              <a:rPr lang="en-US" altLang="ko-KR" dirty="0"/>
              <a:t>, </a:t>
            </a:r>
            <a:r>
              <a:rPr lang="ko-KR" altLang="en-US" dirty="0"/>
              <a:t>역할 변경</a:t>
            </a:r>
            <a:r>
              <a:rPr lang="en-US" altLang="ko-KR" dirty="0"/>
              <a:t>, </a:t>
            </a:r>
            <a:r>
              <a:rPr lang="ko-KR" altLang="en-US" dirty="0" err="1"/>
              <a:t>메멘토</a:t>
            </a:r>
            <a:r>
              <a:rPr lang="en-US" altLang="ko-KR" dirty="0"/>
              <a:t>, </a:t>
            </a:r>
            <a:r>
              <a:rPr lang="ko-KR" altLang="en-US" dirty="0" err="1"/>
              <a:t>비지터</a:t>
            </a:r>
            <a:endParaRPr lang="ko-KR" altLang="en-US" dirty="0"/>
          </a:p>
          <a:p>
            <a:pPr>
              <a:lnSpc>
                <a:spcPct val="100000"/>
              </a:lnSpc>
            </a:pPr>
            <a:r>
              <a:rPr lang="ko-KR" altLang="en-US" b="1" dirty="0"/>
              <a:t>구조 관련 패턴 </a:t>
            </a:r>
            <a:r>
              <a:rPr lang="en-US" altLang="ko-KR" b="1" dirty="0"/>
              <a:t>(Structural Pattern) :</a:t>
            </a:r>
            <a:r>
              <a:rPr lang="en-US" altLang="ko-KR" dirty="0"/>
              <a:t> </a:t>
            </a:r>
            <a:r>
              <a:rPr lang="ko-KR" altLang="en-US" dirty="0"/>
              <a:t>클래스 및 객체들을 구성을 통해서 더 큰 구조로 만들 수 있게 해 주는 것과 관련된 패턴</a:t>
            </a:r>
          </a:p>
          <a:p>
            <a:pPr lvl="1">
              <a:lnSpc>
                <a:spcPct val="100000"/>
              </a:lnSpc>
            </a:pPr>
            <a:r>
              <a:rPr lang="ko-KR" altLang="en-US" dirty="0" err="1"/>
              <a:t>데코레이터</a:t>
            </a:r>
            <a:r>
              <a:rPr lang="en-US" altLang="ko-KR" dirty="0"/>
              <a:t>, </a:t>
            </a:r>
            <a:r>
              <a:rPr lang="ko-KR" altLang="en-US" dirty="0"/>
              <a:t>어댑터</a:t>
            </a:r>
            <a:r>
              <a:rPr lang="en-US" altLang="ko-KR" dirty="0"/>
              <a:t>, </a:t>
            </a:r>
            <a:r>
              <a:rPr lang="ko-KR" altLang="en-US" dirty="0" err="1"/>
              <a:t>컴포지트</a:t>
            </a:r>
            <a:r>
              <a:rPr lang="en-US" altLang="ko-KR" dirty="0"/>
              <a:t>, </a:t>
            </a:r>
            <a:r>
              <a:rPr lang="ko-KR" altLang="en-US" dirty="0" err="1"/>
              <a:t>퍼사드</a:t>
            </a:r>
            <a:r>
              <a:rPr lang="en-US" altLang="ko-KR" dirty="0"/>
              <a:t>, </a:t>
            </a:r>
            <a:r>
              <a:rPr lang="ko-KR" altLang="en-US" dirty="0" err="1"/>
              <a:t>프록시</a:t>
            </a:r>
            <a:r>
              <a:rPr lang="en-US" altLang="ko-KR" dirty="0"/>
              <a:t>, </a:t>
            </a:r>
            <a:r>
              <a:rPr lang="ko-KR" altLang="en-US" dirty="0"/>
              <a:t>브리지</a:t>
            </a:r>
            <a:r>
              <a:rPr lang="en-US" altLang="ko-KR" dirty="0"/>
              <a:t>, </a:t>
            </a:r>
            <a:r>
              <a:rPr lang="ko-KR" altLang="en-US" dirty="0" err="1"/>
              <a:t>플라이웨이트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1371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이러한 문제가 있다</a:t>
            </a:r>
            <a:r>
              <a:rPr lang="en-US" altLang="ko-KR" dirty="0"/>
              <a:t>.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상황이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45878" y="833763"/>
            <a:ext cx="5357446" cy="565911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Abstract</a:t>
            </a:r>
            <a:r>
              <a:rPr lang="ko-KR" altLang="en-US" dirty="0"/>
              <a:t>를 사용한 추상 클래스로 </a:t>
            </a:r>
            <a:r>
              <a:rPr lang="en-US" altLang="ko-KR" dirty="0"/>
              <a:t>Animal</a:t>
            </a:r>
            <a:r>
              <a:rPr lang="ko-KR" altLang="en-US" dirty="0"/>
              <a:t>을 만든 후</a:t>
            </a:r>
            <a:r>
              <a:rPr lang="en-US" altLang="ko-KR" dirty="0"/>
              <a:t>, </a:t>
            </a:r>
            <a:r>
              <a:rPr lang="ko-KR" altLang="en-US" dirty="0"/>
              <a:t>동물 공통의 행동 함수 </a:t>
            </a:r>
            <a:r>
              <a:rPr lang="en-US" altLang="ko-KR" dirty="0"/>
              <a:t>; </a:t>
            </a:r>
            <a:r>
              <a:rPr lang="ko-KR" altLang="en-US" dirty="0"/>
              <a:t>울기</a:t>
            </a:r>
            <a:r>
              <a:rPr lang="en-US" altLang="ko-KR" dirty="0"/>
              <a:t>(Cry), </a:t>
            </a:r>
            <a:r>
              <a:rPr lang="ko-KR" altLang="en-US" dirty="0"/>
              <a:t>움직이기</a:t>
            </a:r>
            <a:r>
              <a:rPr lang="en-US" altLang="ko-KR" dirty="0"/>
              <a:t>(move), </a:t>
            </a:r>
            <a:r>
              <a:rPr lang="ko-KR" altLang="en-US" dirty="0"/>
              <a:t>동물의 모습</a:t>
            </a:r>
            <a:r>
              <a:rPr lang="en-US" altLang="ko-KR" dirty="0"/>
              <a:t>(display) </a:t>
            </a:r>
            <a:r>
              <a:rPr lang="ko-KR" altLang="en-US" dirty="0" err="1"/>
              <a:t>메소드를</a:t>
            </a:r>
            <a:r>
              <a:rPr lang="ko-KR" altLang="en-US" dirty="0"/>
              <a:t> 정의했다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여기서 구현할 동물은 독수리</a:t>
            </a:r>
            <a:r>
              <a:rPr lang="en-US" altLang="ko-KR" dirty="0"/>
              <a:t>(Eagle)</a:t>
            </a:r>
            <a:r>
              <a:rPr lang="ko-KR" altLang="en-US" dirty="0"/>
              <a:t>과 호랑이</a:t>
            </a:r>
            <a:r>
              <a:rPr lang="en-US" altLang="ko-KR" dirty="0"/>
              <a:t>(Tiger)</a:t>
            </a:r>
            <a:r>
              <a:rPr lang="ko-KR" altLang="en-US" dirty="0"/>
              <a:t>로 </a:t>
            </a:r>
            <a:r>
              <a:rPr lang="en-US" altLang="ko-KR" dirty="0"/>
              <a:t>Animal </a:t>
            </a:r>
            <a:r>
              <a:rPr lang="ko-KR" altLang="en-US" dirty="0"/>
              <a:t>클래스를 상속 받았다</a:t>
            </a:r>
            <a:r>
              <a:rPr lang="en-US" altLang="ko-KR" dirty="0"/>
              <a:t>. </a:t>
            </a:r>
            <a:r>
              <a:rPr lang="ko-KR" altLang="en-US" dirty="0"/>
              <a:t>독수리</a:t>
            </a:r>
            <a:r>
              <a:rPr lang="en-US" altLang="ko-KR" dirty="0"/>
              <a:t>(Eagle)</a:t>
            </a:r>
            <a:r>
              <a:rPr lang="ko-KR" altLang="en-US" dirty="0"/>
              <a:t>와 호랑이</a:t>
            </a:r>
            <a:r>
              <a:rPr lang="en-US" altLang="ko-KR" dirty="0"/>
              <a:t>(Tiger)</a:t>
            </a:r>
            <a:r>
              <a:rPr lang="ko-KR" altLang="en-US" dirty="0"/>
              <a:t>는 각각의 울기</a:t>
            </a:r>
            <a:r>
              <a:rPr lang="en-US" altLang="ko-KR" dirty="0"/>
              <a:t>(cry)</a:t>
            </a:r>
            <a:r>
              <a:rPr lang="ko-KR" altLang="en-US" dirty="0"/>
              <a:t>와 모습</a:t>
            </a:r>
            <a:r>
              <a:rPr lang="en-US" altLang="ko-KR" dirty="0"/>
              <a:t>(display) </a:t>
            </a:r>
            <a:r>
              <a:rPr lang="ko-KR" altLang="en-US" dirty="0" err="1"/>
              <a:t>메소드를</a:t>
            </a:r>
            <a:r>
              <a:rPr lang="ko-KR" altLang="en-US" dirty="0"/>
              <a:t> 구현했다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이것이 일반적인 상속을 사용한 시스템이다</a:t>
            </a:r>
            <a:r>
              <a:rPr lang="en-US" altLang="ko-KR" dirty="0"/>
              <a:t>. </a:t>
            </a:r>
            <a:r>
              <a:rPr lang="ko-KR" altLang="en-US" dirty="0"/>
              <a:t>우리는 </a:t>
            </a:r>
            <a:r>
              <a:rPr lang="en-US" altLang="ko-KR" dirty="0"/>
              <a:t>Eagle(</a:t>
            </a:r>
            <a:r>
              <a:rPr lang="ko-KR" altLang="en-US" dirty="0"/>
              <a:t>독수리</a:t>
            </a:r>
            <a:r>
              <a:rPr lang="en-US" altLang="ko-KR" dirty="0"/>
              <a:t>)</a:t>
            </a:r>
            <a:r>
              <a:rPr lang="ko-KR" altLang="en-US" dirty="0"/>
              <a:t>의 객체를 생성하여 독수리의 울음소리와 모습 그리고 공통된 움직임을 호출할 수 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(</a:t>
            </a:r>
            <a:r>
              <a:rPr lang="ko-KR" altLang="en-US" dirty="0"/>
              <a:t>호랑이도 마찬가지다</a:t>
            </a:r>
            <a:r>
              <a:rPr lang="en-US" altLang="ko-KR" dirty="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추가되는 동물이 있으면</a:t>
            </a:r>
            <a:r>
              <a:rPr lang="en-US" altLang="ko-KR" dirty="0"/>
              <a:t>, </a:t>
            </a:r>
            <a:r>
              <a:rPr lang="ko-KR" altLang="en-US" dirty="0"/>
              <a:t>새로운 동물의 객체를 만들고 </a:t>
            </a:r>
            <a:r>
              <a:rPr lang="en-US" altLang="ko-KR" dirty="0"/>
              <a:t>Animal </a:t>
            </a:r>
            <a:r>
              <a:rPr lang="ko-KR" altLang="en-US" dirty="0"/>
              <a:t>추상 클래스를 상속받아 그 동물의 필요한 기능 </a:t>
            </a:r>
            <a:r>
              <a:rPr lang="en-US" altLang="ko-KR" dirty="0"/>
              <a:t>(</a:t>
            </a:r>
            <a:r>
              <a:rPr lang="ko-KR" altLang="en-US" dirty="0"/>
              <a:t>움직이기</a:t>
            </a:r>
            <a:r>
              <a:rPr lang="en-US" altLang="ko-KR" dirty="0"/>
              <a:t>(move), </a:t>
            </a:r>
            <a:r>
              <a:rPr lang="ko-KR" altLang="en-US" dirty="0"/>
              <a:t>움직이기</a:t>
            </a:r>
            <a:r>
              <a:rPr lang="en-US" altLang="ko-KR" dirty="0"/>
              <a:t>(cry), </a:t>
            </a:r>
            <a:r>
              <a:rPr lang="ko-KR" altLang="en-US" dirty="0"/>
              <a:t>모습</a:t>
            </a:r>
            <a:r>
              <a:rPr lang="en-US" altLang="ko-KR" dirty="0"/>
              <a:t>(display))</a:t>
            </a:r>
            <a:r>
              <a:rPr lang="ko-KR" altLang="en-US" dirty="0"/>
              <a:t>을 구현해주면 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5" name="Picture 2" descr="http://cfile24.uf.tistory.com/image/23259E4C52806DFC2018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56" y="1647560"/>
            <a:ext cx="3289849" cy="362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650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기능의 수정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여기서 동물의 기능을 추가하려면 어떻게 해야 될까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fly(</a:t>
            </a:r>
            <a:r>
              <a:rPr lang="ko-KR" altLang="en-US" dirty="0"/>
              <a:t>날아가기</a:t>
            </a:r>
            <a:r>
              <a:rPr lang="en-US" altLang="ko-KR" dirty="0"/>
              <a:t>) </a:t>
            </a:r>
            <a:r>
              <a:rPr lang="ko-KR" altLang="en-US" dirty="0"/>
              <a:t>기능을 추가하는 방법들에 대해 생각해보자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5" name="Picture 2" descr="http://cfile22.uf.tistory.com/image/2375285052806E3B14BAA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28" y="2137163"/>
            <a:ext cx="3815187" cy="409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259657" y="187552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ko-KR" dirty="0">
                <a:solidFill>
                  <a:srgbClr val="333333"/>
                </a:solidFill>
                <a:latin typeface="NanumGothic"/>
              </a:rPr>
              <a:t>Animal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클래스에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fly()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메소드를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 추가하면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, Animal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클래스를 상속받는 객체도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fly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메소드를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호출할때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, fly()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기능을 호출할 수 있다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 </a:t>
            </a:r>
          </a:p>
          <a:p>
            <a:pPr algn="just"/>
            <a:r>
              <a:rPr lang="ko-KR" altLang="en-US" dirty="0">
                <a:solidFill>
                  <a:srgbClr val="333333"/>
                </a:solidFill>
                <a:latin typeface="NanumGothic"/>
              </a:rPr>
              <a:t>하지만 날아가기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(fly)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기능은 동물의 공통 기능이 아니다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 </a:t>
            </a:r>
          </a:p>
          <a:p>
            <a:pPr algn="just"/>
            <a:r>
              <a:rPr lang="en-US" altLang="ko-KR" dirty="0">
                <a:solidFill>
                  <a:srgbClr val="333333"/>
                </a:solidFill>
                <a:latin typeface="NanumGothic"/>
              </a:rPr>
              <a:t>Animal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클래스에 추가하면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상속 받고 있는 호랑이도 날아가기를 할 수 있다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259657" y="470612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NanumGothic"/>
              </a:rPr>
              <a:t>문제점</a:t>
            </a:r>
            <a:r>
              <a:rPr lang="en-US" altLang="ko-KR" dirty="0" smtClean="0">
                <a:solidFill>
                  <a:srgbClr val="FF0000"/>
                </a:solidFill>
                <a:latin typeface="NanumGothic"/>
              </a:rPr>
              <a:t>!!! </a:t>
            </a:r>
            <a:r>
              <a:rPr lang="ko-KR" altLang="en-US" dirty="0" smtClean="0">
                <a:solidFill>
                  <a:srgbClr val="FF0000"/>
                </a:solidFill>
                <a:latin typeface="NanumGothic"/>
              </a:rPr>
              <a:t>우리는 </a:t>
            </a:r>
            <a:r>
              <a:rPr lang="ko-KR" altLang="en-US" dirty="0">
                <a:solidFill>
                  <a:srgbClr val="FF0000"/>
                </a:solidFill>
                <a:latin typeface="NanumGothic"/>
              </a:rPr>
              <a:t>날아가기가 가능한 동물에만 </a:t>
            </a:r>
            <a:r>
              <a:rPr lang="en-US" altLang="ko-KR" dirty="0">
                <a:solidFill>
                  <a:srgbClr val="FF0000"/>
                </a:solidFill>
                <a:latin typeface="NanumGothic"/>
              </a:rPr>
              <a:t>fly </a:t>
            </a:r>
            <a:r>
              <a:rPr lang="ko-KR" altLang="en-US" dirty="0" err="1">
                <a:solidFill>
                  <a:srgbClr val="FF0000"/>
                </a:solidFill>
                <a:latin typeface="NanumGothic"/>
              </a:rPr>
              <a:t>메소드를</a:t>
            </a:r>
            <a:r>
              <a:rPr lang="ko-KR" altLang="en-US" dirty="0">
                <a:solidFill>
                  <a:srgbClr val="FF0000"/>
                </a:solidFill>
                <a:latin typeface="NanumGothic"/>
              </a:rPr>
              <a:t> 실행할 수 있어야 한다</a:t>
            </a:r>
            <a:r>
              <a:rPr lang="en-US" altLang="ko-KR" dirty="0" smtClean="0">
                <a:solidFill>
                  <a:srgbClr val="FF0000"/>
                </a:solidFill>
                <a:latin typeface="NanumGothic"/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80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14750</TotalTime>
  <Words>1252</Words>
  <Application>Microsoft Office PowerPoint</Application>
  <PresentationFormat>화면 슬라이드 쇼(4:3)</PresentationFormat>
  <Paragraphs>223</Paragraphs>
  <Slides>25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NanumGothic</vt:lpstr>
      <vt:lpstr>맑은 고딕</vt:lpstr>
      <vt:lpstr>Arial</vt:lpstr>
      <vt:lpstr>Office 테마</vt:lpstr>
      <vt:lpstr>객체 지향  정보시스템 개발(UML)</vt:lpstr>
      <vt:lpstr>UML2.0에 규정된 13종류 다이어그램</vt:lpstr>
      <vt:lpstr>다이어그램의 종류</vt:lpstr>
      <vt:lpstr>클래스 다이어그램 </vt:lpstr>
      <vt:lpstr>클래스 다이어그램을 활용한 패턴 연습</vt:lpstr>
      <vt:lpstr>소프트웨어 디자인 패턴</vt:lpstr>
      <vt:lpstr>소프트웨어 디자인 패턴</vt:lpstr>
      <vt:lpstr>이러한 문제가 있다. / 상황이 있다.</vt:lpstr>
      <vt:lpstr>기능의 수정</vt:lpstr>
      <vt:lpstr>예제 - Fly 기능을 인터페이스로 만들고 구현</vt:lpstr>
      <vt:lpstr>예제 - 같은 그룹을 묶어 상속</vt:lpstr>
      <vt:lpstr>각 그룹별 해결 방법 리뷰</vt:lpstr>
      <vt:lpstr>디자인 원칙</vt:lpstr>
      <vt:lpstr>스트래티지 패턴(Strategy Pattern)</vt:lpstr>
      <vt:lpstr>변하는 부분의 캡슐화</vt:lpstr>
      <vt:lpstr>인터페이스 위임까지 작업 후, 작성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코드 작성 및 호출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mjpark</dc:creator>
  <cp:lastModifiedBy>Windows 사용자</cp:lastModifiedBy>
  <cp:revision>1232</cp:revision>
  <dcterms:created xsi:type="dcterms:W3CDTF">2017-03-09T06:52:53Z</dcterms:created>
  <dcterms:modified xsi:type="dcterms:W3CDTF">2019-10-10T02:38:01Z</dcterms:modified>
</cp:coreProperties>
</file>