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65" r:id="rId3"/>
    <p:sldId id="277" r:id="rId4"/>
    <p:sldId id="278" r:id="rId5"/>
    <p:sldId id="286" r:id="rId6"/>
    <p:sldId id="317" r:id="rId7"/>
    <p:sldId id="272" r:id="rId8"/>
    <p:sldId id="273" r:id="rId9"/>
    <p:sldId id="307" r:id="rId10"/>
    <p:sldId id="279" r:id="rId11"/>
    <p:sldId id="301" r:id="rId12"/>
    <p:sldId id="280" r:id="rId13"/>
    <p:sldId id="281" r:id="rId14"/>
    <p:sldId id="306" r:id="rId15"/>
    <p:sldId id="308" r:id="rId16"/>
    <p:sldId id="309" r:id="rId17"/>
    <p:sldId id="310" r:id="rId18"/>
    <p:sldId id="311" r:id="rId19"/>
    <p:sldId id="312" r:id="rId20"/>
    <p:sldId id="313" r:id="rId21"/>
    <p:sldId id="314" r:id="rId22"/>
    <p:sldId id="315" r:id="rId23"/>
    <p:sldId id="316" r:id="rId24"/>
    <p:sldId id="318" r:id="rId25"/>
    <p:sldId id="319" r:id="rId26"/>
    <p:sldId id="320" r:id="rId27"/>
    <p:sldId id="257" r:id="rId28"/>
    <p:sldId id="275" r:id="rId29"/>
    <p:sldId id="276" r:id="rId30"/>
    <p:sldId id="267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" initials="a" lastIdx="1" clrIdx="0">
    <p:extLst>
      <p:ext uri="{19B8F6BF-5375-455C-9EA6-DF929625EA0E}">
        <p15:presenceInfo xmlns:p15="http://schemas.microsoft.com/office/powerpoint/2012/main" userId="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542" autoAdjust="0"/>
  </p:normalViewPr>
  <p:slideViewPr>
    <p:cSldViewPr snapToGrid="0">
      <p:cViewPr varScale="1">
        <p:scale>
          <a:sx n="69" d="100"/>
          <a:sy n="69" d="100"/>
        </p:scale>
        <p:origin x="48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시작일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Sheet1!$D$2:$D$10</c:f>
              <c:numCache>
                <c:formatCode>m/d/yyyy</c:formatCode>
                <c:ptCount val="9"/>
                <c:pt idx="0">
                  <c:v>43534</c:v>
                </c:pt>
                <c:pt idx="1">
                  <c:v>43534</c:v>
                </c:pt>
                <c:pt idx="2">
                  <c:v>43553</c:v>
                </c:pt>
                <c:pt idx="3">
                  <c:v>43556</c:v>
                </c:pt>
                <c:pt idx="4">
                  <c:v>43572</c:v>
                </c:pt>
                <c:pt idx="5">
                  <c:v>43601</c:v>
                </c:pt>
                <c:pt idx="6">
                  <c:v>43630</c:v>
                </c:pt>
                <c:pt idx="7">
                  <c:v>43709</c:v>
                </c:pt>
                <c:pt idx="8">
                  <c:v>43770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3D-48C5-A757-9E641D85D9C7}"/>
            </c:ext>
          </c:extLst>
        </c:ser>
        <c:ser>
          <c:idx val="1"/>
          <c:order val="1"/>
          <c:tx>
            <c:strRef>
              <c:f>Sheet1!$E$1</c:f>
              <c:strCache>
                <c:ptCount val="1"/>
                <c:pt idx="0">
                  <c:v>기간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noFill/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Sheet1!$E$2:$E$10</c:f>
              <c:numCache>
                <c:formatCode>General</c:formatCode>
                <c:ptCount val="9"/>
                <c:pt idx="0">
                  <c:v>30</c:v>
                </c:pt>
                <c:pt idx="1">
                  <c:v>20</c:v>
                </c:pt>
                <c:pt idx="2">
                  <c:v>20</c:v>
                </c:pt>
                <c:pt idx="3">
                  <c:v>30</c:v>
                </c:pt>
                <c:pt idx="4">
                  <c:v>30</c:v>
                </c:pt>
                <c:pt idx="5">
                  <c:v>30</c:v>
                </c:pt>
                <c:pt idx="6">
                  <c:v>78</c:v>
                </c:pt>
                <c:pt idx="7">
                  <c:v>62</c:v>
                </c:pt>
                <c:pt idx="8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3D-48C5-A757-9E641D85D9C7}"/>
            </c:ext>
          </c:extLst>
        </c:ser>
        <c:ser>
          <c:idx val="2"/>
          <c:order val="2"/>
          <c:tx>
            <c:strRef>
              <c:f>Sheet1!$F$1</c:f>
              <c:strCache>
                <c:ptCount val="1"/>
                <c:pt idx="0">
                  <c:v>종료일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multiLvlStrRef>
              <c:f>Sheet1!$B$2:$C$10</c:f>
              <c:multiLvlStrCache>
                <c:ptCount val="9"/>
                <c:lvl>
                  <c:pt idx="0">
                    <c:v>타당성 검토</c:v>
                  </c:pt>
                  <c:pt idx="1">
                    <c:v>HTML+CSS</c:v>
                  </c:pt>
                  <c:pt idx="2">
                    <c:v>JavaScript</c:v>
                  </c:pt>
                  <c:pt idx="3">
                    <c:v>DB</c:v>
                  </c:pt>
                  <c:pt idx="4">
                    <c:v>JSP</c:v>
                  </c:pt>
                  <c:pt idx="5">
                    <c:v>Spring</c:v>
                  </c:pt>
                  <c:pt idx="6">
                    <c:v>Web Development</c:v>
                  </c:pt>
                  <c:pt idx="7">
                    <c:v>Machine learning </c:v>
                  </c:pt>
                  <c:pt idx="8">
                    <c:v>TEST</c:v>
                  </c:pt>
                </c:lvl>
                <c:lvl>
                  <c:pt idx="0">
                    <c:v>Requirements Analysis</c:v>
                  </c:pt>
                  <c:pt idx="1">
                    <c:v>Programming</c:v>
                  </c:pt>
                  <c:pt idx="8">
                    <c:v>Testing</c:v>
                  </c:pt>
                </c:lvl>
              </c:multiLvlStrCache>
            </c:multiLvlStrRef>
          </c:cat>
          <c:val>
            <c:numRef>
              <c:f>Sheet1!$F$2:$F$10</c:f>
              <c:numCache>
                <c:formatCode>m/d/yyyy</c:formatCode>
                <c:ptCount val="9"/>
                <c:pt idx="0">
                  <c:v>43563</c:v>
                </c:pt>
                <c:pt idx="1">
                  <c:v>43553</c:v>
                </c:pt>
                <c:pt idx="2">
                  <c:v>43572</c:v>
                </c:pt>
                <c:pt idx="3">
                  <c:v>43585</c:v>
                </c:pt>
                <c:pt idx="4">
                  <c:v>43601</c:v>
                </c:pt>
                <c:pt idx="5">
                  <c:v>43630</c:v>
                </c:pt>
                <c:pt idx="6">
                  <c:v>43707</c:v>
                </c:pt>
                <c:pt idx="7">
                  <c:v>43770</c:v>
                </c:pt>
                <c:pt idx="8">
                  <c:v>43799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3D-48C5-A757-9E641D85D9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58243296"/>
        <c:axId val="458243624"/>
      </c:barChart>
      <c:catAx>
        <c:axId val="458243296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243624"/>
        <c:crosses val="autoZero"/>
        <c:auto val="1"/>
        <c:lblAlgn val="ctr"/>
        <c:lblOffset val="100"/>
        <c:noMultiLvlLbl val="0"/>
      </c:catAx>
      <c:valAx>
        <c:axId val="458243624"/>
        <c:scaling>
          <c:orientation val="minMax"/>
          <c:max val="43814"/>
          <c:min val="43505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582432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F57771-1000-4921-B5EE-AB9E3611791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DB76202-E51E-48E4-84E5-DE148C1AC753}">
      <dgm:prSet/>
      <dgm:spPr/>
      <dgm:t>
        <a:bodyPr/>
        <a:lstStyle/>
        <a:p>
          <a:r>
            <a:rPr lang="ko-KR"/>
            <a:t>유저기반 협업 필터링의 경우 유사한 사용자를 찾아내어 그 찾아낸 사용자의 구매내역이나 추천점수를 보고 아이템을 추천해주는 것이다</a:t>
          </a:r>
          <a:r>
            <a:rPr lang="en-US"/>
            <a:t>. </a:t>
          </a:r>
          <a:r>
            <a:rPr lang="ko-KR"/>
            <a:t>우리의 경우에는 구매내역이나 추천내역 같은 것이 없으므로 유사한 사용자를 협업 필터링으로 찾아내어 그 사용자가 지원한 모집공고들을 추천해 줄 수 있다</a:t>
          </a:r>
          <a:r>
            <a:rPr lang="en-US"/>
            <a:t>.</a:t>
          </a:r>
        </a:p>
      </dgm:t>
    </dgm:pt>
    <dgm:pt modelId="{C528E49C-46EC-4FF2-916F-6A9B511DD934}" type="parTrans" cxnId="{FF147FAD-DB8F-4B51-89D3-DC74CEBA083D}">
      <dgm:prSet/>
      <dgm:spPr/>
      <dgm:t>
        <a:bodyPr/>
        <a:lstStyle/>
        <a:p>
          <a:endParaRPr lang="en-US"/>
        </a:p>
      </dgm:t>
    </dgm:pt>
    <dgm:pt modelId="{DCF7C0B2-FA2A-46AE-8D27-D4AB2EA9FA03}" type="sibTrans" cxnId="{FF147FAD-DB8F-4B51-89D3-DC74CEBA083D}">
      <dgm:prSet/>
      <dgm:spPr/>
      <dgm:t>
        <a:bodyPr/>
        <a:lstStyle/>
        <a:p>
          <a:endParaRPr lang="en-US"/>
        </a:p>
      </dgm:t>
    </dgm:pt>
    <dgm:pt modelId="{6FBCDFCE-1047-49E3-B6E6-19CDDC94FCE5}">
      <dgm:prSet/>
      <dgm:spPr/>
      <dgm:t>
        <a:bodyPr/>
        <a:lstStyle/>
        <a:p>
          <a:r>
            <a:rPr lang="ko-KR"/>
            <a:t>아이템 기반 필터링의 사용자가 어떤 공고모집을 눌렀을 때 그와 유사한 공고모집을 추천해주는 필터링이다</a:t>
          </a:r>
          <a:r>
            <a:rPr lang="en-US"/>
            <a:t>. DB</a:t>
          </a:r>
          <a:r>
            <a:rPr lang="ko-KR"/>
            <a:t>에서 같은 악기들끼리 모아서 그 모집공고들 중에서 유사도를 구해 제일 유사해 보이는 모집공고를 찾아내어 사용자에게 추천해 줄 수 있다</a:t>
          </a:r>
          <a:r>
            <a:rPr lang="en-US"/>
            <a:t>.</a:t>
          </a:r>
        </a:p>
      </dgm:t>
    </dgm:pt>
    <dgm:pt modelId="{2D7D0787-B26C-4754-84BB-D05AA3622E91}" type="parTrans" cxnId="{723A1A1B-9617-4296-A5F7-5D7F9E4E9108}">
      <dgm:prSet/>
      <dgm:spPr/>
      <dgm:t>
        <a:bodyPr/>
        <a:lstStyle/>
        <a:p>
          <a:endParaRPr lang="en-US"/>
        </a:p>
      </dgm:t>
    </dgm:pt>
    <dgm:pt modelId="{F3D6E30B-D646-4380-82B2-097CCC54E70C}" type="sibTrans" cxnId="{723A1A1B-9617-4296-A5F7-5D7F9E4E9108}">
      <dgm:prSet/>
      <dgm:spPr/>
      <dgm:t>
        <a:bodyPr/>
        <a:lstStyle/>
        <a:p>
          <a:endParaRPr lang="en-US"/>
        </a:p>
      </dgm:t>
    </dgm:pt>
    <dgm:pt modelId="{1511E2EA-DBAA-460E-A587-74CF20828B84}" type="pres">
      <dgm:prSet presAssocID="{B3F57771-1000-4921-B5EE-AB9E36117914}" presName="linear" presStyleCnt="0">
        <dgm:presLayoutVars>
          <dgm:animLvl val="lvl"/>
          <dgm:resizeHandles val="exact"/>
        </dgm:presLayoutVars>
      </dgm:prSet>
      <dgm:spPr/>
    </dgm:pt>
    <dgm:pt modelId="{CC34E85F-7618-4DE4-88EE-87FB244D52EF}" type="pres">
      <dgm:prSet presAssocID="{7DB76202-E51E-48E4-84E5-DE148C1AC75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159B72F-D1A3-497F-8A27-91B039FAFF07}" type="pres">
      <dgm:prSet presAssocID="{DCF7C0B2-FA2A-46AE-8D27-D4AB2EA9FA03}" presName="spacer" presStyleCnt="0"/>
      <dgm:spPr/>
    </dgm:pt>
    <dgm:pt modelId="{851C13F4-656D-4572-8E01-07B6FEC0438C}" type="pres">
      <dgm:prSet presAssocID="{6FBCDFCE-1047-49E3-B6E6-19CDDC94FCE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723A1A1B-9617-4296-A5F7-5D7F9E4E9108}" srcId="{B3F57771-1000-4921-B5EE-AB9E36117914}" destId="{6FBCDFCE-1047-49E3-B6E6-19CDDC94FCE5}" srcOrd="1" destOrd="0" parTransId="{2D7D0787-B26C-4754-84BB-D05AA3622E91}" sibTransId="{F3D6E30B-D646-4380-82B2-097CCC54E70C}"/>
    <dgm:cxn modelId="{B33C2D29-52DA-4978-8D79-78D139881BC9}" type="presOf" srcId="{B3F57771-1000-4921-B5EE-AB9E36117914}" destId="{1511E2EA-DBAA-460E-A587-74CF20828B84}" srcOrd="0" destOrd="0" presId="urn:microsoft.com/office/officeart/2005/8/layout/vList2"/>
    <dgm:cxn modelId="{DB06B49A-5B65-408B-896D-AE837110912E}" type="presOf" srcId="{6FBCDFCE-1047-49E3-B6E6-19CDDC94FCE5}" destId="{851C13F4-656D-4572-8E01-07B6FEC0438C}" srcOrd="0" destOrd="0" presId="urn:microsoft.com/office/officeart/2005/8/layout/vList2"/>
    <dgm:cxn modelId="{FF147FAD-DB8F-4B51-89D3-DC74CEBA083D}" srcId="{B3F57771-1000-4921-B5EE-AB9E36117914}" destId="{7DB76202-E51E-48E4-84E5-DE148C1AC753}" srcOrd="0" destOrd="0" parTransId="{C528E49C-46EC-4FF2-916F-6A9B511DD934}" sibTransId="{DCF7C0B2-FA2A-46AE-8D27-D4AB2EA9FA03}"/>
    <dgm:cxn modelId="{7602E6F1-0220-4C6F-94C2-7A72362443A0}" type="presOf" srcId="{7DB76202-E51E-48E4-84E5-DE148C1AC753}" destId="{CC34E85F-7618-4DE4-88EE-87FB244D52EF}" srcOrd="0" destOrd="0" presId="urn:microsoft.com/office/officeart/2005/8/layout/vList2"/>
    <dgm:cxn modelId="{D31A0BDF-027E-46D0-B53C-47458D3BE358}" type="presParOf" srcId="{1511E2EA-DBAA-460E-A587-74CF20828B84}" destId="{CC34E85F-7618-4DE4-88EE-87FB244D52EF}" srcOrd="0" destOrd="0" presId="urn:microsoft.com/office/officeart/2005/8/layout/vList2"/>
    <dgm:cxn modelId="{A7CC7C21-1129-48C0-BFBD-51BFC2775DCA}" type="presParOf" srcId="{1511E2EA-DBAA-460E-A587-74CF20828B84}" destId="{E159B72F-D1A3-497F-8A27-91B039FAFF07}" srcOrd="1" destOrd="0" presId="urn:microsoft.com/office/officeart/2005/8/layout/vList2"/>
    <dgm:cxn modelId="{83A64991-A9F4-44B3-8507-338FA3397367}" type="presParOf" srcId="{1511E2EA-DBAA-460E-A587-74CF20828B84}" destId="{851C13F4-656D-4572-8E01-07B6FEC0438C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34E85F-7618-4DE4-88EE-87FB244D52EF}">
      <dsp:nvSpPr>
        <dsp:cNvPr id="0" name=""/>
        <dsp:cNvSpPr/>
      </dsp:nvSpPr>
      <dsp:spPr>
        <a:xfrm>
          <a:off x="0" y="59112"/>
          <a:ext cx="6513603" cy="28548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유저기반 협업 필터링의 경우 유사한 사용자를 찾아내어 그 찾아낸 사용자의 구매내역이나 추천점수를 보고 아이템을 추천해주는 것이다</a:t>
          </a:r>
          <a:r>
            <a:rPr lang="en-US" sz="2000" kern="1200"/>
            <a:t>. </a:t>
          </a:r>
          <a:r>
            <a:rPr lang="ko-KR" sz="2000" kern="1200"/>
            <a:t>우리의 경우에는 구매내역이나 추천내역 같은 것이 없으므로 유사한 사용자를 협업 필터링으로 찾아내어 그 사용자가 지원한 모집공고들을 추천해 줄 수 있다</a:t>
          </a:r>
          <a:r>
            <a:rPr lang="en-US" sz="2000" kern="1200"/>
            <a:t>.</a:t>
          </a:r>
        </a:p>
      </dsp:txBody>
      <dsp:txXfrm>
        <a:off x="139360" y="198472"/>
        <a:ext cx="6234883" cy="2576080"/>
      </dsp:txXfrm>
    </dsp:sp>
    <dsp:sp modelId="{851C13F4-656D-4572-8E01-07B6FEC0438C}">
      <dsp:nvSpPr>
        <dsp:cNvPr id="0" name=""/>
        <dsp:cNvSpPr/>
      </dsp:nvSpPr>
      <dsp:spPr>
        <a:xfrm>
          <a:off x="0" y="2971513"/>
          <a:ext cx="6513603" cy="28548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000" kern="1200"/>
            <a:t>아이템 기반 필터링의 사용자가 어떤 공고모집을 눌렀을 때 그와 유사한 공고모집을 추천해주는 필터링이다</a:t>
          </a:r>
          <a:r>
            <a:rPr lang="en-US" sz="2000" kern="1200"/>
            <a:t>. DB</a:t>
          </a:r>
          <a:r>
            <a:rPr lang="ko-KR" sz="2000" kern="1200"/>
            <a:t>에서 같은 악기들끼리 모아서 그 모집공고들 중에서 유사도를 구해 제일 유사해 보이는 모집공고를 찾아내어 사용자에게 추천해 줄 수 있다</a:t>
          </a:r>
          <a:r>
            <a:rPr lang="en-US" sz="2000" kern="1200"/>
            <a:t>.</a:t>
          </a:r>
        </a:p>
      </dsp:txBody>
      <dsp:txXfrm>
        <a:off x="139360" y="3110873"/>
        <a:ext cx="6234883" cy="2576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172425-B539-403D-A741-DDA01411702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D8CE7-C004-4BC2-8998-7F199D9F50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3852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D8CE7-C004-4BC2-8998-7F199D9F509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117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D6C0B-7DA5-4B93-8771-170DFE4C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B5F66B-AD4E-4C13-9D09-95C3275B2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4E563-4492-42E0-8BD6-07B5CAB3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E10432-60B5-4087-9DB6-B9B40E01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A12F9-FAEC-4B8E-AC50-296CC98C8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48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C4C95-B2B9-48D4-A3DE-99E585D24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1A209A-82B2-4C0B-AFF3-1DFDF0BE00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0D3B11-9895-4A25-AC4E-CC7C26FCC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5BCCD-3A9C-4472-8B1A-DE3E68F15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1E207D-5A95-4105-935D-B497263C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860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4DD23F-4C47-43F4-A692-6A0F60DA02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150F43-88C9-4D46-9511-D6351B0FD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7701A-78DC-45C9-B85D-6B3B663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5FBDB-7F77-4677-82FD-62CF188D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84AB4-08D4-40E2-A405-33D2DA4D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95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FE3DC5-DC77-4C1B-B177-5F402012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3085C8-6F73-4367-AF20-96B48FCC5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C7F5F-4CD8-4CA6-B22F-7FF5E8CF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BCEA9E-CA85-4F4C-ABBE-B2D85F122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C7550E-06D0-4A88-A070-F7F141E63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37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97A90-4EC2-4C88-BD68-B9B201E08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24B073-EE5F-4574-A0C4-8EAEC42C0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B5172D-2C92-43D2-BD3D-78B08E512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17D7A8-3B60-4EA5-8D76-632DD3C8D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AF718-F873-4BDC-97D0-15AEF6BD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49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06B7F9-3C2C-4604-A170-766F97D0F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04C464-28C8-4BED-8FAE-4E06219A65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B0F8CC-9DE7-44F0-BAD9-482EF39D3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435000E-9782-4EF2-B5BE-29059A292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D04DC-308A-4A0E-ADF1-C1FA88935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BC2093-E680-4497-8AA4-52868504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771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17FA19-8D87-45C2-8EC7-0BFC62E07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0A35D2-F297-4CE4-A09F-D85DE9E50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1949B5-82E8-4E74-8F46-119152370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54C7910-E747-4880-9B97-2A66A21E0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B4E02D-C4D8-4CC8-90F3-8FBBA2A644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EBEA7A-AFB6-4B82-88A1-33E614C91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AEBC52-29CA-4CB5-86A1-DF580FA5F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0A3AC5-22E7-46E5-88F0-63AE8688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88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008872-C0E5-48DB-9DAD-53B5CC453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B8E1B-4F6E-41D6-9762-5C3E99245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DB6FE33-5259-4D0B-9ECF-5A8DC8AC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953997-938B-4C6D-B942-C5CAC9809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68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7F4C947-DBB3-4EF6-A647-9244A38C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C31864-1820-4A25-8802-DE16B48D3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16A276-23CF-4715-AE86-9FCACC68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090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658B7-43E8-48D2-8AD6-F37DFE4A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29FE62-DA75-421F-A1E4-4493BF4D2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0F15BF-AB66-4803-9BD9-80A3BE6E4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25D5E-083C-4407-BEC2-FE57E022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D1A21B-56DC-4FF1-8E05-69CFE73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804E70-EDF6-44CC-ABDD-534557E5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614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70A220-8E1D-4107-87E0-8BF38E11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9DFE62-94E5-451E-B9FE-E2B1AB811E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0B41B9-180D-4D71-9D01-09331CDB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922892-0AB0-46A4-A7A0-83786821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76A09C-5856-4347-B502-D77C983C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E0747A-10ED-4A76-B888-85A616EBD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90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C2E66E7-5465-4794-A414-5464F9CCD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05D5E-0F07-4CC0-B8D0-5AE6805D0C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A63A50-1195-4EAC-9545-ACCC9D6ED3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BEFF2-B0CB-4439-B97D-B36956931DE3}" type="datetimeFigureOut">
              <a:rPr lang="ko-KR" altLang="en-US" smtClean="0"/>
              <a:t>2019-05-28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DC7CE6-3BD4-4ADF-8DC2-7AD6F009D1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97C9F-A610-4C8D-BBD8-3139DB27C7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6BE72-3DBC-4192-9972-1FB16ACC03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5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A7F84B9-2B06-4055-844C-6BAC7E8499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ko-KR" altLang="en-US" sz="5800" dirty="0" err="1"/>
              <a:t>머신러닝을</a:t>
            </a:r>
            <a:r>
              <a:rPr lang="ko-KR" altLang="en-US" sz="5800" dirty="0"/>
              <a:t> 활용한 연주자 매칭 </a:t>
            </a:r>
            <a:br>
              <a:rPr lang="en-US" altLang="ko-KR" sz="5800" dirty="0"/>
            </a:br>
            <a:r>
              <a:rPr lang="ko-KR" altLang="en-US" sz="5800" dirty="0"/>
              <a:t>웹서비스 개발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275CCD-845D-4E9C-A8F6-1CD407EA0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 altLang="ko-KR">
                <a:solidFill>
                  <a:schemeClr val="accent1"/>
                </a:solidFill>
              </a:rPr>
              <a:t>B611132 </a:t>
            </a:r>
            <a:r>
              <a:rPr lang="ko-KR" altLang="en-US">
                <a:solidFill>
                  <a:schemeClr val="accent1"/>
                </a:solidFill>
              </a:rPr>
              <a:t>윤지원</a:t>
            </a:r>
            <a:endParaRPr lang="en-US" altLang="ko-KR">
              <a:solidFill>
                <a:schemeClr val="accent1"/>
              </a:solidFill>
            </a:endParaRPr>
          </a:p>
          <a:p>
            <a:r>
              <a:rPr lang="en-US" altLang="ko-KR">
                <a:solidFill>
                  <a:schemeClr val="accent1"/>
                </a:solidFill>
              </a:rPr>
              <a:t>B411040 </a:t>
            </a:r>
            <a:r>
              <a:rPr lang="ko-KR" altLang="en-US">
                <a:solidFill>
                  <a:schemeClr val="accent1"/>
                </a:solidFill>
              </a:rPr>
              <a:t>김영실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99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DFB3C-F085-41AC-AF50-F82ECD9C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altLang="ko-KR" b="1" dirty="0"/>
              <a:t>Use case descriptions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/>
              <a:t>use case description : </a:t>
            </a:r>
            <a:r>
              <a:rPr lang="en-US" altLang="ko-KR" sz="11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sign up</a:t>
            </a:r>
          </a:p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use case description : log in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FC0B96-D39C-4A82-A5EE-89D26E7F57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1463463"/>
              </p:ext>
            </p:extLst>
          </p:nvPr>
        </p:nvGraphicFramePr>
        <p:xfrm>
          <a:off x="838199" y="1766317"/>
          <a:ext cx="5953000" cy="1734820"/>
        </p:xfrm>
        <a:graphic>
          <a:graphicData uri="http://schemas.openxmlformats.org/drawingml/2006/table">
            <a:tbl>
              <a:tblPr/>
              <a:tblGrid>
                <a:gridCol w="2976500">
                  <a:extLst>
                    <a:ext uri="{9D8B030D-6E8A-4147-A177-3AD203B41FA5}">
                      <a16:colId xmlns:a16="http://schemas.microsoft.com/office/drawing/2014/main" val="101564319"/>
                    </a:ext>
                  </a:extLst>
                </a:gridCol>
                <a:gridCol w="2976500">
                  <a:extLst>
                    <a:ext uri="{9D8B030D-6E8A-4147-A177-3AD203B41FA5}">
                      <a16:colId xmlns:a16="http://schemas.microsoft.com/office/drawing/2014/main" val="1683440769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actor action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system response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587394"/>
                  </a:ext>
                </a:extLst>
              </a:tr>
              <a:tr h="12541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1. Sign up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기본정보 입력 페이지를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155759"/>
                  </a:ext>
                </a:extLst>
              </a:tr>
              <a:tr h="210289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3. ID password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및 기본정보를 입력한다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4.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입력받은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정보를 통해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member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클래스를 상속 받는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performer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recruiter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를 생성하고 회원가입을 완료한다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8060320"/>
                  </a:ext>
                </a:extLst>
              </a:tr>
              <a:tr h="36601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alternative courses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4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번에서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만약 정보 입력이 부족하면 빠진 기본정보를 입력하라는 안내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메세지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 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570999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B709F9E-5B2C-4719-91A4-DC4ACF261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82608"/>
              </p:ext>
            </p:extLst>
          </p:nvPr>
        </p:nvGraphicFramePr>
        <p:xfrm>
          <a:off x="803910" y="4238754"/>
          <a:ext cx="5987288" cy="1712406"/>
        </p:xfrm>
        <a:graphic>
          <a:graphicData uri="http://schemas.openxmlformats.org/drawingml/2006/table">
            <a:tbl>
              <a:tblPr/>
              <a:tblGrid>
                <a:gridCol w="2993644">
                  <a:extLst>
                    <a:ext uri="{9D8B030D-6E8A-4147-A177-3AD203B41FA5}">
                      <a16:colId xmlns:a16="http://schemas.microsoft.com/office/drawing/2014/main" val="670948144"/>
                    </a:ext>
                  </a:extLst>
                </a:gridCol>
                <a:gridCol w="2993644">
                  <a:extLst>
                    <a:ext uri="{9D8B030D-6E8A-4147-A177-3AD203B41FA5}">
                      <a16:colId xmlns:a16="http://schemas.microsoft.com/office/drawing/2014/main" val="3088312969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actor action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system response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707939"/>
                  </a:ext>
                </a:extLst>
              </a:tr>
              <a:tr h="491173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1.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password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입력 후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log in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버튼을 누른다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입력받은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password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가지고 있는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있는지 확인 후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로그인된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메인 페이지를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195364"/>
                  </a:ext>
                </a:extLst>
              </a:tr>
              <a:tr h="39903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alternative courses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번에서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만약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입력받은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ID, password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와 정보가 일치하는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member class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없다면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비로그인된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메인페이지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6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258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DFB3C-F085-41AC-AF50-F82ECD9C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altLang="ko-KR" b="1" dirty="0"/>
              <a:t>Use case descriptions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b="1" dirty="0"/>
              <a:t>use case description : log out</a:t>
            </a:r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endParaRPr lang="en-US" altLang="ko-KR" sz="1100" dirty="0"/>
          </a:p>
          <a:p>
            <a:pPr marL="0" indent="0">
              <a:buNone/>
            </a:pPr>
            <a:r>
              <a:rPr lang="en-US" altLang="ko-KR" sz="1100" b="1" dirty="0"/>
              <a:t>use case description :</a:t>
            </a:r>
            <a:r>
              <a:rPr lang="en-US" altLang="ko-KR" sz="11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Withdraw member</a:t>
            </a:r>
            <a:endParaRPr lang="ko-KR" altLang="en-US" sz="1100" dirty="0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9CE7DC9-8FE8-4C47-BB56-B90D770F0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841696"/>
              </p:ext>
            </p:extLst>
          </p:nvPr>
        </p:nvGraphicFramePr>
        <p:xfrm>
          <a:off x="838200" y="1800389"/>
          <a:ext cx="5987288" cy="544704"/>
        </p:xfrm>
        <a:graphic>
          <a:graphicData uri="http://schemas.openxmlformats.org/drawingml/2006/table">
            <a:tbl>
              <a:tblPr/>
              <a:tblGrid>
                <a:gridCol w="2993644">
                  <a:extLst>
                    <a:ext uri="{9D8B030D-6E8A-4147-A177-3AD203B41FA5}">
                      <a16:colId xmlns:a16="http://schemas.microsoft.com/office/drawing/2014/main" val="2172510066"/>
                    </a:ext>
                  </a:extLst>
                </a:gridCol>
                <a:gridCol w="2993644">
                  <a:extLst>
                    <a:ext uri="{9D8B030D-6E8A-4147-A177-3AD203B41FA5}">
                      <a16:colId xmlns:a16="http://schemas.microsoft.com/office/drawing/2014/main" val="2644086265"/>
                    </a:ext>
                  </a:extLst>
                </a:gridCol>
              </a:tblGrid>
              <a:tr h="2329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actor action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system response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889444"/>
                  </a:ext>
                </a:extLst>
              </a:tr>
              <a:tr h="136176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1. Log out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버튼을 누른다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로그아웃을 하고 비로그인 메인 페이지 출력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4459120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CAA53EB-F2A8-4165-92D7-4236BC7EF4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00295"/>
              </p:ext>
            </p:extLst>
          </p:nvPr>
        </p:nvGraphicFramePr>
        <p:xfrm>
          <a:off x="838200" y="2886360"/>
          <a:ext cx="5987288" cy="1068135"/>
        </p:xfrm>
        <a:graphic>
          <a:graphicData uri="http://schemas.openxmlformats.org/drawingml/2006/table">
            <a:tbl>
              <a:tblPr/>
              <a:tblGrid>
                <a:gridCol w="2794859">
                  <a:extLst>
                    <a:ext uri="{9D8B030D-6E8A-4147-A177-3AD203B41FA5}">
                      <a16:colId xmlns:a16="http://schemas.microsoft.com/office/drawing/2014/main" val="412601041"/>
                    </a:ext>
                  </a:extLst>
                </a:gridCol>
                <a:gridCol w="3192429">
                  <a:extLst>
                    <a:ext uri="{9D8B030D-6E8A-4147-A177-3AD203B41FA5}">
                      <a16:colId xmlns:a16="http://schemas.microsoft.com/office/drawing/2014/main" val="1341042131"/>
                    </a:ext>
                  </a:extLst>
                </a:gridCol>
              </a:tblGrid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actor action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system response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554745"/>
                  </a:ext>
                </a:extLst>
              </a:tr>
              <a:tr h="1755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1.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Withdraw member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버튼을 누른다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performer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나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recruiter object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삭제한다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5485338"/>
                  </a:ext>
                </a:extLst>
              </a:tr>
              <a:tr h="39903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alternative courses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만약 그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user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의 타입이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recruiter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이면서 등록 중인 모집공고가 있을 경우 에러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메세지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출력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88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734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DFB3C-F085-41AC-AF50-F82ECD9C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altLang="ko-KR" b="1" dirty="0"/>
              <a:t>Use case descriptions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1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u</a:t>
            </a:r>
            <a:r>
              <a:rPr lang="en-US" altLang="ko-KR" sz="1100" b="1" dirty="0"/>
              <a:t>se case description : </a:t>
            </a:r>
            <a:r>
              <a:rPr lang="en-US" altLang="ko-KR" sz="11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register Announcement</a:t>
            </a: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use case description : </a:t>
            </a:r>
            <a:r>
              <a:rPr lang="en-US" altLang="ko-KR" sz="11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inquire my Announcement</a:t>
            </a: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317B0CC-3A10-4B95-9139-BB897800F0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297674"/>
              </p:ext>
            </p:extLst>
          </p:nvPr>
        </p:nvGraphicFramePr>
        <p:xfrm>
          <a:off x="838200" y="1712121"/>
          <a:ext cx="5987288" cy="2140238"/>
        </p:xfrm>
        <a:graphic>
          <a:graphicData uri="http://schemas.openxmlformats.org/drawingml/2006/table">
            <a:tbl>
              <a:tblPr/>
              <a:tblGrid>
                <a:gridCol w="2993644">
                  <a:extLst>
                    <a:ext uri="{9D8B030D-6E8A-4147-A177-3AD203B41FA5}">
                      <a16:colId xmlns:a16="http://schemas.microsoft.com/office/drawing/2014/main" val="1149239247"/>
                    </a:ext>
                  </a:extLst>
                </a:gridCol>
                <a:gridCol w="2993644">
                  <a:extLst>
                    <a:ext uri="{9D8B030D-6E8A-4147-A177-3AD203B41FA5}">
                      <a16:colId xmlns:a16="http://schemas.microsoft.com/office/drawing/2014/main" val="2917022298"/>
                    </a:ext>
                  </a:extLst>
                </a:gridCol>
              </a:tblGrid>
              <a:tr h="25155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actor action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system response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777416"/>
                  </a:ext>
                </a:extLst>
              </a:tr>
              <a:tr h="2515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1.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register Announcement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버튼을 누른다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모집공고 등록 페이지를 출력한다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16657"/>
                  </a:ext>
                </a:extLst>
              </a:tr>
              <a:tr h="535655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모집할 공연의 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희망객원가격과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공연정보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)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입력한다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입력받은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모집 정보를 통해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 class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생성하고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recruiter object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생성한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정보를 추가하여 주고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로그인된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메인페이지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출력한다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..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0791410"/>
                  </a:ext>
                </a:extLst>
              </a:tr>
              <a:tr h="535655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alternative courses</a:t>
                      </a: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만약 그 공연 시작일이 </a:t>
                      </a:r>
                      <a:r>
                        <a:rPr lang="en-US" altLang="ko-KR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일도 </a:t>
                      </a:r>
                      <a:r>
                        <a:rPr lang="ko-KR" altLang="en-US" sz="11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안남았다면</a:t>
                      </a:r>
                      <a:r>
                        <a:rPr lang="ko-KR" altLang="en-US" sz="11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에러발생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64241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418D46E-226B-4823-BAFB-2AAFBED77E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535432"/>
              </p:ext>
            </p:extLst>
          </p:nvPr>
        </p:nvGraphicFramePr>
        <p:xfrm>
          <a:off x="838200" y="4287104"/>
          <a:ext cx="5987288" cy="1717549"/>
        </p:xfrm>
        <a:graphic>
          <a:graphicData uri="http://schemas.openxmlformats.org/drawingml/2006/table">
            <a:tbl>
              <a:tblPr/>
              <a:tblGrid>
                <a:gridCol w="2991522">
                  <a:extLst>
                    <a:ext uri="{9D8B030D-6E8A-4147-A177-3AD203B41FA5}">
                      <a16:colId xmlns:a16="http://schemas.microsoft.com/office/drawing/2014/main" val="4263544493"/>
                    </a:ext>
                  </a:extLst>
                </a:gridCol>
                <a:gridCol w="2995766">
                  <a:extLst>
                    <a:ext uri="{9D8B030D-6E8A-4147-A177-3AD203B41FA5}">
                      <a16:colId xmlns:a16="http://schemas.microsoft.com/office/drawing/2014/main" val="2913257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actor action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system response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2998065"/>
                  </a:ext>
                </a:extLst>
              </a:tr>
              <a:tr h="366014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1. inquire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my Announcement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버튼을 누른다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recruiter object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가지고 있는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 list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나열한 페이지를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1577516"/>
                  </a:ext>
                </a:extLst>
              </a:tr>
              <a:tr h="77241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extensions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2, Recruiter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상세 정보를 얻고 싶은 모집공고를 선택하면 공고의 상세정보를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2, Recruiter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는 모집공고를 취소할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2, Recruiter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는 티켓의 희망판매가격을 수정할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04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5494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DFB3C-F085-41AC-AF50-F82ECD9C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altLang="ko-KR" b="1" dirty="0"/>
              <a:t>Use case descriptions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/>
              <a:t>use case description :</a:t>
            </a:r>
            <a:r>
              <a:rPr lang="en-US" altLang="ko-KR" sz="11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search available Announcement list</a:t>
            </a:r>
          </a:p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marR="0" indent="0" fontAlgn="base" latinLnBrk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100" b="1" dirty="0"/>
              <a:t>use case description : </a:t>
            </a:r>
            <a:r>
              <a:rPr lang="en-US" altLang="ko-KR" sz="11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search </a:t>
            </a:r>
            <a:r>
              <a:rPr lang="en-US" altLang="ko-KR" sz="1100" b="1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appled</a:t>
            </a:r>
            <a:r>
              <a:rPr lang="en-US" altLang="ko-KR" sz="11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Announcement</a:t>
            </a: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CFF2E22-870A-413F-A53F-1BC25914C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512466"/>
              </p:ext>
            </p:extLst>
          </p:nvPr>
        </p:nvGraphicFramePr>
        <p:xfrm>
          <a:off x="838200" y="1691699"/>
          <a:ext cx="5987288" cy="1717549"/>
        </p:xfrm>
        <a:graphic>
          <a:graphicData uri="http://schemas.openxmlformats.org/drawingml/2006/table">
            <a:tbl>
              <a:tblPr/>
              <a:tblGrid>
                <a:gridCol w="2562352">
                  <a:extLst>
                    <a:ext uri="{9D8B030D-6E8A-4147-A177-3AD203B41FA5}">
                      <a16:colId xmlns:a16="http://schemas.microsoft.com/office/drawing/2014/main" val="3165309005"/>
                    </a:ext>
                  </a:extLst>
                </a:gridCol>
                <a:gridCol w="3424936">
                  <a:extLst>
                    <a:ext uri="{9D8B030D-6E8A-4147-A177-3AD203B41FA5}">
                      <a16:colId xmlns:a16="http://schemas.microsoft.com/office/drawing/2014/main" val="2422175795"/>
                    </a:ext>
                  </a:extLst>
                </a:gridCol>
              </a:tblGrid>
              <a:tr h="162814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actor action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system response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371238"/>
                  </a:ext>
                </a:extLst>
              </a:tr>
              <a:tr h="162814">
                <a:tc>
                  <a:txBody>
                    <a:bodyPr/>
                    <a:lstStyle/>
                    <a:p>
                      <a:pPr marL="0" marR="0" indent="0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악기 리스트에서 악기를 고르고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search available Announcement list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버튼을 누른다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 Announcement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중에서 해당 악기이고 모집중인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list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 페이지를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495617"/>
                  </a:ext>
                </a:extLst>
              </a:tr>
              <a:tr h="569214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extensions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2, performer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모집공고를 선택하면 모집공고의 상세정보를 보여준다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After step 2, performer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는 모집공고에 지원할 수 있다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87960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D57EB14-C562-418C-BE0F-AF94C2228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249920"/>
              </p:ext>
            </p:extLst>
          </p:nvPr>
        </p:nvGraphicFramePr>
        <p:xfrm>
          <a:off x="838200" y="4242717"/>
          <a:ext cx="5987288" cy="745681"/>
        </p:xfrm>
        <a:graphic>
          <a:graphicData uri="http://schemas.openxmlformats.org/drawingml/2006/table">
            <a:tbl>
              <a:tblPr/>
              <a:tblGrid>
                <a:gridCol w="2562352">
                  <a:extLst>
                    <a:ext uri="{9D8B030D-6E8A-4147-A177-3AD203B41FA5}">
                      <a16:colId xmlns:a16="http://schemas.microsoft.com/office/drawing/2014/main" val="4008624910"/>
                    </a:ext>
                  </a:extLst>
                </a:gridCol>
                <a:gridCol w="3424936">
                  <a:extLst>
                    <a:ext uri="{9D8B030D-6E8A-4147-A177-3AD203B41FA5}">
                      <a16:colId xmlns:a16="http://schemas.microsoft.com/office/drawing/2014/main" val="2904111947"/>
                    </a:ext>
                  </a:extLst>
                </a:gridCol>
              </a:tblGrid>
              <a:tr h="19736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actor action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system response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0726953"/>
                  </a:ext>
                </a:extLst>
              </a:tr>
              <a:tr h="366681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1. </a:t>
                      </a:r>
                      <a:r>
                        <a:rPr lang="en-US" altLang="ko-KR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search </a:t>
                      </a:r>
                      <a:r>
                        <a:rPr lang="en-US" altLang="ko-KR" sz="1000" b="0" kern="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appled</a:t>
                      </a:r>
                      <a:r>
                        <a:rPr lang="en-US" altLang="ko-KR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 Announcement </a:t>
                      </a:r>
                      <a:r>
                        <a:rPr lang="ko-KR" altLang="en-US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버튼을 누른다</a:t>
                      </a:r>
                      <a:r>
                        <a:rPr lang="en-US" altLang="ko-KR" sz="1000" b="0" kern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.</a:t>
                      </a:r>
                      <a:endParaRPr lang="en-US" sz="1000" b="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2.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performer object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가지고 있는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 list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나열한 페이지를 출력한다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8196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263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DFB3C-F085-41AC-AF50-F82ECD9C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37"/>
            <a:ext cx="10515600" cy="1325563"/>
          </a:xfrm>
        </p:spPr>
        <p:txBody>
          <a:bodyPr/>
          <a:lstStyle/>
          <a:p>
            <a:r>
              <a:rPr lang="en-US" altLang="ko-KR" b="1" dirty="0"/>
              <a:t>Use case descriptions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EE430B-A5D9-429C-838F-C9FA9AA7A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altLang="ko-KR" sz="1100" b="1" dirty="0"/>
              <a:t>use case description : recommend Announcement</a:t>
            </a:r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  <a:p>
            <a:pPr marL="0" indent="0" fontAlgn="base">
              <a:buNone/>
            </a:pPr>
            <a:endParaRPr lang="en-US" altLang="ko-KR" sz="1100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2CBBE0-53BC-4D33-B7AE-B8734DC99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96270"/>
              </p:ext>
            </p:extLst>
          </p:nvPr>
        </p:nvGraphicFramePr>
        <p:xfrm>
          <a:off x="838200" y="1781405"/>
          <a:ext cx="5987288" cy="2097868"/>
        </p:xfrm>
        <a:graphic>
          <a:graphicData uri="http://schemas.openxmlformats.org/drawingml/2006/table">
            <a:tbl>
              <a:tblPr/>
              <a:tblGrid>
                <a:gridCol w="2562352">
                  <a:extLst>
                    <a:ext uri="{9D8B030D-6E8A-4147-A177-3AD203B41FA5}">
                      <a16:colId xmlns:a16="http://schemas.microsoft.com/office/drawing/2014/main" val="2980343514"/>
                    </a:ext>
                  </a:extLst>
                </a:gridCol>
                <a:gridCol w="3424936">
                  <a:extLst>
                    <a:ext uri="{9D8B030D-6E8A-4147-A177-3AD203B41FA5}">
                      <a16:colId xmlns:a16="http://schemas.microsoft.com/office/drawing/2014/main" val="2639640568"/>
                    </a:ext>
                  </a:extLst>
                </a:gridCol>
              </a:tblGrid>
              <a:tr h="354582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actor action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system response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7061155"/>
                  </a:ext>
                </a:extLst>
              </a:tr>
              <a:tr h="1043997"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1. none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2. 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해당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performe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의 정보를 가져오고 모든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performer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에 대해 가장 비슷한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performe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찾아 그 </a:t>
                      </a:r>
                      <a:r>
                        <a:rPr lang="en-US" altLang="ko-KR" sz="1000" kern="0" spc="0" dirty="0" err="1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performe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가 지원했던 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announcement list</a:t>
                      </a: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를 추천하여 준다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+mn-cs"/>
                        </a:rPr>
                        <a:t>.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273270"/>
                  </a:ext>
                </a:extLst>
              </a:tr>
              <a:tr h="699289">
                <a:tc gridSpan="2"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alternative courses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함초롬돋움" panose="020B0604000101010101" pitchFamily="50" charset="-127"/>
                          <a:ea typeface="함초롬돋움" panose="020B0604000101010101" pitchFamily="50" charset="-127"/>
                        </a:rPr>
                        <a:t>none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한컴바탕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390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32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43-B188-463B-B59A-B37C7E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858484B1-BFEF-43EE-BEBE-5C5BDAE7CF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2812539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43-B188-463B-B59A-B37C7E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E7AC1E2-BB3A-4627-8B26-A9B449A89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1895817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43-B188-463B-B59A-B37C7E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C2EAC79-A75C-4FB6-8EAA-788F0639C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88443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43-B188-463B-B59A-B37C7E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DC558DF3-6032-4E9E-8068-36AF03F07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720113"/>
          </a:xfrm>
        </p:spPr>
      </p:pic>
    </p:spTree>
    <p:extLst>
      <p:ext uri="{BB962C8B-B14F-4D97-AF65-F5344CB8AC3E}">
        <p14:creationId xmlns:p14="http://schemas.microsoft.com/office/powerpoint/2010/main" val="2937503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43-B188-463B-B59A-B37C7E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4CFFA89-AE65-493C-AC6B-BB9531D85A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  <p:extLst>
      <p:ext uri="{BB962C8B-B14F-4D97-AF65-F5344CB8AC3E}">
        <p14:creationId xmlns:p14="http://schemas.microsoft.com/office/powerpoint/2010/main" val="61096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1046500-9555-47C8-94F6-2598A06CD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프로젝트 일정표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820E591B-9FC8-48AB-9EAF-F92BD8AA42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1123059"/>
              </p:ext>
            </p:extLst>
          </p:nvPr>
        </p:nvGraphicFramePr>
        <p:xfrm>
          <a:off x="643467" y="1675227"/>
          <a:ext cx="10905066" cy="4394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3317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43-B188-463B-B59A-B37C7E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75DED47-5880-408E-AE2C-537F5AED2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6757014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43-B188-463B-B59A-B37C7E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FE439F-E459-4CD0-872B-CC1267D616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62895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43-B188-463B-B59A-B37C7E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2412ABF-BAFF-4BF5-8D0A-9D4EB4475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918"/>
            <a:ext cx="12192000" cy="6869918"/>
          </a:xfrm>
        </p:spPr>
      </p:pic>
    </p:spTree>
    <p:extLst>
      <p:ext uri="{BB962C8B-B14F-4D97-AF65-F5344CB8AC3E}">
        <p14:creationId xmlns:p14="http://schemas.microsoft.com/office/powerpoint/2010/main" val="15729855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A55643-B188-463B-B59A-B37C7EFE1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93EF41-7375-4703-A8EB-C164D566A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5632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A392F-1435-4978-97BA-C553A6E82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872B158-883C-41F0-9422-B9426C2E3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9526693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0074-19EC-4424-8B8C-1FCA5553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150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100" b="1" dirty="0"/>
              <a:t>&lt;&lt;boundary&gt;&gt;</a:t>
            </a:r>
            <a:r>
              <a:rPr lang="en-US" altLang="ko-KR" sz="1100" b="1" dirty="0" err="1"/>
              <a:t>Non_Login_UI</a:t>
            </a:r>
            <a:r>
              <a:rPr lang="en-US" altLang="ko-KR" sz="1100" b="1" dirty="0"/>
              <a:t>, &lt;&lt;control&gt;&gt;</a:t>
            </a:r>
            <a:r>
              <a:rPr lang="en-US" altLang="ko-KR" sz="1100" b="1" dirty="0" err="1"/>
              <a:t>Non_Login</a:t>
            </a:r>
            <a:endParaRPr lang="en-US" altLang="ko-KR" sz="1100" b="1" dirty="0"/>
          </a:p>
          <a:p>
            <a:pPr marL="0" indent="0">
              <a:buNone/>
            </a:pPr>
            <a:r>
              <a:rPr lang="ko-KR" altLang="en-US" sz="1100" b="1" dirty="0" err="1"/>
              <a:t>비그로그인된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메인페이지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회원가입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로그인</a:t>
            </a:r>
            <a:r>
              <a:rPr lang="en-US" altLang="ko-KR" sz="1100" b="1" dirty="0"/>
              <a:t>)</a:t>
            </a:r>
          </a:p>
          <a:p>
            <a:pPr marL="0" indent="0">
              <a:buNone/>
            </a:pPr>
            <a:r>
              <a:rPr lang="ko-KR" altLang="en-US" sz="1100" b="1" dirty="0" err="1"/>
              <a:t>비로그인때</a:t>
            </a:r>
            <a:r>
              <a:rPr lang="ko-KR" altLang="en-US" sz="1100" b="1" dirty="0"/>
              <a:t> 가능한 기능들과 연관</a:t>
            </a: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&lt;&lt;boundary&gt;&gt;</a:t>
            </a:r>
            <a:r>
              <a:rPr lang="en-US" altLang="ko-KR" sz="1100" b="1" dirty="0" err="1"/>
              <a:t>Login_UI</a:t>
            </a:r>
            <a:r>
              <a:rPr lang="en-US" altLang="ko-KR" sz="1100" b="1" dirty="0"/>
              <a:t>, &lt;&lt;control&gt;&gt;Login</a:t>
            </a:r>
          </a:p>
          <a:p>
            <a:pPr marL="0" indent="0">
              <a:buNone/>
            </a:pPr>
            <a:r>
              <a:rPr lang="ko-KR" altLang="en-US" sz="1100" b="1" dirty="0" err="1"/>
              <a:t>로그인된</a:t>
            </a:r>
            <a:r>
              <a:rPr lang="ko-KR" altLang="en-US" sz="1100" b="1" dirty="0"/>
              <a:t> </a:t>
            </a:r>
            <a:r>
              <a:rPr lang="ko-KR" altLang="en-US" sz="1100" b="1" dirty="0" err="1"/>
              <a:t>메인페이지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로그아웃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회원탈퇴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모집공고 등록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등록한 모집공고 리스트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이용가능한 모집공고 리스트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지원한 모집공고 리스트</a:t>
            </a:r>
            <a:r>
              <a:rPr lang="en-US" altLang="ko-KR" sz="1100" b="1" dirty="0"/>
              <a:t>, </a:t>
            </a:r>
            <a:r>
              <a:rPr lang="ko-KR" altLang="en-US" sz="1100" b="1" dirty="0"/>
              <a:t>모집공고 추천</a:t>
            </a:r>
            <a:r>
              <a:rPr lang="en-US" altLang="ko-KR" sz="1100" b="1" dirty="0"/>
              <a:t>)</a:t>
            </a:r>
          </a:p>
          <a:p>
            <a:pPr marL="0" indent="0">
              <a:buNone/>
            </a:pPr>
            <a:r>
              <a:rPr lang="ko-KR" altLang="en-US" sz="1100" b="1" dirty="0" err="1"/>
              <a:t>로그인때</a:t>
            </a:r>
            <a:r>
              <a:rPr lang="ko-KR" altLang="en-US" sz="1100" b="1" dirty="0"/>
              <a:t> 가능한 기능들과 연관</a:t>
            </a: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&lt;&lt;boundary&gt;&gt;</a:t>
            </a:r>
            <a:r>
              <a:rPr lang="en-US" altLang="ko-KR" sz="1100" b="1" dirty="0" err="1"/>
              <a:t>SignUp_UI</a:t>
            </a:r>
            <a:r>
              <a:rPr lang="en-US" altLang="ko-KR" sz="1100" b="1" dirty="0"/>
              <a:t>, &lt;&lt;control&gt;&gt;</a:t>
            </a:r>
          </a:p>
          <a:p>
            <a:pPr marL="0" indent="0">
              <a:buNone/>
            </a:pPr>
            <a:r>
              <a:rPr lang="ko-KR" altLang="en-US" sz="1100" b="1" dirty="0"/>
              <a:t>회원가입 페이지</a:t>
            </a: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Member class</a:t>
            </a:r>
            <a:r>
              <a:rPr lang="ko-KR" altLang="en-US" sz="1100" b="1" dirty="0"/>
              <a:t>를 상속받은 </a:t>
            </a:r>
            <a:r>
              <a:rPr lang="en-US" altLang="ko-KR" sz="1100" b="1" dirty="0"/>
              <a:t>performer, recruiter class</a:t>
            </a:r>
            <a:r>
              <a:rPr lang="ko-KR" altLang="en-US" sz="1100" b="1" dirty="0"/>
              <a:t> 생성 연관 </a:t>
            </a:r>
            <a:r>
              <a:rPr lang="en-US" altLang="ko-KR" sz="1100" b="1" dirty="0"/>
              <a:t>session class</a:t>
            </a:r>
            <a:r>
              <a:rPr lang="ko-KR" altLang="en-US" sz="1100" b="1" dirty="0"/>
              <a:t>와 연관</a:t>
            </a: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&lt;&lt;boundary&gt;&gt;</a:t>
            </a:r>
            <a:r>
              <a:rPr lang="en-US" altLang="ko-KR" sz="1100" b="1" dirty="0" err="1"/>
              <a:t>Register_Announcement_UI</a:t>
            </a:r>
            <a:r>
              <a:rPr lang="en-US" altLang="ko-KR" sz="1100" b="1" dirty="0"/>
              <a:t>, &lt;&lt;control&gt;&gt;</a:t>
            </a:r>
            <a:r>
              <a:rPr lang="en-US" altLang="ko-KR" sz="1100" b="1" dirty="0" err="1"/>
              <a:t>Register_Announcement</a:t>
            </a:r>
            <a:endParaRPr lang="en-US" altLang="ko-KR" sz="1100" b="1" dirty="0"/>
          </a:p>
          <a:p>
            <a:pPr marL="0" indent="0">
              <a:buNone/>
            </a:pPr>
            <a:r>
              <a:rPr lang="ko-KR" altLang="en-US" sz="1100" b="1" dirty="0"/>
              <a:t>모집공고 등록 페이지</a:t>
            </a: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Member class</a:t>
            </a:r>
            <a:r>
              <a:rPr lang="ko-KR" altLang="en-US" sz="1100" b="1" dirty="0"/>
              <a:t>를 상속받은 </a:t>
            </a:r>
            <a:r>
              <a:rPr lang="en-US" altLang="ko-KR" sz="1100" b="1" dirty="0"/>
              <a:t>recruiter class,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session class, announcement class </a:t>
            </a:r>
            <a:r>
              <a:rPr lang="ko-KR" altLang="en-US" sz="1100" b="1" dirty="0"/>
              <a:t>생성 연관</a:t>
            </a: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&lt;&lt;boundary&gt;&gt;</a:t>
            </a:r>
            <a:r>
              <a:rPr lang="en-US" altLang="ko-KR" sz="1100" b="1" dirty="0" err="1"/>
              <a:t>InquireMyAnnouncement_UI</a:t>
            </a:r>
            <a:r>
              <a:rPr lang="en-US" altLang="ko-KR" sz="1100" b="1" dirty="0"/>
              <a:t>, &lt;&lt;control&gt;&gt;</a:t>
            </a:r>
            <a:r>
              <a:rPr lang="en-US" altLang="ko-KR" sz="1100" b="1" dirty="0" err="1"/>
              <a:t>InquireMyAnnouncement</a:t>
            </a:r>
            <a:endParaRPr lang="en-US" altLang="ko-KR" sz="1100" b="1" dirty="0"/>
          </a:p>
          <a:p>
            <a:pPr marL="0" indent="0">
              <a:buNone/>
            </a:pPr>
            <a:r>
              <a:rPr lang="ko-KR" altLang="en-US" sz="1100" b="1" dirty="0"/>
              <a:t>내가 등록한 모집공고를 보여주는 페이지</a:t>
            </a: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Member class</a:t>
            </a:r>
            <a:r>
              <a:rPr lang="ko-KR" altLang="en-US" sz="1100" b="1" dirty="0"/>
              <a:t>를 상속받은 </a:t>
            </a:r>
            <a:r>
              <a:rPr lang="en-US" altLang="ko-KR" sz="1100" b="1" dirty="0"/>
              <a:t>recruiter class,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session class, announcement class </a:t>
            </a:r>
            <a:r>
              <a:rPr lang="ko-KR" altLang="en-US" sz="1100" b="1" dirty="0"/>
              <a:t> 연관</a:t>
            </a: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&lt;&lt;boundary&gt;&gt;</a:t>
            </a:r>
            <a:r>
              <a:rPr lang="en-US" altLang="ko-KR" sz="1100" b="1" dirty="0" err="1"/>
              <a:t>SearchAvailableAnnouncementList_UI</a:t>
            </a:r>
            <a:r>
              <a:rPr lang="en-US" altLang="ko-KR" sz="1100" b="1" dirty="0"/>
              <a:t>, &lt;&lt;control&gt;&gt;</a:t>
            </a:r>
            <a:r>
              <a:rPr lang="en-US" altLang="ko-KR" sz="1100" b="1" dirty="0" err="1"/>
              <a:t>SearchAvailableAnnouncementList</a:t>
            </a:r>
            <a:endParaRPr lang="en-US" altLang="ko-KR" sz="1100" b="1" dirty="0"/>
          </a:p>
          <a:p>
            <a:pPr marL="0" indent="0">
              <a:buNone/>
            </a:pPr>
            <a:r>
              <a:rPr lang="ko-KR" altLang="en-US" sz="1100" b="1" dirty="0"/>
              <a:t>지원 가능한 모집공고를 보여주는 페이지</a:t>
            </a: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Member class</a:t>
            </a:r>
            <a:r>
              <a:rPr lang="ko-KR" altLang="en-US" sz="1100" b="1" dirty="0"/>
              <a:t>를 상속받은 </a:t>
            </a:r>
            <a:r>
              <a:rPr lang="en-US" altLang="ko-KR" sz="1100" b="1" dirty="0"/>
              <a:t>performer class,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session class, announcement class </a:t>
            </a:r>
            <a:r>
              <a:rPr lang="ko-KR" altLang="en-US" sz="1100" b="1" dirty="0"/>
              <a:t> 연관</a:t>
            </a:r>
            <a:endParaRPr lang="en-US" altLang="ko-KR" sz="1100" b="1" dirty="0"/>
          </a:p>
        </p:txBody>
      </p:sp>
    </p:spTree>
    <p:extLst>
      <p:ext uri="{BB962C8B-B14F-4D97-AF65-F5344CB8AC3E}">
        <p14:creationId xmlns:p14="http://schemas.microsoft.com/office/powerpoint/2010/main" val="3516481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0074-19EC-4424-8B8C-1FCA55536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1950"/>
            <a:ext cx="10515600" cy="581501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4000" b="1" dirty="0"/>
          </a:p>
          <a:p>
            <a:pPr marL="0" indent="0">
              <a:buNone/>
            </a:pPr>
            <a:r>
              <a:rPr lang="en-US" altLang="ko-KR" sz="1100" b="1" dirty="0"/>
              <a:t>&lt;&lt;boundary&gt;&gt;</a:t>
            </a:r>
            <a:r>
              <a:rPr lang="en-US" altLang="ko-KR" sz="1100" b="1" dirty="0" err="1"/>
              <a:t>SearchAppledAnnouncementListUI</a:t>
            </a:r>
            <a:r>
              <a:rPr lang="en-US" altLang="ko-KR" sz="1100" b="1" dirty="0"/>
              <a:t>, &lt;&lt;control&gt;&gt;</a:t>
            </a:r>
            <a:r>
              <a:rPr lang="en-US" altLang="ko-KR" sz="1100" b="1" dirty="0" err="1"/>
              <a:t>SearchAppledAnnouncementList</a:t>
            </a:r>
            <a:endParaRPr lang="en-US" altLang="ko-KR" sz="1100" b="1" dirty="0"/>
          </a:p>
          <a:p>
            <a:pPr marL="0" indent="0">
              <a:buNone/>
            </a:pPr>
            <a:r>
              <a:rPr lang="ko-KR" altLang="en-US" sz="1100" b="1" dirty="0"/>
              <a:t>내가 지원했던 모집공고를 보여주는 페이지</a:t>
            </a: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Member class</a:t>
            </a:r>
            <a:r>
              <a:rPr lang="ko-KR" altLang="en-US" sz="1100" b="1" dirty="0"/>
              <a:t>를 상속받은 </a:t>
            </a:r>
            <a:r>
              <a:rPr lang="en-US" altLang="ko-KR" sz="1100" b="1" dirty="0"/>
              <a:t>performer class,</a:t>
            </a:r>
            <a:r>
              <a:rPr lang="ko-KR" altLang="en-US" sz="1100" b="1" dirty="0"/>
              <a:t> </a:t>
            </a:r>
            <a:r>
              <a:rPr lang="en-US" altLang="ko-KR" sz="1100" b="1" dirty="0"/>
              <a:t>session class, announcement class </a:t>
            </a:r>
            <a:r>
              <a:rPr lang="ko-KR" altLang="en-US" sz="1100" b="1" dirty="0"/>
              <a:t> 연관</a:t>
            </a: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&lt;&lt;boundary&gt;&gt;</a:t>
            </a:r>
            <a:r>
              <a:rPr lang="en-US" altLang="ko-KR" sz="1100" b="1" dirty="0" err="1"/>
              <a:t>Recommend_UI</a:t>
            </a:r>
            <a:endParaRPr lang="en-US" altLang="ko-KR" sz="1100" b="1" dirty="0"/>
          </a:p>
          <a:p>
            <a:pPr marL="0" indent="0">
              <a:buNone/>
            </a:pPr>
            <a:r>
              <a:rPr lang="ko-KR" altLang="en-US" sz="1100" b="1" dirty="0"/>
              <a:t>추천을 해주는 페이지</a:t>
            </a:r>
            <a:endParaRPr lang="en-US" altLang="ko-KR" sz="1100" b="1" dirty="0"/>
          </a:p>
          <a:p>
            <a:pPr marL="0" indent="0">
              <a:buNone/>
            </a:pPr>
            <a:endParaRPr lang="en-US" altLang="ko-KR" sz="1100" b="1" dirty="0"/>
          </a:p>
          <a:p>
            <a:pPr marL="0" indent="0">
              <a:buNone/>
            </a:pPr>
            <a:r>
              <a:rPr lang="en-US" altLang="ko-KR" sz="1100" b="1" dirty="0"/>
              <a:t>&lt;&lt;boundary&gt;&gt;</a:t>
            </a:r>
            <a:r>
              <a:rPr lang="en-US" altLang="ko-KR" sz="1100" b="1" dirty="0" err="1"/>
              <a:t>DetailAnnouncement_UI</a:t>
            </a:r>
            <a:endParaRPr lang="en-US" altLang="ko-KR" sz="1100" b="1" dirty="0"/>
          </a:p>
          <a:p>
            <a:pPr marL="0" indent="0">
              <a:buNone/>
            </a:pPr>
            <a:r>
              <a:rPr lang="ko-KR" altLang="en-US" sz="1100" b="1" dirty="0"/>
              <a:t>모집공고의 세부사항을 보여주는 페이지</a:t>
            </a:r>
            <a:endParaRPr lang="en-US" altLang="ko-KR" sz="1100" b="1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86197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E02F3C71-C981-4614-98EA-D6C494F80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3" y="321176"/>
            <a:ext cx="7174247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CDD9F09-E733-4555-927F-1AA39C0D7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516" y="640263"/>
            <a:ext cx="6204984" cy="1344975"/>
          </a:xfrm>
        </p:spPr>
        <p:txBody>
          <a:bodyPr>
            <a:normAutofit/>
          </a:bodyPr>
          <a:lstStyle/>
          <a:p>
            <a:r>
              <a:rPr lang="ko-KR" altLang="en-US" sz="4000"/>
              <a:t>개발환경설정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C33CC3-FD87-4D46-AE5D-37999AC48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515" y="2121762"/>
            <a:ext cx="6204984" cy="3626917"/>
          </a:xfrm>
        </p:spPr>
        <p:txBody>
          <a:bodyPr>
            <a:normAutofit/>
          </a:bodyPr>
          <a:lstStyle/>
          <a:p>
            <a:r>
              <a:rPr lang="en-US" altLang="ko-KR" sz="2000"/>
              <a:t>JAVA </a:t>
            </a:r>
            <a:r>
              <a:rPr lang="ko-KR" altLang="en-US" sz="2000"/>
              <a:t> </a:t>
            </a:r>
            <a:r>
              <a:rPr lang="en-US" altLang="ko-KR" sz="2000"/>
              <a:t>JDK8</a:t>
            </a:r>
          </a:p>
          <a:p>
            <a:r>
              <a:rPr lang="ko-KR" altLang="en-US" sz="2000"/>
              <a:t>개발에 사용할 </a:t>
            </a:r>
            <a:r>
              <a:rPr lang="en-US" altLang="ko-KR" sz="2000"/>
              <a:t>IDE(</a:t>
            </a:r>
            <a:r>
              <a:rPr lang="ko-KR" altLang="en-US" sz="2000"/>
              <a:t>통합개발환경</a:t>
            </a:r>
            <a:r>
              <a:rPr lang="en-US" altLang="ko-KR" sz="2000"/>
              <a:t>) – Eclipse</a:t>
            </a:r>
            <a:r>
              <a:rPr lang="ko-KR" altLang="en-US" sz="2000"/>
              <a:t> </a:t>
            </a:r>
            <a:r>
              <a:rPr lang="en-US" altLang="ko-KR" sz="2000"/>
              <a:t>Oxygen</a:t>
            </a:r>
          </a:p>
          <a:p>
            <a:r>
              <a:rPr lang="en-US" altLang="ko-KR" sz="2000"/>
              <a:t>JAVA Spring framework</a:t>
            </a:r>
            <a:r>
              <a:rPr lang="ko-KR" altLang="en-US" sz="2000"/>
              <a:t> </a:t>
            </a:r>
            <a:endParaRPr lang="en-US" altLang="ko-KR" sz="2000"/>
          </a:p>
          <a:p>
            <a:r>
              <a:rPr lang="en-US" altLang="ko-KR" sz="2000"/>
              <a:t>Git –</a:t>
            </a:r>
            <a:r>
              <a:rPr lang="ko-KR" altLang="en-US" sz="2000"/>
              <a:t> </a:t>
            </a:r>
            <a:r>
              <a:rPr lang="en-US" altLang="ko-KR" sz="2000"/>
              <a:t>git</a:t>
            </a:r>
            <a:r>
              <a:rPr lang="ko-KR" altLang="en-US" sz="2000"/>
              <a:t> </a:t>
            </a:r>
            <a:r>
              <a:rPr lang="en-US" altLang="ko-KR" sz="2000"/>
              <a:t>hub</a:t>
            </a:r>
            <a:r>
              <a:rPr lang="ko-KR" altLang="en-US" sz="2000"/>
              <a:t> </a:t>
            </a:r>
            <a:endParaRPr lang="en-US" altLang="ko-KR" sz="2000"/>
          </a:p>
          <a:p>
            <a:pPr marL="0" indent="0">
              <a:buNone/>
            </a:pPr>
            <a:r>
              <a:rPr lang="en-US" altLang="ko-KR" sz="2000"/>
              <a:t>  </a:t>
            </a:r>
            <a:r>
              <a:rPr lang="ko-KR" altLang="en-US" sz="2000"/>
              <a:t>프로젝트에 사용할  </a:t>
            </a:r>
            <a:r>
              <a:rPr lang="en-US" altLang="ko-KR" sz="2000"/>
              <a:t>repository</a:t>
            </a:r>
            <a:r>
              <a:rPr lang="ko-KR" altLang="en-US" sz="2000"/>
              <a:t>생성</a:t>
            </a:r>
            <a:endParaRPr lang="en-US" altLang="ko-KR" sz="2000"/>
          </a:p>
          <a:p>
            <a:r>
              <a:rPr lang="en-US" altLang="ko-KR" sz="2000"/>
              <a:t>Apache</a:t>
            </a:r>
            <a:r>
              <a:rPr lang="ko-KR" altLang="en-US" sz="2000"/>
              <a:t> </a:t>
            </a:r>
            <a:r>
              <a:rPr lang="en-US" altLang="ko-KR" sz="2000"/>
              <a:t>Tomcat</a:t>
            </a:r>
            <a:r>
              <a:rPr lang="ko-KR" altLang="en-US" sz="2000"/>
              <a:t> </a:t>
            </a:r>
            <a:r>
              <a:rPr lang="en-US" altLang="ko-KR" sz="2000"/>
              <a:t>version8.5 </a:t>
            </a:r>
          </a:p>
          <a:p>
            <a:r>
              <a:rPr lang="en-US" altLang="ko-KR" sz="2000"/>
              <a:t>DB – Oracle</a:t>
            </a:r>
          </a:p>
          <a:p>
            <a:r>
              <a:rPr lang="en-US" altLang="ko-KR" sz="2000"/>
              <a:t>Server : Linux      Client : Window</a:t>
            </a:r>
          </a:p>
        </p:txBody>
      </p:sp>
      <p:pic>
        <p:nvPicPr>
          <p:cNvPr id="5122" name="Picture 2" descr="tomcatì ëí ì´ë¯¸ì§ ê²ìê²°ê³¼">
            <a:extLst>
              <a:ext uri="{FF2B5EF4-FFF2-40B4-BE49-F238E27FC236}">
                <a16:creationId xmlns:a16="http://schemas.microsoft.com/office/drawing/2014/main" id="{D2F6A69F-9D7E-441B-B483-256E0D2D9D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08" r="6445"/>
          <a:stretch/>
        </p:blipFill>
        <p:spPr bwMode="auto">
          <a:xfrm>
            <a:off x="8358401" y="306909"/>
            <a:ext cx="298470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eclipseì ëí ì´ë¯¸ì§ ê²ìê²°ê³¼">
            <a:extLst>
              <a:ext uri="{FF2B5EF4-FFF2-40B4-BE49-F238E27FC236}">
                <a16:creationId xmlns:a16="http://schemas.microsoft.com/office/drawing/2014/main" id="{DA80B1DA-A24A-442B-BABE-377A5F9CD1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7" r="1" b="9734"/>
          <a:stretch/>
        </p:blipFill>
        <p:spPr bwMode="auto">
          <a:xfrm>
            <a:off x="7829551" y="2884430"/>
            <a:ext cx="4042410" cy="327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9334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A266C6-8760-4F45-A590-6E868DE5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ko-KR" altLang="ko-KR" sz="4800" dirty="0" err="1">
                <a:solidFill>
                  <a:srgbClr val="FFFFFF"/>
                </a:solidFill>
              </a:rPr>
              <a:t>협업필터링</a:t>
            </a:r>
            <a:endParaRPr lang="ko-KR" altLang="en-US" sz="4800" dirty="0">
              <a:solidFill>
                <a:srgbClr val="FFFFFF"/>
              </a:solidFill>
            </a:endParaRP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1FF3E29-D76B-405C-9CF2-68099B376B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254569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959585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EA67B5B4-3A24-436E-B663-1B2EBFF8A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87FDF89-C993-41F4-A1B8-DBAFF16008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E585EA-75FD-4025-8270-F66A58A15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399EB7C-F500-46C0-9E2F-E4ABF6D2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ko-KR" altLang="en-US" dirty="0" err="1">
                <a:solidFill>
                  <a:srgbClr val="FFFFFF"/>
                </a:solidFill>
              </a:rPr>
              <a:t>머하웃</a:t>
            </a:r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EE1F8-586D-427A-A642-593C99979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 lnSpcReduction="10000"/>
          </a:bodyPr>
          <a:lstStyle/>
          <a:p>
            <a:r>
              <a:rPr lang="ko-KR" altLang="en-US" sz="1700" dirty="0">
                <a:solidFill>
                  <a:srgbClr val="FFFFFF"/>
                </a:solidFill>
              </a:rPr>
              <a:t>아파치 </a:t>
            </a:r>
            <a:r>
              <a:rPr lang="ko-KR" altLang="en-US" sz="1700" dirty="0" err="1">
                <a:solidFill>
                  <a:srgbClr val="FFFFFF"/>
                </a:solidFill>
              </a:rPr>
              <a:t>머하웃은</a:t>
            </a:r>
            <a:r>
              <a:rPr lang="ko-KR" altLang="en-US" sz="1700" dirty="0">
                <a:solidFill>
                  <a:srgbClr val="FFFFFF"/>
                </a:solidFill>
              </a:rPr>
              <a:t> 대용량 데이터를 처리하는 기계학습용 라이브러리이다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</a:p>
          <a:p>
            <a:r>
              <a:rPr lang="ko-KR" altLang="en-US" sz="1700" b="1" dirty="0" err="1">
                <a:solidFill>
                  <a:srgbClr val="FFFFFF"/>
                </a:solidFill>
              </a:rPr>
              <a:t>머하웃</a:t>
            </a:r>
            <a:r>
              <a:rPr lang="ko-KR" altLang="en-US" sz="1700" b="1" dirty="0">
                <a:solidFill>
                  <a:srgbClr val="FFFFFF"/>
                </a:solidFill>
              </a:rPr>
              <a:t> 집중 영역 </a:t>
            </a:r>
            <a:r>
              <a:rPr lang="en-US" altLang="ko-KR" sz="1700" b="1" dirty="0">
                <a:solidFill>
                  <a:srgbClr val="FFFFFF"/>
                </a:solidFill>
              </a:rPr>
              <a:t>: </a:t>
            </a:r>
            <a:r>
              <a:rPr lang="ko-KR" altLang="en-US" sz="1700" b="1" dirty="0">
                <a:solidFill>
                  <a:srgbClr val="FFFFFF"/>
                </a:solidFill>
              </a:rPr>
              <a:t>추천엔진</a:t>
            </a:r>
            <a:r>
              <a:rPr lang="en-US" altLang="ko-KR" sz="1700" b="1" dirty="0">
                <a:solidFill>
                  <a:srgbClr val="FFFFFF"/>
                </a:solidFill>
              </a:rPr>
              <a:t>(</a:t>
            </a:r>
            <a:r>
              <a:rPr lang="ko-KR" altLang="en-US" sz="1700" b="1" dirty="0" err="1">
                <a:solidFill>
                  <a:srgbClr val="FFFFFF"/>
                </a:solidFill>
              </a:rPr>
              <a:t>협업필터링</a:t>
            </a:r>
            <a:r>
              <a:rPr lang="en-US" altLang="ko-KR" sz="1700" b="1" dirty="0">
                <a:solidFill>
                  <a:srgbClr val="FFFFFF"/>
                </a:solidFill>
              </a:rPr>
              <a:t>), </a:t>
            </a:r>
            <a:r>
              <a:rPr lang="ko-KR" altLang="en-US" sz="1700" b="1" dirty="0">
                <a:solidFill>
                  <a:srgbClr val="FFFFFF"/>
                </a:solidFill>
              </a:rPr>
              <a:t>군집</a:t>
            </a:r>
            <a:r>
              <a:rPr lang="en-US" altLang="ko-KR" sz="1700" b="1" dirty="0">
                <a:solidFill>
                  <a:srgbClr val="FFFFFF"/>
                </a:solidFill>
              </a:rPr>
              <a:t>, </a:t>
            </a:r>
            <a:r>
              <a:rPr lang="ko-KR" altLang="en-US" sz="1700" b="1" dirty="0">
                <a:solidFill>
                  <a:srgbClr val="FFFFFF"/>
                </a:solidFill>
              </a:rPr>
              <a:t>분류</a:t>
            </a:r>
            <a:endParaRPr lang="en-US" altLang="ko-KR" sz="17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</a:t>
            </a:r>
            <a:r>
              <a:rPr lang="en-US" altLang="ko-KR" sz="1700" dirty="0">
                <a:solidFill>
                  <a:srgbClr val="FFFFFF"/>
                </a:solidFill>
              </a:rPr>
              <a:t>- </a:t>
            </a:r>
            <a:r>
              <a:rPr lang="ko-KR" altLang="en-US" sz="1700" b="1" dirty="0">
                <a:solidFill>
                  <a:srgbClr val="FFFFFF"/>
                </a:solidFill>
              </a:rPr>
              <a:t>추천엔진</a:t>
            </a:r>
            <a:r>
              <a:rPr lang="ko-KR" altLang="en-US" sz="1700" dirty="0">
                <a:solidFill>
                  <a:srgbClr val="FFFFFF"/>
                </a:solidFill>
              </a:rPr>
              <a:t> </a:t>
            </a:r>
            <a:r>
              <a:rPr lang="en-US" altLang="ko-KR" sz="1700" dirty="0">
                <a:solidFill>
                  <a:srgbClr val="FFFFFF"/>
                </a:solidFill>
              </a:rPr>
              <a:t>: 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현재 사용되는 기계학습 분야에서 가장 이해하기 쉬운 영역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사용자의 취향과 선호를 추론해서 관심을 </a:t>
            </a:r>
            <a:r>
              <a:rPr lang="ko-KR" altLang="en-US" sz="1700" dirty="0" err="1">
                <a:solidFill>
                  <a:srgbClr val="FFFFFF"/>
                </a:solidFill>
              </a:rPr>
              <a:t>가질만한</a:t>
            </a:r>
            <a:r>
              <a:rPr lang="ko-KR" altLang="en-US" sz="1700" dirty="0">
                <a:solidFill>
                  <a:srgbClr val="FFFFFF"/>
                </a:solidFill>
              </a:rPr>
              <a:t> 책이나 영화</a:t>
            </a:r>
            <a:r>
              <a:rPr lang="en-US" altLang="ko-KR" sz="1700" dirty="0">
                <a:solidFill>
                  <a:srgbClr val="FFFFFF"/>
                </a:solidFill>
              </a:rPr>
              <a:t>, </a:t>
            </a:r>
            <a:r>
              <a:rPr lang="ko-KR" altLang="en-US" sz="1700" dirty="0" err="1">
                <a:solidFill>
                  <a:srgbClr val="FFFFFF"/>
                </a:solidFill>
              </a:rPr>
              <a:t>뉴수</a:t>
            </a:r>
            <a:r>
              <a:rPr lang="ko-KR" altLang="en-US" sz="1700" dirty="0">
                <a:solidFill>
                  <a:srgbClr val="FFFFFF"/>
                </a:solidFill>
              </a:rPr>
              <a:t> 가서 등을 추천하는 서비스</a:t>
            </a:r>
            <a:br>
              <a:rPr lang="ko-KR" altLang="en-US" sz="1700" dirty="0">
                <a:solidFill>
                  <a:srgbClr val="FFFFFF"/>
                </a:solidFill>
              </a:rPr>
            </a:b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</a:t>
            </a:r>
            <a:r>
              <a:rPr lang="en-US" altLang="ko-KR" sz="1700" dirty="0">
                <a:solidFill>
                  <a:srgbClr val="FFFFFF"/>
                </a:solidFill>
              </a:rPr>
              <a:t>- </a:t>
            </a:r>
            <a:r>
              <a:rPr lang="ko-KR" altLang="en-US" sz="1700" b="1" dirty="0">
                <a:solidFill>
                  <a:srgbClr val="FFFFFF"/>
                </a:solidFill>
              </a:rPr>
              <a:t>군집 </a:t>
            </a:r>
            <a:r>
              <a:rPr lang="en-US" altLang="ko-KR" sz="1700" dirty="0">
                <a:solidFill>
                  <a:srgbClr val="FFFFFF"/>
                </a:solidFill>
              </a:rPr>
              <a:t>: 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많은 수의 사물을 여러 개의 유사성이 높은 클러스터 그룹으로 나눔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양이 많아서 이해하기 어려운 데이터 셋의 계층을 발견하고</a:t>
            </a:r>
            <a:r>
              <a:rPr lang="en-US" altLang="ko-KR" sz="1700" dirty="0">
                <a:solidFill>
                  <a:srgbClr val="FFFFFF"/>
                </a:solidFill>
              </a:rPr>
              <a:t>, </a:t>
            </a:r>
            <a:r>
              <a:rPr lang="ko-KR" altLang="en-US" sz="1700" dirty="0">
                <a:solidFill>
                  <a:srgbClr val="FFFFFF"/>
                </a:solidFill>
              </a:rPr>
              <a:t>흥미로운 패턴을 도출하거나 데이터셋을 이해하기 쉽게 만들 수 있음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파악하기 힘든 대규모 사물의 구조나 계층 체계를 파악하기 </a:t>
            </a:r>
            <a:r>
              <a:rPr lang="ko-KR" altLang="en-US" sz="1700" dirty="0" err="1">
                <a:solidFill>
                  <a:srgbClr val="FFFFFF"/>
                </a:solidFill>
              </a:rPr>
              <a:t>쉬워짐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    기업 환경에서는 군집 기술을 활용해서 숨겨진 사용자 그룹을 발견하거나 많은 수의 문서를 이해하기 쉽게 </a:t>
            </a:r>
            <a:r>
              <a:rPr lang="ko-KR" altLang="en-US" sz="1700" dirty="0" err="1">
                <a:solidFill>
                  <a:srgbClr val="FFFFFF"/>
                </a:solidFill>
              </a:rPr>
              <a:t>구조화하거나</a:t>
            </a:r>
            <a:r>
              <a:rPr lang="ko-KR" altLang="en-US" sz="1700" dirty="0">
                <a:solidFill>
                  <a:srgbClr val="FFFFFF"/>
                </a:solidFill>
              </a:rPr>
              <a:t> 사이트 로그를 분석해 공통적인 사용 패턴을 찾기도 함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br>
              <a:rPr lang="ko-KR" altLang="en-US" sz="1700" dirty="0">
                <a:solidFill>
                  <a:srgbClr val="FFFFFF"/>
                </a:solidFill>
              </a:rPr>
            </a:b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</a:t>
            </a:r>
            <a:r>
              <a:rPr lang="en-US" altLang="ko-KR" sz="1700" dirty="0">
                <a:solidFill>
                  <a:srgbClr val="FFFFFF"/>
                </a:solidFill>
              </a:rPr>
              <a:t>- </a:t>
            </a:r>
            <a:r>
              <a:rPr lang="ko-KR" altLang="en-US" sz="1700" b="1" dirty="0">
                <a:solidFill>
                  <a:srgbClr val="FFFFFF"/>
                </a:solidFill>
              </a:rPr>
              <a:t>분류 </a:t>
            </a:r>
            <a:r>
              <a:rPr lang="en-US" altLang="ko-KR" sz="1700" dirty="0">
                <a:solidFill>
                  <a:srgbClr val="FFFFFF"/>
                </a:solidFill>
              </a:rPr>
              <a:t>:</a:t>
            </a:r>
            <a:br>
              <a:rPr lang="ko-KR" altLang="en-US" sz="1700" dirty="0">
                <a:solidFill>
                  <a:srgbClr val="FFFFFF"/>
                </a:solidFill>
              </a:rPr>
            </a:br>
            <a:r>
              <a:rPr lang="ko-KR" altLang="en-US" sz="1700" dirty="0">
                <a:solidFill>
                  <a:srgbClr val="FFFFFF"/>
                </a:solidFill>
              </a:rPr>
              <a:t>   </a:t>
            </a:r>
            <a:r>
              <a:rPr lang="en-US" altLang="ko-KR" sz="1700" dirty="0">
                <a:solidFill>
                  <a:srgbClr val="FFFFFF"/>
                </a:solidFill>
              </a:rPr>
              <a:t>- </a:t>
            </a:r>
            <a:r>
              <a:rPr lang="ko-KR" altLang="en-US" sz="1700" dirty="0">
                <a:solidFill>
                  <a:srgbClr val="FFFFFF"/>
                </a:solidFill>
              </a:rPr>
              <a:t>어떤 사물이 특정 카테고리에 종속되는지 또는 특정 속성을 포함하는지 결정할 수 있음</a:t>
            </a:r>
            <a:r>
              <a:rPr lang="en-US" altLang="ko-KR" sz="1700" dirty="0">
                <a:solidFill>
                  <a:srgbClr val="FFFFFF"/>
                </a:solidFill>
              </a:rPr>
              <a:t>.</a:t>
            </a:r>
            <a:endParaRPr lang="ko-KR" alt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58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8E4C4-2065-4509-8058-8F17A75D9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441C82-99E7-4EF5-A42F-C78B2E0EF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ko-KR" b="1" dirty="0"/>
              <a:t>1.</a:t>
            </a:r>
            <a:r>
              <a:rPr lang="ko-KR" altLang="en-US" sz="2700" b="1" dirty="0"/>
              <a:t>회원가입</a:t>
            </a:r>
            <a:r>
              <a:rPr lang="ko-KR" altLang="en-US" b="1" dirty="0"/>
              <a:t> 기능</a:t>
            </a:r>
            <a:endParaRPr lang="en-US" altLang="ko-KR" b="1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비회원은 프로그램을 사용하기 위해 회원 가입을 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자신의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ID, password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및 기본정보를 입력해야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기본정보는 사용자 유형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주최자 또는 연주자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),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이름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주민번호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주소 및 이메일을 포함한다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회원가입을 하면 주최자 혹은 연주자로서 시스템을 사용할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2.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회원탈퇴 기능</a:t>
            </a:r>
            <a:endParaRPr lang="en-US" altLang="ko-KR" b="1" kern="0" dirty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회원은 이 시스템에서 탈퇴할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탈퇴와 동시에 시스템 사용 권한은 소멸한다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단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주최자는 모집 중인 공연이 없을 경우에만 탈퇴할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3.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로그인</a:t>
            </a:r>
            <a:r>
              <a:rPr lang="en-US" altLang="ko-KR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</a:t>
            </a:r>
            <a:r>
              <a:rPr lang="ko-KR" altLang="en-US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로그아웃 기능</a:t>
            </a:r>
            <a:endParaRPr lang="en-US" altLang="ko-KR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회원이 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ID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와</a:t>
            </a:r>
            <a:r>
              <a:rPr lang="en-US" altLang="ko-KR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passwor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로 로그인해야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회원은 로그아웃 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4.</a:t>
            </a:r>
            <a:r>
              <a:rPr lang="ko-KR" altLang="en-US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모집공고 등록 기능</a:t>
            </a: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주최자 회원은 모집공고를 공연시작 이틀 전까지 등록할 수 있다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등록할 때에는 </a:t>
            </a:r>
            <a:r>
              <a:rPr lang="ko-KR" altLang="en-US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희망객원비용</a:t>
            </a:r>
            <a:r>
              <a:rPr lang="ko-KR" altLang="en-US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및 공연정보를 입력해야 한다</a:t>
            </a:r>
            <a:r>
              <a:rPr lang="en-US" altLang="ko-KR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16475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F67CA24-14F6-4DD8-8015-F4D39DEE1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588" y="965199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감사합니다</a:t>
            </a:r>
            <a:r>
              <a:rPr lang="en-US" altLang="ko-KR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477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4D071B-210F-4674-80BA-684B952E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373243-091C-4661-9A92-BB8877BFB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5.</a:t>
            </a:r>
            <a:r>
              <a:rPr lang="ko-KR" altLang="en-US" sz="1500" b="1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등록한 모집공고 조회</a:t>
            </a: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취소</a:t>
            </a: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/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수정 기능</a:t>
            </a:r>
            <a:endParaRPr lang="en-US" altLang="ko-KR" sz="15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주최자 회원은 자신이 등록한 모집공고를 조회할 수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조회 결과는 공연 날짜를 기준으로 정렬해서 보여준다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조회 리스트 중 하나의 모집공고를 선택하면 해당 세부정보를 출력할 수 있고 조회 리스트 내에서 모집공고를 취소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15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수정할수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6.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모집공고 검색 및 지원 기능</a:t>
            </a:r>
            <a:endParaRPr lang="en-US" altLang="ko-KR" sz="15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연주자 회원은 악기를 선택해서 지원 가능한 모집공고를 검색할 수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 결과 리스트는 공연날짜로 정렬된다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 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검색 결과 중 원하는 모집을 선택하면 상세정보를 출력할 수 있고 지원할 수도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5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7.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지원 정보 조회</a:t>
            </a:r>
            <a:endParaRPr lang="en-US" altLang="ko-KR" sz="15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연주자 회원은 자신이 </a:t>
            </a:r>
            <a:r>
              <a:rPr lang="ko-KR" altLang="en-US" sz="1500" kern="0" dirty="0" err="1">
                <a:solidFill>
                  <a:srgbClr val="000000"/>
                </a:solidFill>
                <a:latin typeface="맑은 고딕" panose="020B0503020000020004" pitchFamily="50" charset="-127"/>
              </a:rPr>
              <a:t>지원했었던</a:t>
            </a:r>
            <a:r>
              <a:rPr lang="ko-KR" altLang="en-US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 모집공고를 검색할 수 있다</a:t>
            </a:r>
            <a:r>
              <a:rPr lang="en-US" altLang="ko-KR" sz="150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.</a:t>
            </a:r>
            <a:endParaRPr lang="ko-KR" altLang="en-US" sz="1500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8.</a:t>
            </a:r>
            <a:r>
              <a:rPr lang="ko-KR" altLang="en-US" sz="1500" b="1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추천기능</a:t>
            </a:r>
            <a:endParaRPr lang="en-US" altLang="ko-KR" sz="1500" b="1" kern="0" dirty="0">
              <a:solidFill>
                <a:srgbClr val="000000"/>
              </a:solidFill>
              <a:latin typeface="함초롬바탕" panose="02030604000101010101" pitchFamily="18" charset="-127"/>
            </a:endParaRPr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ko-KR" altLang="en-US" sz="15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연주자에게 적합한 모집공고를 추천해 주어야한다</a:t>
            </a:r>
            <a:r>
              <a:rPr lang="en-US" altLang="ko-KR" sz="1500" kern="0" dirty="0">
                <a:solidFill>
                  <a:srgbClr val="000000"/>
                </a:solidFill>
                <a:latin typeface="함초롬바탕" panose="02030604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8791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4031F75-EC27-40FD-8CA1-E2AD268FE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sz="2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Initial Architecture</a:t>
            </a:r>
          </a:p>
        </p:txBody>
      </p:sp>
      <p:pic>
        <p:nvPicPr>
          <p:cNvPr id="16" name="내용 개체 틀 15">
            <a:extLst>
              <a:ext uri="{FF2B5EF4-FFF2-40B4-BE49-F238E27FC236}">
                <a16:creationId xmlns:a16="http://schemas.microsoft.com/office/drawing/2014/main" id="{B239CBF5-2956-4CC5-8188-99C2124808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89" y="961812"/>
            <a:ext cx="5870221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119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717944-BF7F-4BF4-AEDC-7FAAA083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904876"/>
            <a:ext cx="5380394" cy="53189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800" dirty="0"/>
              <a:t>Member</a:t>
            </a:r>
            <a:r>
              <a:rPr lang="ko-KR" altLang="en-US" sz="1800" dirty="0"/>
              <a:t> </a:t>
            </a:r>
            <a:r>
              <a:rPr lang="en-US" altLang="ko-KR" sz="1800" dirty="0"/>
              <a:t>management</a:t>
            </a:r>
            <a:r>
              <a:rPr lang="ko-KR" altLang="en-US" sz="1800" dirty="0"/>
              <a:t>는 회원정보를 관리하고 현재 접속한 </a:t>
            </a:r>
            <a:r>
              <a:rPr lang="en-US" altLang="ko-KR" sz="1800" dirty="0"/>
              <a:t>user</a:t>
            </a:r>
            <a:r>
              <a:rPr lang="ko-KR" altLang="en-US" sz="1800" dirty="0"/>
              <a:t>가 </a:t>
            </a:r>
            <a:r>
              <a:rPr lang="ko-KR" altLang="en-US" sz="1800" dirty="0" err="1"/>
              <a:t>누군지에</a:t>
            </a:r>
            <a:r>
              <a:rPr lang="ko-KR" altLang="en-US" sz="1800" dirty="0"/>
              <a:t> 대한 정보를 가지고 있다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Announcement management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member management</a:t>
            </a:r>
            <a:r>
              <a:rPr lang="ko-KR" altLang="en-US" sz="1800" dirty="0"/>
              <a:t>에서 현재 접속중인 </a:t>
            </a:r>
            <a:r>
              <a:rPr lang="en-US" altLang="ko-KR" sz="1800" dirty="0"/>
              <a:t>user</a:t>
            </a:r>
            <a:r>
              <a:rPr lang="ko-KR" altLang="en-US" sz="1800" dirty="0"/>
              <a:t>에 대한 정보와 필요에 따라 다른 회원들의 정보를 받아와 그 </a:t>
            </a:r>
            <a:r>
              <a:rPr lang="en-US" altLang="ko-KR" sz="1800" dirty="0"/>
              <a:t>user</a:t>
            </a:r>
            <a:r>
              <a:rPr lang="ko-KR" altLang="en-US" sz="1800" dirty="0"/>
              <a:t>에 맞게 모집공고를 관리해준다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Recommend </a:t>
            </a:r>
            <a:r>
              <a:rPr lang="en-US" altLang="ko-KR" sz="1800" dirty="0" err="1"/>
              <a:t>managemen</a:t>
            </a:r>
            <a:r>
              <a:rPr lang="ko-KR" altLang="en-US" sz="1800" dirty="0"/>
              <a:t>에서는 </a:t>
            </a:r>
            <a:r>
              <a:rPr lang="en-US" altLang="ko-KR" sz="1800" dirty="0"/>
              <a:t>member </a:t>
            </a:r>
            <a:r>
              <a:rPr lang="en-US" altLang="ko-KR" sz="1800" dirty="0" err="1"/>
              <a:t>managemen</a:t>
            </a:r>
            <a:r>
              <a:rPr lang="ko-KR" altLang="en-US" sz="1800" dirty="0"/>
              <a:t>에서 접속중인 </a:t>
            </a:r>
            <a:r>
              <a:rPr lang="en-US" altLang="ko-KR" sz="1800" dirty="0"/>
              <a:t>user</a:t>
            </a:r>
            <a:r>
              <a:rPr lang="ko-KR" altLang="en-US" sz="1800" dirty="0"/>
              <a:t>정보와  다른 회원들의 정보를 받아오고 </a:t>
            </a:r>
            <a:r>
              <a:rPr lang="en-US" altLang="ko-KR" sz="1800" dirty="0"/>
              <a:t>announcement management</a:t>
            </a:r>
            <a:r>
              <a:rPr lang="ko-KR" altLang="en-US" sz="1800" dirty="0"/>
              <a:t>에서 모집공고들의 정보들을 받아와 사용자에게 알맞은 추천을 </a:t>
            </a:r>
            <a:r>
              <a:rPr lang="ko-KR" altLang="en-US" sz="1800" dirty="0" err="1"/>
              <a:t>할수</a:t>
            </a:r>
            <a:r>
              <a:rPr lang="ko-KR" altLang="en-US" sz="1800" dirty="0"/>
              <a:t> 있도록 관리해준다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5" name="내용 개체 틀 15">
            <a:extLst>
              <a:ext uri="{FF2B5EF4-FFF2-40B4-BE49-F238E27FC236}">
                <a16:creationId xmlns:a16="http://schemas.microsoft.com/office/drawing/2014/main" id="{189E4F53-2364-40CD-82B5-39D4DA3D8B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89" b="2"/>
          <a:stretch/>
        </p:blipFill>
        <p:spPr>
          <a:xfrm>
            <a:off x="6162676" y="10"/>
            <a:ext cx="6029324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93894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3B3D7-FB3B-4466-B1BD-7E8DFE01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</a:rPr>
              <a:t>Requirement list</a:t>
            </a:r>
            <a:br>
              <a:rPr lang="en-US" altLang="ko-KR" dirty="0"/>
            </a:br>
            <a:endParaRPr lang="ko-KR" altLang="en-US" dirty="0"/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3C52AFCE-6FB9-492B-A84F-DEC6F8DB05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5116534"/>
              </p:ext>
            </p:extLst>
          </p:nvPr>
        </p:nvGraphicFramePr>
        <p:xfrm>
          <a:off x="838199" y="1569403"/>
          <a:ext cx="10515601" cy="4804503"/>
        </p:xfrm>
        <a:graphic>
          <a:graphicData uri="http://schemas.openxmlformats.org/drawingml/2006/table">
            <a:tbl>
              <a:tblPr firstRow="1" bandRow="1"/>
              <a:tblGrid>
                <a:gridCol w="648224">
                  <a:extLst>
                    <a:ext uri="{9D8B030D-6E8A-4147-A177-3AD203B41FA5}">
                      <a16:colId xmlns:a16="http://schemas.microsoft.com/office/drawing/2014/main" val="1173959533"/>
                    </a:ext>
                  </a:extLst>
                </a:gridCol>
                <a:gridCol w="6683586">
                  <a:extLst>
                    <a:ext uri="{9D8B030D-6E8A-4147-A177-3AD203B41FA5}">
                      <a16:colId xmlns:a16="http://schemas.microsoft.com/office/drawing/2014/main" val="1490150507"/>
                    </a:ext>
                  </a:extLst>
                </a:gridCol>
                <a:gridCol w="3183791">
                  <a:extLst>
                    <a:ext uri="{9D8B030D-6E8A-4147-A177-3AD203B41FA5}">
                      <a16:colId xmlns:a16="http://schemas.microsoft.com/office/drawing/2014/main" val="3453194174"/>
                    </a:ext>
                  </a:extLst>
                </a:gridCol>
              </a:tblGrid>
              <a:tr h="3027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NO.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requirement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use case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1606773"/>
                  </a:ext>
                </a:extLst>
              </a:tr>
              <a:tr h="8008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비회원은 프로그램을 사용하기 위해 회원 가입을 해야 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자신의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ID, password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및 기본정보를 입력해야 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기본정보는 사용자 유형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주최자 또는 연주자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주민번호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주소 및 이메일을 포함한다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회원가입을 하면 주최자 혹은 연주자로서 시스템을 사용할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sign up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2859687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회원이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password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 로그인해야 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log-in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568010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회원은 로그아웃 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log-out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925269"/>
                  </a:ext>
                </a:extLst>
              </a:tr>
              <a:tr h="52998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회원은 이 시스템에서 탈퇴할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탈퇴와 동시에 시스템 사용 권한은 소멸한다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주최자는 모집 중인 공연이 없을 경우에만 탈퇴할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withdraw member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4821373"/>
                  </a:ext>
                </a:extLst>
              </a:tr>
              <a:tr h="5765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주최자 회원은 모집공고를 등록할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등록할 때에는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희망객원비용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공연정보를 입력해야 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register Announcement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345897"/>
                  </a:ext>
                </a:extLst>
              </a:tr>
              <a:tr h="8503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주최자 회원은 자신이 등록한 모집공고를 조회할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 결과는 공연 날짜를 기준으로 정렬해서 보여준다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 리스트 중 하나의 모집공고를 선택하면 해당 세부정보를 출력할 수 있고 조회 리스트 내에서 모집공고를 취소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수정할수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Inquire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my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Announcement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9837140"/>
                  </a:ext>
                </a:extLst>
              </a:tr>
              <a:tr h="5765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연주자 회원은 악기를 선택해서 지원 가능한 모집공고를 검색할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결과 리스트는 공연날짜로 정렬된다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 결과 중 원하는 모집을 선택하면 상세정보를 출력할 수 있고 지원할 수도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search available Announcement list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297002"/>
                  </a:ext>
                </a:extLst>
              </a:tr>
              <a:tr h="302762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연주자 회원은 자신이 </a:t>
                      </a: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지원했었던</a:t>
                      </a: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모집공고를 검색할 수 있다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search </a:t>
                      </a:r>
                      <a:r>
                        <a:rPr lang="en-US" altLang="ko-KR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appled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Announcement list</a:t>
                      </a:r>
                      <a:endParaRPr 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4267470"/>
                  </a:ext>
                </a:extLst>
              </a:tr>
              <a:tr h="25913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연주자 회원에게 적합한 모집공고를 추천해준다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endParaRPr lang="ko-KR" altLang="en-US" sz="1000" b="1" kern="0" spc="0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recommend Announcement</a:t>
                      </a:r>
                    </a:p>
                  </a:txBody>
                  <a:tcPr marL="41110" marR="41110" marT="11366" marB="11366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7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0562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83F50-3C65-46EC-A45E-7D7F947A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b="1" dirty="0"/>
              <a:t>Actor descriptions</a:t>
            </a:r>
            <a:br>
              <a:rPr lang="en-US" altLang="ko-KR" b="1" dirty="0"/>
            </a:br>
            <a:endParaRPr lang="ko-KR" altLang="en-US" dirty="0"/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91996F0-DF17-4925-8BFA-27649B4C0D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5615033"/>
              </p:ext>
            </p:extLst>
          </p:nvPr>
        </p:nvGraphicFramePr>
        <p:xfrm>
          <a:off x="1606550" y="1479396"/>
          <a:ext cx="8777715" cy="3217238"/>
        </p:xfrm>
        <a:graphic>
          <a:graphicData uri="http://schemas.openxmlformats.org/drawingml/2006/table">
            <a:tbl>
              <a:tblPr/>
              <a:tblGrid>
                <a:gridCol w="2120542">
                  <a:extLst>
                    <a:ext uri="{9D8B030D-6E8A-4147-A177-3AD203B41FA5}">
                      <a16:colId xmlns:a16="http://schemas.microsoft.com/office/drawing/2014/main" val="3835837381"/>
                    </a:ext>
                  </a:extLst>
                </a:gridCol>
                <a:gridCol w="6657173">
                  <a:extLst>
                    <a:ext uri="{9D8B030D-6E8A-4147-A177-3AD203B41FA5}">
                      <a16:colId xmlns:a16="http://schemas.microsoft.com/office/drawing/2014/main" val="2229445683"/>
                    </a:ext>
                  </a:extLst>
                </a:gridCol>
              </a:tblGrid>
              <a:tr h="206826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non-member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비회원은 회원가입 이전에는 기능을 사용할 수 없고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회원가입만 가능하다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11484"/>
                  </a:ext>
                </a:extLst>
              </a:tr>
              <a:tr h="757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member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비회원이 회원가입을 할 경우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 된다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로그인 함으로써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의 기능을 사용할 수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있게된다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회원탈퇴가 가능하다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의 하위 클래스로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recruiter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가 있다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630222"/>
                  </a:ext>
                </a:extLst>
              </a:tr>
              <a:tr h="757259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performer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모집공고를 보고 지원하는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모집공고를 검색할 수 있고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검색된 리스트에서 하나를 </a:t>
                      </a:r>
                      <a:r>
                        <a:rPr lang="ko-KR" altLang="en-US" sz="1100" b="1" kern="0" spc="0" dirty="0" err="1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선택시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 그 모집공고의 정보를 볼 수 있다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 신청이 가능하며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지원한 모집공고의 정보를 조회할 수 있다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4099944"/>
                  </a:ext>
                </a:extLst>
              </a:tr>
              <a:tr h="462507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함초롬바탕" panose="02030604000101010101" pitchFamily="18" charset="-127"/>
                        </a:rPr>
                        <a:t>recruiter</a:t>
                      </a:r>
                      <a:endParaRPr 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recruiter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모집공고를 올리는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member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이다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 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recruiter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는 모집공고 등록 및 수정 취소할 수 있으며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, performer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와 마찬가지로 등록하거나 모집 완료된 모집공고의 정보를 조회할 수 있다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1575795"/>
                  </a:ext>
                </a:extLst>
              </a:tr>
              <a:tr h="154058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recommend management</a:t>
                      </a: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추천을 해주는 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system</a:t>
                      </a:r>
                      <a:r>
                        <a:rPr lang="ko-KR" altLang="en-US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이다</a:t>
                      </a:r>
                      <a:r>
                        <a:rPr lang="en-US" altLang="ko-KR" sz="1100" b="1" kern="0" spc="0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.</a:t>
                      </a:r>
                      <a:endParaRPr lang="ko-KR" altLang="en-US" sz="1100" b="1" kern="0" spc="0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5622" marR="65622" marT="18143" marB="18143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6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4699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C89C05-1019-46E5-9E5D-9695CE92A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61888"/>
            <a:ext cx="12192000" cy="673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912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1510</Words>
  <Application>Microsoft Office PowerPoint</Application>
  <PresentationFormat>와이드스크린</PresentationFormat>
  <Paragraphs>245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맑은 고딕</vt:lpstr>
      <vt:lpstr>한컴바탕</vt:lpstr>
      <vt:lpstr>함초롬돋움</vt:lpstr>
      <vt:lpstr>함초롬바탕</vt:lpstr>
      <vt:lpstr>Arial</vt:lpstr>
      <vt:lpstr>Calibri</vt:lpstr>
      <vt:lpstr>Office 테마</vt:lpstr>
      <vt:lpstr>머신러닝을 활용한 연주자 매칭  웹서비스 개발</vt:lpstr>
      <vt:lpstr>프로젝트 일정표</vt:lpstr>
      <vt:lpstr>기능</vt:lpstr>
      <vt:lpstr>기능</vt:lpstr>
      <vt:lpstr>Initial Architecture</vt:lpstr>
      <vt:lpstr>PowerPoint 프레젠테이션</vt:lpstr>
      <vt:lpstr>Requirement list </vt:lpstr>
      <vt:lpstr>Actor descriptions </vt:lpstr>
      <vt:lpstr>PowerPoint 프레젠테이션</vt:lpstr>
      <vt:lpstr>Use case descriptions</vt:lpstr>
      <vt:lpstr>Use case descriptions</vt:lpstr>
      <vt:lpstr>Use case descriptions</vt:lpstr>
      <vt:lpstr>Use case descriptions</vt:lpstr>
      <vt:lpstr>Use case descriptions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개발환경설정</vt:lpstr>
      <vt:lpstr>협업필터링</vt:lpstr>
      <vt:lpstr>머하웃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머신러닝을 활용한 연주자 매칭  웹서비스 개발</dc:title>
  <dc:creator>a</dc:creator>
  <cp:lastModifiedBy>a</cp:lastModifiedBy>
  <cp:revision>5</cp:revision>
  <dcterms:created xsi:type="dcterms:W3CDTF">2019-05-28T08:21:42Z</dcterms:created>
  <dcterms:modified xsi:type="dcterms:W3CDTF">2019-05-28T08:53:02Z</dcterms:modified>
</cp:coreProperties>
</file>