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33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6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3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Sheet1!$D$2:$D$10</c:f>
              <c:numCache>
                <c:formatCode>m/d/yyyy</c:formatCode>
                <c:ptCount val="9"/>
                <c:pt idx="0">
                  <c:v>43534</c:v>
                </c:pt>
                <c:pt idx="1">
                  <c:v>43534</c:v>
                </c:pt>
                <c:pt idx="2">
                  <c:v>43553</c:v>
                </c:pt>
                <c:pt idx="3">
                  <c:v>43556</c:v>
                </c:pt>
                <c:pt idx="4">
                  <c:v>43572</c:v>
                </c:pt>
                <c:pt idx="5">
                  <c:v>43601</c:v>
                </c:pt>
                <c:pt idx="6">
                  <c:v>43630</c:v>
                </c:pt>
                <c:pt idx="7">
                  <c:v>43709</c:v>
                </c:pt>
                <c:pt idx="8">
                  <c:v>43770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D-48C5-A757-9E641D85D9C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78</c:v>
                </c:pt>
                <c:pt idx="7">
                  <c:v>62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D-48C5-A757-9E641D85D9C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Sheet1!$F$2:$F$10</c:f>
              <c:numCache>
                <c:formatCode>m/d/yyyy</c:formatCode>
                <c:ptCount val="9"/>
                <c:pt idx="0">
                  <c:v>43563</c:v>
                </c:pt>
                <c:pt idx="1">
                  <c:v>43553</c:v>
                </c:pt>
                <c:pt idx="2">
                  <c:v>43572</c:v>
                </c:pt>
                <c:pt idx="3">
                  <c:v>43585</c:v>
                </c:pt>
                <c:pt idx="4">
                  <c:v>43601</c:v>
                </c:pt>
                <c:pt idx="5">
                  <c:v>43630</c:v>
                </c:pt>
                <c:pt idx="6">
                  <c:v>43707</c:v>
                </c:pt>
                <c:pt idx="7">
                  <c:v>43770</c:v>
                </c:pt>
                <c:pt idx="8">
                  <c:v>43799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D-48C5-A757-9E641D85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243296"/>
        <c:axId val="458243624"/>
      </c:barChart>
      <c:catAx>
        <c:axId val="458243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624"/>
        <c:crosses val="autoZero"/>
        <c:auto val="1"/>
        <c:lblAlgn val="ctr"/>
        <c:lblOffset val="100"/>
        <c:noMultiLvlLbl val="0"/>
      </c:catAx>
      <c:valAx>
        <c:axId val="458243624"/>
        <c:scaling>
          <c:orientation val="minMax"/>
          <c:max val="43814"/>
          <c:min val="4350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0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10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D6C0B-7DA5-4B93-8771-170DFE4C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5F66B-AD4E-4C13-9D09-95C3275B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4E563-4492-42E0-8BD6-07B5CAB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0432-60B5-4087-9DB6-B9B40E0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12F9-FAEC-4B8E-AC50-296CC98C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0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3DC5-DC77-4C1B-B177-5F402012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085C8-6F73-4367-AF20-96B48FCC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C7F5F-4CD8-4CA6-B22F-7FF5E8CF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EA9E-CA85-4F4C-ABBE-B2D85F12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550E-06D0-4A88-A070-F7F141E6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7A90-4EC2-4C88-BD68-B9B201E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4B073-EE5F-4574-A0C4-8EAEC42C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5172D-2C92-43D2-BD3D-78B08E51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7D7A8-3B60-4EA5-8D76-632DD3C8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AF718-F873-4BDC-97D0-15AEF6B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5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B7F9-3C2C-4604-A170-766F97D0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C464-28C8-4BED-8FAE-4E06219A6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0F8CC-9DE7-44F0-BAD9-482EF39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5000E-9782-4EF2-B5BE-29059A2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D04DC-308A-4A0E-ADF1-C1FA889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C2093-E680-4497-8AA4-5286850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1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FA19-8D87-45C2-8EC7-0BFC62E0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A35D2-F297-4CE4-A09F-D85DE9E5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949B5-82E8-4E74-8F46-11915237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C7910-E747-4880-9B97-2A66A21E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4E02D-C4D8-4CC8-90F3-8FBBA2A6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BEA7A-AFB6-4B82-88A1-33E614C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EBC52-29CA-4CB5-86A1-DF580FA5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A3AC5-22E7-46E5-88F0-63AE8688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72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8872-C0E5-48DB-9DAD-53B5CC4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B8E1B-4F6E-41D6-9762-5C3E992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6FE33-5259-4D0B-9ECF-5A8DC8AC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53997-938B-4C6D-B942-C5CAC98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4C947-DBB3-4EF6-A647-9244A38C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31864-1820-4A25-8802-DE16B48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6A276-23CF-4715-AE86-9FCACC68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3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58B7-43E8-48D2-8AD6-F37DFE4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9FE62-DA75-421F-A1E4-4493BF4D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F15BF-AB66-4803-9BD9-80A3BE6E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25D5E-083C-4407-BEC2-FE57E02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1A21B-56DC-4FF1-8E05-69CFE73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04E70-EDF6-44CC-ABDD-534557E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A220-8E1D-4107-87E0-8BF38E1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DFE62-94E5-451E-B9FE-E2B1AB81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B41B9-180D-4D71-9D01-09331CDB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22892-0AB0-46A4-A7A0-83786821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6A09C-5856-4347-B502-D77C983C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747A-10ED-4A76-B888-85A616E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1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4C95-B2B9-48D4-A3DE-99E585D2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A209A-82B2-4C0B-AFF3-1DFDF0BE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D3B11-9895-4A25-AC4E-CC7C26F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BCCD-3A9C-4472-8B1A-DE3E68F1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E207D-5A95-4105-935D-B497263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22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D23F-4C47-43F4-A692-6A0F60DA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50F43-88C9-4D46-9511-D6351B0F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701A-78DC-45C9-B85D-6B3B663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5FBDB-7F77-4677-82FD-62CF188D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84AB4-08D4-40E2-A405-33D2DA4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 0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2E66E7-5465-4794-A414-5464F9C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5D5E-0F07-4CC0-B8D0-5AE6805D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63A50-1195-4EAC-9545-ACCC9D6E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EFF2-B0CB-4439-B97D-B36956931DE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C7CE6-3BD4-4ADF-8DC2-7AD6F009D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97C9F-A610-4C8D-BBD8-3139DB27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22" name="Rectangle 26"/>
          <p:cNvSpPr/>
          <p:nvPr/>
        </p:nvSpPr>
        <p:spPr>
          <a:xfrm>
            <a:off x="321732" y="321731"/>
            <a:ext cx="11573492" cy="6214538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23" name="제목 1"/>
          <p:cNvSpPr txBox="1">
            <a:spLocks noGrp="1"/>
          </p:cNvSpPr>
          <p:nvPr>
            <p:ph type="title"/>
          </p:nvPr>
        </p:nvSpPr>
        <p:spPr>
          <a:xfrm>
            <a:off x="1524000" y="1122361"/>
            <a:ext cx="9144000" cy="2840040"/>
          </a:xfrm>
          <a:prstGeom prst="rect">
            <a:avLst/>
          </a:prstGeom>
        </p:spPr>
        <p:txBody>
          <a:bodyPr/>
          <a:lstStyle/>
          <a:p>
            <a:pPr>
              <a:defRPr sz="5800"/>
            </a:pPr>
            <a:r>
              <a:t>머신러닝을 활용한 연주자 매칭 </a:t>
            </a:r>
            <a:br/>
            <a:r>
              <a:t>웹서비스 개발</a:t>
            </a:r>
          </a:p>
        </p:txBody>
      </p:sp>
      <p:sp>
        <p:nvSpPr>
          <p:cNvPr id="124" name="부제목 2"/>
          <p:cNvSpPr txBox="1">
            <a:spLocks noGrp="1"/>
          </p:cNvSpPr>
          <p:nvPr>
            <p:ph type="body" sz="quarter" idx="1"/>
          </p:nvPr>
        </p:nvSpPr>
        <p:spPr>
          <a:xfrm>
            <a:off x="1524000" y="4256435"/>
            <a:ext cx="9144000" cy="160082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B611132 윤지원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B411040 김영실</a:t>
            </a:r>
          </a:p>
        </p:txBody>
      </p:sp>
      <p:sp>
        <p:nvSpPr>
          <p:cNvPr id="125" name="Straight Connector 28"/>
          <p:cNvSpPr/>
          <p:nvPr/>
        </p:nvSpPr>
        <p:spPr>
          <a:xfrm>
            <a:off x="4724400" y="4109415"/>
            <a:ext cx="2743202" cy="2"/>
          </a:xfrm>
          <a:prstGeom prst="line">
            <a:avLst/>
          </a:prstGeom>
          <a:ln w="12700">
            <a:solidFill>
              <a:srgbClr val="D9D9D9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표 5"/>
          <p:cNvGraphicFramePr/>
          <p:nvPr/>
        </p:nvGraphicFramePr>
        <p:xfrm>
          <a:off x="0" y="0"/>
          <a:ext cx="4103307" cy="649694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5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417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use case description : log in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32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member에게 Non_Login_UI 화면을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2. Non-member가 Login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29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Non_Login_UI에서 Non_Login에 Login메시지가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4. Non_Login  에서 memberCollection에서 member들의 정보를 얻어온다. 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5. Non_Login 에서 Member의 ID를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6. Non_Login 에서 Member의 PW를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60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7. Non_Login 이 얻은 PW,ID와 입력받은 ID,PW 와 비교한다.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 8. Non_Login에서 session에 현재 이용중인 사용자를 알려준다.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629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9. Login_UI 화면을 사용자에게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endParaRPr/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5775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alternative courses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7번에서 만약 입력받은 ID, password와 정보가 일치하는 member class가 없다면 비로그인된 메인페이지 출력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2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3304" y="0"/>
            <a:ext cx="8088697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표 6"/>
          <p:cNvGraphicFramePr/>
          <p:nvPr/>
        </p:nvGraphicFramePr>
        <p:xfrm>
          <a:off x="0" y="0"/>
          <a:ext cx="4266614" cy="32488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3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450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use case description : log out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80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사용자가 LogOut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2. Login_UI에서 Login에 Logout메세지가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55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3.  session에 현재 접속한 유저를 지운다.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Login에서 사용자에게 Non_Login_UI를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5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6612" y="-3"/>
            <a:ext cx="7925389" cy="6906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8"/>
          <p:cNvGraphicFramePr/>
          <p:nvPr/>
        </p:nvGraphicFramePr>
        <p:xfrm>
          <a:off x="0" y="0"/>
          <a:ext cx="3603446" cy="68555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8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6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use case description : Withdraw member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83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사용자가 Withdraw member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2. Login_UI에서 Login에 WithdrawMember 메시지가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1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Session에서 현재 접속한 유저의 ID를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 . memberCollection에서 member들의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31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5 . 현재 접속한 member class를 찾아 유형을 받아온다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6. 회원탈퇴가 완료되었음을 유저에게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31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alternative courses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4번에서 만약 그 user의 타입이recruiter이면서 등록 중인 모집공고가 있을 경우 에러 메세지 출력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8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3053" y="2412"/>
            <a:ext cx="8609338" cy="6855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표 7"/>
          <p:cNvGraphicFramePr/>
          <p:nvPr/>
        </p:nvGraphicFramePr>
        <p:xfrm>
          <a:off x="0" y="3651182"/>
          <a:ext cx="12134850" cy="27281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06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use case description : register Announcement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89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register Announcement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2. Login_UI에서 Login에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 registerAnnouncement메세지가 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Register_Announcement_UI를 사용자에게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4. Register_Announcement_UI에 모집공고 등록 정보를 입력한다.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89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5. Register_Announcement_UI에서 Register_Announcement에 입력받은 모집공고 등록정보를 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6. 새로운 Announcement class를 만든다.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89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7. AnnouncementCollection에 새로운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 Announcement를 추가한다.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8. 현재 이용중인 사용자의 ID를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7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9. memberCollection에서 member들의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10. 현재 접속한 member class를 찾아 announcement를 추가하여 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7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11. 모집공고 등록이 완료되었음을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endParaRPr/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189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alternative courses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5번에서 만약 그 공연 시작일이 2일도 안남았다면 에러발생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" y="0"/>
            <a:ext cx="12192000" cy="3651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표 8"/>
          <p:cNvGraphicFramePr/>
          <p:nvPr/>
        </p:nvGraphicFramePr>
        <p:xfrm>
          <a:off x="0" y="0"/>
          <a:ext cx="3493274" cy="68579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4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613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use case description : inquire my Announcement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22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inquire my Announcement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2.Login_UI에서 Login으로 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inquire my Announcement 메시지가 왔음을 알린다. 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23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3. Logion에서 받아온 메시지를 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InquireMyAnnouncement로 전달한다.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4. Session에서 현재 사용자 ID를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23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5. memberCollection에서 member들의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6. 현재 접속한 member class를 찾아 사용자가 등록했던 모집공고 리스트를 가져온다.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99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7. 모집공고들에서 간단하게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7. 받아온 모집공고 정보들을 출력한다.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711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extensions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after step 7, Recruiter가 상세 정보를 얻고 싶은 모집공고를 선택하면 공고의 상세정보를 출력한다.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after step 7, Recruiter는 모집공고를 취소할 수 있다.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After step 7, Recruiter는 티켓의 희망판매가격을 수정할 수 있다.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4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3272" y="0"/>
            <a:ext cx="869872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표 3"/>
          <p:cNvGraphicFramePr/>
          <p:nvPr/>
        </p:nvGraphicFramePr>
        <p:xfrm>
          <a:off x="0" y="4530888"/>
          <a:ext cx="12192000" cy="1682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1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17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use case description : search available Announcement list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29"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악기 리스트에서 악기를 고르고 search available Announcement list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2. Login_UI에서 Login으로 search available Announcement list 메시지가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83"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Login에서 받아온 메세지를 SearchAvailableAnnouncementList로 전달한다.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4. AnnouncementCollection에 모든 이용가능한 모집공고를 얻어오는 메시지를 보낸다.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83"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5. AnnouncementCollection에서 Announcement에 접근해 각각의 정보를 얻어온다.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6. 이용가능한 announcement를 사용자에게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319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extensions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after step 2, performer가 모집공고를 선택하면 모집공고의 상세정보를 보여준다.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After step 2, performer는 모집공고에 지원할 수 있다.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7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234"/>
            <a:ext cx="12192000" cy="4485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표 6"/>
          <p:cNvGraphicFramePr/>
          <p:nvPr/>
        </p:nvGraphicFramePr>
        <p:xfrm>
          <a:off x="0" y="4654551"/>
          <a:ext cx="12192000" cy="22034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1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15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use case description : search appled Announcement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1.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search appled Announcement </a:t>
                      </a:r>
                      <a:r>
                        <a:t>버튼을 누른다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2. Login_UI에서 Login으로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search appled Announcement </a:t>
                      </a:r>
                      <a:r>
                        <a:t> 메시지가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07"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Login에서 받아온 메세지를 SearchAppledAnnouncementList로 전달한다.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4. session에서 현재 이용중인 유저의 ID를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5. memberCollection에서 member들의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한컴바탕"/>
                          <a:ea typeface="한컴바탕"/>
                          <a:cs typeface="한컴바탕"/>
                          <a:sym typeface="한컴바탕"/>
                        </a:defRPr>
                      </a:pPr>
                      <a:r>
                        <a:t>6. </a:t>
                      </a:r>
                      <a:r>
                        <a:rPr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현재 접속한 member class를 찾아 </a:t>
                      </a:r>
                      <a:r>
                        <a:t>그 유저가 지원한 모집공고를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26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7. 사용자에게 지원했던 모집공고를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endParaRPr/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654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9"/>
          <p:cNvGraphicFramePr/>
          <p:nvPr/>
        </p:nvGraphicFramePr>
        <p:xfrm>
          <a:off x="0" y="50800"/>
          <a:ext cx="3390900" cy="48895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45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b="1"/>
                        <a:t>use case description : recommend Announcement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318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session에서 현재 이용중인 유저의 ID를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2 . memberCollection에서 member들의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49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현재 접속한 member class를 찾아 그 유저의 정보를 받아온다.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4. 모든 performer에 대해 현재 접속한 유저와 가장 유사한 유저를 찾는다.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726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5. 가장 유사한 사용자가 지원했던 모집공고 리스트를 가져온다.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6. 현재 접속한 사용자에게 그 모집공고를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318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 b="1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alternative courses</a:t>
                      </a:r>
                      <a:endParaRPr>
                        <a:latin typeface="한컴바탕"/>
                        <a:ea typeface="한컴바탕"/>
                        <a:cs typeface="한컴바탕"/>
                        <a:sym typeface="한컴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none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6111" y="0"/>
            <a:ext cx="8882727" cy="680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이미지 갤러리"/>
          <p:cNvGrpSpPr/>
          <p:nvPr/>
        </p:nvGrpSpPr>
        <p:grpSpPr>
          <a:xfrm>
            <a:off x="3580842" y="379967"/>
            <a:ext cx="8636424" cy="6517166"/>
            <a:chOff x="0" y="0"/>
            <a:chExt cx="8636422" cy="6517164"/>
          </a:xfrm>
        </p:grpSpPr>
        <p:pic>
          <p:nvPicPr>
            <p:cNvPr id="175" name="스크린샷 2019-06-21 오전 10.29.51.png" descr="스크린샷 2019-06-21 오전 10.29.5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96" b="96"/>
            <a:stretch>
              <a:fillRect/>
            </a:stretch>
          </p:blipFill>
          <p:spPr>
            <a:xfrm>
              <a:off x="0" y="-1"/>
              <a:ext cx="8636423" cy="6098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주석을 입력합니다."/>
            <p:cNvSpPr txBox="1"/>
            <p:nvPr/>
          </p:nvSpPr>
          <p:spPr>
            <a:xfrm>
              <a:off x="-1" y="6174264"/>
              <a:ext cx="8636424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defTabSz="457200">
                <a:defRPr sz="1200"/>
              </a:lvl1pPr>
            </a:lstStyle>
            <a:p>
              <a:r>
                <a:t>주석을 입력합니다.</a:t>
              </a:r>
            </a:p>
          </p:txBody>
        </p:sp>
      </p:grpSp>
      <p:graphicFrame>
        <p:nvGraphicFramePr>
          <p:cNvPr id="178" name="표"/>
          <p:cNvGraphicFramePr/>
          <p:nvPr/>
        </p:nvGraphicFramePr>
        <p:xfrm>
          <a:off x="260987" y="58258"/>
          <a:ext cx="3325606" cy="4853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3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561">
                <a:tc gridSpan="2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Recommend announcement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31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 interface를 실행한다.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2. training에 사용할 data를 제한한다. </a:t>
                      </a:r>
                    </a:p>
                    <a:p>
                      <a:pPr algn="l">
                        <a:defRPr sz="1800"/>
                      </a:pPr>
                      <a:r>
                        <a:t>3. Performer가 현재 지원한 모집공고가 없으면 악기에 따라 분류하여 추천한다. </a:t>
                      </a:r>
                    </a:p>
                    <a:p>
                      <a:pPr algn="l">
                        <a:defRPr sz="1800"/>
                      </a:pPr>
                      <a:r>
                        <a:t>4. performer가 모집공고에 지원한 적이 있으면 유사한 performer를 찾아 추천한다.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7032F-9A86-415A-BA05-7B3D49EC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8"/>
            <a:ext cx="10515600" cy="6771939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Non_Login_UI</a:t>
            </a:r>
            <a:r>
              <a:rPr lang="en-US" altLang="ko-KR" dirty="0"/>
              <a:t> Class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로그인 되지 않은 기본적인 화면을 사용자에게 출력</a:t>
            </a:r>
            <a:r>
              <a:rPr lang="en-US" altLang="ko-KR" dirty="0"/>
              <a:t>. (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가능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 err="1"/>
              <a:t>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회원가입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completeSignUp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회원가입이 완료되었을 때 완료된 것을 사용자에게 출력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login()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사용자로부터 </a:t>
            </a:r>
            <a:r>
              <a:rPr lang="en-US" altLang="ko-KR" dirty="0" err="1"/>
              <a:t>id,pw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control class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failLogin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로그인에 실패하였을 때 실패 한 것을 사용자에게 출력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Non_Login</a:t>
            </a:r>
            <a:r>
              <a:rPr lang="en-US" altLang="ko-KR" dirty="0"/>
              <a:t> class</a:t>
            </a:r>
            <a:endParaRPr lang="ko-KR" altLang="en-US" dirty="0"/>
          </a:p>
          <a:p>
            <a:pPr fontAlgn="base"/>
            <a:r>
              <a:rPr lang="en-US" altLang="ko-KR" dirty="0" err="1"/>
              <a:t>controlSignUp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</a:t>
            </a:r>
            <a:r>
              <a:rPr lang="en-US" altLang="ko-KR" dirty="0" err="1"/>
              <a:t>classd</a:t>
            </a:r>
            <a:r>
              <a:rPr lang="ko-KR" altLang="en-US" dirty="0"/>
              <a:t>에서 사용자가 회원가입 버튼을 누른 것을 알고 </a:t>
            </a:r>
            <a:r>
              <a:rPr lang="en-US" altLang="ko-KR" dirty="0" err="1"/>
              <a:t>SignUp_UI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startInterface</a:t>
            </a:r>
            <a:r>
              <a:rPr lang="en-US" altLang="ko-KR" dirty="0"/>
              <a:t>() </a:t>
            </a:r>
            <a:r>
              <a:rPr lang="ko-KR" altLang="en-US" dirty="0"/>
              <a:t>함수를 실행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controlLogin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로그인 버튼을 누른 것을 알고 로그인 제어 기능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err="1"/>
              <a:t>compareIDPW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사용자에게서 </a:t>
            </a:r>
            <a:r>
              <a:rPr lang="ko-KR" altLang="en-US" dirty="0" err="1"/>
              <a:t>입력받은</a:t>
            </a:r>
            <a:r>
              <a:rPr lang="ko-KR" altLang="en-US" dirty="0"/>
              <a:t> 아이디와 모든 </a:t>
            </a:r>
            <a:r>
              <a:rPr lang="en-US" altLang="ko-KR" dirty="0"/>
              <a:t>member</a:t>
            </a:r>
            <a:r>
              <a:rPr lang="ko-KR" altLang="en-US" dirty="0"/>
              <a:t>들의 </a:t>
            </a:r>
            <a:r>
              <a:rPr lang="en-US" altLang="ko-KR" dirty="0" err="1"/>
              <a:t>id,pw</a:t>
            </a:r>
            <a:r>
              <a:rPr lang="ko-KR" altLang="en-US" dirty="0"/>
              <a:t>들을 비교하여 일치하는게 있는지 확인하는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7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46500-9555-47C8-94F6-2598A06C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일정표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20E591B-9FC8-48AB-9EAF-F92BD8AA42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179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Login_UI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로그인된</a:t>
            </a:r>
            <a:r>
              <a:rPr lang="ko-KR" altLang="en-US" dirty="0"/>
              <a:t> 기본화면을 사용자에게 출력</a:t>
            </a:r>
            <a:r>
              <a:rPr lang="en-US" altLang="ko-KR" dirty="0"/>
              <a:t>(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회원탈퇴</a:t>
            </a:r>
            <a:r>
              <a:rPr lang="en-US" altLang="ko-KR" dirty="0"/>
              <a:t>, </a:t>
            </a:r>
            <a:r>
              <a:rPr lang="ko-KR" altLang="en-US" dirty="0"/>
              <a:t>공고 등록</a:t>
            </a:r>
            <a:r>
              <a:rPr lang="en-US" altLang="ko-KR" dirty="0"/>
              <a:t>, </a:t>
            </a:r>
            <a:r>
              <a:rPr lang="ko-KR" altLang="en-US" dirty="0"/>
              <a:t>등록공고조회</a:t>
            </a:r>
            <a:r>
              <a:rPr lang="en-US" altLang="ko-KR" dirty="0"/>
              <a:t>, </a:t>
            </a:r>
            <a:r>
              <a:rPr lang="ko-KR" altLang="en-US" dirty="0"/>
              <a:t>지원가능 공고 조회</a:t>
            </a:r>
            <a:r>
              <a:rPr lang="en-US" altLang="ko-KR" dirty="0"/>
              <a:t>, </a:t>
            </a:r>
            <a:r>
              <a:rPr lang="ko-KR" altLang="en-US" dirty="0"/>
              <a:t>지원한 공고조회 등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 err="1"/>
              <a:t>logOut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</a:t>
            </a:r>
            <a:r>
              <a:rPr lang="en-US" altLang="ko-KR" dirty="0"/>
              <a:t>logout</a:t>
            </a:r>
            <a:r>
              <a:rPr lang="ko-KR" altLang="en-US" dirty="0"/>
              <a:t>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 전달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withdrawMember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</a:t>
            </a:r>
            <a:r>
              <a:rPr lang="ko-KR" altLang="en-US" dirty="0" err="1"/>
              <a:t>회원탈퇴버튼을</a:t>
            </a:r>
            <a:r>
              <a:rPr lang="ko-KR" altLang="en-US" dirty="0"/>
              <a:t>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failWithdrawMember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사용자에게 회원탈퇴가 실패하였다는 것을 출력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registerAnnouncement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등록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completeRegisterAnnouncement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등록한 모집공고가 등록되었음을 사용자에게 출력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inquireMyAnnouncement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내가 등록한 모집공고 조회버튼을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AvailableAnnouncementList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이용가능한 모집공고 조회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appledAnnounce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내가 지원한 모집공고 </a:t>
            </a:r>
            <a:r>
              <a:rPr lang="ko-KR" altLang="en-US" dirty="0" err="1"/>
              <a:t>조회버트을</a:t>
            </a:r>
            <a:r>
              <a:rPr lang="ko-KR" altLang="en-US" dirty="0"/>
              <a:t> 누른 것을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5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-Login</a:t>
            </a:r>
            <a:endParaRPr lang="ko-KR" altLang="en-US" dirty="0"/>
          </a:p>
          <a:p>
            <a:pPr fontAlgn="base"/>
            <a:r>
              <a:rPr lang="en-US" altLang="ko-KR" dirty="0" err="1"/>
              <a:t>controlLogout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로그아웃 버튼을 누른 것을 알고 로그아웃 제어 기능</a:t>
            </a:r>
          </a:p>
          <a:p>
            <a:pPr fontAlgn="base"/>
            <a:r>
              <a:rPr lang="en-US" altLang="ko-KR" dirty="0" err="1"/>
              <a:t>controlWithdrawMember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회원탈퇴 버튼을 누른 것을 알고 회원탈퇴 제어 기능</a:t>
            </a:r>
          </a:p>
          <a:p>
            <a:pPr fontAlgn="base"/>
            <a:r>
              <a:rPr lang="en-US" altLang="ko-KR" dirty="0" err="1"/>
              <a:t>controlRegisterAnnouncement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모집공고 버튼을 누른 것을 알고 </a:t>
            </a:r>
            <a:r>
              <a:rPr lang="en-US" altLang="ko-KR" dirty="0" err="1"/>
              <a:t>Register_Announcement_UI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startInterface</a:t>
            </a:r>
            <a:r>
              <a:rPr lang="en-US" altLang="ko-KR" dirty="0"/>
              <a:t>() </a:t>
            </a:r>
            <a:r>
              <a:rPr lang="ko-KR" altLang="en-US" dirty="0"/>
              <a:t>실행</a:t>
            </a:r>
          </a:p>
          <a:p>
            <a:pPr fontAlgn="base"/>
            <a:r>
              <a:rPr lang="en-US" altLang="ko-KR" dirty="0" err="1"/>
              <a:t>controlInquireMyAnnouncement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등록한 모집공고 조회버튼 누른 것을 알고 등록한 모집공고 조회 제어 기능</a:t>
            </a:r>
          </a:p>
          <a:p>
            <a:pPr fontAlgn="base"/>
            <a:r>
              <a:rPr lang="en-US" altLang="ko-KR" dirty="0" err="1"/>
              <a:t>controlAvailableAnnouncementList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지원가능한 모집공고 조회버튼 누른 것을 알고 지원 가능한 모집공고 조회 제어 기능</a:t>
            </a:r>
          </a:p>
          <a:p>
            <a:pPr fontAlgn="base"/>
            <a:r>
              <a:rPr lang="en-US" altLang="ko-KR" dirty="0" err="1"/>
              <a:t>controlAppledAnnouncement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에서 사용자가 </a:t>
            </a:r>
            <a:r>
              <a:rPr lang="ko-KR" altLang="en-US" dirty="0" err="1"/>
              <a:t>지원했었더</a:t>
            </a:r>
            <a:r>
              <a:rPr lang="ko-KR" altLang="en-US" dirty="0"/>
              <a:t> 모집공고 조회버튼 누른 것을 알고 지원 </a:t>
            </a:r>
            <a:r>
              <a:rPr lang="ko-KR" altLang="en-US" dirty="0" err="1"/>
              <a:t>했었던</a:t>
            </a:r>
            <a:r>
              <a:rPr lang="ko-KR" altLang="en-US" dirty="0"/>
              <a:t> 모집공고 조회 제어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62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SignUp_UI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회원정보를 입력하는 창을 출력</a:t>
            </a:r>
          </a:p>
          <a:p>
            <a:pPr fontAlgn="base"/>
            <a:r>
              <a:rPr lang="en-US" altLang="ko-KR" dirty="0" err="1"/>
              <a:t>inputUserInformation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사용자의 기본정보를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failSignUp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사용자에게 회원가입이 실패하였음을 출력</a:t>
            </a:r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SignUp</a:t>
            </a:r>
            <a:endParaRPr lang="ko-KR" altLang="en-US" dirty="0"/>
          </a:p>
          <a:p>
            <a:pPr fontAlgn="base"/>
            <a:r>
              <a:rPr lang="en-US" altLang="ko-KR" dirty="0" err="1"/>
              <a:t>controlUserInformation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 class</a:t>
            </a:r>
            <a:r>
              <a:rPr lang="ko-KR" altLang="en-US" dirty="0"/>
              <a:t>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정보로 회원가입 제어</a:t>
            </a:r>
          </a:p>
          <a:p>
            <a:pPr fontAlgn="base"/>
            <a:r>
              <a:rPr lang="en-US" altLang="ko-KR" dirty="0" err="1"/>
              <a:t>compareID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와 현재 </a:t>
            </a:r>
            <a:r>
              <a:rPr lang="en-US" altLang="ko-KR" dirty="0"/>
              <a:t>member</a:t>
            </a:r>
            <a:r>
              <a:rPr lang="ko-KR" altLang="en-US" dirty="0"/>
              <a:t>들의 </a:t>
            </a:r>
            <a:r>
              <a:rPr lang="en-US" altLang="ko-KR" dirty="0"/>
              <a:t>ID</a:t>
            </a:r>
            <a:r>
              <a:rPr lang="ko-KR" altLang="en-US" dirty="0"/>
              <a:t>간의 중복이 있는지 확인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5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Register_Announcement_UI</a:t>
            </a:r>
            <a:endParaRPr lang="en-US" altLang="ko-KR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등록할 모집공고 정보를 입력하는 창 출력</a:t>
            </a:r>
          </a:p>
          <a:p>
            <a:pPr fontAlgn="base"/>
            <a:r>
              <a:rPr lang="en-US" altLang="ko-KR" dirty="0" err="1"/>
              <a:t>inputAnnouncementInformation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모집공고 정보를 </a:t>
            </a:r>
            <a:r>
              <a:rPr lang="en-US" altLang="ko-KR" dirty="0"/>
              <a:t>control class</a:t>
            </a:r>
            <a:r>
              <a:rPr lang="ko-KR" altLang="en-US" dirty="0"/>
              <a:t>로 전달</a:t>
            </a:r>
          </a:p>
          <a:p>
            <a:pPr fontAlgn="base"/>
            <a:r>
              <a:rPr lang="en-US" altLang="ko-KR" dirty="0" err="1"/>
              <a:t>failRegisterAnnouncement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사용자에게 모집공고 등록이 실패하였음을 출력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Register_Announcement</a:t>
            </a:r>
            <a:endParaRPr lang="en-US" altLang="ko-KR" dirty="0"/>
          </a:p>
          <a:p>
            <a:pPr fontAlgn="base"/>
            <a:r>
              <a:rPr lang="en-US" altLang="ko-KR" dirty="0" err="1"/>
              <a:t>controlAnnouncementInformation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en-US" altLang="ko-KR" dirty="0"/>
              <a:t>boundary </a:t>
            </a:r>
            <a:r>
              <a:rPr lang="en-US" altLang="ko-KR" dirty="0" err="1"/>
              <a:t>clas</a:t>
            </a:r>
            <a:r>
              <a:rPr lang="ko-KR" altLang="en-US" dirty="0"/>
              <a:t>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모집공고 정보로 모집공고 등록 제어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9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InquireMyAnnouncement_UI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등록한 모집공고들을 간단히 보여주는 창 출력</a:t>
            </a:r>
          </a:p>
          <a:p>
            <a:pPr fontAlgn="base"/>
            <a:r>
              <a:rPr lang="en-US" altLang="ko-KR" dirty="0" err="1"/>
              <a:t>selectAnnouncement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상세보기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</a:p>
          <a:p>
            <a:pPr fontAlgn="base"/>
            <a:r>
              <a:rPr lang="en-US" altLang="ko-KR" dirty="0" err="1"/>
              <a:t>editAnnouncement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수정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</a:p>
          <a:p>
            <a:pPr fontAlgn="base"/>
            <a:r>
              <a:rPr lang="en-US" altLang="ko-KR" dirty="0" err="1"/>
              <a:t>cancleAnnouncemet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삭제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InquireMyAnnouncement</a:t>
            </a:r>
            <a:endParaRPr lang="ko-KR" altLang="en-US" dirty="0"/>
          </a:p>
          <a:p>
            <a:pPr fontAlgn="base"/>
            <a:r>
              <a:rPr lang="en-US" altLang="ko-KR" dirty="0" err="1"/>
              <a:t>controlMyAnnouncement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등록한 모집공고 보기 버튼 누른 것을 알고 등록한 모집공고 제어 기능</a:t>
            </a:r>
          </a:p>
          <a:p>
            <a:pPr fontAlgn="base"/>
            <a:r>
              <a:rPr lang="en-US" altLang="ko-KR" dirty="0" err="1"/>
              <a:t>controlselectAnnouncement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상세보기 버튼을 누른 것을 알고 모집공고 상세보기 제어</a:t>
            </a:r>
          </a:p>
          <a:p>
            <a:pPr fontAlgn="base"/>
            <a:r>
              <a:rPr lang="en-US" altLang="ko-KR" dirty="0" err="1"/>
              <a:t>controleditAnnouncement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수정 버튼을 누른 것을 알고 모집공고 수정 제어</a:t>
            </a:r>
          </a:p>
          <a:p>
            <a:pPr fontAlgn="base"/>
            <a:r>
              <a:rPr lang="en-US" altLang="ko-KR" dirty="0" err="1"/>
              <a:t>controlcancleAnnouncemet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삭제 버튼을 누른 것을 알고 모집공고 삭제 제어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39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62500" lnSpcReduction="20000"/>
          </a:bodyPr>
          <a:lstStyle/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DetailAnnouncement_UI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모집공고 하나를 상세하게 보여주는 창 출력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SearchAvailableAnnouncementList_UI</a:t>
            </a:r>
            <a:endParaRPr lang="ko-KR" altLang="en-US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이용가능한 모집공고를 보여주는 창 출력</a:t>
            </a:r>
          </a:p>
          <a:p>
            <a:pPr fontAlgn="base"/>
            <a:r>
              <a:rPr lang="en-US" altLang="ko-KR" dirty="0" err="1"/>
              <a:t>selectAnnouncement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모집공고를 선택 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</a:p>
          <a:p>
            <a:pPr fontAlgn="base"/>
            <a:r>
              <a:rPr lang="en-US" altLang="ko-KR" dirty="0" err="1"/>
              <a:t>applyAnnouncement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에서 모집공고 지원버튼을 누른 것을 </a:t>
            </a:r>
            <a:r>
              <a:rPr lang="en-US" altLang="ko-KR" dirty="0"/>
              <a:t>control class</a:t>
            </a:r>
            <a:r>
              <a:rPr lang="ko-KR" altLang="en-US" dirty="0"/>
              <a:t>에게 전달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SearchAvailableAnnouncementList</a:t>
            </a:r>
            <a:endParaRPr lang="ko-KR" altLang="en-US" dirty="0"/>
          </a:p>
          <a:p>
            <a:pPr fontAlgn="base"/>
            <a:r>
              <a:rPr lang="en-US" altLang="ko-KR" dirty="0" err="1"/>
              <a:t>controlAvailableList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지원가능한 모집공고 보기 버튼 누른 것을 알고 지원 가능한 모집공고 제어 기능</a:t>
            </a:r>
          </a:p>
          <a:p>
            <a:pPr fontAlgn="base"/>
            <a:r>
              <a:rPr lang="en-US" altLang="ko-KR" dirty="0" err="1"/>
              <a:t>controlSelectAnnouncemnt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선택 버튼을 누른 것을 알고 모집공고 선택 제어</a:t>
            </a:r>
          </a:p>
          <a:p>
            <a:pPr fontAlgn="base"/>
            <a:r>
              <a:rPr lang="en-US" altLang="ko-KR" dirty="0" err="1"/>
              <a:t>controlAppayAnnouncemet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모집공고 지원 버튼을 누른 것을 알고 모집공고 지원 제어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7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SearchAppledAnnouncementListUI</a:t>
            </a:r>
            <a:endParaRPr lang="en-US" altLang="ko-KR" dirty="0"/>
          </a:p>
          <a:p>
            <a:pPr fontAlgn="base"/>
            <a:r>
              <a:rPr lang="en-US" altLang="ko-KR" dirty="0" err="1"/>
              <a:t>startInterface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사용자가 지원했던 모집공고를 보여주는 창 출력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SearchAppledAnnouncementList</a:t>
            </a:r>
            <a:endParaRPr lang="en-US" altLang="ko-KR" dirty="0"/>
          </a:p>
          <a:p>
            <a:pPr fontAlgn="base"/>
            <a:r>
              <a:rPr lang="en-US" altLang="ko-KR" dirty="0" err="1"/>
              <a:t>controlAppledAnnouncementList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en-US" altLang="ko-KR" dirty="0"/>
              <a:t>boundary</a:t>
            </a:r>
            <a:r>
              <a:rPr lang="ko-KR" altLang="en-US" dirty="0"/>
              <a:t>에서 사용자가 </a:t>
            </a:r>
            <a:r>
              <a:rPr lang="ko-KR" altLang="en-US" dirty="0" err="1"/>
              <a:t>지원했었던</a:t>
            </a:r>
            <a:r>
              <a:rPr lang="ko-KR" altLang="en-US" dirty="0"/>
              <a:t> 모집공고 보기 버튼 누른 것을 알고 지원 </a:t>
            </a:r>
            <a:r>
              <a:rPr lang="ko-KR" altLang="en-US" dirty="0" err="1"/>
              <a:t>했었던</a:t>
            </a:r>
            <a:r>
              <a:rPr lang="ko-KR" altLang="en-US" dirty="0"/>
              <a:t> 모집공고 제어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1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altLang="ko-KR" dirty="0"/>
              <a:t>-Session</a:t>
            </a:r>
            <a:endParaRPr lang="ko-KR" altLang="en-US" dirty="0"/>
          </a:p>
          <a:p>
            <a:pPr fontAlgn="base"/>
            <a:r>
              <a:rPr lang="en-US" altLang="ko-KR" dirty="0" err="1"/>
              <a:t>setCurrentID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현재 접속한 유저의 아이디 지정</a:t>
            </a:r>
          </a:p>
          <a:p>
            <a:pPr fontAlgn="base"/>
            <a:r>
              <a:rPr lang="en-US" altLang="ko-KR" dirty="0" err="1"/>
              <a:t>getCurrentID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현재 접속한 유저의 아이디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-Member</a:t>
            </a:r>
            <a:endParaRPr lang="ko-KR" altLang="en-US" dirty="0"/>
          </a:p>
          <a:p>
            <a:pPr fontAlgn="base"/>
            <a:r>
              <a:rPr lang="en-US" altLang="ko-KR" dirty="0" err="1"/>
              <a:t>getID</a:t>
            </a:r>
            <a:r>
              <a:rPr lang="en-US" altLang="ko-KR" dirty="0"/>
              <a:t>(), </a:t>
            </a:r>
            <a:r>
              <a:rPr lang="en-US" altLang="ko-KR" dirty="0" err="1"/>
              <a:t>getPW</a:t>
            </a:r>
            <a:r>
              <a:rPr lang="en-US" altLang="ko-KR" dirty="0"/>
              <a:t>(), </a:t>
            </a:r>
            <a:r>
              <a:rPr lang="en-US" altLang="ko-KR" dirty="0" err="1"/>
              <a:t>getTYPE</a:t>
            </a:r>
            <a:r>
              <a:rPr lang="en-US" altLang="ko-KR" dirty="0"/>
              <a:t>(), </a:t>
            </a:r>
            <a:r>
              <a:rPr lang="en-US" altLang="ko-KR" dirty="0" err="1"/>
              <a:t>getMemberInformation</a:t>
            </a:r>
            <a:r>
              <a:rPr lang="en-US" altLang="ko-KR" dirty="0"/>
              <a:t>() : id, pw, type, </a:t>
            </a:r>
            <a:r>
              <a:rPr lang="ko-KR" altLang="en-US" dirty="0" err="1"/>
              <a:t>모든정보</a:t>
            </a:r>
            <a:r>
              <a:rPr lang="ko-KR" altLang="en-US" dirty="0"/>
              <a:t>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-Recruiter</a:t>
            </a:r>
            <a:endParaRPr lang="ko-KR" altLang="en-US" dirty="0"/>
          </a:p>
          <a:p>
            <a:pPr fontAlgn="base"/>
            <a:r>
              <a:rPr lang="en-US" altLang="ko-KR" dirty="0" err="1"/>
              <a:t>getRecruitmentAnnouncement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주최자가 </a:t>
            </a:r>
            <a:r>
              <a:rPr lang="ko-KR" altLang="en-US" dirty="0" err="1"/>
              <a:t>등록했었던</a:t>
            </a:r>
            <a:r>
              <a:rPr lang="ko-KR" altLang="en-US" dirty="0"/>
              <a:t> 모집공고 리스트를 반환</a:t>
            </a:r>
          </a:p>
          <a:p>
            <a:pPr fontAlgn="base"/>
            <a:r>
              <a:rPr lang="en-US" altLang="ko-KR" dirty="0" err="1"/>
              <a:t>addAnnouncement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등록한 모집공고를 모집공고 리스트에 추가</a:t>
            </a:r>
          </a:p>
          <a:p>
            <a:pPr fontAlgn="base"/>
            <a:r>
              <a:rPr lang="en-US" altLang="ko-KR" dirty="0" err="1"/>
              <a:t>deleteRecruitmentAnnouncement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취소한 모집공고를 모집공고리스트에서 삭제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-Performer</a:t>
            </a:r>
            <a:endParaRPr lang="ko-KR" altLang="en-US" dirty="0"/>
          </a:p>
          <a:p>
            <a:pPr fontAlgn="base"/>
            <a:r>
              <a:rPr lang="en-US" altLang="ko-KR" dirty="0" err="1"/>
              <a:t>addAnnouncement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지원한 모집공고를 모집공고 리스트에 추가</a:t>
            </a:r>
          </a:p>
          <a:p>
            <a:pPr fontAlgn="base"/>
            <a:r>
              <a:rPr lang="en-US" altLang="ko-KR" dirty="0" err="1"/>
              <a:t>getAppledAnnouncement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지원했었던</a:t>
            </a:r>
            <a:r>
              <a:rPr lang="ko-KR" altLang="en-US" dirty="0"/>
              <a:t> 모집공고 리스트 반환</a:t>
            </a:r>
          </a:p>
          <a:p>
            <a:pPr fontAlgn="base"/>
            <a:r>
              <a:rPr lang="en-US" altLang="ko-KR" dirty="0" err="1"/>
              <a:t>getSimilarPerformer</a:t>
            </a:r>
            <a:r>
              <a:rPr lang="en-US" altLang="ko-KR" dirty="0"/>
              <a:t>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나와 가장 유사한 </a:t>
            </a:r>
            <a:r>
              <a:rPr lang="en-US" altLang="ko-KR" dirty="0"/>
              <a:t>performer member class</a:t>
            </a:r>
            <a:r>
              <a:rPr lang="ko-KR" altLang="en-US" dirty="0"/>
              <a:t>를 반환하여 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5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50E-AEAB-4AB6-9AD6-D232D05A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-Announcement</a:t>
            </a:r>
          </a:p>
          <a:p>
            <a:pPr fontAlgn="base"/>
            <a:r>
              <a:rPr lang="en-US" altLang="ko-KR" dirty="0" err="1"/>
              <a:t>getSimpleAnnouncement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간단한 모집공고 정보를 반환</a:t>
            </a:r>
          </a:p>
          <a:p>
            <a:pPr fontAlgn="base"/>
            <a:r>
              <a:rPr lang="en-US" altLang="ko-KR" dirty="0" err="1"/>
              <a:t>detailAnnouncement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자세하게 모집공고 정보를 반환</a:t>
            </a:r>
          </a:p>
          <a:p>
            <a:pPr fontAlgn="base"/>
            <a:r>
              <a:rPr lang="en-US" altLang="ko-KR" dirty="0" err="1"/>
              <a:t>modifyAnnouncement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모집공고 정보를 수정하는 함수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AnnouncementCollection</a:t>
            </a:r>
            <a:endParaRPr lang="en-US" altLang="ko-KR" dirty="0"/>
          </a:p>
          <a:p>
            <a:pPr fontAlgn="base"/>
            <a:r>
              <a:rPr lang="en-US" altLang="ko-KR" dirty="0" err="1"/>
              <a:t>addAnnouncement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모집공고 리스트에 모집공고를 추가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deleteAnnouncement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모집공고 리스트에서 모집공고를 삭제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getAvailavleAnnouncement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모집공고 리스트 중에서 지원가능한 모집공고 리스트 반환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MemberCollection</a:t>
            </a:r>
            <a:endParaRPr lang="en-US" altLang="ko-KR" dirty="0"/>
          </a:p>
          <a:p>
            <a:pPr fontAlgn="base"/>
            <a:r>
              <a:rPr lang="en-US" altLang="ko-KR" dirty="0" err="1"/>
              <a:t>getMembers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member </a:t>
            </a:r>
            <a:r>
              <a:rPr lang="ko-KR" altLang="en-US" dirty="0"/>
              <a:t>리스트를 반환</a:t>
            </a:r>
          </a:p>
          <a:p>
            <a:pPr fontAlgn="base"/>
            <a:r>
              <a:rPr lang="en-US" altLang="ko-KR" dirty="0" err="1"/>
              <a:t>addMember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member </a:t>
            </a:r>
            <a:r>
              <a:rPr lang="ko-KR" altLang="en-US" dirty="0"/>
              <a:t>리스트에 </a:t>
            </a:r>
            <a:r>
              <a:rPr lang="en-US" altLang="ko-KR" dirty="0"/>
              <a:t>member </a:t>
            </a:r>
            <a:r>
              <a:rPr lang="ko-KR" altLang="en-US" dirty="0"/>
              <a:t>추가</a:t>
            </a:r>
          </a:p>
          <a:p>
            <a:pPr fontAlgn="base"/>
            <a:r>
              <a:rPr lang="en-US" altLang="ko-KR" dirty="0" err="1"/>
              <a:t>deleteMember</a:t>
            </a:r>
            <a:r>
              <a:rPr lang="en-US" altLang="ko-KR" dirty="0"/>
              <a:t>()</a:t>
            </a:r>
          </a:p>
          <a:p>
            <a:pPr marL="0" indent="0" fontAlgn="base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member </a:t>
            </a:r>
            <a:r>
              <a:rPr lang="ko-KR" altLang="en-US" dirty="0"/>
              <a:t>리스트에 </a:t>
            </a:r>
            <a:r>
              <a:rPr lang="en-US" altLang="ko-KR" dirty="0"/>
              <a:t>member </a:t>
            </a:r>
            <a:r>
              <a:rPr lang="ko-KR" altLang="en-US" dirty="0"/>
              <a:t>삭제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7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7E60F-257C-4219-90AE-088A607D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4FB7-68F1-49CE-A5ED-6B0D0678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312" y="1754187"/>
            <a:ext cx="3933825" cy="4351338"/>
          </a:xfrm>
        </p:spPr>
        <p:txBody>
          <a:bodyPr>
            <a:normAutofit fontScale="550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           let ranking = [];</a:t>
            </a:r>
          </a:p>
          <a:p>
            <a:r>
              <a:rPr lang="en-US" altLang="ko-KR" dirty="0"/>
              <a:t>            for (let </a:t>
            </a:r>
            <a:r>
              <a:rPr lang="en-US" altLang="ko-KR" dirty="0" err="1"/>
              <a:t>itemId</a:t>
            </a:r>
            <a:r>
              <a:rPr lang="en-US" altLang="ko-KR" dirty="0"/>
              <a:t> in </a:t>
            </a:r>
            <a:r>
              <a:rPr lang="en-US" altLang="ko-KR" dirty="0" err="1"/>
              <a:t>itemRank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ranking.push</a:t>
            </a:r>
            <a:r>
              <a:rPr lang="en-US" altLang="ko-KR" dirty="0"/>
              <a:t>({</a:t>
            </a:r>
            <a:r>
              <a:rPr lang="en-US" altLang="ko-KR" dirty="0" err="1"/>
              <a:t>itemId</a:t>
            </a:r>
            <a:r>
              <a:rPr lang="en-US" altLang="ko-KR" dirty="0"/>
              <a:t>: </a:t>
            </a:r>
            <a:r>
              <a:rPr lang="en-US" altLang="ko-KR" dirty="0" err="1"/>
              <a:t>itemId</a:t>
            </a:r>
            <a:r>
              <a:rPr lang="en-US" altLang="ko-KR" dirty="0"/>
              <a:t>, play: </a:t>
            </a:r>
            <a:r>
              <a:rPr lang="en-US" altLang="ko-KR" dirty="0" err="1"/>
              <a:t>itemRank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]});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ranking.sort</a:t>
            </a:r>
            <a:r>
              <a:rPr lang="en-US" altLang="ko-KR" dirty="0"/>
              <a:t>((a, b)=&gt; </a:t>
            </a:r>
            <a:r>
              <a:rPr lang="en-US" altLang="ko-KR" dirty="0" err="1"/>
              <a:t>b.play</a:t>
            </a:r>
            <a:r>
              <a:rPr lang="en-US" altLang="ko-KR" dirty="0"/>
              <a:t> - </a:t>
            </a:r>
            <a:r>
              <a:rPr lang="en-US" altLang="ko-KR" dirty="0" err="1"/>
              <a:t>a.play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trained.userBase</a:t>
            </a:r>
            <a:r>
              <a:rPr lang="en-US" altLang="ko-KR" dirty="0"/>
              <a:t> = </a:t>
            </a:r>
            <a:r>
              <a:rPr lang="en-US" altLang="ko-KR" dirty="0" err="1"/>
              <a:t>userBase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trained.itemBase</a:t>
            </a:r>
            <a:r>
              <a:rPr lang="en-US" altLang="ko-KR" dirty="0"/>
              <a:t> = </a:t>
            </a:r>
            <a:r>
              <a:rPr lang="en-US" altLang="ko-KR" dirty="0" err="1"/>
              <a:t>itemBase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trained.ranking</a:t>
            </a:r>
            <a:r>
              <a:rPr lang="en-US" altLang="ko-KR" dirty="0"/>
              <a:t> = ranking;</a:t>
            </a:r>
          </a:p>
          <a:p>
            <a:r>
              <a:rPr lang="en-US" altLang="ko-KR" dirty="0"/>
              <a:t>    };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514C20-2DC0-4BA3-BA66-1EAB3DDA97E7}"/>
              </a:ext>
            </a:extLst>
          </p:cNvPr>
          <p:cNvSpPr txBox="1">
            <a:spLocks/>
          </p:cNvSpPr>
          <p:nvPr/>
        </p:nvSpPr>
        <p:spPr>
          <a:xfrm>
            <a:off x="990600" y="1562101"/>
            <a:ext cx="4110038" cy="476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let train = (data, x, y, </a:t>
            </a:r>
            <a:r>
              <a:rPr lang="en-US" altLang="ko-KR" dirty="0" err="1"/>
              <a:t>val</a:t>
            </a:r>
            <a:r>
              <a:rPr lang="en-US" altLang="ko-KR" dirty="0"/>
              <a:t>)=&gt; {</a:t>
            </a:r>
          </a:p>
          <a:p>
            <a:r>
              <a:rPr lang="en-US" altLang="ko-KR" dirty="0"/>
              <a:t>            if (!x) x = 0;</a:t>
            </a:r>
          </a:p>
          <a:p>
            <a:r>
              <a:rPr lang="en-US" altLang="ko-KR" dirty="0"/>
              <a:t>            if (!y) y = 1;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val</a:t>
            </a:r>
            <a:r>
              <a:rPr lang="en-US" altLang="ko-KR" dirty="0"/>
              <a:t>) </a:t>
            </a:r>
            <a:r>
              <a:rPr lang="en-US" altLang="ko-KR" dirty="0" err="1"/>
              <a:t>val</a:t>
            </a:r>
            <a:r>
              <a:rPr lang="en-US" altLang="ko-KR" dirty="0"/>
              <a:t> = 2;</a:t>
            </a:r>
          </a:p>
          <a:p>
            <a:r>
              <a:rPr lang="en-US" altLang="ko-KR" dirty="0"/>
              <a:t>            let </a:t>
            </a:r>
            <a:r>
              <a:rPr lang="en-US" altLang="ko-KR" dirty="0" err="1"/>
              <a:t>userBase</a:t>
            </a:r>
            <a:r>
              <a:rPr lang="en-US" altLang="ko-KR" dirty="0"/>
              <a:t> = {}, </a:t>
            </a:r>
            <a:r>
              <a:rPr lang="en-US" altLang="ko-KR" dirty="0" err="1"/>
              <a:t>itemBase</a:t>
            </a:r>
            <a:r>
              <a:rPr lang="en-US" altLang="ko-KR" dirty="0"/>
              <a:t> = {}, </a:t>
            </a:r>
            <a:r>
              <a:rPr lang="en-US" altLang="ko-KR" dirty="0" err="1"/>
              <a:t>itemRank</a:t>
            </a:r>
            <a:r>
              <a:rPr lang="en-US" altLang="ko-KR" dirty="0"/>
              <a:t> = {};</a:t>
            </a:r>
          </a:p>
          <a:p>
            <a:endParaRPr lang="en-US" altLang="ko-KR" dirty="0"/>
          </a:p>
          <a:p>
            <a:r>
              <a:rPr lang="en-US" altLang="ko-KR" dirty="0"/>
              <a:t>            for (let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data.length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    let </a:t>
            </a:r>
            <a:r>
              <a:rPr lang="en-US" altLang="ko-KR" dirty="0" err="1"/>
              <a:t>userId</a:t>
            </a:r>
            <a:r>
              <a:rPr lang="en-US" altLang="ko-KR" dirty="0"/>
              <a:t> = data[</a:t>
            </a:r>
            <a:r>
              <a:rPr lang="en-US" altLang="ko-KR" dirty="0" err="1"/>
              <a:t>i</a:t>
            </a:r>
            <a:r>
              <a:rPr lang="en-US" altLang="ko-KR" dirty="0"/>
              <a:t>][x];</a:t>
            </a:r>
          </a:p>
          <a:p>
            <a:r>
              <a:rPr lang="en-US" altLang="ko-KR" dirty="0"/>
              <a:t>                    let </a:t>
            </a:r>
            <a:r>
              <a:rPr lang="en-US" altLang="ko-KR" dirty="0" err="1"/>
              <a:t>itemId</a:t>
            </a:r>
            <a:r>
              <a:rPr lang="en-US" altLang="ko-KR" dirty="0"/>
              <a:t> = data[</a:t>
            </a:r>
            <a:r>
              <a:rPr lang="en-US" altLang="ko-KR" dirty="0" err="1"/>
              <a:t>i</a:t>
            </a:r>
            <a:r>
              <a:rPr lang="en-US" altLang="ko-KR" dirty="0"/>
              <a:t>][y];</a:t>
            </a:r>
          </a:p>
          <a:p>
            <a:r>
              <a:rPr lang="en-US" altLang="ko-KR" dirty="0"/>
              <a:t>                    let feature = data[</a:t>
            </a:r>
            <a:r>
              <a:rPr lang="en-US" altLang="ko-KR" dirty="0" err="1"/>
              <a:t>i</a:t>
            </a:r>
            <a:r>
              <a:rPr lang="en-US" altLang="ko-KR" dirty="0"/>
              <a:t>][</a:t>
            </a:r>
            <a:r>
              <a:rPr lang="en-US" altLang="ko-KR" dirty="0" err="1"/>
              <a:t>val</a:t>
            </a:r>
            <a:r>
              <a:rPr lang="en-US" altLang="ko-KR" dirty="0"/>
              <a:t>] * 1;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(!</a:t>
            </a:r>
            <a:r>
              <a:rPr lang="en-US" altLang="ko-KR" dirty="0" err="1"/>
              <a:t>userBase</a:t>
            </a:r>
            <a:r>
              <a:rPr lang="en-US" altLang="ko-KR" dirty="0"/>
              <a:t>[</a:t>
            </a:r>
            <a:r>
              <a:rPr lang="en-US" altLang="ko-KR" dirty="0" err="1"/>
              <a:t>userId</a:t>
            </a:r>
            <a:r>
              <a:rPr lang="en-US" altLang="ko-KR" dirty="0"/>
              <a:t>]) </a:t>
            </a:r>
            <a:r>
              <a:rPr lang="en-US" altLang="ko-KR" dirty="0" err="1"/>
              <a:t>userBase</a:t>
            </a:r>
            <a:r>
              <a:rPr lang="en-US" altLang="ko-KR" dirty="0"/>
              <a:t>[</a:t>
            </a:r>
            <a:r>
              <a:rPr lang="en-US" altLang="ko-KR" dirty="0" err="1"/>
              <a:t>userId</a:t>
            </a:r>
            <a:r>
              <a:rPr lang="en-US" altLang="ko-KR" dirty="0"/>
              <a:t>] = [];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userBase</a:t>
            </a:r>
            <a:r>
              <a:rPr lang="en-US" altLang="ko-KR" dirty="0"/>
              <a:t>[</a:t>
            </a:r>
            <a:r>
              <a:rPr lang="en-US" altLang="ko-KR" dirty="0" err="1"/>
              <a:t>userId</a:t>
            </a:r>
            <a:r>
              <a:rPr lang="en-US" altLang="ko-KR" dirty="0"/>
              <a:t>].push({</a:t>
            </a:r>
            <a:r>
              <a:rPr lang="en-US" altLang="ko-KR" dirty="0" err="1"/>
              <a:t>itemId</a:t>
            </a:r>
            <a:r>
              <a:rPr lang="en-US" altLang="ko-KR" dirty="0"/>
              <a:t>: </a:t>
            </a:r>
            <a:r>
              <a:rPr lang="en-US" altLang="ko-KR" dirty="0" err="1"/>
              <a:t>itemId</a:t>
            </a:r>
            <a:r>
              <a:rPr lang="en-US" altLang="ko-KR" dirty="0"/>
              <a:t>, feature: feature});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(!</a:t>
            </a:r>
            <a:r>
              <a:rPr lang="en-US" altLang="ko-KR" dirty="0" err="1"/>
              <a:t>itemBase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]) </a:t>
            </a:r>
            <a:r>
              <a:rPr lang="en-US" altLang="ko-KR" dirty="0" err="1"/>
              <a:t>itemBase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 = [];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itemBase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].push({</a:t>
            </a:r>
            <a:r>
              <a:rPr lang="en-US" altLang="ko-KR" dirty="0" err="1"/>
              <a:t>userId</a:t>
            </a:r>
            <a:r>
              <a:rPr lang="en-US" altLang="ko-KR" dirty="0"/>
              <a:t>: </a:t>
            </a:r>
            <a:r>
              <a:rPr lang="en-US" altLang="ko-KR" dirty="0" err="1"/>
              <a:t>userId</a:t>
            </a:r>
            <a:r>
              <a:rPr lang="en-US" altLang="ko-KR" dirty="0"/>
              <a:t>, feature: feature});</a:t>
            </a:r>
          </a:p>
          <a:p>
            <a:endParaRPr lang="en-US" altLang="ko-KR" dirty="0"/>
          </a:p>
          <a:p>
            <a:r>
              <a:rPr lang="en-US" altLang="ko-KR" dirty="0"/>
              <a:t>                    if (!</a:t>
            </a:r>
            <a:r>
              <a:rPr lang="en-US" altLang="ko-KR" dirty="0" err="1"/>
              <a:t>itemRank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]) </a:t>
            </a:r>
            <a:r>
              <a:rPr lang="en-US" altLang="ko-KR" dirty="0" err="1"/>
              <a:t>itemRank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itemRank</a:t>
            </a:r>
            <a:r>
              <a:rPr lang="en-US" altLang="ko-KR" dirty="0"/>
              <a:t>[</a:t>
            </a:r>
            <a:r>
              <a:rPr lang="en-US" altLang="ko-KR" dirty="0" err="1"/>
              <a:t>itemId</a:t>
            </a:r>
            <a:r>
              <a:rPr lang="en-US" altLang="ko-KR" dirty="0"/>
              <a:t>] += feature;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14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기능</a:t>
            </a:r>
          </a:p>
        </p:txBody>
      </p:sp>
      <p:sp>
        <p:nvSpPr>
          <p:cNvPr id="132" name="내용 개체 틀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500" b="1"/>
            </a:pPr>
            <a:r>
              <a:t>1.</a:t>
            </a:r>
            <a:r>
              <a:rPr sz="1400"/>
              <a:t>회원가입</a:t>
            </a:r>
            <a:r>
              <a:t> 기능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비회원은 프로그램을 사용하기 위해 회원 가입을 해야 한다. 자신의 ID, password 및 기본정보를 입력해야 한다. </a:t>
            </a:r>
            <a:endParaRPr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기본정보는 사용자 유형(주최자 또는 연주자), 이름, 주민번호, 주소 및 이메일을 포함한다. 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회원가입을 하면 주최자 혹은 연주자로서 시스템을 사용할 수 있다.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 b="1"/>
            </a:pPr>
            <a:r>
              <a:t>2.회원탈퇴 기능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회원은 이 시스템에서 탈퇴할 수 있다.  탈퇴와 동시에 시스템 사용 권한은 소멸한다. 단, 주최자는 모집 중인 공연이 없을 경우에만 탈퇴할 수 있다.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 b="1"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t>3.로그인/로그아웃 기능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회원이 ID와passwor로 로그인해야 한다.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회원은 로그아웃 할 수 있다.</a:t>
            </a: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 b="1"/>
            </a:pPr>
            <a:r>
              <a:t>4.모집공고 등록 기능</a:t>
            </a:r>
            <a:endParaRPr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marL="0" indent="0" algn="just">
              <a:lnSpc>
                <a:spcPct val="128000"/>
              </a:lnSpc>
              <a:spcBef>
                <a:spcPts val="0"/>
              </a:spcBef>
              <a:buSzTx/>
              <a:buNone/>
              <a:defRPr sz="1500"/>
            </a:pPr>
            <a:r>
              <a:t>주최자 회원은 모집공고를 공연시작 이틀 전까지 등록할 수 있다. 등록할 때에는 희망객원비용 및 공연정보를 입력해야 한다.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이미지 갤러리"/>
          <p:cNvGrpSpPr/>
          <p:nvPr/>
        </p:nvGrpSpPr>
        <p:grpSpPr>
          <a:xfrm>
            <a:off x="429182" y="47644"/>
            <a:ext cx="10283922" cy="7241594"/>
            <a:chOff x="0" y="0"/>
            <a:chExt cx="10283920" cy="7241593"/>
          </a:xfrm>
        </p:grpSpPr>
        <p:pic>
          <p:nvPicPr>
            <p:cNvPr id="180" name="스크린샷 2019-06-21 오전 10.23.31.png" descr="스크린샷 2019-06-21 오전 10.23.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780" b="780"/>
            <a:stretch>
              <a:fillRect/>
            </a:stretch>
          </p:blipFill>
          <p:spPr>
            <a:xfrm>
              <a:off x="-1" y="0"/>
              <a:ext cx="10283922" cy="68224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주석을 입력합니다."/>
            <p:cNvSpPr txBox="1"/>
            <p:nvPr/>
          </p:nvSpPr>
          <p:spPr>
            <a:xfrm>
              <a:off x="-1" y="6898693"/>
              <a:ext cx="10283921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defTabSz="457200">
                <a:defRPr sz="1200"/>
              </a:lvl1pPr>
            </a:lstStyle>
            <a:p>
              <a:r>
                <a:t>주석을 입력합니다.</a:t>
              </a:r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이미지 갤러리"/>
          <p:cNvGrpSpPr/>
          <p:nvPr/>
        </p:nvGrpSpPr>
        <p:grpSpPr>
          <a:xfrm>
            <a:off x="331190" y="77490"/>
            <a:ext cx="5766996" cy="7122121"/>
            <a:chOff x="0" y="0"/>
            <a:chExt cx="5766994" cy="7122120"/>
          </a:xfrm>
        </p:grpSpPr>
        <p:pic>
          <p:nvPicPr>
            <p:cNvPr id="184" name="스크린샷 2019-06-21 오전 10.29.20.png" descr="스크린샷 2019-06-21 오전 10.29.2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861" r="4861"/>
            <a:stretch>
              <a:fillRect/>
            </a:stretch>
          </p:blipFill>
          <p:spPr>
            <a:xfrm>
              <a:off x="-1" y="0"/>
              <a:ext cx="5766995" cy="6703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주석을 입력합니다."/>
            <p:cNvSpPr txBox="1"/>
            <p:nvPr/>
          </p:nvSpPr>
          <p:spPr>
            <a:xfrm>
              <a:off x="-1" y="6779220"/>
              <a:ext cx="5766995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defTabSz="457200">
                <a:defRPr sz="1200"/>
              </a:lvl1pPr>
            </a:lstStyle>
            <a:p>
              <a:r>
                <a:t>주석을 입력합니다.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역할 분담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역할 분담</a:t>
            </a:r>
          </a:p>
        </p:txBody>
      </p:sp>
      <p:sp>
        <p:nvSpPr>
          <p:cNvPr id="189" name="김영실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김영실</a:t>
            </a:r>
          </a:p>
          <a:p>
            <a:r>
              <a:t>announce management구현</a:t>
            </a:r>
          </a:p>
        </p:txBody>
      </p:sp>
      <p:sp>
        <p:nvSpPr>
          <p:cNvPr id="190" name="윤지원…"/>
          <p:cNvSpPr txBox="1"/>
          <p:nvPr/>
        </p:nvSpPr>
        <p:spPr>
          <a:xfrm>
            <a:off x="6324062" y="1825624"/>
            <a:ext cx="5181602" cy="435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맑은 고딕"/>
              </a:defRPr>
            </a:pPr>
            <a:r>
              <a:t>윤지원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맑은 고딕"/>
              </a:defRPr>
            </a:pPr>
            <a:r>
              <a:t>Member management, recommend management 구현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36"/>
          <p:cNvSpPr/>
          <p:nvPr/>
        </p:nvSpPr>
        <p:spPr>
          <a:xfrm>
            <a:off x="336882" y="321174"/>
            <a:ext cx="7174249" cy="5896747"/>
          </a:xfrm>
          <a:prstGeom prst="rect">
            <a:avLst/>
          </a:prstGeom>
          <a:solidFill>
            <a:srgbClr val="000000">
              <a:alpha val="15000"/>
            </a:srgbClr>
          </a:solidFill>
          <a:ln w="127000" cap="sq">
            <a:solidFill>
              <a:srgbClr val="000000">
                <a:alpha val="10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93" name="제목 1"/>
          <p:cNvSpPr txBox="1">
            <a:spLocks noGrp="1"/>
          </p:cNvSpPr>
          <p:nvPr>
            <p:ph type="title"/>
          </p:nvPr>
        </p:nvSpPr>
        <p:spPr>
          <a:xfrm>
            <a:off x="821515" y="640263"/>
            <a:ext cx="6204987" cy="134497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개발환경설정</a:t>
            </a:r>
          </a:p>
        </p:txBody>
      </p:sp>
      <p:sp>
        <p:nvSpPr>
          <p:cNvPr id="194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821513" y="2121760"/>
            <a:ext cx="6204987" cy="3626920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JAVA  JDK8</a:t>
            </a:r>
          </a:p>
          <a:p>
            <a:pPr>
              <a:defRPr sz="2000"/>
            </a:pPr>
            <a:r>
              <a:t>개발에 사용할 IDE(통합개발환경) – Eclipse Oxygen</a:t>
            </a:r>
          </a:p>
          <a:p>
            <a:pPr>
              <a:defRPr sz="2000"/>
            </a:pPr>
            <a:r>
              <a:t>JAVA Spring framework </a:t>
            </a:r>
          </a:p>
          <a:p>
            <a:pPr>
              <a:defRPr sz="2000"/>
            </a:pPr>
            <a:r>
              <a:t>Git – git hub </a:t>
            </a:r>
          </a:p>
          <a:p>
            <a:pPr marL="0" indent="0">
              <a:buSzTx/>
              <a:buNone/>
              <a:defRPr sz="2000"/>
            </a:pPr>
            <a:r>
              <a:t>  프로젝트에 사용할  repository생성</a:t>
            </a:r>
          </a:p>
          <a:p>
            <a:pPr>
              <a:defRPr sz="2000"/>
            </a:pPr>
            <a:r>
              <a:t>Apache Tomcat version8.5 </a:t>
            </a:r>
          </a:p>
          <a:p>
            <a:pPr>
              <a:defRPr sz="2000"/>
            </a:pPr>
            <a:r>
              <a:t>DB – Oracle</a:t>
            </a:r>
          </a:p>
          <a:p>
            <a:pPr>
              <a:defRPr sz="2000"/>
            </a:pPr>
            <a:r>
              <a:t>Server : Linux      Client : Window</a:t>
            </a:r>
          </a:p>
        </p:txBody>
      </p:sp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608" r="6445"/>
          <a:stretch>
            <a:fillRect/>
          </a:stretch>
        </p:blipFill>
        <p:spPr>
          <a:xfrm>
            <a:off x="8358399" y="306909"/>
            <a:ext cx="2984710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t="9177" r="1" b="9734"/>
          <a:stretch>
            <a:fillRect/>
          </a:stretch>
        </p:blipFill>
        <p:spPr>
          <a:xfrm>
            <a:off x="7829550" y="2884428"/>
            <a:ext cx="4042411" cy="3277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: Shape 9"/>
          <p:cNvSpPr/>
          <p:nvPr/>
        </p:nvSpPr>
        <p:spPr>
          <a:xfrm>
            <a:off x="484095" y="470924"/>
            <a:ext cx="4381012" cy="589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499" y="0"/>
                </a:lnTo>
                <a:lnTo>
                  <a:pt x="20556" y="252"/>
                </a:lnTo>
                <a:lnTo>
                  <a:pt x="20666" y="753"/>
                </a:lnTo>
                <a:lnTo>
                  <a:pt x="20773" y="1257"/>
                </a:lnTo>
                <a:lnTo>
                  <a:pt x="20865" y="1763"/>
                </a:lnTo>
                <a:lnTo>
                  <a:pt x="20958" y="2267"/>
                </a:lnTo>
                <a:lnTo>
                  <a:pt x="21045" y="2773"/>
                </a:lnTo>
                <a:lnTo>
                  <a:pt x="21119" y="3272"/>
                </a:lnTo>
                <a:lnTo>
                  <a:pt x="21189" y="3778"/>
                </a:lnTo>
                <a:lnTo>
                  <a:pt x="21254" y="4282"/>
                </a:lnTo>
                <a:lnTo>
                  <a:pt x="21309" y="4777"/>
                </a:lnTo>
                <a:lnTo>
                  <a:pt x="21365" y="5278"/>
                </a:lnTo>
                <a:lnTo>
                  <a:pt x="21411" y="5773"/>
                </a:lnTo>
                <a:lnTo>
                  <a:pt x="21448" y="6268"/>
                </a:lnTo>
                <a:lnTo>
                  <a:pt x="21486" y="6761"/>
                </a:lnTo>
                <a:lnTo>
                  <a:pt x="21517" y="7249"/>
                </a:lnTo>
                <a:lnTo>
                  <a:pt x="21540" y="7733"/>
                </a:lnTo>
                <a:lnTo>
                  <a:pt x="21559" y="8217"/>
                </a:lnTo>
                <a:lnTo>
                  <a:pt x="21578" y="8696"/>
                </a:lnTo>
                <a:lnTo>
                  <a:pt x="21586" y="9169"/>
                </a:lnTo>
                <a:lnTo>
                  <a:pt x="21595" y="9641"/>
                </a:lnTo>
                <a:lnTo>
                  <a:pt x="21600" y="10107"/>
                </a:lnTo>
                <a:lnTo>
                  <a:pt x="21595" y="10569"/>
                </a:lnTo>
                <a:lnTo>
                  <a:pt x="21595" y="11026"/>
                </a:lnTo>
                <a:lnTo>
                  <a:pt x="21586" y="11479"/>
                </a:lnTo>
                <a:lnTo>
                  <a:pt x="21572" y="11923"/>
                </a:lnTo>
                <a:lnTo>
                  <a:pt x="21559" y="12362"/>
                </a:lnTo>
                <a:lnTo>
                  <a:pt x="21544" y="12793"/>
                </a:lnTo>
                <a:lnTo>
                  <a:pt x="21522" y="13221"/>
                </a:lnTo>
                <a:lnTo>
                  <a:pt x="21498" y="13643"/>
                </a:lnTo>
                <a:lnTo>
                  <a:pt x="21476" y="14055"/>
                </a:lnTo>
                <a:lnTo>
                  <a:pt x="21415" y="14861"/>
                </a:lnTo>
                <a:lnTo>
                  <a:pt x="21350" y="15633"/>
                </a:lnTo>
                <a:lnTo>
                  <a:pt x="21282" y="16374"/>
                </a:lnTo>
                <a:lnTo>
                  <a:pt x="21207" y="17076"/>
                </a:lnTo>
                <a:lnTo>
                  <a:pt x="21129" y="17746"/>
                </a:lnTo>
                <a:lnTo>
                  <a:pt x="21045" y="18367"/>
                </a:lnTo>
                <a:lnTo>
                  <a:pt x="20962" y="18951"/>
                </a:lnTo>
                <a:lnTo>
                  <a:pt x="20879" y="19488"/>
                </a:lnTo>
                <a:lnTo>
                  <a:pt x="20801" y="19981"/>
                </a:lnTo>
                <a:lnTo>
                  <a:pt x="20727" y="20418"/>
                </a:lnTo>
                <a:lnTo>
                  <a:pt x="20657" y="20813"/>
                </a:lnTo>
                <a:lnTo>
                  <a:pt x="20598" y="21146"/>
                </a:lnTo>
                <a:lnTo>
                  <a:pt x="20542" y="21425"/>
                </a:lnTo>
                <a:lnTo>
                  <a:pt x="205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5720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9" name="제목 1"/>
          <p:cNvSpPr txBox="1">
            <a:spLocks noGrp="1"/>
          </p:cNvSpPr>
          <p:nvPr>
            <p:ph type="title"/>
          </p:nvPr>
        </p:nvSpPr>
        <p:spPr>
          <a:xfrm>
            <a:off x="863027" y="1012002"/>
            <a:ext cx="3416162" cy="47954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협업필터링</a:t>
            </a:r>
          </a:p>
        </p:txBody>
      </p:sp>
      <p:grpSp>
        <p:nvGrpSpPr>
          <p:cNvPr id="206" name="내용 개체 틀 2"/>
          <p:cNvGrpSpPr/>
          <p:nvPr/>
        </p:nvGrpSpPr>
        <p:grpSpPr>
          <a:xfrm>
            <a:off x="5194300" y="530035"/>
            <a:ext cx="6513606" cy="5767205"/>
            <a:chOff x="0" y="0"/>
            <a:chExt cx="6513605" cy="5767203"/>
          </a:xfrm>
        </p:grpSpPr>
        <p:grpSp>
          <p:nvGrpSpPr>
            <p:cNvPr id="202" name="그룹"/>
            <p:cNvGrpSpPr/>
            <p:nvPr/>
          </p:nvGrpSpPr>
          <p:grpSpPr>
            <a:xfrm>
              <a:off x="0" y="-1"/>
              <a:ext cx="6513606" cy="2854803"/>
              <a:chOff x="0" y="0"/>
              <a:chExt cx="6513605" cy="2854801"/>
            </a:xfrm>
          </p:grpSpPr>
          <p:sp>
            <p:nvSpPr>
              <p:cNvPr id="200" name="모서리가 둥근 직사각형"/>
              <p:cNvSpPr/>
              <p:nvPr/>
            </p:nvSpPr>
            <p:spPr>
              <a:xfrm>
                <a:off x="0" y="-1"/>
                <a:ext cx="6513606" cy="2854803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201" name="유저기반 협업 필터링의 경우 유사한 사용자를 찾아내어 그 찾아낸 사용자의 구매내역이나 추천점수를 보고 아이템을 추천해주는 것이다. 우리의 경우에는 구매내역이나 추천내역 같은 것이 없으므로 유사한 사용자를 협업 필터링으로 찾아내어 그 사용자가 지원한 모집공고들을 추천해 줄 수 있다."/>
              <p:cNvSpPr txBox="1"/>
              <p:nvPr/>
            </p:nvSpPr>
            <p:spPr>
              <a:xfrm>
                <a:off x="139359" y="609254"/>
                <a:ext cx="6234886" cy="1636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>
                <a:lvl1pPr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유저기반 협업 필터링의 경우 유사한 사용자를 찾아내어 그 찾아낸 사용자의 구매내역이나 추천점수를 보고 아이템을 추천해주는 것이다. 우리의 경우에는 구매내역이나 추천내역 같은 것이 없으므로 유사한 사용자를 협업 필터링으로 찾아내어 그 사용자가 지원한 모집공고들을 추천해 줄 수 있다.</a:t>
                </a:r>
              </a:p>
            </p:txBody>
          </p:sp>
        </p:grpSp>
        <p:grpSp>
          <p:nvGrpSpPr>
            <p:cNvPr id="205" name="그룹"/>
            <p:cNvGrpSpPr/>
            <p:nvPr/>
          </p:nvGrpSpPr>
          <p:grpSpPr>
            <a:xfrm>
              <a:off x="0" y="2912401"/>
              <a:ext cx="6513606" cy="2854803"/>
              <a:chOff x="0" y="0"/>
              <a:chExt cx="6513605" cy="2854801"/>
            </a:xfrm>
          </p:grpSpPr>
          <p:sp>
            <p:nvSpPr>
              <p:cNvPr id="203" name="모서리가 둥근 직사각형"/>
              <p:cNvSpPr/>
              <p:nvPr/>
            </p:nvSpPr>
            <p:spPr>
              <a:xfrm>
                <a:off x="0" y="-1"/>
                <a:ext cx="6513606" cy="2854803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204" name="아이템 기반 필터링의 사용자가 어떤 공고모집을 눌렀을 때 그와 유사한 공고모집을 추천해주는 필터링이다. DB에서 같은 악기들끼리 모아서 그 모집공고들 중에서 유사도를 구해 제일 유사해 보이는 모집공고를 찾아내어 사용자에게 추천해 줄 수 있다."/>
              <p:cNvSpPr txBox="1"/>
              <p:nvPr/>
            </p:nvSpPr>
            <p:spPr>
              <a:xfrm>
                <a:off x="139359" y="609254"/>
                <a:ext cx="6234886" cy="1636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>
                <a:lvl1pPr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아이템 기반 필터링의 사용자가 어떤 공고모집을 눌렀을 때 그와 유사한 공고모집을 추천해주는 필터링이다. DB에서 같은 악기들끼리 모아서 그 모집공고들 중에서 유사도를 구해 제일 유사해 보이는 모집공고를 찾아내어 사용자에게 추천해 줄 수 있다.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09" name="Freeform 13"/>
          <p:cNvSpPr/>
          <p:nvPr/>
        </p:nvSpPr>
        <p:spPr>
          <a:xfrm>
            <a:off x="-2" y="0"/>
            <a:ext cx="11786758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7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10" name="Freeform 11"/>
          <p:cNvSpPr/>
          <p:nvPr/>
        </p:nvSpPr>
        <p:spPr>
          <a:xfrm>
            <a:off x="-1" y="0"/>
            <a:ext cx="358140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4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11" name="제목 1"/>
          <p:cNvSpPr txBox="1">
            <a:spLocks noGrp="1"/>
          </p:cNvSpPr>
          <p:nvPr>
            <p:ph type="title"/>
          </p:nvPr>
        </p:nvSpPr>
        <p:spPr>
          <a:xfrm>
            <a:off x="833001" y="365125"/>
            <a:ext cx="10520703" cy="1325563"/>
          </a:xfrm>
          <a:prstGeom prst="rect">
            <a:avLst/>
          </a:prstGeom>
        </p:spPr>
        <p:txBody>
          <a:bodyPr/>
          <a:lstStyle/>
          <a:p>
            <a:r>
              <a:t>머하웃</a:t>
            </a:r>
          </a:p>
        </p:txBody>
      </p:sp>
      <p:sp>
        <p:nvSpPr>
          <p:cNvPr id="212" name="내용 개체 틀 2"/>
          <p:cNvSpPr txBox="1">
            <a:spLocks noGrp="1"/>
          </p:cNvSpPr>
          <p:nvPr>
            <p:ph type="body" idx="1"/>
          </p:nvPr>
        </p:nvSpPr>
        <p:spPr>
          <a:xfrm>
            <a:off x="838200" y="2022599"/>
            <a:ext cx="10515600" cy="41543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1700"/>
            </a:pPr>
            <a:r>
              <a:t>아파치 머하웃은 대용량 데이터를 처리하는 기계학습용 라이브러리이다.</a:t>
            </a:r>
          </a:p>
          <a:p>
            <a:pPr>
              <a:lnSpc>
                <a:spcPct val="81000"/>
              </a:lnSpc>
              <a:defRPr sz="1700" b="1"/>
            </a:pPr>
            <a:r>
              <a:t>머하웃 집중 영역 : 추천엔진(협업필터링), 군집, 분류</a:t>
            </a:r>
          </a:p>
          <a:p>
            <a:pPr marL="0" indent="0">
              <a:lnSpc>
                <a:spcPct val="81000"/>
              </a:lnSpc>
              <a:buSzTx/>
              <a:buNone/>
              <a:defRPr sz="1700" b="1"/>
            </a:pPr>
            <a:br/>
            <a:r>
              <a:rPr b="0"/>
              <a:t> - </a:t>
            </a:r>
            <a:r>
              <a:t>추천엔진</a:t>
            </a:r>
            <a:r>
              <a:rPr b="0"/>
              <a:t> : </a:t>
            </a:r>
            <a:br>
              <a:rPr b="0"/>
            </a:br>
            <a:r>
              <a:rPr b="0"/>
              <a:t>   - 현재 사용되는 기계학습 분야에서 가장 이해하기 쉬운 영역</a:t>
            </a:r>
            <a:br>
              <a:rPr b="0"/>
            </a:br>
            <a:r>
              <a:rPr b="0"/>
              <a:t>   - 사용자의 취향과 선호를 추론해서 관심을 가질만한 책이나 영화, 뉴수 가서 등을 추천하는 서비스</a:t>
            </a:r>
            <a:br>
              <a:rPr b="0"/>
            </a:br>
            <a:br>
              <a:rPr b="0"/>
            </a:br>
            <a:r>
              <a:rPr b="0"/>
              <a:t> - </a:t>
            </a:r>
            <a:r>
              <a:t>군집 </a:t>
            </a:r>
            <a:r>
              <a:rPr b="0"/>
              <a:t>: </a:t>
            </a:r>
            <a:br>
              <a:rPr b="0"/>
            </a:br>
            <a:r>
              <a:rPr b="0"/>
              <a:t>   - 많은 수의 사물을 여러 개의 유사성이 높은 클러스터 그룹으로 나눔.</a:t>
            </a:r>
            <a:br>
              <a:rPr b="0"/>
            </a:br>
            <a:r>
              <a:rPr b="0"/>
              <a:t>   - 양이 많아서 이해하기 어려운 데이터 셋의 계층을 발견하고, 흥미로운 패턴을 도출하거나 데이터셋을 이해하기 쉽게 만들 수 있음.</a:t>
            </a:r>
            <a:br>
              <a:rPr b="0"/>
            </a:br>
            <a:r>
              <a:rPr b="0"/>
              <a:t>   - 파악하기 힘든 대규모 사물의 구조나 계층 체계를 파악하기 쉬워짐.</a:t>
            </a:r>
            <a:br>
              <a:rPr b="0"/>
            </a:br>
            <a:r>
              <a:rPr b="0"/>
              <a:t>     기업 환경에서는 군집 기술을 활용해서 숨겨진 사용자 그룹을 발견하거나 많은 수의 문서를 이해하기 쉽게 구조화하거나 사이트 로그를 분석해 공통적인 사용 패턴을 찾기도 함.</a:t>
            </a:r>
            <a:br>
              <a:rPr b="0"/>
            </a:br>
            <a:br>
              <a:rPr b="0"/>
            </a:br>
            <a:r>
              <a:rPr b="0"/>
              <a:t> - </a:t>
            </a:r>
            <a:r>
              <a:t>분류 </a:t>
            </a:r>
            <a:r>
              <a:rPr b="0"/>
              <a:t>:</a:t>
            </a:r>
            <a:br>
              <a:rPr b="0"/>
            </a:br>
            <a:r>
              <a:rPr b="0"/>
              <a:t>   - 어떤 사물이 특정 카테고리에 종속되는지 또는 특정 속성을 포함하는지 결정할 수 있음.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14"/>
          <p:cNvSpPr/>
          <p:nvPr/>
        </p:nvSpPr>
        <p:spPr>
          <a:xfrm>
            <a:off x="321564" y="320038"/>
            <a:ext cx="11548872" cy="6217923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15" name="제목 1"/>
          <p:cNvSpPr txBox="1">
            <a:spLocks noGrp="1"/>
          </p:cNvSpPr>
          <p:nvPr>
            <p:ph type="title"/>
          </p:nvPr>
        </p:nvSpPr>
        <p:spPr>
          <a:xfrm>
            <a:off x="4380588" y="965197"/>
            <a:ext cx="6766078" cy="492760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감사합니다.</a:t>
            </a:r>
          </a:p>
        </p:txBody>
      </p:sp>
      <p:sp>
        <p:nvSpPr>
          <p:cNvPr id="216" name="Straight Connector 16"/>
          <p:cNvSpPr/>
          <p:nvPr/>
        </p:nvSpPr>
        <p:spPr>
          <a:xfrm flipH="1">
            <a:off x="4055891" y="2057399"/>
            <a:ext cx="2" cy="274320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기능</a:t>
            </a:r>
          </a:p>
        </p:txBody>
      </p:sp>
      <p:sp>
        <p:nvSpPr>
          <p:cNvPr id="135" name="내용 개체 틀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 b="1"/>
            </a:pPr>
            <a:r>
              <a:t>5.등록한 모집공고 조회</a:t>
            </a:r>
            <a:r>
              <a:rPr>
                <a:latin typeface="함초롬바탕"/>
                <a:ea typeface="함초롬바탕"/>
                <a:cs typeface="함초롬바탕"/>
                <a:sym typeface="함초롬바탕"/>
              </a:rPr>
              <a:t>/</a:t>
            </a:r>
            <a:r>
              <a:t>취소</a:t>
            </a:r>
            <a:r>
              <a:rPr>
                <a:latin typeface="함초롬바탕"/>
                <a:ea typeface="함초롬바탕"/>
                <a:cs typeface="함초롬바탕"/>
                <a:sym typeface="함초롬바탕"/>
              </a:rPr>
              <a:t>/</a:t>
            </a:r>
            <a:r>
              <a:t>수정 기능</a:t>
            </a:r>
            <a:endParaRPr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/>
            </a:pPr>
            <a:r>
              <a:t>주최자 회원은 자신이 등록한 모집공고를 조회할 수 있다. 조회 결과는 공연 날짜를 기준으로 정렬해서 보여준다. 조회 리스트 중 하나의 모집공고를 선택하면 해당 세부정보를 출력할 수 있고 조회 리스트 내에서 모집공고를 취소, 수정할수 있다.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 b="1"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t>6.모집공고 검색 및 지원 기능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/>
            </a:pPr>
            <a:r>
              <a:t>연주자 회원은 악기를 선택해서 지원 가능한 모집공고를 검색할 수 있다. 검색 결과 리스트는 공연날짜로 정렬된다. 검색 결과 중 원하는 모집을 선택하면 상세정보를 출력할 수 있고 지원할 수도 있다.</a:t>
            </a:r>
            <a:endParaRPr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 b="1"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t>7.지원 정보 조회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/>
            </a:pPr>
            <a:r>
              <a:t>연주자 회원은 자신이 지원했었던 모집공고를 검색할 수 있다.</a:t>
            </a:r>
            <a:endParaRPr>
              <a:latin typeface="함초롬바탕"/>
              <a:ea typeface="함초롬바탕"/>
              <a:cs typeface="함초롬바탕"/>
              <a:sym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 b="1"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t>8.추천기능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SzTx/>
              <a:buNone/>
              <a:defRPr sz="1500"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t>연주자에게 적합한 모집공고를 추천해 주어야한다.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648930" y="904874"/>
            <a:ext cx="5380397" cy="531894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600"/>
            </a:pPr>
            <a:r>
              <a:t>Initial architecture</a:t>
            </a:r>
          </a:p>
          <a:p>
            <a:pPr marL="0" indent="0">
              <a:buSzTx/>
              <a:buNone/>
              <a:defRPr sz="1800"/>
            </a:pPr>
            <a:endParaRPr/>
          </a:p>
          <a:p>
            <a:pPr marL="0" indent="0">
              <a:buSzTx/>
              <a:buNone/>
              <a:defRPr sz="1800"/>
            </a:pPr>
            <a:r>
              <a:t>Member management는 회원정보를 관리하고 현재 접속한 user가 누군지에 대한 정보를 가지고 있다.</a:t>
            </a:r>
          </a:p>
          <a:p>
            <a:pPr marL="0" indent="0">
              <a:buSzTx/>
              <a:buNone/>
              <a:defRPr sz="1800"/>
            </a:pPr>
            <a:endParaRPr/>
          </a:p>
          <a:p>
            <a:pPr marL="0" indent="0">
              <a:buSzTx/>
              <a:buNone/>
              <a:defRPr sz="1800"/>
            </a:pPr>
            <a:r>
              <a:t>Announcement management에서는 member management에서 현재 접속중인 user에 대한 정보와 필요에 따라 다른 회원들의 정보를 받아와 그 user에 맞게 모집공고를 관리해준다.</a:t>
            </a:r>
          </a:p>
          <a:p>
            <a:pPr marL="0" indent="0">
              <a:buSzTx/>
              <a:buNone/>
              <a:defRPr sz="1800"/>
            </a:pPr>
            <a:endParaRPr/>
          </a:p>
          <a:p>
            <a:pPr marL="0" indent="0">
              <a:buSzTx/>
              <a:buNone/>
              <a:defRPr sz="1800"/>
            </a:pPr>
            <a:r>
              <a:t>Recommend managemen에서는 member managemen에서 접속중인 user정보와  다른 회원들의 정보를 받아오고 announcement management에서 모집공고들의 정보들을 받아와 사용자에게 알맞은 추천을 할수 있도록 관리해준다.</a:t>
            </a:r>
          </a:p>
        </p:txBody>
      </p:sp>
      <p:pic>
        <p:nvPicPr>
          <p:cNvPr id="138" name="내용 개체 틀 15" descr="내용 개체 틀 15"/>
          <p:cNvPicPr>
            <a:picLocks noChangeAspect="1"/>
          </p:cNvPicPr>
          <p:nvPr/>
        </p:nvPicPr>
        <p:blipFill>
          <a:blip r:embed="rId2">
            <a:extLst/>
          </a:blip>
          <a:srcRect r="7489" b="2"/>
          <a:stretch>
            <a:fillRect/>
          </a:stretch>
        </p:blipFill>
        <p:spPr>
          <a:xfrm>
            <a:off x="6162675" y="8"/>
            <a:ext cx="6029327" cy="6857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00" b="1"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t>Requirement list</a:t>
            </a:r>
            <a:br/>
            <a:endParaRPr/>
          </a:p>
        </p:txBody>
      </p:sp>
      <p:graphicFrame>
        <p:nvGraphicFramePr>
          <p:cNvPr id="141" name="내용 개체 틀 7"/>
          <p:cNvGraphicFramePr/>
          <p:nvPr/>
        </p:nvGraphicFramePr>
        <p:xfrm>
          <a:off x="838199" y="1569403"/>
          <a:ext cx="10515601" cy="4804503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4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6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NO.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requirement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/>
                        <a:t>use case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82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1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 b="1"/>
                      </a:pPr>
                      <a:r>
                        <a:t>비회원은 프로그램을 사용하기 위해 회원 가입을 해야 한다. 자신의 ID, password 및 기본정보를 입력해야 한다. 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 b="1"/>
                      </a:pPr>
                      <a:r>
                        <a:t>기본정보는 사용자 유형(주최자 또는 연주자), 이름, 주민번호, 주소 및 이메일을 포함한다. 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000" b="1"/>
                      </a:pPr>
                      <a:r>
                        <a:t>회원가입을 하면 주최자 혹은 연주자로서 시스템을 사용할 수 있다.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sign up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2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회원이 ID와password로 로그인해야 한다.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log-in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3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회원은 로그아웃 할 수 있다.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log-out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8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4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회원은 이 시스템에서 탈퇴할 수 있다.  탈퇴와 동시에 시스템 사용 권한은 소멸한다. 단, 주최자는 모집 중인 공연이 없을 경우에만 탈퇴할 수 있다.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withdraw member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56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5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주최자 회원은 모집공고를 등록할 수 있다. 등록할 때에는 희망객원비용 및 공연정보를 입력해야 한다. 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register Announcement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0373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6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주최자 회원은 자신이 등록한 모집공고를 조회할 수 있다. 조회 결과는 공연 날짜를 기준으로 정렬해서 보여준다. 조회 리스트 중 하나의 모집공고를 선택하면 해당 세부정보를 출력할 수 있고 조회 리스트 내에서 모집공고를 취소, 수정할수 있다.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Inquire my Announcement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56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7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연주자 회원은 악기를 선택해서 지원 가능한 모집공고를 검색할 수 있다. 검색 결과 리스트는 공연날짜로 정렬된다. 검색 결과 중 원하는 모집을 선택하면 상세정보를 출력할 수 있고 지원할 수도 있다.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search available Announcement list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8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연주자 회원은 자신이 지원했었던 모집공고를 검색할 수 있다.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search appled Announcement list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13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9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연주자 회원에게 적합한 모집공고를 추천해준다. 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recommend Announcement</a:t>
                      </a:r>
                    </a:p>
                  </a:txBody>
                  <a:tcPr marL="11366" marR="11366" marT="11366" marB="11366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00" b="1"/>
            </a:pPr>
            <a:r>
              <a:t>Actor descriptions</a:t>
            </a:r>
            <a:br/>
            <a:endParaRPr/>
          </a:p>
        </p:txBody>
      </p:sp>
      <p:graphicFrame>
        <p:nvGraphicFramePr>
          <p:cNvPr id="144" name="내용 개체 틀 3"/>
          <p:cNvGraphicFramePr/>
          <p:nvPr/>
        </p:nvGraphicFramePr>
        <p:xfrm>
          <a:off x="1606550" y="1479396"/>
          <a:ext cx="8777716" cy="23379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2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82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non-member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비회원은 회원가입 이전에는 기능을 사용할 수 없고, 회원가입만 가능하다.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5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member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비회원이 회원가입을 할 경우 member가 된다.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로그인 함으로써 member의 기능을 사용할 수 있게된다.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member는 회원탈퇴가 가능하다.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member의 하위 클래스로 performer와 recruiter가 있다.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5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performer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performer는 모집공고를 보고 지원하는 member이다. 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performer는 모집공고를 검색할 수 있고, 검색된 리스트에서 하나를 선택시 그 모집공고의 정보를 볼 수 있다. performer는 모집공고 신청이 가능하며, performer는 지원한 모집공고의 정보를 조회할 수 있다.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recruiter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recruiter는 모집공고를 올리는 member이다. </a:t>
                      </a:r>
                    </a:p>
                    <a:p>
                      <a:pPr algn="just">
                        <a:lnSpc>
                          <a:spcPct val="160000"/>
                        </a:lnSpc>
                        <a:defRPr sz="1100" b="1"/>
                      </a:pPr>
                      <a:r>
                        <a:t>recruiter는 모집공고 등록 및 수정 취소할 수 있으며, performer와 마찬가지로 등록하거나 모집 완료된 모집공고의 정보를 조회할 수 있다.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05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recommend management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100" b="1"/>
                        <a:t>추천을 해주는 system이다.</a:t>
                      </a:r>
                    </a:p>
                  </a:txBody>
                  <a:tcPr marL="18143" marR="18143" marT="18143" marB="18143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61886"/>
            <a:ext cx="12192001" cy="6734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표 3"/>
          <p:cNvGraphicFramePr/>
          <p:nvPr/>
        </p:nvGraphicFramePr>
        <p:xfrm>
          <a:off x="1" y="-3"/>
          <a:ext cx="4270784" cy="68580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2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 b="1"/>
                        <a:t>use case description : sign up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05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1. Non-member에게 Non_Login_UI 화면을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2. Non-member가 Sign up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705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3. Non_Login_UI에서 Non_Login에 signUp 메시지가 왔음을 알린다.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4. Non_Login에서Non_member에게SignUp_UI 화면을 보여준다.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28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rPr>
                        <a:t>5. Non-member가 회원정보를 입력하고 회원가입 버튼을 누른다.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6. SignUp_UI에서 SignUp에 Non-member에게서 입력받은 회원정보를 메시지로 넘긴다.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4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7. SignUp  에서 memberCollection에서 member들의 정보를 얻어온다. 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8. SignUP에서 모든 member들에 대하여 ID값을 가져온다.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04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9.  SignUp에서 얻어온 ID들과 입력받은 ID를 비교한다.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10. 새로운 member class를 생성한다.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9044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11. 새로 생성한 member class를 memberCollection에 추가하여 준다.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한컴바탕"/>
                          <a:ea typeface="한컴바탕"/>
                          <a:cs typeface="한컴바탕"/>
                          <a:sym typeface="한컴바탕"/>
                        </a:rPr>
                        <a:t>12. SignUp에서 Non_Login_UI에 회원가입이 완료되었단 메시지를 보낸다.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2766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000" b="1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alternative courses</a:t>
                      </a:r>
                      <a:endParaRPr>
                        <a:latin typeface="한컴바탕"/>
                        <a:ea typeface="한컴바탕"/>
                        <a:cs typeface="한컴바탕"/>
                        <a:sym typeface="한컴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defRPr sz="1000">
                          <a:latin typeface="함초롬돋움"/>
                          <a:ea typeface="함초롬돋움"/>
                          <a:cs typeface="함초롬돋움"/>
                          <a:sym typeface="함초롬돋움"/>
                        </a:defRPr>
                      </a:pPr>
                      <a:r>
                        <a:t>9번에서 만약 중복되는 ID가 있다면 SignUp_UI에서 회원가입실패했다는 안내 메세지 출력</a:t>
                      </a:r>
                    </a:p>
                  </a:txBody>
                  <a:tcPr marL="17907" marR="17907" marT="17907" marB="17907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785" y="0"/>
            <a:ext cx="7921215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2915</Words>
  <Application>Microsoft Office PowerPoint</Application>
  <PresentationFormat>와이드스크린</PresentationFormat>
  <Paragraphs>411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맑은 고딕</vt:lpstr>
      <vt:lpstr>한컴바탕</vt:lpstr>
      <vt:lpstr>함초롬돋움</vt:lpstr>
      <vt:lpstr>함초롬바탕</vt:lpstr>
      <vt:lpstr>Arial</vt:lpstr>
      <vt:lpstr>Calibri</vt:lpstr>
      <vt:lpstr>Helvetica</vt:lpstr>
      <vt:lpstr>Office 테마</vt:lpstr>
      <vt:lpstr>1_Office 테마</vt:lpstr>
      <vt:lpstr>머신러닝을 활용한 연주자 매칭  웹서비스 개발</vt:lpstr>
      <vt:lpstr>프로젝트 일정표</vt:lpstr>
      <vt:lpstr>기능</vt:lpstr>
      <vt:lpstr>기능</vt:lpstr>
      <vt:lpstr>PowerPoint 프레젠테이션</vt:lpstr>
      <vt:lpstr>Requirement list </vt:lpstr>
      <vt:lpstr>Actor descriptions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역할 분담</vt:lpstr>
      <vt:lpstr>개발환경설정</vt:lpstr>
      <vt:lpstr>협업필터링</vt:lpstr>
      <vt:lpstr>머하웃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활용한 연주자 매칭  웹서비스 개발</dc:title>
  <cp:lastModifiedBy>a</cp:lastModifiedBy>
  <cp:revision>2</cp:revision>
  <dcterms:modified xsi:type="dcterms:W3CDTF">2019-06-21T01:59:46Z</dcterms:modified>
</cp:coreProperties>
</file>