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77" r:id="rId4"/>
    <p:sldId id="278" r:id="rId5"/>
    <p:sldId id="286" r:id="rId6"/>
    <p:sldId id="317" r:id="rId7"/>
    <p:sldId id="272" r:id="rId8"/>
    <p:sldId id="273" r:id="rId9"/>
    <p:sldId id="307" r:id="rId10"/>
    <p:sldId id="279" r:id="rId11"/>
    <p:sldId id="321" r:id="rId12"/>
    <p:sldId id="301" r:id="rId13"/>
    <p:sldId id="324" r:id="rId14"/>
    <p:sldId id="280" r:id="rId15"/>
    <p:sldId id="322" r:id="rId16"/>
    <p:sldId id="323" r:id="rId17"/>
    <p:sldId id="281" r:id="rId18"/>
    <p:sldId id="306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257" r:id="rId30"/>
    <p:sldId id="275" r:id="rId31"/>
    <p:sldId id="276" r:id="rId32"/>
    <p:sldId id="2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542" autoAdjust="0"/>
  </p:normalViewPr>
  <p:slideViewPr>
    <p:cSldViewPr snapToGrid="0">
      <p:cViewPr varScale="1">
        <p:scale>
          <a:sx n="89" d="100"/>
          <a:sy n="89" d="100"/>
        </p:scale>
        <p:origin x="3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Sheet1!$D$2:$D$10</c:f>
              <c:numCache>
                <c:formatCode>m/d/yyyy</c:formatCode>
                <c:ptCount val="9"/>
                <c:pt idx="0">
                  <c:v>43534</c:v>
                </c:pt>
                <c:pt idx="1">
                  <c:v>43534</c:v>
                </c:pt>
                <c:pt idx="2">
                  <c:v>43553</c:v>
                </c:pt>
                <c:pt idx="3">
                  <c:v>43556</c:v>
                </c:pt>
                <c:pt idx="4">
                  <c:v>43572</c:v>
                </c:pt>
                <c:pt idx="5">
                  <c:v>43601</c:v>
                </c:pt>
                <c:pt idx="6">
                  <c:v>43630</c:v>
                </c:pt>
                <c:pt idx="7">
                  <c:v>43709</c:v>
                </c:pt>
                <c:pt idx="8">
                  <c:v>43770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D-48C5-A757-9E641D85D9C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78</c:v>
                </c:pt>
                <c:pt idx="7">
                  <c:v>62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D-48C5-A757-9E641D85D9C7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Sheet1!$F$2:$F$10</c:f>
              <c:numCache>
                <c:formatCode>m/d/yyyy</c:formatCode>
                <c:ptCount val="9"/>
                <c:pt idx="0">
                  <c:v>43563</c:v>
                </c:pt>
                <c:pt idx="1">
                  <c:v>43553</c:v>
                </c:pt>
                <c:pt idx="2">
                  <c:v>43572</c:v>
                </c:pt>
                <c:pt idx="3">
                  <c:v>43585</c:v>
                </c:pt>
                <c:pt idx="4">
                  <c:v>43601</c:v>
                </c:pt>
                <c:pt idx="5">
                  <c:v>43630</c:v>
                </c:pt>
                <c:pt idx="6">
                  <c:v>43707</c:v>
                </c:pt>
                <c:pt idx="7">
                  <c:v>43770</c:v>
                </c:pt>
                <c:pt idx="8">
                  <c:v>43799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D-48C5-A757-9E641D85D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243296"/>
        <c:axId val="458243624"/>
      </c:barChart>
      <c:catAx>
        <c:axId val="458243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243624"/>
        <c:crosses val="autoZero"/>
        <c:auto val="1"/>
        <c:lblAlgn val="ctr"/>
        <c:lblOffset val="100"/>
        <c:noMultiLvlLbl val="0"/>
      </c:catAx>
      <c:valAx>
        <c:axId val="458243624"/>
        <c:scaling>
          <c:orientation val="minMax"/>
          <c:max val="43814"/>
          <c:min val="4350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24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57771-1000-4921-B5EE-AB9E361179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B76202-E51E-48E4-84E5-DE148C1AC753}">
      <dgm:prSet/>
      <dgm:spPr/>
      <dgm:t>
        <a:bodyPr/>
        <a:lstStyle/>
        <a:p>
          <a:r>
            <a:rPr lang="ko-KR"/>
            <a:t>유저기반 협업 필터링의 경우 유사한 사용자를 찾아내어 그 찾아낸 사용자의 구매내역이나 추천점수를 보고 아이템을 추천해주는 것이다</a:t>
          </a:r>
          <a:r>
            <a:rPr lang="en-US"/>
            <a:t>. </a:t>
          </a:r>
          <a:r>
            <a:rPr lang="ko-KR"/>
            <a:t>우리의 경우에는 구매내역이나 추천내역 같은 것이 없으므로 유사한 사용자를 협업 필터링으로 찾아내어 그 사용자가 지원한 모집공고들을 추천해 줄 수 있다</a:t>
          </a:r>
          <a:r>
            <a:rPr lang="en-US"/>
            <a:t>.</a:t>
          </a:r>
        </a:p>
      </dgm:t>
    </dgm:pt>
    <dgm:pt modelId="{C528E49C-46EC-4FF2-916F-6A9B511DD934}" type="parTrans" cxnId="{FF147FAD-DB8F-4B51-89D3-DC74CEBA083D}">
      <dgm:prSet/>
      <dgm:spPr/>
      <dgm:t>
        <a:bodyPr/>
        <a:lstStyle/>
        <a:p>
          <a:endParaRPr lang="en-US"/>
        </a:p>
      </dgm:t>
    </dgm:pt>
    <dgm:pt modelId="{DCF7C0B2-FA2A-46AE-8D27-D4AB2EA9FA03}" type="sibTrans" cxnId="{FF147FAD-DB8F-4B51-89D3-DC74CEBA083D}">
      <dgm:prSet/>
      <dgm:spPr/>
      <dgm:t>
        <a:bodyPr/>
        <a:lstStyle/>
        <a:p>
          <a:endParaRPr lang="en-US"/>
        </a:p>
      </dgm:t>
    </dgm:pt>
    <dgm:pt modelId="{6FBCDFCE-1047-49E3-B6E6-19CDDC94FCE5}">
      <dgm:prSet/>
      <dgm:spPr/>
      <dgm:t>
        <a:bodyPr/>
        <a:lstStyle/>
        <a:p>
          <a:r>
            <a:rPr lang="ko-KR"/>
            <a:t>아이템 기반 필터링의 사용자가 어떤 공고모집을 눌렀을 때 그와 유사한 공고모집을 추천해주는 필터링이다</a:t>
          </a:r>
          <a:r>
            <a:rPr lang="en-US"/>
            <a:t>. DB</a:t>
          </a:r>
          <a:r>
            <a:rPr lang="ko-KR"/>
            <a:t>에서 같은 악기들끼리 모아서 그 모집공고들 중에서 유사도를 구해 제일 유사해 보이는 모집공고를 찾아내어 사용자에게 추천해 줄 수 있다</a:t>
          </a:r>
          <a:r>
            <a:rPr lang="en-US"/>
            <a:t>.</a:t>
          </a:r>
        </a:p>
      </dgm:t>
    </dgm:pt>
    <dgm:pt modelId="{2D7D0787-B26C-4754-84BB-D05AA3622E91}" type="parTrans" cxnId="{723A1A1B-9617-4296-A5F7-5D7F9E4E9108}">
      <dgm:prSet/>
      <dgm:spPr/>
      <dgm:t>
        <a:bodyPr/>
        <a:lstStyle/>
        <a:p>
          <a:endParaRPr lang="en-US"/>
        </a:p>
      </dgm:t>
    </dgm:pt>
    <dgm:pt modelId="{F3D6E30B-D646-4380-82B2-097CCC54E70C}" type="sibTrans" cxnId="{723A1A1B-9617-4296-A5F7-5D7F9E4E9108}">
      <dgm:prSet/>
      <dgm:spPr/>
      <dgm:t>
        <a:bodyPr/>
        <a:lstStyle/>
        <a:p>
          <a:endParaRPr lang="en-US"/>
        </a:p>
      </dgm:t>
    </dgm:pt>
    <dgm:pt modelId="{1511E2EA-DBAA-460E-A587-74CF20828B84}" type="pres">
      <dgm:prSet presAssocID="{B3F57771-1000-4921-B5EE-AB9E36117914}" presName="linear" presStyleCnt="0">
        <dgm:presLayoutVars>
          <dgm:animLvl val="lvl"/>
          <dgm:resizeHandles val="exact"/>
        </dgm:presLayoutVars>
      </dgm:prSet>
      <dgm:spPr/>
    </dgm:pt>
    <dgm:pt modelId="{CC34E85F-7618-4DE4-88EE-87FB244D52EF}" type="pres">
      <dgm:prSet presAssocID="{7DB76202-E51E-48E4-84E5-DE148C1AC7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59B72F-D1A3-497F-8A27-91B039FAFF07}" type="pres">
      <dgm:prSet presAssocID="{DCF7C0B2-FA2A-46AE-8D27-D4AB2EA9FA03}" presName="spacer" presStyleCnt="0"/>
      <dgm:spPr/>
    </dgm:pt>
    <dgm:pt modelId="{851C13F4-656D-4572-8E01-07B6FEC0438C}" type="pres">
      <dgm:prSet presAssocID="{6FBCDFCE-1047-49E3-B6E6-19CDDC94FCE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23A1A1B-9617-4296-A5F7-5D7F9E4E9108}" srcId="{B3F57771-1000-4921-B5EE-AB9E36117914}" destId="{6FBCDFCE-1047-49E3-B6E6-19CDDC94FCE5}" srcOrd="1" destOrd="0" parTransId="{2D7D0787-B26C-4754-84BB-D05AA3622E91}" sibTransId="{F3D6E30B-D646-4380-82B2-097CCC54E70C}"/>
    <dgm:cxn modelId="{B33C2D29-52DA-4978-8D79-78D139881BC9}" type="presOf" srcId="{B3F57771-1000-4921-B5EE-AB9E36117914}" destId="{1511E2EA-DBAA-460E-A587-74CF20828B84}" srcOrd="0" destOrd="0" presId="urn:microsoft.com/office/officeart/2005/8/layout/vList2"/>
    <dgm:cxn modelId="{DB06B49A-5B65-408B-896D-AE837110912E}" type="presOf" srcId="{6FBCDFCE-1047-49E3-B6E6-19CDDC94FCE5}" destId="{851C13F4-656D-4572-8E01-07B6FEC0438C}" srcOrd="0" destOrd="0" presId="urn:microsoft.com/office/officeart/2005/8/layout/vList2"/>
    <dgm:cxn modelId="{FF147FAD-DB8F-4B51-89D3-DC74CEBA083D}" srcId="{B3F57771-1000-4921-B5EE-AB9E36117914}" destId="{7DB76202-E51E-48E4-84E5-DE148C1AC753}" srcOrd="0" destOrd="0" parTransId="{C528E49C-46EC-4FF2-916F-6A9B511DD934}" sibTransId="{DCF7C0B2-FA2A-46AE-8D27-D4AB2EA9FA03}"/>
    <dgm:cxn modelId="{7602E6F1-0220-4C6F-94C2-7A72362443A0}" type="presOf" srcId="{7DB76202-E51E-48E4-84E5-DE148C1AC753}" destId="{CC34E85F-7618-4DE4-88EE-87FB244D52EF}" srcOrd="0" destOrd="0" presId="urn:microsoft.com/office/officeart/2005/8/layout/vList2"/>
    <dgm:cxn modelId="{D31A0BDF-027E-46D0-B53C-47458D3BE358}" type="presParOf" srcId="{1511E2EA-DBAA-460E-A587-74CF20828B84}" destId="{CC34E85F-7618-4DE4-88EE-87FB244D52EF}" srcOrd="0" destOrd="0" presId="urn:microsoft.com/office/officeart/2005/8/layout/vList2"/>
    <dgm:cxn modelId="{A7CC7C21-1129-48C0-BFBD-51BFC2775DCA}" type="presParOf" srcId="{1511E2EA-DBAA-460E-A587-74CF20828B84}" destId="{E159B72F-D1A3-497F-8A27-91B039FAFF07}" srcOrd="1" destOrd="0" presId="urn:microsoft.com/office/officeart/2005/8/layout/vList2"/>
    <dgm:cxn modelId="{83A64991-A9F4-44B3-8507-338FA3397367}" type="presParOf" srcId="{1511E2EA-DBAA-460E-A587-74CF20828B84}" destId="{851C13F4-656D-4572-8E01-07B6FEC043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4E85F-7618-4DE4-88EE-87FB244D52EF}">
      <dsp:nvSpPr>
        <dsp:cNvPr id="0" name=""/>
        <dsp:cNvSpPr/>
      </dsp:nvSpPr>
      <dsp:spPr>
        <a:xfrm>
          <a:off x="0" y="59112"/>
          <a:ext cx="6513603" cy="285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유저기반 협업 필터링의 경우 유사한 사용자를 찾아내어 그 찾아낸 사용자의 구매내역이나 추천점수를 보고 아이템을 추천해주는 것이다</a:t>
          </a:r>
          <a:r>
            <a:rPr lang="en-US" sz="2000" kern="1200"/>
            <a:t>. </a:t>
          </a:r>
          <a:r>
            <a:rPr lang="ko-KR" sz="2000" kern="1200"/>
            <a:t>우리의 경우에는 구매내역이나 추천내역 같은 것이 없으므로 유사한 사용자를 협업 필터링으로 찾아내어 그 사용자가 지원한 모집공고들을 추천해 줄 수 있다</a:t>
          </a:r>
          <a:r>
            <a:rPr lang="en-US" sz="2000" kern="1200"/>
            <a:t>.</a:t>
          </a:r>
        </a:p>
      </dsp:txBody>
      <dsp:txXfrm>
        <a:off x="139360" y="198472"/>
        <a:ext cx="6234883" cy="2576080"/>
      </dsp:txXfrm>
    </dsp:sp>
    <dsp:sp modelId="{851C13F4-656D-4572-8E01-07B6FEC0438C}">
      <dsp:nvSpPr>
        <dsp:cNvPr id="0" name=""/>
        <dsp:cNvSpPr/>
      </dsp:nvSpPr>
      <dsp:spPr>
        <a:xfrm>
          <a:off x="0" y="2971513"/>
          <a:ext cx="6513603" cy="2854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아이템 기반 필터링의 사용자가 어떤 공고모집을 눌렀을 때 그와 유사한 공고모집을 추천해주는 필터링이다</a:t>
          </a:r>
          <a:r>
            <a:rPr lang="en-US" sz="2000" kern="1200"/>
            <a:t>. DB</a:t>
          </a:r>
          <a:r>
            <a:rPr lang="ko-KR" sz="2000" kern="1200"/>
            <a:t>에서 같은 악기들끼리 모아서 그 모집공고들 중에서 유사도를 구해 제일 유사해 보이는 모집공고를 찾아내어 사용자에게 추천해 줄 수 있다</a:t>
          </a:r>
          <a:r>
            <a:rPr lang="en-US" sz="2000" kern="1200"/>
            <a:t>.</a:t>
          </a:r>
        </a:p>
      </dsp:txBody>
      <dsp:txXfrm>
        <a:off x="139360" y="3110873"/>
        <a:ext cx="6234883" cy="257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72425-B539-403D-A741-DDA01411702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D8CE7-C004-4BC2-8998-7F199D9F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D8CE7-C004-4BC2-8998-7F199D9F50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D6C0B-7DA5-4B93-8771-170DFE4C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5F66B-AD4E-4C13-9D09-95C3275B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4E563-4492-42E0-8BD6-07B5CAB3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10432-60B5-4087-9DB6-B9B40E01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12F9-FAEC-4B8E-AC50-296CC98C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8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4C95-B2B9-48D4-A3DE-99E585D2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A209A-82B2-4C0B-AFF3-1DFDF0BE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D3B11-9895-4A25-AC4E-CC7C26F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5BCCD-3A9C-4472-8B1A-DE3E68F1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E207D-5A95-4105-935D-B497263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D23F-4C47-43F4-A692-6A0F60DA0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50F43-88C9-4D46-9511-D6351B0FD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7701A-78DC-45C9-B85D-6B3B663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5FBDB-7F77-4677-82FD-62CF188D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84AB4-08D4-40E2-A405-33D2DA4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E3DC5-DC77-4C1B-B177-5F402012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085C8-6F73-4367-AF20-96B48FCC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C7F5F-4CD8-4CA6-B22F-7FF5E8CF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CEA9E-CA85-4F4C-ABBE-B2D85F12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7550E-06D0-4A88-A070-F7F141E6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3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7A90-4EC2-4C88-BD68-B9B201E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4B073-EE5F-4574-A0C4-8EAEC42C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5172D-2C92-43D2-BD3D-78B08E51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7D7A8-3B60-4EA5-8D76-632DD3C8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AF718-F873-4BDC-97D0-15AEF6BD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6B7F9-3C2C-4604-A170-766F97D0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4C464-28C8-4BED-8FAE-4E06219A6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0F8CC-9DE7-44F0-BAD9-482EF39D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5000E-9782-4EF2-B5BE-29059A2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D04DC-308A-4A0E-ADF1-C1FA889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C2093-E680-4497-8AA4-52868504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FA19-8D87-45C2-8EC7-0BFC62E0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A35D2-F297-4CE4-A09F-D85DE9E5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949B5-82E8-4E74-8F46-11915237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C7910-E747-4880-9B97-2A66A21E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B4E02D-C4D8-4CC8-90F3-8FBBA2A64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BEA7A-AFB6-4B82-88A1-33E614C9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EBC52-29CA-4CB5-86A1-DF580FA5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A3AC5-22E7-46E5-88F0-63AE8688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8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08872-C0E5-48DB-9DAD-53B5CC45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B8E1B-4F6E-41D6-9762-5C3E9924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6FE33-5259-4D0B-9ECF-5A8DC8AC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53997-938B-4C6D-B942-C5CAC980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8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4C947-DBB3-4EF6-A647-9244A38C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31864-1820-4A25-8802-DE16B48D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6A276-23CF-4715-AE86-9FCACC68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58B7-43E8-48D2-8AD6-F37DFE4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9FE62-DA75-421F-A1E4-4493BF4D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F15BF-AB66-4803-9BD9-80A3BE6E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25D5E-083C-4407-BEC2-FE57E02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1A21B-56DC-4FF1-8E05-69CFE73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04E70-EDF6-44CC-ABDD-534557E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A220-8E1D-4107-87E0-8BF38E1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DFE62-94E5-451E-B9FE-E2B1AB81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B41B9-180D-4D71-9D01-09331CDB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22892-0AB0-46A4-A7A0-83786821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6A09C-5856-4347-B502-D77C983C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0747A-10ED-4A76-B888-85A616EB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2E66E7-5465-4794-A414-5464F9C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5D5E-0F07-4CC0-B8D0-5AE6805D0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63A50-1195-4EAC-9545-ACCC9D6ED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C7CE6-3BD4-4ADF-8DC2-7AD6F009D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97C9F-A610-4C8D-BBD8-3139DB27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7F84B9-2B06-4055-844C-6BAC7E84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 err="1"/>
              <a:t>머신러닝을</a:t>
            </a:r>
            <a:r>
              <a:rPr lang="ko-KR" altLang="en-US" sz="5800" dirty="0"/>
              <a:t> 활용한 연주자 매칭 </a:t>
            </a:r>
            <a:br>
              <a:rPr lang="en-US" altLang="ko-KR" sz="5800" dirty="0"/>
            </a:br>
            <a:r>
              <a:rPr lang="ko-KR" altLang="en-US" sz="5800" dirty="0"/>
              <a:t>웹서비스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75CCD-845D-4E9C-A8F6-1CD407EA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B611132 </a:t>
            </a:r>
            <a:r>
              <a:rPr lang="ko-KR" altLang="en-US">
                <a:solidFill>
                  <a:schemeClr val="accent1"/>
                </a:solidFill>
              </a:rPr>
              <a:t>윤지원</a:t>
            </a:r>
            <a:endParaRPr lang="en-US" altLang="ko-KR">
              <a:solidFill>
                <a:schemeClr val="accent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B411040 </a:t>
            </a:r>
            <a:r>
              <a:rPr lang="ko-KR" altLang="en-US">
                <a:solidFill>
                  <a:schemeClr val="accent1"/>
                </a:solidFill>
              </a:rPr>
              <a:t>김영실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9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FC0B96-D39C-4A82-A5EE-89D26E7F5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972604"/>
              </p:ext>
            </p:extLst>
          </p:nvPr>
        </p:nvGraphicFramePr>
        <p:xfrm>
          <a:off x="1" y="-1"/>
          <a:ext cx="4270784" cy="6858001"/>
        </p:xfrm>
        <a:graphic>
          <a:graphicData uri="http://schemas.openxmlformats.org/drawingml/2006/table">
            <a:tbl>
              <a:tblPr/>
              <a:tblGrid>
                <a:gridCol w="2124826">
                  <a:extLst>
                    <a:ext uri="{9D8B030D-6E8A-4147-A177-3AD203B41FA5}">
                      <a16:colId xmlns:a16="http://schemas.microsoft.com/office/drawing/2014/main" val="101564319"/>
                    </a:ext>
                  </a:extLst>
                </a:gridCol>
                <a:gridCol w="2145958">
                  <a:extLst>
                    <a:ext uri="{9D8B030D-6E8A-4147-A177-3AD203B41FA5}">
                      <a16:colId xmlns:a16="http://schemas.microsoft.com/office/drawing/2014/main" val="1683440769"/>
                    </a:ext>
                  </a:extLst>
                </a:gridCol>
              </a:tblGrid>
              <a:tr h="437661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use case description : </a:t>
                      </a:r>
                      <a:r>
                        <a:rPr lang="en-US" altLang="ko-KR" sz="10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sign up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587394"/>
                  </a:ext>
                </a:extLst>
              </a:tr>
              <a:tr h="8787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1. Non-member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Non_Login_UI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화면을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2. Non-member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Sign up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5759"/>
                  </a:ext>
                </a:extLst>
              </a:tr>
              <a:tr h="8787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Non_Login_UI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Non_Login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signUp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메시지가 왔음을 알린다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Non_Login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에서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Non_member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에게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SignUp_UI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화면을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060320"/>
                  </a:ext>
                </a:extLst>
              </a:tr>
              <a:tr h="1013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5. Non-member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가 회원정보를 입력하고 회원가입 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6.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SignUp_UI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SignUp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Non-member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에게서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입력받은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회원정보를 메시지로 넘긴다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60623"/>
                  </a:ext>
                </a:extLst>
              </a:tr>
              <a:tr h="8790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7.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SignUp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memberCollection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들의 정보를 얻어온다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8.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SignUP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모든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들에 대하여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값을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600019"/>
                  </a:ext>
                </a:extLst>
              </a:tr>
              <a:tr h="8790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9. 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SignUp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얻어온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들과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입력받은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를 비교한다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새로운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를 생성한다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504678"/>
                  </a:ext>
                </a:extLst>
              </a:tr>
              <a:tr h="8790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새로 생성한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를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memberCollection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 추가하여 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SignUp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Non_Login_UI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 회원가입이 완료되었단 메시지를 보낸다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42859"/>
                  </a:ext>
                </a:extLst>
              </a:tr>
              <a:tr h="101276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alternative courses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번에서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만약 중복되는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가 있다면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SignUp_UI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회원가입실패했다는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안내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메세지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0999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28AC743-977E-4994-BEBD-9BB6007B4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85" y="0"/>
            <a:ext cx="7921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5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B709F9E-5B2C-4719-91A4-DC4ACF261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44165"/>
              </p:ext>
            </p:extLst>
          </p:nvPr>
        </p:nvGraphicFramePr>
        <p:xfrm>
          <a:off x="0" y="0"/>
          <a:ext cx="4103306" cy="6496941"/>
        </p:xfrm>
        <a:graphic>
          <a:graphicData uri="http://schemas.openxmlformats.org/drawingml/2006/table">
            <a:tbl>
              <a:tblPr/>
              <a:tblGrid>
                <a:gridCol w="2051653">
                  <a:extLst>
                    <a:ext uri="{9D8B030D-6E8A-4147-A177-3AD203B41FA5}">
                      <a16:colId xmlns:a16="http://schemas.microsoft.com/office/drawing/2014/main" val="670948144"/>
                    </a:ext>
                  </a:extLst>
                </a:gridCol>
                <a:gridCol w="2051653">
                  <a:extLst>
                    <a:ext uri="{9D8B030D-6E8A-4147-A177-3AD203B41FA5}">
                      <a16:colId xmlns:a16="http://schemas.microsoft.com/office/drawing/2014/main" val="3088312969"/>
                    </a:ext>
                  </a:extLst>
                </a:gridCol>
              </a:tblGrid>
              <a:tr h="36141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use case description : log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07939"/>
                  </a:ext>
                </a:extLst>
              </a:tr>
              <a:tr h="10833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 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Non_Login_UI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화면을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Non-member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Login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95364"/>
                  </a:ext>
                </a:extLst>
              </a:tr>
              <a:tr h="14412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Non_Login_UI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Non_Login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메시지가 왔음을 알린다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4.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Non_Login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memberCollection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들의 정보를 얻어온다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744093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5.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Non_Login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6.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Non_Login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PW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002654"/>
                  </a:ext>
                </a:extLst>
              </a:tr>
              <a:tr h="1083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7.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Non_Login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이 얻은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PW,ID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입력받은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ID,PW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와 비교한다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8.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Non_Login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session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현재 이용중인 사용자를 알려준다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4915"/>
                  </a:ext>
                </a:extLst>
              </a:tr>
              <a:tr h="7256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9.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화면을 사용자에게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995173"/>
                  </a:ext>
                </a:extLst>
              </a:tr>
              <a:tr h="107577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alternative courses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번에서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만약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입력받은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ID, password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와 정보가 일치하는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없다면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비로그인된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메인페이지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6379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4692E7C-52F3-4613-8205-0E193D44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5" y="0"/>
            <a:ext cx="808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9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CE7DC9-8FE8-4C47-BB56-B90D770F0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64132"/>
              </p:ext>
            </p:extLst>
          </p:nvPr>
        </p:nvGraphicFramePr>
        <p:xfrm>
          <a:off x="0" y="0"/>
          <a:ext cx="4266614" cy="3248809"/>
        </p:xfrm>
        <a:graphic>
          <a:graphicData uri="http://schemas.openxmlformats.org/drawingml/2006/table">
            <a:tbl>
              <a:tblPr/>
              <a:tblGrid>
                <a:gridCol w="2133307">
                  <a:extLst>
                    <a:ext uri="{9D8B030D-6E8A-4147-A177-3AD203B41FA5}">
                      <a16:colId xmlns:a16="http://schemas.microsoft.com/office/drawing/2014/main" val="2172510066"/>
                    </a:ext>
                  </a:extLst>
                </a:gridCol>
                <a:gridCol w="2133307">
                  <a:extLst>
                    <a:ext uri="{9D8B030D-6E8A-4147-A177-3AD203B41FA5}">
                      <a16:colId xmlns:a16="http://schemas.microsoft.com/office/drawing/2014/main" val="2644086265"/>
                    </a:ext>
                  </a:extLst>
                </a:gridCol>
              </a:tblGrid>
              <a:tr h="65245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use case description : log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89444"/>
                  </a:ext>
                </a:extLst>
              </a:tr>
              <a:tr h="16108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사용자가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LogOut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Login_UI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Login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Logout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메세지가 왔음을 알린다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59120"/>
                  </a:ext>
                </a:extLst>
              </a:tr>
              <a:tr h="9855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session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 현재 접속한 유저를 지운다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에서 사용자에게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Non_Login_UI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6712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F3C393F-5DEA-4006-AC4D-AAF54191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13" y="-1"/>
            <a:ext cx="7925387" cy="69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AA53EB-F2A8-4165-92D7-4236BC7EF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34050"/>
              </p:ext>
            </p:extLst>
          </p:nvPr>
        </p:nvGraphicFramePr>
        <p:xfrm>
          <a:off x="0" y="0"/>
          <a:ext cx="3603444" cy="6855585"/>
        </p:xfrm>
        <a:graphic>
          <a:graphicData uri="http://schemas.openxmlformats.org/drawingml/2006/table">
            <a:tbl>
              <a:tblPr/>
              <a:tblGrid>
                <a:gridCol w="1682084">
                  <a:extLst>
                    <a:ext uri="{9D8B030D-6E8A-4147-A177-3AD203B41FA5}">
                      <a16:colId xmlns:a16="http://schemas.microsoft.com/office/drawing/2014/main" val="412601041"/>
                    </a:ext>
                  </a:extLst>
                </a:gridCol>
                <a:gridCol w="1921360">
                  <a:extLst>
                    <a:ext uri="{9D8B030D-6E8A-4147-A177-3AD203B41FA5}">
                      <a16:colId xmlns:a16="http://schemas.microsoft.com/office/drawing/2014/main" val="1341042131"/>
                    </a:ext>
                  </a:extLst>
                </a:gridCol>
              </a:tblGrid>
              <a:tr h="72162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use case description :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 Withdraw member</a:t>
                      </a:r>
                      <a:endParaRPr lang="ko-KR" altLang="en-US" sz="11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54745"/>
                  </a:ext>
                </a:extLst>
              </a:tr>
              <a:tr h="180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사용자가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Withdraw member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버튼을 누른다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Login_UI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WithdrawMember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메시지가 왔음을 알린다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485338"/>
                  </a:ext>
                </a:extLst>
              </a:tr>
              <a:tr h="14431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3. Session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현재 접속한 유저의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받아온다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4 .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memberCollection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들의 정보를 받아온다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71125"/>
                  </a:ext>
                </a:extLst>
              </a:tr>
              <a:tr h="14431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5 .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현재 접속한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 class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찾아 유형을 받아온다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회원탈퇴가 완료되었음을 유저에게 알린다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011960"/>
                  </a:ext>
                </a:extLst>
              </a:tr>
              <a:tr h="144316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alternative courses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번에서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만약 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user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의 타입이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recruiter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이면서 등록 중인 모집공고가 있을 경우 에러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8858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9DE2E3B-45B1-44B2-84F5-A1E4F14C7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54" y="2414"/>
            <a:ext cx="8609336" cy="68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8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17B0CC-3A10-4B95-9139-BB897800F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9210"/>
              </p:ext>
            </p:extLst>
          </p:nvPr>
        </p:nvGraphicFramePr>
        <p:xfrm>
          <a:off x="0" y="3651183"/>
          <a:ext cx="12134850" cy="3206817"/>
        </p:xfrm>
        <a:graphic>
          <a:graphicData uri="http://schemas.openxmlformats.org/drawingml/2006/table">
            <a:tbl>
              <a:tblPr/>
              <a:tblGrid>
                <a:gridCol w="6067425">
                  <a:extLst>
                    <a:ext uri="{9D8B030D-6E8A-4147-A177-3AD203B41FA5}">
                      <a16:colId xmlns:a16="http://schemas.microsoft.com/office/drawing/2014/main" val="1149239247"/>
                    </a:ext>
                  </a:extLst>
                </a:gridCol>
                <a:gridCol w="6067425">
                  <a:extLst>
                    <a:ext uri="{9D8B030D-6E8A-4147-A177-3AD203B41FA5}">
                      <a16:colId xmlns:a16="http://schemas.microsoft.com/office/drawing/2014/main" val="29170222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u</a:t>
                      </a:r>
                      <a:r>
                        <a:rPr lang="en-US" altLang="ko-KR" sz="1100" b="1" dirty="0"/>
                        <a:t>se case description : 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register Announcement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77416"/>
                  </a:ext>
                </a:extLst>
              </a:tr>
              <a:tr h="4871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register Announcement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Login_UI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registerAnnouncement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메세지가  왔음을 알린다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16657"/>
                  </a:ext>
                </a:extLst>
              </a:tr>
              <a:tr h="2428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3.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Register_Announcement_UI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사용자에게 보여준다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4.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Register_Announcement_UI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모집공고 등록 정보를 입력한다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91410"/>
                  </a:ext>
                </a:extLst>
              </a:tr>
              <a:tr h="4871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5.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Register_Announcement_UI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Register_Announcement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입력받은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모집공고 등록정보를 준다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새로운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 class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만든다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63212"/>
                  </a:ext>
                </a:extLst>
              </a:tr>
              <a:tr h="487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7.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AnnouncementCollection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새로운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추가한다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현재 이용중인 사용자의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받아온다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50535"/>
                  </a:ext>
                </a:extLst>
              </a:tr>
              <a:tr h="24287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9.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memberCollection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들의 정보를 받아온다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10.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현재 접속한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 class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찾아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추가하여 준다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3433"/>
                  </a:ext>
                </a:extLst>
              </a:tr>
              <a:tr h="24287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모집공고 등록이 완료되었음을 알린다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780704"/>
                  </a:ext>
                </a:extLst>
              </a:tr>
              <a:tr h="48719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alternative courses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번에서 만약 그 공연 시작일이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일도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안남았다면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에러발생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42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86A6523-9D93-4DE8-927E-F79A673B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0"/>
            <a:ext cx="12192000" cy="36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9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18D46E-226B-4823-BAFB-2AAFBED77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20330"/>
              </p:ext>
            </p:extLst>
          </p:nvPr>
        </p:nvGraphicFramePr>
        <p:xfrm>
          <a:off x="0" y="0"/>
          <a:ext cx="3493274" cy="6857998"/>
        </p:xfrm>
        <a:graphic>
          <a:graphicData uri="http://schemas.openxmlformats.org/drawingml/2006/table">
            <a:tbl>
              <a:tblPr/>
              <a:tblGrid>
                <a:gridCol w="1745399">
                  <a:extLst>
                    <a:ext uri="{9D8B030D-6E8A-4147-A177-3AD203B41FA5}">
                      <a16:colId xmlns:a16="http://schemas.microsoft.com/office/drawing/2014/main" val="4263544493"/>
                    </a:ext>
                  </a:extLst>
                </a:gridCol>
                <a:gridCol w="1747875">
                  <a:extLst>
                    <a:ext uri="{9D8B030D-6E8A-4147-A177-3AD203B41FA5}">
                      <a16:colId xmlns:a16="http://schemas.microsoft.com/office/drawing/2014/main" val="2913257915"/>
                    </a:ext>
                  </a:extLst>
                </a:gridCol>
              </a:tblGrid>
              <a:tr h="43861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use case description : </a:t>
                      </a:r>
                      <a:r>
                        <a:rPr lang="en-US" altLang="ko-KR" sz="10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inquire my Announcement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98065"/>
                  </a:ext>
                </a:extLst>
              </a:tr>
              <a:tr h="13062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inquire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my Announcement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2.Login_UI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으로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inquire my Announcement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메시지가 왔음을 알린다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577516"/>
                  </a:ext>
                </a:extLst>
              </a:tr>
              <a:tr h="120323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3. Logion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받아온 메시지를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InquireMyAnnouncement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로 전달한다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4. Session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현재 사용자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70403"/>
                  </a:ext>
                </a:extLst>
              </a:tr>
              <a:tr h="120323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5.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memberCollection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들의 정보를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현재 접속한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찾아 사용자가 등록했던 모집공고 리스트를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978227"/>
                  </a:ext>
                </a:extLst>
              </a:tr>
              <a:tr h="9029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모집공고들에서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간단하게 정보를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받아온 모집공고 정보들을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248209"/>
                  </a:ext>
                </a:extLst>
              </a:tr>
              <a:tr h="180371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extensions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7, Recruiter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상세 정보를 얻고 싶은 모집공고를 선택하면 공고의 상세정보를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7, Recruiter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는 모집공고를 취소할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7, Recruiter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는 티켓의 희망판매가격을 수정할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481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587F385-7AAF-4425-A58A-64B5A417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74" y="0"/>
            <a:ext cx="86987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FF2E22-870A-413F-A53F-1BC25914C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33069"/>
              </p:ext>
            </p:extLst>
          </p:nvPr>
        </p:nvGraphicFramePr>
        <p:xfrm>
          <a:off x="0" y="4530888"/>
          <a:ext cx="12192000" cy="2143519"/>
        </p:xfrm>
        <a:graphic>
          <a:graphicData uri="http://schemas.openxmlformats.org/drawingml/2006/table">
            <a:tbl>
              <a:tblPr/>
              <a:tblGrid>
                <a:gridCol w="5217754">
                  <a:extLst>
                    <a:ext uri="{9D8B030D-6E8A-4147-A177-3AD203B41FA5}">
                      <a16:colId xmlns:a16="http://schemas.microsoft.com/office/drawing/2014/main" val="3165309005"/>
                    </a:ext>
                  </a:extLst>
                </a:gridCol>
                <a:gridCol w="6974246">
                  <a:extLst>
                    <a:ext uri="{9D8B030D-6E8A-4147-A177-3AD203B41FA5}">
                      <a16:colId xmlns:a16="http://schemas.microsoft.com/office/drawing/2014/main" val="2422175795"/>
                    </a:ext>
                  </a:extLst>
                </a:gridCol>
              </a:tblGrid>
              <a:tr h="31001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use case description :</a:t>
                      </a:r>
                      <a:r>
                        <a:rPr lang="en-US" altLang="ko-KR" sz="10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 search available Announcement list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71238"/>
                  </a:ext>
                </a:extLst>
              </a:tr>
              <a:tr h="305929">
                <a:tc>
                  <a:txBody>
                    <a:bodyPr/>
                    <a:lstStyle/>
                    <a:p>
                      <a:pPr marL="0" marR="0" indent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악기 리스트에서 악기를 고르고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search available Announcement list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으로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search available Announcement list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메시지가 왔음을 알린다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95617"/>
                  </a:ext>
                </a:extLst>
              </a:tr>
              <a:tr h="304083">
                <a:tc>
                  <a:txBody>
                    <a:bodyPr/>
                    <a:lstStyle/>
                    <a:p>
                      <a:pPr marL="0" marR="0" indent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3. 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받아온 메세지를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SearchAvailableAnnouncementList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로 전달한다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4.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AnnouncementCollection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모든 이용가능한 모집공고를 얻어오는 메시지를 보낸다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285260"/>
                  </a:ext>
                </a:extLst>
              </a:tr>
              <a:tr h="304083">
                <a:tc>
                  <a:txBody>
                    <a:bodyPr/>
                    <a:lstStyle/>
                    <a:p>
                      <a:pPr marL="0" marR="0" indent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5.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AnnouncementCollection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접근해 각각의 정보를 얻어온다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이용가능한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사용자에게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984791"/>
                  </a:ext>
                </a:extLst>
              </a:tr>
              <a:tr h="45831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extensions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2, performer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모집공고를 선택하면 모집공고의 상세정보를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2, performer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는 모집공고에 지원할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8796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D311BF6-350A-46AF-BD30-96EBAB3AE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35"/>
            <a:ext cx="12192000" cy="44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57EB14-C562-418C-BE0F-AF94C2228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57234"/>
              </p:ext>
            </p:extLst>
          </p:nvPr>
        </p:nvGraphicFramePr>
        <p:xfrm>
          <a:off x="0" y="4654551"/>
          <a:ext cx="12192000" cy="2203450"/>
        </p:xfrm>
        <a:graphic>
          <a:graphicData uri="http://schemas.openxmlformats.org/drawingml/2006/table">
            <a:tbl>
              <a:tblPr/>
              <a:tblGrid>
                <a:gridCol w="5217754">
                  <a:extLst>
                    <a:ext uri="{9D8B030D-6E8A-4147-A177-3AD203B41FA5}">
                      <a16:colId xmlns:a16="http://schemas.microsoft.com/office/drawing/2014/main" val="4008624910"/>
                    </a:ext>
                  </a:extLst>
                </a:gridCol>
                <a:gridCol w="6974246">
                  <a:extLst>
                    <a:ext uri="{9D8B030D-6E8A-4147-A177-3AD203B41FA5}">
                      <a16:colId xmlns:a16="http://schemas.microsoft.com/office/drawing/2014/main" val="2904111947"/>
                    </a:ext>
                  </a:extLst>
                </a:gridCol>
              </a:tblGrid>
              <a:tr h="326215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use case description : </a:t>
                      </a:r>
                      <a:r>
                        <a:rPr lang="en-US" altLang="ko-KR" sz="10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search </a:t>
                      </a:r>
                      <a:r>
                        <a:rPr lang="en-US" altLang="ko-KR" sz="1000" b="1" kern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appled</a:t>
                      </a:r>
                      <a:r>
                        <a:rPr lang="en-US" altLang="ko-KR" sz="10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 Announcement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26953"/>
                  </a:ext>
                </a:extLst>
              </a:tr>
              <a:tr h="4198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1. </a:t>
                      </a:r>
                      <a:r>
                        <a:rPr lang="en-US" altLang="ko-KR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search </a:t>
                      </a:r>
                      <a:r>
                        <a:rPr lang="en-US" altLang="ko-KR" sz="1000" b="0" kern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appled</a:t>
                      </a:r>
                      <a:r>
                        <a:rPr lang="en-US" altLang="ko-KR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 Announcement </a:t>
                      </a:r>
                      <a:r>
                        <a:rPr lang="ko-KR" altLang="en-US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버튼을 누른다</a:t>
                      </a:r>
                      <a:r>
                        <a:rPr lang="en-US" altLang="ko-KR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.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Login_UI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으로 </a:t>
                      </a:r>
                      <a:r>
                        <a:rPr lang="en-US" altLang="ko-KR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search </a:t>
                      </a:r>
                      <a:r>
                        <a:rPr lang="en-US" altLang="ko-KR" sz="1000" b="0" kern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appled</a:t>
                      </a:r>
                      <a:r>
                        <a:rPr lang="en-US" altLang="ko-KR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 Announcement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메시지가 왔음을 알린다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196593"/>
                  </a:ext>
                </a:extLst>
              </a:tr>
              <a:tr h="622207">
                <a:tc>
                  <a:txBody>
                    <a:bodyPr/>
                    <a:lstStyle/>
                    <a:p>
                      <a:pPr marL="0" marR="0" indent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3. Login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받아온 메세지를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SearchAppledAnnouncementList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로 전달한다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4. session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현재 이용중인 유저의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70358"/>
                  </a:ext>
                </a:extLst>
              </a:tr>
              <a:tr h="4198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5.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memberCollection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들의 정보를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함초롬돋움" panose="020B0604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현재 접속한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찾아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그 유저가 지원한 모집공고를 받아온다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45970"/>
                  </a:ext>
                </a:extLst>
              </a:tr>
              <a:tr h="4153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사용자에게 지원했던 모집공고를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982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13ADC86F-5264-48B4-968D-7F8748DCE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2CBBE0-53BC-4D33-B7AE-B8734DC9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47596"/>
              </p:ext>
            </p:extLst>
          </p:nvPr>
        </p:nvGraphicFramePr>
        <p:xfrm>
          <a:off x="0" y="50800"/>
          <a:ext cx="3390900" cy="4889501"/>
        </p:xfrm>
        <a:graphic>
          <a:graphicData uri="http://schemas.openxmlformats.org/drawingml/2006/table">
            <a:tbl>
              <a:tblPr/>
              <a:tblGrid>
                <a:gridCol w="1451188">
                  <a:extLst>
                    <a:ext uri="{9D8B030D-6E8A-4147-A177-3AD203B41FA5}">
                      <a16:colId xmlns:a16="http://schemas.microsoft.com/office/drawing/2014/main" val="2980343514"/>
                    </a:ext>
                  </a:extLst>
                </a:gridCol>
                <a:gridCol w="1939712">
                  <a:extLst>
                    <a:ext uri="{9D8B030D-6E8A-4147-A177-3AD203B41FA5}">
                      <a16:colId xmlns:a16="http://schemas.microsoft.com/office/drawing/2014/main" val="2639640568"/>
                    </a:ext>
                  </a:extLst>
                </a:gridCol>
              </a:tblGrid>
              <a:tr h="537645">
                <a:tc gridSpan="2">
                  <a:txBody>
                    <a:bodyPr/>
                    <a:lstStyle/>
                    <a:p>
                      <a:pPr marL="0" indent="0" fontAlgn="base">
                        <a:buNone/>
                      </a:pPr>
                      <a:r>
                        <a:rPr lang="en-US" altLang="ko-KR" sz="1000" b="1" dirty="0"/>
                        <a:t>use case description : recommend Announcement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61155"/>
                  </a:ext>
                </a:extLst>
              </a:tr>
              <a:tr h="10603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1.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session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현재 이용중인 유저의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2 .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memberCollection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들의 정보를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73270"/>
                  </a:ext>
                </a:extLst>
              </a:tr>
              <a:tr h="1170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현재 접속한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찾아 그 유저의 정보를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모든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performer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대해 현재 접속한 유저와 가장 유사한 유저를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80559"/>
                  </a:ext>
                </a:extLst>
              </a:tr>
              <a:tr h="1060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5.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가장 유사한 사용자가 지원했던 모집공고 리스트를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현재 접속한 사용자에게 그 모집공고를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67391"/>
                  </a:ext>
                </a:extLst>
              </a:tr>
              <a:tr h="106031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alternative courses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0617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0D4279C-56AE-4088-911A-373A1296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11" y="0"/>
            <a:ext cx="8882726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7032F-9A86-415A-BA05-7B3D49EC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08"/>
            <a:ext cx="10515600" cy="6771939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Non_Login_UI</a:t>
            </a:r>
            <a:r>
              <a:rPr lang="en-US" altLang="ko-KR" dirty="0"/>
              <a:t> Class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로그인 되지 않은 기본적인 화면을 사용자에게 출력</a:t>
            </a:r>
            <a:r>
              <a:rPr lang="en-US" altLang="ko-KR" dirty="0"/>
              <a:t>. (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가능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 err="1"/>
              <a:t>signUp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회원가입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 전달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completeSignUp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회원가입이 완료되었을 때 완료된 것을 사용자에게 출력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login()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사용자로부터 </a:t>
            </a:r>
            <a:r>
              <a:rPr lang="en-US" altLang="ko-KR" dirty="0" err="1"/>
              <a:t>id,pw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control class</a:t>
            </a:r>
            <a:r>
              <a:rPr lang="ko-KR" altLang="en-US" dirty="0"/>
              <a:t>에 전달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failLogin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로그인에 실패하였을 때 실패 한 것을 사용자에게 출력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Non_Login</a:t>
            </a:r>
            <a:r>
              <a:rPr lang="en-US" altLang="ko-KR" dirty="0"/>
              <a:t> class</a:t>
            </a:r>
            <a:endParaRPr lang="ko-KR" altLang="en-US" dirty="0"/>
          </a:p>
          <a:p>
            <a:pPr fontAlgn="base"/>
            <a:r>
              <a:rPr lang="en-US" altLang="ko-KR" dirty="0" err="1"/>
              <a:t>controlSignUp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</a:t>
            </a:r>
            <a:r>
              <a:rPr lang="en-US" altLang="ko-KR" dirty="0" err="1"/>
              <a:t>classd</a:t>
            </a:r>
            <a:r>
              <a:rPr lang="ko-KR" altLang="en-US" dirty="0"/>
              <a:t>에서 사용자가 회원가입 버튼을 누른 것을 알고 </a:t>
            </a:r>
            <a:r>
              <a:rPr lang="en-US" altLang="ko-KR" dirty="0" err="1"/>
              <a:t>SignUp_UI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en-US" altLang="ko-KR" dirty="0" err="1"/>
              <a:t>startInterface</a:t>
            </a:r>
            <a:r>
              <a:rPr lang="en-US" altLang="ko-KR" dirty="0"/>
              <a:t>() </a:t>
            </a:r>
            <a:r>
              <a:rPr lang="ko-KR" altLang="en-US" dirty="0"/>
              <a:t>함수를 실행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controlLogin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로그인 버튼을 누른 것을 알고 로그인 제어 기능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 err="1"/>
              <a:t>compareIDPW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사용자에게서 </a:t>
            </a:r>
            <a:r>
              <a:rPr lang="ko-KR" altLang="en-US" dirty="0" err="1"/>
              <a:t>입력받은</a:t>
            </a:r>
            <a:r>
              <a:rPr lang="ko-KR" altLang="en-US" dirty="0"/>
              <a:t> 아이디와 모든 </a:t>
            </a:r>
            <a:r>
              <a:rPr lang="en-US" altLang="ko-KR" dirty="0"/>
              <a:t>member</a:t>
            </a:r>
            <a:r>
              <a:rPr lang="ko-KR" altLang="en-US" dirty="0"/>
              <a:t>들의 </a:t>
            </a:r>
            <a:r>
              <a:rPr lang="en-US" altLang="ko-KR" dirty="0" err="1"/>
              <a:t>id,pw</a:t>
            </a:r>
            <a:r>
              <a:rPr lang="ko-KR" altLang="en-US" dirty="0"/>
              <a:t>들을 비교하여 일치하는게 있는지 확인하는 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7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046500-9555-47C8-94F6-2598A06C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일정표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20E591B-9FC8-48AB-9EAF-F92BD8AA4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123059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1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Login_UI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 err="1"/>
              <a:t>로그인된</a:t>
            </a:r>
            <a:r>
              <a:rPr lang="ko-KR" altLang="en-US" dirty="0"/>
              <a:t> 기본화면을 사용자에게 출력</a:t>
            </a:r>
            <a:r>
              <a:rPr lang="en-US" altLang="ko-KR" dirty="0"/>
              <a:t>(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회원탈퇴</a:t>
            </a:r>
            <a:r>
              <a:rPr lang="en-US" altLang="ko-KR" dirty="0"/>
              <a:t>, </a:t>
            </a:r>
            <a:r>
              <a:rPr lang="ko-KR" altLang="en-US" dirty="0"/>
              <a:t>공고 등록</a:t>
            </a:r>
            <a:r>
              <a:rPr lang="en-US" altLang="ko-KR" dirty="0"/>
              <a:t>, </a:t>
            </a:r>
            <a:r>
              <a:rPr lang="ko-KR" altLang="en-US" dirty="0"/>
              <a:t>등록공고조회</a:t>
            </a:r>
            <a:r>
              <a:rPr lang="en-US" altLang="ko-KR" dirty="0"/>
              <a:t>, </a:t>
            </a:r>
            <a:r>
              <a:rPr lang="ko-KR" altLang="en-US" dirty="0"/>
              <a:t>지원가능 공고 조회</a:t>
            </a:r>
            <a:r>
              <a:rPr lang="en-US" altLang="ko-KR" dirty="0"/>
              <a:t>, </a:t>
            </a:r>
            <a:r>
              <a:rPr lang="ko-KR" altLang="en-US" dirty="0"/>
              <a:t>지원한 공고조회 등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 err="1"/>
              <a:t>logOut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</a:t>
            </a:r>
            <a:r>
              <a:rPr lang="en-US" altLang="ko-KR" dirty="0"/>
              <a:t>logout</a:t>
            </a:r>
            <a:r>
              <a:rPr lang="ko-KR" altLang="en-US" dirty="0"/>
              <a:t>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 전달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withdrawMember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</a:t>
            </a:r>
            <a:r>
              <a:rPr lang="ko-KR" altLang="en-US" dirty="0" err="1"/>
              <a:t>회원탈퇴버튼을</a:t>
            </a:r>
            <a:r>
              <a:rPr lang="ko-KR" altLang="en-US" dirty="0"/>
              <a:t>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failWithdrawMember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사용자에게 회원탈퇴가 실패하였다는 것을 출력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registerAnnouncement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등록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completeRegisterAnnouncement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등록한 모집공고가 등록되었음을 사용자에게 출력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inquireMyAnnouncement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내가 등록한 모집공고 조회버튼을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AvailableAnnouncementList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이용가능한 모집공고 조회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appledAnnounce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내가 지원한 모집공고 </a:t>
            </a:r>
            <a:r>
              <a:rPr lang="ko-KR" altLang="en-US" dirty="0" err="1"/>
              <a:t>조회버트을</a:t>
            </a:r>
            <a:r>
              <a:rPr lang="ko-KR" altLang="en-US" dirty="0"/>
              <a:t>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5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-Login</a:t>
            </a:r>
            <a:endParaRPr lang="ko-KR" altLang="en-US" dirty="0"/>
          </a:p>
          <a:p>
            <a:pPr fontAlgn="base"/>
            <a:r>
              <a:rPr lang="en-US" altLang="ko-KR" dirty="0" err="1"/>
              <a:t>controlLogout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로그아웃 버튼을 누른 것을 알고 로그아웃 제어 기능</a:t>
            </a:r>
          </a:p>
          <a:p>
            <a:pPr fontAlgn="base"/>
            <a:r>
              <a:rPr lang="en-US" altLang="ko-KR" dirty="0" err="1"/>
              <a:t>controlWithdrawMember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회원탈퇴 버튼을 누른 것을 알고 회원탈퇴 제어 기능</a:t>
            </a:r>
          </a:p>
          <a:p>
            <a:pPr fontAlgn="base"/>
            <a:r>
              <a:rPr lang="en-US" altLang="ko-KR" dirty="0" err="1"/>
              <a:t>controlRegisterAnnouncement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모집공고 버튼을 누른 것을 알고 </a:t>
            </a:r>
            <a:r>
              <a:rPr lang="en-US" altLang="ko-KR" dirty="0" err="1"/>
              <a:t>Register_Announcement_UI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en-US" altLang="ko-KR" dirty="0" err="1"/>
              <a:t>startInterface</a:t>
            </a:r>
            <a:r>
              <a:rPr lang="en-US" altLang="ko-KR" dirty="0"/>
              <a:t>() </a:t>
            </a:r>
            <a:r>
              <a:rPr lang="ko-KR" altLang="en-US" dirty="0"/>
              <a:t>실행</a:t>
            </a:r>
          </a:p>
          <a:p>
            <a:pPr fontAlgn="base"/>
            <a:r>
              <a:rPr lang="en-US" altLang="ko-KR" dirty="0" err="1"/>
              <a:t>controlInquireMyAnnouncement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등록한 모집공고 조회버튼 누른 것을 알고 등록한 모집공고 조회 제어 기능</a:t>
            </a:r>
          </a:p>
          <a:p>
            <a:pPr fontAlgn="base"/>
            <a:r>
              <a:rPr lang="en-US" altLang="ko-KR" dirty="0" err="1"/>
              <a:t>controlAvailableAnnouncementList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지원가능한 모집공고 조회버튼 누른 것을 알고 지원 가능한 모집공고 조회 제어 기능</a:t>
            </a:r>
          </a:p>
          <a:p>
            <a:pPr fontAlgn="base"/>
            <a:r>
              <a:rPr lang="en-US" altLang="ko-KR" dirty="0" err="1"/>
              <a:t>controlAppledAnnouncement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</a:t>
            </a:r>
            <a:r>
              <a:rPr lang="ko-KR" altLang="en-US" dirty="0" err="1"/>
              <a:t>지원했었더</a:t>
            </a:r>
            <a:r>
              <a:rPr lang="ko-KR" altLang="en-US" dirty="0"/>
              <a:t> 모집공고 조회버튼 누른 것을 알고 지원 </a:t>
            </a:r>
            <a:r>
              <a:rPr lang="ko-KR" altLang="en-US" dirty="0" err="1"/>
              <a:t>했었던</a:t>
            </a:r>
            <a:r>
              <a:rPr lang="ko-KR" altLang="en-US" dirty="0"/>
              <a:t> 모집공고 조회 제어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62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SignUp_UI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회원정보를 입력하는 창을 출력</a:t>
            </a:r>
          </a:p>
          <a:p>
            <a:pPr fontAlgn="base"/>
            <a:r>
              <a:rPr lang="en-US" altLang="ko-KR" dirty="0" err="1"/>
              <a:t>inputUserInformation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사용자의 기본정보를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failSignUp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사용자에게 회원가입이 실패하였음을 출력</a:t>
            </a:r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SignUp</a:t>
            </a:r>
            <a:endParaRPr lang="ko-KR" altLang="en-US" dirty="0"/>
          </a:p>
          <a:p>
            <a:pPr fontAlgn="base"/>
            <a:r>
              <a:rPr lang="en-US" altLang="ko-KR" dirty="0" err="1"/>
              <a:t>controlUserInformation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정보로 회원가입 제어</a:t>
            </a:r>
          </a:p>
          <a:p>
            <a:pPr fontAlgn="base"/>
            <a:r>
              <a:rPr lang="en-US" altLang="ko-KR" dirty="0" err="1"/>
              <a:t>compareID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와 현재 </a:t>
            </a:r>
            <a:r>
              <a:rPr lang="en-US" altLang="ko-KR" dirty="0"/>
              <a:t>member</a:t>
            </a:r>
            <a:r>
              <a:rPr lang="ko-KR" altLang="en-US" dirty="0"/>
              <a:t>들의 </a:t>
            </a:r>
            <a:r>
              <a:rPr lang="en-US" altLang="ko-KR" dirty="0"/>
              <a:t>ID</a:t>
            </a:r>
            <a:r>
              <a:rPr lang="ko-KR" altLang="en-US" dirty="0"/>
              <a:t>간의 중복이 있는지 확인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59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Register_Announcement_UI</a:t>
            </a:r>
            <a:endParaRPr lang="en-US" altLang="ko-KR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등록할 모집공고 정보를 입력하는 창 출력</a:t>
            </a:r>
          </a:p>
          <a:p>
            <a:pPr fontAlgn="base"/>
            <a:r>
              <a:rPr lang="en-US" altLang="ko-KR" dirty="0" err="1"/>
              <a:t>inputAnnouncementInformation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 err="1"/>
              <a:t>입력받은</a:t>
            </a:r>
            <a:r>
              <a:rPr lang="ko-KR" altLang="en-US" dirty="0"/>
              <a:t> 모집공고 정보를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failRegisterAnnouncement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사용자에게 모집공고 등록이 실패하였음을 출력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Register_Announcement</a:t>
            </a:r>
            <a:endParaRPr lang="en-US" altLang="ko-KR" dirty="0"/>
          </a:p>
          <a:p>
            <a:pPr fontAlgn="base"/>
            <a:r>
              <a:rPr lang="en-US" altLang="ko-KR" dirty="0" err="1"/>
              <a:t>controlAnnouncementInformation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en-US" altLang="ko-KR" dirty="0"/>
              <a:t>boundary </a:t>
            </a:r>
            <a:r>
              <a:rPr lang="en-US" altLang="ko-KR" dirty="0" err="1"/>
              <a:t>clas</a:t>
            </a:r>
            <a:r>
              <a:rPr lang="ko-KR" altLang="en-US" dirty="0"/>
              <a:t>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모집공고 정보로 모집공고 등록 제어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9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InquireMyAnnouncement_UI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등록한 모집공고들을 간단히 보여주는 창 출력</a:t>
            </a:r>
          </a:p>
          <a:p>
            <a:pPr fontAlgn="base"/>
            <a:r>
              <a:rPr lang="en-US" altLang="ko-KR" dirty="0" err="1"/>
              <a:t>selectAnnouncement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상세보기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</a:p>
          <a:p>
            <a:pPr fontAlgn="base"/>
            <a:r>
              <a:rPr lang="en-US" altLang="ko-KR" dirty="0" err="1"/>
              <a:t>editAnnouncement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수정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</a:p>
          <a:p>
            <a:pPr fontAlgn="base"/>
            <a:r>
              <a:rPr lang="en-US" altLang="ko-KR" dirty="0" err="1"/>
              <a:t>cancleAnnouncemet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삭제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InquireMyAnnouncement</a:t>
            </a:r>
            <a:endParaRPr lang="ko-KR" altLang="en-US" dirty="0"/>
          </a:p>
          <a:p>
            <a:pPr fontAlgn="base"/>
            <a:r>
              <a:rPr lang="en-US" altLang="ko-KR" dirty="0" err="1"/>
              <a:t>controlMyAnnouncement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등록한 모집공고 보기 버튼 누른 것을 알고 등록한 모집공고 제어 기능</a:t>
            </a:r>
          </a:p>
          <a:p>
            <a:pPr fontAlgn="base"/>
            <a:r>
              <a:rPr lang="en-US" altLang="ko-KR" dirty="0" err="1"/>
              <a:t>controlselectAnnouncement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상세보기 버튼을 누른 것을 알고 모집공고 상세보기 제어</a:t>
            </a:r>
          </a:p>
          <a:p>
            <a:pPr fontAlgn="base"/>
            <a:r>
              <a:rPr lang="en-US" altLang="ko-KR" dirty="0" err="1"/>
              <a:t>controleditAnnouncement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수정 버튼을 누른 것을 알고 모집공고 수정 제어</a:t>
            </a:r>
          </a:p>
          <a:p>
            <a:pPr fontAlgn="base"/>
            <a:r>
              <a:rPr lang="en-US" altLang="ko-KR" dirty="0" err="1"/>
              <a:t>controlcancleAnnouncemet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삭제 버튼을 누른 것을 알고 모집공고 삭제 제어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39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62500" lnSpcReduction="20000"/>
          </a:bodyPr>
          <a:lstStyle/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DetailAnnouncement_UI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모집공고 하나를 상세하게 보여주는 창 출력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SearchAvailableAnnouncementList_UI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이용가능한 모집공고를 보여주는 창 출력</a:t>
            </a:r>
          </a:p>
          <a:p>
            <a:pPr fontAlgn="base"/>
            <a:r>
              <a:rPr lang="en-US" altLang="ko-KR" dirty="0" err="1"/>
              <a:t>selectAnnouncement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모집공고를 선택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</a:p>
          <a:p>
            <a:pPr fontAlgn="base"/>
            <a:r>
              <a:rPr lang="en-US" altLang="ko-KR" dirty="0" err="1"/>
              <a:t>applyAnnouncement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지원버튼을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SearchAvailableAnnouncementList</a:t>
            </a:r>
            <a:endParaRPr lang="ko-KR" altLang="en-US" dirty="0"/>
          </a:p>
          <a:p>
            <a:pPr fontAlgn="base"/>
            <a:r>
              <a:rPr lang="en-US" altLang="ko-KR" dirty="0" err="1"/>
              <a:t>controlAvailableList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지원가능한 모집공고 보기 버튼 누른 것을 알고 지원 가능한 모집공고 제어 기능</a:t>
            </a:r>
          </a:p>
          <a:p>
            <a:pPr fontAlgn="base"/>
            <a:r>
              <a:rPr lang="en-US" altLang="ko-KR" dirty="0" err="1"/>
              <a:t>controlSelectAnnouncemnt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선택 버튼을 누른 것을 알고 모집공고 선택 제어</a:t>
            </a:r>
          </a:p>
          <a:p>
            <a:pPr fontAlgn="base"/>
            <a:r>
              <a:rPr lang="en-US" altLang="ko-KR" dirty="0" err="1"/>
              <a:t>controlAppayAnnouncemet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지원 버튼을 누른 것을 알고 모집공고 지원 제어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7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SearchAppledAnnouncementListUI</a:t>
            </a:r>
            <a:endParaRPr lang="en-US" altLang="ko-KR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사용자가 지원했던 모집공고를 보여주는 창 출력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SearchAppledAnnouncementList</a:t>
            </a:r>
            <a:endParaRPr lang="en-US" altLang="ko-KR" dirty="0"/>
          </a:p>
          <a:p>
            <a:pPr fontAlgn="base"/>
            <a:r>
              <a:rPr lang="en-US" altLang="ko-KR" dirty="0" err="1"/>
              <a:t>controlAppledAnnouncementList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</a:t>
            </a:r>
            <a:r>
              <a:rPr lang="ko-KR" altLang="en-US" dirty="0" err="1"/>
              <a:t>지원했었던</a:t>
            </a:r>
            <a:r>
              <a:rPr lang="ko-KR" altLang="en-US" dirty="0"/>
              <a:t> 모집공고 보기 버튼 누른 것을 알고 지원 </a:t>
            </a:r>
            <a:r>
              <a:rPr lang="ko-KR" altLang="en-US" dirty="0" err="1"/>
              <a:t>했었던</a:t>
            </a:r>
            <a:r>
              <a:rPr lang="ko-KR" altLang="en-US" dirty="0"/>
              <a:t> 모집공고 제어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1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-Session</a:t>
            </a:r>
            <a:endParaRPr lang="ko-KR" altLang="en-US" dirty="0"/>
          </a:p>
          <a:p>
            <a:pPr fontAlgn="base"/>
            <a:r>
              <a:rPr lang="en-US" altLang="ko-KR" dirty="0" err="1"/>
              <a:t>setCurrentID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현재 접속한 유저의 아이디 지정</a:t>
            </a:r>
          </a:p>
          <a:p>
            <a:pPr fontAlgn="base"/>
            <a:r>
              <a:rPr lang="en-US" altLang="ko-KR" dirty="0" err="1"/>
              <a:t>getCurrentID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현재 접속한 유저의 아이디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-Member</a:t>
            </a:r>
            <a:endParaRPr lang="ko-KR" altLang="en-US" dirty="0"/>
          </a:p>
          <a:p>
            <a:pPr fontAlgn="base"/>
            <a:r>
              <a:rPr lang="en-US" altLang="ko-KR" dirty="0" err="1"/>
              <a:t>getID</a:t>
            </a:r>
            <a:r>
              <a:rPr lang="en-US" altLang="ko-KR" dirty="0"/>
              <a:t>(), </a:t>
            </a:r>
            <a:r>
              <a:rPr lang="en-US" altLang="ko-KR" dirty="0" err="1"/>
              <a:t>getPW</a:t>
            </a:r>
            <a:r>
              <a:rPr lang="en-US" altLang="ko-KR" dirty="0"/>
              <a:t>(), </a:t>
            </a:r>
            <a:r>
              <a:rPr lang="en-US" altLang="ko-KR" dirty="0" err="1"/>
              <a:t>getTYPE</a:t>
            </a:r>
            <a:r>
              <a:rPr lang="en-US" altLang="ko-KR" dirty="0"/>
              <a:t>(), </a:t>
            </a:r>
            <a:r>
              <a:rPr lang="en-US" altLang="ko-KR" dirty="0" err="1"/>
              <a:t>getMemberInformation</a:t>
            </a:r>
            <a:r>
              <a:rPr lang="en-US" altLang="ko-KR" dirty="0"/>
              <a:t>() : id, pw, type, </a:t>
            </a:r>
            <a:r>
              <a:rPr lang="ko-KR" altLang="en-US" dirty="0" err="1"/>
              <a:t>모든정보</a:t>
            </a:r>
            <a:r>
              <a:rPr lang="ko-KR" altLang="en-US" dirty="0"/>
              <a:t>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-Recruiter</a:t>
            </a:r>
            <a:endParaRPr lang="ko-KR" altLang="en-US" dirty="0"/>
          </a:p>
          <a:p>
            <a:pPr fontAlgn="base"/>
            <a:r>
              <a:rPr lang="en-US" altLang="ko-KR" dirty="0" err="1"/>
              <a:t>getRecruitmentAnnouncement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주최자가 </a:t>
            </a:r>
            <a:r>
              <a:rPr lang="ko-KR" altLang="en-US" dirty="0" err="1"/>
              <a:t>등록했었던</a:t>
            </a:r>
            <a:r>
              <a:rPr lang="ko-KR" altLang="en-US" dirty="0"/>
              <a:t> 모집공고 리스트를 반환</a:t>
            </a:r>
          </a:p>
          <a:p>
            <a:pPr fontAlgn="base"/>
            <a:r>
              <a:rPr lang="en-US" altLang="ko-KR" dirty="0" err="1"/>
              <a:t>addAnnouncement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등록한 모집공고를 모집공고 리스트에 추가</a:t>
            </a:r>
          </a:p>
          <a:p>
            <a:pPr fontAlgn="base"/>
            <a:r>
              <a:rPr lang="en-US" altLang="ko-KR" dirty="0" err="1"/>
              <a:t>deleteRecruitmentAnnouncement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취소한 모집공고를 모집공고리스트에서 삭제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-Performer</a:t>
            </a:r>
            <a:endParaRPr lang="ko-KR" altLang="en-US" dirty="0"/>
          </a:p>
          <a:p>
            <a:pPr fontAlgn="base"/>
            <a:r>
              <a:rPr lang="en-US" altLang="ko-KR" dirty="0" err="1"/>
              <a:t>addAnnouncement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지원한 모집공고를 모집공고 리스트에 추가</a:t>
            </a:r>
          </a:p>
          <a:p>
            <a:pPr fontAlgn="base"/>
            <a:r>
              <a:rPr lang="en-US" altLang="ko-KR" dirty="0" err="1"/>
              <a:t>getAppledAnnouncement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 err="1"/>
              <a:t>지원했었던</a:t>
            </a:r>
            <a:r>
              <a:rPr lang="ko-KR" altLang="en-US" dirty="0"/>
              <a:t> 모집공고 리스트 반환</a:t>
            </a:r>
          </a:p>
          <a:p>
            <a:pPr fontAlgn="base"/>
            <a:r>
              <a:rPr lang="en-US" altLang="ko-KR" dirty="0" err="1"/>
              <a:t>getSimilarPerformer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나와 가장 유사한 </a:t>
            </a:r>
            <a:r>
              <a:rPr lang="en-US" altLang="ko-KR" dirty="0"/>
              <a:t>performer member class</a:t>
            </a:r>
            <a:r>
              <a:rPr lang="ko-KR" altLang="en-US" dirty="0"/>
              <a:t>를 반환하여 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5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-Announcement</a:t>
            </a:r>
          </a:p>
          <a:p>
            <a:pPr fontAlgn="base"/>
            <a:r>
              <a:rPr lang="en-US" altLang="ko-KR" dirty="0" err="1"/>
              <a:t>getSimpleAnnouncement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간단한 모집공고 정보를 반환</a:t>
            </a:r>
          </a:p>
          <a:p>
            <a:pPr fontAlgn="base"/>
            <a:r>
              <a:rPr lang="en-US" altLang="ko-KR" dirty="0" err="1"/>
              <a:t>detailAnnouncement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자세하게 모집공고 정보를 반환</a:t>
            </a:r>
          </a:p>
          <a:p>
            <a:pPr fontAlgn="base"/>
            <a:r>
              <a:rPr lang="en-US" altLang="ko-KR" dirty="0" err="1"/>
              <a:t>modifyAnnouncement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모집공고 정보를 수정하는 함수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AnnouncementCollection</a:t>
            </a:r>
            <a:endParaRPr lang="en-US" altLang="ko-KR" dirty="0"/>
          </a:p>
          <a:p>
            <a:pPr fontAlgn="base"/>
            <a:r>
              <a:rPr lang="en-US" altLang="ko-KR" dirty="0" err="1"/>
              <a:t>addAnnouncement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모집공고 리스트에 모집공고를 추가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deleteAnnouncement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모집공고 리스트에서 모집공고를 삭제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getAvailavleAnnouncement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모집공고 리스트 중에서 지원가능한 모집공고 리스트 반환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MemberCollection</a:t>
            </a:r>
            <a:endParaRPr lang="en-US" altLang="ko-KR" dirty="0"/>
          </a:p>
          <a:p>
            <a:pPr fontAlgn="base"/>
            <a:r>
              <a:rPr lang="en-US" altLang="ko-KR" dirty="0" err="1"/>
              <a:t>getMembers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member </a:t>
            </a:r>
            <a:r>
              <a:rPr lang="ko-KR" altLang="en-US" dirty="0"/>
              <a:t>리스트를 반환</a:t>
            </a:r>
          </a:p>
          <a:p>
            <a:pPr fontAlgn="base"/>
            <a:r>
              <a:rPr lang="en-US" altLang="ko-KR" dirty="0" err="1"/>
              <a:t>addMember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member </a:t>
            </a:r>
            <a:r>
              <a:rPr lang="ko-KR" altLang="en-US" dirty="0"/>
              <a:t>리스트에 </a:t>
            </a:r>
            <a:r>
              <a:rPr lang="en-US" altLang="ko-KR" dirty="0"/>
              <a:t>member </a:t>
            </a:r>
            <a:r>
              <a:rPr lang="ko-KR" altLang="en-US" dirty="0"/>
              <a:t>추가</a:t>
            </a:r>
          </a:p>
          <a:p>
            <a:pPr fontAlgn="base"/>
            <a:r>
              <a:rPr lang="en-US" altLang="ko-KR" dirty="0" err="1"/>
              <a:t>deleteMember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member </a:t>
            </a:r>
            <a:r>
              <a:rPr lang="ko-KR" altLang="en-US" dirty="0"/>
              <a:t>리스트에 </a:t>
            </a:r>
            <a:r>
              <a:rPr lang="en-US" altLang="ko-KR" dirty="0"/>
              <a:t>member </a:t>
            </a:r>
            <a:r>
              <a:rPr lang="ko-KR" altLang="en-US" dirty="0"/>
              <a:t>삭제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7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DD9F09-E733-4555-927F-1AA39C0D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ko-KR" altLang="en-US" sz="4000"/>
              <a:t>개발환경설정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33CC3-FD87-4D46-AE5D-37999AC4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ko-KR" sz="2000"/>
              <a:t>JAVA </a:t>
            </a:r>
            <a:r>
              <a:rPr lang="ko-KR" altLang="en-US" sz="2000"/>
              <a:t> </a:t>
            </a:r>
            <a:r>
              <a:rPr lang="en-US" altLang="ko-KR" sz="2000"/>
              <a:t>JDK8</a:t>
            </a:r>
          </a:p>
          <a:p>
            <a:r>
              <a:rPr lang="ko-KR" altLang="en-US" sz="2000"/>
              <a:t>개발에 사용할 </a:t>
            </a:r>
            <a:r>
              <a:rPr lang="en-US" altLang="ko-KR" sz="2000"/>
              <a:t>IDE(</a:t>
            </a:r>
            <a:r>
              <a:rPr lang="ko-KR" altLang="en-US" sz="2000"/>
              <a:t>통합개발환경</a:t>
            </a:r>
            <a:r>
              <a:rPr lang="en-US" altLang="ko-KR" sz="2000"/>
              <a:t>) – Eclipse</a:t>
            </a:r>
            <a:r>
              <a:rPr lang="ko-KR" altLang="en-US" sz="2000"/>
              <a:t> </a:t>
            </a:r>
            <a:r>
              <a:rPr lang="en-US" altLang="ko-KR" sz="2000"/>
              <a:t>Oxygen</a:t>
            </a:r>
          </a:p>
          <a:p>
            <a:r>
              <a:rPr lang="en-US" altLang="ko-KR" sz="2000"/>
              <a:t>JAVA Spring framework</a:t>
            </a:r>
            <a:r>
              <a:rPr lang="ko-KR" altLang="en-US" sz="2000"/>
              <a:t> </a:t>
            </a:r>
            <a:endParaRPr lang="en-US" altLang="ko-KR" sz="2000"/>
          </a:p>
          <a:p>
            <a:r>
              <a:rPr lang="en-US" altLang="ko-KR" sz="2000"/>
              <a:t>Git –</a:t>
            </a:r>
            <a:r>
              <a:rPr lang="ko-KR" altLang="en-US" sz="2000"/>
              <a:t> </a:t>
            </a:r>
            <a:r>
              <a:rPr lang="en-US" altLang="ko-KR" sz="2000"/>
              <a:t>git</a:t>
            </a:r>
            <a:r>
              <a:rPr lang="ko-KR" altLang="en-US" sz="2000"/>
              <a:t> </a:t>
            </a:r>
            <a:r>
              <a:rPr lang="en-US" altLang="ko-KR" sz="2000"/>
              <a:t>hub</a:t>
            </a:r>
            <a:r>
              <a:rPr lang="ko-KR" altLang="en-US" sz="2000"/>
              <a:t> 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</a:t>
            </a:r>
            <a:r>
              <a:rPr lang="ko-KR" altLang="en-US" sz="2000"/>
              <a:t>프로젝트에 사용할  </a:t>
            </a:r>
            <a:r>
              <a:rPr lang="en-US" altLang="ko-KR" sz="2000"/>
              <a:t>repository</a:t>
            </a:r>
            <a:r>
              <a:rPr lang="ko-KR" altLang="en-US" sz="2000"/>
              <a:t>생성</a:t>
            </a:r>
            <a:endParaRPr lang="en-US" altLang="ko-KR" sz="2000"/>
          </a:p>
          <a:p>
            <a:r>
              <a:rPr lang="en-US" altLang="ko-KR" sz="2000"/>
              <a:t>Apache</a:t>
            </a:r>
            <a:r>
              <a:rPr lang="ko-KR" altLang="en-US" sz="2000"/>
              <a:t> </a:t>
            </a:r>
            <a:r>
              <a:rPr lang="en-US" altLang="ko-KR" sz="2000"/>
              <a:t>Tomcat</a:t>
            </a:r>
            <a:r>
              <a:rPr lang="ko-KR" altLang="en-US" sz="2000"/>
              <a:t> </a:t>
            </a:r>
            <a:r>
              <a:rPr lang="en-US" altLang="ko-KR" sz="2000"/>
              <a:t>version8.5 </a:t>
            </a:r>
          </a:p>
          <a:p>
            <a:r>
              <a:rPr lang="en-US" altLang="ko-KR" sz="2000"/>
              <a:t>DB – Oracle</a:t>
            </a:r>
          </a:p>
          <a:p>
            <a:r>
              <a:rPr lang="en-US" altLang="ko-KR" sz="2000"/>
              <a:t>Server : Linux      Client : Window</a:t>
            </a:r>
          </a:p>
        </p:txBody>
      </p:sp>
      <p:pic>
        <p:nvPicPr>
          <p:cNvPr id="5122" name="Picture 2" descr="tomcatì ëí ì´ë¯¸ì§ ê²ìê²°ê³¼">
            <a:extLst>
              <a:ext uri="{FF2B5EF4-FFF2-40B4-BE49-F238E27FC236}">
                <a16:creationId xmlns:a16="http://schemas.microsoft.com/office/drawing/2014/main" id="{D2F6A69F-9D7E-441B-B483-256E0D2D9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8" r="6445"/>
          <a:stretch/>
        </p:blipFill>
        <p:spPr bwMode="auto">
          <a:xfrm>
            <a:off x="8358401" y="306909"/>
            <a:ext cx="29847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clipseì ëí ì´ë¯¸ì§ ê²ìê²°ê³¼">
            <a:extLst>
              <a:ext uri="{FF2B5EF4-FFF2-40B4-BE49-F238E27FC236}">
                <a16:creationId xmlns:a16="http://schemas.microsoft.com/office/drawing/2014/main" id="{DA80B1DA-A24A-442B-BABE-377A5F9C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 r="1" b="9734"/>
          <a:stretch/>
        </p:blipFill>
        <p:spPr bwMode="auto">
          <a:xfrm>
            <a:off x="7829551" y="2884430"/>
            <a:ext cx="4042410" cy="32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E4C4-2065-4509-8058-8F17A75D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41C82-99E7-4EF5-A42F-C78B2E0E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1.</a:t>
            </a:r>
            <a:r>
              <a:rPr lang="ko-KR" altLang="en-US" sz="2700" b="1" dirty="0"/>
              <a:t>회원가입</a:t>
            </a:r>
            <a:r>
              <a:rPr lang="ko-KR" altLang="en-US" b="1" dirty="0"/>
              <a:t> 기능</a:t>
            </a:r>
            <a:endParaRPr lang="en-US" altLang="ko-KR" b="1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비회원은 프로그램을 사용하기 위해 회원 가입을 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자신의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ID, password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및 기본정보를 입력해야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기본정보는 사용자 유형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주최자 또는 연주자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주민번호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주소 및 이메일을 포함한다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회원가입을 하면 주최자 혹은 연주자로서 시스템을 사용할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회원탈퇴 기능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회원은 이 시스템에서 탈퇴할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탈퇴와 동시에 시스템 사용 권한은 소멸한다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주최자는 모집 중인 공연이 없을 경우에만 탈퇴할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3.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로그인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로그아웃 기능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passwor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 로그인해야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회원은 로그아웃 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모집공고 등록 기능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주최자 회원은 모집공고를 공연시작 이틀 전까지 등록할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등록할 때에는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희망객원비용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및 공연정보를 입력해야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475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A266C6-8760-4F45-A590-6E868DE5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ko-KR" sz="4800" dirty="0" err="1">
                <a:solidFill>
                  <a:srgbClr val="FFFFFF"/>
                </a:solidFill>
              </a:rPr>
              <a:t>협업필터링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1FF3E29-D76B-405C-9CF2-68099B37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2545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958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9EB7C-F500-46C0-9E2F-E4ABF6D2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머하웃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EE1F8-586D-427A-A642-593C9997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r>
              <a:rPr lang="ko-KR" altLang="en-US" sz="1700" dirty="0">
                <a:solidFill>
                  <a:srgbClr val="FFFFFF"/>
                </a:solidFill>
              </a:rPr>
              <a:t>아파치 </a:t>
            </a:r>
            <a:r>
              <a:rPr lang="ko-KR" altLang="en-US" sz="1700" dirty="0" err="1">
                <a:solidFill>
                  <a:srgbClr val="FFFFFF"/>
                </a:solidFill>
              </a:rPr>
              <a:t>머하웃은</a:t>
            </a:r>
            <a:r>
              <a:rPr lang="ko-KR" altLang="en-US" sz="1700" dirty="0">
                <a:solidFill>
                  <a:srgbClr val="FFFFFF"/>
                </a:solidFill>
              </a:rPr>
              <a:t> 대용량 데이터를 처리하는 기계학습용 라이브러리이다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sz="1700" b="1" dirty="0" err="1">
                <a:solidFill>
                  <a:srgbClr val="FFFFFF"/>
                </a:solidFill>
              </a:rPr>
              <a:t>머하웃</a:t>
            </a:r>
            <a:r>
              <a:rPr lang="ko-KR" altLang="en-US" sz="1700" b="1" dirty="0">
                <a:solidFill>
                  <a:srgbClr val="FFFFFF"/>
                </a:solidFill>
              </a:rPr>
              <a:t> 집중 영역 </a:t>
            </a:r>
            <a:r>
              <a:rPr lang="en-US" altLang="ko-KR" sz="1700" b="1" dirty="0">
                <a:solidFill>
                  <a:srgbClr val="FFFFFF"/>
                </a:solidFill>
              </a:rPr>
              <a:t>: </a:t>
            </a:r>
            <a:r>
              <a:rPr lang="ko-KR" altLang="en-US" sz="1700" b="1" dirty="0">
                <a:solidFill>
                  <a:srgbClr val="FFFFFF"/>
                </a:solidFill>
              </a:rPr>
              <a:t>추천엔진</a:t>
            </a:r>
            <a:r>
              <a:rPr lang="en-US" altLang="ko-KR" sz="1700" b="1" dirty="0">
                <a:solidFill>
                  <a:srgbClr val="FFFFFF"/>
                </a:solidFill>
              </a:rPr>
              <a:t>(</a:t>
            </a:r>
            <a:r>
              <a:rPr lang="ko-KR" altLang="en-US" sz="1700" b="1" dirty="0" err="1">
                <a:solidFill>
                  <a:srgbClr val="FFFFFF"/>
                </a:solidFill>
              </a:rPr>
              <a:t>협업필터링</a:t>
            </a:r>
            <a:r>
              <a:rPr lang="en-US" altLang="ko-KR" sz="1700" b="1" dirty="0">
                <a:solidFill>
                  <a:srgbClr val="FFFFFF"/>
                </a:solidFill>
              </a:rPr>
              <a:t>), </a:t>
            </a:r>
            <a:r>
              <a:rPr lang="ko-KR" altLang="en-US" sz="1700" b="1" dirty="0">
                <a:solidFill>
                  <a:srgbClr val="FFFFFF"/>
                </a:solidFill>
              </a:rPr>
              <a:t>군집</a:t>
            </a:r>
            <a:r>
              <a:rPr lang="en-US" altLang="ko-KR" sz="1700" b="1" dirty="0">
                <a:solidFill>
                  <a:srgbClr val="FFFFFF"/>
                </a:solidFill>
              </a:rPr>
              <a:t>, </a:t>
            </a:r>
            <a:r>
              <a:rPr lang="ko-KR" altLang="en-US" sz="1700" b="1" dirty="0">
                <a:solidFill>
                  <a:srgbClr val="FFFFFF"/>
                </a:solidFill>
              </a:rPr>
              <a:t>분류</a:t>
            </a:r>
            <a:endParaRPr lang="en-US" altLang="ko-KR" sz="17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</a:t>
            </a:r>
            <a:r>
              <a:rPr lang="en-US" altLang="ko-KR" sz="1700" dirty="0">
                <a:solidFill>
                  <a:srgbClr val="FFFFFF"/>
                </a:solidFill>
              </a:rPr>
              <a:t>- </a:t>
            </a:r>
            <a:r>
              <a:rPr lang="ko-KR" altLang="en-US" sz="1700" b="1" dirty="0">
                <a:solidFill>
                  <a:srgbClr val="FFFFFF"/>
                </a:solidFill>
              </a:rPr>
              <a:t>추천엔진</a:t>
            </a:r>
            <a:r>
              <a:rPr lang="ko-KR" altLang="en-US" sz="1700" dirty="0">
                <a:solidFill>
                  <a:srgbClr val="FFFFFF"/>
                </a:solidFill>
              </a:rPr>
              <a:t> </a:t>
            </a:r>
            <a:r>
              <a:rPr lang="en-US" altLang="ko-KR" sz="1700" dirty="0">
                <a:solidFill>
                  <a:srgbClr val="FFFFFF"/>
                </a:solidFill>
              </a:rPr>
              <a:t>: 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현재 사용되는 기계학습 분야에서 가장 이해하기 쉬운 영역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사용자의 취향과 선호를 추론해서 관심을 </a:t>
            </a:r>
            <a:r>
              <a:rPr lang="ko-KR" altLang="en-US" sz="1700" dirty="0" err="1">
                <a:solidFill>
                  <a:srgbClr val="FFFFFF"/>
                </a:solidFill>
              </a:rPr>
              <a:t>가질만한</a:t>
            </a:r>
            <a:r>
              <a:rPr lang="ko-KR" altLang="en-US" sz="1700" dirty="0">
                <a:solidFill>
                  <a:srgbClr val="FFFFFF"/>
                </a:solidFill>
              </a:rPr>
              <a:t> 책이나 영화</a:t>
            </a:r>
            <a:r>
              <a:rPr lang="en-US" altLang="ko-KR" sz="1700" dirty="0">
                <a:solidFill>
                  <a:srgbClr val="FFFFFF"/>
                </a:solidFill>
              </a:rPr>
              <a:t>, </a:t>
            </a:r>
            <a:r>
              <a:rPr lang="ko-KR" altLang="en-US" sz="1700" dirty="0" err="1">
                <a:solidFill>
                  <a:srgbClr val="FFFFFF"/>
                </a:solidFill>
              </a:rPr>
              <a:t>뉴수</a:t>
            </a:r>
            <a:r>
              <a:rPr lang="ko-KR" altLang="en-US" sz="1700" dirty="0">
                <a:solidFill>
                  <a:srgbClr val="FFFFFF"/>
                </a:solidFill>
              </a:rPr>
              <a:t> 가서 등을 추천하는 서비스</a:t>
            </a:r>
            <a:br>
              <a:rPr lang="ko-KR" altLang="en-US" sz="1700" dirty="0">
                <a:solidFill>
                  <a:srgbClr val="FFFFFF"/>
                </a:solidFill>
              </a:rPr>
            </a:b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</a:t>
            </a:r>
            <a:r>
              <a:rPr lang="en-US" altLang="ko-KR" sz="1700" dirty="0">
                <a:solidFill>
                  <a:srgbClr val="FFFFFF"/>
                </a:solidFill>
              </a:rPr>
              <a:t>- </a:t>
            </a:r>
            <a:r>
              <a:rPr lang="ko-KR" altLang="en-US" sz="1700" b="1" dirty="0">
                <a:solidFill>
                  <a:srgbClr val="FFFFFF"/>
                </a:solidFill>
              </a:rPr>
              <a:t>군집 </a:t>
            </a:r>
            <a:r>
              <a:rPr lang="en-US" altLang="ko-KR" sz="1700" dirty="0">
                <a:solidFill>
                  <a:srgbClr val="FFFFFF"/>
                </a:solidFill>
              </a:rPr>
              <a:t>: 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많은 수의 사물을 여러 개의 유사성이 높은 클러스터 그룹으로 나눔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양이 많아서 이해하기 어려운 데이터 셋의 계층을 발견하고</a:t>
            </a:r>
            <a:r>
              <a:rPr lang="en-US" altLang="ko-KR" sz="1700" dirty="0">
                <a:solidFill>
                  <a:srgbClr val="FFFFFF"/>
                </a:solidFill>
              </a:rPr>
              <a:t>, </a:t>
            </a:r>
            <a:r>
              <a:rPr lang="ko-KR" altLang="en-US" sz="1700" dirty="0">
                <a:solidFill>
                  <a:srgbClr val="FFFFFF"/>
                </a:solidFill>
              </a:rPr>
              <a:t>흥미로운 패턴을 도출하거나 데이터셋을 이해하기 쉽게 만들 수 있음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파악하기 힘든 대규모 사물의 구조나 계층 체계를 파악하기 </a:t>
            </a:r>
            <a:r>
              <a:rPr lang="ko-KR" altLang="en-US" sz="1700" dirty="0" err="1">
                <a:solidFill>
                  <a:srgbClr val="FFFFFF"/>
                </a:solidFill>
              </a:rPr>
              <a:t>쉬워짐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    기업 환경에서는 군집 기술을 활용해서 숨겨진 사용자 그룹을 발견하거나 많은 수의 문서를 이해하기 쉽게 </a:t>
            </a:r>
            <a:r>
              <a:rPr lang="ko-KR" altLang="en-US" sz="1700" dirty="0" err="1">
                <a:solidFill>
                  <a:srgbClr val="FFFFFF"/>
                </a:solidFill>
              </a:rPr>
              <a:t>구조화하거나</a:t>
            </a:r>
            <a:r>
              <a:rPr lang="ko-KR" altLang="en-US" sz="1700" dirty="0">
                <a:solidFill>
                  <a:srgbClr val="FFFFFF"/>
                </a:solidFill>
              </a:rPr>
              <a:t> 사이트 로그를 분석해 공통적인 사용 패턴을 찾기도 함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br>
              <a:rPr lang="ko-KR" altLang="en-US" sz="1700" dirty="0">
                <a:solidFill>
                  <a:srgbClr val="FFFFFF"/>
                </a:solidFill>
              </a:rPr>
            </a:b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</a:t>
            </a:r>
            <a:r>
              <a:rPr lang="en-US" altLang="ko-KR" sz="1700" dirty="0">
                <a:solidFill>
                  <a:srgbClr val="FFFFFF"/>
                </a:solidFill>
              </a:rPr>
              <a:t>- </a:t>
            </a:r>
            <a:r>
              <a:rPr lang="ko-KR" altLang="en-US" sz="1700" b="1" dirty="0">
                <a:solidFill>
                  <a:srgbClr val="FFFFFF"/>
                </a:solidFill>
              </a:rPr>
              <a:t>분류 </a:t>
            </a:r>
            <a:r>
              <a:rPr lang="en-US" altLang="ko-KR" sz="1700" dirty="0">
                <a:solidFill>
                  <a:srgbClr val="FFFFFF"/>
                </a:solidFill>
              </a:rPr>
              <a:t>: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어떤 사물이 특정 카테고리에 종속되는지 또는 특정 속성을 포함하는지 결정할 수 있음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endParaRPr lang="ko-KR" alt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7CA24-14F6-4DD8-8015-F4D39DEE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7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D071B-210F-4674-80BA-684B952E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73243-091C-4661-9A92-BB8877BF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</a:t>
            </a:r>
            <a:r>
              <a:rPr lang="ko-KR" altLang="en-US" sz="15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등록한 모집공고 조회</a:t>
            </a: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취소</a:t>
            </a: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수정 기능</a:t>
            </a:r>
            <a:endParaRPr lang="en-US" altLang="ko-KR" sz="15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주최자 회원은 자신이 등록한 모집공고를 조회할 수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조회 결과는 공연 날짜를 기준으로 정렬해서 보여준다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조회 리스트 중 하나의 모집공고를 선택하면 해당 세부정보를 출력할 수 있고 조회 리스트 내에서 모집공고를 취소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수정할수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6.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모집공고 검색 및 지원 기능</a:t>
            </a:r>
            <a:endParaRPr lang="en-US" altLang="ko-KR" sz="15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연주자 회원은 악기를 선택해서 지원 가능한 모집공고를 검색할 수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 결과 리스트는 공연날짜로 정렬된다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 결과 중 원하는 모집을 선택하면 상세정보를 출력할 수 있고 지원할 수도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7.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지원 정보 조회</a:t>
            </a:r>
            <a:endParaRPr lang="en-US" altLang="ko-KR" sz="15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연주자 회원은 자신이 </a:t>
            </a:r>
            <a:r>
              <a:rPr lang="ko-KR" altLang="en-US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지원했었던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모집공고를 검색할 수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8.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추천기능</a:t>
            </a:r>
            <a:endParaRPr lang="en-US" altLang="ko-KR" sz="15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연주자에게 적합한 모집공고를 추천해 주어야한다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79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031F75-EC27-40FD-8CA1-E2AD268F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Architecture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B239CBF5-2956-4CC5-8188-99C21248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89" y="961812"/>
            <a:ext cx="587022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17944-BF7F-4BF4-AEDC-7FAAA083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904876"/>
            <a:ext cx="5380394" cy="531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Member</a:t>
            </a:r>
            <a:r>
              <a:rPr lang="ko-KR" altLang="en-US" sz="1800" dirty="0"/>
              <a:t> </a:t>
            </a:r>
            <a:r>
              <a:rPr lang="en-US" altLang="ko-KR" sz="1800" dirty="0"/>
              <a:t>management</a:t>
            </a:r>
            <a:r>
              <a:rPr lang="ko-KR" altLang="en-US" sz="1800" dirty="0"/>
              <a:t>는 회원정보를 관리하고 현재 접속한 </a:t>
            </a:r>
            <a:r>
              <a:rPr lang="en-US" altLang="ko-KR" sz="1800" dirty="0"/>
              <a:t>user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누군지에</a:t>
            </a:r>
            <a:r>
              <a:rPr lang="ko-KR" altLang="en-US" sz="1800" dirty="0"/>
              <a:t> 대한 정보를 가지고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Announcement management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member management</a:t>
            </a:r>
            <a:r>
              <a:rPr lang="ko-KR" altLang="en-US" sz="1800" dirty="0"/>
              <a:t>에서 현재 접속중인 </a:t>
            </a:r>
            <a:r>
              <a:rPr lang="en-US" altLang="ko-KR" sz="1800" dirty="0"/>
              <a:t>user</a:t>
            </a:r>
            <a:r>
              <a:rPr lang="ko-KR" altLang="en-US" sz="1800" dirty="0"/>
              <a:t>에 대한 정보와 필요에 따라 다른 회원들의 정보를 받아와 그 </a:t>
            </a:r>
            <a:r>
              <a:rPr lang="en-US" altLang="ko-KR" sz="1800" dirty="0"/>
              <a:t>user</a:t>
            </a:r>
            <a:r>
              <a:rPr lang="ko-KR" altLang="en-US" sz="1800" dirty="0"/>
              <a:t>에 맞게 모집공고를 관리해준다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Recommend </a:t>
            </a:r>
            <a:r>
              <a:rPr lang="en-US" altLang="ko-KR" sz="1800" dirty="0" err="1"/>
              <a:t>managemen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member </a:t>
            </a:r>
            <a:r>
              <a:rPr lang="en-US" altLang="ko-KR" sz="1800" dirty="0" err="1"/>
              <a:t>managemen</a:t>
            </a:r>
            <a:r>
              <a:rPr lang="ko-KR" altLang="en-US" sz="1800" dirty="0"/>
              <a:t>에서 접속중인 </a:t>
            </a:r>
            <a:r>
              <a:rPr lang="en-US" altLang="ko-KR" sz="1800" dirty="0"/>
              <a:t>user</a:t>
            </a:r>
            <a:r>
              <a:rPr lang="ko-KR" altLang="en-US" sz="1800" dirty="0"/>
              <a:t>정보와  다른 회원들의 정보를 받아오고 </a:t>
            </a:r>
            <a:r>
              <a:rPr lang="en-US" altLang="ko-KR" sz="1800" dirty="0"/>
              <a:t>announcement management</a:t>
            </a:r>
            <a:r>
              <a:rPr lang="ko-KR" altLang="en-US" sz="1800" dirty="0"/>
              <a:t>에서 모집공고들의 정보들을 받아와 사용자에게 알맞은 추천을 </a:t>
            </a:r>
            <a:r>
              <a:rPr lang="ko-KR" altLang="en-US" sz="1800" dirty="0" err="1"/>
              <a:t>할수</a:t>
            </a:r>
            <a:r>
              <a:rPr lang="ko-KR" altLang="en-US" sz="1800" dirty="0"/>
              <a:t> 있도록 관리해준다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내용 개체 틀 15">
            <a:extLst>
              <a:ext uri="{FF2B5EF4-FFF2-40B4-BE49-F238E27FC236}">
                <a16:creationId xmlns:a16="http://schemas.microsoft.com/office/drawing/2014/main" id="{189E4F53-2364-40CD-82B5-39D4DA3D8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9" b="2"/>
          <a:stretch/>
        </p:blipFill>
        <p:spPr>
          <a:xfrm>
            <a:off x="6162676" y="10"/>
            <a:ext cx="602932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89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3B3D7-FB3B-4466-B1BD-7E8DFE0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Requirement list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C52AFCE-6FB9-492B-A84F-DEC6F8DB0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16534"/>
              </p:ext>
            </p:extLst>
          </p:nvPr>
        </p:nvGraphicFramePr>
        <p:xfrm>
          <a:off x="838199" y="1569403"/>
          <a:ext cx="10515601" cy="4804503"/>
        </p:xfrm>
        <a:graphic>
          <a:graphicData uri="http://schemas.openxmlformats.org/drawingml/2006/table">
            <a:tbl>
              <a:tblPr firstRow="1" bandRow="1"/>
              <a:tblGrid>
                <a:gridCol w="648224">
                  <a:extLst>
                    <a:ext uri="{9D8B030D-6E8A-4147-A177-3AD203B41FA5}">
                      <a16:colId xmlns:a16="http://schemas.microsoft.com/office/drawing/2014/main" val="1173959533"/>
                    </a:ext>
                  </a:extLst>
                </a:gridCol>
                <a:gridCol w="6683586">
                  <a:extLst>
                    <a:ext uri="{9D8B030D-6E8A-4147-A177-3AD203B41FA5}">
                      <a16:colId xmlns:a16="http://schemas.microsoft.com/office/drawing/2014/main" val="1490150507"/>
                    </a:ext>
                  </a:extLst>
                </a:gridCol>
                <a:gridCol w="3183791">
                  <a:extLst>
                    <a:ext uri="{9D8B030D-6E8A-4147-A177-3AD203B41FA5}">
                      <a16:colId xmlns:a16="http://schemas.microsoft.com/office/drawing/2014/main" val="3453194174"/>
                    </a:ext>
                  </a:extLst>
                </a:gridCol>
              </a:tblGrid>
              <a:tr h="302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requirement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 case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06773"/>
                  </a:ext>
                </a:extLst>
              </a:tr>
              <a:tr h="800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비회원은 프로그램을 사용하기 위해 회원 가입을 해야 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자신의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기본정보를 입력해야 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기본정보는 사용자 유형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주최자 또는 연주자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주민번호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및 이메일을 포함한다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회원가입을 하면 주최자 혹은 연주자로서 시스템을 사용할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sign up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59687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회원이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password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로그인해야 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log-in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8010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회원은 로그아웃 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log-out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25269"/>
                  </a:ext>
                </a:extLst>
              </a:tr>
              <a:tr h="5299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회원은 이 시스템에서 탈퇴할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탈퇴와 동시에 시스템 사용 권한은 소멸한다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주최자는 모집 중인 공연이 없을 경우에만 탈퇴할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withdraw member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21373"/>
                  </a:ext>
                </a:extLst>
              </a:tr>
              <a:tr h="5765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주최자 회원은 모집공고를 등록할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등록할 때에는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희망객원비용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공연정보를 입력해야 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register Announcement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345897"/>
                  </a:ext>
                </a:extLst>
              </a:tr>
              <a:tr h="850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주최자 회원은 자신이 등록한 모집공고를 조회할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결과는 공연 날짜를 기준으로 정렬해서 보여준다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리스트 중 하나의 모집공고를 선택하면 해당 세부정보를 출력할 수 있고 조회 리스트 내에서 모집공고를 취소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수정할수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Inquire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my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Announcement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37140"/>
                  </a:ext>
                </a:extLst>
              </a:tr>
              <a:tr h="5765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연주자 회원은 악기를 선택해서 지원 가능한 모집공고를 검색할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결과 리스트는 공연날짜로 정렬된다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결과 중 원하는 모집을 선택하면 상세정보를 출력할 수 있고 지원할 수도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search available Announcement list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97002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연주자 회원은 자신이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지원했었던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모집공고를 검색할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search 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appled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Announcement list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7470"/>
                  </a:ext>
                </a:extLst>
              </a:tr>
              <a:tr h="259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연주자 회원에게 적합한 모집공고를 추천해준다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recommend Announcement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7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83F50-3C65-46EC-A45E-7D7F947A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Actor descriptions</a:t>
            </a:r>
            <a:br>
              <a:rPr lang="en-US" altLang="ko-KR" b="1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1996F0-DF17-4925-8BFA-27649B4C0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615033"/>
              </p:ext>
            </p:extLst>
          </p:nvPr>
        </p:nvGraphicFramePr>
        <p:xfrm>
          <a:off x="1606550" y="1479396"/>
          <a:ext cx="8777715" cy="3217238"/>
        </p:xfrm>
        <a:graphic>
          <a:graphicData uri="http://schemas.openxmlformats.org/drawingml/2006/table">
            <a:tbl>
              <a:tblPr/>
              <a:tblGrid>
                <a:gridCol w="2120542">
                  <a:extLst>
                    <a:ext uri="{9D8B030D-6E8A-4147-A177-3AD203B41FA5}">
                      <a16:colId xmlns:a16="http://schemas.microsoft.com/office/drawing/2014/main" val="3835837381"/>
                    </a:ext>
                  </a:extLst>
                </a:gridCol>
                <a:gridCol w="6657173">
                  <a:extLst>
                    <a:ext uri="{9D8B030D-6E8A-4147-A177-3AD203B41FA5}">
                      <a16:colId xmlns:a16="http://schemas.microsoft.com/office/drawing/2014/main" val="2229445683"/>
                    </a:ext>
                  </a:extLst>
                </a:gridCol>
              </a:tblGrid>
              <a:tr h="2068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non-member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비회원은 회원가입 이전에는 기능을 사용할 수 없고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회원가입만 가능하다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11484"/>
                  </a:ext>
                </a:extLst>
              </a:tr>
              <a:tr h="757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member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비회원이 회원가입을 할 경우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 된다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로그인 함으로써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의 기능을 사용할 수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있게된다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회원탈퇴가 가능하다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의 하위 클래스로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recruiter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 있다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30222"/>
                  </a:ext>
                </a:extLst>
              </a:tr>
              <a:tr h="757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performer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모집공고를 보고 지원하는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모집공고를 검색할 수 있고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검색된 리스트에서 하나를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그 모집공고의 정보를 볼 수 있다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 신청이 가능하며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지원한 모집공고의 정보를 조회할 수 있다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099944"/>
                  </a:ext>
                </a:extLst>
              </a:tr>
              <a:tr h="46250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recruiter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recruiter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모집공고를 올리는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recruiter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 등록 및 수정 취소할 수 있으며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와 마찬가지로 등록하거나 모집 완료된 모집공고의 정보를 조회할 수 있다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575795"/>
                  </a:ext>
                </a:extLst>
              </a:tr>
              <a:tr h="1540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recommend management</a:t>
                      </a: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추천을 해주는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system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69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C89C05-1019-46E5-9E5D-9695CE92A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88"/>
            <a:ext cx="12192000" cy="67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2601</Words>
  <Application>Microsoft Office PowerPoint</Application>
  <PresentationFormat>와이드스크린</PresentationFormat>
  <Paragraphs>454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한컴바탕</vt:lpstr>
      <vt:lpstr>함초롬돋움</vt:lpstr>
      <vt:lpstr>함초롬바탕</vt:lpstr>
      <vt:lpstr>Arial</vt:lpstr>
      <vt:lpstr>Calibri</vt:lpstr>
      <vt:lpstr>Office 테마</vt:lpstr>
      <vt:lpstr>머신러닝을 활용한 연주자 매칭  웹서비스 개발</vt:lpstr>
      <vt:lpstr>프로젝트 일정표</vt:lpstr>
      <vt:lpstr>기능</vt:lpstr>
      <vt:lpstr>기능</vt:lpstr>
      <vt:lpstr>Initial Architecture</vt:lpstr>
      <vt:lpstr>PowerPoint 프레젠테이션</vt:lpstr>
      <vt:lpstr>Requirement list </vt:lpstr>
      <vt:lpstr>Actor descriptions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개발환경설정</vt:lpstr>
      <vt:lpstr>협업필터링</vt:lpstr>
      <vt:lpstr>머하웃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활용한 연주자 매칭  웹서비스 개발</dc:title>
  <dc:creator>a</dc:creator>
  <cp:lastModifiedBy>a</cp:lastModifiedBy>
  <cp:revision>21</cp:revision>
  <dcterms:created xsi:type="dcterms:W3CDTF">2019-05-28T08:21:42Z</dcterms:created>
  <dcterms:modified xsi:type="dcterms:W3CDTF">2019-06-21T01:50:05Z</dcterms:modified>
</cp:coreProperties>
</file>