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72" r:id="rId5"/>
    <p:sldId id="273" r:id="rId6"/>
    <p:sldId id="274" r:id="rId7"/>
    <p:sldId id="257" r:id="rId8"/>
    <p:sldId id="275" r:id="rId9"/>
    <p:sldId id="276" r:id="rId10"/>
    <p:sldId id="264" r:id="rId11"/>
    <p:sldId id="267"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initials="a" lastIdx="1" clrIdx="0">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89" d="100"/>
          <a:sy n="89" d="100"/>
        </p:scale>
        <p:origin x="62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Sheet1!$D$1</c:f>
              <c:strCache>
                <c:ptCount val="1"/>
                <c:pt idx="0">
                  <c:v>시작일</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Sheet1!$B$2:$C$10</c:f>
              <c:multiLvlStrCache>
                <c:ptCount val="9"/>
                <c:lvl>
                  <c:pt idx="0">
                    <c:v>타당성 검토</c:v>
                  </c:pt>
                  <c:pt idx="1">
                    <c:v>HTML+CSS</c:v>
                  </c:pt>
                  <c:pt idx="2">
                    <c:v>JavaScript</c:v>
                  </c:pt>
                  <c:pt idx="3">
                    <c:v>DB</c:v>
                  </c:pt>
                  <c:pt idx="4">
                    <c:v>JSP</c:v>
                  </c:pt>
                  <c:pt idx="5">
                    <c:v>Spring</c:v>
                  </c:pt>
                  <c:pt idx="6">
                    <c:v>Web Development</c:v>
                  </c:pt>
                  <c:pt idx="7">
                    <c:v>Machine learning </c:v>
                  </c:pt>
                  <c:pt idx="8">
                    <c:v>TEST</c:v>
                  </c:pt>
                </c:lvl>
                <c:lvl>
                  <c:pt idx="0">
                    <c:v>Requirements Analysis</c:v>
                  </c:pt>
                  <c:pt idx="1">
                    <c:v>Programming</c:v>
                  </c:pt>
                  <c:pt idx="8">
                    <c:v>Testing</c:v>
                  </c:pt>
                </c:lvl>
              </c:multiLvlStrCache>
            </c:multiLvlStrRef>
          </c:cat>
          <c:val>
            <c:numRef>
              <c:f>Sheet1!$D$2:$D$10</c:f>
              <c:numCache>
                <c:formatCode>m/d/yyyy</c:formatCode>
                <c:ptCount val="9"/>
                <c:pt idx="0">
                  <c:v>43534</c:v>
                </c:pt>
                <c:pt idx="1">
                  <c:v>43534</c:v>
                </c:pt>
                <c:pt idx="2">
                  <c:v>43553</c:v>
                </c:pt>
                <c:pt idx="3">
                  <c:v>43556</c:v>
                </c:pt>
                <c:pt idx="4">
                  <c:v>43572</c:v>
                </c:pt>
                <c:pt idx="5">
                  <c:v>43601</c:v>
                </c:pt>
                <c:pt idx="6">
                  <c:v>43630</c:v>
                </c:pt>
                <c:pt idx="7">
                  <c:v>43709</c:v>
                </c:pt>
                <c:pt idx="8">
                  <c:v>43770</c:v>
                </c:pt>
              </c:numCache>
            </c:numRef>
          </c:val>
          <c:extLst>
            <c:ext xmlns:c16="http://schemas.microsoft.com/office/drawing/2014/chart" uri="{C3380CC4-5D6E-409C-BE32-E72D297353CC}">
              <c16:uniqueId val="{00000000-CA3D-48C5-A757-9E641D85D9C7}"/>
            </c:ext>
          </c:extLst>
        </c:ser>
        <c:ser>
          <c:idx val="1"/>
          <c:order val="1"/>
          <c:tx>
            <c:strRef>
              <c:f>Sheet1!$E$1</c:f>
              <c:strCache>
                <c:ptCount val="1"/>
                <c:pt idx="0">
                  <c:v>기간</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ko-K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Sheet1!$B$2:$C$10</c:f>
              <c:multiLvlStrCache>
                <c:ptCount val="9"/>
                <c:lvl>
                  <c:pt idx="0">
                    <c:v>타당성 검토</c:v>
                  </c:pt>
                  <c:pt idx="1">
                    <c:v>HTML+CSS</c:v>
                  </c:pt>
                  <c:pt idx="2">
                    <c:v>JavaScript</c:v>
                  </c:pt>
                  <c:pt idx="3">
                    <c:v>DB</c:v>
                  </c:pt>
                  <c:pt idx="4">
                    <c:v>JSP</c:v>
                  </c:pt>
                  <c:pt idx="5">
                    <c:v>Spring</c:v>
                  </c:pt>
                  <c:pt idx="6">
                    <c:v>Web Development</c:v>
                  </c:pt>
                  <c:pt idx="7">
                    <c:v>Machine learning </c:v>
                  </c:pt>
                  <c:pt idx="8">
                    <c:v>TEST</c:v>
                  </c:pt>
                </c:lvl>
                <c:lvl>
                  <c:pt idx="0">
                    <c:v>Requirements Analysis</c:v>
                  </c:pt>
                  <c:pt idx="1">
                    <c:v>Programming</c:v>
                  </c:pt>
                  <c:pt idx="8">
                    <c:v>Testing</c:v>
                  </c:pt>
                </c:lvl>
              </c:multiLvlStrCache>
            </c:multiLvlStrRef>
          </c:cat>
          <c:val>
            <c:numRef>
              <c:f>Sheet1!$E$2:$E$10</c:f>
              <c:numCache>
                <c:formatCode>General</c:formatCode>
                <c:ptCount val="9"/>
                <c:pt idx="0">
                  <c:v>30</c:v>
                </c:pt>
                <c:pt idx="1">
                  <c:v>20</c:v>
                </c:pt>
                <c:pt idx="2">
                  <c:v>20</c:v>
                </c:pt>
                <c:pt idx="3">
                  <c:v>30</c:v>
                </c:pt>
                <c:pt idx="4">
                  <c:v>30</c:v>
                </c:pt>
                <c:pt idx="5">
                  <c:v>30</c:v>
                </c:pt>
                <c:pt idx="6">
                  <c:v>78</c:v>
                </c:pt>
                <c:pt idx="7">
                  <c:v>62</c:v>
                </c:pt>
                <c:pt idx="8">
                  <c:v>30</c:v>
                </c:pt>
              </c:numCache>
            </c:numRef>
          </c:val>
          <c:extLst>
            <c:ext xmlns:c16="http://schemas.microsoft.com/office/drawing/2014/chart" uri="{C3380CC4-5D6E-409C-BE32-E72D297353CC}">
              <c16:uniqueId val="{00000001-CA3D-48C5-A757-9E641D85D9C7}"/>
            </c:ext>
          </c:extLst>
        </c:ser>
        <c:ser>
          <c:idx val="2"/>
          <c:order val="2"/>
          <c:tx>
            <c:strRef>
              <c:f>Sheet1!$F$1</c:f>
              <c:strCache>
                <c:ptCount val="1"/>
                <c:pt idx="0">
                  <c:v>종료일</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Sheet1!$B$2:$C$10</c:f>
              <c:multiLvlStrCache>
                <c:ptCount val="9"/>
                <c:lvl>
                  <c:pt idx="0">
                    <c:v>타당성 검토</c:v>
                  </c:pt>
                  <c:pt idx="1">
                    <c:v>HTML+CSS</c:v>
                  </c:pt>
                  <c:pt idx="2">
                    <c:v>JavaScript</c:v>
                  </c:pt>
                  <c:pt idx="3">
                    <c:v>DB</c:v>
                  </c:pt>
                  <c:pt idx="4">
                    <c:v>JSP</c:v>
                  </c:pt>
                  <c:pt idx="5">
                    <c:v>Spring</c:v>
                  </c:pt>
                  <c:pt idx="6">
                    <c:v>Web Development</c:v>
                  </c:pt>
                  <c:pt idx="7">
                    <c:v>Machine learning </c:v>
                  </c:pt>
                  <c:pt idx="8">
                    <c:v>TEST</c:v>
                  </c:pt>
                </c:lvl>
                <c:lvl>
                  <c:pt idx="0">
                    <c:v>Requirements Analysis</c:v>
                  </c:pt>
                  <c:pt idx="1">
                    <c:v>Programming</c:v>
                  </c:pt>
                  <c:pt idx="8">
                    <c:v>Testing</c:v>
                  </c:pt>
                </c:lvl>
              </c:multiLvlStrCache>
            </c:multiLvlStrRef>
          </c:cat>
          <c:val>
            <c:numRef>
              <c:f>Sheet1!$F$2:$F$10</c:f>
              <c:numCache>
                <c:formatCode>m/d/yyyy</c:formatCode>
                <c:ptCount val="9"/>
                <c:pt idx="0">
                  <c:v>43563</c:v>
                </c:pt>
                <c:pt idx="1">
                  <c:v>43553</c:v>
                </c:pt>
                <c:pt idx="2">
                  <c:v>43572</c:v>
                </c:pt>
                <c:pt idx="3">
                  <c:v>43585</c:v>
                </c:pt>
                <c:pt idx="4">
                  <c:v>43601</c:v>
                </c:pt>
                <c:pt idx="5">
                  <c:v>43630</c:v>
                </c:pt>
                <c:pt idx="6">
                  <c:v>43707</c:v>
                </c:pt>
                <c:pt idx="7">
                  <c:v>43770</c:v>
                </c:pt>
                <c:pt idx="8">
                  <c:v>43799</c:v>
                </c:pt>
              </c:numCache>
            </c:numRef>
          </c:val>
          <c:extLst>
            <c:ext xmlns:c16="http://schemas.microsoft.com/office/drawing/2014/chart" uri="{C3380CC4-5D6E-409C-BE32-E72D297353CC}">
              <c16:uniqueId val="{00000002-CA3D-48C5-A757-9E641D85D9C7}"/>
            </c:ext>
          </c:extLst>
        </c:ser>
        <c:dLbls>
          <c:showLegendKey val="0"/>
          <c:showVal val="0"/>
          <c:showCatName val="0"/>
          <c:showSerName val="0"/>
          <c:showPercent val="0"/>
          <c:showBubbleSize val="0"/>
        </c:dLbls>
        <c:gapWidth val="150"/>
        <c:overlap val="100"/>
        <c:axId val="458243296"/>
        <c:axId val="458243624"/>
      </c:barChart>
      <c:catAx>
        <c:axId val="4582432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58243624"/>
        <c:crosses val="autoZero"/>
        <c:auto val="1"/>
        <c:lblAlgn val="ctr"/>
        <c:lblOffset val="100"/>
        <c:noMultiLvlLbl val="0"/>
      </c:catAx>
      <c:valAx>
        <c:axId val="458243624"/>
        <c:scaling>
          <c:orientation val="minMax"/>
          <c:max val="43814"/>
          <c:min val="43505"/>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45824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AD879-6477-4B1A-9E91-DAB7328FABE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8F76D34-BED3-47F0-A7E6-0A3E014B1BE6}">
      <dgm:prSet/>
      <dgm:spPr/>
      <dgm:t>
        <a:bodyPr/>
        <a:lstStyle/>
        <a:p>
          <a:r>
            <a:rPr lang="ko-KR"/>
            <a:t>로그인 기능</a:t>
          </a:r>
          <a:endParaRPr lang="en-US"/>
        </a:p>
      </dgm:t>
    </dgm:pt>
    <dgm:pt modelId="{2A0C9A7F-C554-4F69-B75E-76661A950DFA}" type="parTrans" cxnId="{0EB62256-60E3-4C0A-B1FB-FC668C897169}">
      <dgm:prSet/>
      <dgm:spPr/>
      <dgm:t>
        <a:bodyPr/>
        <a:lstStyle/>
        <a:p>
          <a:endParaRPr lang="en-US"/>
        </a:p>
      </dgm:t>
    </dgm:pt>
    <dgm:pt modelId="{4B9B46D2-557A-457D-971A-DFDE067FE25B}" type="sibTrans" cxnId="{0EB62256-60E3-4C0A-B1FB-FC668C897169}">
      <dgm:prSet/>
      <dgm:spPr/>
      <dgm:t>
        <a:bodyPr/>
        <a:lstStyle/>
        <a:p>
          <a:endParaRPr lang="en-US"/>
        </a:p>
      </dgm:t>
    </dgm:pt>
    <dgm:pt modelId="{60AAE949-78C7-46B3-9D57-A378C339B980}">
      <dgm:prSet/>
      <dgm:spPr/>
      <dgm:t>
        <a:bodyPr/>
        <a:lstStyle/>
        <a:p>
          <a:r>
            <a:rPr lang="ko-KR"/>
            <a:t>본인인증 기능</a:t>
          </a:r>
          <a:endParaRPr lang="en-US"/>
        </a:p>
      </dgm:t>
    </dgm:pt>
    <dgm:pt modelId="{A44CF230-6E82-4CBE-B9BA-A402E8205AB2}" type="parTrans" cxnId="{013749B0-79F3-450F-BED3-2B042702780E}">
      <dgm:prSet/>
      <dgm:spPr/>
      <dgm:t>
        <a:bodyPr/>
        <a:lstStyle/>
        <a:p>
          <a:endParaRPr lang="en-US"/>
        </a:p>
      </dgm:t>
    </dgm:pt>
    <dgm:pt modelId="{7B17819D-F4AA-4990-90E0-A26F5A869D86}" type="sibTrans" cxnId="{013749B0-79F3-450F-BED3-2B042702780E}">
      <dgm:prSet/>
      <dgm:spPr/>
      <dgm:t>
        <a:bodyPr/>
        <a:lstStyle/>
        <a:p>
          <a:endParaRPr lang="en-US"/>
        </a:p>
      </dgm:t>
    </dgm:pt>
    <dgm:pt modelId="{1A0955E8-1857-4F64-A992-BFD6E6B1EAF5}">
      <dgm:prSet/>
      <dgm:spPr/>
      <dgm:t>
        <a:bodyPr/>
        <a:lstStyle/>
        <a:p>
          <a:r>
            <a:rPr lang="ko-KR" altLang="en-US"/>
            <a:t>조건에 따른</a:t>
          </a:r>
          <a:r>
            <a:rPr lang="ko-KR"/>
            <a:t> </a:t>
          </a:r>
          <a:r>
            <a:rPr lang="ko-KR" altLang="en-US"/>
            <a:t>연주자 분류</a:t>
          </a:r>
          <a:endParaRPr lang="en-US"/>
        </a:p>
      </dgm:t>
    </dgm:pt>
    <dgm:pt modelId="{56823C74-B11E-4CE0-B64D-90FC9BE2CF16}" type="parTrans" cxnId="{1A89CC4D-13C4-445A-AD12-A6BFC0C3A7C4}">
      <dgm:prSet/>
      <dgm:spPr/>
      <dgm:t>
        <a:bodyPr/>
        <a:lstStyle/>
        <a:p>
          <a:endParaRPr lang="en-US"/>
        </a:p>
      </dgm:t>
    </dgm:pt>
    <dgm:pt modelId="{33B32C41-08AB-4A51-AD2F-D107C1AA82D9}" type="sibTrans" cxnId="{1A89CC4D-13C4-445A-AD12-A6BFC0C3A7C4}">
      <dgm:prSet/>
      <dgm:spPr/>
      <dgm:t>
        <a:bodyPr/>
        <a:lstStyle/>
        <a:p>
          <a:endParaRPr lang="en-US"/>
        </a:p>
      </dgm:t>
    </dgm:pt>
    <dgm:pt modelId="{8432C83C-99B3-4193-8738-BFEC02079D32}">
      <dgm:prSet/>
      <dgm:spPr/>
      <dgm:t>
        <a:bodyPr/>
        <a:lstStyle/>
        <a:p>
          <a:r>
            <a:rPr lang="ko-KR" altLang="en-US"/>
            <a:t>익명</a:t>
          </a:r>
          <a:endParaRPr lang="en-US"/>
        </a:p>
      </dgm:t>
    </dgm:pt>
    <dgm:pt modelId="{B973D51E-48C7-4A27-8EE6-7EE505AC8DA7}" type="parTrans" cxnId="{6FB1A5B7-4BB2-49E4-8DF5-D651AE154D9A}">
      <dgm:prSet/>
      <dgm:spPr/>
      <dgm:t>
        <a:bodyPr/>
        <a:lstStyle/>
        <a:p>
          <a:pPr latinLnBrk="1"/>
          <a:endParaRPr lang="ko-KR" altLang="en-US"/>
        </a:p>
      </dgm:t>
    </dgm:pt>
    <dgm:pt modelId="{6AD9EAF1-C9A7-4C69-A13D-2B1D7060DA95}" type="sibTrans" cxnId="{6FB1A5B7-4BB2-49E4-8DF5-D651AE154D9A}">
      <dgm:prSet/>
      <dgm:spPr/>
      <dgm:t>
        <a:bodyPr/>
        <a:lstStyle/>
        <a:p>
          <a:pPr latinLnBrk="1"/>
          <a:endParaRPr lang="ko-KR" altLang="en-US"/>
        </a:p>
      </dgm:t>
    </dgm:pt>
    <dgm:pt modelId="{CB624462-59EC-4629-AEDF-099204BE2A6E}">
      <dgm:prSet/>
      <dgm:spPr/>
      <dgm:t>
        <a:bodyPr/>
        <a:lstStyle/>
        <a:p>
          <a:r>
            <a:rPr lang="ko-KR" altLang="en-US"/>
            <a:t>추천</a:t>
          </a:r>
          <a:endParaRPr lang="en-US"/>
        </a:p>
      </dgm:t>
    </dgm:pt>
    <dgm:pt modelId="{606BFAD5-C612-4D91-B5C9-150892F718C2}" type="parTrans" cxnId="{1D3F57FE-EC46-4C03-9552-60FBCBFC86DF}">
      <dgm:prSet/>
      <dgm:spPr/>
      <dgm:t>
        <a:bodyPr/>
        <a:lstStyle/>
        <a:p>
          <a:pPr latinLnBrk="1"/>
          <a:endParaRPr lang="ko-KR" altLang="en-US"/>
        </a:p>
      </dgm:t>
    </dgm:pt>
    <dgm:pt modelId="{C711F0F6-5376-44D3-A0FD-EF3B365B3A42}" type="sibTrans" cxnId="{1D3F57FE-EC46-4C03-9552-60FBCBFC86DF}">
      <dgm:prSet/>
      <dgm:spPr/>
      <dgm:t>
        <a:bodyPr/>
        <a:lstStyle/>
        <a:p>
          <a:pPr latinLnBrk="1"/>
          <a:endParaRPr lang="ko-KR" altLang="en-US"/>
        </a:p>
      </dgm:t>
    </dgm:pt>
    <dgm:pt modelId="{02B98346-6A2A-4613-957B-0848A825AC03}" type="pres">
      <dgm:prSet presAssocID="{A3AAD879-6477-4B1A-9E91-DAB7328FABEC}" presName="linear" presStyleCnt="0">
        <dgm:presLayoutVars>
          <dgm:animLvl val="lvl"/>
          <dgm:resizeHandles val="exact"/>
        </dgm:presLayoutVars>
      </dgm:prSet>
      <dgm:spPr/>
    </dgm:pt>
    <dgm:pt modelId="{6206E35F-A356-42F4-AD02-60F13FB30BC0}" type="pres">
      <dgm:prSet presAssocID="{68F76D34-BED3-47F0-A7E6-0A3E014B1BE6}" presName="parentText" presStyleLbl="node1" presStyleIdx="0" presStyleCnt="5">
        <dgm:presLayoutVars>
          <dgm:chMax val="0"/>
          <dgm:bulletEnabled val="1"/>
        </dgm:presLayoutVars>
      </dgm:prSet>
      <dgm:spPr/>
    </dgm:pt>
    <dgm:pt modelId="{74C7199A-29EF-4713-8479-26E85FCF1C84}" type="pres">
      <dgm:prSet presAssocID="{4B9B46D2-557A-457D-971A-DFDE067FE25B}" presName="spacer" presStyleCnt="0"/>
      <dgm:spPr/>
    </dgm:pt>
    <dgm:pt modelId="{5D967AEF-0500-4CA6-A370-E279EB6F12DE}" type="pres">
      <dgm:prSet presAssocID="{60AAE949-78C7-46B3-9D57-A378C339B980}" presName="parentText" presStyleLbl="node1" presStyleIdx="1" presStyleCnt="5">
        <dgm:presLayoutVars>
          <dgm:chMax val="0"/>
          <dgm:bulletEnabled val="1"/>
        </dgm:presLayoutVars>
      </dgm:prSet>
      <dgm:spPr/>
    </dgm:pt>
    <dgm:pt modelId="{1462D093-DEEB-4541-936D-7BB086EDD628}" type="pres">
      <dgm:prSet presAssocID="{7B17819D-F4AA-4990-90E0-A26F5A869D86}" presName="spacer" presStyleCnt="0"/>
      <dgm:spPr/>
    </dgm:pt>
    <dgm:pt modelId="{701DCBB3-EDB0-432C-A468-DF10EC161729}" type="pres">
      <dgm:prSet presAssocID="{1A0955E8-1857-4F64-A992-BFD6E6B1EAF5}" presName="parentText" presStyleLbl="node1" presStyleIdx="2" presStyleCnt="5">
        <dgm:presLayoutVars>
          <dgm:chMax val="0"/>
          <dgm:bulletEnabled val="1"/>
        </dgm:presLayoutVars>
      </dgm:prSet>
      <dgm:spPr/>
    </dgm:pt>
    <dgm:pt modelId="{4AD2D78B-FEE7-4F8A-B276-561BF7CEB8C8}" type="pres">
      <dgm:prSet presAssocID="{33B32C41-08AB-4A51-AD2F-D107C1AA82D9}" presName="spacer" presStyleCnt="0"/>
      <dgm:spPr/>
    </dgm:pt>
    <dgm:pt modelId="{AEF295E8-2F8F-4216-8B47-C452B14BA24E}" type="pres">
      <dgm:prSet presAssocID="{8432C83C-99B3-4193-8738-BFEC02079D32}" presName="parentText" presStyleLbl="node1" presStyleIdx="3" presStyleCnt="5">
        <dgm:presLayoutVars>
          <dgm:chMax val="0"/>
          <dgm:bulletEnabled val="1"/>
        </dgm:presLayoutVars>
      </dgm:prSet>
      <dgm:spPr/>
    </dgm:pt>
    <dgm:pt modelId="{8BB701B9-9EC2-44B8-88F2-0E184DE16739}" type="pres">
      <dgm:prSet presAssocID="{6AD9EAF1-C9A7-4C69-A13D-2B1D7060DA95}" presName="spacer" presStyleCnt="0"/>
      <dgm:spPr/>
    </dgm:pt>
    <dgm:pt modelId="{AEE8C5FE-9976-45CA-85EF-3C0E7EBFA03B}" type="pres">
      <dgm:prSet presAssocID="{CB624462-59EC-4629-AEDF-099204BE2A6E}" presName="parentText" presStyleLbl="node1" presStyleIdx="4" presStyleCnt="5">
        <dgm:presLayoutVars>
          <dgm:chMax val="0"/>
          <dgm:bulletEnabled val="1"/>
        </dgm:presLayoutVars>
      </dgm:prSet>
      <dgm:spPr/>
    </dgm:pt>
  </dgm:ptLst>
  <dgm:cxnLst>
    <dgm:cxn modelId="{75C00707-E906-4331-A56B-6623F7C9D9A1}" type="presOf" srcId="{CB624462-59EC-4629-AEDF-099204BE2A6E}" destId="{AEE8C5FE-9976-45CA-85EF-3C0E7EBFA03B}" srcOrd="0" destOrd="0" presId="urn:microsoft.com/office/officeart/2005/8/layout/vList2"/>
    <dgm:cxn modelId="{51A56707-182B-4B60-8C6B-27C5E47CA7B3}" type="presOf" srcId="{A3AAD879-6477-4B1A-9E91-DAB7328FABEC}" destId="{02B98346-6A2A-4613-957B-0848A825AC03}" srcOrd="0" destOrd="0" presId="urn:microsoft.com/office/officeart/2005/8/layout/vList2"/>
    <dgm:cxn modelId="{A539AB33-8998-4134-8CFC-B65C8C6C9E65}" type="presOf" srcId="{68F76D34-BED3-47F0-A7E6-0A3E014B1BE6}" destId="{6206E35F-A356-42F4-AD02-60F13FB30BC0}" srcOrd="0" destOrd="0" presId="urn:microsoft.com/office/officeart/2005/8/layout/vList2"/>
    <dgm:cxn modelId="{70FD7641-6D8B-40EE-B681-19921F3452F5}" type="presOf" srcId="{60AAE949-78C7-46B3-9D57-A378C339B980}" destId="{5D967AEF-0500-4CA6-A370-E279EB6F12DE}" srcOrd="0" destOrd="0" presId="urn:microsoft.com/office/officeart/2005/8/layout/vList2"/>
    <dgm:cxn modelId="{1A89CC4D-13C4-445A-AD12-A6BFC0C3A7C4}" srcId="{A3AAD879-6477-4B1A-9E91-DAB7328FABEC}" destId="{1A0955E8-1857-4F64-A992-BFD6E6B1EAF5}" srcOrd="2" destOrd="0" parTransId="{56823C74-B11E-4CE0-B64D-90FC9BE2CF16}" sibTransId="{33B32C41-08AB-4A51-AD2F-D107C1AA82D9}"/>
    <dgm:cxn modelId="{0EB62256-60E3-4C0A-B1FB-FC668C897169}" srcId="{A3AAD879-6477-4B1A-9E91-DAB7328FABEC}" destId="{68F76D34-BED3-47F0-A7E6-0A3E014B1BE6}" srcOrd="0" destOrd="0" parTransId="{2A0C9A7F-C554-4F69-B75E-76661A950DFA}" sibTransId="{4B9B46D2-557A-457D-971A-DFDE067FE25B}"/>
    <dgm:cxn modelId="{93E91B89-290A-4F04-A210-70552E1531D1}" type="presOf" srcId="{1A0955E8-1857-4F64-A992-BFD6E6B1EAF5}" destId="{701DCBB3-EDB0-432C-A468-DF10EC161729}" srcOrd="0" destOrd="0" presId="urn:microsoft.com/office/officeart/2005/8/layout/vList2"/>
    <dgm:cxn modelId="{013749B0-79F3-450F-BED3-2B042702780E}" srcId="{A3AAD879-6477-4B1A-9E91-DAB7328FABEC}" destId="{60AAE949-78C7-46B3-9D57-A378C339B980}" srcOrd="1" destOrd="0" parTransId="{A44CF230-6E82-4CBE-B9BA-A402E8205AB2}" sibTransId="{7B17819D-F4AA-4990-90E0-A26F5A869D86}"/>
    <dgm:cxn modelId="{6FB1A5B7-4BB2-49E4-8DF5-D651AE154D9A}" srcId="{A3AAD879-6477-4B1A-9E91-DAB7328FABEC}" destId="{8432C83C-99B3-4193-8738-BFEC02079D32}" srcOrd="3" destOrd="0" parTransId="{B973D51E-48C7-4A27-8EE6-7EE505AC8DA7}" sibTransId="{6AD9EAF1-C9A7-4C69-A13D-2B1D7060DA95}"/>
    <dgm:cxn modelId="{9777A1C4-F476-4D1F-B454-BA016324158C}" type="presOf" srcId="{8432C83C-99B3-4193-8738-BFEC02079D32}" destId="{AEF295E8-2F8F-4216-8B47-C452B14BA24E}" srcOrd="0" destOrd="0" presId="urn:microsoft.com/office/officeart/2005/8/layout/vList2"/>
    <dgm:cxn modelId="{1D3F57FE-EC46-4C03-9552-60FBCBFC86DF}" srcId="{A3AAD879-6477-4B1A-9E91-DAB7328FABEC}" destId="{CB624462-59EC-4629-AEDF-099204BE2A6E}" srcOrd="4" destOrd="0" parTransId="{606BFAD5-C612-4D91-B5C9-150892F718C2}" sibTransId="{C711F0F6-5376-44D3-A0FD-EF3B365B3A42}"/>
    <dgm:cxn modelId="{68918DD7-05A7-4914-BDC5-BB2B8DF2A18B}" type="presParOf" srcId="{02B98346-6A2A-4613-957B-0848A825AC03}" destId="{6206E35F-A356-42F4-AD02-60F13FB30BC0}" srcOrd="0" destOrd="0" presId="urn:microsoft.com/office/officeart/2005/8/layout/vList2"/>
    <dgm:cxn modelId="{9F11E90F-2D55-4F84-8FFB-556CA01B3A3A}" type="presParOf" srcId="{02B98346-6A2A-4613-957B-0848A825AC03}" destId="{74C7199A-29EF-4713-8479-26E85FCF1C84}" srcOrd="1" destOrd="0" presId="urn:microsoft.com/office/officeart/2005/8/layout/vList2"/>
    <dgm:cxn modelId="{434728AC-7707-44B3-BC93-41D6D6AEF820}" type="presParOf" srcId="{02B98346-6A2A-4613-957B-0848A825AC03}" destId="{5D967AEF-0500-4CA6-A370-E279EB6F12DE}" srcOrd="2" destOrd="0" presId="urn:microsoft.com/office/officeart/2005/8/layout/vList2"/>
    <dgm:cxn modelId="{283F08BD-143E-4564-9791-76FEA5C12E1F}" type="presParOf" srcId="{02B98346-6A2A-4613-957B-0848A825AC03}" destId="{1462D093-DEEB-4541-936D-7BB086EDD628}" srcOrd="3" destOrd="0" presId="urn:microsoft.com/office/officeart/2005/8/layout/vList2"/>
    <dgm:cxn modelId="{F78D4034-67F4-4AF7-A8C3-033A7F0762EA}" type="presParOf" srcId="{02B98346-6A2A-4613-957B-0848A825AC03}" destId="{701DCBB3-EDB0-432C-A468-DF10EC161729}" srcOrd="4" destOrd="0" presId="urn:microsoft.com/office/officeart/2005/8/layout/vList2"/>
    <dgm:cxn modelId="{AB3CD310-2C50-4E15-A294-D21E7A1DFC48}" type="presParOf" srcId="{02B98346-6A2A-4613-957B-0848A825AC03}" destId="{4AD2D78B-FEE7-4F8A-B276-561BF7CEB8C8}" srcOrd="5" destOrd="0" presId="urn:microsoft.com/office/officeart/2005/8/layout/vList2"/>
    <dgm:cxn modelId="{36581D91-1D54-4068-9F1D-974DB89A4F2D}" type="presParOf" srcId="{02B98346-6A2A-4613-957B-0848A825AC03}" destId="{AEF295E8-2F8F-4216-8B47-C452B14BA24E}" srcOrd="6" destOrd="0" presId="urn:microsoft.com/office/officeart/2005/8/layout/vList2"/>
    <dgm:cxn modelId="{AB41FD09-6A2B-467F-A328-64B65F7CE983}" type="presParOf" srcId="{02B98346-6A2A-4613-957B-0848A825AC03}" destId="{8BB701B9-9EC2-44B8-88F2-0E184DE16739}" srcOrd="7" destOrd="0" presId="urn:microsoft.com/office/officeart/2005/8/layout/vList2"/>
    <dgm:cxn modelId="{C7E335DF-EC9D-42D3-8CD5-C4AA8B4F2B37}" type="presParOf" srcId="{02B98346-6A2A-4613-957B-0848A825AC03}" destId="{AEE8C5FE-9976-45CA-85EF-3C0E7EBFA03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57771-1000-4921-B5EE-AB9E3611791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DB76202-E51E-48E4-84E5-DE148C1AC753}">
      <dgm:prSet/>
      <dgm:spPr/>
      <dgm:t>
        <a:bodyPr/>
        <a:lstStyle/>
        <a:p>
          <a:r>
            <a:rPr lang="ko-KR"/>
            <a:t>유저기반 협업 필터링의 경우 유사한 사용자를 찾아내어 그 찾아낸 사용자의 구매내역이나 추천점수를 보고 아이템을 추천해주는 것이다</a:t>
          </a:r>
          <a:r>
            <a:rPr lang="en-US"/>
            <a:t>. </a:t>
          </a:r>
          <a:r>
            <a:rPr lang="ko-KR"/>
            <a:t>우리의 경우에는 구매내역이나 추천내역 같은 것이 없으므로 유사한 사용자를 협업 필터링으로 찾아내어 그 사용자가 지원한 모집공고들을 추천해 줄 수 있다</a:t>
          </a:r>
          <a:r>
            <a:rPr lang="en-US"/>
            <a:t>.</a:t>
          </a:r>
        </a:p>
      </dgm:t>
    </dgm:pt>
    <dgm:pt modelId="{C528E49C-46EC-4FF2-916F-6A9B511DD934}" type="parTrans" cxnId="{FF147FAD-DB8F-4B51-89D3-DC74CEBA083D}">
      <dgm:prSet/>
      <dgm:spPr/>
      <dgm:t>
        <a:bodyPr/>
        <a:lstStyle/>
        <a:p>
          <a:endParaRPr lang="en-US"/>
        </a:p>
      </dgm:t>
    </dgm:pt>
    <dgm:pt modelId="{DCF7C0B2-FA2A-46AE-8D27-D4AB2EA9FA03}" type="sibTrans" cxnId="{FF147FAD-DB8F-4B51-89D3-DC74CEBA083D}">
      <dgm:prSet/>
      <dgm:spPr/>
      <dgm:t>
        <a:bodyPr/>
        <a:lstStyle/>
        <a:p>
          <a:endParaRPr lang="en-US"/>
        </a:p>
      </dgm:t>
    </dgm:pt>
    <dgm:pt modelId="{6FBCDFCE-1047-49E3-B6E6-19CDDC94FCE5}">
      <dgm:prSet/>
      <dgm:spPr/>
      <dgm:t>
        <a:bodyPr/>
        <a:lstStyle/>
        <a:p>
          <a:r>
            <a:rPr lang="ko-KR"/>
            <a:t>아이템 기반 필터링의 사용자가 어떤 공고모집을 눌렀을 때 그와 유사한 공고모집을 추천해주는 필터링이다</a:t>
          </a:r>
          <a:r>
            <a:rPr lang="en-US"/>
            <a:t>. DB</a:t>
          </a:r>
          <a:r>
            <a:rPr lang="ko-KR"/>
            <a:t>에서 같은 악기들끼리 모아서 그 모집공고들 중에서 유사도를 구해 제일 유사해 보이는 모집공고를 찾아내어 사용자에게 추천해 줄 수 있다</a:t>
          </a:r>
          <a:r>
            <a:rPr lang="en-US"/>
            <a:t>.</a:t>
          </a:r>
        </a:p>
      </dgm:t>
    </dgm:pt>
    <dgm:pt modelId="{2D7D0787-B26C-4754-84BB-D05AA3622E91}" type="parTrans" cxnId="{723A1A1B-9617-4296-A5F7-5D7F9E4E9108}">
      <dgm:prSet/>
      <dgm:spPr/>
      <dgm:t>
        <a:bodyPr/>
        <a:lstStyle/>
        <a:p>
          <a:endParaRPr lang="en-US"/>
        </a:p>
      </dgm:t>
    </dgm:pt>
    <dgm:pt modelId="{F3D6E30B-D646-4380-82B2-097CCC54E70C}" type="sibTrans" cxnId="{723A1A1B-9617-4296-A5F7-5D7F9E4E9108}">
      <dgm:prSet/>
      <dgm:spPr/>
      <dgm:t>
        <a:bodyPr/>
        <a:lstStyle/>
        <a:p>
          <a:endParaRPr lang="en-US"/>
        </a:p>
      </dgm:t>
    </dgm:pt>
    <dgm:pt modelId="{1511E2EA-DBAA-460E-A587-74CF20828B84}" type="pres">
      <dgm:prSet presAssocID="{B3F57771-1000-4921-B5EE-AB9E36117914}" presName="linear" presStyleCnt="0">
        <dgm:presLayoutVars>
          <dgm:animLvl val="lvl"/>
          <dgm:resizeHandles val="exact"/>
        </dgm:presLayoutVars>
      </dgm:prSet>
      <dgm:spPr/>
    </dgm:pt>
    <dgm:pt modelId="{CC34E85F-7618-4DE4-88EE-87FB244D52EF}" type="pres">
      <dgm:prSet presAssocID="{7DB76202-E51E-48E4-84E5-DE148C1AC753}" presName="parentText" presStyleLbl="node1" presStyleIdx="0" presStyleCnt="2">
        <dgm:presLayoutVars>
          <dgm:chMax val="0"/>
          <dgm:bulletEnabled val="1"/>
        </dgm:presLayoutVars>
      </dgm:prSet>
      <dgm:spPr/>
    </dgm:pt>
    <dgm:pt modelId="{E159B72F-D1A3-497F-8A27-91B039FAFF07}" type="pres">
      <dgm:prSet presAssocID="{DCF7C0B2-FA2A-46AE-8D27-D4AB2EA9FA03}" presName="spacer" presStyleCnt="0"/>
      <dgm:spPr/>
    </dgm:pt>
    <dgm:pt modelId="{851C13F4-656D-4572-8E01-07B6FEC0438C}" type="pres">
      <dgm:prSet presAssocID="{6FBCDFCE-1047-49E3-B6E6-19CDDC94FCE5}" presName="parentText" presStyleLbl="node1" presStyleIdx="1" presStyleCnt="2">
        <dgm:presLayoutVars>
          <dgm:chMax val="0"/>
          <dgm:bulletEnabled val="1"/>
        </dgm:presLayoutVars>
      </dgm:prSet>
      <dgm:spPr/>
    </dgm:pt>
  </dgm:ptLst>
  <dgm:cxnLst>
    <dgm:cxn modelId="{723A1A1B-9617-4296-A5F7-5D7F9E4E9108}" srcId="{B3F57771-1000-4921-B5EE-AB9E36117914}" destId="{6FBCDFCE-1047-49E3-B6E6-19CDDC94FCE5}" srcOrd="1" destOrd="0" parTransId="{2D7D0787-B26C-4754-84BB-D05AA3622E91}" sibTransId="{F3D6E30B-D646-4380-82B2-097CCC54E70C}"/>
    <dgm:cxn modelId="{B33C2D29-52DA-4978-8D79-78D139881BC9}" type="presOf" srcId="{B3F57771-1000-4921-B5EE-AB9E36117914}" destId="{1511E2EA-DBAA-460E-A587-74CF20828B84}" srcOrd="0" destOrd="0" presId="urn:microsoft.com/office/officeart/2005/8/layout/vList2"/>
    <dgm:cxn modelId="{DB06B49A-5B65-408B-896D-AE837110912E}" type="presOf" srcId="{6FBCDFCE-1047-49E3-B6E6-19CDDC94FCE5}" destId="{851C13F4-656D-4572-8E01-07B6FEC0438C}" srcOrd="0" destOrd="0" presId="urn:microsoft.com/office/officeart/2005/8/layout/vList2"/>
    <dgm:cxn modelId="{FF147FAD-DB8F-4B51-89D3-DC74CEBA083D}" srcId="{B3F57771-1000-4921-B5EE-AB9E36117914}" destId="{7DB76202-E51E-48E4-84E5-DE148C1AC753}" srcOrd="0" destOrd="0" parTransId="{C528E49C-46EC-4FF2-916F-6A9B511DD934}" sibTransId="{DCF7C0B2-FA2A-46AE-8D27-D4AB2EA9FA03}"/>
    <dgm:cxn modelId="{7602E6F1-0220-4C6F-94C2-7A72362443A0}" type="presOf" srcId="{7DB76202-E51E-48E4-84E5-DE148C1AC753}" destId="{CC34E85F-7618-4DE4-88EE-87FB244D52EF}" srcOrd="0" destOrd="0" presId="urn:microsoft.com/office/officeart/2005/8/layout/vList2"/>
    <dgm:cxn modelId="{D31A0BDF-027E-46D0-B53C-47458D3BE358}" type="presParOf" srcId="{1511E2EA-DBAA-460E-A587-74CF20828B84}" destId="{CC34E85F-7618-4DE4-88EE-87FB244D52EF}" srcOrd="0" destOrd="0" presId="urn:microsoft.com/office/officeart/2005/8/layout/vList2"/>
    <dgm:cxn modelId="{A7CC7C21-1129-48C0-BFBD-51BFC2775DCA}" type="presParOf" srcId="{1511E2EA-DBAA-460E-A587-74CF20828B84}" destId="{E159B72F-D1A3-497F-8A27-91B039FAFF07}" srcOrd="1" destOrd="0" presId="urn:microsoft.com/office/officeart/2005/8/layout/vList2"/>
    <dgm:cxn modelId="{83A64991-A9F4-44B3-8507-338FA3397367}" type="presParOf" srcId="{1511E2EA-DBAA-460E-A587-74CF20828B84}" destId="{851C13F4-656D-4572-8E01-07B6FEC0438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6E35F-A356-42F4-AD02-60F13FB30BC0}">
      <dsp:nvSpPr>
        <dsp:cNvPr id="0" name=""/>
        <dsp:cNvSpPr/>
      </dsp:nvSpPr>
      <dsp:spPr>
        <a:xfrm>
          <a:off x="0" y="54524"/>
          <a:ext cx="6492875" cy="9301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ko-KR" sz="3000" kern="1200"/>
            <a:t>로그인 기능</a:t>
          </a:r>
          <a:endParaRPr lang="en-US" sz="3000" kern="1200"/>
        </a:p>
      </dsp:txBody>
      <dsp:txXfrm>
        <a:off x="45406" y="99930"/>
        <a:ext cx="6402063" cy="839338"/>
      </dsp:txXfrm>
    </dsp:sp>
    <dsp:sp modelId="{5D967AEF-0500-4CA6-A370-E279EB6F12DE}">
      <dsp:nvSpPr>
        <dsp:cNvPr id="0" name=""/>
        <dsp:cNvSpPr/>
      </dsp:nvSpPr>
      <dsp:spPr>
        <a:xfrm>
          <a:off x="0" y="1071074"/>
          <a:ext cx="6492875" cy="93015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ko-KR" sz="3000" kern="1200"/>
            <a:t>본인인증 기능</a:t>
          </a:r>
          <a:endParaRPr lang="en-US" sz="3000" kern="1200"/>
        </a:p>
      </dsp:txBody>
      <dsp:txXfrm>
        <a:off x="45406" y="1116480"/>
        <a:ext cx="6402063" cy="839338"/>
      </dsp:txXfrm>
    </dsp:sp>
    <dsp:sp modelId="{701DCBB3-EDB0-432C-A468-DF10EC161729}">
      <dsp:nvSpPr>
        <dsp:cNvPr id="0" name=""/>
        <dsp:cNvSpPr/>
      </dsp:nvSpPr>
      <dsp:spPr>
        <a:xfrm>
          <a:off x="0" y="2087625"/>
          <a:ext cx="6492875" cy="93015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ko-KR" altLang="en-US" sz="3000" kern="1200"/>
            <a:t>조건에 따른</a:t>
          </a:r>
          <a:r>
            <a:rPr lang="ko-KR" sz="3000" kern="1200"/>
            <a:t> </a:t>
          </a:r>
          <a:r>
            <a:rPr lang="ko-KR" altLang="en-US" sz="3000" kern="1200"/>
            <a:t>연주자 분류</a:t>
          </a:r>
          <a:endParaRPr lang="en-US" sz="3000" kern="1200"/>
        </a:p>
      </dsp:txBody>
      <dsp:txXfrm>
        <a:off x="45406" y="2133031"/>
        <a:ext cx="6402063" cy="839338"/>
      </dsp:txXfrm>
    </dsp:sp>
    <dsp:sp modelId="{AEF295E8-2F8F-4216-8B47-C452B14BA24E}">
      <dsp:nvSpPr>
        <dsp:cNvPr id="0" name=""/>
        <dsp:cNvSpPr/>
      </dsp:nvSpPr>
      <dsp:spPr>
        <a:xfrm>
          <a:off x="0" y="3104175"/>
          <a:ext cx="6492875" cy="93015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ko-KR" altLang="en-US" sz="3000" kern="1200"/>
            <a:t>익명</a:t>
          </a:r>
          <a:endParaRPr lang="en-US" sz="3000" kern="1200"/>
        </a:p>
      </dsp:txBody>
      <dsp:txXfrm>
        <a:off x="45406" y="3149581"/>
        <a:ext cx="6402063" cy="839338"/>
      </dsp:txXfrm>
    </dsp:sp>
    <dsp:sp modelId="{AEE8C5FE-9976-45CA-85EF-3C0E7EBFA03B}">
      <dsp:nvSpPr>
        <dsp:cNvPr id="0" name=""/>
        <dsp:cNvSpPr/>
      </dsp:nvSpPr>
      <dsp:spPr>
        <a:xfrm>
          <a:off x="0" y="4120725"/>
          <a:ext cx="6492875" cy="9301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ko-KR" altLang="en-US" sz="3000" kern="1200"/>
            <a:t>추천</a:t>
          </a:r>
          <a:endParaRPr lang="en-US" sz="3000" kern="1200"/>
        </a:p>
      </dsp:txBody>
      <dsp:txXfrm>
        <a:off x="45406" y="4166131"/>
        <a:ext cx="6402063" cy="8393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4E85F-7618-4DE4-88EE-87FB244D52EF}">
      <dsp:nvSpPr>
        <dsp:cNvPr id="0" name=""/>
        <dsp:cNvSpPr/>
      </dsp:nvSpPr>
      <dsp:spPr>
        <a:xfrm>
          <a:off x="0" y="59112"/>
          <a:ext cx="6513603" cy="285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ko-KR" sz="2000" kern="1200"/>
            <a:t>유저기반 협업 필터링의 경우 유사한 사용자를 찾아내어 그 찾아낸 사용자의 구매내역이나 추천점수를 보고 아이템을 추천해주는 것이다</a:t>
          </a:r>
          <a:r>
            <a:rPr lang="en-US" sz="2000" kern="1200"/>
            <a:t>. </a:t>
          </a:r>
          <a:r>
            <a:rPr lang="ko-KR" sz="2000" kern="1200"/>
            <a:t>우리의 경우에는 구매내역이나 추천내역 같은 것이 없으므로 유사한 사용자를 협업 필터링으로 찾아내어 그 사용자가 지원한 모집공고들을 추천해 줄 수 있다</a:t>
          </a:r>
          <a:r>
            <a:rPr lang="en-US" sz="2000" kern="1200"/>
            <a:t>.</a:t>
          </a:r>
        </a:p>
      </dsp:txBody>
      <dsp:txXfrm>
        <a:off x="139360" y="198472"/>
        <a:ext cx="6234883" cy="2576080"/>
      </dsp:txXfrm>
    </dsp:sp>
    <dsp:sp modelId="{851C13F4-656D-4572-8E01-07B6FEC0438C}">
      <dsp:nvSpPr>
        <dsp:cNvPr id="0" name=""/>
        <dsp:cNvSpPr/>
      </dsp:nvSpPr>
      <dsp:spPr>
        <a:xfrm>
          <a:off x="0" y="2971513"/>
          <a:ext cx="6513603" cy="28548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ko-KR" sz="2000" kern="1200"/>
            <a:t>아이템 기반 필터링의 사용자가 어떤 공고모집을 눌렀을 때 그와 유사한 공고모집을 추천해주는 필터링이다</a:t>
          </a:r>
          <a:r>
            <a:rPr lang="en-US" sz="2000" kern="1200"/>
            <a:t>. DB</a:t>
          </a:r>
          <a:r>
            <a:rPr lang="ko-KR" sz="2000" kern="1200"/>
            <a:t>에서 같은 악기들끼리 모아서 그 모집공고들 중에서 유사도를 구해 제일 유사해 보이는 모집공고를 찾아내어 사용자에게 추천해 줄 수 있다</a:t>
          </a:r>
          <a:r>
            <a:rPr lang="en-US" sz="2000" kern="1200"/>
            <a:t>.</a:t>
          </a:r>
        </a:p>
      </dsp:txBody>
      <dsp:txXfrm>
        <a:off x="139360" y="3110873"/>
        <a:ext cx="6234883" cy="2576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0D6C0B-7DA5-4B93-8771-170DFE4C8B3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0B5F66B-AD4E-4C13-9D09-95C3275B2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E554E563-4492-42E0-8BD6-07B5CAB33B5A}"/>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76E10432-60B5-4087-9DB6-B9B40E013FF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C3A12F9-FAEC-4B8E-AC50-296CC98C80A9}"/>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325048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5C4C95-B2B9-48D4-A3DE-99E585D2433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C1A209A-82B2-4C0B-AFF3-1DFDF0BE002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10D3B11-9895-4A25-AC4E-CC7C26FCC074}"/>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EF85BCCD-3A9C-4472-8B1A-DE3E68F1504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E1E207D-5A95-4105-935D-B497263C5D29}"/>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2838609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A4DD23F-4C47-43F4-A692-6A0F60DA02A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D150F43-88C9-4D46-9511-D6351B0FD56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FE7701A-78DC-45C9-B85D-6B3B6635F100}"/>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E275FBDB-7F77-4677-82FD-62CF188DE20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7F84AB4-08D4-40E2-A405-33D2DA4D3699}"/>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207395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FE3DC5-DC77-4C1B-B177-5F402012662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C23085C8-6F73-4367-AF20-96B48FCC5D9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62C7F5F-4CD8-4CA6-B22F-7FF5E8CF406C}"/>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70BCEA9E-CA85-4F4C-ABBE-B2D85F122D5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BC7550E-06D0-4A88-A070-F7F141E6361B}"/>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287563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497A90-4EC2-4C88-BD68-B9B201E0821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4124B073-EE5F-4574-A0C4-8EAEC42C0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FB5172D-2C92-43D2-BD3D-78B08E51239D}"/>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DD17D7A8-3B60-4EA5-8D76-632DD3C8D91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6AF718-F873-4BDC-97D0-15AEF6BD6066}"/>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191549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06B7F9-3C2C-4604-A170-766F97D0F4E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E04C464-28C8-4BED-8FAE-4E06219A6596}"/>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FB0F8CC-9DE7-44F0-BAD9-482EF39D3F72}"/>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435000E-9782-4EF2-B5BE-29059A292C4D}"/>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6" name="바닥글 개체 틀 5">
            <a:extLst>
              <a:ext uri="{FF2B5EF4-FFF2-40B4-BE49-F238E27FC236}">
                <a16:creationId xmlns:a16="http://schemas.microsoft.com/office/drawing/2014/main" id="{52BD04DC-308A-4A0E-ADF1-C1FA88935A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BC2093-E680-4497-8AA4-528685040878}"/>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3000771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17FA19-8D87-45C2-8EC7-0BFC62E072C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10A35D2-F297-4CE4-A09F-D85DE9E50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61949B5-82E8-4E74-8F46-11915237002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54C7910-E747-4880-9B97-2A66A21E0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FB4E02D-C4D8-4CC8-90F3-8FBBA2A6449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3EBEA7A-AFB6-4B82-88A1-33E614C917B7}"/>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8" name="바닥글 개체 틀 7">
            <a:extLst>
              <a:ext uri="{FF2B5EF4-FFF2-40B4-BE49-F238E27FC236}">
                <a16:creationId xmlns:a16="http://schemas.microsoft.com/office/drawing/2014/main" id="{23AEBC52-29CA-4CB5-86A1-DF580FA5F19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70A3AC5-22E7-46E5-88F0-63AE8688FE05}"/>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75888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008872-C0E5-48DB-9DAD-53B5CC4536C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09B8E1B-4F6E-41D6-9762-5C3E99245178}"/>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4" name="바닥글 개체 틀 3">
            <a:extLst>
              <a:ext uri="{FF2B5EF4-FFF2-40B4-BE49-F238E27FC236}">
                <a16:creationId xmlns:a16="http://schemas.microsoft.com/office/drawing/2014/main" id="{ADB6FE33-5259-4D0B-9ECF-5A8DC8AC1A6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E953997-938B-4C6D-B942-C5CAC980952E}"/>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158868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7F4C947-DBB3-4EF6-A647-9244A38C0675}"/>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3" name="바닥글 개체 틀 2">
            <a:extLst>
              <a:ext uri="{FF2B5EF4-FFF2-40B4-BE49-F238E27FC236}">
                <a16:creationId xmlns:a16="http://schemas.microsoft.com/office/drawing/2014/main" id="{5DC31864-1820-4A25-8802-DE16B48D325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516A276-23CF-4715-AE86-9FCACC686FEB}"/>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206609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658B7-43E8-48D2-8AD6-F37DFE4A24B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429FE62-DA75-421F-A1E4-4493BF4D2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50F15BF-AB66-4803-9BD9-80A3BE6E4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0A25D5E-083C-4407-BEC2-FE57E0227DF2}"/>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6" name="바닥글 개체 틀 5">
            <a:extLst>
              <a:ext uri="{FF2B5EF4-FFF2-40B4-BE49-F238E27FC236}">
                <a16:creationId xmlns:a16="http://schemas.microsoft.com/office/drawing/2014/main" id="{0CD1A21B-56DC-4FF1-8E05-69CFE73299C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B804E70-EDF6-44CC-ABDD-534557E5047C}"/>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307161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70A220-8E1D-4107-87E0-8BF38E11866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D9DFE62-94E5-451E-B9FE-E2B1AB811E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30B41B9-180D-4D71-9D01-09331CDB2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E922892-0AB0-46A4-A7A0-83786821F29D}"/>
              </a:ext>
            </a:extLst>
          </p:cNvPr>
          <p:cNvSpPr>
            <a:spLocks noGrp="1"/>
          </p:cNvSpPr>
          <p:nvPr>
            <p:ph type="dt" sz="half" idx="10"/>
          </p:nvPr>
        </p:nvSpPr>
        <p:spPr/>
        <p:txBody>
          <a:bodyPr/>
          <a:lstStyle/>
          <a:p>
            <a:fld id="{6DDBEFF2-B0CB-4439-B97D-B36956931DE3}" type="datetimeFigureOut">
              <a:rPr lang="ko-KR" altLang="en-US" smtClean="0"/>
              <a:t>2019-04-09</a:t>
            </a:fld>
            <a:endParaRPr lang="ko-KR" altLang="en-US"/>
          </a:p>
        </p:txBody>
      </p:sp>
      <p:sp>
        <p:nvSpPr>
          <p:cNvPr id="6" name="바닥글 개체 틀 5">
            <a:extLst>
              <a:ext uri="{FF2B5EF4-FFF2-40B4-BE49-F238E27FC236}">
                <a16:creationId xmlns:a16="http://schemas.microsoft.com/office/drawing/2014/main" id="{CC76A09C-5856-4347-B502-D77C983CB35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BE0747A-10ED-4A76-B888-85A616EBDBA6}"/>
              </a:ext>
            </a:extLst>
          </p:cNvPr>
          <p:cNvSpPr>
            <a:spLocks noGrp="1"/>
          </p:cNvSpPr>
          <p:nvPr>
            <p:ph type="sldNum" sz="quarter" idx="12"/>
          </p:nvPr>
        </p:nvSpPr>
        <p:spPr/>
        <p:txBody>
          <a:body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336629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C2E66E7-5465-4794-A414-5464F9CCD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7CC05D5E-0F07-4CC0-B8D0-5AE6805D0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BA63A50-1195-4EAC-9545-ACCC9D6ED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BEFF2-B0CB-4439-B97D-B36956931DE3}" type="datetimeFigureOut">
              <a:rPr lang="ko-KR" altLang="en-US" smtClean="0"/>
              <a:t>2019-04-09</a:t>
            </a:fld>
            <a:endParaRPr lang="ko-KR" altLang="en-US"/>
          </a:p>
        </p:txBody>
      </p:sp>
      <p:sp>
        <p:nvSpPr>
          <p:cNvPr id="5" name="바닥글 개체 틀 4">
            <a:extLst>
              <a:ext uri="{FF2B5EF4-FFF2-40B4-BE49-F238E27FC236}">
                <a16:creationId xmlns:a16="http://schemas.microsoft.com/office/drawing/2014/main" id="{71DC7CE6-3BD4-4ADF-8DC2-7AD6F009D1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5397C9F-A610-4C8D-BBD8-3139DB27C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6BE72-3DBC-4192-9972-1FB16ACC036A}" type="slidenum">
              <a:rPr lang="ko-KR" altLang="en-US" smtClean="0"/>
              <a:t>‹#›</a:t>
            </a:fld>
            <a:endParaRPr lang="ko-KR" altLang="en-US"/>
          </a:p>
        </p:txBody>
      </p:sp>
    </p:spTree>
    <p:extLst>
      <p:ext uri="{BB962C8B-B14F-4D97-AF65-F5344CB8AC3E}">
        <p14:creationId xmlns:p14="http://schemas.microsoft.com/office/powerpoint/2010/main" val="95755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9A7F84B9-2B06-4055-844C-6BAC7E8499FB}"/>
              </a:ext>
            </a:extLst>
          </p:cNvPr>
          <p:cNvSpPr>
            <a:spLocks noGrp="1"/>
          </p:cNvSpPr>
          <p:nvPr>
            <p:ph type="ctrTitle"/>
          </p:nvPr>
        </p:nvSpPr>
        <p:spPr>
          <a:xfrm>
            <a:off x="1524000" y="1122362"/>
            <a:ext cx="9144000" cy="2840037"/>
          </a:xfrm>
        </p:spPr>
        <p:txBody>
          <a:bodyPr>
            <a:normAutofit/>
          </a:bodyPr>
          <a:lstStyle/>
          <a:p>
            <a:r>
              <a:rPr lang="ko-KR" altLang="en-US" sz="5800" dirty="0" err="1"/>
              <a:t>머신러닝을</a:t>
            </a:r>
            <a:r>
              <a:rPr lang="ko-KR" altLang="en-US" sz="5800" dirty="0"/>
              <a:t> 활용한 연주자 매칭 </a:t>
            </a:r>
            <a:br>
              <a:rPr lang="en-US" altLang="ko-KR" sz="5800" dirty="0"/>
            </a:br>
            <a:r>
              <a:rPr lang="ko-KR" altLang="en-US" sz="5800" dirty="0"/>
              <a:t>웹서비스 개발</a:t>
            </a:r>
          </a:p>
        </p:txBody>
      </p:sp>
      <p:sp>
        <p:nvSpPr>
          <p:cNvPr id="3" name="부제목 2">
            <a:extLst>
              <a:ext uri="{FF2B5EF4-FFF2-40B4-BE49-F238E27FC236}">
                <a16:creationId xmlns:a16="http://schemas.microsoft.com/office/drawing/2014/main" id="{FE275CCD-845D-4E9C-A8F6-1CD407EA0E7F}"/>
              </a:ext>
            </a:extLst>
          </p:cNvPr>
          <p:cNvSpPr>
            <a:spLocks noGrp="1"/>
          </p:cNvSpPr>
          <p:nvPr>
            <p:ph type="subTitle" idx="1"/>
          </p:nvPr>
        </p:nvSpPr>
        <p:spPr>
          <a:xfrm>
            <a:off x="1524000" y="4256436"/>
            <a:ext cx="9144000" cy="1600818"/>
          </a:xfrm>
        </p:spPr>
        <p:txBody>
          <a:bodyPr>
            <a:normAutofit/>
          </a:bodyPr>
          <a:lstStyle/>
          <a:p>
            <a:r>
              <a:rPr lang="en-US" altLang="ko-KR">
                <a:solidFill>
                  <a:schemeClr val="accent1"/>
                </a:solidFill>
              </a:rPr>
              <a:t>B611132 </a:t>
            </a:r>
            <a:r>
              <a:rPr lang="ko-KR" altLang="en-US">
                <a:solidFill>
                  <a:schemeClr val="accent1"/>
                </a:solidFill>
              </a:rPr>
              <a:t>윤지원</a:t>
            </a:r>
            <a:endParaRPr lang="en-US" altLang="ko-KR">
              <a:solidFill>
                <a:schemeClr val="accent1"/>
              </a:solidFill>
            </a:endParaRPr>
          </a:p>
          <a:p>
            <a:r>
              <a:rPr lang="en-US" altLang="ko-KR">
                <a:solidFill>
                  <a:schemeClr val="accent1"/>
                </a:solidFill>
              </a:rPr>
              <a:t>B411040 </a:t>
            </a:r>
            <a:r>
              <a:rPr lang="ko-KR" altLang="en-US">
                <a:solidFill>
                  <a:schemeClr val="accent1"/>
                </a:solidFill>
              </a:rPr>
              <a:t>김영실</a:t>
            </a:r>
          </a:p>
        </p:txBody>
      </p:sp>
      <p:cxnSp>
        <p:nvCxnSpPr>
          <p:cNvPr id="29" name="Straight Connector 28">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99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221F86-A998-40B8-A28E-2EDA5DC89166}"/>
              </a:ext>
            </a:extLst>
          </p:cNvPr>
          <p:cNvSpPr>
            <a:spLocks noGrp="1"/>
          </p:cNvSpPr>
          <p:nvPr>
            <p:ph type="title"/>
          </p:nvPr>
        </p:nvSpPr>
        <p:spPr>
          <a:xfrm>
            <a:off x="838200" y="365125"/>
            <a:ext cx="10515600" cy="1325563"/>
          </a:xfrm>
        </p:spPr>
        <p:txBody>
          <a:bodyPr>
            <a:normAutofit/>
          </a:bodyPr>
          <a:lstStyle/>
          <a:p>
            <a:r>
              <a:rPr lang="ko-KR" altLang="en-US"/>
              <a:t>딥러닝 데이터 수집</a:t>
            </a:r>
          </a:p>
        </p:txBody>
      </p:sp>
      <p:sp>
        <p:nvSpPr>
          <p:cNvPr id="3" name="내용 개체 틀 2">
            <a:extLst>
              <a:ext uri="{FF2B5EF4-FFF2-40B4-BE49-F238E27FC236}">
                <a16:creationId xmlns:a16="http://schemas.microsoft.com/office/drawing/2014/main" id="{BB3CDFFC-1F48-45AD-A267-340E2C2A599A}"/>
              </a:ext>
            </a:extLst>
          </p:cNvPr>
          <p:cNvSpPr>
            <a:spLocks noGrp="1"/>
          </p:cNvSpPr>
          <p:nvPr>
            <p:ph idx="1"/>
          </p:nvPr>
        </p:nvSpPr>
        <p:spPr>
          <a:xfrm>
            <a:off x="838200" y="1825625"/>
            <a:ext cx="3797807" cy="4351338"/>
          </a:xfrm>
        </p:spPr>
        <p:txBody>
          <a:bodyPr>
            <a:normAutofit/>
          </a:bodyPr>
          <a:lstStyle/>
          <a:p>
            <a:pPr marL="0" indent="0">
              <a:buNone/>
            </a:pPr>
            <a:r>
              <a:rPr lang="ko-KR" altLang="ko-KR" sz="2000" b="1" dirty="0"/>
              <a:t> 예상 문제점 (</a:t>
            </a:r>
            <a:r>
              <a:rPr lang="en-US" altLang="ko-KR" sz="2000" b="1" dirty="0"/>
              <a:t>risk</a:t>
            </a:r>
            <a:r>
              <a:rPr lang="ko-KR" altLang="ko-KR" sz="2000" b="1" dirty="0"/>
              <a:t>분석) </a:t>
            </a:r>
            <a:endParaRPr lang="ko-KR" altLang="ko-KR" sz="2000" dirty="0"/>
          </a:p>
          <a:p>
            <a:pPr marL="0" indent="0">
              <a:buNone/>
            </a:pPr>
            <a:r>
              <a:rPr lang="ko-KR" altLang="ko-KR" sz="2000" dirty="0"/>
              <a:t> 추천 알고리즘을 활용할 수 있을 만큼 많은 양의 데이터를 구하기 어렵다는 문제점이 있다. 사용자의 데이터는 구글 설문지를 이용하여 직접 데이터를 수집할 예정이며, 부족한 데이터는 수집된 사용자의 데이터를 조작하여 활용할 예정이다. 모집공고의 데이터는 외부에 유출하지 않는다는 전제로 다른 사이트의 정보를 연구목적으로만 활용할 계획이 있다. </a:t>
            </a:r>
          </a:p>
        </p:txBody>
      </p:sp>
      <p:pic>
        <p:nvPicPr>
          <p:cNvPr id="2050" name="Picture 2" descr="êµ¬ê¸ ì¤ë¬¸ì¡°ì¬ì ëí ì´ë¯¸ì§ ê²ìê²°ê³¼">
            <a:extLst>
              <a:ext uri="{FF2B5EF4-FFF2-40B4-BE49-F238E27FC236}">
                <a16:creationId xmlns:a16="http://schemas.microsoft.com/office/drawing/2014/main" id="{5CD0C3B8-54AA-49CC-9C23-FFE865C6FF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4" r="4698" b="2"/>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71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DF67CA24-14F6-4DD8-8015-F4D39DEE1CB5}"/>
              </a:ext>
            </a:extLst>
          </p:cNvPr>
          <p:cNvSpPr>
            <a:spLocks noGrp="1"/>
          </p:cNvSpPr>
          <p:nvPr>
            <p:ph type="title"/>
          </p:nvPr>
        </p:nvSpPr>
        <p:spPr>
          <a:xfrm>
            <a:off x="4380588" y="965199"/>
            <a:ext cx="6766078" cy="4927601"/>
          </a:xfrm>
        </p:spPr>
        <p:txBody>
          <a:bodyPr vert="horz" lIns="91440" tIns="45720" rIns="91440" bIns="45720" rtlCol="0" anchor="ctr">
            <a:normAutofit/>
          </a:bodyPr>
          <a:lstStyle/>
          <a:p>
            <a:pPr latinLnBrk="0"/>
            <a:r>
              <a:rPr lang="ko-KR" altLang="en-US" sz="4800" kern="1200">
                <a:solidFill>
                  <a:schemeClr val="bg1"/>
                </a:solidFill>
                <a:latin typeface="+mj-lt"/>
                <a:ea typeface="+mj-ea"/>
                <a:cs typeface="+mj-cs"/>
              </a:rPr>
              <a:t>감사합니다</a:t>
            </a:r>
            <a:r>
              <a:rPr lang="en-US" altLang="ko-KR" sz="4800" kern="1200">
                <a:solidFill>
                  <a:schemeClr val="bg1"/>
                </a:solidFill>
                <a:latin typeface="+mj-lt"/>
                <a:ea typeface="+mj-ea"/>
                <a:cs typeface="+mj-cs"/>
              </a:rPr>
              <a:t>.</a:t>
            </a:r>
          </a:p>
        </p:txBody>
      </p:sp>
      <p:cxnSp>
        <p:nvCxnSpPr>
          <p:cNvPr id="17" name="Straight Connector 16">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47700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제목 1">
            <a:extLst>
              <a:ext uri="{FF2B5EF4-FFF2-40B4-BE49-F238E27FC236}">
                <a16:creationId xmlns:a16="http://schemas.microsoft.com/office/drawing/2014/main" id="{F6272C08-9FAD-4B6B-B196-8A6C9B481C6B}"/>
              </a:ext>
            </a:extLst>
          </p:cNvPr>
          <p:cNvSpPr>
            <a:spLocks noGrp="1"/>
          </p:cNvSpPr>
          <p:nvPr>
            <p:ph type="title"/>
          </p:nvPr>
        </p:nvSpPr>
        <p:spPr>
          <a:xfrm>
            <a:off x="535020" y="685800"/>
            <a:ext cx="2780271" cy="5105400"/>
          </a:xfrm>
        </p:spPr>
        <p:txBody>
          <a:bodyPr>
            <a:normAutofit/>
          </a:bodyPr>
          <a:lstStyle/>
          <a:p>
            <a:r>
              <a:rPr lang="ko-KR" altLang="en-US" sz="4000">
                <a:solidFill>
                  <a:srgbClr val="FFFFFF"/>
                </a:solidFill>
              </a:rPr>
              <a:t>구현하고 싶은 기능</a:t>
            </a:r>
          </a:p>
        </p:txBody>
      </p:sp>
      <p:graphicFrame>
        <p:nvGraphicFramePr>
          <p:cNvPr id="17" name="내용 개체 틀 2">
            <a:extLst>
              <a:ext uri="{FF2B5EF4-FFF2-40B4-BE49-F238E27FC236}">
                <a16:creationId xmlns:a16="http://schemas.microsoft.com/office/drawing/2014/main" id="{5FFBF10B-0000-477C-88FF-FB0BE23E1DB8}"/>
              </a:ext>
            </a:extLst>
          </p:cNvPr>
          <p:cNvGraphicFramePr>
            <a:graphicFrameLocks noGrp="1"/>
          </p:cNvGraphicFramePr>
          <p:nvPr>
            <p:ph idx="1"/>
            <p:extLst>
              <p:ext uri="{D42A27DB-BD31-4B8C-83A1-F6EECF244321}">
                <p14:modId xmlns:p14="http://schemas.microsoft.com/office/powerpoint/2010/main" val="381177465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90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1046500-9555-47C8-94F6-2598A06CDD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latinLnBrk="0"/>
            <a:r>
              <a:rPr lang="ko-KR" altLang="en-US" sz="3200" kern="1200">
                <a:solidFill>
                  <a:schemeClr val="bg1"/>
                </a:solidFill>
                <a:latin typeface="+mj-lt"/>
                <a:ea typeface="+mj-ea"/>
                <a:cs typeface="+mj-cs"/>
              </a:rPr>
              <a:t>프로젝트 일정표</a:t>
            </a:r>
          </a:p>
        </p:txBody>
      </p:sp>
      <p:graphicFrame>
        <p:nvGraphicFramePr>
          <p:cNvPr id="8" name="차트 7">
            <a:extLst>
              <a:ext uri="{FF2B5EF4-FFF2-40B4-BE49-F238E27FC236}">
                <a16:creationId xmlns:a16="http://schemas.microsoft.com/office/drawing/2014/main" id="{820E591B-9FC8-48AB-9EAF-F92BD8AA42B1}"/>
              </a:ext>
            </a:extLst>
          </p:cNvPr>
          <p:cNvGraphicFramePr>
            <a:graphicFrameLocks/>
          </p:cNvGraphicFramePr>
          <p:nvPr>
            <p:extLst>
              <p:ext uri="{D42A27DB-BD31-4B8C-83A1-F6EECF244321}">
                <p14:modId xmlns:p14="http://schemas.microsoft.com/office/powerpoint/2010/main" val="631123059"/>
              </p:ext>
            </p:extLst>
          </p:nvPr>
        </p:nvGraphicFramePr>
        <p:xfrm>
          <a:off x="643467" y="1675227"/>
          <a:ext cx="10905066" cy="43941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331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F3B3D7-FB3B-4466-B1BD-7E8DFE014F59}"/>
              </a:ext>
            </a:extLst>
          </p:cNvPr>
          <p:cNvSpPr>
            <a:spLocks noGrp="1"/>
          </p:cNvSpPr>
          <p:nvPr>
            <p:ph type="title"/>
          </p:nvPr>
        </p:nvSpPr>
        <p:spPr>
          <a:xfrm>
            <a:off x="838200" y="365125"/>
            <a:ext cx="10515600" cy="1325563"/>
          </a:xfrm>
        </p:spPr>
        <p:txBody>
          <a:bodyPr>
            <a:normAutofit/>
          </a:bodyPr>
          <a:lstStyle/>
          <a:p>
            <a:r>
              <a:rPr lang="en-US" altLang="ko-KR" b="1">
                <a:latin typeface="함초롬바탕" panose="02030604000101010101" pitchFamily="18" charset="-127"/>
                <a:ea typeface="함초롬바탕" panose="02030604000101010101" pitchFamily="18" charset="-127"/>
              </a:rPr>
              <a:t>Requirement list</a:t>
            </a:r>
            <a:br>
              <a:rPr lang="en-US" altLang="ko-KR"/>
            </a:br>
            <a:endParaRPr lang="ko-KR" altLang="en-US" dirty="0"/>
          </a:p>
        </p:txBody>
      </p:sp>
      <p:graphicFrame>
        <p:nvGraphicFramePr>
          <p:cNvPr id="8" name="내용 개체 틀 7">
            <a:extLst>
              <a:ext uri="{FF2B5EF4-FFF2-40B4-BE49-F238E27FC236}">
                <a16:creationId xmlns:a16="http://schemas.microsoft.com/office/drawing/2014/main" id="{3C52AFCE-6FB9-492B-A84F-DEC6F8DB0549}"/>
              </a:ext>
            </a:extLst>
          </p:cNvPr>
          <p:cNvGraphicFramePr>
            <a:graphicFrameLocks noGrp="1"/>
          </p:cNvGraphicFramePr>
          <p:nvPr>
            <p:ph idx="1"/>
            <p:extLst>
              <p:ext uri="{D42A27DB-BD31-4B8C-83A1-F6EECF244321}">
                <p14:modId xmlns:p14="http://schemas.microsoft.com/office/powerpoint/2010/main" val="3501358541"/>
              </p:ext>
            </p:extLst>
          </p:nvPr>
        </p:nvGraphicFramePr>
        <p:xfrm>
          <a:off x="838200" y="2022164"/>
          <a:ext cx="10515601" cy="3958264"/>
        </p:xfrm>
        <a:graphic>
          <a:graphicData uri="http://schemas.openxmlformats.org/drawingml/2006/table">
            <a:tbl>
              <a:tblPr firstRow="1" bandRow="1"/>
              <a:tblGrid>
                <a:gridCol w="648224">
                  <a:extLst>
                    <a:ext uri="{9D8B030D-6E8A-4147-A177-3AD203B41FA5}">
                      <a16:colId xmlns:a16="http://schemas.microsoft.com/office/drawing/2014/main" val="1173959533"/>
                    </a:ext>
                  </a:extLst>
                </a:gridCol>
                <a:gridCol w="6683586">
                  <a:extLst>
                    <a:ext uri="{9D8B030D-6E8A-4147-A177-3AD203B41FA5}">
                      <a16:colId xmlns:a16="http://schemas.microsoft.com/office/drawing/2014/main" val="1490150507"/>
                    </a:ext>
                  </a:extLst>
                </a:gridCol>
                <a:gridCol w="3183791">
                  <a:extLst>
                    <a:ext uri="{9D8B030D-6E8A-4147-A177-3AD203B41FA5}">
                      <a16:colId xmlns:a16="http://schemas.microsoft.com/office/drawing/2014/main" val="3453194174"/>
                    </a:ext>
                  </a:extLst>
                </a:gridCol>
              </a:tblGrid>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NO.</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1">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requirement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1">
                        <a:lnSpc>
                          <a:spcPct val="160000"/>
                        </a:lnSpc>
                        <a:spcBef>
                          <a:spcPts val="0"/>
                        </a:spcBef>
                        <a:spcAft>
                          <a:spcPts val="0"/>
                        </a:spcAft>
                      </a:pPr>
                      <a:r>
                        <a:rPr lang="en-US" sz="1000" b="1" kern="0" spc="0" dirty="0">
                          <a:solidFill>
                            <a:srgbClr val="000000"/>
                          </a:solidFill>
                          <a:effectLst/>
                          <a:latin typeface="맑은 고딕" panose="020B0503020000020004" pitchFamily="50" charset="-127"/>
                          <a:ea typeface="맑은 고딕" panose="020B0503020000020004" pitchFamily="50" charset="-127"/>
                        </a:rPr>
                        <a:t>use case</a:t>
                      </a:r>
                      <a:endParaRPr lang="en-US" sz="1000" kern="0" spc="0" dirty="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606773"/>
                  </a:ext>
                </a:extLst>
              </a:tr>
              <a:tr h="519079">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1</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비회원은 프로그램을 사용하기 위해 회원 가입을 해야 한다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자신의 </a:t>
                      </a:r>
                      <a:r>
                        <a:rPr lang="en-US" altLang="ko-KR" sz="1000" b="1" kern="0" spc="0">
                          <a:solidFill>
                            <a:srgbClr val="000000"/>
                          </a:solidFill>
                          <a:effectLst/>
                          <a:latin typeface="맑은 고딕" panose="020B0503020000020004" pitchFamily="50" charset="-127"/>
                          <a:ea typeface="맑은 고딕" panose="020B0503020000020004" pitchFamily="50" charset="-127"/>
                        </a:rPr>
                        <a:t>ID, password </a:t>
                      </a:r>
                      <a:r>
                        <a:rPr lang="ko-KR" altLang="en-US" sz="1000" b="1" kern="0" spc="0">
                          <a:solidFill>
                            <a:srgbClr val="000000"/>
                          </a:solidFill>
                          <a:effectLst/>
                          <a:latin typeface="맑은 고딕" panose="020B0503020000020004" pitchFamily="50" charset="-127"/>
                          <a:ea typeface="맑은 고딕" panose="020B0503020000020004" pitchFamily="50" charset="-127"/>
                        </a:rPr>
                        <a:t>및 기본정보를 입력해야 한다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endParaRPr lang="ko-KR" altLang="en-US" sz="1000" kern="0" spc="0">
                        <a:solidFill>
                          <a:srgbClr val="000000"/>
                        </a:solidFill>
                        <a:effectLst/>
                        <a:latin typeface="함초롬바탕" panose="02030604000101010101" pitchFamily="18" charset="-127"/>
                      </a:endParaRPr>
                    </a:p>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기본정보는 사용자 유형</a:t>
                      </a:r>
                      <a:r>
                        <a:rPr lang="en-US" altLang="ko-KR" sz="1000" b="1" kern="0" spc="0">
                          <a:solidFill>
                            <a:srgbClr val="000000"/>
                          </a:solidFill>
                          <a:effectLst/>
                          <a:latin typeface="맑은 고딕" panose="020B0503020000020004" pitchFamily="50" charset="-127"/>
                          <a:ea typeface="맑은 고딕" panose="020B0503020000020004" pitchFamily="50" charset="-127"/>
                        </a:rPr>
                        <a:t>(</a:t>
                      </a:r>
                      <a:r>
                        <a:rPr lang="ko-KR" altLang="en-US" sz="1000" b="1" kern="0" spc="0">
                          <a:solidFill>
                            <a:srgbClr val="000000"/>
                          </a:solidFill>
                          <a:effectLst/>
                          <a:latin typeface="맑은 고딕" panose="020B0503020000020004" pitchFamily="50" charset="-127"/>
                          <a:ea typeface="맑은 고딕" panose="020B0503020000020004" pitchFamily="50" charset="-127"/>
                        </a:rPr>
                        <a:t>주최자 또는 연주자</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이름</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주민번호</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주소 및 이메일을 포함한다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sign up</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2859687"/>
                  </a:ext>
                </a:extLst>
              </a:tr>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2</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회원이 </a:t>
                      </a:r>
                      <a:r>
                        <a:rPr lang="en-US" altLang="ko-KR" sz="1000" b="1" kern="0" spc="0">
                          <a:solidFill>
                            <a:srgbClr val="000000"/>
                          </a:solidFill>
                          <a:effectLst/>
                          <a:latin typeface="맑은 고딕" panose="020B0503020000020004" pitchFamily="50" charset="-127"/>
                          <a:ea typeface="맑은 고딕" panose="020B0503020000020004" pitchFamily="50" charset="-127"/>
                        </a:rPr>
                        <a:t>ID</a:t>
                      </a:r>
                      <a:r>
                        <a:rPr lang="ko-KR" altLang="en-US" sz="1000" b="1" kern="0" spc="0">
                          <a:solidFill>
                            <a:srgbClr val="000000"/>
                          </a:solidFill>
                          <a:effectLst/>
                          <a:latin typeface="맑은 고딕" panose="020B0503020000020004" pitchFamily="50" charset="-127"/>
                          <a:ea typeface="맑은 고딕" panose="020B0503020000020004" pitchFamily="50" charset="-127"/>
                        </a:rPr>
                        <a:t>와</a:t>
                      </a:r>
                      <a:r>
                        <a:rPr lang="en-US" altLang="ko-KR" sz="1000" b="1" kern="0" spc="0">
                          <a:solidFill>
                            <a:srgbClr val="000000"/>
                          </a:solidFill>
                          <a:effectLst/>
                          <a:latin typeface="맑은 고딕" panose="020B0503020000020004" pitchFamily="50" charset="-127"/>
                          <a:ea typeface="맑은 고딕" panose="020B0503020000020004" pitchFamily="50" charset="-127"/>
                        </a:rPr>
                        <a:t>password</a:t>
                      </a:r>
                      <a:r>
                        <a:rPr lang="ko-KR" altLang="en-US" sz="1000" b="1" kern="0" spc="0">
                          <a:solidFill>
                            <a:srgbClr val="000000"/>
                          </a:solidFill>
                          <a:effectLst/>
                          <a:latin typeface="맑은 고딕" panose="020B0503020000020004" pitchFamily="50" charset="-127"/>
                          <a:ea typeface="맑은 고딕" panose="020B0503020000020004" pitchFamily="50" charset="-127"/>
                        </a:rPr>
                        <a:t>로 로그인해야 한다</a:t>
                      </a:r>
                      <a:r>
                        <a:rPr lang="en-US" altLang="ko-KR" sz="1000" b="1" kern="0" spc="0">
                          <a:solidFill>
                            <a:srgbClr val="000000"/>
                          </a:solidFill>
                          <a:effectLst/>
                          <a:latin typeface="맑은 고딕" panose="020B0503020000020004" pitchFamily="50" charset="-127"/>
                          <a:ea typeface="맑은 고딕" panose="020B0503020000020004" pitchFamily="50" charset="-127"/>
                        </a:rPr>
                        <a:t>.</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log-in</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6568010"/>
                  </a:ext>
                </a:extLst>
              </a:tr>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3</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회원은 로그아웃 할 수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log-out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8925269"/>
                  </a:ext>
                </a:extLst>
              </a:tr>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4</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회원은 이 시스템에서 탈퇴할 수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Withdraw member</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21373"/>
                  </a:ext>
                </a:extLst>
              </a:tr>
              <a:tr h="519079">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5</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주최자 회원은 모집공고를 공연시작 이틀 전까지 등록할 수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등록할 때에는 희망객원비용 및 공연정보를 입력해야 한다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register Announcement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9345897"/>
                  </a:ext>
                </a:extLst>
              </a:tr>
              <a:tr h="765583">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6</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dirty="0">
                          <a:solidFill>
                            <a:srgbClr val="000000"/>
                          </a:solidFill>
                          <a:effectLst/>
                          <a:latin typeface="맑은 고딕" panose="020B0503020000020004" pitchFamily="50" charset="-127"/>
                          <a:ea typeface="맑은 고딕" panose="020B0503020000020004" pitchFamily="50" charset="-127"/>
                        </a:rPr>
                        <a:t>주최자 회원은 자신이 등록한 모집공고를 조회할 수 있다</a:t>
                      </a:r>
                      <a:r>
                        <a:rPr lang="en-US" altLang="ko-KR" sz="1000" b="1"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b="1" kern="0" spc="0" dirty="0">
                          <a:solidFill>
                            <a:srgbClr val="000000"/>
                          </a:solidFill>
                          <a:effectLst/>
                          <a:latin typeface="맑은 고딕" panose="020B0503020000020004" pitchFamily="50" charset="-127"/>
                          <a:ea typeface="맑은 고딕" panose="020B0503020000020004" pitchFamily="50" charset="-127"/>
                        </a:rPr>
                        <a:t>조회 결과는 공연 날짜를 기준으로 정렬해서 보여준다</a:t>
                      </a:r>
                      <a:r>
                        <a:rPr lang="en-US" altLang="ko-KR" sz="1000" b="1"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b="1" kern="0" spc="0" dirty="0">
                          <a:solidFill>
                            <a:srgbClr val="000000"/>
                          </a:solidFill>
                          <a:effectLst/>
                          <a:latin typeface="맑은 고딕" panose="020B0503020000020004" pitchFamily="50" charset="-127"/>
                          <a:ea typeface="맑은 고딕" panose="020B0503020000020004" pitchFamily="50" charset="-127"/>
                        </a:rPr>
                        <a:t>조회 리스트 중 하나의 모집공고를 선택하면 해당 세부정보를 출력할 수 있고 조회 리스트 내에서 모집공고를 취소</a:t>
                      </a:r>
                      <a:r>
                        <a:rPr lang="en-US" altLang="ko-KR" sz="1000" b="1" kern="0" spc="0" dirty="0">
                          <a:solidFill>
                            <a:srgbClr val="000000"/>
                          </a:solidFill>
                          <a:effectLst/>
                          <a:latin typeface="맑은 고딕" panose="020B0503020000020004" pitchFamily="50" charset="-127"/>
                          <a:ea typeface="맑은 고딕" panose="020B0503020000020004" pitchFamily="50" charset="-127"/>
                        </a:rPr>
                        <a:t>, </a:t>
                      </a:r>
                      <a:r>
                        <a:rPr lang="ko-KR" altLang="en-US" sz="1000" b="1" kern="0" spc="0" dirty="0" err="1">
                          <a:solidFill>
                            <a:srgbClr val="000000"/>
                          </a:solidFill>
                          <a:effectLst/>
                          <a:latin typeface="맑은 고딕" panose="020B0503020000020004" pitchFamily="50" charset="-127"/>
                          <a:ea typeface="맑은 고딕" panose="020B0503020000020004" pitchFamily="50" charset="-127"/>
                        </a:rPr>
                        <a:t>수정할수</a:t>
                      </a:r>
                      <a:r>
                        <a:rPr lang="ko-KR" altLang="en-US" sz="1000" b="1" kern="0" spc="0" dirty="0">
                          <a:solidFill>
                            <a:srgbClr val="000000"/>
                          </a:solidFill>
                          <a:effectLst/>
                          <a:latin typeface="맑은 고딕" panose="020B0503020000020004" pitchFamily="50" charset="-127"/>
                          <a:ea typeface="맑은 고딕" panose="020B0503020000020004" pitchFamily="50" charset="-127"/>
                        </a:rPr>
                        <a:t> 있다</a:t>
                      </a:r>
                      <a:r>
                        <a:rPr lang="en-US" altLang="ko-KR" sz="1000" b="1" kern="0" spc="0" dirty="0">
                          <a:solidFill>
                            <a:srgbClr val="000000"/>
                          </a:solidFill>
                          <a:effectLst/>
                          <a:latin typeface="맑은 고딕" panose="020B0503020000020004" pitchFamily="50" charset="-127"/>
                          <a:ea typeface="맑은 고딕" panose="020B0503020000020004" pitchFamily="50" charset="-127"/>
                        </a:rPr>
                        <a:t>.</a:t>
                      </a:r>
                      <a:endParaRPr lang="ko-KR" altLang="en-US" sz="1000" kern="0" spc="0" dirty="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list my Announcement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837140"/>
                  </a:ext>
                </a:extLst>
              </a:tr>
              <a:tr h="519079">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7</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연주자 회원은 악기를 선택해서 지원 가능한 모집공고를 검색할 수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검색 결과 리스트는 공연날짜로 정렬된다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r>
                        <a:rPr lang="ko-KR" altLang="en-US" sz="1000" b="1" kern="0" spc="0">
                          <a:solidFill>
                            <a:srgbClr val="000000"/>
                          </a:solidFill>
                          <a:effectLst/>
                          <a:latin typeface="맑은 고딕" panose="020B0503020000020004" pitchFamily="50" charset="-127"/>
                          <a:ea typeface="맑은 고딕" panose="020B0503020000020004" pitchFamily="50" charset="-127"/>
                        </a:rPr>
                        <a:t>검색 결과 중 원하는 모집을 선택하면 상세정보를 출력할 수 있고 지원할 수도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search available Announcement list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9297002"/>
                  </a:ext>
                </a:extLst>
              </a:tr>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8</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연주자 회원은 자신이 지원했었던 모집공고를 검색할 수 있다</a:t>
                      </a:r>
                      <a:r>
                        <a:rPr lang="en-US" altLang="ko-KR" sz="1000" b="1" kern="0" spc="0">
                          <a:solidFill>
                            <a:srgbClr val="000000"/>
                          </a:solidFill>
                          <a:effectLst/>
                          <a:latin typeface="맑은 고딕" panose="020B0503020000020004" pitchFamily="50" charset="-127"/>
                          <a:ea typeface="맑은 고딕" panose="020B0503020000020004" pitchFamily="50" charset="-127"/>
                        </a:rPr>
                        <a:t>.</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search appled Announcement</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4267470"/>
                  </a:ext>
                </a:extLst>
              </a:tr>
              <a:tr h="272574">
                <a:tc>
                  <a:txBody>
                    <a:bodyPr/>
                    <a:lstStyle/>
                    <a:p>
                      <a:pPr marL="0" marR="0" indent="0" algn="ctr" fontAlgn="base" latinLnBrk="0">
                        <a:lnSpc>
                          <a:spcPct val="160000"/>
                        </a:lnSpc>
                        <a:spcBef>
                          <a:spcPts val="0"/>
                        </a:spcBef>
                        <a:spcAft>
                          <a:spcPts val="0"/>
                        </a:spcAft>
                      </a:pPr>
                      <a:r>
                        <a:rPr lang="en-US" sz="1000" b="1" kern="0" spc="0">
                          <a:solidFill>
                            <a:srgbClr val="000000"/>
                          </a:solidFill>
                          <a:effectLst/>
                          <a:latin typeface="맑은 고딕" panose="020B0503020000020004" pitchFamily="50" charset="-127"/>
                          <a:ea typeface="맑은 고딕" panose="020B0503020000020004" pitchFamily="50" charset="-127"/>
                        </a:rPr>
                        <a:t>9</a:t>
                      </a:r>
                      <a:endParaRPr 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000" b="1" kern="0" spc="0">
                          <a:solidFill>
                            <a:srgbClr val="000000"/>
                          </a:solidFill>
                          <a:effectLst/>
                          <a:latin typeface="맑은 고딕" panose="020B0503020000020004" pitchFamily="50" charset="-127"/>
                          <a:ea typeface="맑은 고딕" panose="020B0503020000020004" pitchFamily="50" charset="-127"/>
                        </a:rPr>
                        <a:t>연주자 회원에게 적합한 모집공고를 추천해준다</a:t>
                      </a:r>
                      <a:r>
                        <a:rPr lang="en-US" altLang="ko-KR" sz="1000" b="1" kern="0" spc="0">
                          <a:solidFill>
                            <a:srgbClr val="000000"/>
                          </a:solidFill>
                          <a:effectLst/>
                          <a:latin typeface="맑은 고딕" panose="020B0503020000020004" pitchFamily="50" charset="-127"/>
                          <a:ea typeface="맑은 고딕" panose="020B0503020000020004" pitchFamily="50" charset="-127"/>
                        </a:rPr>
                        <a:t>. </a:t>
                      </a:r>
                      <a:endParaRPr lang="ko-KR" altLang="en-US" sz="1000" kern="0" spc="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1000" b="1" kern="0" spc="0" dirty="0">
                          <a:solidFill>
                            <a:srgbClr val="000000"/>
                          </a:solidFill>
                          <a:effectLst/>
                          <a:latin typeface="맑은 고딕" panose="020B0503020000020004" pitchFamily="50" charset="-127"/>
                          <a:ea typeface="맑은 고딕" panose="020B0503020000020004" pitchFamily="50" charset="-127"/>
                        </a:rPr>
                        <a:t>recommend Announcement</a:t>
                      </a:r>
                      <a:endParaRPr lang="en-US" sz="1000" kern="0" spc="0" dirty="0">
                        <a:solidFill>
                          <a:srgbClr val="000000"/>
                        </a:solidFill>
                        <a:effectLst/>
                        <a:latin typeface="함초롬바탕" panose="02030604000101010101" pitchFamily="18" charset="-127"/>
                      </a:endParaRPr>
                    </a:p>
                  </a:txBody>
                  <a:tcPr marL="41110" marR="41110" marT="11366" marB="11366"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0075733"/>
                  </a:ext>
                </a:extLst>
              </a:tr>
            </a:tbl>
          </a:graphicData>
        </a:graphic>
      </p:graphicFrame>
    </p:spTree>
    <p:extLst>
      <p:ext uri="{BB962C8B-B14F-4D97-AF65-F5344CB8AC3E}">
        <p14:creationId xmlns:p14="http://schemas.microsoft.com/office/powerpoint/2010/main" val="252056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183F50-3C65-46EC-A45E-7D7F947AC2FA}"/>
              </a:ext>
            </a:extLst>
          </p:cNvPr>
          <p:cNvSpPr>
            <a:spLocks noGrp="1"/>
          </p:cNvSpPr>
          <p:nvPr>
            <p:ph type="title"/>
          </p:nvPr>
        </p:nvSpPr>
        <p:spPr>
          <a:xfrm>
            <a:off x="838200" y="365125"/>
            <a:ext cx="10515600" cy="1325563"/>
          </a:xfrm>
        </p:spPr>
        <p:txBody>
          <a:bodyPr>
            <a:normAutofit/>
          </a:bodyPr>
          <a:lstStyle/>
          <a:p>
            <a:r>
              <a:rPr lang="en-US" altLang="ko-KR" b="1" dirty="0"/>
              <a:t>Actor descriptions</a:t>
            </a:r>
            <a:br>
              <a:rPr lang="en-US" altLang="ko-KR" b="1" dirty="0"/>
            </a:br>
            <a:endParaRPr lang="ko-KR" altLang="en-US" dirty="0"/>
          </a:p>
        </p:txBody>
      </p:sp>
      <p:graphicFrame>
        <p:nvGraphicFramePr>
          <p:cNvPr id="4" name="내용 개체 틀 3">
            <a:extLst>
              <a:ext uri="{FF2B5EF4-FFF2-40B4-BE49-F238E27FC236}">
                <a16:creationId xmlns:a16="http://schemas.microsoft.com/office/drawing/2014/main" id="{291996F0-DF17-4925-8BFA-27649B4C0D6D}"/>
              </a:ext>
            </a:extLst>
          </p:cNvPr>
          <p:cNvGraphicFramePr>
            <a:graphicFrameLocks noGrp="1"/>
          </p:cNvGraphicFramePr>
          <p:nvPr>
            <p:ph idx="1"/>
            <p:extLst>
              <p:ext uri="{D42A27DB-BD31-4B8C-83A1-F6EECF244321}">
                <p14:modId xmlns:p14="http://schemas.microsoft.com/office/powerpoint/2010/main" val="504406476"/>
              </p:ext>
            </p:extLst>
          </p:nvPr>
        </p:nvGraphicFramePr>
        <p:xfrm>
          <a:off x="1807735" y="1825625"/>
          <a:ext cx="8576531" cy="4351340"/>
        </p:xfrm>
        <a:graphic>
          <a:graphicData uri="http://schemas.openxmlformats.org/drawingml/2006/table">
            <a:tbl>
              <a:tblPr/>
              <a:tblGrid>
                <a:gridCol w="2048326">
                  <a:extLst>
                    <a:ext uri="{9D8B030D-6E8A-4147-A177-3AD203B41FA5}">
                      <a16:colId xmlns:a16="http://schemas.microsoft.com/office/drawing/2014/main" val="3835837381"/>
                    </a:ext>
                  </a:extLst>
                </a:gridCol>
                <a:gridCol w="6528205">
                  <a:extLst>
                    <a:ext uri="{9D8B030D-6E8A-4147-A177-3AD203B41FA5}">
                      <a16:colId xmlns:a16="http://schemas.microsoft.com/office/drawing/2014/main" val="2229445683"/>
                    </a:ext>
                  </a:extLst>
                </a:gridCol>
              </a:tblGrid>
              <a:tr h="359708">
                <a:tc>
                  <a:txBody>
                    <a:bodyPr/>
                    <a:lstStyle/>
                    <a:p>
                      <a:pPr marL="0" marR="0" indent="0" algn="ctr" fontAlgn="base" latinLnBrk="1">
                        <a:lnSpc>
                          <a:spcPct val="160000"/>
                        </a:lnSpc>
                        <a:spcBef>
                          <a:spcPts val="0"/>
                        </a:spcBef>
                        <a:spcAft>
                          <a:spcPts val="0"/>
                        </a:spcAft>
                      </a:pPr>
                      <a:r>
                        <a:rPr lang="en-US" sz="1300" kern="0" spc="0" dirty="0">
                          <a:solidFill>
                            <a:srgbClr val="000000"/>
                          </a:solidFill>
                          <a:effectLst/>
                          <a:latin typeface="함초롬바탕" panose="02030604000101010101" pitchFamily="18" charset="-127"/>
                          <a:ea typeface="함초롬바탕" panose="02030604000101010101" pitchFamily="18" charset="-127"/>
                        </a:rPr>
                        <a:t>non-member</a:t>
                      </a:r>
                      <a:endParaRPr 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300" b="1" kern="0" spc="0">
                          <a:solidFill>
                            <a:srgbClr val="000000"/>
                          </a:solidFill>
                          <a:effectLst/>
                          <a:latin typeface="맑은 고딕" panose="020B0503020000020004" pitchFamily="50" charset="-127"/>
                          <a:ea typeface="맑은 고딕" panose="020B0503020000020004" pitchFamily="50" charset="-127"/>
                        </a:rPr>
                        <a:t>비회원은 회원가입 이전에는 기능을 사용할 수 없고</a:t>
                      </a:r>
                      <a:r>
                        <a:rPr lang="en-US" altLang="ko-KR" sz="1300" b="1" kern="0" spc="0">
                          <a:solidFill>
                            <a:srgbClr val="000000"/>
                          </a:solidFill>
                          <a:effectLst/>
                          <a:latin typeface="맑은 고딕" panose="020B0503020000020004" pitchFamily="50" charset="-127"/>
                          <a:ea typeface="맑은 고딕" panose="020B0503020000020004" pitchFamily="50" charset="-127"/>
                        </a:rPr>
                        <a:t>, </a:t>
                      </a:r>
                      <a:r>
                        <a:rPr lang="ko-KR" altLang="en-US" sz="1300" b="1" kern="0" spc="0">
                          <a:solidFill>
                            <a:srgbClr val="000000"/>
                          </a:solidFill>
                          <a:effectLst/>
                          <a:latin typeface="맑은 고딕" panose="020B0503020000020004" pitchFamily="50" charset="-127"/>
                          <a:ea typeface="맑은 고딕" panose="020B0503020000020004" pitchFamily="50" charset="-127"/>
                        </a:rPr>
                        <a:t>회원가입만 가능하다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711484"/>
                  </a:ext>
                </a:extLst>
              </a:tr>
              <a:tr h="1317008">
                <a:tc>
                  <a:txBody>
                    <a:bodyPr/>
                    <a:lstStyle/>
                    <a:p>
                      <a:pPr marL="0" marR="0" indent="0" algn="ctr" fontAlgn="base" latinLnBrk="1">
                        <a:lnSpc>
                          <a:spcPct val="160000"/>
                        </a:lnSpc>
                        <a:spcBef>
                          <a:spcPts val="0"/>
                        </a:spcBef>
                        <a:spcAft>
                          <a:spcPts val="0"/>
                        </a:spcAft>
                      </a:pPr>
                      <a:r>
                        <a:rPr lang="en-US" sz="1300" kern="0" spc="0" dirty="0">
                          <a:solidFill>
                            <a:srgbClr val="000000"/>
                          </a:solidFill>
                          <a:effectLst/>
                          <a:latin typeface="함초롬바탕" panose="02030604000101010101" pitchFamily="18" charset="-127"/>
                          <a:ea typeface="함초롬바탕" panose="02030604000101010101" pitchFamily="18" charset="-127"/>
                        </a:rPr>
                        <a:t>member</a:t>
                      </a:r>
                      <a:endParaRPr 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300" b="1" kern="0" spc="0">
                          <a:solidFill>
                            <a:srgbClr val="000000"/>
                          </a:solidFill>
                          <a:effectLst/>
                          <a:latin typeface="맑은 고딕" panose="020B0503020000020004" pitchFamily="50" charset="-127"/>
                          <a:ea typeface="맑은 고딕" panose="020B0503020000020004" pitchFamily="50" charset="-127"/>
                        </a:rPr>
                        <a:t>비회원이 회원가입을 할 경우 </a:t>
                      </a: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가 된다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b="1" kern="0" spc="0">
                        <a:solidFill>
                          <a:srgbClr val="000000"/>
                        </a:solidFill>
                        <a:effectLst/>
                        <a:latin typeface="함초롬바탕" panose="02030604000101010101" pitchFamily="18" charset="-127"/>
                        <a:ea typeface="맑은 고딕" panose="020B0503020000020004" pitchFamily="50" charset="-127"/>
                      </a:endParaRPr>
                    </a:p>
                    <a:p>
                      <a:pPr marL="0" marR="0" indent="0" algn="just" fontAlgn="base" latinLnBrk="1">
                        <a:lnSpc>
                          <a:spcPct val="160000"/>
                        </a:lnSpc>
                        <a:spcBef>
                          <a:spcPts val="0"/>
                        </a:spcBef>
                        <a:spcAft>
                          <a:spcPts val="0"/>
                        </a:spcAft>
                      </a:pPr>
                      <a:r>
                        <a:rPr lang="ko-KR" altLang="en-US" sz="1300" b="1" kern="0" spc="0">
                          <a:solidFill>
                            <a:srgbClr val="000000"/>
                          </a:solidFill>
                          <a:effectLst/>
                          <a:latin typeface="맑은 고딕" panose="020B0503020000020004" pitchFamily="50" charset="-127"/>
                          <a:ea typeface="맑은 고딕" panose="020B0503020000020004" pitchFamily="50" charset="-127"/>
                        </a:rPr>
                        <a:t>로그인 함으로써 </a:t>
                      </a: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의 기능을 사용할 수 있게된다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회원탈퇴가 가능하다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의 하위 클래스로 </a:t>
                      </a:r>
                      <a:r>
                        <a:rPr lang="en-US" altLang="ko-KR" sz="1300" b="1" kern="0" spc="0">
                          <a:solidFill>
                            <a:srgbClr val="000000"/>
                          </a:solidFill>
                          <a:effectLst/>
                          <a:latin typeface="맑은 고딕" panose="020B0503020000020004" pitchFamily="50" charset="-127"/>
                          <a:ea typeface="맑은 고딕" panose="020B0503020000020004" pitchFamily="50" charset="-127"/>
                        </a:rPr>
                        <a:t>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와 </a:t>
                      </a:r>
                      <a:r>
                        <a:rPr lang="en-US" altLang="ko-KR" sz="1300" b="1" kern="0" spc="0">
                          <a:solidFill>
                            <a:srgbClr val="000000"/>
                          </a:solidFill>
                          <a:effectLst/>
                          <a:latin typeface="맑은 고딕" panose="020B0503020000020004" pitchFamily="50" charset="-127"/>
                          <a:ea typeface="맑은 고딕" panose="020B0503020000020004" pitchFamily="50" charset="-127"/>
                        </a:rPr>
                        <a:t>recruiter</a:t>
                      </a:r>
                      <a:r>
                        <a:rPr lang="ko-KR" altLang="en-US" sz="1300" b="1" kern="0" spc="0">
                          <a:solidFill>
                            <a:srgbClr val="000000"/>
                          </a:solidFill>
                          <a:effectLst/>
                          <a:latin typeface="맑은 고딕" panose="020B0503020000020004" pitchFamily="50" charset="-127"/>
                          <a:ea typeface="맑은 고딕" panose="020B0503020000020004" pitchFamily="50" charset="-127"/>
                        </a:rPr>
                        <a:t>가 있다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630222"/>
                  </a:ext>
                </a:extLst>
              </a:tr>
              <a:tr h="1317008">
                <a:tc>
                  <a:txBody>
                    <a:bodyPr/>
                    <a:lstStyle/>
                    <a:p>
                      <a:pPr marL="0" marR="0" indent="0" algn="ctr" fontAlgn="base" latinLnBrk="1">
                        <a:lnSpc>
                          <a:spcPct val="160000"/>
                        </a:lnSpc>
                        <a:spcBef>
                          <a:spcPts val="0"/>
                        </a:spcBef>
                        <a:spcAft>
                          <a:spcPts val="0"/>
                        </a:spcAft>
                      </a:pPr>
                      <a:r>
                        <a:rPr lang="en-US" sz="1300" kern="0" spc="0" dirty="0">
                          <a:solidFill>
                            <a:srgbClr val="000000"/>
                          </a:solidFill>
                          <a:effectLst/>
                          <a:latin typeface="함초롬바탕" panose="02030604000101010101" pitchFamily="18" charset="-127"/>
                          <a:ea typeface="함초롬바탕" panose="02030604000101010101" pitchFamily="18" charset="-127"/>
                        </a:rPr>
                        <a:t>performer</a:t>
                      </a:r>
                      <a:endParaRPr 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모집공고를 보고 지원하는 </a:t>
                      </a: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이다</a:t>
                      </a:r>
                      <a:r>
                        <a:rPr lang="en-US" altLang="ko-KR" sz="1300" b="1" kern="0" spc="0">
                          <a:solidFill>
                            <a:srgbClr val="000000"/>
                          </a:solidFill>
                          <a:effectLst/>
                          <a:latin typeface="맑은 고딕" panose="020B0503020000020004" pitchFamily="50" charset="-127"/>
                          <a:ea typeface="맑은 고딕" panose="020B0503020000020004" pitchFamily="50" charset="-127"/>
                        </a:rPr>
                        <a:t>. </a:t>
                      </a:r>
                      <a:endParaRPr lang="ko-KR" altLang="en-US" sz="1300" kern="0" spc="0">
                        <a:solidFill>
                          <a:srgbClr val="000000"/>
                        </a:solidFill>
                        <a:effectLst/>
                        <a:latin typeface="함초롬바탕" panose="02030604000101010101" pitchFamily="18" charset="-127"/>
                      </a:endParaRPr>
                    </a:p>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모집공고를 검색할 수 있고</a:t>
                      </a:r>
                      <a:r>
                        <a:rPr lang="en-US" altLang="ko-KR" sz="1300" b="1" kern="0" spc="0">
                          <a:solidFill>
                            <a:srgbClr val="000000"/>
                          </a:solidFill>
                          <a:effectLst/>
                          <a:latin typeface="맑은 고딕" panose="020B0503020000020004" pitchFamily="50" charset="-127"/>
                          <a:ea typeface="맑은 고딕" panose="020B0503020000020004" pitchFamily="50" charset="-127"/>
                        </a:rPr>
                        <a:t>, </a:t>
                      </a:r>
                      <a:r>
                        <a:rPr lang="ko-KR" altLang="en-US" sz="1300" b="1" kern="0" spc="0">
                          <a:solidFill>
                            <a:srgbClr val="000000"/>
                          </a:solidFill>
                          <a:effectLst/>
                          <a:latin typeface="맑은 고딕" panose="020B0503020000020004" pitchFamily="50" charset="-127"/>
                          <a:ea typeface="맑은 고딕" panose="020B0503020000020004" pitchFamily="50" charset="-127"/>
                        </a:rPr>
                        <a:t>검색된 리스트에서 하나를 선택시 그 모집공고의 정보를 볼 수 있다</a:t>
                      </a:r>
                      <a:r>
                        <a:rPr lang="en-US" altLang="ko-KR" sz="1300" b="1" kern="0" spc="0">
                          <a:solidFill>
                            <a:srgbClr val="000000"/>
                          </a:solidFill>
                          <a:effectLst/>
                          <a:latin typeface="맑은 고딕" panose="020B0503020000020004" pitchFamily="50" charset="-127"/>
                          <a:ea typeface="맑은 고딕" panose="020B0503020000020004" pitchFamily="50" charset="-127"/>
                        </a:rPr>
                        <a:t>. 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모집공고 신청이 가능하며</a:t>
                      </a:r>
                      <a:r>
                        <a:rPr lang="en-US" altLang="ko-KR" sz="1300" b="1" kern="0" spc="0">
                          <a:solidFill>
                            <a:srgbClr val="000000"/>
                          </a:solidFill>
                          <a:effectLst/>
                          <a:latin typeface="맑은 고딕" panose="020B0503020000020004" pitchFamily="50" charset="-127"/>
                          <a:ea typeface="맑은 고딕" panose="020B0503020000020004" pitchFamily="50" charset="-127"/>
                        </a:rPr>
                        <a:t>, 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지원한 모집공고의 정보를 조회할 수 있다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4099944"/>
                  </a:ext>
                </a:extLst>
              </a:tr>
              <a:tr h="997908">
                <a:tc>
                  <a:txBody>
                    <a:bodyPr/>
                    <a:lstStyle/>
                    <a:p>
                      <a:pPr marL="0" marR="0" indent="0" algn="ctr" fontAlgn="base" latinLnBrk="1">
                        <a:lnSpc>
                          <a:spcPct val="160000"/>
                        </a:lnSpc>
                        <a:spcBef>
                          <a:spcPts val="0"/>
                        </a:spcBef>
                        <a:spcAft>
                          <a:spcPts val="0"/>
                        </a:spcAft>
                      </a:pPr>
                      <a:r>
                        <a:rPr lang="en-US" sz="1300" kern="0" spc="0" dirty="0">
                          <a:solidFill>
                            <a:srgbClr val="000000"/>
                          </a:solidFill>
                          <a:effectLst/>
                          <a:latin typeface="함초롬바탕" panose="02030604000101010101" pitchFamily="18" charset="-127"/>
                          <a:ea typeface="함초롬바탕" panose="02030604000101010101" pitchFamily="18" charset="-127"/>
                        </a:rPr>
                        <a:t>Recruiter</a:t>
                      </a:r>
                      <a:endParaRPr 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recruiter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모집공고를 올리는 </a:t>
                      </a:r>
                      <a:r>
                        <a:rPr lang="en-US" altLang="ko-KR" sz="1300" b="1" kern="0" spc="0">
                          <a:solidFill>
                            <a:srgbClr val="000000"/>
                          </a:solidFill>
                          <a:effectLst/>
                          <a:latin typeface="맑은 고딕" panose="020B0503020000020004" pitchFamily="50" charset="-127"/>
                          <a:ea typeface="맑은 고딕" panose="020B0503020000020004" pitchFamily="50" charset="-127"/>
                        </a:rPr>
                        <a:t>member</a:t>
                      </a:r>
                      <a:r>
                        <a:rPr lang="ko-KR" altLang="en-US" sz="1300" b="1" kern="0" spc="0">
                          <a:solidFill>
                            <a:srgbClr val="000000"/>
                          </a:solidFill>
                          <a:effectLst/>
                          <a:latin typeface="맑은 고딕" panose="020B0503020000020004" pitchFamily="50" charset="-127"/>
                          <a:ea typeface="맑은 고딕" panose="020B0503020000020004" pitchFamily="50" charset="-127"/>
                        </a:rPr>
                        <a:t>이다</a:t>
                      </a:r>
                      <a:r>
                        <a:rPr lang="en-US" altLang="ko-KR" sz="1300" b="1" kern="0" spc="0">
                          <a:solidFill>
                            <a:srgbClr val="000000"/>
                          </a:solidFill>
                          <a:effectLst/>
                          <a:latin typeface="맑은 고딕" panose="020B0503020000020004" pitchFamily="50" charset="-127"/>
                          <a:ea typeface="맑은 고딕" panose="020B0503020000020004" pitchFamily="50" charset="-127"/>
                        </a:rPr>
                        <a:t>. </a:t>
                      </a:r>
                      <a:endParaRPr lang="ko-KR" altLang="en-US" sz="1300" kern="0" spc="0">
                        <a:solidFill>
                          <a:srgbClr val="000000"/>
                        </a:solidFill>
                        <a:effectLst/>
                        <a:latin typeface="함초롬바탕" panose="02030604000101010101" pitchFamily="18" charset="-127"/>
                      </a:endParaRPr>
                    </a:p>
                    <a:p>
                      <a:pPr marL="0" marR="0" indent="0" algn="just" fontAlgn="base" latinLnBrk="1">
                        <a:lnSpc>
                          <a:spcPct val="160000"/>
                        </a:lnSpc>
                        <a:spcBef>
                          <a:spcPts val="0"/>
                        </a:spcBef>
                        <a:spcAft>
                          <a:spcPts val="0"/>
                        </a:spcAft>
                      </a:pPr>
                      <a:r>
                        <a:rPr lang="en-US" altLang="ko-KR" sz="1300" b="1" kern="0" spc="0">
                          <a:solidFill>
                            <a:srgbClr val="000000"/>
                          </a:solidFill>
                          <a:effectLst/>
                          <a:latin typeface="맑은 고딕" panose="020B0503020000020004" pitchFamily="50" charset="-127"/>
                          <a:ea typeface="맑은 고딕" panose="020B0503020000020004" pitchFamily="50" charset="-127"/>
                        </a:rPr>
                        <a:t>recruiter</a:t>
                      </a:r>
                      <a:r>
                        <a:rPr lang="ko-KR" altLang="en-US" sz="1300" b="1" kern="0" spc="0">
                          <a:solidFill>
                            <a:srgbClr val="000000"/>
                          </a:solidFill>
                          <a:effectLst/>
                          <a:latin typeface="맑은 고딕" panose="020B0503020000020004" pitchFamily="50" charset="-127"/>
                          <a:ea typeface="맑은 고딕" panose="020B0503020000020004" pitchFamily="50" charset="-127"/>
                        </a:rPr>
                        <a:t>는 모집공고 등록 및 수정 취소할 수 있으며</a:t>
                      </a:r>
                      <a:r>
                        <a:rPr lang="en-US" altLang="ko-KR" sz="1300" b="1" kern="0" spc="0">
                          <a:solidFill>
                            <a:srgbClr val="000000"/>
                          </a:solidFill>
                          <a:effectLst/>
                          <a:latin typeface="맑은 고딕" panose="020B0503020000020004" pitchFamily="50" charset="-127"/>
                          <a:ea typeface="맑은 고딕" panose="020B0503020000020004" pitchFamily="50" charset="-127"/>
                        </a:rPr>
                        <a:t>, performer</a:t>
                      </a:r>
                      <a:r>
                        <a:rPr lang="ko-KR" altLang="en-US" sz="1300" b="1" kern="0" spc="0">
                          <a:solidFill>
                            <a:srgbClr val="000000"/>
                          </a:solidFill>
                          <a:effectLst/>
                          <a:latin typeface="맑은 고딕" panose="020B0503020000020004" pitchFamily="50" charset="-127"/>
                          <a:ea typeface="맑은 고딕" panose="020B0503020000020004" pitchFamily="50" charset="-127"/>
                        </a:rPr>
                        <a:t>와 마찬가지로 등록하거나 모집 완료된 모집공고의 정보를 조회할 수 있다</a:t>
                      </a:r>
                      <a:r>
                        <a:rPr lang="en-US" altLang="ko-KR" sz="1300" b="1" kern="0" spc="0">
                          <a:solidFill>
                            <a:srgbClr val="000000"/>
                          </a:solidFill>
                          <a:effectLst/>
                          <a:latin typeface="맑은 고딕" panose="020B0503020000020004" pitchFamily="50" charset="-127"/>
                          <a:ea typeface="맑은 고딕" panose="020B0503020000020004" pitchFamily="50" charset="-127"/>
                        </a:rPr>
                        <a:t>.</a:t>
                      </a:r>
                      <a:endParaRPr lang="ko-KR" altLang="en-US" sz="1300" kern="0" spc="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1575795"/>
                  </a:ext>
                </a:extLst>
              </a:tr>
              <a:tr h="359708">
                <a:tc>
                  <a:txBody>
                    <a:bodyPr/>
                    <a:lstStyle/>
                    <a:p>
                      <a:pPr marL="0" marR="0" indent="0" algn="ctr" fontAlgn="base" latinLnBrk="1">
                        <a:lnSpc>
                          <a:spcPct val="160000"/>
                        </a:lnSpc>
                        <a:spcBef>
                          <a:spcPts val="0"/>
                        </a:spcBef>
                        <a:spcAft>
                          <a:spcPts val="0"/>
                        </a:spcAft>
                      </a:pPr>
                      <a:r>
                        <a:rPr lang="en-US" sz="1300" kern="0" spc="0" dirty="0">
                          <a:solidFill>
                            <a:srgbClr val="000000"/>
                          </a:solidFill>
                          <a:effectLst/>
                          <a:latin typeface="함초롬바탕" panose="02030604000101010101" pitchFamily="18" charset="-127"/>
                          <a:ea typeface="함초롬바탕" panose="02030604000101010101" pitchFamily="18" charset="-127"/>
                        </a:rPr>
                        <a:t>system</a:t>
                      </a:r>
                      <a:endParaRPr 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just" fontAlgn="base" latinLnBrk="1">
                        <a:lnSpc>
                          <a:spcPct val="160000"/>
                        </a:lnSpc>
                        <a:spcBef>
                          <a:spcPts val="0"/>
                        </a:spcBef>
                        <a:spcAft>
                          <a:spcPts val="0"/>
                        </a:spcAft>
                      </a:pPr>
                      <a:r>
                        <a:rPr lang="ko-KR" altLang="en-US" sz="1300" b="1" kern="0" spc="0" dirty="0" err="1">
                          <a:solidFill>
                            <a:srgbClr val="000000"/>
                          </a:solidFill>
                          <a:effectLst/>
                          <a:latin typeface="맑은 고딕" panose="020B0503020000020004" pitchFamily="50" charset="-127"/>
                          <a:ea typeface="맑은 고딕" panose="020B0503020000020004" pitchFamily="50" charset="-127"/>
                        </a:rPr>
                        <a:t>시스템적인</a:t>
                      </a:r>
                      <a:r>
                        <a:rPr lang="ko-KR" altLang="en-US" sz="1300" b="1" kern="0" spc="0" dirty="0">
                          <a:solidFill>
                            <a:srgbClr val="000000"/>
                          </a:solidFill>
                          <a:effectLst/>
                          <a:latin typeface="맑은 고딕" panose="020B0503020000020004" pitchFamily="50" charset="-127"/>
                          <a:ea typeface="맑은 고딕" panose="020B0503020000020004" pitchFamily="50" charset="-127"/>
                        </a:rPr>
                        <a:t> 기능을 수행하는 </a:t>
                      </a:r>
                      <a:r>
                        <a:rPr lang="en-US" altLang="ko-KR" sz="1300" b="1" kern="0" spc="0" dirty="0">
                          <a:solidFill>
                            <a:srgbClr val="000000"/>
                          </a:solidFill>
                          <a:effectLst/>
                          <a:latin typeface="맑은 고딕" panose="020B0503020000020004" pitchFamily="50" charset="-127"/>
                          <a:ea typeface="맑은 고딕" panose="020B0503020000020004" pitchFamily="50" charset="-127"/>
                        </a:rPr>
                        <a:t>actor</a:t>
                      </a:r>
                      <a:endParaRPr lang="ko-KR" altLang="en-US" sz="1300" kern="0" spc="0" dirty="0">
                        <a:solidFill>
                          <a:srgbClr val="000000"/>
                        </a:solidFill>
                        <a:effectLst/>
                        <a:latin typeface="함초롬바탕" panose="02030604000101010101" pitchFamily="18" charset="-127"/>
                      </a:endParaRPr>
                    </a:p>
                  </a:txBody>
                  <a:tcPr marL="65622" marR="65622" marT="18143" marB="1814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0832369"/>
                  </a:ext>
                </a:extLst>
              </a:tr>
            </a:tbl>
          </a:graphicData>
        </a:graphic>
      </p:graphicFrame>
    </p:spTree>
    <p:extLst>
      <p:ext uri="{BB962C8B-B14F-4D97-AF65-F5344CB8AC3E}">
        <p14:creationId xmlns:p14="http://schemas.microsoft.com/office/powerpoint/2010/main" val="50469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9CD2EA02-CDDC-4CCE-BD56-6E2BEA5F585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latinLnBrk="0"/>
            <a:r>
              <a:rPr lang="en-US" altLang="ko-KR" sz="4800" kern="1200">
                <a:solidFill>
                  <a:srgbClr val="FFFFFF"/>
                </a:solidFill>
                <a:latin typeface="+mj-lt"/>
                <a:ea typeface="+mj-ea"/>
                <a:cs typeface="+mj-cs"/>
              </a:rPr>
              <a:t>Use case diagram</a:t>
            </a:r>
          </a:p>
        </p:txBody>
      </p:sp>
      <p:cxnSp>
        <p:nvCxnSpPr>
          <p:cNvPr id="15"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내용 개체 틀 4">
            <a:extLst>
              <a:ext uri="{FF2B5EF4-FFF2-40B4-BE49-F238E27FC236}">
                <a16:creationId xmlns:a16="http://schemas.microsoft.com/office/drawing/2014/main" id="{525D5D57-97FB-4CE7-84EF-39EE3A5DB4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822" y="991776"/>
            <a:ext cx="6553545" cy="4882389"/>
          </a:xfrm>
          <a:prstGeom prst="rect">
            <a:avLst/>
          </a:prstGeom>
        </p:spPr>
      </p:pic>
    </p:spTree>
    <p:extLst>
      <p:ext uri="{BB962C8B-B14F-4D97-AF65-F5344CB8AC3E}">
        <p14:creationId xmlns:p14="http://schemas.microsoft.com/office/powerpoint/2010/main" val="142527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DCDD9F09-E733-4555-927F-1AA39C0D7663}"/>
              </a:ext>
            </a:extLst>
          </p:cNvPr>
          <p:cNvSpPr>
            <a:spLocks noGrp="1"/>
          </p:cNvSpPr>
          <p:nvPr>
            <p:ph type="title"/>
          </p:nvPr>
        </p:nvSpPr>
        <p:spPr>
          <a:xfrm>
            <a:off x="821516" y="640263"/>
            <a:ext cx="6204984" cy="1344975"/>
          </a:xfrm>
        </p:spPr>
        <p:txBody>
          <a:bodyPr>
            <a:normAutofit/>
          </a:bodyPr>
          <a:lstStyle/>
          <a:p>
            <a:r>
              <a:rPr lang="ko-KR" altLang="en-US" sz="4000"/>
              <a:t>개발환경설정</a:t>
            </a:r>
          </a:p>
        </p:txBody>
      </p:sp>
      <p:sp>
        <p:nvSpPr>
          <p:cNvPr id="3" name="내용 개체 틀 2">
            <a:extLst>
              <a:ext uri="{FF2B5EF4-FFF2-40B4-BE49-F238E27FC236}">
                <a16:creationId xmlns:a16="http://schemas.microsoft.com/office/drawing/2014/main" id="{13C33CC3-FD87-4D46-AE5D-37999AC48CD3}"/>
              </a:ext>
            </a:extLst>
          </p:cNvPr>
          <p:cNvSpPr>
            <a:spLocks noGrp="1"/>
          </p:cNvSpPr>
          <p:nvPr>
            <p:ph idx="1"/>
          </p:nvPr>
        </p:nvSpPr>
        <p:spPr>
          <a:xfrm>
            <a:off x="821515" y="2121762"/>
            <a:ext cx="6204984" cy="3626917"/>
          </a:xfrm>
        </p:spPr>
        <p:txBody>
          <a:bodyPr>
            <a:normAutofit/>
          </a:bodyPr>
          <a:lstStyle/>
          <a:p>
            <a:r>
              <a:rPr lang="en-US" altLang="ko-KR" sz="2000"/>
              <a:t>JAVA </a:t>
            </a:r>
            <a:r>
              <a:rPr lang="ko-KR" altLang="en-US" sz="2000"/>
              <a:t> </a:t>
            </a:r>
            <a:r>
              <a:rPr lang="en-US" altLang="ko-KR" sz="2000"/>
              <a:t>JDK8</a:t>
            </a:r>
          </a:p>
          <a:p>
            <a:r>
              <a:rPr lang="ko-KR" altLang="en-US" sz="2000"/>
              <a:t>개발에 사용할 </a:t>
            </a:r>
            <a:r>
              <a:rPr lang="en-US" altLang="ko-KR" sz="2000"/>
              <a:t>IDE(</a:t>
            </a:r>
            <a:r>
              <a:rPr lang="ko-KR" altLang="en-US" sz="2000"/>
              <a:t>통합개발환경</a:t>
            </a:r>
            <a:r>
              <a:rPr lang="en-US" altLang="ko-KR" sz="2000"/>
              <a:t>) – Eclipse</a:t>
            </a:r>
            <a:r>
              <a:rPr lang="ko-KR" altLang="en-US" sz="2000"/>
              <a:t> </a:t>
            </a:r>
            <a:r>
              <a:rPr lang="en-US" altLang="ko-KR" sz="2000"/>
              <a:t>Oxygen</a:t>
            </a:r>
          </a:p>
          <a:p>
            <a:r>
              <a:rPr lang="en-US" altLang="ko-KR" sz="2000"/>
              <a:t>JAVA Spring framework</a:t>
            </a:r>
            <a:r>
              <a:rPr lang="ko-KR" altLang="en-US" sz="2000"/>
              <a:t> </a:t>
            </a:r>
            <a:endParaRPr lang="en-US" altLang="ko-KR" sz="2000"/>
          </a:p>
          <a:p>
            <a:r>
              <a:rPr lang="en-US" altLang="ko-KR" sz="2000"/>
              <a:t>Git –</a:t>
            </a:r>
            <a:r>
              <a:rPr lang="ko-KR" altLang="en-US" sz="2000"/>
              <a:t> </a:t>
            </a:r>
            <a:r>
              <a:rPr lang="en-US" altLang="ko-KR" sz="2000"/>
              <a:t>git</a:t>
            </a:r>
            <a:r>
              <a:rPr lang="ko-KR" altLang="en-US" sz="2000"/>
              <a:t> </a:t>
            </a:r>
            <a:r>
              <a:rPr lang="en-US" altLang="ko-KR" sz="2000"/>
              <a:t>hub</a:t>
            </a:r>
            <a:r>
              <a:rPr lang="ko-KR" altLang="en-US" sz="2000"/>
              <a:t> </a:t>
            </a:r>
            <a:endParaRPr lang="en-US" altLang="ko-KR" sz="2000"/>
          </a:p>
          <a:p>
            <a:pPr marL="0" indent="0">
              <a:buNone/>
            </a:pPr>
            <a:r>
              <a:rPr lang="en-US" altLang="ko-KR" sz="2000"/>
              <a:t>  </a:t>
            </a:r>
            <a:r>
              <a:rPr lang="ko-KR" altLang="en-US" sz="2000"/>
              <a:t>프로젝트에 사용할  </a:t>
            </a:r>
            <a:r>
              <a:rPr lang="en-US" altLang="ko-KR" sz="2000"/>
              <a:t>repository</a:t>
            </a:r>
            <a:r>
              <a:rPr lang="ko-KR" altLang="en-US" sz="2000"/>
              <a:t>생성</a:t>
            </a:r>
            <a:endParaRPr lang="en-US" altLang="ko-KR" sz="2000"/>
          </a:p>
          <a:p>
            <a:r>
              <a:rPr lang="en-US" altLang="ko-KR" sz="2000"/>
              <a:t>Apache</a:t>
            </a:r>
            <a:r>
              <a:rPr lang="ko-KR" altLang="en-US" sz="2000"/>
              <a:t> </a:t>
            </a:r>
            <a:r>
              <a:rPr lang="en-US" altLang="ko-KR" sz="2000"/>
              <a:t>Tomcat</a:t>
            </a:r>
            <a:r>
              <a:rPr lang="ko-KR" altLang="en-US" sz="2000"/>
              <a:t> </a:t>
            </a:r>
            <a:r>
              <a:rPr lang="en-US" altLang="ko-KR" sz="2000"/>
              <a:t>version8.5 </a:t>
            </a:r>
          </a:p>
          <a:p>
            <a:r>
              <a:rPr lang="en-US" altLang="ko-KR" sz="2000"/>
              <a:t>DB – Oracle</a:t>
            </a:r>
          </a:p>
          <a:p>
            <a:r>
              <a:rPr lang="en-US" altLang="ko-KR" sz="2000"/>
              <a:t>Server : Linux      Client : Window</a:t>
            </a:r>
          </a:p>
        </p:txBody>
      </p:sp>
      <p:pic>
        <p:nvPicPr>
          <p:cNvPr id="5122" name="Picture 2" descr="tomcatì ëí ì´ë¯¸ì§ ê²ìê²°ê³¼">
            <a:extLst>
              <a:ext uri="{FF2B5EF4-FFF2-40B4-BE49-F238E27FC236}">
                <a16:creationId xmlns:a16="http://schemas.microsoft.com/office/drawing/2014/main" id="{D2F6A69F-9D7E-441B-B483-256E0D2D9D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08" r="6445"/>
          <a:stretch/>
        </p:blipFill>
        <p:spPr bwMode="auto">
          <a:xfrm>
            <a:off x="8358401" y="306909"/>
            <a:ext cx="2984708" cy="2286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clipseì ëí ì´ë¯¸ì§ ê²ìê²°ê³¼">
            <a:extLst>
              <a:ext uri="{FF2B5EF4-FFF2-40B4-BE49-F238E27FC236}">
                <a16:creationId xmlns:a16="http://schemas.microsoft.com/office/drawing/2014/main" id="{DA80B1DA-A24A-442B-BABE-377A5F9CD1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77" r="1" b="9734"/>
          <a:stretch/>
        </p:blipFill>
        <p:spPr bwMode="auto">
          <a:xfrm>
            <a:off x="7829551" y="2884430"/>
            <a:ext cx="4042410" cy="327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3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제목 1">
            <a:extLst>
              <a:ext uri="{FF2B5EF4-FFF2-40B4-BE49-F238E27FC236}">
                <a16:creationId xmlns:a16="http://schemas.microsoft.com/office/drawing/2014/main" id="{1AA266C6-8760-4F45-A590-6E868DE5BEF3}"/>
              </a:ext>
            </a:extLst>
          </p:cNvPr>
          <p:cNvSpPr>
            <a:spLocks noGrp="1"/>
          </p:cNvSpPr>
          <p:nvPr>
            <p:ph type="title"/>
          </p:nvPr>
        </p:nvSpPr>
        <p:spPr>
          <a:xfrm>
            <a:off x="863029" y="1012004"/>
            <a:ext cx="3416158" cy="4795408"/>
          </a:xfrm>
        </p:spPr>
        <p:txBody>
          <a:bodyPr>
            <a:normAutofit/>
          </a:bodyPr>
          <a:lstStyle/>
          <a:p>
            <a:r>
              <a:rPr lang="ko-KR" altLang="ko-KR" sz="4800" dirty="0" err="1">
                <a:solidFill>
                  <a:srgbClr val="FFFFFF"/>
                </a:solidFill>
              </a:rPr>
              <a:t>협업필터링</a:t>
            </a:r>
            <a:endParaRPr lang="ko-KR" altLang="en-US" sz="4800" dirty="0">
              <a:solidFill>
                <a:srgbClr val="FFFFFF"/>
              </a:solidFill>
            </a:endParaRPr>
          </a:p>
        </p:txBody>
      </p:sp>
      <p:graphicFrame>
        <p:nvGraphicFramePr>
          <p:cNvPr id="5" name="내용 개체 틀 2">
            <a:extLst>
              <a:ext uri="{FF2B5EF4-FFF2-40B4-BE49-F238E27FC236}">
                <a16:creationId xmlns:a16="http://schemas.microsoft.com/office/drawing/2014/main" id="{41FF3E29-D76B-405C-9CF2-68099B376B53}"/>
              </a:ext>
            </a:extLst>
          </p:cNvPr>
          <p:cNvGraphicFramePr>
            <a:graphicFrameLocks noGrp="1"/>
          </p:cNvGraphicFramePr>
          <p:nvPr>
            <p:ph idx="1"/>
            <p:extLst>
              <p:ext uri="{D42A27DB-BD31-4B8C-83A1-F6EECF244321}">
                <p14:modId xmlns:p14="http://schemas.microsoft.com/office/powerpoint/2010/main" val="252625456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595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제목 1">
            <a:extLst>
              <a:ext uri="{FF2B5EF4-FFF2-40B4-BE49-F238E27FC236}">
                <a16:creationId xmlns:a16="http://schemas.microsoft.com/office/drawing/2014/main" id="{B399EB7C-F500-46C0-9E2F-E4ABF6D2B65F}"/>
              </a:ext>
            </a:extLst>
          </p:cNvPr>
          <p:cNvSpPr>
            <a:spLocks noGrp="1"/>
          </p:cNvSpPr>
          <p:nvPr>
            <p:ph type="title"/>
          </p:nvPr>
        </p:nvSpPr>
        <p:spPr>
          <a:xfrm>
            <a:off x="833002" y="365125"/>
            <a:ext cx="10520702" cy="1325563"/>
          </a:xfrm>
        </p:spPr>
        <p:txBody>
          <a:bodyPr>
            <a:normAutofit/>
          </a:bodyPr>
          <a:lstStyle/>
          <a:p>
            <a:r>
              <a:rPr lang="ko-KR" altLang="en-US" dirty="0" err="1">
                <a:solidFill>
                  <a:srgbClr val="FFFFFF"/>
                </a:solidFill>
              </a:rPr>
              <a:t>머하웃</a:t>
            </a:r>
            <a:endParaRPr lang="ko-KR" altLang="en-US" dirty="0">
              <a:solidFill>
                <a:srgbClr val="FFFFFF"/>
              </a:solidFill>
            </a:endParaRPr>
          </a:p>
        </p:txBody>
      </p:sp>
      <p:sp>
        <p:nvSpPr>
          <p:cNvPr id="3" name="내용 개체 틀 2">
            <a:extLst>
              <a:ext uri="{FF2B5EF4-FFF2-40B4-BE49-F238E27FC236}">
                <a16:creationId xmlns:a16="http://schemas.microsoft.com/office/drawing/2014/main" id="{734EE1F8-586D-427A-A642-593C999793E1}"/>
              </a:ext>
            </a:extLst>
          </p:cNvPr>
          <p:cNvSpPr>
            <a:spLocks noGrp="1"/>
          </p:cNvSpPr>
          <p:nvPr>
            <p:ph idx="1"/>
          </p:nvPr>
        </p:nvSpPr>
        <p:spPr>
          <a:xfrm>
            <a:off x="838201" y="2022601"/>
            <a:ext cx="10515598" cy="4154361"/>
          </a:xfrm>
        </p:spPr>
        <p:txBody>
          <a:bodyPr>
            <a:normAutofit lnSpcReduction="10000"/>
          </a:bodyPr>
          <a:lstStyle/>
          <a:p>
            <a:r>
              <a:rPr lang="ko-KR" altLang="en-US" sz="1700" dirty="0">
                <a:solidFill>
                  <a:srgbClr val="FFFFFF"/>
                </a:solidFill>
              </a:rPr>
              <a:t>아파치 </a:t>
            </a:r>
            <a:r>
              <a:rPr lang="ko-KR" altLang="en-US" sz="1700" dirty="0" err="1">
                <a:solidFill>
                  <a:srgbClr val="FFFFFF"/>
                </a:solidFill>
              </a:rPr>
              <a:t>머하웃은</a:t>
            </a:r>
            <a:r>
              <a:rPr lang="ko-KR" altLang="en-US" sz="1700" dirty="0">
                <a:solidFill>
                  <a:srgbClr val="FFFFFF"/>
                </a:solidFill>
              </a:rPr>
              <a:t> 대용량 데이터를 처리하는 기계학습용 라이브러리이다</a:t>
            </a:r>
            <a:r>
              <a:rPr lang="en-US" altLang="ko-KR" sz="1700" dirty="0">
                <a:solidFill>
                  <a:srgbClr val="FFFFFF"/>
                </a:solidFill>
              </a:rPr>
              <a:t>.</a:t>
            </a:r>
          </a:p>
          <a:p>
            <a:r>
              <a:rPr lang="ko-KR" altLang="en-US" sz="1700" b="1" dirty="0" err="1">
                <a:solidFill>
                  <a:srgbClr val="FFFFFF"/>
                </a:solidFill>
              </a:rPr>
              <a:t>머하웃</a:t>
            </a:r>
            <a:r>
              <a:rPr lang="ko-KR" altLang="en-US" sz="1700" b="1" dirty="0">
                <a:solidFill>
                  <a:srgbClr val="FFFFFF"/>
                </a:solidFill>
              </a:rPr>
              <a:t> 집중 영역 </a:t>
            </a:r>
            <a:r>
              <a:rPr lang="en-US" altLang="ko-KR" sz="1700" b="1" dirty="0">
                <a:solidFill>
                  <a:srgbClr val="FFFFFF"/>
                </a:solidFill>
              </a:rPr>
              <a:t>: </a:t>
            </a:r>
            <a:r>
              <a:rPr lang="ko-KR" altLang="en-US" sz="1700" b="1" dirty="0">
                <a:solidFill>
                  <a:srgbClr val="FFFFFF"/>
                </a:solidFill>
              </a:rPr>
              <a:t>추천엔진</a:t>
            </a:r>
            <a:r>
              <a:rPr lang="en-US" altLang="ko-KR" sz="1700" b="1" dirty="0">
                <a:solidFill>
                  <a:srgbClr val="FFFFFF"/>
                </a:solidFill>
              </a:rPr>
              <a:t>(</a:t>
            </a:r>
            <a:r>
              <a:rPr lang="ko-KR" altLang="en-US" sz="1700" b="1" dirty="0" err="1">
                <a:solidFill>
                  <a:srgbClr val="FFFFFF"/>
                </a:solidFill>
              </a:rPr>
              <a:t>협업필터링</a:t>
            </a:r>
            <a:r>
              <a:rPr lang="en-US" altLang="ko-KR" sz="1700" b="1" dirty="0">
                <a:solidFill>
                  <a:srgbClr val="FFFFFF"/>
                </a:solidFill>
              </a:rPr>
              <a:t>), </a:t>
            </a:r>
            <a:r>
              <a:rPr lang="ko-KR" altLang="en-US" sz="1700" b="1" dirty="0">
                <a:solidFill>
                  <a:srgbClr val="FFFFFF"/>
                </a:solidFill>
              </a:rPr>
              <a:t>군집</a:t>
            </a:r>
            <a:r>
              <a:rPr lang="en-US" altLang="ko-KR" sz="1700" b="1" dirty="0">
                <a:solidFill>
                  <a:srgbClr val="FFFFFF"/>
                </a:solidFill>
              </a:rPr>
              <a:t>, </a:t>
            </a:r>
            <a:r>
              <a:rPr lang="ko-KR" altLang="en-US" sz="1700" b="1" dirty="0">
                <a:solidFill>
                  <a:srgbClr val="FFFFFF"/>
                </a:solidFill>
              </a:rPr>
              <a:t>분류</a:t>
            </a:r>
            <a:endParaRPr lang="en-US" altLang="ko-KR" sz="1700" b="1" dirty="0">
              <a:solidFill>
                <a:srgbClr val="FFFFFF"/>
              </a:solidFill>
            </a:endParaRPr>
          </a:p>
          <a:p>
            <a:pPr marL="0" indent="0">
              <a:buNone/>
            </a:pP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b="1" dirty="0">
                <a:solidFill>
                  <a:srgbClr val="FFFFFF"/>
                </a:solidFill>
              </a:rPr>
              <a:t>추천엔진</a:t>
            </a:r>
            <a:r>
              <a:rPr lang="ko-KR" altLang="en-US" sz="1700" dirty="0">
                <a:solidFill>
                  <a:srgbClr val="FFFFFF"/>
                </a:solidFill>
              </a:rPr>
              <a:t> </a:t>
            </a:r>
            <a:r>
              <a:rPr lang="en-US" altLang="ko-KR" sz="1700" dirty="0">
                <a:solidFill>
                  <a:srgbClr val="FFFFFF"/>
                </a:solidFill>
              </a:rPr>
              <a:t>: </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현재 사용되는 기계학습 분야에서 가장 이해하기 쉬운 영역</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사용자의 취향과 선호를 추론해서 관심을 </a:t>
            </a:r>
            <a:r>
              <a:rPr lang="ko-KR" altLang="en-US" sz="1700" dirty="0" err="1">
                <a:solidFill>
                  <a:srgbClr val="FFFFFF"/>
                </a:solidFill>
              </a:rPr>
              <a:t>가질만한</a:t>
            </a:r>
            <a:r>
              <a:rPr lang="ko-KR" altLang="en-US" sz="1700" dirty="0">
                <a:solidFill>
                  <a:srgbClr val="FFFFFF"/>
                </a:solidFill>
              </a:rPr>
              <a:t> 책이나 영화</a:t>
            </a:r>
            <a:r>
              <a:rPr lang="en-US" altLang="ko-KR" sz="1700" dirty="0">
                <a:solidFill>
                  <a:srgbClr val="FFFFFF"/>
                </a:solidFill>
              </a:rPr>
              <a:t>, </a:t>
            </a:r>
            <a:r>
              <a:rPr lang="ko-KR" altLang="en-US" sz="1700" dirty="0" err="1">
                <a:solidFill>
                  <a:srgbClr val="FFFFFF"/>
                </a:solidFill>
              </a:rPr>
              <a:t>뉴수</a:t>
            </a:r>
            <a:r>
              <a:rPr lang="ko-KR" altLang="en-US" sz="1700" dirty="0">
                <a:solidFill>
                  <a:srgbClr val="FFFFFF"/>
                </a:solidFill>
              </a:rPr>
              <a:t> 가서 등을 추천하는 서비스</a:t>
            </a:r>
            <a:br>
              <a:rPr lang="ko-KR" altLang="en-US" sz="1700" dirty="0">
                <a:solidFill>
                  <a:srgbClr val="FFFFFF"/>
                </a:solidFill>
              </a:rPr>
            </a:b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b="1" dirty="0">
                <a:solidFill>
                  <a:srgbClr val="FFFFFF"/>
                </a:solidFill>
              </a:rPr>
              <a:t>군집 </a:t>
            </a:r>
            <a:r>
              <a:rPr lang="en-US" altLang="ko-KR" sz="1700" dirty="0">
                <a:solidFill>
                  <a:srgbClr val="FFFFFF"/>
                </a:solidFill>
              </a:rPr>
              <a:t>: </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많은 수의 사물을 여러 개의 유사성이 높은 클러스터 그룹으로 나눔</a:t>
            </a:r>
            <a:r>
              <a:rPr lang="en-US" altLang="ko-KR" sz="1700" dirty="0">
                <a:solidFill>
                  <a:srgbClr val="FFFFFF"/>
                </a:solidFill>
              </a:rPr>
              <a:t>.</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양이 많아서 이해하기 어려운 데이터 셋의 계층을 발견하고</a:t>
            </a:r>
            <a:r>
              <a:rPr lang="en-US" altLang="ko-KR" sz="1700" dirty="0">
                <a:solidFill>
                  <a:srgbClr val="FFFFFF"/>
                </a:solidFill>
              </a:rPr>
              <a:t>, </a:t>
            </a:r>
            <a:r>
              <a:rPr lang="ko-KR" altLang="en-US" sz="1700" dirty="0">
                <a:solidFill>
                  <a:srgbClr val="FFFFFF"/>
                </a:solidFill>
              </a:rPr>
              <a:t>흥미로운 패턴을 도출하거나 데이터셋을 이해하기 쉽게 만들 수 있음</a:t>
            </a:r>
            <a:r>
              <a:rPr lang="en-US" altLang="ko-KR" sz="1700" dirty="0">
                <a:solidFill>
                  <a:srgbClr val="FFFFFF"/>
                </a:solidFill>
              </a:rPr>
              <a:t>.</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파악하기 힘든 대규모 사물의 구조나 계층 체계를 파악하기 </a:t>
            </a:r>
            <a:r>
              <a:rPr lang="ko-KR" altLang="en-US" sz="1700" dirty="0" err="1">
                <a:solidFill>
                  <a:srgbClr val="FFFFFF"/>
                </a:solidFill>
              </a:rPr>
              <a:t>쉬워짐</a:t>
            </a:r>
            <a:r>
              <a:rPr lang="en-US" altLang="ko-KR" sz="1700" dirty="0">
                <a:solidFill>
                  <a:srgbClr val="FFFFFF"/>
                </a:solidFill>
              </a:rPr>
              <a:t>.</a:t>
            </a:r>
            <a:br>
              <a:rPr lang="ko-KR" altLang="en-US" sz="1700" dirty="0">
                <a:solidFill>
                  <a:srgbClr val="FFFFFF"/>
                </a:solidFill>
              </a:rPr>
            </a:br>
            <a:r>
              <a:rPr lang="ko-KR" altLang="en-US" sz="1700" dirty="0">
                <a:solidFill>
                  <a:srgbClr val="FFFFFF"/>
                </a:solidFill>
              </a:rPr>
              <a:t>     기업 환경에서는 군집 기술을 활용해서 숨겨진 사용자 그룹을 발견하거나 많은 수의 문서를 이해하기 쉽게 </a:t>
            </a:r>
            <a:r>
              <a:rPr lang="ko-KR" altLang="en-US" sz="1700" dirty="0" err="1">
                <a:solidFill>
                  <a:srgbClr val="FFFFFF"/>
                </a:solidFill>
              </a:rPr>
              <a:t>구조화하거나</a:t>
            </a:r>
            <a:r>
              <a:rPr lang="ko-KR" altLang="en-US" sz="1700" dirty="0">
                <a:solidFill>
                  <a:srgbClr val="FFFFFF"/>
                </a:solidFill>
              </a:rPr>
              <a:t> 사이트 로그를 분석해 공통적인 사용 패턴을 찾기도 함</a:t>
            </a:r>
            <a:r>
              <a:rPr lang="en-US" altLang="ko-KR" sz="1700" dirty="0">
                <a:solidFill>
                  <a:srgbClr val="FFFFFF"/>
                </a:solidFill>
              </a:rPr>
              <a:t>.</a:t>
            </a:r>
            <a:br>
              <a:rPr lang="ko-KR" altLang="en-US" sz="1700" dirty="0">
                <a:solidFill>
                  <a:srgbClr val="FFFFFF"/>
                </a:solidFill>
              </a:rPr>
            </a:b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b="1" dirty="0">
                <a:solidFill>
                  <a:srgbClr val="FFFFFF"/>
                </a:solidFill>
              </a:rPr>
              <a:t>분류 </a:t>
            </a:r>
            <a:r>
              <a:rPr lang="en-US" altLang="ko-KR" sz="1700" dirty="0">
                <a:solidFill>
                  <a:srgbClr val="FFFFFF"/>
                </a:solidFill>
              </a:rPr>
              <a:t>:</a:t>
            </a:r>
            <a:br>
              <a:rPr lang="ko-KR" altLang="en-US" sz="1700" dirty="0">
                <a:solidFill>
                  <a:srgbClr val="FFFFFF"/>
                </a:solidFill>
              </a:rPr>
            </a:br>
            <a:r>
              <a:rPr lang="ko-KR" altLang="en-US" sz="1700" dirty="0">
                <a:solidFill>
                  <a:srgbClr val="FFFFFF"/>
                </a:solidFill>
              </a:rPr>
              <a:t>   </a:t>
            </a:r>
            <a:r>
              <a:rPr lang="en-US" altLang="ko-KR" sz="1700" dirty="0">
                <a:solidFill>
                  <a:srgbClr val="FFFFFF"/>
                </a:solidFill>
              </a:rPr>
              <a:t>- </a:t>
            </a:r>
            <a:r>
              <a:rPr lang="ko-KR" altLang="en-US" sz="1700" dirty="0">
                <a:solidFill>
                  <a:srgbClr val="FFFFFF"/>
                </a:solidFill>
              </a:rPr>
              <a:t>어떤 사물이 특정 카테고리에 종속되는지 또는 특정 속성을 포함하는지 결정할 수 있음</a:t>
            </a:r>
            <a:r>
              <a:rPr lang="en-US" altLang="ko-KR" sz="1700" dirty="0">
                <a:solidFill>
                  <a:srgbClr val="FFFFFF"/>
                </a:solidFill>
              </a:rPr>
              <a:t>.</a:t>
            </a:r>
            <a:endParaRPr lang="ko-KR" altLang="en-US" sz="1700" dirty="0">
              <a:solidFill>
                <a:srgbClr val="FFFFFF"/>
              </a:solidFill>
            </a:endParaRPr>
          </a:p>
        </p:txBody>
      </p:sp>
    </p:spTree>
    <p:extLst>
      <p:ext uri="{BB962C8B-B14F-4D97-AF65-F5344CB8AC3E}">
        <p14:creationId xmlns:p14="http://schemas.microsoft.com/office/powerpoint/2010/main" val="2676589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533</Words>
  <Application>Microsoft Office PowerPoint</Application>
  <PresentationFormat>와이드스크린</PresentationFormat>
  <Paragraphs>79</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맑은 고딕</vt:lpstr>
      <vt:lpstr>함초롬바탕</vt:lpstr>
      <vt:lpstr>Arial</vt:lpstr>
      <vt:lpstr>Calibri</vt:lpstr>
      <vt:lpstr>Office 테마</vt:lpstr>
      <vt:lpstr>머신러닝을 활용한 연주자 매칭  웹서비스 개발</vt:lpstr>
      <vt:lpstr>구현하고 싶은 기능</vt:lpstr>
      <vt:lpstr>프로젝트 일정표</vt:lpstr>
      <vt:lpstr>Requirement list </vt:lpstr>
      <vt:lpstr>Actor descriptions </vt:lpstr>
      <vt:lpstr>Use case diagram</vt:lpstr>
      <vt:lpstr>개발환경설정</vt:lpstr>
      <vt:lpstr>협업필터링</vt:lpstr>
      <vt:lpstr>머하웃</vt:lpstr>
      <vt:lpstr>딥러닝 데이터 수집</vt:lpstr>
      <vt:lpstr>감사합니다.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머신러닝을 활용한 연주자 매칭  웹서비스 개발</dc:title>
  <dc:creator>a</dc:creator>
  <cp:lastModifiedBy>a</cp:lastModifiedBy>
  <cp:revision>3</cp:revision>
  <dcterms:created xsi:type="dcterms:W3CDTF">2019-04-09T08:25:07Z</dcterms:created>
  <dcterms:modified xsi:type="dcterms:W3CDTF">2019-04-09T08:31:22Z</dcterms:modified>
</cp:coreProperties>
</file>