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9"/>
  </p:notesMasterIdLst>
  <p:handoutMasterIdLst>
    <p:handoutMasterId r:id="rId20"/>
  </p:handoutMasterIdLst>
  <p:sldIdLst>
    <p:sldId id="531" r:id="rId2"/>
    <p:sldId id="289" r:id="rId3"/>
    <p:sldId id="535" r:id="rId4"/>
    <p:sldId id="294" r:id="rId5"/>
    <p:sldId id="536" r:id="rId6"/>
    <p:sldId id="292" r:id="rId7"/>
    <p:sldId id="298" r:id="rId8"/>
    <p:sldId id="542" r:id="rId9"/>
    <p:sldId id="532" r:id="rId10"/>
    <p:sldId id="534" r:id="rId11"/>
    <p:sldId id="539" r:id="rId12"/>
    <p:sldId id="540" r:id="rId13"/>
    <p:sldId id="541" r:id="rId14"/>
    <p:sldId id="537" r:id="rId15"/>
    <p:sldId id="538" r:id="rId16"/>
    <p:sldId id="307" r:id="rId17"/>
    <p:sldId id="301" r:id="rId18"/>
  </p:sldIdLst>
  <p:sldSz cx="12192000" cy="6858000"/>
  <p:notesSz cx="6858000" cy="9144000"/>
  <p:embeddedFontLst>
    <p:embeddedFont>
      <p:font typeface="Aharoni" panose="02010803020104030203" pitchFamily="2" charset="-79"/>
      <p:bold r:id="rId21"/>
    </p:embeddedFont>
    <p:embeddedFont>
      <p:font typeface="Montserrat" panose="00000500000000000000" pitchFamily="2" charset="0"/>
      <p:regular r:id="rId22"/>
      <p:bold r:id="rId23"/>
      <p:italic r:id="rId24"/>
      <p:boldItalic r:id="rId25"/>
    </p:embeddedFont>
    <p:embeddedFont>
      <p:font typeface="Montserrat Medium" panose="00000600000000000000" pitchFamily="2" charset="0"/>
      <p:regular r:id="rId26"/>
      <p:italic r:id="rId27"/>
    </p:embeddedFont>
    <p:embeddedFont>
      <p:font typeface="Open Sans" panose="020B0606030504020204" pitchFamily="34" charset="0"/>
      <p:regular r:id="rId28"/>
      <p:bold r:id="rId29"/>
      <p:italic r:id="rId30"/>
      <p:boldItalic r:id="rId31"/>
    </p:embeddedFont>
    <p:embeddedFont>
      <p:font typeface="Plus Jakarta Sans" panose="020B0604020202020204" charset="0"/>
      <p:regular r:id="rId32"/>
      <p:bold r:id="rId33"/>
      <p:italic r:id="rId34"/>
      <p:boldItalic r:id="rId35"/>
    </p:embeddedFont>
    <p:embeddedFont>
      <p:font typeface="Poppins SemiBold" panose="00000700000000000000" pitchFamily="2" charset="0"/>
      <p:regular r:id="rId36"/>
      <p:bold r:id="rId37"/>
      <p:italic r:id="rId38"/>
      <p:boldItalic r:id="rId39"/>
    </p:embeddedFont>
    <p:embeddedFont>
      <p:font typeface="Tahoma" panose="020B0604030504040204" pitchFamily="34" charset="0"/>
      <p:regular r:id="rId40"/>
      <p:bold r:id="rId41"/>
    </p:embeddedFont>
    <p:embeddedFont>
      <p:font typeface="Verdana" panose="020B0604030504040204" pitchFamily="34" charset="0"/>
      <p:regular r:id="rId42"/>
      <p:bold r:id="rId43"/>
      <p:italic r:id="rId44"/>
      <p:boldItalic r:id="rId45"/>
    </p:embeddedFont>
  </p:embeddedFontLst>
  <p:custDataLst>
    <p:tags r:id="rId46"/>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7" roundtripDataSignature="AMtx7miIyBGqFJiBIVMPSSJVJ08VgmQ4i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d_eceblr gitam"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7AD339-51BE-4A38-A1C7-CCF28897F289}">
  <a:tblStyle styleId="{DE7AD339-51BE-4A38-A1C7-CCF28897F28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A924C56-2605-4F23-9EB3-E9BB6EE8B9F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51EE4F-AFDD-4CAF-9A68-E5F7998E488A}"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E93928-965C-4434-93D3-DF2355B07969}" styleName="Table_3">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EF631A4-29D2-40AD-BCCE-37D0C2C57A83}" styleName="Table_4">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26335F9-F63F-485A-8836-33AD16E12051}" styleName="Table_5">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A376B42-5B4D-4A95-80B0-B5B1E67FD56F}" styleName="Table_6">
    <a:wholeTbl>
      <a:tcTxStyle b="off" i="off">
        <a:font>
          <a:latin typeface="Arial"/>
          <a:ea typeface="Arial"/>
          <a:cs typeface="Arial"/>
        </a:font>
        <a:srgbClr val="282828"/>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rgbClr val="FFFFFF"/>
      </a:tcTxStyle>
      <a:tcStyle>
        <a:tcBdr/>
        <a:fill>
          <a:solidFill>
            <a:srgbClr val="FFC639"/>
          </a:solidFill>
        </a:fill>
      </a:tcStyle>
    </a:lastCol>
    <a:firstCol>
      <a:tcTxStyle b="on" i="off">
        <a:font>
          <a:latin typeface="Arial"/>
          <a:ea typeface="Arial"/>
          <a:cs typeface="Arial"/>
        </a:font>
        <a:srgbClr val="FFFFFF"/>
      </a:tcTxStyle>
      <a:tcStyle>
        <a:tcBdr/>
        <a:fill>
          <a:solidFill>
            <a:srgbClr val="FFC639"/>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FFC639"/>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FFC639"/>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4" d="100"/>
          <a:sy n="74" d="100"/>
        </p:scale>
        <p:origin x="1032" y="67"/>
      </p:cViewPr>
      <p:guideLst/>
    </p:cSldViewPr>
  </p:slideViewPr>
  <p:notesTextViewPr>
    <p:cViewPr>
      <p:scale>
        <a:sx n="1" d="1"/>
        <a:sy n="1" d="1"/>
      </p:scale>
      <p:origin x="0" y="0"/>
    </p:cViewPr>
  </p:notesTextViewPr>
  <p:notesViewPr>
    <p:cSldViewPr snapToGrid="0">
      <p:cViewPr varScale="1">
        <p:scale>
          <a:sx n="66" d="100"/>
          <a:sy n="66" d="100"/>
        </p:scale>
        <p:origin x="333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89" Type="http://schemas.openxmlformats.org/officeDocument/2006/relationships/presProps" Target="presProps.xml"/><Relationship Id="rId7" Type="http://schemas.openxmlformats.org/officeDocument/2006/relationships/slide" Target="slides/slide6.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9.fntdata"/><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font" Target="fonts/font25.fntdata"/><Relationship Id="rId87"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90"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1.fntdata"/><Relationship Id="rId44" Type="http://schemas.openxmlformats.org/officeDocument/2006/relationships/font" Target="fonts/font2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font" Target="fonts/font23.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tags" Target="tags/tag1.xml"/><Relationship Id="rId20" Type="http://schemas.openxmlformats.org/officeDocument/2006/relationships/handoutMaster" Target="handoutMasters/handoutMaster1.xml"/><Relationship Id="rId41" Type="http://schemas.openxmlformats.org/officeDocument/2006/relationships/font" Target="fonts/font21.fntdata"/><Relationship Id="rId88" Type="http://schemas.openxmlformats.org/officeDocument/2006/relationships/commentAuthors" Target="commentAuthors.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55F02E-3C08-AE1E-8586-E8E7CD0990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7E25FAD-57C3-48A0-8DDC-E6630F1621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014F2F-8EAD-49A7-A8EF-9A8E9DCC375B}" type="datetimeFigureOut">
              <a:rPr lang="en-IN" smtClean="0"/>
              <a:t>17-03-2025</a:t>
            </a:fld>
            <a:endParaRPr lang="en-IN"/>
          </a:p>
        </p:txBody>
      </p:sp>
      <p:sp>
        <p:nvSpPr>
          <p:cNvPr id="4" name="Footer Placeholder 3">
            <a:extLst>
              <a:ext uri="{FF2B5EF4-FFF2-40B4-BE49-F238E27FC236}">
                <a16:creationId xmlns:a16="http://schemas.microsoft.com/office/drawing/2014/main" id="{2965DB5B-4D1B-4F17-4428-BC3F4594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B6874CE-76D5-C303-BA82-2A7E796E0B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454583-99CA-4BB1-8621-21CE87B92BEE}" type="slidenum">
              <a:rPr lang="en-IN" smtClean="0"/>
              <a:t>‹#›</a:t>
            </a:fld>
            <a:endParaRPr lang="en-IN"/>
          </a:p>
        </p:txBody>
      </p:sp>
    </p:spTree>
    <p:extLst>
      <p:ext uri="{BB962C8B-B14F-4D97-AF65-F5344CB8AC3E}">
        <p14:creationId xmlns:p14="http://schemas.microsoft.com/office/powerpoint/2010/main" val="1327233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Plus Jakarta Sans"/>
                <a:ea typeface="Plus Jakarta Sans"/>
                <a:cs typeface="Plus Jakarta Sans"/>
                <a:sym typeface="Plus Jakarta Sans"/>
              </a:rPr>
              <a:t>1</a:t>
            </a:fld>
            <a:endParaRPr lang="en-US" sz="1200" b="0" i="0" u="none" strike="noStrike" cap="none">
              <a:solidFill>
                <a:schemeClr val="dk1"/>
              </a:solidFill>
              <a:latin typeface="Plus Jakarta Sans"/>
              <a:ea typeface="Plus Jakarta Sans"/>
              <a:cs typeface="Plus Jakarta Sans"/>
              <a:sym typeface="Plus Jakarta Sans"/>
            </a:endParaRPr>
          </a:p>
        </p:txBody>
      </p:sp>
    </p:spTree>
    <p:extLst>
      <p:ext uri="{BB962C8B-B14F-4D97-AF65-F5344CB8AC3E}">
        <p14:creationId xmlns:p14="http://schemas.microsoft.com/office/powerpoint/2010/main" val="1870803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6954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0679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fee63df26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1" name="Google Shape;741;g2fee63df26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3"/>
        <p:cNvGrpSpPr/>
        <p:nvPr/>
      </p:nvGrpSpPr>
      <p:grpSpPr>
        <a:xfrm>
          <a:off x="0" y="0"/>
          <a:ext cx="0" cy="0"/>
          <a:chOff x="0" y="0"/>
          <a:chExt cx="0" cy="0"/>
        </a:xfrm>
      </p:grpSpPr>
      <p:sp>
        <p:nvSpPr>
          <p:cNvPr id="24" name="Google Shape;24;p48"/>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eneral Content">
  <p:cSld name="General Content">
    <p:spTree>
      <p:nvGrpSpPr>
        <p:cNvPr id="1" name="Shape 26"/>
        <p:cNvGrpSpPr/>
        <p:nvPr/>
      </p:nvGrpSpPr>
      <p:grpSpPr>
        <a:xfrm>
          <a:off x="0" y="0"/>
          <a:ext cx="0" cy="0"/>
          <a:chOff x="0" y="0"/>
          <a:chExt cx="0" cy="0"/>
        </a:xfrm>
      </p:grpSpPr>
      <p:sp>
        <p:nvSpPr>
          <p:cNvPr id="27" name="Google Shape;27;g2f68141a545_0_445"/>
          <p:cNvSpPr/>
          <p:nvPr/>
        </p:nvSpPr>
        <p:spPr>
          <a:xfrm>
            <a:off x="0" y="2689"/>
            <a:ext cx="688500" cy="6858000"/>
          </a:xfrm>
          <a:prstGeom prst="rect">
            <a:avLst/>
          </a:prstGeom>
          <a:solidFill>
            <a:srgbClr val="059A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g2f68141a545_0_445"/>
          <p:cNvSpPr txBox="1">
            <a:spLocks noGrp="1"/>
          </p:cNvSpPr>
          <p:nvPr>
            <p:ph type="title"/>
          </p:nvPr>
        </p:nvSpPr>
        <p:spPr>
          <a:xfrm>
            <a:off x="850492" y="245369"/>
            <a:ext cx="7572600" cy="5310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037692"/>
              </a:buClr>
              <a:buSzPts val="2400"/>
              <a:buFont typeface="Poppins SemiBold"/>
              <a:buNone/>
              <a:defRPr sz="2400" b="0" i="0" u="none" strike="noStrike" cap="none">
                <a:solidFill>
                  <a:srgbClr val="037692"/>
                </a:solidFill>
                <a:latin typeface="Poppins SemiBold"/>
                <a:ea typeface="Poppins SemiBold"/>
                <a:cs typeface="Poppins SemiBold"/>
                <a:sym typeface="Poppi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29" name="Google Shape;29;g2f68141a545_0_445"/>
          <p:cNvPicPr preferRelativeResize="0"/>
          <p:nvPr/>
        </p:nvPicPr>
        <p:blipFill rotWithShape="1">
          <a:blip r:embed="rId2">
            <a:alphaModFix/>
          </a:blip>
          <a:srcRect/>
          <a:stretch/>
        </p:blipFill>
        <p:spPr>
          <a:xfrm flipH="1">
            <a:off x="850490" y="902171"/>
            <a:ext cx="790813" cy="48294"/>
          </a:xfrm>
          <a:prstGeom prst="rect">
            <a:avLst/>
          </a:prstGeom>
          <a:noFill/>
          <a:ln>
            <a:noFill/>
          </a:ln>
        </p:spPr>
      </p:pic>
      <p:pic>
        <p:nvPicPr>
          <p:cNvPr id="30" name="Google Shape;30;g2f68141a545_0_445"/>
          <p:cNvPicPr preferRelativeResize="0"/>
          <p:nvPr/>
        </p:nvPicPr>
        <p:blipFill rotWithShape="1">
          <a:blip r:embed="rId3">
            <a:alphaModFix/>
          </a:blip>
          <a:srcRect/>
          <a:stretch/>
        </p:blipFill>
        <p:spPr>
          <a:xfrm>
            <a:off x="1010470" y="5707756"/>
            <a:ext cx="805981" cy="904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3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g27884b107a2_2_166"/>
          <p:cNvSpPr txBox="1">
            <a:spLocks noGrp="1"/>
          </p:cNvSpPr>
          <p:nvPr>
            <p:ph type="title"/>
          </p:nvPr>
        </p:nvSpPr>
        <p:spPr>
          <a:xfrm>
            <a:off x="415600" y="593367"/>
            <a:ext cx="11360700" cy="763500"/>
          </a:xfrm>
          <a:prstGeom prst="rect">
            <a:avLst/>
          </a:prstGeom>
          <a:noFill/>
          <a:ln>
            <a:noFill/>
          </a:ln>
        </p:spPr>
        <p:txBody>
          <a:bodyPr spcFirstLastPara="1" wrap="square" lIns="91425" tIns="91425" rIns="91425" bIns="91425" anchor="t" anchorCtr="0">
            <a:normAutofit/>
          </a:bodyPr>
          <a:lstStyle>
            <a:lvl1pPr marR="0" lvl="0" algn="l" rtl="0">
              <a:lnSpc>
                <a:spcPct val="90000"/>
              </a:lnSpc>
              <a:spcBef>
                <a:spcPts val="0"/>
              </a:spcBef>
              <a:spcAft>
                <a:spcPts val="0"/>
              </a:spcAft>
              <a:buClr>
                <a:schemeClr val="dk1"/>
              </a:buClr>
              <a:buSzPts val="28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Google Shape;34;g27884b107a2_2_166"/>
          <p:cNvSpPr txBox="1">
            <a:spLocks noGrp="1"/>
          </p:cNvSpPr>
          <p:nvPr>
            <p:ph type="body" idx="1"/>
          </p:nvPr>
        </p:nvSpPr>
        <p:spPr>
          <a:xfrm>
            <a:off x="415600" y="1536633"/>
            <a:ext cx="113607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20000"/>
              </a:lnSpc>
              <a:spcBef>
                <a:spcPts val="0"/>
              </a:spcBef>
              <a:spcAft>
                <a:spcPts val="0"/>
              </a:spcAft>
              <a:buClr>
                <a:schemeClr val="dk1"/>
              </a:buClr>
              <a:buSzPts val="1800"/>
              <a:buFont typeface="Arial"/>
              <a:buChar char="●"/>
              <a:defRPr sz="1400" b="0" i="0" u="none" strike="noStrike" cap="none">
                <a:solidFill>
                  <a:srgbClr val="000000"/>
                </a:solidFill>
                <a:latin typeface="Aharoni"/>
                <a:ea typeface="Aharoni"/>
                <a:cs typeface="Aharoni"/>
                <a:sym typeface="Aharoni"/>
              </a:defRPr>
            </a:lvl1pPr>
            <a:lvl2pPr marL="914400" marR="0" lvl="1"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 name="Google Shape;35;g27884b107a2_2_166"/>
          <p:cNvSpPr txBox="1">
            <a:spLocks noGrp="1"/>
          </p:cNvSpPr>
          <p:nvPr>
            <p:ph type="sldNum" idx="12"/>
          </p:nvPr>
        </p:nvSpPr>
        <p:spPr>
          <a:xfrm>
            <a:off x="11296611" y="6217623"/>
            <a:ext cx="731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1pPr>
            <a:lvl2pPr marL="0" marR="0" lvl="1"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2pPr>
            <a:lvl3pPr marL="0" marR="0" lvl="2"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3pPr>
            <a:lvl4pPr marL="0" marR="0" lvl="3"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4pPr>
            <a:lvl5pPr marL="0" marR="0" lvl="4"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5pPr>
            <a:lvl6pPr marL="0" marR="0" lvl="5"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6pPr>
            <a:lvl7pPr marL="0" marR="0" lvl="6"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7pPr>
            <a:lvl8pPr marL="0" marR="0" lvl="7"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8pPr>
            <a:lvl9pPr marL="0" marR="0" lvl="8"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g27884b107a2_0_178"/>
          <p:cNvSpPr>
            <a:spLocks noGrp="1"/>
          </p:cNvSpPr>
          <p:nvPr>
            <p:ph type="pic" idx="2"/>
          </p:nvPr>
        </p:nvSpPr>
        <p:spPr>
          <a:xfrm>
            <a:off x="1055687" y="1268413"/>
            <a:ext cx="4319700" cy="5040300"/>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38"/>
        <p:cNvGrpSpPr/>
        <p:nvPr/>
      </p:nvGrpSpPr>
      <p:grpSpPr>
        <a:xfrm>
          <a:off x="0" y="0"/>
          <a:ext cx="0" cy="0"/>
          <a:chOff x="0" y="0"/>
          <a:chExt cx="0" cy="0"/>
        </a:xfrm>
      </p:grpSpPr>
      <p:sp>
        <p:nvSpPr>
          <p:cNvPr id="39" name="Google Shape;39;p85"/>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us Jakarta Sans"/>
              <a:ea typeface="Plus Jakarta Sans"/>
              <a:cs typeface="Plus Jakarta Sans"/>
              <a:sym typeface="Plus Jakarta Sans"/>
            </a:endParaRPr>
          </a:p>
        </p:txBody>
      </p:sp>
      <p:sp>
        <p:nvSpPr>
          <p:cNvPr id="40" name="Google Shape;40;p85"/>
          <p:cNvSpPr>
            <a:spLocks noGrp="1"/>
          </p:cNvSpPr>
          <p:nvPr>
            <p:ph type="pic" idx="2"/>
          </p:nvPr>
        </p:nvSpPr>
        <p:spPr>
          <a:xfrm>
            <a:off x="6816725" y="1268413"/>
            <a:ext cx="2381023" cy="2976935"/>
          </a:xfrm>
          <a:prstGeom prst="rect">
            <a:avLst/>
          </a:prstGeom>
          <a:solidFill>
            <a:srgbClr val="F2F2F2"/>
          </a:solidFill>
          <a:ln>
            <a:noFill/>
          </a:ln>
        </p:spPr>
      </p:sp>
      <p:sp>
        <p:nvSpPr>
          <p:cNvPr id="41" name="Google Shape;41;p85"/>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g27884b107a2_0_11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a:buChar char="●"/>
              <a:defRPr sz="60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g27884b107a2_0_11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rgbClr val="000000"/>
                </a:solidFill>
                <a:latin typeface="Aharoni"/>
                <a:ea typeface="Aharoni"/>
                <a:cs typeface="Aharoni"/>
                <a:sym typeface="Aharon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45" name="Google Shape;45;g27884b107a2_0_1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 name="Google Shape;46;g27884b107a2_0_1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g27884b107a2_0_1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293373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0C1"/>
        </a:solidFill>
        <a:effectLst/>
      </p:bgPr>
    </p:bg>
    <p:spTree>
      <p:nvGrpSpPr>
        <p:cNvPr id="1" name="Shape 9"/>
        <p:cNvGrpSpPr/>
        <p:nvPr/>
      </p:nvGrpSpPr>
      <p:grpSpPr>
        <a:xfrm>
          <a:off x="0" y="0"/>
          <a:ext cx="0" cy="0"/>
          <a:chOff x="0" y="0"/>
          <a:chExt cx="0" cy="0"/>
        </a:xfrm>
      </p:grpSpPr>
      <p:sp>
        <p:nvSpPr>
          <p:cNvPr id="10" name="Google Shape;10;p64"/>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Open Sans"/>
                <a:ea typeface="Open Sans"/>
                <a:cs typeface="Open Sans"/>
                <a:sym typeface="Open Sans"/>
              </a:rPr>
              <a:t>Dept EECE, GST Bengaluru</a:t>
            </a:r>
            <a:endParaRPr sz="1800" b="0" i="0" u="none" strike="noStrike" cap="none">
              <a:solidFill>
                <a:srgbClr val="7F7F7F"/>
              </a:solidFill>
              <a:latin typeface="Open Sans"/>
              <a:ea typeface="Open Sans"/>
              <a:cs typeface="Open Sans"/>
              <a:sym typeface="Open Sans"/>
            </a:endParaRPr>
          </a:p>
        </p:txBody>
      </p:sp>
      <p:pic>
        <p:nvPicPr>
          <p:cNvPr id="11" name="Google Shape;11;p64"/>
          <p:cNvPicPr preferRelativeResize="0"/>
          <p:nvPr userDrawn="1"/>
        </p:nvPicPr>
        <p:blipFill rotWithShape="1">
          <a:blip r:embed="rId11">
            <a:alphaModFix/>
          </a:blip>
          <a:srcRect/>
          <a:stretch/>
        </p:blipFill>
        <p:spPr>
          <a:xfrm>
            <a:off x="10545066" y="6107763"/>
            <a:ext cx="1432859" cy="6140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7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2AE9A7-FBD8-C9FF-7958-4AF112522506}"/>
              </a:ext>
            </a:extLst>
          </p:cNvPr>
          <p:cNvSpPr>
            <a:spLocks noGrp="1"/>
          </p:cNvSpPr>
          <p:nvPr>
            <p:ph type="sldNum" idx="4294967295"/>
          </p:nvPr>
        </p:nvSpPr>
        <p:spPr>
          <a:xfrm>
            <a:off x="11460163" y="6218238"/>
            <a:ext cx="731837" cy="523875"/>
          </a:xfrm>
          <a:prstGeom prst="rect">
            <a:avLst/>
          </a:prstGeom>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5" name="Google Shape;87;p1">
            <a:extLst>
              <a:ext uri="{FF2B5EF4-FFF2-40B4-BE49-F238E27FC236}">
                <a16:creationId xmlns:a16="http://schemas.microsoft.com/office/drawing/2014/main" id="{AD01CF2C-8332-E700-171E-F6425D2B2D23}"/>
              </a:ext>
            </a:extLst>
          </p:cNvPr>
          <p:cNvPicPr preferRelativeResize="0"/>
          <p:nvPr/>
        </p:nvPicPr>
        <p:blipFill rotWithShape="1">
          <a:blip r:embed="rId3">
            <a:alphaModFix amt="20000"/>
          </a:blip>
          <a:srcRect l="1514" r="2310" b="19493"/>
          <a:stretch/>
        </p:blipFill>
        <p:spPr>
          <a:xfrm>
            <a:off x="-1235" y="61543"/>
            <a:ext cx="12193235" cy="6734914"/>
          </a:xfrm>
          <a:prstGeom prst="rect">
            <a:avLst/>
          </a:prstGeom>
          <a:noFill/>
          <a:ln>
            <a:noFill/>
          </a:ln>
        </p:spPr>
      </p:pic>
      <p:sp>
        <p:nvSpPr>
          <p:cNvPr id="6" name="Google Shape;88;p1">
            <a:extLst>
              <a:ext uri="{FF2B5EF4-FFF2-40B4-BE49-F238E27FC236}">
                <a16:creationId xmlns:a16="http://schemas.microsoft.com/office/drawing/2014/main" id="{74F321D0-F3BA-5572-DBB4-C5E77739C8E5}"/>
              </a:ext>
            </a:extLst>
          </p:cNvPr>
          <p:cNvSpPr txBox="1"/>
          <p:nvPr/>
        </p:nvSpPr>
        <p:spPr>
          <a:xfrm>
            <a:off x="2904067" y="3157752"/>
            <a:ext cx="6383867"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rgbClr val="007069"/>
                </a:solidFill>
                <a:latin typeface="Open Sans"/>
                <a:ea typeface="Open Sans"/>
                <a:cs typeface="Open Sans"/>
                <a:sym typeface="Open Sans"/>
              </a:rPr>
              <a:t>GITAM (Deemed-to-be) University</a:t>
            </a:r>
            <a:endParaRPr lang="en-US" sz="2800" dirty="0"/>
          </a:p>
        </p:txBody>
      </p:sp>
      <p:grpSp>
        <p:nvGrpSpPr>
          <p:cNvPr id="12" name="Google Shape;94;p1">
            <a:extLst>
              <a:ext uri="{FF2B5EF4-FFF2-40B4-BE49-F238E27FC236}">
                <a16:creationId xmlns:a16="http://schemas.microsoft.com/office/drawing/2014/main" id="{27E17DC4-EBA4-36D1-CC55-FFAF1FD93FF1}"/>
              </a:ext>
            </a:extLst>
          </p:cNvPr>
          <p:cNvGrpSpPr/>
          <p:nvPr/>
        </p:nvGrpSpPr>
        <p:grpSpPr>
          <a:xfrm rot="2700000">
            <a:off x="5984712" y="5183993"/>
            <a:ext cx="231043" cy="225933"/>
            <a:chOff x="11087593" y="13905"/>
            <a:chExt cx="1085533" cy="1061509"/>
          </a:xfrm>
        </p:grpSpPr>
        <p:sp>
          <p:nvSpPr>
            <p:cNvPr id="13" name="Google Shape;95;p1">
              <a:extLst>
                <a:ext uri="{FF2B5EF4-FFF2-40B4-BE49-F238E27FC236}">
                  <a16:creationId xmlns:a16="http://schemas.microsoft.com/office/drawing/2014/main" id="{AE7092A2-B102-1273-6C25-E1736799EF72}"/>
                </a:ext>
              </a:extLst>
            </p:cNvPr>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 name="Google Shape;96;p1">
              <a:extLst>
                <a:ext uri="{FF2B5EF4-FFF2-40B4-BE49-F238E27FC236}">
                  <a16:creationId xmlns:a16="http://schemas.microsoft.com/office/drawing/2014/main" id="{CD50D2DC-2455-5951-3C5D-BB02F217709E}"/>
                </a:ext>
              </a:extLst>
            </p:cNvPr>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sp>
        <p:nvSpPr>
          <p:cNvPr id="16" name="Google Shape;104;p1">
            <a:extLst>
              <a:ext uri="{FF2B5EF4-FFF2-40B4-BE49-F238E27FC236}">
                <a16:creationId xmlns:a16="http://schemas.microsoft.com/office/drawing/2014/main" id="{C323D64D-BE3D-E115-33E9-192C329B4C2B}"/>
              </a:ext>
            </a:extLst>
          </p:cNvPr>
          <p:cNvSpPr/>
          <p:nvPr/>
        </p:nvSpPr>
        <p:spPr>
          <a:xfrm>
            <a:off x="2904067" y="4430594"/>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dirty="0">
              <a:solidFill>
                <a:schemeClr val="dk1"/>
              </a:solidFill>
              <a:latin typeface="Arial"/>
              <a:ea typeface="Arial"/>
              <a:cs typeface="Arial"/>
              <a:sym typeface="Arial"/>
            </a:endParaRPr>
          </a:p>
        </p:txBody>
      </p:sp>
      <p:sp>
        <p:nvSpPr>
          <p:cNvPr id="17" name="Google Shape;105;p1">
            <a:extLst>
              <a:ext uri="{FF2B5EF4-FFF2-40B4-BE49-F238E27FC236}">
                <a16:creationId xmlns:a16="http://schemas.microsoft.com/office/drawing/2014/main" id="{C9CF77E4-28A7-270F-8F1A-AFD4E8DCECCF}"/>
              </a:ext>
            </a:extLst>
          </p:cNvPr>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9" name="Google Shape;111;p1">
            <a:extLst>
              <a:ext uri="{FF2B5EF4-FFF2-40B4-BE49-F238E27FC236}">
                <a16:creationId xmlns:a16="http://schemas.microsoft.com/office/drawing/2014/main" id="{037B6323-B919-404C-9A53-E2D1EEBBC29E}"/>
              </a:ext>
            </a:extLst>
          </p:cNvPr>
          <p:cNvSpPr/>
          <p:nvPr/>
        </p:nvSpPr>
        <p:spPr>
          <a:xfrm>
            <a:off x="133754" y="4504626"/>
            <a:ext cx="2926946" cy="1169511"/>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 </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sz="1400" b="1" i="0" u="none" strike="noStrike" cap="none" dirty="0">
                <a:solidFill>
                  <a:schemeClr val="dk1"/>
                </a:solidFill>
                <a:latin typeface="Montserrat Medium"/>
                <a:ea typeface="Arial"/>
                <a:cs typeface="Arial"/>
                <a:sym typeface="Montserrat Medium"/>
              </a:rPr>
              <a:t>P. Vishnu Vardhan Reddy</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b="1" dirty="0" err="1">
                <a:solidFill>
                  <a:schemeClr val="dk1"/>
                </a:solidFill>
                <a:latin typeface="Montserrat Medium"/>
                <a:sym typeface="Montserrat Medium"/>
              </a:rPr>
              <a:t>Samarjeet</a:t>
            </a:r>
            <a:r>
              <a:rPr lang="en-US" b="1" dirty="0">
                <a:solidFill>
                  <a:schemeClr val="dk1"/>
                </a:solidFill>
                <a:latin typeface="Montserrat Medium"/>
                <a:sym typeface="Montserrat Medium"/>
              </a:rPr>
              <a:t> Kumar</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Ravindra </a:t>
            </a:r>
            <a:r>
              <a:rPr lang="en-US" b="1" dirty="0" err="1">
                <a:solidFill>
                  <a:schemeClr val="dk1"/>
                </a:solidFill>
                <a:latin typeface="Montserrat Medium"/>
                <a:sym typeface="Montserrat Medium"/>
              </a:rPr>
              <a:t>Ganni</a:t>
            </a:r>
            <a:endParaRPr lang="en-US" b="1" dirty="0">
              <a:solidFill>
                <a:schemeClr val="dk1"/>
              </a:solidFill>
              <a:latin typeface="Montserrat Medium"/>
              <a:sym typeface="Montserrat Medium"/>
            </a:endParaRP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endParaRPr sz="1400" b="1" i="0" u="none" strike="noStrike" cap="none" dirty="0">
              <a:solidFill>
                <a:schemeClr val="dk1"/>
              </a:solidFill>
              <a:latin typeface="Arial"/>
              <a:ea typeface="Arial"/>
              <a:cs typeface="Arial"/>
              <a:sym typeface="Arial"/>
            </a:endParaRPr>
          </a:p>
        </p:txBody>
      </p:sp>
      <p:sp>
        <p:nvSpPr>
          <p:cNvPr id="20" name="Google Shape;111;p1">
            <a:extLst>
              <a:ext uri="{FF2B5EF4-FFF2-40B4-BE49-F238E27FC236}">
                <a16:creationId xmlns:a16="http://schemas.microsoft.com/office/drawing/2014/main" id="{663FF154-6303-06EF-099B-905F19C206B2}"/>
              </a:ext>
            </a:extLst>
          </p:cNvPr>
          <p:cNvSpPr/>
          <p:nvPr/>
        </p:nvSpPr>
        <p:spPr>
          <a:xfrm>
            <a:off x="9322056" y="5040405"/>
            <a:ext cx="2926946" cy="95406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Mentor: </a:t>
            </a:r>
          </a:p>
          <a:p>
            <a:pPr marR="0" lvl="0" algn="ctr" rtl="0">
              <a:lnSpc>
                <a:spcPct val="100000"/>
              </a:lnSpc>
              <a:spcBef>
                <a:spcPts val="0"/>
              </a:spcBef>
              <a:spcAft>
                <a:spcPts val="0"/>
              </a:spcAft>
              <a:buClr>
                <a:srgbClr val="000000"/>
              </a:buClr>
              <a:buSzPts val="1400"/>
            </a:pPr>
            <a:r>
              <a:rPr lang="en-US" b="1" dirty="0">
                <a:solidFill>
                  <a:schemeClr val="dk1"/>
                </a:solidFill>
                <a:latin typeface="Montserrat Medium"/>
                <a:sym typeface="Montserrat Medium"/>
              </a:rPr>
              <a:t>Dr. Subhashish Tiwari</a:t>
            </a:r>
            <a:endParaRPr lang="en-US" sz="1400" b="1" i="0" u="none" strike="noStrike" cap="none" dirty="0">
              <a:solidFill>
                <a:schemeClr val="dk1"/>
              </a:solidFill>
              <a:latin typeface="Montserrat Medium"/>
              <a:ea typeface="Arial"/>
              <a:cs typeface="Arial"/>
              <a:sym typeface="Montserrat Medium"/>
            </a:endParaRPr>
          </a:p>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In-charge: </a:t>
            </a:r>
          </a:p>
          <a:p>
            <a:pPr marR="0" lvl="0" algn="ctr" rtl="0">
              <a:lnSpc>
                <a:spcPct val="100000"/>
              </a:lnSpc>
              <a:spcBef>
                <a:spcPts val="0"/>
              </a:spcBef>
              <a:spcAft>
                <a:spcPts val="0"/>
              </a:spcAft>
              <a:buClr>
                <a:srgbClr val="000000"/>
              </a:buClr>
              <a:buSzPts val="1400"/>
            </a:pPr>
            <a:r>
              <a:rPr lang="en-US" b="1" dirty="0">
                <a:solidFill>
                  <a:schemeClr val="dk1"/>
                </a:solidFill>
                <a:latin typeface="Montserrat Medium"/>
                <a:sym typeface="Montserrat Medium"/>
              </a:rPr>
              <a:t>Dr. M. Arun Kumar</a:t>
            </a:r>
            <a:endParaRPr lang="en-US" sz="1400" b="1" i="0" u="none" strike="noStrike" cap="none" dirty="0">
              <a:solidFill>
                <a:schemeClr val="dk1"/>
              </a:solidFill>
              <a:latin typeface="Arial"/>
              <a:ea typeface="Arial"/>
              <a:cs typeface="Arial"/>
              <a:sym typeface="Arial"/>
            </a:endParaRPr>
          </a:p>
        </p:txBody>
      </p:sp>
      <p:pic>
        <p:nvPicPr>
          <p:cNvPr id="21" name="Google Shape;67;p1">
            <a:extLst>
              <a:ext uri="{FF2B5EF4-FFF2-40B4-BE49-F238E27FC236}">
                <a16:creationId xmlns:a16="http://schemas.microsoft.com/office/drawing/2014/main" id="{14559E83-6276-698C-A2DC-9D1D6C0E44CD}"/>
              </a:ext>
            </a:extLst>
          </p:cNvPr>
          <p:cNvPicPr preferRelativeResize="0"/>
          <p:nvPr/>
        </p:nvPicPr>
        <p:blipFill rotWithShape="1">
          <a:blip r:embed="rId4">
            <a:alphaModFix/>
          </a:blip>
          <a:srcRect/>
          <a:stretch/>
        </p:blipFill>
        <p:spPr>
          <a:xfrm>
            <a:off x="4601352" y="1778687"/>
            <a:ext cx="2674631" cy="1245671"/>
          </a:xfrm>
          <a:prstGeom prst="rect">
            <a:avLst/>
          </a:prstGeom>
          <a:noFill/>
          <a:ln>
            <a:noFill/>
          </a:ln>
        </p:spPr>
      </p:pic>
      <p:sp>
        <p:nvSpPr>
          <p:cNvPr id="22" name="Google Shape;88;p1">
            <a:extLst>
              <a:ext uri="{FF2B5EF4-FFF2-40B4-BE49-F238E27FC236}">
                <a16:creationId xmlns:a16="http://schemas.microsoft.com/office/drawing/2014/main" id="{8CF9D16E-FF17-2A50-8767-3A06BCEC2AD9}"/>
              </a:ext>
            </a:extLst>
          </p:cNvPr>
          <p:cNvSpPr txBox="1"/>
          <p:nvPr/>
        </p:nvSpPr>
        <p:spPr>
          <a:xfrm>
            <a:off x="133753" y="264014"/>
            <a:ext cx="11924493"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latin typeface="Montserrat Medium" panose="00000600000000000000" pitchFamily="2" charset="0"/>
              </a:rPr>
              <a:t>“Future of Farming: IoT-powered smart Agriculture system.” </a:t>
            </a:r>
          </a:p>
        </p:txBody>
      </p:sp>
      <p:sp>
        <p:nvSpPr>
          <p:cNvPr id="23" name="Google Shape;88;p1">
            <a:extLst>
              <a:ext uri="{FF2B5EF4-FFF2-40B4-BE49-F238E27FC236}">
                <a16:creationId xmlns:a16="http://schemas.microsoft.com/office/drawing/2014/main" id="{D8F66EB9-9CBE-8ACD-E616-93A5AE55CF5C}"/>
              </a:ext>
            </a:extLst>
          </p:cNvPr>
          <p:cNvSpPr txBox="1"/>
          <p:nvPr/>
        </p:nvSpPr>
        <p:spPr>
          <a:xfrm>
            <a:off x="4106192" y="1072201"/>
            <a:ext cx="4005016"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rgbClr val="007069"/>
                </a:solidFill>
                <a:latin typeface="Open Sans"/>
                <a:ea typeface="Open Sans"/>
                <a:cs typeface="Open Sans"/>
                <a:sym typeface="Open Sans"/>
              </a:rPr>
              <a:t>Mid-Review</a:t>
            </a:r>
            <a:r>
              <a:rPr lang="en-US" sz="2000" b="1" i="0" u="none" strike="noStrike" cap="none">
                <a:solidFill>
                  <a:srgbClr val="007069"/>
                </a:solidFill>
                <a:latin typeface="Open Sans"/>
                <a:ea typeface="Open Sans"/>
                <a:cs typeface="Open Sans"/>
                <a:sym typeface="Open Sans"/>
              </a:rPr>
              <a:t>: 3</a:t>
            </a:r>
            <a:endParaRPr lang="en-US" sz="2000" dirty="0"/>
          </a:p>
        </p:txBody>
      </p:sp>
      <p:sp>
        <p:nvSpPr>
          <p:cNvPr id="25" name="Google Shape;120;p76">
            <a:extLst>
              <a:ext uri="{FF2B5EF4-FFF2-40B4-BE49-F238E27FC236}">
                <a16:creationId xmlns:a16="http://schemas.microsoft.com/office/drawing/2014/main" id="{38A183C7-510B-0906-FECD-64BA2B628A0E}"/>
              </a:ext>
            </a:extLst>
          </p:cNvPr>
          <p:cNvSpPr/>
          <p:nvPr/>
        </p:nvSpPr>
        <p:spPr>
          <a:xfrm>
            <a:off x="133754" y="3194604"/>
            <a:ext cx="2432050" cy="468792"/>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AY 2021-25 </a:t>
            </a:r>
            <a:endParaRPr sz="900" b="1" i="0" u="none" strike="noStrike" cap="none" dirty="0">
              <a:solidFill>
                <a:srgbClr val="000000"/>
              </a:solidFill>
              <a:latin typeface="Arial"/>
              <a:ea typeface="Arial"/>
              <a:cs typeface="Arial"/>
              <a:sym typeface="Arial"/>
            </a:endParaRPr>
          </a:p>
        </p:txBody>
      </p:sp>
      <p:sp>
        <p:nvSpPr>
          <p:cNvPr id="26" name="Google Shape;120;p76">
            <a:extLst>
              <a:ext uri="{FF2B5EF4-FFF2-40B4-BE49-F238E27FC236}">
                <a16:creationId xmlns:a16="http://schemas.microsoft.com/office/drawing/2014/main" id="{B3C9655A-2680-CBD4-341A-460C55A63157}"/>
              </a:ext>
            </a:extLst>
          </p:cNvPr>
          <p:cNvSpPr/>
          <p:nvPr/>
        </p:nvSpPr>
        <p:spPr>
          <a:xfrm>
            <a:off x="9156701" y="2965412"/>
            <a:ext cx="2901546" cy="818907"/>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Major Project.</a:t>
            </a:r>
          </a:p>
        </p:txBody>
      </p:sp>
    </p:spTree>
    <p:extLst>
      <p:ext uri="{BB962C8B-B14F-4D97-AF65-F5344CB8AC3E}">
        <p14:creationId xmlns:p14="http://schemas.microsoft.com/office/powerpoint/2010/main" val="290133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D20FFF-9EF8-E8D5-4570-BD333DAAF25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7A5A731-6740-B817-B970-869F837E218D}"/>
              </a:ext>
            </a:extLst>
          </p:cNvPr>
          <p:cNvSpPr txBox="1"/>
          <p:nvPr/>
        </p:nvSpPr>
        <p:spPr>
          <a:xfrm>
            <a:off x="924233" y="523061"/>
            <a:ext cx="10087897" cy="5509200"/>
          </a:xfrm>
          <a:prstGeom prst="rect">
            <a:avLst/>
          </a:prstGeom>
          <a:noFill/>
        </p:spPr>
        <p:txBody>
          <a:bodyPr wrap="square">
            <a:spAutoFit/>
          </a:bodyPr>
          <a:lstStyle/>
          <a:p>
            <a:r>
              <a:rPr lang="en-US" sz="1600" b="1" dirty="0"/>
              <a:t>5. NI Compact RIO Controller:</a:t>
            </a:r>
          </a:p>
          <a:p>
            <a:pPr>
              <a:buFont typeface="Arial" panose="020B0604020202020204" pitchFamily="34" charset="0"/>
              <a:buChar char="•"/>
            </a:pPr>
            <a:r>
              <a:rPr lang="en-US" sz="1600" b="1" dirty="0"/>
              <a:t>Role</a:t>
            </a:r>
            <a:r>
              <a:rPr lang="en-US" sz="1600" dirty="0"/>
              <a:t>: A programmable logic controller responsible for executing actions based on cloud inputs.</a:t>
            </a:r>
          </a:p>
          <a:p>
            <a:pPr>
              <a:buFont typeface="Arial" panose="020B0604020202020204" pitchFamily="34" charset="0"/>
              <a:buChar char="•"/>
            </a:pPr>
            <a:r>
              <a:rPr lang="en-US" sz="1600" b="1" dirty="0"/>
              <a:t>Actions</a:t>
            </a:r>
            <a:r>
              <a:rPr lang="en-US" sz="1600" dirty="0"/>
              <a:t>:</a:t>
            </a:r>
          </a:p>
          <a:p>
            <a:pPr marL="742950" lvl="1" indent="-285750">
              <a:buFont typeface="Arial" panose="020B0604020202020204" pitchFamily="34" charset="0"/>
              <a:buChar char="•"/>
            </a:pPr>
            <a:r>
              <a:rPr lang="en-US" sz="1600" dirty="0"/>
              <a:t>Controls </a:t>
            </a:r>
            <a:r>
              <a:rPr lang="en-US" sz="1600" b="1" dirty="0"/>
              <a:t>Actuators</a:t>
            </a:r>
            <a:r>
              <a:rPr lang="en-US" sz="1600" dirty="0"/>
              <a:t> (e.g., pumps, lights).</a:t>
            </a:r>
          </a:p>
          <a:p>
            <a:pPr marL="742950" lvl="1" indent="-285750">
              <a:buFont typeface="Arial" panose="020B0604020202020204" pitchFamily="34" charset="0"/>
              <a:buChar char="•"/>
            </a:pPr>
            <a:endParaRPr lang="en-US" sz="1600" dirty="0"/>
          </a:p>
          <a:p>
            <a:r>
              <a:rPr lang="en-US" sz="1600" b="1" dirty="0"/>
              <a:t>6. Actuators and Pumps:</a:t>
            </a:r>
          </a:p>
          <a:p>
            <a:pPr>
              <a:buFont typeface="Arial" panose="020B0604020202020204" pitchFamily="34" charset="0"/>
              <a:buChar char="•"/>
            </a:pPr>
            <a:r>
              <a:rPr lang="en-US" sz="1600" b="1" dirty="0"/>
              <a:t>Actuator #1</a:t>
            </a:r>
            <a:r>
              <a:rPr lang="en-US" sz="1600" dirty="0"/>
              <a:t>: Controls </a:t>
            </a:r>
            <a:r>
              <a:rPr lang="en-US" sz="1600" b="1" dirty="0"/>
              <a:t>Pump #1</a:t>
            </a:r>
            <a:r>
              <a:rPr lang="en-US" sz="1600" dirty="0"/>
              <a:t> to extract groundwater.</a:t>
            </a:r>
          </a:p>
          <a:p>
            <a:pPr>
              <a:buFont typeface="Arial" panose="020B0604020202020204" pitchFamily="34" charset="0"/>
              <a:buChar char="•"/>
            </a:pPr>
            <a:r>
              <a:rPr lang="en-US" sz="1600" b="1" dirty="0"/>
              <a:t>Pump #1</a:t>
            </a:r>
            <a:r>
              <a:rPr lang="en-US" sz="1600" dirty="0"/>
              <a:t>: Sends water to a storage tank.</a:t>
            </a:r>
          </a:p>
          <a:p>
            <a:pPr>
              <a:buFont typeface="Arial" panose="020B0604020202020204" pitchFamily="34" charset="0"/>
              <a:buChar char="•"/>
            </a:pPr>
            <a:r>
              <a:rPr lang="en-US" sz="1600" b="1" dirty="0"/>
              <a:t>Actuator #2</a:t>
            </a:r>
            <a:r>
              <a:rPr lang="en-US" sz="1600" dirty="0"/>
              <a:t>: Controls </a:t>
            </a:r>
            <a:r>
              <a:rPr lang="en-US" sz="1600" b="1" dirty="0"/>
              <a:t>Pump #2</a:t>
            </a:r>
            <a:r>
              <a:rPr lang="en-US" sz="1600" dirty="0"/>
              <a:t> to transport water from the basin to the fields.</a:t>
            </a:r>
          </a:p>
          <a:p>
            <a:pPr>
              <a:buFont typeface="Arial" panose="020B0604020202020204" pitchFamily="34" charset="0"/>
              <a:buChar char="•"/>
            </a:pPr>
            <a:r>
              <a:rPr lang="en-US" sz="1600" b="1" dirty="0"/>
              <a:t>Actuator #3</a:t>
            </a:r>
            <a:r>
              <a:rPr lang="en-US" sz="1600" dirty="0"/>
              <a:t>: Controls the </a:t>
            </a:r>
            <a:r>
              <a:rPr lang="en-US" sz="1600" b="1" dirty="0"/>
              <a:t>Light in Farm</a:t>
            </a:r>
            <a:r>
              <a:rPr lang="en-US" sz="1600" dirty="0"/>
              <a:t> to ensure proper illumination.</a:t>
            </a:r>
          </a:p>
          <a:p>
            <a:pPr>
              <a:buFont typeface="Arial" panose="020B0604020202020204" pitchFamily="34" charset="0"/>
              <a:buChar char="•"/>
            </a:pPr>
            <a:endParaRPr lang="en-US" sz="1600" dirty="0"/>
          </a:p>
          <a:p>
            <a:r>
              <a:rPr lang="en-US" sz="1600" b="1" dirty="0"/>
              <a:t>7. Water Distribution:</a:t>
            </a:r>
          </a:p>
          <a:p>
            <a:pPr>
              <a:buFont typeface="Arial" panose="020B0604020202020204" pitchFamily="34" charset="0"/>
              <a:buChar char="•"/>
            </a:pPr>
            <a:r>
              <a:rPr lang="en-US" sz="1600" b="1" dirty="0"/>
              <a:t>Groundwater</a:t>
            </a:r>
            <a:r>
              <a:rPr lang="en-US" sz="1600" dirty="0"/>
              <a:t>: Extracted by </a:t>
            </a:r>
            <a:r>
              <a:rPr lang="en-US" sz="1600" b="1" dirty="0"/>
              <a:t>Pump #1</a:t>
            </a:r>
            <a:r>
              <a:rPr lang="en-US" sz="1600" dirty="0"/>
              <a:t>.</a:t>
            </a:r>
          </a:p>
          <a:p>
            <a:pPr>
              <a:buFont typeface="Arial" panose="020B0604020202020204" pitchFamily="34" charset="0"/>
              <a:buChar char="•"/>
            </a:pPr>
            <a:r>
              <a:rPr lang="en-US" sz="1600" b="1" dirty="0"/>
              <a:t>Storage Tank and Basin</a:t>
            </a:r>
            <a:r>
              <a:rPr lang="en-US" sz="1600" dirty="0"/>
              <a:t>: Store and regulate water for distribution.</a:t>
            </a:r>
          </a:p>
          <a:p>
            <a:pPr>
              <a:buFont typeface="Arial" panose="020B0604020202020204" pitchFamily="34" charset="0"/>
              <a:buChar char="•"/>
            </a:pPr>
            <a:r>
              <a:rPr lang="en-US" sz="1600" b="1" dirty="0"/>
              <a:t>Fields</a:t>
            </a:r>
            <a:r>
              <a:rPr lang="en-US" sz="1600" dirty="0"/>
              <a:t>: Receive water based on requirements.</a:t>
            </a:r>
          </a:p>
          <a:p>
            <a:pPr>
              <a:buFont typeface="Arial" panose="020B0604020202020204" pitchFamily="34" charset="0"/>
              <a:buChar char="•"/>
            </a:pPr>
            <a:endParaRPr lang="en-US" sz="1600" dirty="0"/>
          </a:p>
          <a:p>
            <a:r>
              <a:rPr lang="en-US" sz="1600" b="1" dirty="0"/>
              <a:t>8. Smart Grid:</a:t>
            </a:r>
          </a:p>
          <a:p>
            <a:pPr>
              <a:buFont typeface="Arial" panose="020B0604020202020204" pitchFamily="34" charset="0"/>
              <a:buChar char="•"/>
            </a:pPr>
            <a:r>
              <a:rPr lang="en-US" sz="1600" b="1" dirty="0"/>
              <a:t>Components</a:t>
            </a:r>
            <a:r>
              <a:rPr lang="en-US" sz="1600" dirty="0"/>
              <a:t>:</a:t>
            </a:r>
          </a:p>
          <a:p>
            <a:pPr marL="742950" lvl="1" indent="-285750">
              <a:buFont typeface="Arial" panose="020B0604020202020204" pitchFamily="34" charset="0"/>
              <a:buChar char="•"/>
            </a:pPr>
            <a:r>
              <a:rPr lang="en-US" sz="1600" b="1" dirty="0"/>
              <a:t>Solar Panels</a:t>
            </a:r>
            <a:r>
              <a:rPr lang="en-US" sz="1600" dirty="0"/>
              <a:t>: Generate electricity for the system.</a:t>
            </a:r>
          </a:p>
          <a:p>
            <a:pPr marL="742950" lvl="1" indent="-285750">
              <a:buFont typeface="Arial" panose="020B0604020202020204" pitchFamily="34" charset="0"/>
              <a:buChar char="•"/>
            </a:pPr>
            <a:r>
              <a:rPr lang="en-US" sz="1600" b="1" dirty="0"/>
              <a:t>Storage</a:t>
            </a:r>
            <a:r>
              <a:rPr lang="en-US" sz="1600" dirty="0"/>
              <a:t>: Stores energy for uninterrupted operation.</a:t>
            </a:r>
          </a:p>
          <a:p>
            <a:pPr marL="742950" lvl="1" indent="-285750">
              <a:buFont typeface="Arial" panose="020B0604020202020204" pitchFamily="34" charset="0"/>
              <a:buChar char="•"/>
            </a:pPr>
            <a:r>
              <a:rPr lang="en-US" sz="1600" b="1" dirty="0"/>
              <a:t>Cluster Controller</a:t>
            </a:r>
            <a:r>
              <a:rPr lang="en-US" sz="1600" dirty="0"/>
              <a:t>: Manages energy distribution and system control.</a:t>
            </a:r>
          </a:p>
          <a:p>
            <a:pPr>
              <a:buFont typeface="Arial" panose="020B0604020202020204" pitchFamily="34" charset="0"/>
              <a:buChar char="•"/>
            </a:pPr>
            <a:r>
              <a:rPr lang="en-US" sz="1600" b="1" dirty="0"/>
              <a:t>Purpose</a:t>
            </a:r>
            <a:r>
              <a:rPr lang="en-US" sz="1600" dirty="0"/>
              <a:t>: Provides sustainable power to the pumps, actuators, and control units.</a:t>
            </a:r>
          </a:p>
        </p:txBody>
      </p:sp>
    </p:spTree>
    <p:extLst>
      <p:ext uri="{BB962C8B-B14F-4D97-AF65-F5344CB8AC3E}">
        <p14:creationId xmlns:p14="http://schemas.microsoft.com/office/powerpoint/2010/main" val="2252154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41543-8D15-7A33-56D9-06DAC2938774}"/>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5026EC79-797E-1C79-6C59-62C3C10FBB2B}"/>
              </a:ext>
            </a:extLst>
          </p:cNvPr>
          <p:cNvSpPr txBox="1"/>
          <p:nvPr/>
        </p:nvSpPr>
        <p:spPr>
          <a:xfrm>
            <a:off x="1179871" y="501445"/>
            <a:ext cx="9566787" cy="400110"/>
          </a:xfrm>
          <a:prstGeom prst="rect">
            <a:avLst/>
          </a:prstGeom>
          <a:noFill/>
        </p:spPr>
        <p:txBody>
          <a:bodyPr wrap="square" rtlCol="0">
            <a:spAutoFit/>
          </a:bodyPr>
          <a:lstStyle/>
          <a:p>
            <a:r>
              <a:rPr lang="en-US" sz="2000" b="1" u="sng" spc="50" dirty="0">
                <a:latin typeface="Montserrat" panose="00000500000000000000" pitchFamily="2" charset="0"/>
              </a:rPr>
              <a:t>Implementation</a:t>
            </a:r>
            <a:r>
              <a:rPr lang="en-US" sz="2000" b="1" u="sng" spc="25" dirty="0">
                <a:latin typeface="Montserrat" panose="00000500000000000000" pitchFamily="2" charset="0"/>
              </a:rPr>
              <a:t> </a:t>
            </a:r>
            <a:r>
              <a:rPr lang="en-US" sz="2000" b="1" u="sng" spc="100" dirty="0">
                <a:latin typeface="Montserrat" panose="00000500000000000000" pitchFamily="2" charset="0"/>
              </a:rPr>
              <a:t>and</a:t>
            </a:r>
            <a:r>
              <a:rPr lang="en-US" sz="2000" b="1" u="sng" spc="35" dirty="0">
                <a:latin typeface="Montserrat" panose="00000500000000000000" pitchFamily="2" charset="0"/>
              </a:rPr>
              <a:t> </a:t>
            </a:r>
            <a:r>
              <a:rPr lang="en-US" sz="2000" b="1" u="sng" dirty="0">
                <a:latin typeface="Montserrat" panose="00000500000000000000" pitchFamily="2" charset="0"/>
              </a:rPr>
              <a:t>Results</a:t>
            </a:r>
            <a:r>
              <a:rPr lang="en-US" sz="2000" b="1" u="sng" spc="60" dirty="0">
                <a:latin typeface="Montserrat" panose="00000500000000000000" pitchFamily="2" charset="0"/>
              </a:rPr>
              <a:t> </a:t>
            </a:r>
            <a:r>
              <a:rPr lang="en-US" sz="2000" b="1" u="sng" spc="-340" dirty="0">
                <a:latin typeface="Montserrat" panose="00000500000000000000" pitchFamily="2" charset="0"/>
              </a:rPr>
              <a:t>–</a:t>
            </a:r>
            <a:r>
              <a:rPr lang="en-US" sz="2000" b="1" u="sng" spc="25" dirty="0">
                <a:latin typeface="Montserrat" panose="00000500000000000000" pitchFamily="2" charset="0"/>
              </a:rPr>
              <a:t> </a:t>
            </a:r>
            <a:r>
              <a:rPr lang="en-US" sz="2000" b="1" u="sng" dirty="0">
                <a:latin typeface="Montserrat" panose="00000500000000000000" pitchFamily="2" charset="0"/>
              </a:rPr>
              <a:t>Iteration</a:t>
            </a:r>
            <a:r>
              <a:rPr lang="en-US" sz="2000" b="1" u="sng" spc="40" dirty="0">
                <a:latin typeface="Montserrat" panose="00000500000000000000" pitchFamily="2" charset="0"/>
              </a:rPr>
              <a:t> </a:t>
            </a:r>
            <a:r>
              <a:rPr lang="en-US" sz="2000" b="1" u="sng" spc="-655" dirty="0">
                <a:latin typeface="Montserrat" panose="00000500000000000000" pitchFamily="2" charset="0"/>
              </a:rPr>
              <a:t>1</a:t>
            </a:r>
            <a:endParaRPr lang="en-IN" sz="2000" b="1" u="sng" dirty="0">
              <a:latin typeface="Montserrat" panose="00000500000000000000" pitchFamily="2" charset="0"/>
            </a:endParaRPr>
          </a:p>
        </p:txBody>
      </p:sp>
      <p:sp>
        <p:nvSpPr>
          <p:cNvPr id="3" name="TextBox 2">
            <a:extLst>
              <a:ext uri="{FF2B5EF4-FFF2-40B4-BE49-F238E27FC236}">
                <a16:creationId xmlns:a16="http://schemas.microsoft.com/office/drawing/2014/main" id="{8C7A4F11-6F40-7446-53FC-7CCC930AD4B7}"/>
              </a:ext>
            </a:extLst>
          </p:cNvPr>
          <p:cNvSpPr txBox="1"/>
          <p:nvPr/>
        </p:nvSpPr>
        <p:spPr>
          <a:xfrm>
            <a:off x="1179871" y="1413063"/>
            <a:ext cx="9832258" cy="4031873"/>
          </a:xfrm>
          <a:prstGeom prst="rect">
            <a:avLst/>
          </a:prstGeom>
          <a:noFill/>
        </p:spPr>
        <p:txBody>
          <a:bodyPr wrap="square">
            <a:spAutoFit/>
          </a:bodyPr>
          <a:lstStyle/>
          <a:p>
            <a:pPr>
              <a:buNone/>
            </a:pPr>
            <a:r>
              <a:rPr lang="en-US" sz="1600" b="1" dirty="0"/>
              <a:t>Iteration 1: Prototype Development and Basic Sensor Integration</a:t>
            </a:r>
            <a:r>
              <a:rPr lang="en-US" sz="1600" b="1" i="1" dirty="0"/>
              <a:t>:</a:t>
            </a:r>
          </a:p>
          <a:p>
            <a:pPr>
              <a:buNone/>
            </a:pPr>
            <a:endParaRPr lang="en-US" sz="1600" b="1" dirty="0"/>
          </a:p>
          <a:p>
            <a:pPr>
              <a:buNone/>
            </a:pPr>
            <a:r>
              <a:rPr lang="en-US" sz="1600" b="1" dirty="0"/>
              <a:t>Objective:</a:t>
            </a:r>
            <a:r>
              <a:rPr lang="en-US" sz="1600" dirty="0"/>
              <a:t> Develop a working prototype with essential sensors and basic automation.</a:t>
            </a:r>
          </a:p>
          <a:p>
            <a:pPr>
              <a:buNone/>
            </a:pPr>
            <a:endParaRPr lang="en-US" sz="1600" dirty="0"/>
          </a:p>
          <a:p>
            <a:pPr>
              <a:buNone/>
            </a:pPr>
            <a:r>
              <a:rPr lang="en-US" sz="1600" b="1" dirty="0"/>
              <a:t>Implementation:</a:t>
            </a:r>
            <a:endParaRPr lang="en-US" sz="1600" dirty="0"/>
          </a:p>
          <a:p>
            <a:pPr marL="285750" indent="-285750">
              <a:buFont typeface="Arial" panose="020B0604020202020204" pitchFamily="34" charset="0"/>
              <a:buChar char="•"/>
            </a:pPr>
            <a:r>
              <a:rPr lang="en-US" sz="1600" dirty="0"/>
              <a:t>Assembled the hardware prototype using ESP32, DHT11, soil moisture sensor, ultrasonic sensor, and a 12V water pump.</a:t>
            </a:r>
          </a:p>
          <a:p>
            <a:pPr marL="285750" indent="-285750">
              <a:buFont typeface="Arial" panose="020B0604020202020204" pitchFamily="34" charset="0"/>
              <a:buChar char="•"/>
            </a:pPr>
            <a:r>
              <a:rPr lang="en-US" sz="1600" dirty="0"/>
              <a:t>Implemented sensor data collection and processing using ESP32.</a:t>
            </a:r>
          </a:p>
          <a:p>
            <a:pPr marL="285750" indent="-285750">
              <a:buFont typeface="Arial" panose="020B0604020202020204" pitchFamily="34" charset="0"/>
              <a:buChar char="•"/>
            </a:pPr>
            <a:r>
              <a:rPr lang="en-US" sz="1600" dirty="0"/>
              <a:t>Integrated a relay-based control system for automated irrigation based on soil moisture readings.</a:t>
            </a:r>
          </a:p>
          <a:p>
            <a:pPr marL="285750" indent="-285750">
              <a:buFont typeface="Arial" panose="020B0604020202020204" pitchFamily="34" charset="0"/>
              <a:buChar char="•"/>
            </a:pPr>
            <a:r>
              <a:rPr lang="en-US" sz="1600" dirty="0"/>
              <a:t>Powered the system using a </a:t>
            </a:r>
            <a:r>
              <a:rPr lang="en-US" sz="1600" b="1" dirty="0"/>
              <a:t>DC-DC buck converter</a:t>
            </a:r>
            <a:r>
              <a:rPr lang="en-US" sz="1600" dirty="0"/>
              <a:t> to regulate voltage levels.</a:t>
            </a:r>
          </a:p>
          <a:p>
            <a:pPr marL="285750" indent="-285750">
              <a:buFont typeface="Arial" panose="020B0604020202020204" pitchFamily="34" charset="0"/>
              <a:buChar char="•"/>
            </a:pPr>
            <a:r>
              <a:rPr lang="en-US" sz="1600" dirty="0"/>
              <a:t>Successfully tested real-time sensor readings and water pump activation.</a:t>
            </a:r>
          </a:p>
          <a:p>
            <a:pPr>
              <a:buFont typeface="Arial" panose="020B0604020202020204" pitchFamily="34" charset="0"/>
              <a:buChar char="•"/>
            </a:pPr>
            <a:endParaRPr lang="en-US" sz="1600" dirty="0"/>
          </a:p>
          <a:p>
            <a:pPr>
              <a:buNone/>
            </a:pPr>
            <a:r>
              <a:rPr lang="en-US" sz="1600" b="1" dirty="0"/>
              <a:t>Results:</a:t>
            </a:r>
            <a:endParaRPr lang="en-US" sz="1600" dirty="0"/>
          </a:p>
          <a:p>
            <a:pPr marL="285750" indent="-285750">
              <a:buFont typeface="Arial" panose="020B0604020202020204" pitchFamily="34" charset="0"/>
              <a:buChar char="•"/>
            </a:pPr>
            <a:r>
              <a:rPr lang="en-US" sz="1600" dirty="0"/>
              <a:t>The system was able to </a:t>
            </a:r>
            <a:r>
              <a:rPr lang="en-US" sz="1600" b="1" dirty="0"/>
              <a:t>detect temperature, humidity, and soil moisture levels accurately</a:t>
            </a:r>
            <a:r>
              <a:rPr lang="en-US" sz="1600" dirty="0"/>
              <a:t>.</a:t>
            </a:r>
          </a:p>
          <a:p>
            <a:pPr marL="285750" indent="-285750">
              <a:buFont typeface="Arial" panose="020B0604020202020204" pitchFamily="34" charset="0"/>
              <a:buChar char="•"/>
            </a:pPr>
            <a:r>
              <a:rPr lang="en-US" sz="1600" dirty="0"/>
              <a:t>Automated irrigation successfully </a:t>
            </a:r>
            <a:r>
              <a:rPr lang="en-US" sz="1600" b="1" dirty="0"/>
              <a:t>activated the water pump</a:t>
            </a:r>
            <a:r>
              <a:rPr lang="en-US" sz="1600" dirty="0"/>
              <a:t> when moisture dropped below a threshold and turned it off once optimal moisture was reached.</a:t>
            </a:r>
          </a:p>
        </p:txBody>
      </p:sp>
    </p:spTree>
    <p:extLst>
      <p:ext uri="{BB962C8B-B14F-4D97-AF65-F5344CB8AC3E}">
        <p14:creationId xmlns:p14="http://schemas.microsoft.com/office/powerpoint/2010/main" val="1504406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1044FA-C270-B368-AA46-25F4FA610855}"/>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845EF7AA-7F27-55DB-D924-E67A731F2A87}"/>
              </a:ext>
            </a:extLst>
          </p:cNvPr>
          <p:cNvSpPr txBox="1"/>
          <p:nvPr/>
        </p:nvSpPr>
        <p:spPr>
          <a:xfrm>
            <a:off x="1312607" y="609600"/>
            <a:ext cx="9566787" cy="400110"/>
          </a:xfrm>
          <a:prstGeom prst="rect">
            <a:avLst/>
          </a:prstGeom>
          <a:noFill/>
        </p:spPr>
        <p:txBody>
          <a:bodyPr wrap="square" rtlCol="0">
            <a:spAutoFit/>
          </a:bodyPr>
          <a:lstStyle/>
          <a:p>
            <a:r>
              <a:rPr lang="en-US" sz="2000" b="1" u="sng" spc="50" dirty="0">
                <a:latin typeface="Montserrat" panose="00000500000000000000" pitchFamily="2" charset="0"/>
              </a:rPr>
              <a:t>Implementation</a:t>
            </a:r>
            <a:r>
              <a:rPr lang="en-US" sz="2000" b="1" u="sng" spc="25" dirty="0">
                <a:latin typeface="Montserrat" panose="00000500000000000000" pitchFamily="2" charset="0"/>
              </a:rPr>
              <a:t> </a:t>
            </a:r>
            <a:r>
              <a:rPr lang="en-US" sz="2000" b="1" u="sng" spc="100" dirty="0">
                <a:latin typeface="Montserrat" panose="00000500000000000000" pitchFamily="2" charset="0"/>
              </a:rPr>
              <a:t>and</a:t>
            </a:r>
            <a:r>
              <a:rPr lang="en-US" sz="2000" b="1" u="sng" spc="35" dirty="0">
                <a:latin typeface="Montserrat" panose="00000500000000000000" pitchFamily="2" charset="0"/>
              </a:rPr>
              <a:t> </a:t>
            </a:r>
            <a:r>
              <a:rPr lang="en-US" sz="2000" b="1" u="sng" dirty="0">
                <a:latin typeface="Montserrat" panose="00000500000000000000" pitchFamily="2" charset="0"/>
              </a:rPr>
              <a:t>Results</a:t>
            </a:r>
            <a:r>
              <a:rPr lang="en-US" sz="2000" b="1" u="sng" spc="60" dirty="0">
                <a:latin typeface="Montserrat" panose="00000500000000000000" pitchFamily="2" charset="0"/>
              </a:rPr>
              <a:t> </a:t>
            </a:r>
            <a:r>
              <a:rPr lang="en-US" sz="2000" b="1" u="sng" spc="-340" dirty="0">
                <a:latin typeface="Montserrat" panose="00000500000000000000" pitchFamily="2" charset="0"/>
              </a:rPr>
              <a:t>–</a:t>
            </a:r>
            <a:r>
              <a:rPr lang="en-US" sz="2000" b="1" u="sng" spc="25" dirty="0">
                <a:latin typeface="Montserrat" panose="00000500000000000000" pitchFamily="2" charset="0"/>
              </a:rPr>
              <a:t> </a:t>
            </a:r>
            <a:r>
              <a:rPr lang="en-US" sz="2000" b="1" u="sng" dirty="0">
                <a:latin typeface="Montserrat" panose="00000500000000000000" pitchFamily="2" charset="0"/>
              </a:rPr>
              <a:t>Iteration </a:t>
            </a:r>
            <a:r>
              <a:rPr lang="en-US" sz="2000" b="1" u="sng" spc="40" dirty="0">
                <a:latin typeface="Montserrat" panose="00000500000000000000" pitchFamily="2" charset="0"/>
              </a:rPr>
              <a:t>2</a:t>
            </a:r>
            <a:r>
              <a:rPr lang="en-US" sz="2000" b="1" u="sng" spc="-655" dirty="0">
                <a:latin typeface="Montserrat" panose="00000500000000000000" pitchFamily="2" charset="0"/>
              </a:rPr>
              <a:t>:::</a:t>
            </a:r>
            <a:endParaRPr lang="en-IN" sz="2000" b="1" u="sng" dirty="0">
              <a:latin typeface="Montserrat" panose="00000500000000000000" pitchFamily="2" charset="0"/>
            </a:endParaRPr>
          </a:p>
        </p:txBody>
      </p:sp>
      <p:sp>
        <p:nvSpPr>
          <p:cNvPr id="3" name="TextBox 2">
            <a:extLst>
              <a:ext uri="{FF2B5EF4-FFF2-40B4-BE49-F238E27FC236}">
                <a16:creationId xmlns:a16="http://schemas.microsoft.com/office/drawing/2014/main" id="{0063CE15-5510-FE83-5CC3-2CC47510BC95}"/>
              </a:ext>
            </a:extLst>
          </p:cNvPr>
          <p:cNvSpPr txBox="1"/>
          <p:nvPr/>
        </p:nvSpPr>
        <p:spPr>
          <a:xfrm>
            <a:off x="1312607" y="1413063"/>
            <a:ext cx="9566786" cy="4031873"/>
          </a:xfrm>
          <a:prstGeom prst="rect">
            <a:avLst/>
          </a:prstGeom>
          <a:noFill/>
        </p:spPr>
        <p:txBody>
          <a:bodyPr wrap="square">
            <a:spAutoFit/>
          </a:bodyPr>
          <a:lstStyle/>
          <a:p>
            <a:pPr>
              <a:buNone/>
            </a:pPr>
            <a:r>
              <a:rPr lang="en-US" sz="1600" b="1" dirty="0"/>
              <a:t>Iteration 2: Advanced Automation, Data Analytics, and Cloud Connectivity.</a:t>
            </a:r>
            <a:endParaRPr lang="en-US" sz="1600" b="1" i="1" dirty="0"/>
          </a:p>
          <a:p>
            <a:pPr>
              <a:buNone/>
            </a:pPr>
            <a:endParaRPr lang="en-US" sz="1600" b="1" dirty="0"/>
          </a:p>
          <a:p>
            <a:pPr>
              <a:buNone/>
            </a:pPr>
            <a:r>
              <a:rPr lang="en-US" sz="1600" b="1" dirty="0"/>
              <a:t>Objective:</a:t>
            </a:r>
            <a:r>
              <a:rPr lang="en-US" sz="1600" dirty="0"/>
              <a:t> Enhance automation features, enable real-time remote monitoring, and analyze farm data.</a:t>
            </a:r>
          </a:p>
          <a:p>
            <a:pPr>
              <a:buNone/>
            </a:pPr>
            <a:endParaRPr lang="en-US" sz="1600" dirty="0"/>
          </a:p>
          <a:p>
            <a:pPr>
              <a:buNone/>
            </a:pPr>
            <a:r>
              <a:rPr lang="en-US" sz="1600" b="1" dirty="0"/>
              <a:t>Implementation:</a:t>
            </a:r>
            <a:endParaRPr lang="en-US" sz="1600" dirty="0"/>
          </a:p>
          <a:p>
            <a:pPr marL="285750" indent="-285750">
              <a:buFont typeface="Arial" panose="020B0604020202020204" pitchFamily="34" charset="0"/>
              <a:buChar char="•"/>
            </a:pPr>
            <a:r>
              <a:rPr lang="en-US" sz="1600" dirty="0"/>
              <a:t>Connecting the system to a </a:t>
            </a:r>
            <a:r>
              <a:rPr lang="en-US" sz="1600" b="1" dirty="0"/>
              <a:t>cloud platform</a:t>
            </a:r>
            <a:r>
              <a:rPr lang="en-US" sz="1600" dirty="0"/>
              <a:t> (such as Firebase or </a:t>
            </a:r>
            <a:r>
              <a:rPr lang="en-US" sz="1600" dirty="0" err="1"/>
              <a:t>ThingSpeak</a:t>
            </a:r>
            <a:r>
              <a:rPr lang="en-US" sz="1600" dirty="0"/>
              <a:t>) for remote data visualization.</a:t>
            </a:r>
          </a:p>
          <a:p>
            <a:pPr marL="285750" indent="-285750">
              <a:buFont typeface="Arial" panose="020B0604020202020204" pitchFamily="34" charset="0"/>
              <a:buChar char="•"/>
            </a:pPr>
            <a:r>
              <a:rPr lang="en-US" sz="1600" dirty="0"/>
              <a:t>Developing a </a:t>
            </a:r>
            <a:r>
              <a:rPr lang="en-US" sz="1600" b="1" dirty="0"/>
              <a:t>web dashboard</a:t>
            </a:r>
            <a:r>
              <a:rPr lang="en-US" sz="1600" dirty="0"/>
              <a:t> to display real-time temperature, humidity, and soil moisture readings.</a:t>
            </a:r>
          </a:p>
          <a:p>
            <a:pPr marL="285750" indent="-285750">
              <a:buFont typeface="Arial" panose="020B0604020202020204" pitchFamily="34" charset="0"/>
              <a:buChar char="•"/>
            </a:pPr>
            <a:r>
              <a:rPr lang="en-US" sz="1600" dirty="0"/>
              <a:t>Implementing </a:t>
            </a:r>
            <a:r>
              <a:rPr lang="en-US" sz="1600" b="1" dirty="0"/>
              <a:t>data analytics</a:t>
            </a:r>
            <a:r>
              <a:rPr lang="en-US" sz="1600" dirty="0"/>
              <a:t> to study environmental trends and predict irrigation needs.</a:t>
            </a:r>
          </a:p>
          <a:p>
            <a:pPr marL="285750" indent="-285750">
              <a:buFont typeface="Arial" panose="020B0604020202020204" pitchFamily="34" charset="0"/>
              <a:buChar char="•"/>
            </a:pPr>
            <a:r>
              <a:rPr lang="en-US" sz="1600" dirty="0"/>
              <a:t>Optimizing power consumption for energy-efficient operation.</a:t>
            </a:r>
          </a:p>
          <a:p>
            <a:pPr marL="285750" indent="-285750">
              <a:buFont typeface="Arial" panose="020B0604020202020204" pitchFamily="34" charset="0"/>
              <a:buChar char="•"/>
            </a:pPr>
            <a:r>
              <a:rPr lang="en-US" sz="1600" dirty="0"/>
              <a:t>Testing a </a:t>
            </a:r>
            <a:r>
              <a:rPr lang="en-US" sz="1600" b="1" dirty="0"/>
              <a:t>mobile-based control system</a:t>
            </a:r>
            <a:r>
              <a:rPr lang="en-US" sz="1600" dirty="0"/>
              <a:t> for farmers to monitor and control the irrigation remotely.</a:t>
            </a:r>
          </a:p>
          <a:p>
            <a:pPr marL="285750" indent="-285750">
              <a:buFont typeface="Arial" panose="020B0604020202020204" pitchFamily="34" charset="0"/>
              <a:buChar char="•"/>
            </a:pPr>
            <a:endParaRPr lang="en-US" sz="1600" dirty="0"/>
          </a:p>
          <a:p>
            <a:pPr>
              <a:buNone/>
            </a:pPr>
            <a:r>
              <a:rPr lang="en-US" sz="1600" b="1" dirty="0"/>
              <a:t>Expected Results:</a:t>
            </a:r>
            <a:endParaRPr lang="en-US" sz="1600" dirty="0"/>
          </a:p>
          <a:p>
            <a:pPr marL="285750" indent="-285750">
              <a:buFont typeface="Arial" panose="020B0604020202020204" pitchFamily="34" charset="0"/>
              <a:buChar char="•"/>
            </a:pPr>
            <a:r>
              <a:rPr lang="en-US" sz="1600" dirty="0"/>
              <a:t>Users can </a:t>
            </a:r>
            <a:r>
              <a:rPr lang="en-US" sz="1600" b="1" dirty="0"/>
              <a:t>access live sensor data remotely</a:t>
            </a:r>
            <a:r>
              <a:rPr lang="en-US" sz="1600" dirty="0"/>
              <a:t> via a mobile app or web dashboard.</a:t>
            </a:r>
          </a:p>
          <a:p>
            <a:pPr marL="285750" indent="-285750">
              <a:buFont typeface="Arial" panose="020B0604020202020204" pitchFamily="34" charset="0"/>
              <a:buChar char="•"/>
            </a:pPr>
            <a:r>
              <a:rPr lang="en-US" sz="1600" dirty="0"/>
              <a:t>The system can </a:t>
            </a:r>
            <a:r>
              <a:rPr lang="en-US" sz="1600" b="1" dirty="0"/>
              <a:t>predict and optimize irrigation schedules</a:t>
            </a:r>
            <a:r>
              <a:rPr lang="en-US" sz="1600" dirty="0"/>
              <a:t> based on data trends.</a:t>
            </a:r>
          </a:p>
          <a:p>
            <a:pPr marL="285750" indent="-285750">
              <a:buFont typeface="Arial" panose="020B0604020202020204" pitchFamily="34" charset="0"/>
              <a:buChar char="•"/>
            </a:pPr>
            <a:r>
              <a:rPr lang="en-US" sz="1600" dirty="0"/>
              <a:t>Improved </a:t>
            </a:r>
            <a:r>
              <a:rPr lang="en-US" sz="1600" b="1" dirty="0"/>
              <a:t>energy efficiency</a:t>
            </a:r>
            <a:r>
              <a:rPr lang="en-US" sz="1600" dirty="0"/>
              <a:t> through intelligent power management.</a:t>
            </a:r>
          </a:p>
        </p:txBody>
      </p:sp>
    </p:spTree>
    <p:extLst>
      <p:ext uri="{BB962C8B-B14F-4D97-AF65-F5344CB8AC3E}">
        <p14:creationId xmlns:p14="http://schemas.microsoft.com/office/powerpoint/2010/main" val="2866103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ED2AB-5A4C-36DB-FFD7-8D1CF6A7C36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67FD4A1-CA10-41F1-1ACA-2E24CF638AD2}"/>
              </a:ext>
            </a:extLst>
          </p:cNvPr>
          <p:cNvSpPr txBox="1"/>
          <p:nvPr/>
        </p:nvSpPr>
        <p:spPr>
          <a:xfrm>
            <a:off x="1145457" y="1536174"/>
            <a:ext cx="10087897" cy="3847207"/>
          </a:xfrm>
          <a:prstGeom prst="rect">
            <a:avLst/>
          </a:prstGeom>
          <a:noFill/>
        </p:spPr>
        <p:txBody>
          <a:bodyPr wrap="square">
            <a:spAutoFit/>
          </a:bodyPr>
          <a:lstStyle/>
          <a:p>
            <a:pPr>
              <a:buNone/>
            </a:pPr>
            <a:r>
              <a:rPr lang="en-US" sz="1600" b="1" dirty="0"/>
              <a:t>Iteration 3: AI-Based Analytics and Blockchain Traceability System:</a:t>
            </a:r>
          </a:p>
          <a:p>
            <a:pPr>
              <a:buNone/>
            </a:pPr>
            <a:endParaRPr lang="en-US" sz="1600" b="1" dirty="0"/>
          </a:p>
          <a:p>
            <a:pPr>
              <a:buNone/>
            </a:pPr>
            <a:r>
              <a:rPr lang="en-US" sz="1600" b="1" dirty="0"/>
              <a:t>Objective:</a:t>
            </a:r>
            <a:r>
              <a:rPr lang="en-US" sz="1600" dirty="0"/>
              <a:t> Implement advanced AI-driven analytics and enhance transparency using blockchain.</a:t>
            </a:r>
          </a:p>
          <a:p>
            <a:pPr>
              <a:buNone/>
            </a:pPr>
            <a:r>
              <a:rPr lang="en-US" sz="1600" b="1" dirty="0"/>
              <a:t>Planned Implementation:</a:t>
            </a:r>
          </a:p>
          <a:p>
            <a:pPr>
              <a:buNone/>
            </a:pPr>
            <a:endParaRPr lang="en-US" sz="1600" dirty="0"/>
          </a:p>
          <a:p>
            <a:pPr marL="285750" indent="-285750">
              <a:buFont typeface="Arial" panose="020B0604020202020204" pitchFamily="34" charset="0"/>
              <a:buChar char="•"/>
            </a:pPr>
            <a:r>
              <a:rPr lang="en-US" sz="1600" b="1" dirty="0"/>
              <a:t>AI-powered analytics</a:t>
            </a:r>
            <a:r>
              <a:rPr lang="en-US" sz="1600" dirty="0"/>
              <a:t> to predict soil conditions and crop health using machine learning models.</a:t>
            </a:r>
          </a:p>
          <a:p>
            <a:pPr marL="285750" indent="-285750">
              <a:buFont typeface="Arial" panose="020B0604020202020204" pitchFamily="34" charset="0"/>
              <a:buChar char="•"/>
            </a:pPr>
            <a:r>
              <a:rPr lang="en-US" sz="1600" b="1" dirty="0"/>
              <a:t>Blockchain-based food supply chain traceability</a:t>
            </a:r>
            <a:r>
              <a:rPr lang="en-US" sz="1600" dirty="0"/>
              <a:t> for secure and transparent farming records.</a:t>
            </a:r>
          </a:p>
          <a:p>
            <a:pPr marL="285750" indent="-285750">
              <a:buFont typeface="Arial" panose="020B0604020202020204" pitchFamily="34" charset="0"/>
              <a:buChar char="•"/>
            </a:pPr>
            <a:r>
              <a:rPr lang="en-US" sz="1600" b="1" dirty="0"/>
              <a:t>Drone and IoT integration</a:t>
            </a:r>
            <a:r>
              <a:rPr lang="en-US" sz="1600" dirty="0"/>
              <a:t> to enable precision farming and automated monitoring.</a:t>
            </a:r>
          </a:p>
          <a:p>
            <a:pPr marL="285750" indent="-285750">
              <a:buFont typeface="Arial" panose="020B0604020202020204" pitchFamily="34" charset="0"/>
              <a:buChar char="•"/>
            </a:pPr>
            <a:r>
              <a:rPr lang="en-US" sz="1600" b="1" dirty="0"/>
              <a:t>Weather API integration</a:t>
            </a:r>
            <a:r>
              <a:rPr lang="en-US" sz="1600" dirty="0"/>
              <a:t> for real-time climate predictions to adjust farming strategies.</a:t>
            </a:r>
          </a:p>
          <a:p>
            <a:pPr marL="285750" indent="-285750">
              <a:buFont typeface="Arial" panose="020B0604020202020204" pitchFamily="34" charset="0"/>
              <a:buChar char="•"/>
            </a:pPr>
            <a:endParaRPr lang="en-US" sz="1600" dirty="0"/>
          </a:p>
          <a:p>
            <a:pPr>
              <a:buNone/>
            </a:pPr>
            <a:r>
              <a:rPr lang="en-US" sz="1600" b="1" dirty="0"/>
              <a:t>Expected Results:</a:t>
            </a:r>
          </a:p>
          <a:p>
            <a:pPr>
              <a:buNone/>
            </a:pPr>
            <a:endParaRPr lang="en-US" sz="1600" dirty="0"/>
          </a:p>
          <a:p>
            <a:pPr marL="285750" indent="-285750">
              <a:buFont typeface="Arial" panose="020B0604020202020204" pitchFamily="34" charset="0"/>
              <a:buChar char="•"/>
            </a:pPr>
            <a:r>
              <a:rPr lang="en-US" sz="1600" dirty="0"/>
              <a:t>AI-based predictions can </a:t>
            </a:r>
            <a:r>
              <a:rPr lang="en-US" sz="1600" b="1" dirty="0"/>
              <a:t>help farmers prevent crop diseases</a:t>
            </a:r>
            <a:r>
              <a:rPr lang="en-US" sz="1600" dirty="0"/>
              <a:t> and optimize resource use.</a:t>
            </a:r>
          </a:p>
          <a:p>
            <a:pPr marL="285750" indent="-285750">
              <a:buFont typeface="Arial" panose="020B0604020202020204" pitchFamily="34" charset="0"/>
              <a:buChar char="•"/>
            </a:pPr>
            <a:r>
              <a:rPr lang="en-US" sz="1600" dirty="0"/>
              <a:t>Blockchain integration ensures </a:t>
            </a:r>
            <a:r>
              <a:rPr lang="en-US" sz="1600" b="1" dirty="0"/>
              <a:t>secure and transparent farm-to-market tracking</a:t>
            </a:r>
            <a:r>
              <a:rPr lang="en-US" sz="1600" dirty="0"/>
              <a:t>.</a:t>
            </a:r>
          </a:p>
          <a:p>
            <a:pPr marL="285750" indent="-285750">
              <a:buFont typeface="Arial" panose="020B0604020202020204" pitchFamily="34" charset="0"/>
              <a:buChar char="•"/>
            </a:pPr>
            <a:r>
              <a:rPr lang="en-US" sz="1600" dirty="0"/>
              <a:t>The system evolves into a </a:t>
            </a:r>
            <a:r>
              <a:rPr lang="en-US" sz="1600" b="1" dirty="0"/>
              <a:t>fully autonomous, self-sustaining smart farm model</a:t>
            </a:r>
            <a:r>
              <a:rPr lang="en-US" sz="1600" dirty="0"/>
              <a:t>.</a:t>
            </a:r>
          </a:p>
        </p:txBody>
      </p:sp>
      <p:sp>
        <p:nvSpPr>
          <p:cNvPr id="8" name="TextBox 7">
            <a:extLst>
              <a:ext uri="{FF2B5EF4-FFF2-40B4-BE49-F238E27FC236}">
                <a16:creationId xmlns:a16="http://schemas.microsoft.com/office/drawing/2014/main" id="{4F97A4A5-FD71-F6C6-D4D6-C93779A1F3E7}"/>
              </a:ext>
            </a:extLst>
          </p:cNvPr>
          <p:cNvSpPr txBox="1"/>
          <p:nvPr/>
        </p:nvSpPr>
        <p:spPr>
          <a:xfrm>
            <a:off x="1145457" y="757085"/>
            <a:ext cx="9566787" cy="400110"/>
          </a:xfrm>
          <a:prstGeom prst="rect">
            <a:avLst/>
          </a:prstGeom>
          <a:noFill/>
        </p:spPr>
        <p:txBody>
          <a:bodyPr wrap="square" rtlCol="0">
            <a:spAutoFit/>
          </a:bodyPr>
          <a:lstStyle/>
          <a:p>
            <a:r>
              <a:rPr lang="en-US" sz="2000" b="1" u="sng" spc="50" dirty="0">
                <a:latin typeface="Montserrat" panose="00000500000000000000" pitchFamily="2" charset="0"/>
              </a:rPr>
              <a:t>Implementation</a:t>
            </a:r>
            <a:r>
              <a:rPr lang="en-US" sz="2000" b="1" u="sng" spc="25" dirty="0">
                <a:latin typeface="Montserrat" panose="00000500000000000000" pitchFamily="2" charset="0"/>
              </a:rPr>
              <a:t> </a:t>
            </a:r>
            <a:r>
              <a:rPr lang="en-US" sz="2000" b="1" u="sng" spc="100" dirty="0">
                <a:latin typeface="Montserrat" panose="00000500000000000000" pitchFamily="2" charset="0"/>
              </a:rPr>
              <a:t>and</a:t>
            </a:r>
            <a:r>
              <a:rPr lang="en-US" sz="2000" b="1" u="sng" spc="35" dirty="0">
                <a:latin typeface="Montserrat" panose="00000500000000000000" pitchFamily="2" charset="0"/>
              </a:rPr>
              <a:t> </a:t>
            </a:r>
            <a:r>
              <a:rPr lang="en-US" sz="2000" b="1" u="sng" dirty="0">
                <a:latin typeface="Montserrat" panose="00000500000000000000" pitchFamily="2" charset="0"/>
              </a:rPr>
              <a:t>Results</a:t>
            </a:r>
            <a:r>
              <a:rPr lang="en-US" sz="2000" b="1" u="sng" spc="60" dirty="0">
                <a:latin typeface="Montserrat" panose="00000500000000000000" pitchFamily="2" charset="0"/>
              </a:rPr>
              <a:t> </a:t>
            </a:r>
            <a:r>
              <a:rPr lang="en-US" sz="2000" b="1" u="sng" spc="-340" dirty="0">
                <a:latin typeface="Montserrat" panose="00000500000000000000" pitchFamily="2" charset="0"/>
              </a:rPr>
              <a:t>–</a:t>
            </a:r>
            <a:r>
              <a:rPr lang="en-US" sz="2000" b="1" u="sng" spc="25" dirty="0">
                <a:latin typeface="Montserrat" panose="00000500000000000000" pitchFamily="2" charset="0"/>
              </a:rPr>
              <a:t> </a:t>
            </a:r>
            <a:r>
              <a:rPr lang="en-US" sz="2000" b="1" u="sng" dirty="0">
                <a:latin typeface="Montserrat" panose="00000500000000000000" pitchFamily="2" charset="0"/>
              </a:rPr>
              <a:t>Iteration </a:t>
            </a:r>
            <a:r>
              <a:rPr lang="en-US" sz="2000" b="1" u="sng" spc="40" dirty="0">
                <a:latin typeface="Montserrat" panose="00000500000000000000" pitchFamily="2" charset="0"/>
              </a:rPr>
              <a:t>3</a:t>
            </a:r>
            <a:r>
              <a:rPr lang="en-US" sz="2000" b="1" u="sng" spc="-655" dirty="0">
                <a:latin typeface="Montserrat" panose="00000500000000000000" pitchFamily="2" charset="0"/>
              </a:rPr>
              <a:t>:</a:t>
            </a:r>
            <a:endParaRPr lang="en-IN" sz="2000" b="1" u="sng" dirty="0">
              <a:latin typeface="Montserrat" panose="00000500000000000000" pitchFamily="2" charset="0"/>
            </a:endParaRPr>
          </a:p>
        </p:txBody>
      </p:sp>
    </p:spTree>
    <p:extLst>
      <p:ext uri="{BB962C8B-B14F-4D97-AF65-F5344CB8AC3E}">
        <p14:creationId xmlns:p14="http://schemas.microsoft.com/office/powerpoint/2010/main" val="2964559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764259-06AE-E3B4-15F8-2ABE8AD5775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155306A-0C2E-4223-18CC-FB87E9E8AD74}"/>
              </a:ext>
            </a:extLst>
          </p:cNvPr>
          <p:cNvSpPr txBox="1"/>
          <p:nvPr/>
        </p:nvSpPr>
        <p:spPr>
          <a:xfrm>
            <a:off x="1285336" y="402977"/>
            <a:ext cx="10087897" cy="400110"/>
          </a:xfrm>
          <a:prstGeom prst="rect">
            <a:avLst/>
          </a:prstGeom>
          <a:noFill/>
        </p:spPr>
        <p:txBody>
          <a:bodyPr wrap="square">
            <a:spAutoFit/>
          </a:bodyPr>
          <a:lstStyle/>
          <a:p>
            <a:r>
              <a:rPr lang="en-US" sz="2000" b="1" u="sng" dirty="0">
                <a:latin typeface="Montserrat" panose="00000500000000000000" pitchFamily="2" charset="0"/>
              </a:rPr>
              <a:t>Model of the project:</a:t>
            </a:r>
          </a:p>
        </p:txBody>
      </p:sp>
      <p:pic>
        <p:nvPicPr>
          <p:cNvPr id="4" name="Picture 3">
            <a:extLst>
              <a:ext uri="{FF2B5EF4-FFF2-40B4-BE49-F238E27FC236}">
                <a16:creationId xmlns:a16="http://schemas.microsoft.com/office/drawing/2014/main" id="{3A13C928-816E-3429-CC75-AFDDE8D35CDB}"/>
              </a:ext>
            </a:extLst>
          </p:cNvPr>
          <p:cNvPicPr>
            <a:picLocks noChangeAspect="1"/>
          </p:cNvPicPr>
          <p:nvPr/>
        </p:nvPicPr>
        <p:blipFill>
          <a:blip r:embed="rId2"/>
          <a:stretch>
            <a:fillRect/>
          </a:stretch>
        </p:blipFill>
        <p:spPr>
          <a:xfrm>
            <a:off x="3485074" y="1101213"/>
            <a:ext cx="5688423" cy="5353810"/>
          </a:xfrm>
          <a:prstGeom prst="rect">
            <a:avLst/>
          </a:prstGeom>
        </p:spPr>
      </p:pic>
    </p:spTree>
    <p:extLst>
      <p:ext uri="{BB962C8B-B14F-4D97-AF65-F5344CB8AC3E}">
        <p14:creationId xmlns:p14="http://schemas.microsoft.com/office/powerpoint/2010/main" val="3412398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02772-216D-BEFA-7BBE-EC6E613D635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AB2AB9F-74A9-736E-FDED-520412BB53FE}"/>
              </a:ext>
            </a:extLst>
          </p:cNvPr>
          <p:cNvSpPr txBox="1"/>
          <p:nvPr/>
        </p:nvSpPr>
        <p:spPr>
          <a:xfrm>
            <a:off x="1052051" y="572223"/>
            <a:ext cx="10087897" cy="400110"/>
          </a:xfrm>
          <a:prstGeom prst="rect">
            <a:avLst/>
          </a:prstGeom>
          <a:noFill/>
        </p:spPr>
        <p:txBody>
          <a:bodyPr wrap="square">
            <a:spAutoFit/>
          </a:bodyPr>
          <a:lstStyle/>
          <a:p>
            <a:r>
              <a:rPr lang="en-US" sz="2000" b="1" u="sng" dirty="0">
                <a:latin typeface="Montserrat" panose="00000500000000000000" pitchFamily="2" charset="0"/>
              </a:rPr>
              <a:t> Readings:</a:t>
            </a:r>
          </a:p>
        </p:txBody>
      </p:sp>
      <p:pic>
        <p:nvPicPr>
          <p:cNvPr id="4" name="Picture 3">
            <a:extLst>
              <a:ext uri="{FF2B5EF4-FFF2-40B4-BE49-F238E27FC236}">
                <a16:creationId xmlns:a16="http://schemas.microsoft.com/office/drawing/2014/main" id="{BC88B01E-54E8-2402-08DA-8396B14D637F}"/>
              </a:ext>
            </a:extLst>
          </p:cNvPr>
          <p:cNvPicPr>
            <a:picLocks noChangeAspect="1"/>
          </p:cNvPicPr>
          <p:nvPr/>
        </p:nvPicPr>
        <p:blipFill>
          <a:blip r:embed="rId2"/>
          <a:stretch>
            <a:fillRect/>
          </a:stretch>
        </p:blipFill>
        <p:spPr>
          <a:xfrm>
            <a:off x="2162483" y="1216315"/>
            <a:ext cx="7227323" cy="4425369"/>
          </a:xfrm>
          <a:prstGeom prst="rect">
            <a:avLst/>
          </a:prstGeom>
        </p:spPr>
      </p:pic>
    </p:spTree>
    <p:extLst>
      <p:ext uri="{BB962C8B-B14F-4D97-AF65-F5344CB8AC3E}">
        <p14:creationId xmlns:p14="http://schemas.microsoft.com/office/powerpoint/2010/main" val="3785065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dirty="0"/>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Conclusion &amp; Future Work</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8EB3901A-2C1A-A66B-C9AE-81E8FAFAB4FF}"/>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sz="1600" b="1" dirty="0">
                <a:latin typeface="Verdana" panose="020B0604030504040204" pitchFamily="34" charset="0"/>
                <a:ea typeface="Verdana" panose="020B0604030504040204" pitchFamily="34" charset="0"/>
              </a:rPr>
              <a:t>Conclusion:</a:t>
            </a:r>
          </a:p>
          <a:p>
            <a:pPr marL="0" marR="0" lvl="0" indent="0" rtl="0">
              <a:lnSpc>
                <a:spcPct val="100000"/>
              </a:lnSpc>
              <a:spcBef>
                <a:spcPts val="0"/>
              </a:spcBef>
              <a:spcAft>
                <a:spcPts val="0"/>
              </a:spcAft>
              <a:buNone/>
            </a:pPr>
            <a:r>
              <a:rPr lang="en-US" sz="1600" dirty="0"/>
              <a:t>The development of a smart irrigation system using IoT technology offers a significant improvement in resource management and agricultural productivity. By integrating sensors for temperature, humidity, water level, and soil moisture with a microcontroller and cloud-based platform, the system ensures efficient water usage and reduces manual intervention. The automated control of pumps and other actuators based on real-time sensor data enhances precision in irrigation, leading to better crop yields and sustainability.</a:t>
            </a:r>
            <a:endParaRPr lang="en-IN" sz="1600"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Future Work:</a:t>
            </a:r>
          </a:p>
          <a:p>
            <a:endParaRPr lang="en-IN" b="1"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
        <p:nvSpPr>
          <p:cNvPr id="2" name="Rectangle 1">
            <a:extLst>
              <a:ext uri="{FF2B5EF4-FFF2-40B4-BE49-F238E27FC236}">
                <a16:creationId xmlns:a16="http://schemas.microsoft.com/office/drawing/2014/main" id="{C6A7AD9A-CC02-0E7C-BCCD-253BDC9C6CEE}"/>
              </a:ext>
            </a:extLst>
          </p:cNvPr>
          <p:cNvSpPr>
            <a:spLocks noChangeArrowheads="1"/>
          </p:cNvSpPr>
          <p:nvPr/>
        </p:nvSpPr>
        <p:spPr bwMode="auto">
          <a:xfrm>
            <a:off x="452283" y="3151536"/>
            <a:ext cx="10565069"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Microclimate-Specific Farming:</a:t>
            </a:r>
            <a:r>
              <a:rPr kumimoji="0" lang="en-US" altLang="en-US" sz="1600" b="0" i="0" u="none" strike="noStrike" cap="none" normalizeH="0" baseline="0" dirty="0">
                <a:ln>
                  <a:noFill/>
                </a:ln>
                <a:solidFill>
                  <a:schemeClr val="tx1"/>
                </a:solidFill>
                <a:effectLst/>
                <a:latin typeface="Arial" panose="020B0604020202020204" pitchFamily="34" charset="0"/>
              </a:rPr>
              <a:t> IoT devices monitor hyper-local conditions, enabling efficient resource allocation for optimal crop growth.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Dynamic Plant Bio-Response Monitoring:</a:t>
            </a:r>
            <a:r>
              <a:rPr kumimoji="0" lang="en-US" altLang="en-US" sz="1600" b="0" i="0" u="none" strike="noStrike" cap="none" normalizeH="0" baseline="0" dirty="0">
                <a:ln>
                  <a:noFill/>
                </a:ln>
                <a:solidFill>
                  <a:schemeClr val="tx1"/>
                </a:solidFill>
                <a:effectLst/>
                <a:latin typeface="Arial" panose="020B0604020202020204" pitchFamily="34" charset="0"/>
              </a:rPr>
              <a:t> Real-time tracking of crop physiological signals allows for adaptive interventions, enhancing growth conditions and productivity.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Blockchain Integration:</a:t>
            </a:r>
            <a:r>
              <a:rPr kumimoji="0" lang="en-US" altLang="en-US" sz="1600" b="0" i="0" u="none" strike="noStrike" cap="none" normalizeH="0" baseline="0" dirty="0">
                <a:ln>
                  <a:noFill/>
                </a:ln>
                <a:solidFill>
                  <a:schemeClr val="tx1"/>
                </a:solidFill>
                <a:effectLst/>
                <a:latin typeface="Arial" panose="020B0604020202020204" pitchFamily="34" charset="0"/>
              </a:rPr>
              <a:t> Ensures transparent and tamper-proof supply chains, fostering trust between producers and consumers and providing reliable information on food origins.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Autonomous Crop Breeding Systems:</a:t>
            </a:r>
            <a:r>
              <a:rPr kumimoji="0" lang="en-US" altLang="en-US" sz="1600" b="0" i="0" u="none" strike="noStrike" cap="none" normalizeH="0" baseline="0" dirty="0">
                <a:ln>
                  <a:noFill/>
                </a:ln>
                <a:solidFill>
                  <a:schemeClr val="tx1"/>
                </a:solidFill>
                <a:effectLst/>
                <a:latin typeface="Arial" panose="020B0604020202020204" pitchFamily="34" charset="0"/>
              </a:rPr>
              <a:t> IoT and AI technologies automate the creation of high-yield, climate-resilient crop varieties, reducing breeding time and resource consumption.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Collaborative Decentralized Farming Platforms:</a:t>
            </a:r>
            <a:r>
              <a:rPr kumimoji="0" lang="en-US" altLang="en-US" sz="1600" b="0" i="0" u="none" strike="noStrike" cap="none" normalizeH="0" baseline="0" dirty="0">
                <a:ln>
                  <a:noFill/>
                </a:ln>
                <a:solidFill>
                  <a:schemeClr val="tx1"/>
                </a:solidFill>
                <a:effectLst/>
                <a:latin typeface="Arial" panose="020B0604020202020204" pitchFamily="34" charset="0"/>
              </a:rPr>
              <a:t> These platforms offer small-scale farmers shared infrastructure, real-time data, and collective insights, fostering cooperation and boosting productivity. </a:t>
            </a:r>
          </a:p>
        </p:txBody>
      </p:sp>
    </p:spTree>
    <p:extLst>
      <p:ext uri="{BB962C8B-B14F-4D97-AF65-F5344CB8AC3E}">
        <p14:creationId xmlns:p14="http://schemas.microsoft.com/office/powerpoint/2010/main" val="5678261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g2fee63df26b_0_0"/>
          <p:cNvSpPr txBox="1"/>
          <p:nvPr/>
        </p:nvSpPr>
        <p:spPr>
          <a:xfrm>
            <a:off x="1233714" y="2607717"/>
            <a:ext cx="9724500" cy="1862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500"/>
              <a:buFont typeface="Arial"/>
              <a:buNone/>
            </a:pPr>
            <a:r>
              <a:rPr lang="en-US" sz="11500" b="1" i="0" u="none" strike="noStrike" cap="none">
                <a:solidFill>
                  <a:srgbClr val="007069"/>
                </a:solidFill>
                <a:latin typeface="Open Sans"/>
                <a:ea typeface="Open Sans"/>
                <a:cs typeface="Open Sans"/>
                <a:sym typeface="Open Sans"/>
              </a:rPr>
              <a:t>THANK </a:t>
            </a:r>
            <a:r>
              <a:rPr lang="en-US" sz="11500" b="1" i="0" u="none" strike="noStrike" cap="none">
                <a:solidFill>
                  <a:srgbClr val="A5A5A5"/>
                </a:solidFill>
                <a:latin typeface="Open Sans"/>
                <a:ea typeface="Open Sans"/>
                <a:cs typeface="Open Sans"/>
                <a:sym typeface="Open Sans"/>
              </a:rPr>
              <a:t>YOU</a:t>
            </a:r>
            <a:endParaRPr sz="1400" b="0" i="0" u="none" strike="noStrike" cap="none">
              <a:solidFill>
                <a:srgbClr val="000000"/>
              </a:solidFill>
              <a:latin typeface="Aharoni"/>
              <a:ea typeface="Aharoni"/>
              <a:cs typeface="Aharoni"/>
              <a:sym typeface="Aharoni"/>
            </a:endParaRPr>
          </a:p>
        </p:txBody>
      </p:sp>
      <p:sp>
        <p:nvSpPr>
          <p:cNvPr id="744" name="Google Shape;744;g2fee63df26b_0_0"/>
          <p:cNvSpPr txBox="1"/>
          <p:nvPr/>
        </p:nvSpPr>
        <p:spPr>
          <a:xfrm>
            <a:off x="1596571" y="4466045"/>
            <a:ext cx="8998800"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a:solidFill>
                  <a:srgbClr val="7F7F7F"/>
                </a:solidFill>
                <a:latin typeface="Open Sans"/>
                <a:ea typeface="Open Sans"/>
                <a:cs typeface="Open Sans"/>
                <a:sym typeface="Open Sans"/>
              </a:rPr>
              <a:t>Have a Great Day ! </a:t>
            </a:r>
            <a:endParaRPr sz="1400" b="0" i="0" u="none" strike="noStrike" cap="none" dirty="0">
              <a:solidFill>
                <a:srgbClr val="000000"/>
              </a:solidFill>
              <a:latin typeface="Aharoni"/>
              <a:ea typeface="Aharoni"/>
              <a:cs typeface="Aharoni"/>
              <a:sym typeface="Aharon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sng" strike="noStrike" cap="none" dirty="0">
                <a:solidFill>
                  <a:srgbClr val="000000"/>
                </a:solidFill>
                <a:latin typeface="Montserrat"/>
                <a:ea typeface="Montserrat"/>
                <a:cs typeface="Montserrat"/>
                <a:sym typeface="Montserrat"/>
              </a:rPr>
              <a:t>Objective and Goals:</a:t>
            </a:r>
            <a:endParaRPr u="sng" dirty="0"/>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Objective </a:t>
            </a:r>
            <a:endParaRPr sz="1000" b="1" i="0" u="none" strike="noStrike" cap="none" dirty="0">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50606" y="2726597"/>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1000124" y="1268361"/>
            <a:ext cx="9943179" cy="1384995"/>
          </a:xfrm>
          <a:prstGeom prst="rect">
            <a:avLst/>
          </a:prstGeom>
          <a:noFill/>
        </p:spPr>
        <p:txBody>
          <a:bodyPr wrap="square" rtlCol="0">
            <a:spAutoFit/>
          </a:bodyPr>
          <a:lstStyle/>
          <a:p>
            <a:r>
              <a:rPr lang="en-US" dirty="0"/>
              <a:t>The future of farming lies in </a:t>
            </a:r>
            <a:r>
              <a:rPr lang="en-US" b="1" dirty="0"/>
              <a:t>IoT-powered smart agriculture systems</a:t>
            </a:r>
            <a:r>
              <a:rPr lang="en-US" dirty="0"/>
              <a:t> that revolutionize traditional practices by integrating IoT devices and sensors for real-time monitoring of parameters like temperature, humidity, soil moisture, and light intensity. These systems enable precision farming, optimizing resource use, automating processes, and providing predictive insights through data analytics. By reducing waste, enhancing productivity, and promoting sustainability, IoT-driven agriculture addresses global challenges like food security and climate change, paving the way for a more efficient, connected, and eco-friendly farming landscape.</a:t>
            </a:r>
            <a:endParaRPr lang="en-IN" dirty="0">
              <a:latin typeface="Verdana" panose="020B0604030504040204" pitchFamily="34" charset="0"/>
              <a:ea typeface="Verdana" panose="020B0604030504040204" pitchFamily="34" charset="0"/>
            </a:endParaRPr>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
        <p:nvSpPr>
          <p:cNvPr id="11" name="TextBox 10">
            <a:extLst>
              <a:ext uri="{FF2B5EF4-FFF2-40B4-BE49-F238E27FC236}">
                <a16:creationId xmlns:a16="http://schemas.microsoft.com/office/drawing/2014/main" id="{EA0534A0-93F1-67AF-A24B-A3967E2F63E6}"/>
              </a:ext>
            </a:extLst>
          </p:cNvPr>
          <p:cNvSpPr txBox="1"/>
          <p:nvPr/>
        </p:nvSpPr>
        <p:spPr>
          <a:xfrm>
            <a:off x="1000124" y="3133017"/>
            <a:ext cx="10769089" cy="1169551"/>
          </a:xfrm>
          <a:prstGeom prst="rect">
            <a:avLst/>
          </a:prstGeom>
          <a:noFill/>
        </p:spPr>
        <p:txBody>
          <a:bodyPr wrap="square">
            <a:spAutoFit/>
          </a:bodyPr>
          <a:lstStyle/>
          <a:p>
            <a:pPr marL="285750" indent="-285750">
              <a:buFont typeface="Arial" panose="020B0604020202020204" pitchFamily="34" charset="0"/>
              <a:buChar char="•"/>
            </a:pPr>
            <a:r>
              <a:rPr lang="en-US" dirty="0"/>
              <a:t>Optimize Resource Utilization </a:t>
            </a:r>
          </a:p>
          <a:p>
            <a:pPr marL="285750" indent="-285750">
              <a:buFont typeface="Arial" panose="020B0604020202020204" pitchFamily="34" charset="0"/>
              <a:buChar char="•"/>
            </a:pPr>
            <a:r>
              <a:rPr lang="en-US" dirty="0"/>
              <a:t>Enhance Crop Productivity </a:t>
            </a:r>
          </a:p>
          <a:p>
            <a:pPr marL="285750" indent="-285750">
              <a:buFont typeface="Arial" panose="020B0604020202020204" pitchFamily="34" charset="0"/>
              <a:buChar char="•"/>
            </a:pPr>
            <a:r>
              <a:rPr lang="en-US" dirty="0"/>
              <a:t>Real-time Monitoring Reduce </a:t>
            </a:r>
          </a:p>
          <a:p>
            <a:pPr marL="285750" indent="-285750">
              <a:buFont typeface="Arial" panose="020B0604020202020204" pitchFamily="34" charset="0"/>
              <a:buChar char="•"/>
            </a:pPr>
            <a:r>
              <a:rPr lang="en-US" dirty="0"/>
              <a:t>Environmental Impact Increase </a:t>
            </a:r>
          </a:p>
          <a:p>
            <a:pPr marL="285750" indent="-285750">
              <a:buFont typeface="Arial" panose="020B0604020202020204" pitchFamily="34" charset="0"/>
              <a:buChar char="•"/>
            </a:pPr>
            <a:r>
              <a:rPr lang="en-US" dirty="0"/>
              <a:t>Farm Profitability</a:t>
            </a:r>
          </a:p>
        </p:txBody>
      </p:sp>
    </p:spTree>
    <p:extLst>
      <p:ext uri="{BB962C8B-B14F-4D97-AF65-F5344CB8AC3E}">
        <p14:creationId xmlns:p14="http://schemas.microsoft.com/office/powerpoint/2010/main" val="142964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5CDDF1-C5EC-DC01-FBEF-C7A6B2442B10}"/>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3E093-3DA9-8A3C-E510-126176ACB6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4" name="Google Shape;125;p3">
            <a:extLst>
              <a:ext uri="{FF2B5EF4-FFF2-40B4-BE49-F238E27FC236}">
                <a16:creationId xmlns:a16="http://schemas.microsoft.com/office/drawing/2014/main" id="{AE975D9D-C282-5793-39FF-006A6128AA88}"/>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u="sng" dirty="0"/>
              <a:t>Abstract</a:t>
            </a:r>
            <a:endParaRPr sz="2400" b="1" u="sng" dirty="0"/>
          </a:p>
        </p:txBody>
      </p:sp>
      <p:sp>
        <p:nvSpPr>
          <p:cNvPr id="5" name="Google Shape;125;p3">
            <a:extLst>
              <a:ext uri="{FF2B5EF4-FFF2-40B4-BE49-F238E27FC236}">
                <a16:creationId xmlns:a16="http://schemas.microsoft.com/office/drawing/2014/main" id="{E0006313-1B6A-629E-85EC-9BC2F4A8D400}"/>
              </a:ext>
            </a:extLst>
          </p:cNvPr>
          <p:cNvSpPr txBox="1"/>
          <p:nvPr/>
        </p:nvSpPr>
        <p:spPr>
          <a:xfrm>
            <a:off x="452284" y="871532"/>
            <a:ext cx="11503742" cy="5735761"/>
          </a:xfrm>
          <a:prstGeom prst="rect">
            <a:avLst/>
          </a:prstGeom>
          <a:noFill/>
          <a:ln>
            <a:noFill/>
          </a:ln>
        </p:spPr>
        <p:txBody>
          <a:bodyPr spcFirstLastPara="1" wrap="square" lIns="91425" tIns="45700" rIns="91425" bIns="45700" anchor="t" anchorCtr="0">
            <a:noAutofit/>
          </a:bodyPr>
          <a:lstStyle/>
          <a:p>
            <a:r>
              <a:rPr lang="en-US" sz="1600" dirty="0"/>
              <a:t>The integration of IoT technology into agriculture is revolutionizing farming by enabling real-time monitoring of environmental conditions, soil health, and crop growth, resulting in enhanced productivity and reduced resource wastage. Key innovations include </a:t>
            </a:r>
            <a:r>
              <a:rPr lang="en-US" sz="1600" b="1" dirty="0"/>
              <a:t>microclimate-specific farming</a:t>
            </a:r>
            <a:r>
              <a:rPr lang="en-US" sz="1600" dirty="0"/>
              <a:t>, where IoT devices analyze hyper-local conditions, allowing precise resource allocation to maximize efficiency and yield. </a:t>
            </a:r>
            <a:r>
              <a:rPr lang="en-US" sz="1600" b="1" dirty="0"/>
              <a:t>Dynamic plant bio-response monitoring</a:t>
            </a:r>
            <a:r>
              <a:rPr lang="en-US" sz="1600" dirty="0"/>
              <a:t> uses IoT to track real-time physiological signals from crops, enabling adaptive interventions that optimize growth conditions and improve overall productivity.</a:t>
            </a:r>
          </a:p>
          <a:p>
            <a:endParaRPr lang="en-US" sz="1600" dirty="0"/>
          </a:p>
          <a:p>
            <a:r>
              <a:rPr lang="en-US" sz="1600" dirty="0"/>
              <a:t> Additionally, </a:t>
            </a:r>
            <a:r>
              <a:rPr lang="en-US" sz="1600" b="1" dirty="0"/>
              <a:t>blockchain integration</a:t>
            </a:r>
            <a:r>
              <a:rPr lang="en-US" sz="1600" dirty="0"/>
              <a:t> within IoT frameworks ensures transparent, tamper-proof supply chains, fostering trust among producers and consumers while providing reliable information on food origins and quality.</a:t>
            </a:r>
          </a:p>
          <a:p>
            <a:r>
              <a:rPr lang="en-US" sz="1600" dirty="0"/>
              <a:t>The project also incorporates </a:t>
            </a:r>
            <a:r>
              <a:rPr lang="en-US" sz="1600" b="1" dirty="0"/>
              <a:t>autonomous crop breeding systems</a:t>
            </a:r>
            <a:r>
              <a:rPr lang="en-US" sz="1600" dirty="0"/>
              <a:t>, leveraging IoT and AI to automate the development of high-yield, climate-resilient crop varieties, significantly reducing the time and resources needed for breeding. Furthermore, </a:t>
            </a:r>
            <a:r>
              <a:rPr lang="en-US" sz="1600" b="1" dirty="0"/>
              <a:t>collaborative decentralized farming platforms</a:t>
            </a:r>
            <a:r>
              <a:rPr lang="en-US" sz="1600" dirty="0"/>
              <a:t> empower small-scale farmers by offering access to shared infrastructure, real-time data, and collective insights, encouraging cooperation and boosting productivity.</a:t>
            </a:r>
          </a:p>
          <a:p>
            <a:endParaRPr lang="en-US" sz="1600" dirty="0"/>
          </a:p>
          <a:p>
            <a:r>
              <a:rPr lang="en-US" sz="1600" dirty="0"/>
              <a:t>This IoT-powered agriculture system addresses critical global challenges like food security and climate resilience while fostering sustainable and efficient farming ecosystems. By combining cutting-edge technology with traditional farming practices, this initiative aims to enhance resource efficiency, improve crop quality and quantity, and establish transparent supply chains, ensuring a sustainable and prosperous future for farmers worldwide.</a:t>
            </a:r>
          </a:p>
        </p:txBody>
      </p:sp>
    </p:spTree>
    <p:extLst>
      <p:ext uri="{BB962C8B-B14F-4D97-AF65-F5344CB8AC3E}">
        <p14:creationId xmlns:p14="http://schemas.microsoft.com/office/powerpoint/2010/main" val="3095937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754319" y="250707"/>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u="sng" dirty="0"/>
              <a:t>Project plan</a:t>
            </a:r>
            <a:endParaRPr sz="2400" b="1" u="sng" dirty="0"/>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447370" y="939676"/>
            <a:ext cx="11503742" cy="5735761"/>
          </a:xfrm>
          <a:prstGeom prst="rect">
            <a:avLst/>
          </a:prstGeom>
          <a:noFill/>
          <a:ln>
            <a:noFill/>
          </a:ln>
        </p:spPr>
        <p:txBody>
          <a:bodyPr spcFirstLastPara="1" wrap="square" lIns="91425" tIns="45700" rIns="91425" bIns="45700" anchor="t" anchorCtr="0">
            <a:noAutofit/>
          </a:bodyPr>
          <a:lstStyle/>
          <a:p>
            <a:endParaRPr lang="en-US" sz="1600" dirty="0"/>
          </a:p>
        </p:txBody>
      </p:sp>
      <p:graphicFrame>
        <p:nvGraphicFramePr>
          <p:cNvPr id="8" name="Table 7">
            <a:extLst>
              <a:ext uri="{FF2B5EF4-FFF2-40B4-BE49-F238E27FC236}">
                <a16:creationId xmlns:a16="http://schemas.microsoft.com/office/drawing/2014/main" id="{4A29A1DE-9505-24A6-A396-437A5061EC06}"/>
              </a:ext>
            </a:extLst>
          </p:cNvPr>
          <p:cNvGraphicFramePr>
            <a:graphicFrameLocks noGrp="1"/>
          </p:cNvGraphicFramePr>
          <p:nvPr>
            <p:extLst>
              <p:ext uri="{D42A27DB-BD31-4B8C-83A1-F6EECF244321}">
                <p14:modId xmlns:p14="http://schemas.microsoft.com/office/powerpoint/2010/main" val="2270148993"/>
              </p:ext>
            </p:extLst>
          </p:nvPr>
        </p:nvGraphicFramePr>
        <p:xfrm>
          <a:off x="447370" y="939676"/>
          <a:ext cx="11184194" cy="5205485"/>
        </p:xfrm>
        <a:graphic>
          <a:graphicData uri="http://schemas.openxmlformats.org/drawingml/2006/table">
            <a:tbl>
              <a:tblPr firstRow="1" bandRow="1">
                <a:tableStyleId>{DE7AD339-51BE-4A38-A1C7-CCF28897F289}</a:tableStyleId>
              </a:tblPr>
              <a:tblGrid>
                <a:gridCol w="1597742">
                  <a:extLst>
                    <a:ext uri="{9D8B030D-6E8A-4147-A177-3AD203B41FA5}">
                      <a16:colId xmlns:a16="http://schemas.microsoft.com/office/drawing/2014/main" val="1533689966"/>
                    </a:ext>
                  </a:extLst>
                </a:gridCol>
                <a:gridCol w="1597742">
                  <a:extLst>
                    <a:ext uri="{9D8B030D-6E8A-4147-A177-3AD203B41FA5}">
                      <a16:colId xmlns:a16="http://schemas.microsoft.com/office/drawing/2014/main" val="1473641038"/>
                    </a:ext>
                  </a:extLst>
                </a:gridCol>
                <a:gridCol w="1597742">
                  <a:extLst>
                    <a:ext uri="{9D8B030D-6E8A-4147-A177-3AD203B41FA5}">
                      <a16:colId xmlns:a16="http://schemas.microsoft.com/office/drawing/2014/main" val="41402205"/>
                    </a:ext>
                  </a:extLst>
                </a:gridCol>
                <a:gridCol w="1597742">
                  <a:extLst>
                    <a:ext uri="{9D8B030D-6E8A-4147-A177-3AD203B41FA5}">
                      <a16:colId xmlns:a16="http://schemas.microsoft.com/office/drawing/2014/main" val="1621801448"/>
                    </a:ext>
                  </a:extLst>
                </a:gridCol>
                <a:gridCol w="1597742">
                  <a:extLst>
                    <a:ext uri="{9D8B030D-6E8A-4147-A177-3AD203B41FA5}">
                      <a16:colId xmlns:a16="http://schemas.microsoft.com/office/drawing/2014/main" val="1473070924"/>
                    </a:ext>
                  </a:extLst>
                </a:gridCol>
                <a:gridCol w="1597742">
                  <a:extLst>
                    <a:ext uri="{9D8B030D-6E8A-4147-A177-3AD203B41FA5}">
                      <a16:colId xmlns:a16="http://schemas.microsoft.com/office/drawing/2014/main" val="5469442"/>
                    </a:ext>
                  </a:extLst>
                </a:gridCol>
                <a:gridCol w="1597742">
                  <a:extLst>
                    <a:ext uri="{9D8B030D-6E8A-4147-A177-3AD203B41FA5}">
                      <a16:colId xmlns:a16="http://schemas.microsoft.com/office/drawing/2014/main" val="876821926"/>
                    </a:ext>
                  </a:extLst>
                </a:gridCol>
              </a:tblGrid>
              <a:tr h="1082057">
                <a:tc>
                  <a:txBody>
                    <a:bodyPr/>
                    <a:lstStyle/>
                    <a:p>
                      <a:pPr>
                        <a:buNone/>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Phase: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tx2">
                        <a:lumMod val="75000"/>
                      </a:schemeClr>
                    </a:solidFill>
                  </a:tcPr>
                </a:tc>
                <a:tc>
                  <a:txBody>
                    <a:bodyPr/>
                    <a:lstStyle/>
                    <a:p>
                      <a:pPr>
                        <a:buNone/>
                        <a:tabLst>
                          <a:tab pos="267335" algn="l"/>
                        </a:tabLst>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Month 1</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tx2">
                        <a:lumMod val="75000"/>
                      </a:schemeClr>
                    </a:solidFill>
                  </a:tcPr>
                </a:tc>
                <a:tc>
                  <a:txBody>
                    <a:bodyPr/>
                    <a:lstStyle/>
                    <a:p>
                      <a:pPr>
                        <a:buNone/>
                        <a:tabLst>
                          <a:tab pos="267335" algn="l"/>
                        </a:tabLst>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Month 2</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tx2">
                        <a:lumMod val="75000"/>
                      </a:schemeClr>
                    </a:solidFill>
                  </a:tcPr>
                </a:tc>
                <a:tc>
                  <a:txBody>
                    <a:bodyPr/>
                    <a:lstStyle/>
                    <a:p>
                      <a:pPr>
                        <a:buNone/>
                        <a:tabLst>
                          <a:tab pos="267335" algn="l"/>
                        </a:tabLst>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Month 3</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tx2">
                        <a:lumMod val="75000"/>
                      </a:schemeClr>
                    </a:solidFill>
                  </a:tcPr>
                </a:tc>
                <a:tc>
                  <a:txBody>
                    <a:bodyPr/>
                    <a:lstStyle/>
                    <a:p>
                      <a:pPr>
                        <a:buNone/>
                        <a:tabLst>
                          <a:tab pos="267335" algn="l"/>
                        </a:tabLst>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Month 4</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tx2">
                        <a:lumMod val="75000"/>
                      </a:schemeClr>
                    </a:solidFill>
                  </a:tcPr>
                </a:tc>
                <a:tc>
                  <a:txBody>
                    <a:bodyPr/>
                    <a:lstStyle/>
                    <a:p>
                      <a:pPr>
                        <a:buNone/>
                        <a:tabLst>
                          <a:tab pos="267335" algn="l"/>
                        </a:tabLst>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Month 5</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tx2">
                        <a:lumMod val="75000"/>
                      </a:schemeClr>
                    </a:solidFill>
                  </a:tcPr>
                </a:tc>
                <a:tc>
                  <a:txBody>
                    <a:bodyPr/>
                    <a:lstStyle/>
                    <a:p>
                      <a:pPr>
                        <a:buNone/>
                        <a:tabLst>
                          <a:tab pos="267335" algn="l"/>
                        </a:tabLst>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Month 6</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tx2">
                        <a:lumMod val="75000"/>
                      </a:schemeClr>
                    </a:solidFill>
                  </a:tcPr>
                </a:tc>
                <a:extLst>
                  <a:ext uri="{0D108BD9-81ED-4DB2-BD59-A6C34878D82A}">
                    <a16:rowId xmlns:a16="http://schemas.microsoft.com/office/drawing/2014/main" val="740575675"/>
                  </a:ext>
                </a:extLst>
              </a:tr>
              <a:tr h="1374476">
                <a:tc>
                  <a:txBody>
                    <a:bodyPr/>
                    <a:lstStyle/>
                    <a:p>
                      <a:pPr>
                        <a:buNone/>
                        <a:tabLst>
                          <a:tab pos="267335" algn="l"/>
                        </a:tabLs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Research &amp; Conceptualization </a:t>
                      </a:r>
                      <a:r>
                        <a:rPr lang="en-US" sz="1400" i="1">
                          <a:effectLst/>
                          <a:latin typeface="Times New Roman" panose="02020603050405020304" pitchFamily="18" charset="0"/>
                          <a:ea typeface="Times New Roman" panose="02020603050405020304" pitchFamily="18" charset="0"/>
                          <a:cs typeface="Times New Roman" panose="02020603050405020304" pitchFamily="18" charset="0"/>
                        </a:rPr>
                        <a:t>(Finalize project scope, study IoT, AI, Blockchain, farming needs)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000000"/>
                          </a:solidFill>
                          <a:effectLst/>
                          <a:latin typeface="Arial"/>
                          <a:ea typeface="Arial"/>
                          <a:cs typeface="Arial"/>
                          <a:sym typeface="Arial"/>
                        </a:rPr>
                        <a:t>████</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000000"/>
                          </a:solidFill>
                          <a:effectLst/>
                          <a:latin typeface="Arial"/>
                          <a:ea typeface="Arial"/>
                          <a:cs typeface="Arial"/>
                          <a:sym typeface="Arial"/>
                        </a:rPr>
                        <a:t>████</a:t>
                      </a:r>
                      <a:endParaRPr lang="en-IN" dirty="0"/>
                    </a:p>
                    <a:p>
                      <a:endParaRPr lang="en-IN" dirty="0"/>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1808777127"/>
                  </a:ext>
                </a:extLst>
              </a:tr>
              <a:tr h="1603555">
                <a:tc>
                  <a:txBody>
                    <a:bodyPr/>
                    <a:lstStyle/>
                    <a:p>
                      <a:pPr>
                        <a:buNone/>
                        <a:tabLst>
                          <a:tab pos="267335" algn="l"/>
                        </a:tabLst>
                      </a:pPr>
                      <a:r>
                        <a:rPr lang="en-US" sz="1400" b="1">
                          <a:effectLst/>
                          <a:latin typeface="Times New Roman" panose="02020603050405020304" pitchFamily="18" charset="0"/>
                          <a:ea typeface="Times New Roman" panose="02020603050405020304" pitchFamily="18" charset="0"/>
                          <a:cs typeface="Times New Roman" panose="02020603050405020304" pitchFamily="18" charset="0"/>
                        </a:rPr>
                        <a:t>Design &amp; Prototyping </a:t>
                      </a:r>
                      <a:r>
                        <a:rPr lang="en-US" sz="1400" i="1">
                          <a:effectLst/>
                          <a:latin typeface="Times New Roman" panose="02020603050405020304" pitchFamily="18" charset="0"/>
                          <a:ea typeface="Times New Roman" panose="02020603050405020304" pitchFamily="18" charset="0"/>
                          <a:cs typeface="Times New Roman" panose="02020603050405020304" pitchFamily="18" charset="0"/>
                        </a:rPr>
                        <a:t>(Develop system architecture, prototype sensors, AI &amp; blockchain models)</a:t>
                      </a:r>
                      <a:endParaRPr lang="en-IN" sz="14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000000"/>
                          </a:solidFill>
                          <a:effectLst/>
                          <a:latin typeface="Arial"/>
                          <a:ea typeface="Arial"/>
                          <a:cs typeface="Arial"/>
                          <a:sym typeface="Arial"/>
                        </a:rPr>
                        <a:t>████</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000000"/>
                          </a:solidFill>
                          <a:effectLst/>
                          <a:latin typeface="Arial"/>
                          <a:ea typeface="Arial"/>
                          <a:cs typeface="Arial"/>
                          <a:sym typeface="Arial"/>
                        </a:rPr>
                        <a:t>████</a:t>
                      </a:r>
                      <a:endParaRPr lang="en-IN" dirty="0"/>
                    </a:p>
                    <a:p>
                      <a:endParaRPr lang="en-IN" dirty="0"/>
                    </a:p>
                  </a:txBody>
                  <a:tcPr/>
                </a:tc>
                <a:tc>
                  <a:txBody>
                    <a:bodyPr/>
                    <a:lstStyle/>
                    <a:p>
                      <a:endParaRPr lang="en-IN"/>
                    </a:p>
                  </a:txBody>
                  <a:tcPr/>
                </a:tc>
                <a:tc>
                  <a:txBody>
                    <a:bodyPr/>
                    <a:lstStyle/>
                    <a:p>
                      <a:endParaRPr lang="en-IN"/>
                    </a:p>
                  </a:txBody>
                  <a:tcPr/>
                </a:tc>
                <a:tc>
                  <a:txBody>
                    <a:bodyPr/>
                    <a:lstStyle/>
                    <a:p>
                      <a:endParaRPr lang="en-IN"/>
                    </a:p>
                  </a:txBody>
                  <a:tcPr/>
                </a:tc>
                <a:extLst>
                  <a:ext uri="{0D108BD9-81ED-4DB2-BD59-A6C34878D82A}">
                    <a16:rowId xmlns:a16="http://schemas.microsoft.com/office/drawing/2014/main" val="4095979784"/>
                  </a:ext>
                </a:extLst>
              </a:tr>
              <a:tr h="1145397">
                <a:tc>
                  <a:txBody>
                    <a:bodyPr/>
                    <a:lstStyle/>
                    <a:p>
                      <a:pPr>
                        <a:buNone/>
                        <a:tabLst>
                          <a:tab pos="267335" algn="l"/>
                        </a:tabLst>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Pilot Testing </a:t>
                      </a:r>
                      <a:r>
                        <a:rPr lang="en-US" sz="1400" i="1" dirty="0">
                          <a:effectLst/>
                          <a:latin typeface="Times New Roman" panose="02020603050405020304" pitchFamily="18" charset="0"/>
                          <a:ea typeface="Times New Roman" panose="02020603050405020304" pitchFamily="18" charset="0"/>
                          <a:cs typeface="Times New Roman" panose="02020603050405020304" pitchFamily="18" charset="0"/>
                        </a:rPr>
                        <a:t>(Deploy IoT devices on farms, collect feedback, refine technology)</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endParaRPr lang="en-IN"/>
                    </a:p>
                  </a:txBody>
                  <a:tcPr/>
                </a:tc>
                <a:tc>
                  <a:txBody>
                    <a:bodyPr/>
                    <a:lstStyle/>
                    <a:p>
                      <a:endParaRPr lang="en-IN"/>
                    </a:p>
                  </a:txBody>
                  <a:tcPr/>
                </a:tc>
                <a:tc>
                  <a:txBody>
                    <a:bodyPr/>
                    <a:lstStyle/>
                    <a:p>
                      <a:endParaRPr lang="en-IN"/>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000000"/>
                          </a:solidFill>
                          <a:effectLst/>
                          <a:latin typeface="Arial"/>
                          <a:ea typeface="Arial"/>
                          <a:cs typeface="Arial"/>
                          <a:sym typeface="Arial"/>
                        </a:rPr>
                        <a:t>████</a:t>
                      </a:r>
                      <a:endParaRPr lang="en-IN" dirty="0"/>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400" b="1" i="0" u="none" strike="noStrike" cap="none" dirty="0">
                          <a:solidFill>
                            <a:srgbClr val="000000"/>
                          </a:solidFill>
                          <a:effectLst/>
                          <a:latin typeface="Arial"/>
                          <a:ea typeface="Arial"/>
                          <a:cs typeface="Arial"/>
                          <a:sym typeface="Arial"/>
                        </a:rPr>
                        <a:t>████</a:t>
                      </a:r>
                      <a:endParaRPr lang="en-IN" dirty="0"/>
                    </a:p>
                    <a:p>
                      <a:endParaRPr lang="en-IN" dirty="0"/>
                    </a:p>
                  </a:txBody>
                  <a:tcPr/>
                </a:tc>
                <a:tc>
                  <a:txBody>
                    <a:bodyPr/>
                    <a:lstStyle/>
                    <a:p>
                      <a:endParaRPr lang="en-IN" dirty="0"/>
                    </a:p>
                  </a:txBody>
                  <a:tcPr/>
                </a:tc>
                <a:extLst>
                  <a:ext uri="{0D108BD9-81ED-4DB2-BD59-A6C34878D82A}">
                    <a16:rowId xmlns:a16="http://schemas.microsoft.com/office/drawing/2014/main" val="1620374558"/>
                  </a:ext>
                </a:extLst>
              </a:tr>
            </a:tbl>
          </a:graphicData>
        </a:graphic>
      </p:graphicFrame>
    </p:spTree>
    <p:extLst>
      <p:ext uri="{BB962C8B-B14F-4D97-AF65-F5344CB8AC3E}">
        <p14:creationId xmlns:p14="http://schemas.microsoft.com/office/powerpoint/2010/main" val="2538241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5EC75-CBCB-EE76-F315-348D9A813B4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608EFF0-6535-280D-1E82-64CA5133314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4" name="Google Shape;125;p3">
            <a:extLst>
              <a:ext uri="{FF2B5EF4-FFF2-40B4-BE49-F238E27FC236}">
                <a16:creationId xmlns:a16="http://schemas.microsoft.com/office/drawing/2014/main" id="{F431DEAE-931F-BE94-837E-FFAC1163271B}"/>
              </a:ext>
            </a:extLst>
          </p:cNvPr>
          <p:cNvSpPr txBox="1"/>
          <p:nvPr/>
        </p:nvSpPr>
        <p:spPr>
          <a:xfrm>
            <a:off x="754319" y="250707"/>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u="sng" dirty="0"/>
              <a:t>Project plan</a:t>
            </a:r>
            <a:endParaRPr sz="2400" b="1" u="sng" dirty="0"/>
          </a:p>
        </p:txBody>
      </p:sp>
      <p:sp>
        <p:nvSpPr>
          <p:cNvPr id="5" name="Google Shape;125;p3">
            <a:extLst>
              <a:ext uri="{FF2B5EF4-FFF2-40B4-BE49-F238E27FC236}">
                <a16:creationId xmlns:a16="http://schemas.microsoft.com/office/drawing/2014/main" id="{8B9CF071-FD05-C438-22F7-07C122FF0C1A}"/>
              </a:ext>
            </a:extLst>
          </p:cNvPr>
          <p:cNvSpPr txBox="1"/>
          <p:nvPr/>
        </p:nvSpPr>
        <p:spPr>
          <a:xfrm>
            <a:off x="452284" y="871532"/>
            <a:ext cx="10515600" cy="5735761"/>
          </a:xfrm>
          <a:prstGeom prst="rect">
            <a:avLst/>
          </a:prstGeom>
          <a:noFill/>
          <a:ln>
            <a:noFill/>
          </a:ln>
        </p:spPr>
        <p:txBody>
          <a:bodyPr spcFirstLastPara="1" wrap="square" lIns="91425" tIns="45700" rIns="91425" bIns="45700" anchor="t" anchorCtr="0">
            <a:noAutofit/>
          </a:bodyPr>
          <a:lstStyle/>
          <a:p>
            <a:endParaRPr lang="en-US" sz="1600" dirty="0"/>
          </a:p>
        </p:txBody>
      </p:sp>
      <p:graphicFrame>
        <p:nvGraphicFramePr>
          <p:cNvPr id="2" name="Table 1">
            <a:extLst>
              <a:ext uri="{FF2B5EF4-FFF2-40B4-BE49-F238E27FC236}">
                <a16:creationId xmlns:a16="http://schemas.microsoft.com/office/drawing/2014/main" id="{09E4DBA0-4772-66E2-789D-5CA4423C88DF}"/>
              </a:ext>
            </a:extLst>
          </p:cNvPr>
          <p:cNvGraphicFramePr>
            <a:graphicFrameLocks noGrp="1"/>
          </p:cNvGraphicFramePr>
          <p:nvPr>
            <p:extLst>
              <p:ext uri="{D42A27DB-BD31-4B8C-83A1-F6EECF244321}">
                <p14:modId xmlns:p14="http://schemas.microsoft.com/office/powerpoint/2010/main" val="963737705"/>
              </p:ext>
            </p:extLst>
          </p:nvPr>
        </p:nvGraphicFramePr>
        <p:xfrm>
          <a:off x="589936" y="1455174"/>
          <a:ext cx="11071123" cy="4353396"/>
        </p:xfrm>
        <a:graphic>
          <a:graphicData uri="http://schemas.openxmlformats.org/drawingml/2006/table">
            <a:tbl>
              <a:tblPr firstRow="1" bandRow="1">
                <a:tableStyleId>{DE7AD339-51BE-4A38-A1C7-CCF28897F289}</a:tableStyleId>
              </a:tblPr>
              <a:tblGrid>
                <a:gridCol w="1581589">
                  <a:extLst>
                    <a:ext uri="{9D8B030D-6E8A-4147-A177-3AD203B41FA5}">
                      <a16:colId xmlns:a16="http://schemas.microsoft.com/office/drawing/2014/main" val="1206026697"/>
                    </a:ext>
                  </a:extLst>
                </a:gridCol>
                <a:gridCol w="1581589">
                  <a:extLst>
                    <a:ext uri="{9D8B030D-6E8A-4147-A177-3AD203B41FA5}">
                      <a16:colId xmlns:a16="http://schemas.microsoft.com/office/drawing/2014/main" val="1879210193"/>
                    </a:ext>
                  </a:extLst>
                </a:gridCol>
                <a:gridCol w="1581589">
                  <a:extLst>
                    <a:ext uri="{9D8B030D-6E8A-4147-A177-3AD203B41FA5}">
                      <a16:colId xmlns:a16="http://schemas.microsoft.com/office/drawing/2014/main" val="2370487461"/>
                    </a:ext>
                  </a:extLst>
                </a:gridCol>
                <a:gridCol w="1581589">
                  <a:extLst>
                    <a:ext uri="{9D8B030D-6E8A-4147-A177-3AD203B41FA5}">
                      <a16:colId xmlns:a16="http://schemas.microsoft.com/office/drawing/2014/main" val="3468019852"/>
                    </a:ext>
                  </a:extLst>
                </a:gridCol>
                <a:gridCol w="1581589">
                  <a:extLst>
                    <a:ext uri="{9D8B030D-6E8A-4147-A177-3AD203B41FA5}">
                      <a16:colId xmlns:a16="http://schemas.microsoft.com/office/drawing/2014/main" val="3126737032"/>
                    </a:ext>
                  </a:extLst>
                </a:gridCol>
                <a:gridCol w="1581589">
                  <a:extLst>
                    <a:ext uri="{9D8B030D-6E8A-4147-A177-3AD203B41FA5}">
                      <a16:colId xmlns:a16="http://schemas.microsoft.com/office/drawing/2014/main" val="4275512851"/>
                    </a:ext>
                  </a:extLst>
                </a:gridCol>
                <a:gridCol w="1581589">
                  <a:extLst>
                    <a:ext uri="{9D8B030D-6E8A-4147-A177-3AD203B41FA5}">
                      <a16:colId xmlns:a16="http://schemas.microsoft.com/office/drawing/2014/main" val="4060351232"/>
                    </a:ext>
                  </a:extLst>
                </a:gridCol>
              </a:tblGrid>
              <a:tr h="970116">
                <a:tc>
                  <a:txBody>
                    <a:bodyPr/>
                    <a:lstStyle/>
                    <a:p>
                      <a:pPr>
                        <a:buNone/>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Phase:</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tx2">
                        <a:lumMod val="75000"/>
                      </a:schemeClr>
                    </a:solidFill>
                  </a:tcPr>
                </a:tc>
                <a:tc>
                  <a:txBody>
                    <a:bodyPr/>
                    <a:lstStyle/>
                    <a:p>
                      <a:pPr>
                        <a:buNone/>
                        <a:tabLst>
                          <a:tab pos="267335" algn="l"/>
                        </a:tabLst>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Month 1</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tx2">
                        <a:lumMod val="75000"/>
                      </a:schemeClr>
                    </a:solidFill>
                  </a:tcPr>
                </a:tc>
                <a:tc>
                  <a:txBody>
                    <a:bodyPr/>
                    <a:lstStyle/>
                    <a:p>
                      <a:pPr>
                        <a:buNone/>
                        <a:tabLst>
                          <a:tab pos="267335" algn="l"/>
                        </a:tabLst>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Month 2</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tx2">
                        <a:lumMod val="75000"/>
                      </a:schemeClr>
                    </a:solidFill>
                  </a:tcPr>
                </a:tc>
                <a:tc>
                  <a:txBody>
                    <a:bodyPr/>
                    <a:lstStyle/>
                    <a:p>
                      <a:pPr>
                        <a:buNone/>
                        <a:tabLst>
                          <a:tab pos="267335" algn="l"/>
                        </a:tabLst>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Month 3</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tx2">
                        <a:lumMod val="75000"/>
                      </a:schemeClr>
                    </a:solidFill>
                  </a:tcPr>
                </a:tc>
                <a:tc>
                  <a:txBody>
                    <a:bodyPr/>
                    <a:lstStyle/>
                    <a:p>
                      <a:pPr>
                        <a:buNone/>
                        <a:tabLst>
                          <a:tab pos="267335" algn="l"/>
                        </a:tabLst>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Month 4</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tx2">
                        <a:lumMod val="75000"/>
                      </a:schemeClr>
                    </a:solidFill>
                  </a:tcPr>
                </a:tc>
                <a:tc>
                  <a:txBody>
                    <a:bodyPr/>
                    <a:lstStyle/>
                    <a:p>
                      <a:pPr>
                        <a:buNone/>
                        <a:tabLst>
                          <a:tab pos="267335" algn="l"/>
                        </a:tabLst>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Month 5</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tx2">
                        <a:lumMod val="75000"/>
                      </a:schemeClr>
                    </a:solidFill>
                  </a:tcPr>
                </a:tc>
                <a:tc>
                  <a:txBody>
                    <a:bodyPr/>
                    <a:lstStyle/>
                    <a:p>
                      <a:pPr>
                        <a:buNone/>
                        <a:tabLst>
                          <a:tab pos="267335" algn="l"/>
                        </a:tabLst>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Month 6</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solidFill>
                      <a:schemeClr val="tx2">
                        <a:lumMod val="75000"/>
                      </a:schemeClr>
                    </a:solidFill>
                  </a:tcPr>
                </a:tc>
                <a:extLst>
                  <a:ext uri="{0D108BD9-81ED-4DB2-BD59-A6C34878D82A}">
                    <a16:rowId xmlns:a16="http://schemas.microsoft.com/office/drawing/2014/main" val="4191554152"/>
                  </a:ext>
                </a:extLst>
              </a:tr>
              <a:tr h="970116">
                <a:tc>
                  <a:txBody>
                    <a:bodyPr/>
                    <a:lstStyle/>
                    <a:p>
                      <a:r>
                        <a:rPr lang="en-US" sz="1400" b="1" i="0" u="none" strike="noStrike" cap="none" dirty="0">
                          <a:solidFill>
                            <a:srgbClr val="000000"/>
                          </a:solidFill>
                          <a:effectLst/>
                          <a:latin typeface="Tahoma" panose="020B0604030504040204" pitchFamily="34" charset="0"/>
                          <a:ea typeface="Tahoma" panose="020B0604030504040204" pitchFamily="34" charset="0"/>
                          <a:cs typeface="Tahoma" panose="020B0604030504040204" pitchFamily="34" charset="0"/>
                          <a:sym typeface="Arial"/>
                        </a:rPr>
                        <a:t>System Refinement &amp; Scaling </a:t>
                      </a:r>
                      <a:r>
                        <a:rPr lang="en-US" sz="1400" b="0" i="1" u="none" strike="noStrike" cap="none" dirty="0">
                          <a:solidFill>
                            <a:srgbClr val="000000"/>
                          </a:solidFill>
                          <a:effectLst/>
                          <a:latin typeface="Tahoma" panose="020B0604030504040204" pitchFamily="34" charset="0"/>
                          <a:ea typeface="Tahoma" panose="020B0604030504040204" pitchFamily="34" charset="0"/>
                          <a:cs typeface="Tahoma" panose="020B0604030504040204" pitchFamily="34" charset="0"/>
                          <a:sym typeface="Arial"/>
                        </a:rPr>
                        <a:t>(Optimize IoT, AI, blockchain systems, expand decentralized platform)</a:t>
                      </a:r>
                      <a:endParaRPr lang="en-IN"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r>
                        <a:rPr lang="en-IN" sz="1400" b="1" i="0" u="none" strike="noStrike" cap="none" dirty="0">
                          <a:solidFill>
                            <a:srgbClr val="000000"/>
                          </a:solidFill>
                          <a:effectLst/>
                          <a:latin typeface="Arial"/>
                          <a:ea typeface="Arial"/>
                          <a:cs typeface="Arial"/>
                          <a:sym typeface="Arial"/>
                        </a:rPr>
                        <a:t>████</a:t>
                      </a:r>
                      <a:endParaRPr lang="en-IN" dirty="0"/>
                    </a:p>
                  </a:txBody>
                  <a:tcPr/>
                </a:tc>
                <a:tc>
                  <a:txBody>
                    <a:bodyPr/>
                    <a:lstStyle/>
                    <a:p>
                      <a:r>
                        <a:rPr lang="en-IN" sz="1400" b="1" i="0" u="none" strike="noStrike" cap="none" dirty="0">
                          <a:solidFill>
                            <a:srgbClr val="000000"/>
                          </a:solidFill>
                          <a:effectLst/>
                          <a:latin typeface="Arial"/>
                          <a:ea typeface="Arial"/>
                          <a:cs typeface="Arial"/>
                          <a:sym typeface="Arial"/>
                        </a:rPr>
                        <a:t>████</a:t>
                      </a:r>
                      <a:endParaRPr lang="en-IN" dirty="0"/>
                    </a:p>
                  </a:txBody>
                  <a:tcPr/>
                </a:tc>
                <a:extLst>
                  <a:ext uri="{0D108BD9-81ED-4DB2-BD59-A6C34878D82A}">
                    <a16:rowId xmlns:a16="http://schemas.microsoft.com/office/drawing/2014/main" val="3002491105"/>
                  </a:ext>
                </a:extLst>
              </a:tr>
              <a:tr h="970116">
                <a:tc>
                  <a:txBody>
                    <a:bodyPr/>
                    <a:lstStyle/>
                    <a:p>
                      <a:r>
                        <a:rPr lang="en-US" sz="1400" b="1" i="0" u="none" strike="noStrike" cap="none" dirty="0">
                          <a:solidFill>
                            <a:srgbClr val="000000"/>
                          </a:solidFill>
                          <a:effectLst/>
                          <a:latin typeface="Tahoma" panose="020B0604030504040204" pitchFamily="34" charset="0"/>
                          <a:ea typeface="Tahoma" panose="020B0604030504040204" pitchFamily="34" charset="0"/>
                          <a:cs typeface="Tahoma" panose="020B0604030504040204" pitchFamily="34" charset="0"/>
                          <a:sym typeface="Arial"/>
                        </a:rPr>
                        <a:t>Full-Scale Implementation </a:t>
                      </a:r>
                      <a:r>
                        <a:rPr lang="en-US" sz="1400" b="0" i="1" u="none" strike="noStrike" cap="none" dirty="0">
                          <a:solidFill>
                            <a:srgbClr val="000000"/>
                          </a:solidFill>
                          <a:effectLst/>
                          <a:latin typeface="Tahoma" panose="020B0604030504040204" pitchFamily="34" charset="0"/>
                          <a:ea typeface="Tahoma" panose="020B0604030504040204" pitchFamily="34" charset="0"/>
                          <a:cs typeface="Tahoma" panose="020B0604030504040204" pitchFamily="34" charset="0"/>
                          <a:sym typeface="Arial"/>
                        </a:rPr>
                        <a:t>(Deploy system at large scale, monitor &amp; evaluate performance)</a:t>
                      </a:r>
                      <a:endParaRPr lang="en-IN" dirty="0">
                        <a:latin typeface="Tahoma" panose="020B0604030504040204" pitchFamily="34" charset="0"/>
                        <a:ea typeface="Tahoma" panose="020B0604030504040204" pitchFamily="34" charset="0"/>
                        <a:cs typeface="Tahoma" panose="020B0604030504040204" pitchFamily="34" charset="0"/>
                      </a:endParaRPr>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tc>
                  <a:txBody>
                    <a:bodyPr/>
                    <a:lstStyle/>
                    <a:p>
                      <a:r>
                        <a:rPr lang="en-IN" sz="1400" b="1" i="0" u="none" strike="noStrike" cap="none" dirty="0">
                          <a:solidFill>
                            <a:srgbClr val="000000"/>
                          </a:solidFill>
                          <a:effectLst/>
                          <a:latin typeface="Arial"/>
                          <a:ea typeface="Arial"/>
                          <a:cs typeface="Arial"/>
                          <a:sym typeface="Arial"/>
                        </a:rPr>
                        <a:t>████</a:t>
                      </a:r>
                      <a:endParaRPr lang="en-IN" dirty="0"/>
                    </a:p>
                  </a:txBody>
                  <a:tcPr/>
                </a:tc>
                <a:extLst>
                  <a:ext uri="{0D108BD9-81ED-4DB2-BD59-A6C34878D82A}">
                    <a16:rowId xmlns:a16="http://schemas.microsoft.com/office/drawing/2014/main" val="4147217461"/>
                  </a:ext>
                </a:extLst>
              </a:tr>
            </a:tbl>
          </a:graphicData>
        </a:graphic>
      </p:graphicFrame>
    </p:spTree>
    <p:extLst>
      <p:ext uri="{BB962C8B-B14F-4D97-AF65-F5344CB8AC3E}">
        <p14:creationId xmlns:p14="http://schemas.microsoft.com/office/powerpoint/2010/main" val="1781026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C6ECFB60-4922-9557-3C5E-7FA842E8B16A}"/>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R="0" algn="l" rtl="0" fontAlgn="ctr"/>
            <a:endParaRPr lang="en-US" sz="1800" b="1" i="0" u="none" strike="noStrike" dirty="0">
              <a:solidFill>
                <a:srgbClr val="000000"/>
              </a:solidFill>
              <a:effectLst/>
              <a:latin typeface="Arial" panose="020B0604020202020204" pitchFamily="34" charset="0"/>
              <a:ea typeface="Arial" panose="020B060402020202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t>Literature survey</a:t>
            </a:r>
            <a:endParaRPr sz="2400" b="1" dirty="0"/>
          </a:p>
        </p:txBody>
      </p:sp>
      <p:graphicFrame>
        <p:nvGraphicFramePr>
          <p:cNvPr id="2" name="Table 1">
            <a:extLst>
              <a:ext uri="{FF2B5EF4-FFF2-40B4-BE49-F238E27FC236}">
                <a16:creationId xmlns:a16="http://schemas.microsoft.com/office/drawing/2014/main" id="{61AC1BD1-DA5A-A5AF-A4E3-D2B785530EF1}"/>
              </a:ext>
            </a:extLst>
          </p:cNvPr>
          <p:cNvGraphicFramePr>
            <a:graphicFrameLocks noGrp="1"/>
          </p:cNvGraphicFramePr>
          <p:nvPr>
            <p:extLst>
              <p:ext uri="{D42A27DB-BD31-4B8C-83A1-F6EECF244321}">
                <p14:modId xmlns:p14="http://schemas.microsoft.com/office/powerpoint/2010/main" val="454116155"/>
              </p:ext>
            </p:extLst>
          </p:nvPr>
        </p:nvGraphicFramePr>
        <p:xfrm>
          <a:off x="314632" y="719666"/>
          <a:ext cx="11798710" cy="5364480"/>
        </p:xfrm>
        <a:graphic>
          <a:graphicData uri="http://schemas.openxmlformats.org/drawingml/2006/table">
            <a:tbl>
              <a:tblPr firstRow="1" bandRow="1">
                <a:tableStyleId>{DE7AD339-51BE-4A38-A1C7-CCF28897F289}</a:tableStyleId>
              </a:tblPr>
              <a:tblGrid>
                <a:gridCol w="2359742">
                  <a:extLst>
                    <a:ext uri="{9D8B030D-6E8A-4147-A177-3AD203B41FA5}">
                      <a16:colId xmlns:a16="http://schemas.microsoft.com/office/drawing/2014/main" val="744827646"/>
                    </a:ext>
                  </a:extLst>
                </a:gridCol>
                <a:gridCol w="2359742">
                  <a:extLst>
                    <a:ext uri="{9D8B030D-6E8A-4147-A177-3AD203B41FA5}">
                      <a16:colId xmlns:a16="http://schemas.microsoft.com/office/drawing/2014/main" val="3236480883"/>
                    </a:ext>
                  </a:extLst>
                </a:gridCol>
                <a:gridCol w="2359742">
                  <a:extLst>
                    <a:ext uri="{9D8B030D-6E8A-4147-A177-3AD203B41FA5}">
                      <a16:colId xmlns:a16="http://schemas.microsoft.com/office/drawing/2014/main" val="300828475"/>
                    </a:ext>
                  </a:extLst>
                </a:gridCol>
                <a:gridCol w="2359742">
                  <a:extLst>
                    <a:ext uri="{9D8B030D-6E8A-4147-A177-3AD203B41FA5}">
                      <a16:colId xmlns:a16="http://schemas.microsoft.com/office/drawing/2014/main" val="1858236698"/>
                    </a:ext>
                  </a:extLst>
                </a:gridCol>
                <a:gridCol w="2359742">
                  <a:extLst>
                    <a:ext uri="{9D8B030D-6E8A-4147-A177-3AD203B41FA5}">
                      <a16:colId xmlns:a16="http://schemas.microsoft.com/office/drawing/2014/main" val="2697348146"/>
                    </a:ext>
                  </a:extLst>
                </a:gridCol>
              </a:tblGrid>
              <a:tr h="370840">
                <a:tc>
                  <a:txBody>
                    <a:bodyPr/>
                    <a:lstStyle/>
                    <a:p>
                      <a:r>
                        <a:rPr lang="en-IN" b="1" dirty="0"/>
                        <a:t>Study/Author(s)</a:t>
                      </a:r>
                      <a:endParaRPr lang="en-IN" dirty="0"/>
                    </a:p>
                  </a:txBody>
                  <a:tcPr anchor="ctr">
                    <a:solidFill>
                      <a:schemeClr val="tx2">
                        <a:lumMod val="75000"/>
                      </a:schemeClr>
                    </a:solidFill>
                  </a:tcPr>
                </a:tc>
                <a:tc>
                  <a:txBody>
                    <a:bodyPr/>
                    <a:lstStyle/>
                    <a:p>
                      <a:r>
                        <a:rPr lang="en-IN" b="1" dirty="0"/>
                        <a:t>Year</a:t>
                      </a:r>
                      <a:endParaRPr lang="en-US" b="1" dirty="0"/>
                    </a:p>
                  </a:txBody>
                  <a:tcPr>
                    <a:solidFill>
                      <a:schemeClr val="tx2">
                        <a:lumMod val="75000"/>
                      </a:schemeClr>
                    </a:solidFill>
                  </a:tcPr>
                </a:tc>
                <a:tc>
                  <a:txBody>
                    <a:bodyPr/>
                    <a:lstStyle/>
                    <a:p>
                      <a:r>
                        <a:rPr lang="en-IN" b="1" dirty="0"/>
                        <a:t>Focus/Objective</a:t>
                      </a:r>
                      <a:endParaRPr lang="en-IN" dirty="0"/>
                    </a:p>
                  </a:txBody>
                  <a:tcPr anchor="ctr">
                    <a:solidFill>
                      <a:schemeClr val="tx2">
                        <a:lumMod val="75000"/>
                      </a:schemeClr>
                    </a:solidFill>
                  </a:tcPr>
                </a:tc>
                <a:tc>
                  <a:txBody>
                    <a:bodyPr/>
                    <a:lstStyle/>
                    <a:p>
                      <a:r>
                        <a:rPr lang="en-IN" b="1" dirty="0"/>
                        <a:t>Technologies Used</a:t>
                      </a:r>
                    </a:p>
                  </a:txBody>
                  <a:tcPr>
                    <a:solidFill>
                      <a:schemeClr val="tx2">
                        <a:lumMod val="75000"/>
                      </a:schemeClr>
                    </a:solidFill>
                  </a:tcPr>
                </a:tc>
                <a:tc>
                  <a:txBody>
                    <a:bodyPr/>
                    <a:lstStyle/>
                    <a:p>
                      <a:r>
                        <a:rPr lang="en-IN" b="1" dirty="0"/>
                        <a:t>Key Findings/Contributions</a:t>
                      </a:r>
                    </a:p>
                  </a:txBody>
                  <a:tcPr>
                    <a:solidFill>
                      <a:schemeClr val="tx2">
                        <a:lumMod val="75000"/>
                      </a:schemeClr>
                    </a:solidFill>
                  </a:tcPr>
                </a:tc>
                <a:extLst>
                  <a:ext uri="{0D108BD9-81ED-4DB2-BD59-A6C34878D82A}">
                    <a16:rowId xmlns:a16="http://schemas.microsoft.com/office/drawing/2014/main" val="1599929119"/>
                  </a:ext>
                </a:extLst>
              </a:tr>
              <a:tr h="370840">
                <a:tc>
                  <a:txBody>
                    <a:bodyPr/>
                    <a:lstStyle/>
                    <a:p>
                      <a:r>
                        <a:rPr lang="en-IN" dirty="0"/>
                        <a:t>Kumar, A. et al.</a:t>
                      </a:r>
                      <a:endParaRPr lang="da-DK" dirty="0"/>
                    </a:p>
                  </a:txBody>
                  <a:tcPr anchor="ctr"/>
                </a:tc>
                <a:tc>
                  <a:txBody>
                    <a:bodyPr/>
                    <a:lstStyle/>
                    <a:p>
                      <a:r>
                        <a:rPr lang="en-IN" dirty="0"/>
                        <a:t>2023</a:t>
                      </a:r>
                    </a:p>
                  </a:txBody>
                  <a:tcPr/>
                </a:tc>
                <a:tc>
                  <a:txBody>
                    <a:bodyPr/>
                    <a:lstStyle/>
                    <a:p>
                      <a:r>
                        <a:rPr lang="en-IN" dirty="0"/>
                        <a:t>IoT, Cloud Computing, Sensors</a:t>
                      </a:r>
                    </a:p>
                  </a:txBody>
                  <a:tcPr/>
                </a:tc>
                <a:tc>
                  <a:txBody>
                    <a:bodyPr/>
                    <a:lstStyle/>
                    <a:p>
                      <a:r>
                        <a:rPr lang="it-IT" dirty="0"/>
                        <a:t>Arduino, soil moisture sensors, Wi-Fi</a:t>
                      </a:r>
                      <a:endParaRPr lang="en-IN" dirty="0"/>
                    </a:p>
                  </a:txBody>
                  <a:tcPr/>
                </a:tc>
                <a:tc>
                  <a:txBody>
                    <a:bodyPr/>
                    <a:lstStyle/>
                    <a:p>
                      <a:r>
                        <a:rPr lang="en-US" dirty="0"/>
                        <a:t>Real-time monitoring of soil moisture, temperature, and humidity using IoT devices, predictive analytics for irrigation management</a:t>
                      </a:r>
                      <a:endParaRPr lang="en-IN" dirty="0"/>
                    </a:p>
                  </a:txBody>
                  <a:tcPr/>
                </a:tc>
                <a:extLst>
                  <a:ext uri="{0D108BD9-81ED-4DB2-BD59-A6C34878D82A}">
                    <a16:rowId xmlns:a16="http://schemas.microsoft.com/office/drawing/2014/main" val="2928966221"/>
                  </a:ext>
                </a:extLst>
              </a:tr>
              <a:tr h="370840">
                <a:tc>
                  <a:txBody>
                    <a:bodyPr/>
                    <a:lstStyle/>
                    <a:p>
                      <a:r>
                        <a:rPr lang="en-US" dirty="0"/>
                        <a:t>M. Kumar and R. Kaur</a:t>
                      </a:r>
                      <a:endParaRPr lang="en-IN" dirty="0"/>
                    </a:p>
                  </a:txBody>
                  <a:tcPr/>
                </a:tc>
                <a:tc>
                  <a:txBody>
                    <a:bodyPr/>
                    <a:lstStyle/>
                    <a:p>
                      <a:r>
                        <a:rPr lang="en-IN" dirty="0"/>
                        <a:t>2018</a:t>
                      </a:r>
                    </a:p>
                  </a:txBody>
                  <a:tcPr anchor="ctr"/>
                </a:tc>
                <a:tc>
                  <a:txBody>
                    <a:bodyPr/>
                    <a:lstStyle/>
                    <a:p>
                      <a:r>
                        <a:rPr lang="en-IN" dirty="0"/>
                        <a:t>Precision agriculture using IoT</a:t>
                      </a:r>
                    </a:p>
                  </a:txBody>
                  <a:tcPr anchor="ctr"/>
                </a:tc>
                <a:tc>
                  <a:txBody>
                    <a:bodyPr/>
                    <a:lstStyle/>
                    <a:p>
                      <a:r>
                        <a:rPr lang="en-IN" dirty="0"/>
                        <a:t>Raspberry Pi, DHT11, soil sensors</a:t>
                      </a:r>
                    </a:p>
                  </a:txBody>
                  <a:tcPr anchor="ctr"/>
                </a:tc>
                <a:tc>
                  <a:txBody>
                    <a:bodyPr/>
                    <a:lstStyle/>
                    <a:p>
                      <a:r>
                        <a:rPr lang="en-US" dirty="0"/>
                        <a:t>Developed a system for real-time monitoring of temperature, humidity, and soil moisture, leading to better crop management.</a:t>
                      </a:r>
                    </a:p>
                  </a:txBody>
                  <a:tcPr anchor="ctr"/>
                </a:tc>
                <a:extLst>
                  <a:ext uri="{0D108BD9-81ED-4DB2-BD59-A6C34878D82A}">
                    <a16:rowId xmlns:a16="http://schemas.microsoft.com/office/drawing/2014/main" val="2808173"/>
                  </a:ext>
                </a:extLst>
              </a:tr>
              <a:tr h="370840">
                <a:tc>
                  <a:txBody>
                    <a:bodyPr/>
                    <a:lstStyle/>
                    <a:p>
                      <a:r>
                        <a:rPr lang="en-IN" dirty="0"/>
                        <a:t>Shaikh </a:t>
                      </a:r>
                      <a:r>
                        <a:rPr lang="en-IN" dirty="0" err="1"/>
                        <a:t>Sayeeda</a:t>
                      </a:r>
                      <a:r>
                        <a:rPr lang="en-IN" dirty="0"/>
                        <a:t> Gulab </a:t>
                      </a:r>
                    </a:p>
                  </a:txBody>
                  <a:tcPr anchor="ctr"/>
                </a:tc>
                <a:tc>
                  <a:txBody>
                    <a:bodyPr/>
                    <a:lstStyle/>
                    <a:p>
                      <a:r>
                        <a:rPr lang="en-IN"/>
                        <a:t>2023</a:t>
                      </a:r>
                      <a:endParaRPr lang="en-IN" dirty="0"/>
                    </a:p>
                  </a:txBody>
                  <a:tcPr/>
                </a:tc>
                <a:tc>
                  <a:txBody>
                    <a:bodyPr/>
                    <a:lstStyle/>
                    <a:p>
                      <a:r>
                        <a:rPr lang="en-IN" dirty="0"/>
                        <a:t>IoT-based greenhouse monitoring</a:t>
                      </a:r>
                    </a:p>
                  </a:txBody>
                  <a:tcPr/>
                </a:tc>
                <a:tc>
                  <a:txBody>
                    <a:bodyPr/>
                    <a:lstStyle/>
                    <a:p>
                      <a:r>
                        <a:rPr lang="en-IN" dirty="0"/>
                        <a:t>Wireless sensor networks, ZigBee</a:t>
                      </a:r>
                    </a:p>
                  </a:txBody>
                  <a:tcPr/>
                </a:tc>
                <a:tc>
                  <a:txBody>
                    <a:bodyPr/>
                    <a:lstStyle/>
                    <a:p>
                      <a:r>
                        <a:rPr lang="en-US" dirty="0"/>
                        <a:t>Enabled remote monitoring and control of greenhouse conditions, improving crop health and reducing energy consumption.</a:t>
                      </a:r>
                      <a:endParaRPr lang="en-IN" dirty="0"/>
                    </a:p>
                  </a:txBody>
                  <a:tcPr/>
                </a:tc>
                <a:extLst>
                  <a:ext uri="{0D108BD9-81ED-4DB2-BD59-A6C34878D82A}">
                    <a16:rowId xmlns:a16="http://schemas.microsoft.com/office/drawing/2014/main" val="984161719"/>
                  </a:ext>
                </a:extLst>
              </a:tr>
              <a:tr h="370840">
                <a:tc>
                  <a:txBody>
                    <a:bodyPr/>
                    <a:lstStyle/>
                    <a:p>
                      <a:r>
                        <a:rPr lang="en-IN" dirty="0"/>
                        <a:t>Singh &amp; Gupta</a:t>
                      </a:r>
                    </a:p>
                  </a:txBody>
                  <a:tcPr anchor="ctr"/>
                </a:tc>
                <a:tc>
                  <a:txBody>
                    <a:bodyPr/>
                    <a:lstStyle/>
                    <a:p>
                      <a:r>
                        <a:rPr lang="en-IN" dirty="0"/>
                        <a:t>2022</a:t>
                      </a:r>
                    </a:p>
                  </a:txBody>
                  <a:tcPr anchor="ctr"/>
                </a:tc>
                <a:tc>
                  <a:txBody>
                    <a:bodyPr/>
                    <a:lstStyle/>
                    <a:p>
                      <a:r>
                        <a:rPr lang="en-US" dirty="0"/>
                        <a:t>"Classification and Yield Prediction in Smart Agriculture System using IoT" </a:t>
                      </a:r>
                      <a:endParaRPr lang="en-IN" dirty="0"/>
                    </a:p>
                  </a:txBody>
                  <a:tcPr anchor="ctr"/>
                </a:tc>
                <a:tc>
                  <a:txBody>
                    <a:bodyPr/>
                    <a:lstStyle/>
                    <a:p>
                      <a:r>
                        <a:rPr lang="en-US" dirty="0"/>
                        <a:t>IoT, Machine Learning (ML), Drone Tech</a:t>
                      </a:r>
                      <a:endParaRPr lang="en-IN" dirty="0"/>
                    </a:p>
                  </a:txBody>
                  <a:tcPr anchor="ctr"/>
                </a:tc>
                <a:tc>
                  <a:txBody>
                    <a:bodyPr/>
                    <a:lstStyle/>
                    <a:p>
                      <a:r>
                        <a:rPr lang="en-US" dirty="0"/>
                        <a:t>Use of IoT and drones for smart irrigation, pest detection, and automated crop monitoring using machine learning algorithms</a:t>
                      </a:r>
                    </a:p>
                  </a:txBody>
                  <a:tcPr anchor="ctr"/>
                </a:tc>
                <a:extLst>
                  <a:ext uri="{0D108BD9-81ED-4DB2-BD59-A6C34878D82A}">
                    <a16:rowId xmlns:a16="http://schemas.microsoft.com/office/drawing/2014/main" val="2836233155"/>
                  </a:ext>
                </a:extLst>
              </a:tr>
            </a:tbl>
          </a:graphicData>
        </a:graphic>
      </p:graphicFrame>
    </p:spTree>
    <p:extLst>
      <p:ext uri="{BB962C8B-B14F-4D97-AF65-F5344CB8AC3E}">
        <p14:creationId xmlns:p14="http://schemas.microsoft.com/office/powerpoint/2010/main" val="3316315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4" name="Google Shape;125;p3">
            <a:extLst>
              <a:ext uri="{FF2B5EF4-FFF2-40B4-BE49-F238E27FC236}">
                <a16:creationId xmlns:a16="http://schemas.microsoft.com/office/drawing/2014/main" id="{DB20A693-DAF6-90F8-E452-0AF12BA5AC45}"/>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000" b="1" u="sng" dirty="0">
                <a:latin typeface="Montserrat"/>
                <a:sym typeface="Montserrat"/>
              </a:rPr>
              <a:t>Architecture</a:t>
            </a:r>
            <a:r>
              <a:rPr lang="en-US" sz="2000" b="1" dirty="0">
                <a:latin typeface="Montserrat"/>
                <a:sym typeface="Montserrat"/>
              </a:rPr>
              <a:t>:            </a:t>
            </a:r>
            <a:endParaRPr sz="2000" dirty="0"/>
          </a:p>
        </p:txBody>
      </p:sp>
      <p:sp>
        <p:nvSpPr>
          <p:cNvPr id="5" name="Google Shape;125;p3">
            <a:extLst>
              <a:ext uri="{FF2B5EF4-FFF2-40B4-BE49-F238E27FC236}">
                <a16:creationId xmlns:a16="http://schemas.microsoft.com/office/drawing/2014/main" id="{11DCD2FE-F6D8-3416-49EA-CE0660F5B1E7}"/>
              </a:ext>
            </a:extLst>
          </p:cNvPr>
          <p:cNvSpPr txBox="1"/>
          <p:nvPr/>
        </p:nvSpPr>
        <p:spPr>
          <a:xfrm>
            <a:off x="452283" y="788096"/>
            <a:ext cx="11169445" cy="5735761"/>
          </a:xfrm>
          <a:prstGeom prst="rect">
            <a:avLst/>
          </a:prstGeom>
          <a:noFill/>
          <a:ln>
            <a:noFill/>
          </a:ln>
        </p:spPr>
        <p:txBody>
          <a:bodyPr spcFirstLastPara="1" wrap="square" lIns="91425" tIns="45700" rIns="91425" bIns="45700" anchor="t" anchorCtr="0">
            <a:noAutofit/>
          </a:bodyPr>
          <a:lstStyle/>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7B3FE64C-ED43-A052-11E8-812792B8FDDF}"/>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pic>
        <p:nvPicPr>
          <p:cNvPr id="8" name="Picture 7">
            <a:extLst>
              <a:ext uri="{FF2B5EF4-FFF2-40B4-BE49-F238E27FC236}">
                <a16:creationId xmlns:a16="http://schemas.microsoft.com/office/drawing/2014/main" id="{6828227A-2AC2-05C7-D844-30FE46A4F269}"/>
              </a:ext>
            </a:extLst>
          </p:cNvPr>
          <p:cNvPicPr>
            <a:picLocks noChangeAspect="1"/>
          </p:cNvPicPr>
          <p:nvPr/>
        </p:nvPicPr>
        <p:blipFill>
          <a:blip r:embed="rId2"/>
          <a:stretch>
            <a:fillRect/>
          </a:stretch>
        </p:blipFill>
        <p:spPr>
          <a:xfrm>
            <a:off x="3758723" y="879236"/>
            <a:ext cx="4998401" cy="5491516"/>
          </a:xfrm>
          <a:prstGeom prst="rect">
            <a:avLst/>
          </a:prstGeom>
        </p:spPr>
      </p:pic>
    </p:spTree>
    <p:extLst>
      <p:ext uri="{BB962C8B-B14F-4D97-AF65-F5344CB8AC3E}">
        <p14:creationId xmlns:p14="http://schemas.microsoft.com/office/powerpoint/2010/main" val="1869460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6ED83-C0FD-627E-E821-68633B0DD84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4CEB141-FE06-03F9-72DB-9B64FCD99B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
        <p:nvSpPr>
          <p:cNvPr id="4" name="Google Shape;125;p3">
            <a:extLst>
              <a:ext uri="{FF2B5EF4-FFF2-40B4-BE49-F238E27FC236}">
                <a16:creationId xmlns:a16="http://schemas.microsoft.com/office/drawing/2014/main" id="{719E05FC-4D75-8F51-609D-60A00C90ED2B}"/>
              </a:ext>
            </a:extLst>
          </p:cNvPr>
          <p:cNvSpPr txBox="1"/>
          <p:nvPr/>
        </p:nvSpPr>
        <p:spPr>
          <a:xfrm>
            <a:off x="1396180" y="713523"/>
            <a:ext cx="10515600" cy="493857"/>
          </a:xfrm>
          <a:prstGeom prst="rect">
            <a:avLst/>
          </a:prstGeom>
          <a:noFill/>
          <a:ln>
            <a:noFill/>
          </a:ln>
        </p:spPr>
        <p:txBody>
          <a:bodyPr spcFirstLastPara="1" wrap="square" lIns="91425" tIns="45700" rIns="91425" bIns="45700" anchor="t" anchorCtr="0">
            <a:noAutofit/>
          </a:bodyPr>
          <a:lstStyle/>
          <a:p>
            <a:pPr>
              <a:buNone/>
            </a:pPr>
            <a:r>
              <a:rPr lang="en-US" sz="2000" b="1" u="sng" dirty="0"/>
              <a:t>Use Cases &amp; Testing:</a:t>
            </a:r>
          </a:p>
        </p:txBody>
      </p:sp>
      <p:sp>
        <p:nvSpPr>
          <p:cNvPr id="5" name="Google Shape;125;p3">
            <a:extLst>
              <a:ext uri="{FF2B5EF4-FFF2-40B4-BE49-F238E27FC236}">
                <a16:creationId xmlns:a16="http://schemas.microsoft.com/office/drawing/2014/main" id="{E16F2D16-FD7C-8F3E-83B6-1A4BAF561396}"/>
              </a:ext>
            </a:extLst>
          </p:cNvPr>
          <p:cNvSpPr txBox="1"/>
          <p:nvPr/>
        </p:nvSpPr>
        <p:spPr>
          <a:xfrm>
            <a:off x="1396180" y="1325577"/>
            <a:ext cx="9399640" cy="4206845"/>
          </a:xfrm>
          <a:prstGeom prst="rect">
            <a:avLst/>
          </a:prstGeom>
          <a:noFill/>
          <a:ln>
            <a:noFill/>
          </a:ln>
        </p:spPr>
        <p:txBody>
          <a:bodyPr spcFirstLastPara="1" wrap="square" lIns="91425" tIns="45700" rIns="91425" bIns="45700" anchor="t" anchorCtr="0">
            <a:noAutofit/>
          </a:bodyPr>
          <a:lstStyle/>
          <a:p>
            <a:pPr>
              <a:buNone/>
            </a:pPr>
            <a:endParaRPr lang="en-US" sz="1600" b="1" dirty="0"/>
          </a:p>
          <a:p>
            <a:pPr>
              <a:buNone/>
            </a:pPr>
            <a:r>
              <a:rPr lang="en-US" sz="1600" b="1" dirty="0"/>
              <a:t>Use Cases:</a:t>
            </a:r>
          </a:p>
          <a:p>
            <a:pPr>
              <a:buNone/>
            </a:pPr>
            <a:endParaRPr lang="en-US" sz="1600" b="1" dirty="0"/>
          </a:p>
          <a:p>
            <a:pPr marL="285750" indent="-285750">
              <a:buFont typeface="Arial" panose="020B0604020202020204" pitchFamily="34" charset="0"/>
              <a:buChar char="•"/>
            </a:pPr>
            <a:r>
              <a:rPr lang="en-US" sz="1600" b="1" dirty="0"/>
              <a:t>Automated Irrigation</a:t>
            </a:r>
            <a:r>
              <a:rPr lang="en-US" sz="1600" dirty="0"/>
              <a:t> – Activates the water pump based on soil moisture levels to optimize water usage.</a:t>
            </a:r>
          </a:p>
          <a:p>
            <a:pPr marL="285750" indent="-285750">
              <a:buFont typeface="Arial" panose="020B0604020202020204" pitchFamily="34" charset="0"/>
              <a:buChar char="•"/>
            </a:pPr>
            <a:r>
              <a:rPr lang="en-US" sz="1600" b="1" dirty="0"/>
              <a:t>Real-Time Weather Alerts</a:t>
            </a:r>
            <a:r>
              <a:rPr lang="en-US" sz="1600" dirty="0"/>
              <a:t> – Sends notifications for extreme temperature or humidity changes.</a:t>
            </a:r>
          </a:p>
          <a:p>
            <a:pPr marL="285750" indent="-285750">
              <a:buFont typeface="Arial" panose="020B0604020202020204" pitchFamily="34" charset="0"/>
              <a:buChar char="•"/>
            </a:pPr>
            <a:r>
              <a:rPr lang="en-US" sz="1600" b="1" dirty="0"/>
              <a:t>AI-Driven Crop Health Analysis</a:t>
            </a:r>
            <a:r>
              <a:rPr lang="en-US" sz="1600" dirty="0"/>
              <a:t> </a:t>
            </a:r>
            <a:r>
              <a:rPr lang="en-US" sz="1600" i="1" dirty="0"/>
              <a:t>(Future Work)</a:t>
            </a:r>
            <a:r>
              <a:rPr lang="en-US" sz="1600" dirty="0"/>
              <a:t> – Predicts diseases and optimizes farming through data analytics.</a:t>
            </a:r>
          </a:p>
          <a:p>
            <a:pPr marL="285750" indent="-285750">
              <a:buFont typeface="Arial" panose="020B0604020202020204" pitchFamily="34" charset="0"/>
              <a:buChar char="•"/>
            </a:pPr>
            <a:endParaRPr lang="en-US" sz="1600" dirty="0"/>
          </a:p>
          <a:p>
            <a:pPr>
              <a:buNone/>
            </a:pPr>
            <a:r>
              <a:rPr lang="en-US" sz="1600" b="1" dirty="0"/>
              <a:t>Test Cases</a:t>
            </a:r>
          </a:p>
          <a:p>
            <a:pPr marL="285750" indent="-285750">
              <a:buFont typeface="Arial" panose="020B0604020202020204" pitchFamily="34" charset="0"/>
              <a:buChar char="•"/>
            </a:pPr>
            <a:r>
              <a:rPr lang="en-US" sz="1600" b="1" dirty="0"/>
              <a:t>Soil Moisture Sensor Accuracy</a:t>
            </a:r>
            <a:r>
              <a:rPr lang="en-US" sz="1600" dirty="0"/>
              <a:t> – Validates sensor readings with actual soil conditions.</a:t>
            </a:r>
          </a:p>
          <a:p>
            <a:pPr marL="285750" indent="-285750">
              <a:buFont typeface="Arial" panose="020B0604020202020204" pitchFamily="34" charset="0"/>
              <a:buChar char="•"/>
            </a:pPr>
            <a:r>
              <a:rPr lang="en-US" sz="1600" b="1" dirty="0"/>
              <a:t>Wireless Communication Reliability</a:t>
            </a:r>
            <a:r>
              <a:rPr lang="en-US" sz="1600" dirty="0"/>
              <a:t> – Ensures stable ESP32 connectivity with cloud services.</a:t>
            </a:r>
          </a:p>
          <a:p>
            <a:pPr marL="285750" indent="-285750">
              <a:buFont typeface="Arial" panose="020B0604020202020204" pitchFamily="34" charset="0"/>
              <a:buChar char="•"/>
            </a:pPr>
            <a:r>
              <a:rPr lang="en-US" sz="1600" b="1" dirty="0"/>
              <a:t>Water Distribution Efficiency</a:t>
            </a:r>
            <a:r>
              <a:rPr lang="en-US" sz="1600" dirty="0"/>
              <a:t> – Tests pump activation/deactivation based on moisture thresholds.</a:t>
            </a:r>
          </a:p>
        </p:txBody>
      </p:sp>
      <p:sp>
        <p:nvSpPr>
          <p:cNvPr id="2" name="Google Shape;125;p3">
            <a:extLst>
              <a:ext uri="{FF2B5EF4-FFF2-40B4-BE49-F238E27FC236}">
                <a16:creationId xmlns:a16="http://schemas.microsoft.com/office/drawing/2014/main" id="{41D1F5AA-0B94-E78A-5106-7B8B18FF66FB}"/>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66564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15D3A-9A48-EF9A-EB65-EB10498FEC7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8D5315C-784F-44D8-79ED-D24AAA14EF60}"/>
              </a:ext>
            </a:extLst>
          </p:cNvPr>
          <p:cNvSpPr txBox="1"/>
          <p:nvPr/>
        </p:nvSpPr>
        <p:spPr>
          <a:xfrm>
            <a:off x="953729" y="1014674"/>
            <a:ext cx="10087897" cy="5016758"/>
          </a:xfrm>
          <a:prstGeom prst="rect">
            <a:avLst/>
          </a:prstGeom>
          <a:noFill/>
        </p:spPr>
        <p:txBody>
          <a:bodyPr wrap="square">
            <a:spAutoFit/>
          </a:bodyPr>
          <a:lstStyle/>
          <a:p>
            <a:r>
              <a:rPr lang="en-US" sz="1600" dirty="0"/>
              <a:t>This diagram illustrates the architecture of an IoT-based smart agriculture system. Here’s a breakdown of the components and their interactions:</a:t>
            </a:r>
          </a:p>
          <a:p>
            <a:endParaRPr lang="en-US" sz="1600" dirty="0"/>
          </a:p>
          <a:p>
            <a:r>
              <a:rPr lang="en-US" sz="1600" b="1" dirty="0"/>
              <a:t>1. Wireless Sensors Network</a:t>
            </a:r>
          </a:p>
          <a:p>
            <a:pPr>
              <a:buFont typeface="Arial" panose="020B0604020202020204" pitchFamily="34" charset="0"/>
              <a:buChar char="•"/>
            </a:pPr>
            <a:r>
              <a:rPr lang="en-US" sz="1600" b="1" dirty="0"/>
              <a:t>Purpose</a:t>
            </a:r>
            <a:r>
              <a:rPr lang="en-US" sz="1600" dirty="0"/>
              <a:t>: Collects real-time data (e.g., soil moisture, temperature, humidity, etc.) from the agricultural field.</a:t>
            </a:r>
          </a:p>
          <a:p>
            <a:pPr>
              <a:buFont typeface="Arial" panose="020B0604020202020204" pitchFamily="34" charset="0"/>
              <a:buChar char="•"/>
            </a:pPr>
            <a:r>
              <a:rPr lang="en-US" sz="1600" b="1" dirty="0"/>
              <a:t>Output</a:t>
            </a:r>
            <a:r>
              <a:rPr lang="en-US" sz="1600" dirty="0"/>
              <a:t>: Sends data to the </a:t>
            </a:r>
            <a:r>
              <a:rPr lang="en-US" sz="1600" b="1" dirty="0"/>
              <a:t>Cloud-based IoT Platform</a:t>
            </a:r>
            <a:r>
              <a:rPr lang="en-US" sz="1600" dirty="0"/>
              <a:t>.</a:t>
            </a:r>
          </a:p>
          <a:p>
            <a:pPr>
              <a:buFont typeface="Arial" panose="020B0604020202020204" pitchFamily="34" charset="0"/>
              <a:buChar char="•"/>
            </a:pPr>
            <a:endParaRPr lang="en-US" sz="1600" dirty="0"/>
          </a:p>
          <a:p>
            <a:r>
              <a:rPr lang="en-US" sz="1600" b="1" dirty="0"/>
              <a:t>2. Farmer Data</a:t>
            </a:r>
          </a:p>
          <a:p>
            <a:pPr>
              <a:buFont typeface="Arial" panose="020B0604020202020204" pitchFamily="34" charset="0"/>
              <a:buChar char="•"/>
            </a:pPr>
            <a:r>
              <a:rPr lang="en-US" sz="1600" b="1" dirty="0"/>
              <a:t>Purpose</a:t>
            </a:r>
            <a:r>
              <a:rPr lang="en-US" sz="1600" dirty="0"/>
              <a:t>: Inputs from farmers, such as crop type, irrigation preferences, and schedules.</a:t>
            </a:r>
          </a:p>
          <a:p>
            <a:pPr>
              <a:buFont typeface="Arial" panose="020B0604020202020204" pitchFamily="34" charset="0"/>
              <a:buChar char="•"/>
            </a:pPr>
            <a:r>
              <a:rPr lang="en-US" sz="1600" b="1" dirty="0"/>
              <a:t>Output</a:t>
            </a:r>
            <a:r>
              <a:rPr lang="en-US" sz="1600" dirty="0"/>
              <a:t>: Sends actionable information to the </a:t>
            </a:r>
            <a:r>
              <a:rPr lang="en-US" sz="1600" b="1" dirty="0"/>
              <a:t>Cloud-based IoT Platform</a:t>
            </a:r>
            <a:r>
              <a:rPr lang="en-US" sz="1600" dirty="0"/>
              <a:t>.</a:t>
            </a:r>
          </a:p>
          <a:p>
            <a:pPr>
              <a:buFont typeface="Arial" panose="020B0604020202020204" pitchFamily="34" charset="0"/>
              <a:buChar char="•"/>
            </a:pPr>
            <a:endParaRPr lang="en-US" sz="1600" dirty="0"/>
          </a:p>
          <a:p>
            <a:r>
              <a:rPr lang="en-US" sz="1600" b="1" dirty="0"/>
              <a:t>3. Weather Forecast</a:t>
            </a:r>
          </a:p>
          <a:p>
            <a:pPr>
              <a:buFont typeface="Arial" panose="020B0604020202020204" pitchFamily="34" charset="0"/>
              <a:buChar char="•"/>
            </a:pPr>
            <a:r>
              <a:rPr lang="en-US" sz="1600" b="1" dirty="0"/>
              <a:t>Purpose</a:t>
            </a:r>
            <a:r>
              <a:rPr lang="en-US" sz="1600" dirty="0"/>
              <a:t>: Provides weather information (e.g., rain, temperature changes) for intelligent decision-making.</a:t>
            </a:r>
          </a:p>
          <a:p>
            <a:pPr>
              <a:buFont typeface="Arial" panose="020B0604020202020204" pitchFamily="34" charset="0"/>
              <a:buChar char="•"/>
            </a:pPr>
            <a:r>
              <a:rPr lang="en-US" sz="1600" b="1" dirty="0"/>
              <a:t>Output</a:t>
            </a:r>
            <a:r>
              <a:rPr lang="en-US" sz="1600" dirty="0"/>
              <a:t>: Sends data to the </a:t>
            </a:r>
            <a:r>
              <a:rPr lang="en-US" sz="1600" b="1" dirty="0"/>
              <a:t>Cloud-based IoT Platform</a:t>
            </a:r>
            <a:r>
              <a:rPr lang="en-US" sz="1600" dirty="0"/>
              <a:t>.</a:t>
            </a:r>
          </a:p>
          <a:p>
            <a:pPr>
              <a:buFont typeface="Arial" panose="020B0604020202020204" pitchFamily="34" charset="0"/>
              <a:buChar char="•"/>
            </a:pPr>
            <a:endParaRPr lang="en-US" sz="1600" dirty="0"/>
          </a:p>
          <a:p>
            <a:r>
              <a:rPr lang="en-US" sz="1600" b="1" dirty="0"/>
              <a:t>4. Cloud-based IoT Platform</a:t>
            </a:r>
          </a:p>
          <a:p>
            <a:pPr>
              <a:buFont typeface="Arial" panose="020B0604020202020204" pitchFamily="34" charset="0"/>
              <a:buChar char="•"/>
            </a:pPr>
            <a:r>
              <a:rPr lang="en-US" sz="1600" b="1" dirty="0"/>
              <a:t>Role</a:t>
            </a:r>
            <a:r>
              <a:rPr lang="en-US" sz="1600" dirty="0"/>
              <a:t>: Acts as the central hub for data collection, processing, and decision-making.</a:t>
            </a:r>
          </a:p>
          <a:p>
            <a:pPr>
              <a:buFont typeface="Arial" panose="020B0604020202020204" pitchFamily="34" charset="0"/>
              <a:buChar char="•"/>
            </a:pPr>
            <a:r>
              <a:rPr lang="en-US" sz="1600" b="1" dirty="0"/>
              <a:t>Functions</a:t>
            </a:r>
            <a:r>
              <a:rPr lang="en-US" sz="1600" dirty="0"/>
              <a:t>:</a:t>
            </a:r>
          </a:p>
          <a:p>
            <a:pPr marL="742950" lvl="1" indent="-285750">
              <a:buFont typeface="Arial" panose="020B0604020202020204" pitchFamily="34" charset="0"/>
              <a:buChar char="•"/>
            </a:pPr>
            <a:r>
              <a:rPr lang="en-US" sz="1600" dirty="0"/>
              <a:t>Analyzes data from sensors, farmers, and weather forecasts.</a:t>
            </a:r>
          </a:p>
          <a:p>
            <a:pPr marL="742950" lvl="1" indent="-285750">
              <a:buFont typeface="Arial" panose="020B0604020202020204" pitchFamily="34" charset="0"/>
              <a:buChar char="•"/>
            </a:pPr>
            <a:r>
              <a:rPr lang="en-US" sz="1600" dirty="0"/>
              <a:t>Sends actionable instructions to the </a:t>
            </a:r>
            <a:r>
              <a:rPr lang="en-US" sz="1600" b="1" dirty="0"/>
              <a:t>NI </a:t>
            </a:r>
            <a:r>
              <a:rPr lang="en-US" sz="1600" b="1" dirty="0" err="1"/>
              <a:t>CompactRIO</a:t>
            </a:r>
            <a:r>
              <a:rPr lang="en-US" sz="1600" b="1" dirty="0"/>
              <a:t> Controller</a:t>
            </a:r>
            <a:r>
              <a:rPr lang="en-US" sz="1600" dirty="0"/>
              <a:t>.</a:t>
            </a:r>
          </a:p>
        </p:txBody>
      </p:sp>
      <p:sp>
        <p:nvSpPr>
          <p:cNvPr id="8" name="TextBox 7">
            <a:extLst>
              <a:ext uri="{FF2B5EF4-FFF2-40B4-BE49-F238E27FC236}">
                <a16:creationId xmlns:a16="http://schemas.microsoft.com/office/drawing/2014/main" id="{222E6028-41A1-F5FB-9EBE-898B07DDCBD5}"/>
              </a:ext>
            </a:extLst>
          </p:cNvPr>
          <p:cNvSpPr txBox="1"/>
          <p:nvPr/>
        </p:nvSpPr>
        <p:spPr>
          <a:xfrm>
            <a:off x="1406013" y="324465"/>
            <a:ext cx="9566787" cy="400110"/>
          </a:xfrm>
          <a:prstGeom prst="rect">
            <a:avLst/>
          </a:prstGeom>
          <a:noFill/>
        </p:spPr>
        <p:txBody>
          <a:bodyPr wrap="square" rtlCol="0">
            <a:spAutoFit/>
          </a:bodyPr>
          <a:lstStyle/>
          <a:p>
            <a:r>
              <a:rPr lang="en-US" sz="2000" b="1" u="sng" dirty="0">
                <a:latin typeface="Montserrat" panose="00000500000000000000" pitchFamily="2" charset="0"/>
              </a:rPr>
              <a:t>Working Principle:</a:t>
            </a:r>
            <a:endParaRPr lang="en-IN" sz="2000" b="1" u="sng" dirty="0">
              <a:latin typeface="Montserrat" panose="00000500000000000000" pitchFamily="2" charset="0"/>
            </a:endParaRPr>
          </a:p>
        </p:txBody>
      </p:sp>
    </p:spTree>
    <p:extLst>
      <p:ext uri="{BB962C8B-B14F-4D97-AF65-F5344CB8AC3E}">
        <p14:creationId xmlns:p14="http://schemas.microsoft.com/office/powerpoint/2010/main" val="19954280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12e713-2dca-40f0-9e5e-b71e83d0a0b8"/>
</p:tagLst>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2813</TotalTime>
  <Words>1790</Words>
  <Application>Microsoft Office PowerPoint</Application>
  <PresentationFormat>Widescreen</PresentationFormat>
  <Paragraphs>213</Paragraphs>
  <Slides>17</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17</vt:i4>
      </vt:variant>
    </vt:vector>
  </HeadingPairs>
  <TitlesOfParts>
    <vt:vector size="29" baseType="lpstr">
      <vt:lpstr>Aharoni</vt:lpstr>
      <vt:lpstr>Poppins SemiBold</vt:lpstr>
      <vt:lpstr>Open Sans</vt:lpstr>
      <vt:lpstr>Arial</vt:lpstr>
      <vt:lpstr>Times New Roman</vt:lpstr>
      <vt:lpstr>Verdana</vt:lpstr>
      <vt:lpstr>Tahoma</vt:lpstr>
      <vt:lpstr>Calibri</vt:lpstr>
      <vt:lpstr>Montserrat</vt:lpstr>
      <vt:lpstr>Montserrat Medium</vt:lpstr>
      <vt:lpstr>Plus Jakarta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GITAM</dc:creator>
  <cp:lastModifiedBy>Vishhh 7</cp:lastModifiedBy>
  <cp:revision>35</cp:revision>
  <dcterms:created xsi:type="dcterms:W3CDTF">2022-05-23T07:15:42Z</dcterms:created>
  <dcterms:modified xsi:type="dcterms:W3CDTF">2025-03-17T17:23:38Z</dcterms:modified>
</cp:coreProperties>
</file>