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85" r:id="rId6"/>
    <p:sldMasterId id="2147483697" r:id="rId7"/>
  </p:sldMasterIdLst>
  <p:notesMasterIdLst>
    <p:notesMasterId r:id="rId45"/>
  </p:notesMasterIdLst>
  <p:handoutMasterIdLst>
    <p:handoutMasterId r:id="rId46"/>
  </p:handoutMasterIdLst>
  <p:sldIdLst>
    <p:sldId id="335" r:id="rId8"/>
    <p:sldId id="286" r:id="rId9"/>
    <p:sldId id="326" r:id="rId10"/>
    <p:sldId id="327" r:id="rId11"/>
    <p:sldId id="313" r:id="rId12"/>
    <p:sldId id="291" r:id="rId13"/>
    <p:sldId id="292" r:id="rId14"/>
    <p:sldId id="293" r:id="rId15"/>
    <p:sldId id="329" r:id="rId16"/>
    <p:sldId id="332" r:id="rId17"/>
    <p:sldId id="330" r:id="rId18"/>
    <p:sldId id="328" r:id="rId19"/>
    <p:sldId id="300" r:id="rId20"/>
    <p:sldId id="301" r:id="rId21"/>
    <p:sldId id="304" r:id="rId22"/>
    <p:sldId id="305" r:id="rId23"/>
    <p:sldId id="306" r:id="rId24"/>
    <p:sldId id="308" r:id="rId25"/>
    <p:sldId id="314" r:id="rId26"/>
    <p:sldId id="331" r:id="rId27"/>
    <p:sldId id="315" r:id="rId28"/>
    <p:sldId id="316" r:id="rId29"/>
    <p:sldId id="294" r:id="rId30"/>
    <p:sldId id="336" r:id="rId31"/>
    <p:sldId id="320" r:id="rId32"/>
    <p:sldId id="324" r:id="rId33"/>
    <p:sldId id="333" r:id="rId34"/>
    <p:sldId id="334" r:id="rId35"/>
    <p:sldId id="337" r:id="rId36"/>
    <p:sldId id="317" r:id="rId37"/>
    <p:sldId id="310" r:id="rId38"/>
    <p:sldId id="295" r:id="rId39"/>
    <p:sldId id="296" r:id="rId40"/>
    <p:sldId id="297" r:id="rId41"/>
    <p:sldId id="298" r:id="rId42"/>
    <p:sldId id="309" r:id="rId43"/>
    <p:sldId id="307" r:id="rId44"/>
  </p:sldIdLst>
  <p:sldSz cx="9144000" cy="5143500" type="screen16x9"/>
  <p:notesSz cx="9296400" cy="7010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0E296"/>
    <a:srgbClr val="9D9D9C"/>
    <a:srgbClr val="00B492"/>
    <a:srgbClr val="93EB20"/>
    <a:srgbClr val="005F4B"/>
    <a:srgbClr val="54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6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19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B9AD4B-8655-4940-A3C2-456FA4D65BF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0144F6-1F44-484E-96B6-CAB23FCB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44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443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89A51-534D-43C9-B43F-410AC30D4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678" y="143030"/>
            <a:ext cx="2089668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 userDrawn="1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549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298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3923928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7"/>
            <a:ext cx="3923928" cy="513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3174452" cy="1495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571" y="2081160"/>
            <a:ext cx="3178317" cy="1059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39952" y="171450"/>
            <a:ext cx="4608512" cy="45605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0612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474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6066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E1BF0-D8AF-489A-8B81-0961E5232B3A}"/>
              </a:ext>
            </a:extLst>
          </p:cNvPr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8424662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21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785479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610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5005C1D-F91E-4833-B5C7-5530CEB7F9F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0617" y="4587240"/>
            <a:ext cx="1743863" cy="5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0" r:id="rId2"/>
    <p:sldLayoutId id="2147483687" r:id="rId3"/>
    <p:sldLayoutId id="2147483688" r:id="rId4"/>
    <p:sldLayoutId id="2147483699" r:id="rId5"/>
    <p:sldLayoutId id="2147483691" r:id="rId6"/>
    <p:sldLayoutId id="2147483693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088157"/>
            <a:ext cx="8363937" cy="3643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2907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7" name="Group 6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8" name="Group 7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6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>
    <p:fade/>
  </p:transition>
  <p:txStyles>
    <p:titleStyle>
      <a:lvl1pPr algn="l" defTabSz="686047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47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2900" indent="-342900" algn="l" defTabSz="686047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E628D-F49D-4A13-8D06-9F311346D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Проектирование типов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C828071-561C-4DA4-AFC7-9FE4068F830C}"/>
              </a:ext>
            </a:extLst>
          </p:cNvPr>
          <p:cNvSpPr txBox="1">
            <a:spLocks/>
          </p:cNvSpPr>
          <p:nvPr/>
        </p:nvSpPr>
        <p:spPr>
          <a:xfrm>
            <a:off x="326443" y="3109301"/>
            <a:ext cx="5624255" cy="332399"/>
          </a:xfrm>
          <a:prstGeom prst="rect">
            <a:avLst/>
          </a:prstGeom>
        </p:spPr>
        <p:txBody>
          <a:bodyPr/>
          <a:lstStyle>
            <a:lvl1pPr marL="259654" indent="-259654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 примере разработки </a:t>
            </a:r>
            <a:r>
              <a:rPr lang="en-US" dirty="0"/>
              <a:t>CSDA</a:t>
            </a:r>
          </a:p>
        </p:txBody>
      </p:sp>
    </p:spTree>
    <p:extLst>
      <p:ext uri="{BB962C8B-B14F-4D97-AF65-F5344CB8AC3E}">
        <p14:creationId xmlns:p14="http://schemas.microsoft.com/office/powerpoint/2010/main" val="35771026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2031325"/>
          </a:xfrm>
        </p:spPr>
        <p:txBody>
          <a:bodyPr/>
          <a:lstStyle/>
          <a:p>
            <a:r>
              <a:rPr lang="ru-RU" dirty="0"/>
              <a:t>А почему тогда не использовать IColumn?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1619249"/>
            <a:ext cx="8363938" cy="3184749"/>
          </a:xfrm>
        </p:spPr>
        <p:txBody>
          <a:bodyPr/>
          <a:lstStyle/>
          <a:p>
            <a:r>
              <a:rPr lang="en-US" dirty="0" err="1"/>
              <a:t>IColumn</a:t>
            </a:r>
            <a:r>
              <a:rPr lang="en-US" dirty="0"/>
              <a:t>&lt;</a:t>
            </a:r>
            <a:r>
              <a:rPr lang="en-US" dirty="0" err="1"/>
              <a:t>TTable</a:t>
            </a:r>
            <a:r>
              <a:rPr lang="en-US" dirty="0"/>
              <a:t>, TValue&gt;</a:t>
            </a:r>
          </a:p>
          <a:p>
            <a:r>
              <a:rPr lang="en-US" dirty="0"/>
              <a:t>(TValue =&gt; </a:t>
            </a:r>
            <a:r>
              <a:rPr lang="en-US" dirty="0" err="1"/>
              <a:t>Func</a:t>
            </a:r>
            <a:r>
              <a:rPr lang="en-US" dirty="0"/>
              <a:t>&lt;TValue, Boolean&gt;)</a:t>
            </a:r>
          </a:p>
          <a:p>
            <a:r>
              <a:rPr lang="en-US" dirty="0" err="1"/>
              <a:t>WhereCondition</a:t>
            </a:r>
            <a:r>
              <a:rPr lang="en-US" dirty="0"/>
              <a:t>&lt;</a:t>
            </a:r>
            <a:r>
              <a:rPr lang="en-US" dirty="0" err="1"/>
              <a:t>TTable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035153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А теперь собираем тип обратно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Column</a:t>
            </a:r>
            <a:r>
              <a:rPr lang="es-ES" dirty="0"/>
              <a:t>&lt;T,V&gt; -&gt; </a:t>
            </a:r>
            <a:r>
              <a:rPr lang="es-ES" dirty="0" err="1"/>
              <a:t>Column</a:t>
            </a:r>
            <a:r>
              <a:rPr lang="es-ES" dirty="0"/>
              <a:t>&lt;V&gt; -&gt; </a:t>
            </a:r>
            <a:r>
              <a:rPr lang="es-ES" dirty="0" err="1"/>
              <a:t>Column</a:t>
            </a:r>
            <a:endParaRPr lang="es-ES" dirty="0"/>
          </a:p>
          <a:p>
            <a:endParaRPr lang="en-US" dirty="0"/>
          </a:p>
          <a:p>
            <a:r>
              <a:rPr lang="es-ES" dirty="0" err="1"/>
              <a:t>Column</a:t>
            </a:r>
            <a:r>
              <a:rPr lang="es-ES" dirty="0"/>
              <a:t> ?? </a:t>
            </a:r>
            <a:r>
              <a:rPr lang="es-ES" dirty="0" err="1"/>
              <a:t>Column</a:t>
            </a:r>
            <a:r>
              <a:rPr lang="es-ES" dirty="0"/>
              <a:t>&lt;V&gt; ?? </a:t>
            </a:r>
            <a:r>
              <a:rPr lang="es-ES" dirty="0" err="1"/>
              <a:t>Column</a:t>
            </a:r>
            <a:r>
              <a:rPr lang="es-ES" dirty="0"/>
              <a:t>&lt;T,V&gt;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61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350D1-D378-4DEE-8251-65B201B5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Проектируем </a:t>
            </a:r>
            <a:r>
              <a:rPr lang="en-US" dirty="0"/>
              <a:t>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3509546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Как писать </a:t>
            </a:r>
            <a:r>
              <a:rPr lang="en-US" dirty="0"/>
              <a:t>DA</a:t>
            </a:r>
            <a:r>
              <a:rPr lang="ru-RU" dirty="0"/>
              <a:t> не нужно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1. Написать SQL процедуру</a:t>
            </a:r>
          </a:p>
          <a:p>
            <a:r>
              <a:rPr lang="ru-RU" dirty="0"/>
              <a:t>2. Написать метод вызова процедуры и передачу параметров</a:t>
            </a:r>
          </a:p>
          <a:p>
            <a:r>
              <a:rPr lang="ru-RU" dirty="0"/>
              <a:t>3. Написать метод парсинга ответа</a:t>
            </a:r>
          </a:p>
          <a:p>
            <a:r>
              <a:rPr lang="ru-RU" dirty="0"/>
              <a:t>4. Повторить на каждый кейс, когда нужно что-то отфильтровать</a:t>
            </a:r>
          </a:p>
        </p:txBody>
      </p:sp>
    </p:spTree>
    <p:extLst>
      <p:ext uri="{BB962C8B-B14F-4D97-AF65-F5344CB8AC3E}">
        <p14:creationId xmlns:p14="http://schemas.microsoft.com/office/powerpoint/2010/main" val="42758323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ITable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ru-RU" dirty="0"/>
              <a:t>Название</a:t>
            </a:r>
            <a:r>
              <a:rPr lang="en-US" dirty="0"/>
              <a:t> </a:t>
            </a:r>
            <a:r>
              <a:rPr lang="ru-RU" dirty="0"/>
              <a:t>таблицы,</a:t>
            </a:r>
            <a:r>
              <a:rPr lang="en-US" dirty="0"/>
              <a:t> </a:t>
            </a:r>
            <a:r>
              <a:rPr lang="ru-RU" dirty="0"/>
              <a:t>список</a:t>
            </a:r>
            <a:r>
              <a:rPr lang="en-US" dirty="0"/>
              <a:t> </a:t>
            </a:r>
            <a:r>
              <a:rPr lang="ru-RU" dirty="0"/>
              <a:t>столбцов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возможность</a:t>
            </a:r>
            <a:r>
              <a:rPr lang="en-US" dirty="0"/>
              <a:t> </a:t>
            </a:r>
            <a:r>
              <a:rPr lang="ru-RU" dirty="0"/>
              <a:t>сконвертить</a:t>
            </a:r>
            <a:r>
              <a:rPr lang="en-US" dirty="0"/>
              <a:t> </a:t>
            </a:r>
            <a:r>
              <a:rPr lang="ru-RU" dirty="0"/>
              <a:t>результат</a:t>
            </a:r>
            <a:r>
              <a:rPr lang="en-US" dirty="0"/>
              <a:t> </a:t>
            </a:r>
            <a:r>
              <a:rPr lang="ru-RU" dirty="0"/>
              <a:t>в сущности:</a:t>
            </a:r>
          </a:p>
          <a:p>
            <a:r>
              <a:rPr lang="ru-RU" dirty="0"/>
              <a:t>- название таблицы изначально заложили в интерфейс</a:t>
            </a:r>
          </a:p>
          <a:p>
            <a:r>
              <a:rPr lang="ru-RU" dirty="0"/>
              <a:t>- с методом GetCloumns тоже определились - он будет типа List&lt;IColumn&gt;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ITable</a:t>
            </a:r>
            <a:r>
              <a:rPr lang="en-US" dirty="0"/>
              <a:t>&lt;Entity&gt; table;</a:t>
            </a:r>
          </a:p>
          <a:p>
            <a:r>
              <a:rPr lang="en-US" dirty="0"/>
              <a:t>var </a:t>
            </a:r>
            <a:r>
              <a:rPr lang="en-US" dirty="0" err="1"/>
              <a:t>resultList</a:t>
            </a:r>
            <a:r>
              <a:rPr lang="en-US" dirty="0"/>
              <a:t> = </a:t>
            </a:r>
            <a:r>
              <a:rPr lang="en-US" dirty="0" err="1"/>
              <a:t>SelectFromDb</a:t>
            </a:r>
            <a:r>
              <a:rPr lang="en-US" dirty="0"/>
              <a:t>(table);</a:t>
            </a:r>
          </a:p>
          <a:p>
            <a:r>
              <a:rPr lang="en-US" dirty="0"/>
              <a:t>List&lt;Entity&gt; </a:t>
            </a:r>
            <a:r>
              <a:rPr lang="en-US" dirty="0" err="1"/>
              <a:t>resultEntity</a:t>
            </a:r>
            <a:r>
              <a:rPr lang="en-US" dirty="0"/>
              <a:t> = </a:t>
            </a:r>
            <a:r>
              <a:rPr lang="en-US" dirty="0" err="1"/>
              <a:t>resultList.Selct</a:t>
            </a:r>
            <a:r>
              <a:rPr lang="en-US" dirty="0"/>
              <a:t>(</a:t>
            </a:r>
            <a:r>
              <a:rPr lang="en-US" dirty="0" err="1"/>
              <a:t>table.Parse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2177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en-US" dirty="0" err="1"/>
              <a:t>WhereCondition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- WhereCondition</a:t>
            </a:r>
          </a:p>
          <a:p>
            <a:r>
              <a:rPr lang="ru-RU" dirty="0"/>
              <a:t>- WhereCondition&lt;TEntityAccessor, TValue&gt;</a:t>
            </a:r>
          </a:p>
        </p:txBody>
      </p:sp>
    </p:spTree>
    <p:extLst>
      <p:ext uri="{BB962C8B-B14F-4D97-AF65-F5344CB8AC3E}">
        <p14:creationId xmlns:p14="http://schemas.microsoft.com/office/powerpoint/2010/main" val="23223811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Нужен ли </a:t>
            </a:r>
            <a:r>
              <a:rPr lang="en-US" dirty="0"/>
              <a:t>&lt;</a:t>
            </a:r>
            <a:r>
              <a:rPr lang="en-US" dirty="0" err="1"/>
              <a:t>TTable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1047751"/>
            <a:ext cx="8363938" cy="37562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Process&lt;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WhereCondition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where)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Что мы получаем от </a:t>
            </a:r>
            <a:r>
              <a:rPr lang="en-US" dirty="0" err="1"/>
              <a:t>TTable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Ограничение, что метод будет работать только с условиями связанными с этой таблицей.</a:t>
            </a:r>
          </a:p>
        </p:txBody>
      </p:sp>
    </p:spTree>
    <p:extLst>
      <p:ext uri="{BB962C8B-B14F-4D97-AF65-F5344CB8AC3E}">
        <p14:creationId xmlns:p14="http://schemas.microsoft.com/office/powerpoint/2010/main" val="60907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Нужен ли </a:t>
            </a:r>
            <a:r>
              <a:rPr lang="en-US" dirty="0"/>
              <a:t>&lt;TValue&gt;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 что на счет TValue?</a:t>
            </a:r>
          </a:p>
          <a:p>
            <a:r>
              <a:rPr lang="en-US" dirty="0"/>
              <a:t>- </a:t>
            </a:r>
            <a:r>
              <a:rPr lang="ru-RU" dirty="0"/>
              <a:t>Мы не можем список передать</a:t>
            </a:r>
          </a:p>
          <a:p>
            <a:r>
              <a:rPr lang="en-US" dirty="0"/>
              <a:t>- </a:t>
            </a:r>
            <a:r>
              <a:rPr lang="ru-RU" dirty="0"/>
              <a:t>Value</a:t>
            </a:r>
            <a:r>
              <a:rPr lang="en-US" dirty="0"/>
              <a:t> </a:t>
            </a:r>
            <a:r>
              <a:rPr lang="ru-RU" dirty="0"/>
              <a:t>мы</a:t>
            </a:r>
            <a:r>
              <a:rPr lang="en-US" dirty="0"/>
              <a:t> </a:t>
            </a:r>
            <a:r>
              <a:rPr lang="ru-RU" dirty="0"/>
              <a:t>просто</a:t>
            </a:r>
            <a:r>
              <a:rPr lang="en-US" dirty="0"/>
              <a:t> </a:t>
            </a:r>
            <a:r>
              <a:rPr lang="ru-RU" dirty="0"/>
              <a:t>приводим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</a:t>
            </a:r>
            <a:r>
              <a:rPr lang="ru-RU" dirty="0"/>
              <a:t>строке</a:t>
            </a:r>
            <a:r>
              <a:rPr lang="en-US" dirty="0"/>
              <a:t> – </a:t>
            </a:r>
            <a:r>
              <a:rPr lang="ru-RU" dirty="0"/>
              <a:t>его</a:t>
            </a:r>
            <a:r>
              <a:rPr lang="en-US" dirty="0"/>
              <a:t> </a:t>
            </a:r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нам</a:t>
            </a:r>
            <a:r>
              <a:rPr lang="en-US" dirty="0"/>
              <a:t> </a:t>
            </a:r>
            <a:r>
              <a:rPr lang="ru-RU" dirty="0"/>
              <a:t>неважен</a:t>
            </a:r>
            <a:r>
              <a:rPr lang="en-US" dirty="0"/>
              <a:t> </a:t>
            </a:r>
            <a:r>
              <a:rPr lang="ru-RU" dirty="0"/>
              <a:t>после</a:t>
            </a:r>
            <a:r>
              <a:rPr lang="en-US" dirty="0"/>
              <a:t> </a:t>
            </a:r>
            <a:r>
              <a:rPr lang="ru-RU" dirty="0"/>
              <a:t>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4044990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BBBB-C8EB-47E5-AB2C-082622AF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Дженериков</a:t>
            </a:r>
            <a:r>
              <a:rPr lang="en-US" dirty="0"/>
              <a:t> </a:t>
            </a:r>
            <a:r>
              <a:rPr lang="ru-RU" dirty="0"/>
              <a:t>много</a:t>
            </a:r>
            <a:r>
              <a:rPr lang="en-US" dirty="0"/>
              <a:t> </a:t>
            </a:r>
            <a:r>
              <a:rPr lang="ru-RU" dirty="0"/>
              <a:t>бывает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6C7BA-24EB-41A7-B86B-D509F62C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57"/>
            <a:ext cx="9144000" cy="40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80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8DF-FFDB-4A2B-B60F-DA2BE63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B5B7-7CF7-49B6-A496-56A28B1E8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1009651"/>
            <a:ext cx="8363938" cy="37943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Process&lt;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WhereCondition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TValue&gt; where,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joined)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Process(</a:t>
            </a:r>
            <a:r>
              <a:rPr lang="en-US" dirty="0" err="1"/>
              <a:t>BackupTable</a:t>
            </a:r>
            <a:r>
              <a:rPr lang="en-US" dirty="0"/>
              <a:t>, null, </a:t>
            </a:r>
            <a:r>
              <a:rPr lang="en-US" dirty="0" err="1"/>
              <a:t>TenantTable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69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350D1-D378-4DEE-8251-65B201B5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Сущности базы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73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8DF-FFDB-4A2B-B60F-DA2BE63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B5B7-7CF7-49B6-A496-56A28B1E8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 как нам теперь джоинить их?</a:t>
            </a:r>
            <a:r>
              <a:rPr lang="en-US" dirty="0"/>
              <a:t> – </a:t>
            </a:r>
            <a:r>
              <a:rPr lang="ru-RU" dirty="0"/>
              <a:t>IJoinable</a:t>
            </a:r>
            <a:r>
              <a:rPr lang="en-US" dirty="0"/>
              <a:t>&lt;&gt;.</a:t>
            </a:r>
          </a:p>
          <a:p>
            <a:r>
              <a:rPr lang="ru-RU" dirty="0"/>
              <a:t>А если я хочу сделать больше 1 джоина? - </a:t>
            </a:r>
            <a:r>
              <a:rPr lang="en-US" dirty="0" err="1"/>
              <a:t>SqlQueryBuidler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6626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8DF-FFDB-4A2B-B60F-DA2BE63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SelectQueryBuilder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B5B7-7CF7-49B6-A496-56A28B1E8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SelectQueryBuilder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974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8DF-FFDB-4A2B-B60F-DA2BE63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SelectQueryBuilder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B5B7-7CF7-49B6-A496-56A28B1E8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SelectQueryBuilder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TEntity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SelectQueryBuilder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	Join&lt;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joinedEntity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TJoined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IJoinable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52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350D1-D378-4DEE-8251-65B201B5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 что же внутри билдера?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345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B00-636A-429D-BA67-4B3FC1AF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Слои абстракции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C9B3A-5D24-4A62-B517-E24A43C7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1" y="1019175"/>
            <a:ext cx="5381940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96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F542-D108-43F6-AC83-A9051B15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билдера к таске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BC29-7013-42D3-9E77-2AE509FFB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SelectQueryBuilder</a:t>
            </a:r>
            <a:endParaRPr lang="en-US" dirty="0"/>
          </a:p>
          <a:p>
            <a:r>
              <a:rPr lang="ru-RU" dirty="0"/>
              <a:t>-&gt;</a:t>
            </a:r>
            <a:r>
              <a:rPr lang="en-US" dirty="0"/>
              <a:t> </a:t>
            </a:r>
            <a:r>
              <a:rPr lang="en-US" dirty="0" err="1"/>
              <a:t>QueryContext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ResolvedQueryContext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ResultDto</a:t>
            </a:r>
            <a:endParaRPr lang="en-US" dirty="0"/>
          </a:p>
          <a:p>
            <a:r>
              <a:rPr lang="en-US" dirty="0"/>
              <a:t>-&gt; Entity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2820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67AD-694B-4DDE-8174-F92B99C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бизнес-логики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127C-9C59-4AFB-A793-B2C49F296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571" y="2584233"/>
            <a:ext cx="3178317" cy="1059264"/>
          </a:xfrm>
        </p:spPr>
        <p:txBody>
          <a:bodyPr/>
          <a:lstStyle/>
          <a:p>
            <a:r>
              <a:rPr lang="ru-RU" dirty="0"/>
              <a:t>Делов</a:t>
            </a:r>
            <a:r>
              <a:rPr lang="en-US" dirty="0"/>
              <a:t>-</a:t>
            </a:r>
            <a:r>
              <a:rPr lang="ru-RU" dirty="0"/>
              <a:t>то на 5 слоев абстракции.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7DE8-FE13-4003-917B-6AFC6EC11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меме приключение на 15 минут">
            <a:extLst>
              <a:ext uri="{FF2B5EF4-FFF2-40B4-BE49-F238E27FC236}">
                <a16:creationId xmlns:a16="http://schemas.microsoft.com/office/drawing/2014/main" id="{371A8B39-065C-4AC3-9D27-94D1DB9B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8" y="919347"/>
            <a:ext cx="4762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05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F542-D108-43F6-AC83-A9051B15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билдера к таске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BC29-7013-42D3-9E77-2AE509FFB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SelectQueryBuilder</a:t>
            </a:r>
            <a:endParaRPr lang="en-US" dirty="0"/>
          </a:p>
          <a:p>
            <a:r>
              <a:rPr lang="ru-RU" dirty="0"/>
              <a:t>-&gt;</a:t>
            </a:r>
            <a:r>
              <a:rPr lang="en-US" dirty="0"/>
              <a:t> </a:t>
            </a:r>
            <a:r>
              <a:rPr lang="en-US" dirty="0" err="1"/>
              <a:t>QueryContext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ResolvedQueryContext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ResultDto</a:t>
            </a:r>
            <a:endParaRPr lang="en-US" dirty="0"/>
          </a:p>
          <a:p>
            <a:r>
              <a:rPr lang="en-US" dirty="0"/>
              <a:t>-&gt; Entity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354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F542-D108-43F6-AC83-A9051B15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</a:t>
            </a:r>
            <a:r>
              <a:rPr lang="ru-RU" dirty="0"/>
              <a:t> Обертки над типами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BC29-7013-42D3-9E77-2AE509FFB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  <a:p>
            <a:r>
              <a:rPr lang="ru-RU" dirty="0"/>
              <a:t>1. </a:t>
            </a:r>
            <a:r>
              <a:rPr lang="en-US" dirty="0" err="1"/>
              <a:t>SharpVariableName</a:t>
            </a:r>
            <a:r>
              <a:rPr lang="en-US" dirty="0"/>
              <a:t> - keywords </a:t>
            </a:r>
            <a:r>
              <a:rPr lang="ru-RU" dirty="0"/>
              <a:t>валидация</a:t>
            </a:r>
          </a:p>
          <a:p>
            <a:r>
              <a:rPr lang="ru-RU" dirty="0"/>
              <a:t>2. </a:t>
            </a:r>
            <a:r>
              <a:rPr lang="en-US" dirty="0" err="1"/>
              <a:t>SqlObjectName.AsSqlObject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SqlObjectName.WithoutBrackets</a:t>
            </a:r>
            <a:endParaRPr lang="en-US" dirty="0"/>
          </a:p>
          <a:p>
            <a:r>
              <a:rPr lang="en-US" dirty="0"/>
              <a:t>3. </a:t>
            </a:r>
            <a:r>
              <a:rPr lang="en-US" dirty="0" err="1"/>
              <a:t>TableDescriptor</a:t>
            </a:r>
            <a:r>
              <a:rPr lang="en-US" dirty="0"/>
              <a:t> = { </a:t>
            </a:r>
            <a:r>
              <a:rPr lang="en-US" dirty="0" err="1"/>
              <a:t>DatabaseScheme</a:t>
            </a:r>
            <a:r>
              <a:rPr lang="en-US" dirty="0"/>
              <a:t>, </a:t>
            </a:r>
            <a:r>
              <a:rPr lang="en-US" dirty="0" err="1"/>
              <a:t>TableName</a:t>
            </a:r>
            <a:r>
              <a:rPr lang="en-US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1543363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172E3-FF50-47FA-9EA4-01A47A463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9737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456C-FA79-493C-82BF-C86E0D1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3AFB-1405-404D-8C52-B4E61B01D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 </a:t>
            </a:r>
            <a:r>
              <a:rPr lang="en-US" dirty="0" err="1"/>
              <a:t>ITable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    String </a:t>
            </a:r>
            <a:r>
              <a:rPr lang="en-US" dirty="0" err="1"/>
              <a:t>TableDescriptor</a:t>
            </a:r>
            <a:r>
              <a:rPr lang="en-US" dirty="0"/>
              <a:t> { get; }</a:t>
            </a:r>
          </a:p>
          <a:p>
            <a:r>
              <a:rPr lang="en-US" dirty="0"/>
              <a:t>    List&lt;?&gt; </a:t>
            </a:r>
            <a:r>
              <a:rPr lang="en-US" dirty="0" err="1"/>
              <a:t>GetColumns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65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350D1-D378-4DEE-8251-65B201B5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5392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C8DC-234F-4159-8808-4A912A3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530B4-E34F-4B47-9350-8A7D8BC4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3" y="1572676"/>
            <a:ext cx="5742027" cy="35708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94D8-3E62-4128-A4FF-22BEA044A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659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Композиция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-&gt; B</a:t>
            </a:r>
          </a:p>
          <a:p>
            <a:r>
              <a:rPr lang="en-US" dirty="0"/>
              <a:t>B -&gt; C</a:t>
            </a:r>
          </a:p>
          <a:p>
            <a:r>
              <a:rPr lang="en-US" dirty="0"/>
              <a:t>&gt;&gt;</a:t>
            </a:r>
          </a:p>
          <a:p>
            <a:r>
              <a:rPr lang="en-US" dirty="0"/>
              <a:t>A -&gt; C</a:t>
            </a:r>
          </a:p>
        </p:txBody>
      </p:sp>
    </p:spTree>
    <p:extLst>
      <p:ext uri="{BB962C8B-B14F-4D97-AF65-F5344CB8AC3E}">
        <p14:creationId xmlns:p14="http://schemas.microsoft.com/office/powerpoint/2010/main" val="373658260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Композиция</a:t>
            </a:r>
            <a:r>
              <a:rPr lang="en-US" dirty="0"/>
              <a:t> </a:t>
            </a:r>
            <a:r>
              <a:rPr lang="ru-RU" dirty="0"/>
              <a:t>в домене бд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ITable</a:t>
            </a:r>
            <a:r>
              <a:rPr lang="en-US" dirty="0"/>
              <a:t>&lt;A&gt; a;</a:t>
            </a:r>
          </a:p>
          <a:p>
            <a:r>
              <a:rPr lang="en-US" dirty="0" err="1"/>
              <a:t>ITable</a:t>
            </a:r>
            <a:r>
              <a:rPr lang="en-US" dirty="0"/>
              <a:t>&lt;B&gt; b;</a:t>
            </a:r>
          </a:p>
          <a:p>
            <a:r>
              <a:rPr lang="en-US" dirty="0" err="1"/>
              <a:t>ITable</a:t>
            </a:r>
            <a:r>
              <a:rPr lang="en-US" dirty="0"/>
              <a:t>&lt;C&gt; c;</a:t>
            </a:r>
          </a:p>
          <a:p>
            <a:r>
              <a:rPr lang="en-US" dirty="0" err="1"/>
              <a:t>IJoinable</a:t>
            </a:r>
            <a:r>
              <a:rPr lang="en-US" dirty="0"/>
              <a:t>&lt;A, B&gt; a2b;</a:t>
            </a:r>
          </a:p>
          <a:p>
            <a:r>
              <a:rPr lang="en-US" dirty="0" err="1"/>
              <a:t>IJoinable</a:t>
            </a:r>
            <a:r>
              <a:rPr lang="en-US" dirty="0"/>
              <a:t>&lt;B, C&gt; b2c;</a:t>
            </a:r>
          </a:p>
        </p:txBody>
      </p:sp>
    </p:spTree>
    <p:extLst>
      <p:ext uri="{BB962C8B-B14F-4D97-AF65-F5344CB8AC3E}">
        <p14:creationId xmlns:p14="http://schemas.microsoft.com/office/powerpoint/2010/main" val="229092375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Композиция в </a:t>
            </a:r>
            <a:r>
              <a:rPr lang="en-US" dirty="0"/>
              <a:t>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 static </a:t>
            </a:r>
            <a:r>
              <a:rPr lang="en-US" dirty="0" err="1"/>
              <a:t>JoinDescriptor</a:t>
            </a:r>
            <a:r>
              <a:rPr lang="en-US" dirty="0"/>
              <a:t>&lt;</a:t>
            </a:r>
            <a:r>
              <a:rPr lang="en-US" dirty="0" err="1"/>
              <a:t>TFirst</a:t>
            </a:r>
            <a:r>
              <a:rPr lang="en-US" dirty="0"/>
              <a:t>, </a:t>
            </a:r>
            <a:r>
              <a:rPr lang="en-US" dirty="0" err="1"/>
              <a:t>TSecond</a:t>
            </a:r>
            <a:r>
              <a:rPr lang="en-US" dirty="0"/>
              <a:t>&gt; Composition&lt;</a:t>
            </a:r>
            <a:r>
              <a:rPr lang="en-US" dirty="0" err="1"/>
              <a:t>TFirst</a:t>
            </a:r>
            <a:r>
              <a:rPr lang="en-US" dirty="0"/>
              <a:t>, </a:t>
            </a:r>
            <a:r>
              <a:rPr lang="en-US" dirty="0" err="1"/>
              <a:t>TSecond</a:t>
            </a:r>
            <a:r>
              <a:rPr lang="en-US" dirty="0"/>
              <a:t>, </a:t>
            </a:r>
            <a:r>
              <a:rPr lang="en-US" dirty="0" err="1"/>
              <a:t>TThird</a:t>
            </a:r>
            <a:r>
              <a:rPr lang="en-US" dirty="0"/>
              <a:t>, </a:t>
            </a:r>
            <a:r>
              <a:rPr lang="en-US" dirty="0" err="1"/>
              <a:t>TFirstValue</a:t>
            </a:r>
            <a:r>
              <a:rPr lang="en-US" dirty="0"/>
              <a:t>, </a:t>
            </a:r>
            <a:r>
              <a:rPr lang="en-US" dirty="0" err="1"/>
              <a:t>TSecondValue</a:t>
            </a:r>
            <a:r>
              <a:rPr lang="en-US" dirty="0"/>
              <a:t>&gt;(</a:t>
            </a:r>
          </a:p>
          <a:p>
            <a:r>
              <a:rPr lang="en-US" dirty="0"/>
              <a:t>    this </a:t>
            </a:r>
            <a:r>
              <a:rPr lang="en-US" dirty="0" err="1"/>
              <a:t>IJoinable</a:t>
            </a:r>
            <a:r>
              <a:rPr lang="en-US" dirty="0"/>
              <a:t>&lt;</a:t>
            </a:r>
            <a:r>
              <a:rPr lang="en-US" dirty="0" err="1"/>
              <a:t>TFirst</a:t>
            </a:r>
            <a:r>
              <a:rPr lang="en-US" dirty="0"/>
              <a:t>, </a:t>
            </a:r>
            <a:r>
              <a:rPr lang="en-US" dirty="0" err="1"/>
              <a:t>TSecond</a:t>
            </a:r>
            <a:r>
              <a:rPr lang="en-US" dirty="0"/>
              <a:t>, </a:t>
            </a:r>
            <a:r>
              <a:rPr lang="en-US" dirty="0" err="1"/>
              <a:t>TFirstValue</a:t>
            </a:r>
            <a:r>
              <a:rPr lang="en-US" dirty="0"/>
              <a:t>&gt; first,</a:t>
            </a:r>
          </a:p>
          <a:p>
            <a:r>
              <a:rPr lang="en-US" dirty="0"/>
              <a:t>    </a:t>
            </a:r>
            <a:r>
              <a:rPr lang="en-US" dirty="0" err="1"/>
              <a:t>IJoinable</a:t>
            </a:r>
            <a:r>
              <a:rPr lang="en-US" dirty="0"/>
              <a:t>&lt;</a:t>
            </a:r>
            <a:r>
              <a:rPr lang="en-US" dirty="0" err="1"/>
              <a:t>TSecond</a:t>
            </a:r>
            <a:r>
              <a:rPr lang="en-US" dirty="0"/>
              <a:t>, </a:t>
            </a:r>
            <a:r>
              <a:rPr lang="en-US" dirty="0" err="1"/>
              <a:t>TThird</a:t>
            </a:r>
            <a:r>
              <a:rPr lang="en-US" dirty="0"/>
              <a:t>, </a:t>
            </a:r>
            <a:r>
              <a:rPr lang="en-US" dirty="0" err="1"/>
              <a:t>TSecondValue</a:t>
            </a:r>
            <a:r>
              <a:rPr lang="en-US" dirty="0"/>
              <a:t>&gt; second)</a:t>
            </a:r>
          </a:p>
          <a:p>
            <a:r>
              <a:rPr lang="en-US" dirty="0"/>
              <a:t>    where </a:t>
            </a:r>
            <a:r>
              <a:rPr lang="en-US" dirty="0" err="1"/>
              <a:t>TFirst</a:t>
            </a:r>
            <a:r>
              <a:rPr lang="en-US" dirty="0"/>
              <a:t> : </a:t>
            </a:r>
            <a:r>
              <a:rPr lang="en-US" dirty="0" err="1"/>
              <a:t>IEntityAccessor</a:t>
            </a:r>
            <a:endParaRPr lang="en-US" dirty="0"/>
          </a:p>
          <a:p>
            <a:r>
              <a:rPr lang="en-US" dirty="0"/>
              <a:t>    where </a:t>
            </a:r>
            <a:r>
              <a:rPr lang="en-US" dirty="0" err="1"/>
              <a:t>TSecond</a:t>
            </a:r>
            <a:r>
              <a:rPr lang="en-US" dirty="0"/>
              <a:t> : </a:t>
            </a:r>
            <a:r>
              <a:rPr lang="en-US" dirty="0" err="1"/>
              <a:t>IEntityAccessor</a:t>
            </a:r>
            <a:endParaRPr lang="en-US" dirty="0"/>
          </a:p>
          <a:p>
            <a:r>
              <a:rPr lang="en-US" dirty="0"/>
              <a:t>    where </a:t>
            </a:r>
            <a:r>
              <a:rPr lang="en-US" dirty="0" err="1"/>
              <a:t>TThird</a:t>
            </a:r>
            <a:r>
              <a:rPr lang="en-US" dirty="0"/>
              <a:t> : </a:t>
            </a:r>
            <a:r>
              <a:rPr lang="en-US" dirty="0" err="1"/>
              <a:t>IEntityAccessor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    return </a:t>
            </a:r>
            <a:r>
              <a:rPr lang="en-US" dirty="0" err="1"/>
              <a:t>JoinDescriptorCreator.Create</a:t>
            </a:r>
            <a:r>
              <a:rPr lang="en-US" dirty="0"/>
              <a:t>(first).</a:t>
            </a:r>
            <a:r>
              <a:rPr lang="en-US" dirty="0" err="1"/>
              <a:t>AndJoin</a:t>
            </a:r>
            <a:r>
              <a:rPr lang="en-US" dirty="0"/>
              <a:t>(second);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4729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ru-RU" dirty="0"/>
              <a:t>Композиция в </a:t>
            </a:r>
            <a:r>
              <a:rPr lang="en-US" dirty="0"/>
              <a:t>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&gt; В рамках домена описываем как мы конкатим джоины, чтобы получить фильтрацию.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90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C8DC-234F-4159-8808-4A912A3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38A99-AEB8-4E64-9FAC-A8C5C391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6019292" cy="33012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94D8-3E62-4128-A4FF-22BEA044A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9503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CE22E-560D-42BD-B789-73E95ECD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5" y="333655"/>
            <a:ext cx="5971429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5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456C-FA79-493C-82BF-C86E0D1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3AFB-1405-404D-8C52-B4E61B01D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ru-RU" dirty="0"/>
              <a:t>Тип значения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/>
              <a:t>Тип таблицы к которой он относится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public interface Column&lt;</a:t>
            </a:r>
            <a:r>
              <a:rPr lang="en-US" dirty="0" err="1"/>
              <a:t>Ttable</a:t>
            </a:r>
            <a:r>
              <a:rPr lang="en-US" dirty="0"/>
              <a:t>, TValue&gt;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String </a:t>
            </a:r>
            <a:r>
              <a:rPr lang="en-US" dirty="0" err="1"/>
              <a:t>TableName</a:t>
            </a:r>
            <a:r>
              <a:rPr lang="en-US" dirty="0"/>
              <a:t>();	</a:t>
            </a:r>
          </a:p>
          <a:p>
            <a:r>
              <a:rPr lang="en-US" dirty="0"/>
              <a:t>        TValue </a:t>
            </a:r>
            <a:r>
              <a:rPr lang="en-US" dirty="0" err="1"/>
              <a:t>GetFrom</a:t>
            </a:r>
            <a:r>
              <a:rPr lang="en-US" dirty="0"/>
              <a:t>(</a:t>
            </a:r>
            <a:r>
              <a:rPr lang="en-US" dirty="0" err="1"/>
              <a:t>DataTableReader</a:t>
            </a:r>
            <a:r>
              <a:rPr lang="en-US" dirty="0"/>
              <a:t> reader);</a:t>
            </a:r>
          </a:p>
          <a:p>
            <a:r>
              <a:rPr lang="en-US" dirty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2350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350D1-D378-4DEE-8251-65B201B5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Уровни абстракций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en-US" dirty="0"/>
              <a:t>Column&lt;</a:t>
            </a:r>
            <a:r>
              <a:rPr lang="en-US" dirty="0" err="1"/>
              <a:t>TTable</a:t>
            </a:r>
            <a:r>
              <a:rPr lang="en-US" dirty="0"/>
              <a:t>, TValue&gt;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- </a:t>
            </a:r>
            <a:r>
              <a:rPr lang="en-US" dirty="0"/>
              <a:t>[x] </a:t>
            </a:r>
            <a:r>
              <a:rPr lang="ru-RU" dirty="0"/>
              <a:t>Тип значения</a:t>
            </a:r>
            <a:endParaRPr lang="en-US" dirty="0"/>
          </a:p>
          <a:p>
            <a:r>
              <a:rPr lang="en-US" dirty="0"/>
              <a:t>- [x] </a:t>
            </a:r>
            <a:r>
              <a:rPr lang="ru-RU" dirty="0"/>
              <a:t>Тип таблицы к которой он относится</a:t>
            </a:r>
          </a:p>
          <a:p>
            <a:r>
              <a:rPr lang="en-US" dirty="0"/>
              <a:t>- [ ] List&lt;Column&lt;</a:t>
            </a:r>
            <a:r>
              <a:rPr lang="en-US" dirty="0" err="1"/>
              <a:t>TTable</a:t>
            </a:r>
            <a:r>
              <a:rPr lang="en-US" dirty="0"/>
              <a:t>, TValue&gt;&gt;</a:t>
            </a:r>
          </a:p>
        </p:txBody>
      </p:sp>
    </p:spTree>
    <p:extLst>
      <p:ext uri="{BB962C8B-B14F-4D97-AF65-F5344CB8AC3E}">
        <p14:creationId xmlns:p14="http://schemas.microsoft.com/office/powerpoint/2010/main" val="26237129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en-US" dirty="0" err="1"/>
              <a:t>IColumn</a:t>
            </a:r>
            <a:r>
              <a:rPr lang="en-US" dirty="0"/>
              <a:t>&lt;TValue&gt;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- </a:t>
            </a:r>
            <a:r>
              <a:rPr lang="en-US" dirty="0"/>
              <a:t>[x] </a:t>
            </a:r>
            <a:r>
              <a:rPr lang="ru-RU" dirty="0"/>
              <a:t>Тип значения</a:t>
            </a:r>
            <a:endParaRPr lang="en-US" dirty="0"/>
          </a:p>
          <a:p>
            <a:r>
              <a:rPr lang="en-US" dirty="0"/>
              <a:t>- [</a:t>
            </a:r>
            <a:r>
              <a:rPr lang="ru-RU" dirty="0"/>
              <a:t> </a:t>
            </a:r>
            <a:r>
              <a:rPr lang="en-US" dirty="0"/>
              <a:t>] </a:t>
            </a:r>
            <a:r>
              <a:rPr lang="ru-RU" dirty="0"/>
              <a:t>Тип таблицы к которой он относится</a:t>
            </a:r>
          </a:p>
          <a:p>
            <a:r>
              <a:rPr lang="en-US" dirty="0"/>
              <a:t>- [ ] List&lt; </a:t>
            </a:r>
            <a:r>
              <a:rPr lang="en-US" dirty="0" err="1"/>
              <a:t>IColumn</a:t>
            </a:r>
            <a:r>
              <a:rPr lang="en-US" dirty="0"/>
              <a:t> &lt;TValue&gt;&gt;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243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/>
          <a:p>
            <a:r>
              <a:rPr lang="en-US" dirty="0" err="1"/>
              <a:t>IColumn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- </a:t>
            </a:r>
            <a:r>
              <a:rPr lang="en-US" dirty="0"/>
              <a:t>[</a:t>
            </a:r>
            <a:r>
              <a:rPr lang="ru-RU" dirty="0"/>
              <a:t> </a:t>
            </a:r>
            <a:r>
              <a:rPr lang="en-US" dirty="0"/>
              <a:t>] </a:t>
            </a:r>
            <a:r>
              <a:rPr lang="ru-RU" dirty="0"/>
              <a:t>Тип значения</a:t>
            </a:r>
            <a:endParaRPr lang="en-US" dirty="0"/>
          </a:p>
          <a:p>
            <a:r>
              <a:rPr lang="en-US" dirty="0"/>
              <a:t>- [</a:t>
            </a:r>
            <a:r>
              <a:rPr lang="ru-RU" dirty="0"/>
              <a:t> </a:t>
            </a:r>
            <a:r>
              <a:rPr lang="en-US" dirty="0"/>
              <a:t>] </a:t>
            </a:r>
            <a:r>
              <a:rPr lang="ru-RU" dirty="0"/>
              <a:t>Тип таблицы к которой он относится</a:t>
            </a:r>
          </a:p>
          <a:p>
            <a:r>
              <a:rPr lang="en-US" dirty="0"/>
              <a:t>- [x] List&lt;</a:t>
            </a:r>
            <a:r>
              <a:rPr lang="en-US" dirty="0" err="1"/>
              <a:t>IColumn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285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D8C-2722-4762-BA44-4D12EE1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2031325"/>
          </a:xfrm>
        </p:spPr>
        <p:txBody>
          <a:bodyPr/>
          <a:lstStyle/>
          <a:p>
            <a:r>
              <a:rPr lang="ru-RU" dirty="0"/>
              <a:t>А почему тогда не использовать IColumn?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F2B0-01B8-41B0-B9F4-F7868A5B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1619249"/>
            <a:ext cx="8363938" cy="3184749"/>
          </a:xfrm>
        </p:spPr>
        <p:txBody>
          <a:bodyPr/>
          <a:lstStyle/>
          <a:p>
            <a:r>
              <a:rPr lang="en-US" dirty="0"/>
              <a:t>- String Title</a:t>
            </a:r>
          </a:p>
          <a:p>
            <a:r>
              <a:rPr lang="en-US" dirty="0"/>
              <a:t>- TValue </a:t>
            </a:r>
            <a:r>
              <a:rPr lang="en-US" dirty="0" err="1"/>
              <a:t>GetFrom</a:t>
            </a:r>
            <a:r>
              <a:rPr lang="en-US" dirty="0"/>
              <a:t>(</a:t>
            </a:r>
            <a:r>
              <a:rPr lang="en-US" dirty="0" err="1"/>
              <a:t>DataTableReader</a:t>
            </a:r>
            <a:r>
              <a:rPr lang="en-US" dirty="0"/>
              <a:t> reader);</a:t>
            </a:r>
          </a:p>
          <a:p>
            <a:r>
              <a:rPr lang="en-US" dirty="0"/>
              <a:t>- </a:t>
            </a:r>
            <a:r>
              <a:rPr lang="en-US" dirty="0" err="1"/>
              <a:t>WhereCondition</a:t>
            </a:r>
            <a:r>
              <a:rPr lang="en-US" dirty="0"/>
              <a:t>&lt;</a:t>
            </a:r>
            <a:r>
              <a:rPr lang="en-US" dirty="0" err="1"/>
              <a:t>TTable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25816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Veeam Corporate Slides Template Main (3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4000" dirty="0" err="1" smtClean="0">
            <a:solidFill>
              <a:schemeClr val="tx1">
                <a:lumMod val="50000"/>
                <a:lumOff val="50000"/>
              </a:schemeClr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 Template" ma:contentTypeID="0x0101008D9A05CA1DE08548B716B9A9D05CB49518006E11B2B52DE5F244A8FA2D4AE3D2BD55" ma:contentTypeVersion="48" ma:contentTypeDescription="PPT Template" ma:contentTypeScope="" ma:versionID="156e7fa41bfda8f007f216baac5729bd">
  <xsd:schema xmlns:xsd="http://www.w3.org/2001/XMLSchema" xmlns:xs="http://www.w3.org/2001/XMLSchema" xmlns:p="http://schemas.microsoft.com/office/2006/metadata/properties" xmlns:ns2="29435cc8-1857-4dea-ab51-de7ef4d18d75" xmlns:ns3="8d8f1076-d83c-44b2-9ca3-2070026205ff" targetNamespace="http://schemas.microsoft.com/office/2006/metadata/properties" ma:root="true" ma:fieldsID="e468b06f8a91adc141a099089b7889e5" ns2:_="" ns3:_="">
    <xsd:import namespace="29435cc8-1857-4dea-ab51-de7ef4d18d75"/>
    <xsd:import namespace="8d8f1076-d83c-44b2-9ca3-2070026205ff"/>
    <xsd:element name="properties">
      <xsd:complexType>
        <xsd:sequence>
          <xsd:element name="documentManagement">
            <xsd:complexType>
              <xsd:all>
                <xsd:element ref="ns2:ECMFeaturedContentDescription" minOccurs="0"/>
                <xsd:element ref="ns2:ECMExpirationDate" minOccurs="0"/>
                <xsd:element ref="ns2:TaxCatchAllLabel" minOccurs="0"/>
                <xsd:element ref="ns2:p59d592eb20d4771b92ce9ca1c2ad52d" minOccurs="0"/>
                <xsd:element ref="ns2:cc6db3c680cf49a8a788f82f14bcaa36" minOccurs="0"/>
                <xsd:element ref="ns2:h871cbd7af794cba9a2c10e6c497b8c5" minOccurs="0"/>
                <xsd:element ref="ns2:TaxCatchAll" minOccurs="0"/>
                <xsd:element ref="ns2:ECMManualRank" minOccurs="0"/>
                <xsd:element ref="ns2:ECMViewsLastMonth" minOccurs="0"/>
                <xsd:element ref="ns2:ncf588d53c0f4f219f9e83951352cb6c" minOccurs="0"/>
                <xsd:element ref="ns2:o7d691565da549f5aa08c236692731f3" minOccurs="0"/>
                <xsd:element ref="ns2:efdf8be6259b460eb1fb1e6c2a260d31" minOccurs="0"/>
                <xsd:element ref="ns2:b0ccfcd7d0b140a9a952341278e7c769" minOccurs="0"/>
                <xsd:element ref="ns2:a5e131ccf4bd45f0b3dac09241742c16" minOccurs="0"/>
                <xsd:element ref="ns2:ma7008bbfee14a0c9e5efba3a56c86f6" minOccurs="0"/>
                <xsd:element ref="ns2:e7f6b84a9ece4918a07f1a3eea36a464" minOccurs="0"/>
                <xsd:element ref="ns2:k646dd9203f54b9a90fb733606673ec8" minOccurs="0"/>
                <xsd:element ref="ns2:hee918a1c91848028276f5bdb898faea" minOccurs="0"/>
                <xsd:element ref="ns2:ECMAuthor"/>
                <xsd:element ref="ns2:hf67382b61164de8826adbfd22494b61" minOccurs="0"/>
                <xsd:element ref="ns2:afa7be8f67ed407e8cc4f812a93cfa4a" minOccurs="0"/>
                <xsd:element ref="ns2:j69378a15fc24511abe088d0f0c34e04" minOccurs="0"/>
                <xsd:element ref="ns2:g9a1114b774c48c3885a3d44ab1bc311" minOccurs="0"/>
                <xsd:element ref="ns2:ECMUniqueViewsLastMonth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35cc8-1857-4dea-ab51-de7ef4d18d75" elementFormDefault="qualified">
    <xsd:import namespace="http://schemas.microsoft.com/office/2006/documentManagement/types"/>
    <xsd:import namespace="http://schemas.microsoft.com/office/infopath/2007/PartnerControls"/>
    <xsd:element name="ECMFeaturedContentDescription" ma:index="2" nillable="true" ma:displayName="Content Description" ma:internalName="ECMFeaturedContentDescription">
      <xsd:simpleType>
        <xsd:restriction base="dms:Text">
          <xsd:maxLength value="255"/>
        </xsd:restriction>
      </xsd:simpleType>
    </xsd:element>
    <xsd:element name="ECMExpirationDate" ma:index="6" nillable="true" ma:displayName="Date to Expire" ma:format="DateOnly" ma:internalName="ECMExpirationDate">
      <xsd:simpleType>
        <xsd:restriction base="dms:DateTime"/>
      </xsd:simpleType>
    </xsd:element>
    <xsd:element name="TaxCatchAllLabel" ma:index="7" nillable="true" ma:displayName="Taxonomy Catch All Column1" ma:hidden="true" ma:list="{7fd7e5a9-3ae9-4d5f-858f-6ed3eaea689a}" ma:internalName="TaxCatchAllLabel" ma:readOnly="true" ma:showField="CatchAllDataLabel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9d592eb20d4771b92ce9ca1c2ad52d" ma:index="10" ma:taxonomy="true" ma:internalName="p59d592eb20d4771b92ce9ca1c2ad52d" ma:taxonomyFieldName="ECMLanguage" ma:displayName="Languages" ma:readOnly="false" ma:default="" ma:fieldId="{959d592e-b20d-4771-b92c-e9ca1c2ad52d}" ma:taxonomyMulti="true" ma:sspId="d95025e3-06ee-47d5-b6d0-191753f21fd6" ma:termSetId="d5e6f725-e536-4417-ba04-c8cb6d72cfe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6db3c680cf49a8a788f82f14bcaa36" ma:index="12" ma:taxonomy="true" ma:internalName="cc6db3c680cf49a8a788f82f14bcaa36" ma:taxonomyFieldName="ECMRegion" ma:displayName="Region Name" ma:readOnly="false" ma:default="" ma:fieldId="{cc6db3c6-80cf-49a8-a788-f82f14bcaa36}" ma:taxonomyMulti="true" ma:sspId="d95025e3-06ee-47d5-b6d0-191753f21fd6" ma:termSetId="26089c26-7ba6-45e2-8c92-a109d16c33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71cbd7af794cba9a2c10e6c497b8c5" ma:index="14" nillable="true" ma:taxonomy="true" ma:internalName="h871cbd7af794cba9a2c10e6c497b8c5" ma:taxonomyFieldName="ECMDisposition" ma:displayName="Disposition Type" ma:readOnly="false" ma:default="" ma:fieldId="{1871cbd7-af79-4cba-9a2c-10e6c497b8c5}" ma:sspId="d95025e3-06ee-47d5-b6d0-191753f21fd6" ma:termSetId="d4730f9c-6eda-427b-b2d7-5b95c3ded0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7fd7e5a9-3ae9-4d5f-858f-6ed3eaea689a}" ma:internalName="TaxCatchAll" ma:showField="CatchAllData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CMManualRank" ma:index="18" nillable="true" ma:displayName="Manual Rank" ma:description="This field is used to manually sort documents on the Top Documents page. Leave it blank if this document is not the top document." ma:format="Dropdown" ma:internalName="ECMManualRank">
      <xsd:simpleType>
        <xsd:restriction base="dms:Choice">
          <xsd:enumeration value="100"/>
          <xsd:enumeration value="200"/>
          <xsd:enumeration value="300"/>
          <xsd:enumeration value="400"/>
          <xsd:enumeration value="500"/>
        </xsd:restriction>
      </xsd:simpleType>
    </xsd:element>
    <xsd:element name="ECMViewsLastMonth" ma:index="19" nillable="true" ma:displayName="Views Last Month" ma:description="Number of views in the last month" ma:hidden="true" ma:internalName="ECMViewsLastMonth" ma:readOnly="false" ma:percentage="FALSE">
      <xsd:simpleType>
        <xsd:restriction base="dms:Number"/>
      </xsd:simpleType>
    </xsd:element>
    <xsd:element name="ncf588d53c0f4f219f9e83951352cb6c" ma:index="20" nillable="true" ma:taxonomy="true" ma:internalName="ncf588d53c0f4f219f9e83951352cb6c" ma:taxonomyFieldName="ECMVertical" ma:displayName="Customer Segmentation" ma:default="" ma:fieldId="{7cf588d5-3c0f-4f21-9f9e-83951352cb6c}" ma:taxonomyMulti="true" ma:sspId="d95025e3-06ee-47d5-b6d0-191753f21fd6" ma:termSetId="b21b7e9b-2565-44c3-92cc-0b1ecca8f8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7d691565da549f5aa08c236692731f3" ma:index="22" nillable="true" ma:taxonomy="true" ma:internalName="o7d691565da549f5aa08c236692731f3" ma:taxonomyFieldName="ECMIndustrySegment" ma:displayName="Industry Vertical" ma:readOnly="false" ma:default="" ma:fieldId="{87d69156-5da5-49f5-aa08-c236692731f3}" ma:taxonomyMulti="true" ma:sspId="d95025e3-06ee-47d5-b6d0-191753f21fd6" ma:termSetId="3dd0b406-ca2e-478d-92af-5f0da6e5ab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df8be6259b460eb1fb1e6c2a260d31" ma:index="24" ma:taxonomy="true" ma:internalName="efdf8be6259b460eb1fb1e6c2a260d31" ma:taxonomyFieldName="ECMInternalExternal" ma:displayName="Internal / External" ma:readOnly="false" ma:default="" ma:fieldId="{efdf8be6-259b-460e-b1fb-1e6c2a260d31}" ma:sspId="d95025e3-06ee-47d5-b6d0-191753f21fd6" ma:termSetId="7d3f65a7-0546-4bad-8a49-0c759fced2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ccfcd7d0b140a9a952341278e7c769" ma:index="26" nillable="true" ma:taxonomy="true" ma:internalName="b0ccfcd7d0b140a9a952341278e7c769" ma:taxonomyFieldName="ECMMarketingStage" ma:displayName="Marketing Stage" ma:default="" ma:fieldId="{b0ccfcd7-d0b1-40a9-a952-341278e7c769}" ma:sspId="d95025e3-06ee-47d5-b6d0-191753f21fd6" ma:termSetId="362fb6cb-2657-43ca-96d0-03e65a75cb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e131ccf4bd45f0b3dac09241742c16" ma:index="28" nillable="true" ma:taxonomy="true" ma:internalName="a5e131ccf4bd45f0b3dac09241742c16" ma:taxonomyFieldName="ECMPartnerCustomer" ma:displayName="Partner / Customer" ma:default="" ma:fieldId="{a5e131cc-f4bd-45f0-b3da-c09241742c16}" ma:taxonomyMulti="true" ma:sspId="d95025e3-06ee-47d5-b6d0-191753f21fd6" ma:termSetId="78997c8c-3835-47eb-b08f-f344ff23d2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7008bbfee14a0c9e5efba3a56c86f6" ma:index="30" ma:taxonomy="true" ma:internalName="ma7008bbfee14a0c9e5efba3a56c86f6" ma:taxonomyFieldName="ECMProduct" ma:displayName="Product Name" ma:readOnly="false" ma:default="" ma:fieldId="{6a7008bb-fee1-4a0c-9e5e-fba3a56c86f6}" ma:taxonomyMulti="true" ma:sspId="d95025e3-06ee-47d5-b6d0-191753f21fd6" ma:termSetId="f7941c89-a093-402d-94c7-aa94791658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7f6b84a9ece4918a07f1a3eea36a464" ma:index="32" ma:taxonomy="true" ma:internalName="e7f6b84a9ece4918a07f1a3eea36a464" ma:taxonomyFieldName="ECMProductVerion" ma:displayName="Product Version" ma:readOnly="false" ma:default="" ma:fieldId="{e7f6b84a-9ece-4918-a07f-1a3eea36a464}" ma:sspId="d95025e3-06ee-47d5-b6d0-191753f21fd6" ma:termSetId="7f53de0d-e05b-4f33-8fcd-42e75edf28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646dd9203f54b9a90fb733606673ec8" ma:index="33" ma:taxonomy="true" ma:internalName="k646dd9203f54b9a90fb733606673ec8" ma:taxonomyFieldName="ECMAlliances" ma:displayName="Alliances" ma:readOnly="false" ma:default="" ma:fieldId="{4646dd92-03f5-4b9a-90fb-733606673ec8}" ma:taxonomyMulti="true" ma:sspId="d95025e3-06ee-47d5-b6d0-191753f21fd6" ma:termSetId="3ddab42d-3bc7-4dd4-b7fc-9e50283cf9e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e918a1c91848028276f5bdb898faea" ma:index="34" nillable="true" ma:taxonomy="true" ma:internalName="hee918a1c91848028276f5bdb898faea" ma:taxonomyFieldName="ECMStageOfSale" ma:displayName="Stage of Sale" ma:readOnly="false" ma:default="" ma:fieldId="{1ee918a1-c918-4802-8276-f5bdb898faea}" ma:taxonomyMulti="true" ma:sspId="d95025e3-06ee-47d5-b6d0-191753f21fd6" ma:termSetId="9241a753-2b13-4f04-a43b-ce75f9a1ce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Author" ma:index="35" ma:displayName="Author (Authors)" ma:internalName="ECMAuthor" ma:readOnly="false">
      <xsd:simpleType>
        <xsd:restriction base="dms:Text">
          <xsd:maxLength value="255"/>
        </xsd:restriction>
      </xsd:simpleType>
    </xsd:element>
    <xsd:element name="hf67382b61164de8826adbfd22494b61" ma:index="36" nillable="true" ma:taxonomy="true" ma:internalName="hf67382b61164de8826adbfd22494b61" ma:taxonomyFieldName="ECMTargetedBuyerPerson" ma:displayName="Targeted Buyer Person" ma:default="" ma:fieldId="{1f67382b-6116-4de8-826a-dbfd22494b61}" ma:taxonomyMulti="true" ma:sspId="d95025e3-06ee-47d5-b6d0-191753f21fd6" ma:termSetId="0e41875a-6b05-4608-9560-d3ba5edbca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fa7be8f67ed407e8cc4f812a93cfa4a" ma:index="37" ma:taxonomy="true" ma:internalName="afa7be8f67ed407e8cc4f812a93cfa4a" ma:taxonomyFieldName="ECMAudience" ma:displayName="Veeam Audiences" ma:readOnly="false" ma:default="" ma:fieldId="{afa7be8f-67ed-407e-8cc4-f812a93cfa4a}" ma:taxonomyMulti="true" ma:sspId="d95025e3-06ee-47d5-b6d0-191753f21fd6" ma:termSetId="61d72c02-677b-4457-b582-89094d470b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9378a15fc24511abe088d0f0c34e04" ma:index="39" nillable="true" ma:taxonomy="true" ma:internalName="j69378a15fc24511abe088d0f0c34e04" ma:taxonomyFieldName="ECMEvent" ma:displayName="Veeam Event" ma:default="" ma:fieldId="{369378a1-5fc2-4511-abe0-88d0f0c34e04}" ma:taxonomyMulti="true" ma:sspId="d95025e3-06ee-47d5-b6d0-191753f21fd6" ma:termSetId="e9a3fba3-e6e7-49a6-b94e-3513ae8b85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a1114b774c48c3885a3d44ab1bc311" ma:index="46" nillable="true" ma:taxonomy="true" ma:internalName="g9a1114b774c48c3885a3d44ab1bc311" ma:taxonomyFieldName="ECMCampaignName" ma:displayName="Campaign" ma:default="" ma:fieldId="{09a1114b-774c-48c3-885a-3d44ab1bc311}" ma:taxonomyMulti="true" ma:sspId="d95025e3-06ee-47d5-b6d0-191753f21fd6" ma:termSetId="95047ea3-1bf9-4752-819b-4bdf3c0171e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CMUniqueViewsLastMonth" ma:index="47" nillable="true" ma:displayName="Unique Views Last Month" ma:hidden="true" ma:internalName="ECMUniqueViewsLastMonth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1076-d83c-44b2-9ca3-2070026205ff" elementFormDefault="qualified">
    <xsd:import namespace="http://schemas.microsoft.com/office/2006/documentManagement/types"/>
    <xsd:import namespace="http://schemas.microsoft.com/office/infopath/2007/PartnerControls"/>
    <xsd:element name="_dlc_DocId" ma:index="4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5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fa7be8f67ed407e8cc4f812a93cfa4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ad0e3522-d098-49cb-9fa5-82217f4767c5</TermId>
        </TermInfo>
      </Terms>
    </afa7be8f67ed407e8cc4f812a93cfa4a>
    <g9a1114b774c48c3885a3d44ab1bc311 xmlns="29435cc8-1857-4dea-ab51-de7ef4d18d75">
      <Terms xmlns="http://schemas.microsoft.com/office/infopath/2007/PartnerControls"/>
    </g9a1114b774c48c3885a3d44ab1bc311>
    <_dlc_DocId xmlns="8d8f1076-d83c-44b2-9ca3-2070026205ff">VEEAMDOC-16-256</_dlc_DocId>
    <o7d691565da549f5aa08c236692731f3 xmlns="29435cc8-1857-4dea-ab51-de7ef4d18d75">
      <Terms xmlns="http://schemas.microsoft.com/office/infopath/2007/PartnerControls"/>
    </o7d691565da549f5aa08c236692731f3>
    <cc6db3c680cf49a8a788f82f14bcaa3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56018d5f-5315-4f9a-8407-54d0e761a94a</TermId>
        </TermInfo>
      </Terms>
    </cc6db3c680cf49a8a788f82f14bcaa36>
    <efdf8be6259b460eb1fb1e6c2a260d3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(Veeam)</TermName>
          <TermId xmlns="http://schemas.microsoft.com/office/infopath/2007/PartnerControls">70588c4f-df11-4018-95c2-d32a8f0632bb</TermId>
        </TermInfo>
      </Terms>
    </efdf8be6259b460eb1fb1e6c2a260d31>
    <hee918a1c91848028276f5bdb898fae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1-Qualify</TermName>
          <TermId xmlns="http://schemas.microsoft.com/office/infopath/2007/PartnerControls">47022983-abe8-463e-ae6c-9db6a793a786</TermId>
        </TermInfo>
        <TermInfo xmlns="http://schemas.microsoft.com/office/infopath/2007/PartnerControls">
          <TermName xmlns="http://schemas.microsoft.com/office/infopath/2007/PartnerControls">2-Identify</TermName>
          <TermId xmlns="http://schemas.microsoft.com/office/infopath/2007/PartnerControls">bcea8331-d022-4da7-b580-3c5d590c963a</TermId>
        </TermInfo>
        <TermInfo xmlns="http://schemas.microsoft.com/office/infopath/2007/PartnerControls">
          <TermName xmlns="http://schemas.microsoft.com/office/infopath/2007/PartnerControls">3-Propose</TermName>
          <TermId xmlns="http://schemas.microsoft.com/office/infopath/2007/PartnerControls">0c3124ce-1c63-4040-a928-5205805e9eba</TermId>
        </TermInfo>
        <TermInfo xmlns="http://schemas.microsoft.com/office/infopath/2007/PartnerControls">
          <TermName xmlns="http://schemas.microsoft.com/office/infopath/2007/PartnerControls">4-Validate Solution</TermName>
          <TermId xmlns="http://schemas.microsoft.com/office/infopath/2007/PartnerControls">922b3c00-814f-4f2c-b49f-ec9519d895e1</TermId>
        </TermInfo>
        <TermInfo xmlns="http://schemas.microsoft.com/office/infopath/2007/PartnerControls">
          <TermName xmlns="http://schemas.microsoft.com/office/infopath/2007/PartnerControls">5-Close</TermName>
          <TermId xmlns="http://schemas.microsoft.com/office/infopath/2007/PartnerControls">1b26a1e7-5c6e-4170-87a7-74989f9764ae</TermId>
        </TermInfo>
        <TermInfo xmlns="http://schemas.microsoft.com/office/infopath/2007/PartnerControls">
          <TermName xmlns="http://schemas.microsoft.com/office/infopath/2007/PartnerControls">6-Expand</TermName>
          <TermId xmlns="http://schemas.microsoft.com/office/infopath/2007/PartnerControls">a00e6a6e-42f3-47a8-96d1-c667a2e359da</TermId>
        </TermInfo>
      </Terms>
    </hee918a1c91848028276f5bdb898faea>
    <a5e131ccf4bd45f0b3dac09241742c1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</TermName>
          <TermId xmlns="http://schemas.microsoft.com/office/infopath/2007/PartnerControls">6123597a-1913-44dc-9924-b5c9eb8e9234</TermId>
        </TermInfo>
      </Terms>
    </a5e131ccf4bd45f0b3dac09241742c16>
    <ECMFeaturedContentDescription xmlns="29435cc8-1857-4dea-ab51-de7ef4d18d75" xsi:nil="true"/>
    <_dlc_DocIdUrl xmlns="8d8f1076-d83c-44b2-9ca3-2070026205ff">
      <Url>https://team.veeam.com/apps/ecm/_layouts/15/DocIdRedir.aspx?ID=VEEAMDOC-16-256</Url>
      <Description>VEEAMDOC-16-256</Description>
    </_dlc_DocIdUrl>
    <ECMManualRank xmlns="29435cc8-1857-4dea-ab51-de7ef4d18d75" xsi:nil="true"/>
    <h871cbd7af794cba9a2c10e6c497b8c5 xmlns="29435cc8-1857-4dea-ab51-de7ef4d18d75">
      <Terms xmlns="http://schemas.microsoft.com/office/infopath/2007/PartnerControls"/>
    </h871cbd7af794cba9a2c10e6c497b8c5>
    <ECMExpirationDate xmlns="29435cc8-1857-4dea-ab51-de7ef4d18d75" xsi:nil="true"/>
    <j69378a15fc24511abe088d0f0c34e04 xmlns="29435cc8-1857-4dea-ab51-de7ef4d18d75">
      <Terms xmlns="http://schemas.microsoft.com/office/infopath/2007/PartnerControls"/>
    </j69378a15fc24511abe088d0f0c34e04>
    <e7f6b84a9ece4918a07f1a3eea36a464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13c94ca0-6b62-49d8-bd25-c160e52d2f21</TermId>
        </TermInfo>
      </Terms>
    </e7f6b84a9ece4918a07f1a3eea36a464>
    <TaxCatchAll xmlns="29435cc8-1857-4dea-ab51-de7ef4d18d75">
      <Value>110</Value>
      <Value>255</Value>
      <Value>179</Value>
      <Value>37</Value>
      <Value>251</Value>
      <Value>151</Value>
      <Value>63</Value>
      <Value>173</Value>
      <Value>171</Value>
      <Value>239</Value>
      <Value>240</Value>
      <Value>54</Value>
      <Value>111</Value>
      <Value>52</Value>
      <Value>249</Value>
      <Value>193</Value>
      <Value>238</Value>
      <Value>263</Value>
      <Value>3</Value>
      <Value>112</Value>
      <Value>259</Value>
    </TaxCatchAll>
    <b0ccfcd7d0b140a9a952341278e7c769 xmlns="29435cc8-1857-4dea-ab51-de7ef4d18d75">
      <Terms xmlns="http://schemas.microsoft.com/office/infopath/2007/PartnerControls"/>
    </b0ccfcd7d0b140a9a952341278e7c769>
    <ECMAuthor xmlns="29435cc8-1857-4dea-ab51-de7ef4d18d75">Anastasia Balagurova</ECMAuthor>
    <k646dd9203f54b9a90fb733606673ec8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Solutions</TermName>
          <TermId xmlns="http://schemas.microsoft.com/office/infopath/2007/PartnerControls">c9767bc9-9e10-4aa9-8cdd-5882c5154d8e</TermId>
        </TermInfo>
      </Terms>
    </k646dd9203f54b9a90fb733606673ec8>
    <p59d592eb20d4771b92ce9ca1c2ad52d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07f96b39-8f94-4216-97e6-b78eba3c58e1</TermId>
        </TermInfo>
      </Terms>
    </p59d592eb20d4771b92ce9ca1c2ad52d>
    <hf67382b61164de8826adbfd22494b61 xmlns="29435cc8-1857-4dea-ab51-de7ef4d18d75">
      <Terms xmlns="http://schemas.microsoft.com/office/infopath/2007/PartnerControls"/>
    </hf67382b61164de8826adbfd22494b61>
    <ECMViewsLastMonth xmlns="29435cc8-1857-4dea-ab51-de7ef4d18d75">285</ECMViewsLastMonth>
    <ECMUniqueViewsLastMonth xmlns="29435cc8-1857-4dea-ab51-de7ef4d18d75">75</ECMUniqueViewsLastMonth>
    <ncf588d53c0f4f219f9e83951352cb6c xmlns="29435cc8-1857-4dea-ab51-de7ef4d18d75">
      <Terms xmlns="http://schemas.microsoft.com/office/infopath/2007/PartnerControls"/>
    </ncf588d53c0f4f219f9e83951352cb6c>
    <ma7008bbfee14a0c9e5efba3a56c86f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b72144cb-7888-4a2d-81fa-9da212a1619f</TermId>
        </TermInfo>
      </Terms>
    </ma7008bbfee14a0c9e5efba3a56c86f6>
  </documentManagement>
</p:properties>
</file>

<file path=customXml/itemProps1.xml><?xml version="1.0" encoding="utf-8"?>
<ds:datastoreItem xmlns:ds="http://schemas.openxmlformats.org/officeDocument/2006/customXml" ds:itemID="{85BD9305-F2A6-4227-837C-B4043BC74E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57DC-58CC-4AFF-A9AD-27DBDB9F5C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3BA7AF1-7676-48FA-B97C-889FAE1EB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35cc8-1857-4dea-ab51-de7ef4d18d75"/>
    <ds:schemaRef ds:uri="8d8f1076-d83c-44b2-9ca3-207002620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C39AA7-EB4B-4889-9FB7-D13BB39487BC}">
  <ds:schemaRefs>
    <ds:schemaRef ds:uri="http://purl.org/dc/terms/"/>
    <ds:schemaRef ds:uri="http://purl.org/dc/elements/1.1/"/>
    <ds:schemaRef ds:uri="http://schemas.microsoft.com/office/infopath/2007/PartnerControls"/>
    <ds:schemaRef ds:uri="29435cc8-1857-4dea-ab51-de7ef4d18d75"/>
    <ds:schemaRef ds:uri="http://purl.org/dc/dcmitype/"/>
    <ds:schemaRef ds:uri="http://schemas.microsoft.com/office/2006/documentManagement/types"/>
    <ds:schemaRef ds:uri="8d8f1076-d83c-44b2-9ca3-2070026205ff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799</Words>
  <Application>Microsoft Office PowerPoint</Application>
  <PresentationFormat>On-screen Show (16:9)</PresentationFormat>
  <Paragraphs>136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Tahoma</vt:lpstr>
      <vt:lpstr>Veeam Corporate Slides Template (1)</vt:lpstr>
      <vt:lpstr>Veeam Corporate Slides Template</vt:lpstr>
      <vt:lpstr>Veeam Corporate Slides Template Main (3)</vt:lpstr>
      <vt:lpstr>PowerPoint Presentation</vt:lpstr>
      <vt:lpstr>PowerPoint Presentation</vt:lpstr>
      <vt:lpstr>Table</vt:lpstr>
      <vt:lpstr>Column</vt:lpstr>
      <vt:lpstr>PowerPoint Presentation</vt:lpstr>
      <vt:lpstr>Column&lt;TTable, TValue&gt;</vt:lpstr>
      <vt:lpstr>IColumn&lt;TValue&gt;</vt:lpstr>
      <vt:lpstr>IColumn</vt:lpstr>
      <vt:lpstr>А почему тогда не использовать IColumn? </vt:lpstr>
      <vt:lpstr>А почему тогда не использовать IColumn? </vt:lpstr>
      <vt:lpstr>А теперь собираем тип обратно</vt:lpstr>
      <vt:lpstr>PowerPoint Presentation</vt:lpstr>
      <vt:lpstr>Как писать DA не нужно</vt:lpstr>
      <vt:lpstr>SELECT * FROM ITable</vt:lpstr>
      <vt:lpstr>WhereCondition</vt:lpstr>
      <vt:lpstr>Нужен ли &lt;TTable&gt;</vt:lpstr>
      <vt:lpstr>Нужен ли &lt;TValue&gt;</vt:lpstr>
      <vt:lpstr>Дженериков много бывает</vt:lpstr>
      <vt:lpstr>Join</vt:lpstr>
      <vt:lpstr>Join</vt:lpstr>
      <vt:lpstr>SelectQueryBuilder</vt:lpstr>
      <vt:lpstr>SelectQueryBuilder</vt:lpstr>
      <vt:lpstr>PowerPoint Presentation</vt:lpstr>
      <vt:lpstr>Слои абстракции</vt:lpstr>
      <vt:lpstr>От билдера к таске</vt:lpstr>
      <vt:lpstr>Сериализация бизнес-логики</vt:lpstr>
      <vt:lpstr>От билдера к таске</vt:lpstr>
      <vt:lpstr>Bonus: Обертки над типами</vt:lpstr>
      <vt:lpstr>PowerPoint Presentation</vt:lpstr>
      <vt:lpstr>PowerPoint Presentation</vt:lpstr>
      <vt:lpstr>PowerPoint Presentation</vt:lpstr>
      <vt:lpstr>Композиция</vt:lpstr>
      <vt:lpstr>Композиция в домене бд</vt:lpstr>
      <vt:lpstr>Композиция в C#</vt:lpstr>
      <vt:lpstr>Композиция в CC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Veeam_Academy_Template_16x9</dc:title>
  <dc:creator>Anastasia Balagurova</dc:creator>
  <cp:lastModifiedBy>Alexey Ivnitskiy</cp:lastModifiedBy>
  <cp:revision>126</cp:revision>
  <cp:lastPrinted>2017-05-13T15:11:09Z</cp:lastPrinted>
  <dcterms:created xsi:type="dcterms:W3CDTF">2017-03-03T16:13:40Z</dcterms:created>
  <dcterms:modified xsi:type="dcterms:W3CDTF">2020-03-11T21:26:33Z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0x0101008D9A05CA1DE08548B716B9A9D05CB49518006E11B2B52DE5F244A8FA2D4AE3D2BD55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 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 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 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 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</Properties>
</file>