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6" r:id="rId12"/>
    <p:sldId id="267" r:id="rId13"/>
    <p:sldId id="265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Střední styl 1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Světlý styl 2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Styl Světlá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0164" autoAdjust="0"/>
  </p:normalViewPr>
  <p:slideViewPr>
    <p:cSldViewPr>
      <p:cViewPr>
        <p:scale>
          <a:sx n="150" d="100"/>
          <a:sy n="150" d="100"/>
        </p:scale>
        <p:origin x="214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14.12.2016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Naši implementaci projektu reprezentuje </a:t>
            </a:r>
            <a:r>
              <a:rPr lang="cs-CZ" dirty="0" err="1"/>
              <a:t>nasledovné</a:t>
            </a:r>
            <a:r>
              <a:rPr lang="cs-CZ" dirty="0"/>
              <a:t> blokové schéma na </a:t>
            </a:r>
            <a:r>
              <a:rPr lang="cs-CZ" dirty="0" err="1"/>
              <a:t>slidu</a:t>
            </a:r>
            <a:r>
              <a:rPr lang="cs-CZ" dirty="0"/>
              <a:t>. Jak je možné vidět, naše implementace se liší tím, že sémantická analýza je součásti interpretu</a:t>
            </a:r>
            <a:r>
              <a:rPr lang="cs-CZ" baseline="0" dirty="0"/>
              <a:t> a negenerujeme zde </a:t>
            </a:r>
            <a:r>
              <a:rPr lang="cs-CZ" baseline="0" dirty="0" err="1"/>
              <a:t>tříadresný</a:t>
            </a:r>
            <a:r>
              <a:rPr lang="cs-CZ" baseline="0" dirty="0"/>
              <a:t> kód, interpretace je prováděna při průchodu abstraktního syntaktického stromu.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80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Jak</a:t>
            </a:r>
            <a:r>
              <a:rPr lang="cs-CZ" baseline="0" dirty="0"/>
              <a:t> všichni víme, práce v týmu při tvorbě programu není jednoduchá. Abychom usnadnili vzájemné sdílení dat a možnost ukládání průběžných verzí zdrojového kódu, využívali jsme </a:t>
            </a:r>
            <a:r>
              <a:rPr lang="cs-CZ" baseline="0" dirty="0" err="1"/>
              <a:t>verzovací</a:t>
            </a:r>
            <a:r>
              <a:rPr lang="cs-CZ" baseline="0" dirty="0"/>
              <a:t> systém GIT a službu </a:t>
            </a:r>
            <a:r>
              <a:rPr lang="cs-CZ" baseline="0" dirty="0" err="1"/>
              <a:t>GitHub</a:t>
            </a:r>
            <a:r>
              <a:rPr lang="cs-CZ" baseline="0" dirty="0"/>
              <a:t>. Pokyny, rozdělení úkolů a poznámky ke kódu byly evidovány pomocí </a:t>
            </a:r>
            <a:r>
              <a:rPr lang="cs-CZ" baseline="0" dirty="0" err="1"/>
              <a:t>issues</a:t>
            </a:r>
            <a:r>
              <a:rPr lang="cs-CZ" baseline="0" dirty="0"/>
              <a:t> a </a:t>
            </a:r>
            <a:r>
              <a:rPr lang="cs-CZ" baseline="0" dirty="0" err="1"/>
              <a:t>ticketovacího</a:t>
            </a:r>
            <a:r>
              <a:rPr lang="cs-CZ" baseline="0" dirty="0"/>
              <a:t> systému na </a:t>
            </a:r>
            <a:r>
              <a:rPr lang="cs-CZ" baseline="0" dirty="0" err="1"/>
              <a:t>GitHubu</a:t>
            </a:r>
            <a:r>
              <a:rPr lang="cs-CZ" baseline="0" dirty="0"/>
              <a:t>. Pro běžnou komunikaci nám posloužil portál messenger.com, na němž jsme v rámci naší diskuze vyprodukovali přes tři a půl tisíce zpráv. </a:t>
            </a:r>
            <a:r>
              <a:rPr lang="cs-CZ" baseline="0" dirty="0" err="1"/>
              <a:t>Zajmavostí</a:t>
            </a:r>
            <a:r>
              <a:rPr lang="cs-CZ" baseline="0" dirty="0"/>
              <a:t> je i průběžná integrace projektu, která byla realizovaná na severech travis.com, jejíž účelem byl průběžný překlad celého programu a také kontrola na nepřeložitelný kód a chybu v něm. Dále pak výpis testů, které byly standardně spouštěny po přeložení projektu. Na obrázku můžete vidět výpis aktivit jednotlivých členů týmů v čase tvoření projektu a množství celkových úprav kódu.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19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dirty="0"/>
              <a:t>Testy probíhaly buď jako unit testování, kdy jsme testovali zda například volaná funkce reaguje správně na vstupy. Tyto unit testy byly na vlastním zvážení a pokud je někdo vytvořil, tak bylo doporučeno integrovat je do společného </a:t>
            </a:r>
            <a:r>
              <a:rPr lang="cs-CZ" sz="1200" dirty="0" err="1"/>
              <a:t>Makefilu</a:t>
            </a:r>
            <a:r>
              <a:rPr lang="cs-CZ" sz="1200" dirty="0"/>
              <a:t> pro ověření. Hlavní část testování se však týkala testů interpretu, kdy bylo potřeba ověřit, zda výstup interpretu souhlasí s výstupem JAVY s obohacené o podporu IFJ16 a zda také sedí návratové kódy. K testování byl vytvořen BASH </a:t>
            </a:r>
            <a:r>
              <a:rPr lang="cs-CZ" sz="1200" dirty="0" err="1"/>
              <a:t>script</a:t>
            </a:r>
            <a:r>
              <a:rPr lang="cs-CZ" sz="1200" dirty="0"/>
              <a:t> volaný z </a:t>
            </a:r>
            <a:r>
              <a:rPr lang="cs-CZ" sz="1200" dirty="0" err="1"/>
              <a:t>Makefilu</a:t>
            </a:r>
            <a:r>
              <a:rPr lang="cs-CZ" sz="1200" dirty="0"/>
              <a:t> a výstupní hodnoty z Javy a IFJ16 byly ukládány do .log souboru pro případnou pozdější analýzu. Testů jsme měli v době odevzdání projektu 287.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888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To je vše k naší prezentaci, děkujeme</a:t>
            </a:r>
            <a:r>
              <a:rPr lang="cs-CZ" baseline="0" dirty="0"/>
              <a:t> Vám za pozornost…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302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Lexikál</a:t>
            </a:r>
            <a:r>
              <a:rPr lang="en-US" dirty="0"/>
              <a:t>n</a:t>
            </a:r>
            <a:r>
              <a:rPr lang="cs-CZ" dirty="0"/>
              <a:t>í analýza je založena na deterministickém konečnem automatu, jehož vstupem je zdrojový kód programu, v případě našeho zadaní se jedná o jazyk IFJ16, který byl inspirován jazykem JAVA. Lexikální analyzátor je plně řízen syntaktickým analyzátorem. Implementace obsahuje dvě funkce, které umožňují získat token. Funkce GET_TOKEN, která vrací následující token a PEEK_TOKEN. PEEK_TOKEN byl speciálně navržen pro usnadnění práce syntaktické analýze a to tak, že se umožňuje podívat o jeden token napřed. Funkce PEEK_TOKEN bude vracet stejný token pokud nebude zavolána funkce GET_TOKEN. Aby jsme zajistili časovou nenáročnost a spolehlivost této funkce, tak při opětovném voláni PEEK_TOKEN se nevracíme s čítací hlavou a znova neanalyzuje kód, nýbrž první získaný token je uložen v struktuře a následně je z ní vrácen syntaktické analýze. PEEK_TOKEN je o velké míře využívána precedenční analýzou.</a:t>
            </a:r>
          </a:p>
          <a:p>
            <a:r>
              <a:rPr lang="cs-CZ" dirty="0"/>
              <a:t>Struktura tokenu u naši implementace obsahuje nejen typ tokenu a řetězec v zdrojovém kódu, ale i délku řetězce a řádek, na kterém se daný lexém nachází. Tato vlastnost umožňuje v případe chyby vypsat číslo řádku, na kterém k dané chybě přišlo. Usnadní to hlavně práci programátorovi, který chybu jednodušeji lokalizuje a odstraní. Implementace konečného automatu podporuje i rozšíření BASE.</a:t>
            </a:r>
          </a:p>
          <a:p>
            <a:r>
              <a:rPr lang="cs-CZ" dirty="0"/>
              <a:t>Dále jsme si připravili jednoduchou demonstraci funkce konečného automatu, při načtení plně kvalifikovaného identifikátoru.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06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47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Syntaktická analýza metodou rekurzivního sestupu není </a:t>
            </a:r>
            <a:r>
              <a:rPr lang="cs-CZ" dirty="0" err="1"/>
              <a:t>príliš</a:t>
            </a:r>
            <a:r>
              <a:rPr lang="cs-CZ" dirty="0"/>
              <a:t> vhodná na </a:t>
            </a:r>
            <a:r>
              <a:rPr lang="cs-CZ" dirty="0" err="1"/>
              <a:t>spracovávaní</a:t>
            </a:r>
            <a:r>
              <a:rPr lang="cs-CZ" dirty="0"/>
              <a:t> výrazů a proto se na jejich </a:t>
            </a:r>
            <a:r>
              <a:rPr lang="cs-CZ" dirty="0" err="1"/>
              <a:t>vyhodnonocovaní</a:t>
            </a:r>
            <a:r>
              <a:rPr lang="cs-CZ" dirty="0"/>
              <a:t> </a:t>
            </a:r>
            <a:r>
              <a:rPr lang="cs-CZ" dirty="0" err="1"/>
              <a:t>používa</a:t>
            </a:r>
            <a:r>
              <a:rPr lang="cs-CZ" dirty="0"/>
              <a:t> </a:t>
            </a:r>
            <a:r>
              <a:rPr lang="cs-CZ" dirty="0" err="1"/>
              <a:t>synktaktická</a:t>
            </a:r>
            <a:r>
              <a:rPr lang="cs-CZ" dirty="0"/>
              <a:t> analýza řízená precedenční tabulkou operátorů. Analýza </a:t>
            </a:r>
            <a:r>
              <a:rPr lang="cs-CZ" dirty="0" err="1"/>
              <a:t>dostáva</a:t>
            </a:r>
            <a:r>
              <a:rPr lang="cs-CZ" dirty="0"/>
              <a:t> jako vstup tokeny, které jsou vkládány na zásobník. Celá analýza je řízená precedenční tabulkou (token na vstupu a </a:t>
            </a:r>
            <a:r>
              <a:rPr lang="cs-CZ" dirty="0" err="1"/>
              <a:t>nejvrchnejší</a:t>
            </a:r>
            <a:r>
              <a:rPr lang="cs-CZ" dirty="0"/>
              <a:t> </a:t>
            </a:r>
            <a:r>
              <a:rPr lang="cs-CZ" dirty="0" err="1"/>
              <a:t>neterminál</a:t>
            </a:r>
            <a:r>
              <a:rPr lang="cs-CZ" dirty="0"/>
              <a:t>). Tahle tabulka reflektuje prioritu a asociativitu jednotlivých operátorů (je na jejich základe vytvořená). Na zásobníku jsou pak na základe pravidel </a:t>
            </a:r>
            <a:r>
              <a:rPr lang="cs-CZ" dirty="0" err="1"/>
              <a:t>provádené</a:t>
            </a:r>
            <a:r>
              <a:rPr lang="cs-CZ" dirty="0"/>
              <a:t> redukce na terminály. Výraz je zpracován, pokud je </a:t>
            </a:r>
            <a:r>
              <a:rPr lang="cs-CZ" dirty="0" err="1"/>
              <a:t>celej</a:t>
            </a:r>
            <a:r>
              <a:rPr lang="cs-CZ" dirty="0"/>
              <a:t> </a:t>
            </a:r>
            <a:r>
              <a:rPr lang="cs-CZ" dirty="0" err="1"/>
              <a:t>prečten</a:t>
            </a:r>
            <a:r>
              <a:rPr lang="cs-CZ" dirty="0"/>
              <a:t> a na zásobníku ostal pouze jeden terminál. Tenhle proces si můžeme vysvětlit na téhle </a:t>
            </a:r>
            <a:r>
              <a:rPr lang="cs-CZ" dirty="0" err="1"/>
              <a:t>ukážce</a:t>
            </a:r>
            <a:r>
              <a:rPr lang="cs-CZ" dirty="0"/>
              <a:t>: ...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21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39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Vestavěná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en-US" dirty="0"/>
              <a:t> find </a:t>
            </a:r>
            <a:r>
              <a:rPr lang="en-US" dirty="0" err="1"/>
              <a:t>hledá</a:t>
            </a:r>
            <a:r>
              <a:rPr lang="en-US" dirty="0"/>
              <a:t>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výskyt</a:t>
            </a:r>
            <a:r>
              <a:rPr lang="en-US" dirty="0"/>
              <a:t> </a:t>
            </a:r>
            <a:r>
              <a:rPr lang="en-US" dirty="0" err="1"/>
              <a:t>zadaného</a:t>
            </a:r>
            <a:r>
              <a:rPr lang="en-US" dirty="0"/>
              <a:t> </a:t>
            </a:r>
            <a:r>
              <a:rPr lang="en-US" dirty="0" err="1"/>
              <a:t>podřetězce</a:t>
            </a:r>
            <a:r>
              <a:rPr lang="en-US" dirty="0"/>
              <a:t> (v </a:t>
            </a:r>
            <a:r>
              <a:rPr lang="en-US" dirty="0" err="1"/>
              <a:t>parametru</a:t>
            </a:r>
            <a:r>
              <a:rPr lang="en-US" dirty="0"/>
              <a:t> search) a </a:t>
            </a:r>
            <a:r>
              <a:rPr lang="en-US" dirty="0" err="1"/>
              <a:t>vrátí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pozici</a:t>
            </a:r>
            <a:r>
              <a:rPr lang="en-US" dirty="0"/>
              <a:t> (</a:t>
            </a:r>
            <a:r>
              <a:rPr lang="en-US" dirty="0" err="1"/>
              <a:t>počítanou</a:t>
            </a:r>
            <a:r>
              <a:rPr lang="en-US" dirty="0"/>
              <a:t> od </a:t>
            </a:r>
            <a:r>
              <a:rPr lang="en-US" dirty="0" err="1"/>
              <a:t>nuly</a:t>
            </a:r>
            <a:r>
              <a:rPr lang="en-US" dirty="0"/>
              <a:t>). V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zadání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měli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úkol</a:t>
            </a:r>
            <a:r>
              <a:rPr lang="en-US" dirty="0"/>
              <a:t> </a:t>
            </a:r>
            <a:r>
              <a:rPr lang="en-US" dirty="0" err="1"/>
              <a:t>využít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KMP (Knuth–Morris–Prattův </a:t>
            </a:r>
            <a:r>
              <a:rPr lang="en-US" dirty="0" err="1"/>
              <a:t>algorithmus</a:t>
            </a:r>
            <a:r>
              <a:rPr lang="en-US" dirty="0"/>
              <a:t>). </a:t>
            </a:r>
            <a:r>
              <a:rPr lang="en-US" dirty="0" err="1"/>
              <a:t>Nejdříve</a:t>
            </a:r>
            <a:r>
              <a:rPr lang="en-US" dirty="0"/>
              <a:t> se </a:t>
            </a:r>
            <a:r>
              <a:rPr lang="en-US" dirty="0" err="1"/>
              <a:t>prohledá</a:t>
            </a:r>
            <a:r>
              <a:rPr lang="en-US" dirty="0"/>
              <a:t> </a:t>
            </a:r>
            <a:r>
              <a:rPr lang="en-US" dirty="0" err="1"/>
              <a:t>vyhledávané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základě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prefixu</a:t>
            </a:r>
            <a:r>
              <a:rPr lang="en-US" dirty="0"/>
              <a:t> </a:t>
            </a:r>
            <a:r>
              <a:rPr lang="en-US" dirty="0" err="1"/>
              <a:t>označí</a:t>
            </a:r>
            <a:r>
              <a:rPr lang="en-US" dirty="0"/>
              <a:t> </a:t>
            </a:r>
            <a:r>
              <a:rPr lang="en-US" dirty="0" err="1"/>
              <a:t>určitý</a:t>
            </a:r>
            <a:r>
              <a:rPr lang="en-US" dirty="0"/>
              <a:t> </a:t>
            </a:r>
            <a:r>
              <a:rPr lang="en-US" dirty="0" err="1"/>
              <a:t>vzorek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fail-</a:t>
            </a:r>
            <a:r>
              <a:rPr lang="en-US" dirty="0" err="1"/>
              <a:t>vektor</a:t>
            </a:r>
            <a:r>
              <a:rPr lang="en-US" dirty="0"/>
              <a:t> (u </a:t>
            </a:r>
            <a:r>
              <a:rPr lang="en-US" dirty="0" err="1"/>
              <a:t>nás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jej</a:t>
            </a:r>
            <a:r>
              <a:rPr lang="en-US" dirty="0"/>
              <a:t> </a:t>
            </a:r>
            <a:r>
              <a:rPr lang="en-US" dirty="0" err="1"/>
              <a:t>označili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pole p[n]). Toto pole </a:t>
            </a:r>
            <a:r>
              <a:rPr lang="en-US" dirty="0" err="1"/>
              <a:t>znázorňovalo</a:t>
            </a:r>
            <a:r>
              <a:rPr lang="en-US" dirty="0"/>
              <a:t> </a:t>
            </a:r>
            <a:r>
              <a:rPr lang="en-US" dirty="0" err="1"/>
              <a:t>stavový</a:t>
            </a:r>
            <a:r>
              <a:rPr lang="en-US" dirty="0"/>
              <a:t> automat. </a:t>
            </a:r>
            <a:r>
              <a:rPr lang="en-US" dirty="0" err="1"/>
              <a:t>Náročnost</a:t>
            </a:r>
            <a:r>
              <a:rPr lang="en-US" dirty="0"/>
              <a:t> </a:t>
            </a:r>
            <a:r>
              <a:rPr lang="en-US" dirty="0" err="1"/>
              <a:t>tohoto</a:t>
            </a:r>
            <a:r>
              <a:rPr lang="en-US" dirty="0"/>
              <a:t> </a:t>
            </a:r>
            <a:r>
              <a:rPr lang="en-US" dirty="0" err="1"/>
              <a:t>algoritmu</a:t>
            </a:r>
            <a:r>
              <a:rPr lang="en-US" dirty="0"/>
              <a:t> je O(n), </a:t>
            </a:r>
            <a:r>
              <a:rPr lang="en-US" dirty="0" err="1"/>
              <a:t>tudíž</a:t>
            </a:r>
            <a:r>
              <a:rPr lang="en-US" dirty="0"/>
              <a:t> je </a:t>
            </a:r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 </a:t>
            </a:r>
            <a:r>
              <a:rPr lang="en-US" dirty="0" err="1"/>
              <a:t>lineárně</a:t>
            </a:r>
            <a:r>
              <a:rPr lang="en-US" dirty="0"/>
              <a:t> </a:t>
            </a:r>
            <a:r>
              <a:rPr lang="en-US" dirty="0" err="1"/>
              <a:t>složitý</a:t>
            </a:r>
            <a:r>
              <a:rPr lang="en-US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301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Jako metodu řazení jsme měli zadán</a:t>
            </a:r>
            <a:r>
              <a:rPr lang="cs-CZ" baseline="0" noProof="0" dirty="0"/>
              <a:t> Shell sort. Velmi nápomocna nám byla při jeho implementaci právě opora tohoto předmětu, ze které jsme vycházeli. Shell sort je též nazýván jako řazení se snižujícím se přírůstkem a jeho asymptotická složitost je O</a:t>
            </a:r>
            <a:r>
              <a:rPr lang="en-US" baseline="0" noProof="0" dirty="0"/>
              <a:t>(n^2)</a:t>
            </a:r>
            <a:r>
              <a:rPr lang="cs-CZ" baseline="0" noProof="0" dirty="0"/>
              <a:t>. </a:t>
            </a:r>
            <a:r>
              <a:rPr lang="en-US" baseline="0" noProof="0" dirty="0"/>
              <a:t>My </a:t>
            </a:r>
            <a:r>
              <a:rPr lang="cs-CZ" baseline="0" noProof="0" dirty="0"/>
              <a:t>jsme</a:t>
            </a:r>
            <a:r>
              <a:rPr lang="en-US" baseline="0" noProof="0" dirty="0"/>
              <a:t> u</a:t>
            </a:r>
            <a:r>
              <a:rPr lang="cs-CZ" baseline="0" noProof="0" dirty="0"/>
              <a:t>žili jeho klasičtější variantu, kdy v první</a:t>
            </a:r>
            <a:r>
              <a:rPr lang="en-US" baseline="0" noProof="0" dirty="0"/>
              <a:t> </a:t>
            </a:r>
            <a:r>
              <a:rPr lang="en-US" baseline="0" noProof="0" dirty="0" err="1"/>
              <a:t>etap</a:t>
            </a:r>
            <a:r>
              <a:rPr lang="cs-CZ" baseline="0" noProof="0" dirty="0"/>
              <a:t>ě je brán krok o polovině počtu prvků, který je v každé další etapě dělen dvěma. V tabulce je možné vidět příklad </a:t>
            </a:r>
            <a:r>
              <a:rPr lang="cs-CZ" baseline="0" noProof="0" dirty="0" err="1"/>
              <a:t>shell</a:t>
            </a:r>
            <a:r>
              <a:rPr lang="cs-CZ" baseline="0" noProof="0" dirty="0"/>
              <a:t> sortu, kdy je řazen řetězec o šesti znacích, tudíž první krok je roven 3, poté pak 1. Hodnoty jsou postupně kontrolovány a případně prohozeny, zeleně došlo k prohození, oranžově pak jsou hodnoty ve správném pořadí. Ke konci Shell sort s krokem jedna je typický </a:t>
            </a:r>
            <a:r>
              <a:rPr lang="cs-CZ" baseline="0" noProof="0" dirty="0" err="1"/>
              <a:t>Bubble</a:t>
            </a:r>
            <a:r>
              <a:rPr lang="cs-CZ" baseline="0" noProof="0" dirty="0"/>
              <a:t> sort.</a:t>
            </a:r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399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implementaci tabulky symbolů jsme měli využít binární vyhledávací strom. Průchod</a:t>
            </a:r>
            <a:r>
              <a:rPr lang="cs-CZ" baseline="0" dirty="0"/>
              <a:t> mezi uzly je pak realizován podle klíče daného uzlu. Každý uzel byl specifikován parametry jako: klíč, ID, Datový typ, Výraz, který byl následně zpracován interpretem, nebo jeho přímá hodnota. Příznak, jestli daný symbol byl definován a ke konci pak dva ukazatele na levého a pravého </a:t>
            </a:r>
            <a:r>
              <a:rPr lang="cs-CZ" baseline="0" dirty="0" err="1"/>
              <a:t>podsyna</a:t>
            </a:r>
            <a:r>
              <a:rPr lang="cs-CZ" baseline="0" dirty="0"/>
              <a:t>.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3279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usnadnění alokování paměti v projektu jsme využili</a:t>
            </a:r>
            <a:r>
              <a:rPr lang="cs-CZ" baseline="0" dirty="0"/>
              <a:t> možnost implementace jednoduchého </a:t>
            </a:r>
            <a:r>
              <a:rPr lang="cs-CZ" baseline="0" dirty="0" err="1"/>
              <a:t>garbagge</a:t>
            </a:r>
            <a:r>
              <a:rPr lang="cs-CZ" baseline="0" dirty="0"/>
              <a:t> </a:t>
            </a:r>
            <a:r>
              <a:rPr lang="cs-CZ" baseline="0" dirty="0" err="1"/>
              <a:t>collectoru</a:t>
            </a:r>
            <a:r>
              <a:rPr lang="cs-CZ" baseline="0" dirty="0"/>
              <a:t>, v češtině nepříliš používané označení „svoz odpadu“, který ve stylu </a:t>
            </a:r>
            <a:r>
              <a:rPr lang="cs-CZ" baseline="0" dirty="0" err="1"/>
              <a:t>oboustraně</a:t>
            </a:r>
            <a:r>
              <a:rPr lang="cs-CZ" baseline="0" dirty="0"/>
              <a:t> vázaného seznamu alokuje potřebnou </a:t>
            </a:r>
            <a:r>
              <a:rPr lang="cs-CZ" baseline="0" dirty="0" err="1"/>
              <a:t>pamět</a:t>
            </a:r>
            <a:r>
              <a:rPr lang="cs-CZ" baseline="0" dirty="0"/>
              <a:t> a je zaručeno, že na konci programu je všechna alokovaná paměť zpětně vymazána.</a:t>
            </a:r>
            <a:r>
              <a:rPr lang="cs-CZ" dirty="0"/>
              <a:t> Proto jsme v celém našem zdrojovém kódu</a:t>
            </a:r>
            <a:r>
              <a:rPr lang="cs-CZ" baseline="0" dirty="0"/>
              <a:t> používali funkce s předponou </a:t>
            </a:r>
            <a:r>
              <a:rPr lang="cs-CZ" baseline="0" dirty="0" err="1"/>
              <a:t>gc</a:t>
            </a:r>
            <a:r>
              <a:rPr lang="cs-CZ" baseline="0" dirty="0"/>
              <a:t>, a to </a:t>
            </a:r>
            <a:r>
              <a:rPr lang="cs-CZ" baseline="0" dirty="0" err="1"/>
              <a:t>gc_init</a:t>
            </a:r>
            <a:r>
              <a:rPr lang="cs-CZ" baseline="0" dirty="0"/>
              <a:t> pro inicializaci seznamu, </a:t>
            </a:r>
            <a:r>
              <a:rPr lang="cs-CZ" baseline="0" dirty="0" err="1"/>
              <a:t>gc_alloc</a:t>
            </a:r>
            <a:r>
              <a:rPr lang="cs-CZ" baseline="0" dirty="0"/>
              <a:t> pro alokování paměti, </a:t>
            </a:r>
            <a:r>
              <a:rPr lang="cs-CZ" baseline="0" dirty="0" err="1"/>
              <a:t>gc_realloc</a:t>
            </a:r>
            <a:r>
              <a:rPr lang="cs-CZ" baseline="0" dirty="0"/>
              <a:t> pro realokaci a </a:t>
            </a:r>
            <a:r>
              <a:rPr lang="cs-CZ" baseline="0" dirty="0" err="1"/>
              <a:t>gc_free</a:t>
            </a:r>
            <a:r>
              <a:rPr lang="cs-CZ" baseline="0" dirty="0"/>
              <a:t> pro uvolnění z paměti.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44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12/14/2016 20:07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12/14/2016 20:07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12/14/2016 20:07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12/14/2016 20:07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 dirty="0"/>
              <a:t>1</a:t>
            </a:r>
            <a:r>
              <a:rPr lang="cs-CZ" dirty="0"/>
              <a:t>5</a:t>
            </a:r>
            <a:r>
              <a:rPr lang="en-150" dirty="0"/>
              <a:t>/1</a:t>
            </a:r>
            <a:r>
              <a:rPr lang="cs-CZ" dirty="0"/>
              <a:t>2</a:t>
            </a:r>
            <a:r>
              <a:rPr lang="en-150" dirty="0"/>
              <a:t>/2016</a:t>
            </a:r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cs-CZ" dirty="0"/>
              <a:t>Jednoduchý program pro </a:t>
            </a:r>
            <a:r>
              <a:rPr lang="cs-CZ" dirty="0">
                <a:solidFill>
                  <a:srgbClr val="C00000"/>
                </a:solidFill>
              </a:rPr>
              <a:t>automatickou správu paměti </a:t>
            </a:r>
            <a:br>
              <a:rPr lang="cs-CZ" dirty="0">
                <a:solidFill>
                  <a:srgbClr val="C00000"/>
                </a:solidFill>
              </a:rPr>
            </a:br>
            <a:r>
              <a:rPr lang="cs-CZ" dirty="0"/>
              <a:t>a usnadnění práce na projektu</a:t>
            </a:r>
          </a:p>
          <a:p>
            <a:pPr>
              <a:spcAft>
                <a:spcPts val="800"/>
              </a:spcAft>
            </a:pPr>
            <a:r>
              <a:rPr lang="cs-CZ" dirty="0"/>
              <a:t>Implementace ve stylu oboustranně vázaného seznamu</a:t>
            </a:r>
          </a:p>
          <a:p>
            <a:pPr>
              <a:spcAft>
                <a:spcPts val="800"/>
              </a:spcAft>
            </a:pPr>
            <a:r>
              <a:rPr lang="cs-CZ" dirty="0"/>
              <a:t>Využití funkcí:</a:t>
            </a:r>
          </a:p>
          <a:p>
            <a:pPr lvl="1">
              <a:spcAft>
                <a:spcPts val="600"/>
              </a:spcAft>
            </a:pPr>
            <a:r>
              <a:rPr lang="cs-CZ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gc_realloc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spcAft>
                <a:spcPts val="600"/>
              </a:spcAft>
            </a:pP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gc_free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cs-CZ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379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Skupinová implementace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79512" y="908720"/>
            <a:ext cx="2808312" cy="5268243"/>
          </a:xfrm>
        </p:spPr>
        <p:txBody>
          <a:bodyPr anchor="t">
            <a:noAutofit/>
          </a:bodyPr>
          <a:lstStyle/>
          <a:p>
            <a:pPr>
              <a:spcAft>
                <a:spcPts val="3500"/>
              </a:spcAft>
            </a:pPr>
            <a:r>
              <a:rPr lang="cs-CZ" sz="2300" dirty="0" err="1"/>
              <a:t>Verzovací</a:t>
            </a:r>
            <a:r>
              <a:rPr lang="cs-CZ" sz="2300" dirty="0"/>
              <a:t> systém: </a:t>
            </a:r>
            <a:r>
              <a:rPr lang="cs-CZ" sz="2300" dirty="0">
                <a:solidFill>
                  <a:srgbClr val="C00000"/>
                </a:solidFill>
              </a:rPr>
              <a:t>Git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Uložiště:</a:t>
            </a:r>
            <a:br>
              <a:rPr lang="cs-CZ" sz="2300" dirty="0"/>
            </a:br>
            <a:r>
              <a:rPr lang="cs-CZ" sz="2300" dirty="0" err="1">
                <a:solidFill>
                  <a:srgbClr val="C00000"/>
                </a:solidFill>
              </a:rPr>
              <a:t>GitHub</a:t>
            </a:r>
            <a:endParaRPr lang="cs-CZ" sz="2300" dirty="0">
              <a:solidFill>
                <a:srgbClr val="C00000"/>
              </a:solidFill>
            </a:endParaRPr>
          </a:p>
          <a:p>
            <a:pPr>
              <a:spcAft>
                <a:spcPts val="3500"/>
              </a:spcAft>
            </a:pPr>
            <a:r>
              <a:rPr lang="cs-CZ" sz="2300" dirty="0"/>
              <a:t>Komunikace:</a:t>
            </a:r>
            <a:br>
              <a:rPr lang="cs-CZ" sz="2300" b="1" dirty="0"/>
            </a:br>
            <a:r>
              <a:rPr lang="cs-CZ" sz="2300" dirty="0" err="1">
                <a:solidFill>
                  <a:srgbClr val="C00000"/>
                </a:solidFill>
              </a:rPr>
              <a:t>ticketovací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systém</a:t>
            </a:r>
            <a:r>
              <a:rPr lang="cs-CZ" sz="2300" dirty="0"/>
              <a:t> </a:t>
            </a:r>
            <a:r>
              <a:rPr lang="cs-CZ" sz="2300" dirty="0" err="1">
                <a:solidFill>
                  <a:srgbClr val="C00000"/>
                </a:solidFill>
              </a:rPr>
              <a:t>issues</a:t>
            </a:r>
            <a:r>
              <a:rPr lang="cs-CZ" sz="2300" dirty="0"/>
              <a:t> </a:t>
            </a:r>
            <a:r>
              <a:rPr lang="cs-CZ" sz="2300" dirty="0">
                <a:solidFill>
                  <a:srgbClr val="C00000"/>
                </a:solidFill>
              </a:rPr>
              <a:t>messenger.com</a:t>
            </a:r>
          </a:p>
          <a:p>
            <a:pPr>
              <a:spcAft>
                <a:spcPts val="3500"/>
              </a:spcAft>
            </a:pPr>
            <a:r>
              <a:rPr lang="cs-CZ" sz="2300" dirty="0"/>
              <a:t>Průběžná integrace: </a:t>
            </a:r>
            <a:r>
              <a:rPr lang="cs-CZ" sz="2300" dirty="0">
                <a:solidFill>
                  <a:srgbClr val="C00000"/>
                </a:solidFill>
              </a:rPr>
              <a:t>travis.com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11</a:t>
            </a:fld>
            <a:endParaRPr lang="en-15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02" y="757023"/>
            <a:ext cx="5724456" cy="518056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4875572" y="5917464"/>
            <a:ext cx="297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7</a:t>
            </a:r>
            <a:r>
              <a:rPr lang="en-US" sz="1400" dirty="0"/>
              <a:t>. </a:t>
            </a:r>
            <a:r>
              <a:rPr lang="cs-CZ" sz="1400" dirty="0"/>
              <a:t>– Přehled činnosti na </a:t>
            </a:r>
            <a:r>
              <a:rPr lang="cs-CZ" sz="1400" dirty="0" err="1"/>
              <a:t>GitHubu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2908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Celkové testování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379681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Unit testy</a:t>
            </a:r>
          </a:p>
          <a:p>
            <a:pPr lvl="1"/>
            <a:r>
              <a:rPr lang="cs-CZ" dirty="0"/>
              <a:t>Vyhledávání podřetězce</a:t>
            </a:r>
          </a:p>
          <a:p>
            <a:pPr lvl="1"/>
            <a:r>
              <a:rPr lang="cs-CZ" dirty="0"/>
              <a:t>Řazení</a:t>
            </a:r>
          </a:p>
          <a:p>
            <a:pPr lvl="1"/>
            <a:r>
              <a:rPr lang="cs-CZ" dirty="0"/>
              <a:t>Tvorba binárního stromu</a:t>
            </a:r>
          </a:p>
          <a:p>
            <a:pPr lvl="1"/>
            <a:r>
              <a:rPr lang="cs-CZ" dirty="0"/>
              <a:t>Zpracování výrazů</a:t>
            </a:r>
          </a:p>
          <a:p>
            <a:r>
              <a:rPr lang="cs-CZ" b="1" dirty="0">
                <a:solidFill>
                  <a:schemeClr val="tx2">
                    <a:lumMod val="50000"/>
                  </a:schemeClr>
                </a:solidFill>
              </a:rPr>
              <a:t>Systémové testy</a:t>
            </a:r>
          </a:p>
          <a:p>
            <a:pPr lvl="1"/>
            <a:r>
              <a:rPr lang="cs-CZ" sz="2200" dirty="0"/>
              <a:t>Spouštění skriptem s kontrolou výstupu Javy SE 8</a:t>
            </a:r>
          </a:p>
          <a:p>
            <a:pPr lvl="2"/>
            <a:r>
              <a:rPr lang="en-US" sz="1900" i="1" dirty="0"/>
              <a:t>návratovýKód_názevProgramu.ifj16</a:t>
            </a:r>
            <a:endParaRPr lang="cs-CZ" sz="1900" i="1" dirty="0"/>
          </a:p>
          <a:p>
            <a:pPr lvl="2"/>
            <a:r>
              <a:rPr lang="en-US" sz="1900" i="1" dirty="0" err="1"/>
              <a:t>návratovýKód_názevProgramu.i</a:t>
            </a:r>
            <a:r>
              <a:rPr lang="cs-CZ" sz="1900" i="1" dirty="0"/>
              <a:t>n</a:t>
            </a:r>
          </a:p>
          <a:p>
            <a:pPr lvl="2"/>
            <a:endParaRPr lang="cs-CZ" i="1" dirty="0"/>
          </a:p>
          <a:p>
            <a:pPr lvl="2"/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12</a:t>
            </a:fld>
            <a:endParaRPr lang="en-15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9" y="4509120"/>
            <a:ext cx="7409429" cy="1553854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3923928" y="6042878"/>
            <a:ext cx="1701146" cy="31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8</a:t>
            </a:r>
            <a:r>
              <a:rPr lang="en-US" sz="1400" dirty="0"/>
              <a:t>. </a:t>
            </a:r>
            <a:r>
              <a:rPr lang="cs-CZ" sz="1400" dirty="0"/>
              <a:t>– Výpis testů</a:t>
            </a:r>
          </a:p>
        </p:txBody>
      </p:sp>
    </p:spTree>
    <p:extLst>
      <p:ext uri="{BB962C8B-B14F-4D97-AF65-F5344CB8AC3E}">
        <p14:creationId xmlns:p14="http://schemas.microsoft.com/office/powerpoint/2010/main" val="185494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56490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Přímá spojnice se šipkou 9"/>
          <p:cNvCxnSpPr/>
          <p:nvPr/>
        </p:nvCxnSpPr>
        <p:spPr>
          <a:xfrm>
            <a:off x="3923928" y="2630843"/>
            <a:ext cx="129614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se šipkou 9"/>
          <p:cNvCxnSpPr/>
          <p:nvPr/>
        </p:nvCxnSpPr>
        <p:spPr>
          <a:xfrm flipV="1">
            <a:off x="3923928" y="1953155"/>
            <a:ext cx="1293989" cy="579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Blokové schéma projektu</a:t>
            </a:r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  <p:sp>
        <p:nvSpPr>
          <p:cNvPr id="6" name="Obdélník 5"/>
          <p:cNvSpPr/>
          <p:nvPr/>
        </p:nvSpPr>
        <p:spPr>
          <a:xfrm>
            <a:off x="2714672" y="1853243"/>
            <a:ext cx="1296144" cy="902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Lexikální analýza</a:t>
            </a:r>
            <a:endParaRPr lang="en-US" dirty="0"/>
          </a:p>
        </p:txBody>
      </p:sp>
      <p:sp>
        <p:nvSpPr>
          <p:cNvPr id="8" name="Obdélník 7"/>
          <p:cNvSpPr/>
          <p:nvPr/>
        </p:nvSpPr>
        <p:spPr>
          <a:xfrm>
            <a:off x="2714672" y="3963653"/>
            <a:ext cx="1296144" cy="90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Interpret</a:t>
            </a:r>
            <a:endParaRPr lang="en-US" dirty="0"/>
          </a:p>
        </p:txBody>
      </p:sp>
      <p:cxnSp>
        <p:nvCxnSpPr>
          <p:cNvPr id="15" name="Přímá spojnice se šipkou 14"/>
          <p:cNvCxnSpPr>
            <a:stCxn id="7" idx="2"/>
            <a:endCxn id="18" idx="0"/>
          </p:cNvCxnSpPr>
          <p:nvPr/>
        </p:nvCxnSpPr>
        <p:spPr>
          <a:xfrm flipH="1">
            <a:off x="6048934" y="3296305"/>
            <a:ext cx="1477" cy="66985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5217917" y="2409022"/>
            <a:ext cx="1664987" cy="8872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Syntaktická analýza</a:t>
            </a:r>
            <a:endParaRPr lang="en-US" dirty="0"/>
          </a:p>
        </p:txBody>
      </p:sp>
      <p:sp>
        <p:nvSpPr>
          <p:cNvPr id="14" name="Obdélník 13"/>
          <p:cNvSpPr/>
          <p:nvPr/>
        </p:nvSpPr>
        <p:spPr>
          <a:xfrm>
            <a:off x="5217918" y="1159783"/>
            <a:ext cx="1664987" cy="8844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Precedenční syn. analýza výrazů</a:t>
            </a:r>
            <a:endParaRPr lang="en-US" sz="1600" dirty="0"/>
          </a:p>
        </p:txBody>
      </p:sp>
      <p:sp>
        <p:nvSpPr>
          <p:cNvPr id="18" name="Obdélník 17"/>
          <p:cNvSpPr/>
          <p:nvPr/>
        </p:nvSpPr>
        <p:spPr>
          <a:xfrm>
            <a:off x="5214964" y="3966163"/>
            <a:ext cx="1667939" cy="900149"/>
          </a:xfrm>
          <a:prstGeom prst="rect">
            <a:avLst/>
          </a:prstGeom>
          <a:solidFill>
            <a:srgbClr val="8439BD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/>
              <a:t>Sémantická analýza</a:t>
            </a:r>
            <a:endParaRPr lang="en-US" sz="1600" dirty="0"/>
          </a:p>
        </p:txBody>
      </p:sp>
      <p:sp>
        <p:nvSpPr>
          <p:cNvPr id="20" name="Obdélník s odříznutým jedním rohem 19"/>
          <p:cNvSpPr/>
          <p:nvPr/>
        </p:nvSpPr>
        <p:spPr>
          <a:xfrm>
            <a:off x="300471" y="1872356"/>
            <a:ext cx="1436516" cy="864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Zdrojový soubor</a:t>
            </a:r>
            <a:endParaRPr lang="en-US" dirty="0"/>
          </a:p>
        </p:txBody>
      </p:sp>
      <p:cxnSp>
        <p:nvCxnSpPr>
          <p:cNvPr id="24" name="Přímá spojnice se šipkou 23"/>
          <p:cNvCxnSpPr>
            <a:stCxn id="20" idx="0"/>
            <a:endCxn id="6" idx="1"/>
          </p:cNvCxnSpPr>
          <p:nvPr/>
        </p:nvCxnSpPr>
        <p:spPr>
          <a:xfrm>
            <a:off x="1736987" y="2304404"/>
            <a:ext cx="97768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bdélník s odříznutým jedním rohem 25"/>
          <p:cNvSpPr/>
          <p:nvPr/>
        </p:nvSpPr>
        <p:spPr>
          <a:xfrm>
            <a:off x="300471" y="4054622"/>
            <a:ext cx="1436515" cy="720384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Standartní výstup</a:t>
            </a:r>
            <a:endParaRPr lang="en-US" dirty="0"/>
          </a:p>
        </p:txBody>
      </p:sp>
      <p:cxnSp>
        <p:nvCxnSpPr>
          <p:cNvPr id="27" name="Přímá spojnice se šipkou 26"/>
          <p:cNvCxnSpPr>
            <a:stCxn id="8" idx="1"/>
            <a:endCxn id="26" idx="0"/>
          </p:cNvCxnSpPr>
          <p:nvPr/>
        </p:nvCxnSpPr>
        <p:spPr>
          <a:xfrm flipH="1">
            <a:off x="1736986" y="4414814"/>
            <a:ext cx="97768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3554931" y="5753595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1</a:t>
            </a:r>
            <a:r>
              <a:rPr lang="en-US" sz="1400" dirty="0"/>
              <a:t>. </a:t>
            </a:r>
            <a:r>
              <a:rPr lang="cs-CZ" sz="1400" dirty="0"/>
              <a:t>– Schéma projektu</a:t>
            </a:r>
          </a:p>
        </p:txBody>
      </p:sp>
      <p:cxnSp>
        <p:nvCxnSpPr>
          <p:cNvPr id="25" name="Přímá spojnice se šipkou 9"/>
          <p:cNvCxnSpPr>
            <a:stCxn id="18" idx="1"/>
            <a:endCxn id="8" idx="3"/>
          </p:cNvCxnSpPr>
          <p:nvPr/>
        </p:nvCxnSpPr>
        <p:spPr>
          <a:xfrm flipH="1" flipV="1">
            <a:off x="4010816" y="4414814"/>
            <a:ext cx="1204148" cy="142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316982" y="4095041"/>
            <a:ext cx="59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  <a:endParaRPr lang="cs-CZ" dirty="0"/>
          </a:p>
        </p:txBody>
      </p:sp>
      <p:sp>
        <p:nvSpPr>
          <p:cNvPr id="91" name="TextBox 90"/>
          <p:cNvSpPr txBox="1"/>
          <p:nvPr/>
        </p:nvSpPr>
        <p:spPr>
          <a:xfrm>
            <a:off x="6021117" y="3446568"/>
            <a:ext cx="59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  <a:endParaRPr lang="cs-CZ" dirty="0"/>
          </a:p>
        </p:txBody>
      </p:sp>
      <p:sp>
        <p:nvSpPr>
          <p:cNvPr id="92" name="TextBox 91"/>
          <p:cNvSpPr txBox="1"/>
          <p:nvPr/>
        </p:nvSpPr>
        <p:spPr>
          <a:xfrm>
            <a:off x="4067944" y="2111552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Tokeny</a:t>
            </a:r>
            <a:endParaRPr lang="cs-CZ" dirty="0"/>
          </a:p>
        </p:txBody>
      </p:sp>
      <p:sp>
        <p:nvSpPr>
          <p:cNvPr id="93" name="TextBox 92"/>
          <p:cNvSpPr txBox="1"/>
          <p:nvPr/>
        </p:nvSpPr>
        <p:spPr>
          <a:xfrm>
            <a:off x="1768860" y="1984512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Znaky</a:t>
            </a:r>
            <a:endParaRPr lang="cs-CZ" dirty="0"/>
          </a:p>
        </p:txBody>
      </p:sp>
      <p:sp>
        <p:nvSpPr>
          <p:cNvPr id="94" name="TextBox 93"/>
          <p:cNvSpPr txBox="1"/>
          <p:nvPr/>
        </p:nvSpPr>
        <p:spPr>
          <a:xfrm>
            <a:off x="1768859" y="4095041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Znaky</a:t>
            </a:r>
            <a:endParaRPr lang="cs-CZ" dirty="0"/>
          </a:p>
        </p:txBody>
      </p:sp>
      <p:cxnSp>
        <p:nvCxnSpPr>
          <p:cNvPr id="115" name="Přímá spojnice se šipkou 9"/>
          <p:cNvCxnSpPr>
            <a:stCxn id="120" idx="2"/>
            <a:endCxn id="7" idx="3"/>
          </p:cNvCxnSpPr>
          <p:nvPr/>
        </p:nvCxnSpPr>
        <p:spPr>
          <a:xfrm rot="5400000">
            <a:off x="6924294" y="2367632"/>
            <a:ext cx="443642" cy="526422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954348" y="2039690"/>
            <a:ext cx="9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Výrazy</a:t>
            </a:r>
            <a:endParaRPr lang="cs-CZ" dirty="0"/>
          </a:p>
        </p:txBody>
      </p:sp>
      <p:cxnSp>
        <p:nvCxnSpPr>
          <p:cNvPr id="124" name="Přímá spojnice se šipkou 9"/>
          <p:cNvCxnSpPr>
            <a:stCxn id="14" idx="3"/>
            <a:endCxn id="120" idx="0"/>
          </p:cNvCxnSpPr>
          <p:nvPr/>
        </p:nvCxnSpPr>
        <p:spPr>
          <a:xfrm>
            <a:off x="6882905" y="1601991"/>
            <a:ext cx="526421" cy="437699"/>
          </a:xfrm>
          <a:prstGeom prst="curvedConnector2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4" idx="3"/>
            <a:endCxn id="14" idx="3"/>
          </p:cNvCxnSpPr>
          <p:nvPr/>
        </p:nvCxnSpPr>
        <p:spPr>
          <a:xfrm>
            <a:off x="6882905" y="16019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se šipkou 9"/>
          <p:cNvCxnSpPr>
            <a:stCxn id="7" idx="0"/>
            <a:endCxn id="14" idx="2"/>
          </p:cNvCxnSpPr>
          <p:nvPr/>
        </p:nvCxnSpPr>
        <p:spPr>
          <a:xfrm flipV="1">
            <a:off x="6050411" y="2044199"/>
            <a:ext cx="1" cy="364823"/>
          </a:xfrm>
          <a:prstGeom prst="straightConnector1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Přímá spojnice se šipkou 9"/>
          <p:cNvCxnSpPr>
            <a:endCxn id="6" idx="0"/>
          </p:cNvCxnSpPr>
          <p:nvPr/>
        </p:nvCxnSpPr>
        <p:spPr>
          <a:xfrm rot="10800000" flipV="1">
            <a:off x="3362744" y="1601991"/>
            <a:ext cx="273152" cy="251252"/>
          </a:xfrm>
          <a:prstGeom prst="curvedConnector2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Přímá spojnice se šipkou 9"/>
          <p:cNvCxnSpPr>
            <a:endCxn id="6" idx="2"/>
          </p:cNvCxnSpPr>
          <p:nvPr/>
        </p:nvCxnSpPr>
        <p:spPr>
          <a:xfrm rot="10800000">
            <a:off x="3362744" y="2755564"/>
            <a:ext cx="273152" cy="212286"/>
          </a:xfrm>
          <a:prstGeom prst="curvedConnector2">
            <a:avLst/>
          </a:prstGeom>
          <a:ln w="28575">
            <a:prstDash val="sysDot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" idx="1"/>
          </p:cNvCxnSpPr>
          <p:nvPr/>
        </p:nvCxnSpPr>
        <p:spPr>
          <a:xfrm flipH="1">
            <a:off x="3635896" y="1601991"/>
            <a:ext cx="158202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3635896" y="2967851"/>
            <a:ext cx="158417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95" y="2708920"/>
            <a:ext cx="6550588" cy="32400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Lexikální analyzátor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8775" indent="-266700">
              <a:spcAft>
                <a:spcPts val="200"/>
              </a:spcAft>
            </a:pPr>
            <a:r>
              <a:rPr lang="cs-CZ" sz="2500" dirty="0"/>
              <a:t>Jako první zpracovává zdrojový kód programu v jazyce IFJ16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Založen na </a:t>
            </a:r>
            <a:r>
              <a:rPr lang="cs-CZ" sz="2500" dirty="0">
                <a:solidFill>
                  <a:srgbClr val="C00000"/>
                </a:solidFill>
              </a:rPr>
              <a:t>deterministickém konečném automatu</a:t>
            </a:r>
          </a:p>
          <a:p>
            <a:pPr marL="358775" indent="-266700">
              <a:spcAft>
                <a:spcPts val="200"/>
              </a:spcAft>
            </a:pPr>
            <a:r>
              <a:rPr lang="cs-CZ" sz="2500" dirty="0"/>
              <a:t>Dvě základní funkce: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get_token</a:t>
            </a:r>
            <a:r>
              <a:rPr lang="cs-CZ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cs-CZ" sz="2500" dirty="0">
                <a:cs typeface="Courier New" panose="02070309020205020404" pitchFamily="49" charset="0"/>
              </a:rPr>
              <a:t> a </a:t>
            </a:r>
            <a:r>
              <a:rPr lang="cs-CZ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peek_token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2075" indent="0">
              <a:spcAft>
                <a:spcPts val="200"/>
              </a:spcAft>
              <a:buNone/>
            </a:pPr>
            <a:endParaRPr lang="cs-CZ" sz="25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  <p:sp>
        <p:nvSpPr>
          <p:cNvPr id="12" name="TextovéPole 11"/>
          <p:cNvSpPr txBox="1"/>
          <p:nvPr/>
        </p:nvSpPr>
        <p:spPr>
          <a:xfrm>
            <a:off x="3420186" y="5889488"/>
            <a:ext cx="2663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2</a:t>
            </a:r>
            <a:r>
              <a:rPr lang="en-US" sz="1400" dirty="0"/>
              <a:t>. </a:t>
            </a:r>
            <a:r>
              <a:rPr lang="cs-CZ" sz="1400" dirty="0"/>
              <a:t>– Část KA lexikální analýzy</a:t>
            </a:r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</a:t>
            </a:r>
            <a:r>
              <a:rPr lang="en-US" dirty="0"/>
              <a:t> a </a:t>
            </a:r>
            <a:r>
              <a:rPr lang="cs-CZ" dirty="0"/>
              <a:t>nejrozsáhlejší část  – </a:t>
            </a:r>
            <a:r>
              <a:rPr lang="cs-CZ" dirty="0">
                <a:solidFill>
                  <a:srgbClr val="C00000"/>
                </a:solidFill>
              </a:rPr>
              <a:t>syntaxí řízený překlad</a:t>
            </a:r>
          </a:p>
          <a:p>
            <a:r>
              <a:rPr lang="cs-CZ" dirty="0"/>
              <a:t>Požaduje tokeny z lexikální analýzy</a:t>
            </a:r>
            <a:r>
              <a:rPr lang="en-US" dirty="0"/>
              <a:t> a </a:t>
            </a:r>
            <a:r>
              <a:rPr lang="cs-CZ" dirty="0"/>
              <a:t>přímo utváří abstraktní syntaktický strom začínající od funkce </a:t>
            </a:r>
            <a:r>
              <a:rPr lang="cs-CZ" dirty="0" err="1"/>
              <a:t>Main.run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Precedenční syntaktická analýza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7" y="924468"/>
            <a:ext cx="8280921" cy="5252495"/>
          </a:xfrm>
        </p:spPr>
        <p:txBody>
          <a:bodyPr>
            <a:normAutofit/>
          </a:bodyPr>
          <a:lstStyle/>
          <a:p>
            <a:r>
              <a:rPr lang="cs-CZ" sz="2450" dirty="0"/>
              <a:t>Používaná na vyhodnocování výrazů</a:t>
            </a:r>
          </a:p>
          <a:p>
            <a:r>
              <a:rPr lang="cs-CZ" sz="2450" dirty="0"/>
              <a:t>Řízená pomocí precedenční tabulky</a:t>
            </a:r>
          </a:p>
          <a:p>
            <a:r>
              <a:rPr lang="cs-CZ" sz="2450" dirty="0"/>
              <a:t>Vstupní tokeny jsou postupně vkládány na zásobník </a:t>
            </a:r>
            <a:br>
              <a:rPr lang="cs-CZ" sz="2450" dirty="0"/>
            </a:br>
            <a:r>
              <a:rPr lang="cs-CZ" sz="2450" dirty="0"/>
              <a:t>a redukovány pomocí pravidel</a:t>
            </a:r>
          </a:p>
          <a:p>
            <a:endParaRPr lang="cs-CZ" sz="24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63062"/>
              </p:ext>
            </p:extLst>
          </p:nvPr>
        </p:nvGraphicFramePr>
        <p:xfrm>
          <a:off x="779511" y="2870694"/>
          <a:ext cx="212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000">
                  <a:extLst>
                    <a:ext uri="{9D8B030D-6E8A-4147-A177-3AD203B41FA5}">
                      <a16:colId xmlns:a16="http://schemas.microsoft.com/office/drawing/2014/main" val="2787621050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012401453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157434768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2572967831"/>
                    </a:ext>
                  </a:extLst>
                </a:gridCol>
                <a:gridCol w="425000">
                  <a:extLst>
                    <a:ext uri="{9D8B030D-6E8A-4147-A177-3AD203B41FA5}">
                      <a16:colId xmlns:a16="http://schemas.microsoft.com/office/drawing/2014/main" val="3973303944"/>
                    </a:ext>
                  </a:extLst>
                </a:gridCol>
              </a:tblGrid>
              <a:tr h="314594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77472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220120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&amp;&amp;</a:t>
                      </a:r>
                      <a:endParaRPr lang="cs-CZ" sz="14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454234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i</a:t>
                      </a:r>
                      <a:r>
                        <a:rPr lang="en-US" dirty="0"/>
                        <a:t>d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cs-CZ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859037"/>
                  </a:ext>
                </a:extLst>
              </a:tr>
              <a:tr h="314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  <a:endParaRPr lang="cs-CZ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cs-CZ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cs-CZ" dirty="0"/>
                    </a:p>
                  </a:txBody>
                  <a:tcPr anchor="ctr"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87173"/>
                  </a:ext>
                </a:extLst>
              </a:tr>
            </a:tbl>
          </a:graphicData>
        </a:graphic>
      </p:graphicFrame>
      <p:cxnSp>
        <p:nvCxnSpPr>
          <p:cNvPr id="22" name="Přímá spojnice 21"/>
          <p:cNvCxnSpPr>
            <a:stCxn id="38" idx="0"/>
            <a:endCxn id="41" idx="4"/>
          </p:cNvCxnSpPr>
          <p:nvPr/>
        </p:nvCxnSpPr>
        <p:spPr>
          <a:xfrm flipV="1">
            <a:off x="7246741" y="3630668"/>
            <a:ext cx="559306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>
            <a:stCxn id="47" idx="0"/>
            <a:endCxn id="38" idx="4"/>
          </p:cNvCxnSpPr>
          <p:nvPr/>
        </p:nvCxnSpPr>
        <p:spPr>
          <a:xfrm flipV="1">
            <a:off x="7241102" y="4645873"/>
            <a:ext cx="5639" cy="351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5" idx="0"/>
            <a:endCxn id="41" idx="4"/>
          </p:cNvCxnSpPr>
          <p:nvPr/>
        </p:nvCxnSpPr>
        <p:spPr>
          <a:xfrm flipH="1" flipV="1">
            <a:off x="7806047" y="3630668"/>
            <a:ext cx="518740" cy="255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ál 46"/>
          <p:cNvSpPr/>
          <p:nvPr/>
        </p:nvSpPr>
        <p:spPr>
          <a:xfrm>
            <a:off x="6861114" y="4997578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x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Ovál 34"/>
          <p:cNvSpPr/>
          <p:nvPr/>
        </p:nvSpPr>
        <p:spPr>
          <a:xfrm>
            <a:off x="7944799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endParaRPr lang="cs-CZ" sz="24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Ovál 37"/>
          <p:cNvSpPr/>
          <p:nvPr/>
        </p:nvSpPr>
        <p:spPr>
          <a:xfrm>
            <a:off x="6866753" y="3885899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!</a:t>
            </a:r>
            <a:endParaRPr lang="cs-CZ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Ovál 40"/>
          <p:cNvSpPr/>
          <p:nvPr/>
        </p:nvSpPr>
        <p:spPr>
          <a:xfrm>
            <a:off x="7426059" y="2870694"/>
            <a:ext cx="759975" cy="7599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1905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&amp;&amp;</a:t>
            </a:r>
            <a:endParaRPr lang="cs-CZ" sz="2000" dirty="0">
              <a:ln w="19050">
                <a:noFill/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1" name="Skupina 20"/>
          <p:cNvGrpSpPr/>
          <p:nvPr/>
        </p:nvGrpSpPr>
        <p:grpSpPr>
          <a:xfrm>
            <a:off x="3398892" y="5187527"/>
            <a:ext cx="2821377" cy="873250"/>
            <a:chOff x="611560" y="2869986"/>
            <a:chExt cx="4826359" cy="694075"/>
          </a:xfrm>
        </p:grpSpPr>
        <p:sp>
          <p:nvSpPr>
            <p:cNvPr id="19" name="Obdélník 18"/>
            <p:cNvSpPr/>
            <p:nvPr/>
          </p:nvSpPr>
          <p:spPr>
            <a:xfrm>
              <a:off x="611560" y="2869986"/>
              <a:ext cx="4826358" cy="6940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70503" y="2923919"/>
              <a:ext cx="4767416" cy="583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46" name="TextovéPole 45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!</a:t>
            </a:r>
            <a:r>
              <a:rPr lang="en-US" sz="3400" dirty="0"/>
              <a:t>x&amp;&amp;y$</a:t>
            </a:r>
            <a:endParaRPr lang="cs-CZ" sz="3400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</a:t>
            </a:r>
            <a:r>
              <a:rPr lang="en-US" sz="3400" dirty="0">
                <a:solidFill>
                  <a:srgbClr val="FF0000"/>
                </a:solidFill>
              </a:rPr>
              <a:t>x</a:t>
            </a:r>
            <a:r>
              <a:rPr lang="en-US" sz="3400" dirty="0"/>
              <a:t>&amp;&amp;y$</a:t>
            </a:r>
            <a:endParaRPr lang="cs-CZ" sz="3400" dirty="0"/>
          </a:p>
        </p:txBody>
      </p:sp>
      <p:sp>
        <p:nvSpPr>
          <p:cNvPr id="50" name="TextovéPole 49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</a:t>
            </a:r>
            <a:r>
              <a:rPr lang="en-US" sz="3400" dirty="0">
                <a:solidFill>
                  <a:srgbClr val="FF0000"/>
                </a:solidFill>
              </a:rPr>
              <a:t>&amp;&amp;</a:t>
            </a:r>
            <a:r>
              <a:rPr lang="en-US" sz="3400" dirty="0"/>
              <a:t>y$</a:t>
            </a:r>
            <a:endParaRPr lang="cs-CZ" sz="3400" dirty="0"/>
          </a:p>
        </p:txBody>
      </p:sp>
      <p:sp>
        <p:nvSpPr>
          <p:cNvPr id="51" name="TextovéPole 50"/>
          <p:cNvSpPr txBox="1"/>
          <p:nvPr/>
        </p:nvSpPr>
        <p:spPr>
          <a:xfrm>
            <a:off x="917505" y="5445224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</a:t>
            </a:r>
            <a:r>
              <a:rPr lang="en-US" sz="3400" dirty="0">
                <a:solidFill>
                  <a:srgbClr val="FF0000"/>
                </a:solidFill>
              </a:rPr>
              <a:t>y</a:t>
            </a:r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918000" y="5446800"/>
            <a:ext cx="1782287" cy="615553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400" dirty="0"/>
              <a:t>!x&amp;&amp;y</a:t>
            </a:r>
            <a:r>
              <a:rPr lang="en-US" sz="3400" dirty="0">
                <a:solidFill>
                  <a:srgbClr val="FF0000"/>
                </a:solidFill>
              </a:rPr>
              <a:t>$</a:t>
            </a:r>
            <a:endParaRPr lang="cs-CZ" sz="3400" dirty="0">
              <a:solidFill>
                <a:srgbClr val="FF0000"/>
              </a:solidFill>
            </a:endParaRPr>
          </a:p>
        </p:txBody>
      </p:sp>
      <p:sp>
        <p:nvSpPr>
          <p:cNvPr id="60" name="TextovéPole 59"/>
          <p:cNvSpPr txBox="1"/>
          <p:nvPr/>
        </p:nvSpPr>
        <p:spPr>
          <a:xfrm>
            <a:off x="4036318" y="3164775"/>
            <a:ext cx="1598742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 → !E</a:t>
            </a:r>
          </a:p>
          <a:p>
            <a:r>
              <a:rPr lang="en-US" sz="2400" dirty="0"/>
              <a:t>E → </a:t>
            </a:r>
            <a:r>
              <a:rPr lang="sk-SK" sz="2400" dirty="0"/>
              <a:t>i</a:t>
            </a:r>
            <a:endParaRPr lang="en-US" sz="2400" dirty="0"/>
          </a:p>
          <a:p>
            <a:r>
              <a:rPr lang="en-US" sz="2400" dirty="0"/>
              <a:t>E → E &amp;&amp; E</a:t>
            </a:r>
            <a:endParaRPr lang="cs-CZ" sz="2400" dirty="0"/>
          </a:p>
        </p:txBody>
      </p:sp>
      <p:sp>
        <p:nvSpPr>
          <p:cNvPr id="61" name="TextovéPole 6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</a:t>
            </a:r>
            <a:endParaRPr lang="cs-CZ" sz="3400" dirty="0"/>
          </a:p>
        </p:txBody>
      </p:sp>
      <p:sp>
        <p:nvSpPr>
          <p:cNvPr id="64" name="TextovéPole 63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</a:t>
            </a:r>
            <a:endParaRPr lang="cs-CZ" sz="3400" dirty="0"/>
          </a:p>
        </p:txBody>
      </p:sp>
      <p:sp>
        <p:nvSpPr>
          <p:cNvPr id="65" name="TextovéPole 64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$&lt;!&lt;x</a:t>
            </a:r>
            <a:endParaRPr lang="cs-CZ" sz="3400" dirty="0"/>
          </a:p>
        </p:txBody>
      </p:sp>
      <p:sp>
        <p:nvSpPr>
          <p:cNvPr id="66" name="TextovéPole 65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$&lt;!A</a:t>
            </a:r>
            <a:endParaRPr lang="cs-CZ" sz="3400" dirty="0"/>
          </a:p>
        </p:txBody>
      </p:sp>
      <p:sp>
        <p:nvSpPr>
          <p:cNvPr id="67" name="TextovéPole 66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$B</a:t>
            </a:r>
            <a:endParaRPr lang="cs-CZ" sz="3400" dirty="0"/>
          </a:p>
        </p:txBody>
      </p:sp>
      <p:sp>
        <p:nvSpPr>
          <p:cNvPr id="68" name="TextovéPole 67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</a:t>
            </a:r>
            <a:endParaRPr lang="cs-CZ" sz="3400" dirty="0"/>
          </a:p>
        </p:txBody>
      </p:sp>
      <p:sp>
        <p:nvSpPr>
          <p:cNvPr id="69" name="TextovéPole 68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$&lt;B&amp;&amp;&lt;y</a:t>
            </a:r>
            <a:endParaRPr lang="cs-CZ" sz="3400" dirty="0"/>
          </a:p>
        </p:txBody>
      </p:sp>
      <p:sp>
        <p:nvSpPr>
          <p:cNvPr id="70" name="TextovéPole 69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$&lt;B&amp;&amp;C</a:t>
            </a:r>
            <a:endParaRPr lang="cs-CZ" sz="3400" dirty="0"/>
          </a:p>
        </p:txBody>
      </p:sp>
      <p:sp>
        <p:nvSpPr>
          <p:cNvPr id="71" name="TextovéPole 70"/>
          <p:cNvSpPr txBox="1"/>
          <p:nvPr/>
        </p:nvSpPr>
        <p:spPr>
          <a:xfrm>
            <a:off x="3510000" y="5310000"/>
            <a:ext cx="2607337" cy="61555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3400" dirty="0"/>
              <a:t>$D</a:t>
            </a:r>
            <a:endParaRPr lang="cs-CZ" sz="34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611560" y="4722160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3</a:t>
            </a:r>
            <a:r>
              <a:rPr lang="en-US" sz="1400" dirty="0"/>
              <a:t>. </a:t>
            </a:r>
            <a:r>
              <a:rPr lang="cs-CZ" sz="1400" dirty="0"/>
              <a:t>– Část precedenční tabulky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6714326" y="5849422"/>
            <a:ext cx="2466186" cy="3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4</a:t>
            </a:r>
            <a:r>
              <a:rPr lang="en-US" sz="1400" dirty="0"/>
              <a:t>. </a:t>
            </a:r>
            <a:r>
              <a:rPr lang="cs-CZ" sz="1400" dirty="0"/>
              <a:t>– Binární strom výrazu</a:t>
            </a:r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5" grpId="0" animBg="1"/>
      <p:bldP spid="38" grpId="0" animBg="1"/>
      <p:bldP spid="41" grpId="0" animBg="1"/>
      <p:bldP spid="49" grpId="0" animBg="1"/>
      <p:bldP spid="50" grpId="0" animBg="1"/>
      <p:bldP spid="51" grpId="0" animBg="1"/>
      <p:bldP spid="5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Rekurzivní</a:t>
            </a:r>
          </a:p>
          <a:p>
            <a:r>
              <a:rPr lang="cs-CZ" dirty="0"/>
              <a:t>Z velké části zastupuje sémantickou analýzu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cs-CZ" dirty="0"/>
              <a:t>émantická analýza kontroluje pouze kompatibilitu datových typů a správnou deklaraci funkce run</a:t>
            </a:r>
            <a:r>
              <a:rPr lang="en-US" dirty="0"/>
              <a:t>();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Algoritmus na vyhledávání podřetězce.</a:t>
            </a:r>
          </a:p>
          <a:p>
            <a:pPr>
              <a:spcAft>
                <a:spcPts val="1500"/>
              </a:spcAft>
            </a:pPr>
            <a:r>
              <a:rPr lang="cs-CZ" dirty="0"/>
              <a:t>Výhodou je, že se nevrací k již prohledaným znakům</a:t>
            </a:r>
          </a:p>
          <a:p>
            <a:pPr>
              <a:spcAft>
                <a:spcPts val="1500"/>
              </a:spcAft>
            </a:pPr>
            <a:r>
              <a:rPr lang="cs-CZ" dirty="0"/>
              <a:t>Náročnost algoritmu – </a:t>
            </a:r>
            <a:r>
              <a:rPr lang="cs-CZ" i="1" dirty="0">
                <a:solidFill>
                  <a:srgbClr val="C00000"/>
                </a:solidFill>
              </a:rPr>
              <a:t>O(n)</a:t>
            </a:r>
          </a:p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84042"/>
              </p:ext>
            </p:extLst>
          </p:nvPr>
        </p:nvGraphicFramePr>
        <p:xfrm>
          <a:off x="1154713" y="3284984"/>
          <a:ext cx="6906582" cy="243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822">
                  <a:extLst>
                    <a:ext uri="{9D8B030D-6E8A-4147-A177-3AD203B41FA5}">
                      <a16:colId xmlns:a16="http://schemas.microsoft.com/office/drawing/2014/main" val="698838064"/>
                    </a:ext>
                  </a:extLst>
                </a:gridCol>
                <a:gridCol w="312838">
                  <a:extLst>
                    <a:ext uri="{9D8B030D-6E8A-4147-A177-3AD203B41FA5}">
                      <a16:colId xmlns:a16="http://schemas.microsoft.com/office/drawing/2014/main" val="189874915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5729999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11389890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31221135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07246222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04903789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99538810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3420555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02550128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349172320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2948238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4375165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3710417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36195637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140802964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1482506825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282448361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4274188838"/>
                    </a:ext>
                  </a:extLst>
                </a:gridCol>
                <a:gridCol w="345329">
                  <a:extLst>
                    <a:ext uri="{9D8B030D-6E8A-4147-A177-3AD203B41FA5}">
                      <a16:colId xmlns:a16="http://schemas.microsoft.com/office/drawing/2014/main" val="3407774964"/>
                    </a:ext>
                  </a:extLst>
                </a:gridCol>
              </a:tblGrid>
              <a:tr h="334772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342401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algn="ctr"/>
                      <a:r>
                        <a:rPr lang="cs-CZ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81898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6643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90500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78277"/>
                  </a:ext>
                </a:extLst>
              </a:tr>
              <a:tr h="425124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21174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347864" y="5757604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5</a:t>
            </a:r>
            <a:r>
              <a:rPr lang="en-US" sz="1400" dirty="0"/>
              <a:t>. </a:t>
            </a:r>
            <a:r>
              <a:rPr lang="cs-CZ" sz="1400" dirty="0"/>
              <a:t>– Znázornění KMP algoritmu</a:t>
            </a:r>
          </a:p>
        </p:txBody>
      </p:sp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600" dirty="0"/>
              <a:t>Algoritmus pro řazení řetězce podle ordinální hodnoty znaků</a:t>
            </a:r>
          </a:p>
          <a:p>
            <a:r>
              <a:rPr lang="cs-CZ" sz="2600" dirty="0"/>
              <a:t>Řazení se snižujícím se přírůstkem </a:t>
            </a:r>
          </a:p>
          <a:p>
            <a:r>
              <a:rPr lang="cs-CZ" sz="2600" dirty="0"/>
              <a:t>První krok je určen polovinou počtu prvků</a:t>
            </a:r>
          </a:p>
          <a:p>
            <a:r>
              <a:rPr lang="cs-CZ" sz="2600" dirty="0"/>
              <a:t>Asymptotická složitost - </a:t>
            </a:r>
            <a:r>
              <a:rPr lang="cs-CZ" sz="2600" i="1" dirty="0">
                <a:solidFill>
                  <a:srgbClr val="C00000"/>
                </a:solidFill>
              </a:rPr>
              <a:t>O(n</a:t>
            </a:r>
            <a:r>
              <a:rPr lang="cs-CZ" sz="2600" i="1" baseline="30000" dirty="0">
                <a:solidFill>
                  <a:srgbClr val="C00000"/>
                </a:solidFill>
              </a:rPr>
              <a:t>2</a:t>
            </a:r>
            <a:r>
              <a:rPr lang="cs-CZ" sz="2600" i="1" dirty="0">
                <a:solidFill>
                  <a:srgbClr val="C00000"/>
                </a:solidFill>
              </a:rPr>
              <a:t>)</a:t>
            </a:r>
          </a:p>
          <a:p>
            <a:endParaRPr lang="en-150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79937"/>
              </p:ext>
            </p:extLst>
          </p:nvPr>
        </p:nvGraphicFramePr>
        <p:xfrm>
          <a:off x="2794395" y="2924944"/>
          <a:ext cx="3627218" cy="311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316871486"/>
                    </a:ext>
                  </a:extLst>
                </a:gridCol>
                <a:gridCol w="562586">
                  <a:extLst>
                    <a:ext uri="{9D8B030D-6E8A-4147-A177-3AD203B41FA5}">
                      <a16:colId xmlns:a16="http://schemas.microsoft.com/office/drawing/2014/main" val="3152258638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020633182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123064123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331786985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1643121047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756375739"/>
                    </a:ext>
                  </a:extLst>
                </a:gridCol>
                <a:gridCol w="453402">
                  <a:extLst>
                    <a:ext uri="{9D8B030D-6E8A-4147-A177-3AD203B41FA5}">
                      <a16:colId xmlns:a16="http://schemas.microsoft.com/office/drawing/2014/main" val="2051214296"/>
                    </a:ext>
                  </a:extLst>
                </a:gridCol>
              </a:tblGrid>
              <a:tr h="320992">
                <a:tc>
                  <a:txBody>
                    <a:bodyPr/>
                    <a:lstStyle/>
                    <a:p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700" noProof="0" dirty="0"/>
                        <a:t>krok</a:t>
                      </a:r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65780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1.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94985856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2.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2553036737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3.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6773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4.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3322489158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5.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13300036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6.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1995399983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7.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extLst>
                  <a:ext uri="{0D108BD9-81ED-4DB2-BD59-A6C34878D82A}">
                    <a16:rowId xmlns:a16="http://schemas.microsoft.com/office/drawing/2014/main" val="4077282825"/>
                  </a:ext>
                </a:extLst>
              </a:tr>
              <a:tr h="320992">
                <a:tc>
                  <a:txBody>
                    <a:bodyPr/>
                    <a:lstStyle/>
                    <a:p>
                      <a:r>
                        <a:rPr lang="en-US" sz="1700" dirty="0"/>
                        <a:t>8.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A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</a:t>
                      </a:r>
                      <a:endParaRPr lang="cs-CZ" sz="1700" dirty="0"/>
                    </a:p>
                  </a:txBody>
                  <a:tcPr marL="87210" marR="87210" marT="43605" marB="43605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</a:t>
                      </a:r>
                      <a:endParaRPr lang="cs-CZ" sz="1700" dirty="0"/>
                    </a:p>
                  </a:txBody>
                  <a:tcPr marL="87210" marR="87210" marT="43605" marB="4360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458610"/>
                  </a:ext>
                </a:extLst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3181367" y="6073551"/>
            <a:ext cx="285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Obr</a:t>
            </a:r>
            <a:r>
              <a:rPr lang="cs-CZ" sz="1400" dirty="0"/>
              <a:t> 6</a:t>
            </a:r>
            <a:r>
              <a:rPr lang="en-US" sz="1400" dirty="0"/>
              <a:t>. </a:t>
            </a:r>
            <a:r>
              <a:rPr lang="cs-CZ" sz="1400" dirty="0"/>
              <a:t>– Znázornění algoritmu řazení</a:t>
            </a:r>
          </a:p>
        </p:txBody>
      </p:sp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</a:t>
            </a:r>
            <a:r>
              <a:rPr lang="cs-CZ" sz="2800" dirty="0"/>
              <a:t> symbolů pomocí BST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cs-CZ" dirty="0"/>
              <a:t>Implementována jako </a:t>
            </a:r>
            <a:r>
              <a:rPr lang="cs-CZ" i="1" dirty="0"/>
              <a:t>binární vyhledávací strom</a:t>
            </a:r>
          </a:p>
          <a:p>
            <a:pPr>
              <a:spcAft>
                <a:spcPts val="1500"/>
              </a:spcAft>
            </a:pPr>
            <a:r>
              <a:rPr lang="en-US" dirty="0"/>
              <a:t>Do </a:t>
            </a:r>
            <a:r>
              <a:rPr lang="cs-CZ" dirty="0"/>
              <a:t>každého uzlu</a:t>
            </a:r>
            <a:r>
              <a:rPr lang="en-US" dirty="0"/>
              <a:t> </a:t>
            </a:r>
            <a:r>
              <a:rPr lang="cs-CZ" dirty="0"/>
              <a:t>jsme</a:t>
            </a:r>
            <a:r>
              <a:rPr lang="en-US" dirty="0"/>
              <a:t> </a:t>
            </a:r>
            <a:r>
              <a:rPr lang="cs-CZ" dirty="0"/>
              <a:t>ukládali následující </a:t>
            </a:r>
            <a:r>
              <a:rPr lang="cs-CZ" b="1" dirty="0"/>
              <a:t>parametry</a:t>
            </a:r>
            <a:r>
              <a:rPr lang="cs-CZ" dirty="0"/>
              <a:t>: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Klíč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ID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Datový typ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Výraz nebo hodnota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Příznak definování</a:t>
            </a:r>
          </a:p>
          <a:p>
            <a:pPr lvl="1">
              <a:spcAft>
                <a:spcPts val="500"/>
              </a:spcAft>
            </a:pPr>
            <a:r>
              <a:rPr lang="cs-CZ" i="1" dirty="0">
                <a:solidFill>
                  <a:schemeClr val="accent1">
                    <a:lumMod val="50000"/>
                  </a:schemeClr>
                </a:solidFill>
              </a:rPr>
              <a:t>Ukazatel na levého a pravého syna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</TotalTime>
  <Words>1614</Words>
  <Application>Microsoft Office PowerPoint</Application>
  <PresentationFormat>On-screen Show (4:3)</PresentationFormat>
  <Paragraphs>309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Vlastní návrh</vt:lpstr>
      <vt:lpstr>Tým 021, varianta a/3/I</vt:lpstr>
      <vt:lpstr>Blokové schéma projektu</vt:lpstr>
      <vt:lpstr>Lexikální analyzátor</vt:lpstr>
      <vt:lpstr>Syntaktická analýza</vt:lpstr>
      <vt:lpstr>Precedenční syntaktická analýza</vt:lpstr>
      <vt:lpstr>Interpret</vt:lpstr>
      <vt:lpstr>Knuth-Morris-Prattův algoritmus</vt:lpstr>
      <vt:lpstr>Algoritmy - Shellsort</vt:lpstr>
      <vt:lpstr>Tabulka symbolů pomocí BST</vt:lpstr>
      <vt:lpstr>Garbage collector</vt:lpstr>
      <vt:lpstr>Skupinová implementace</vt:lpstr>
      <vt:lpstr>Celkové testování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Jiří Kyzlink</cp:lastModifiedBy>
  <cp:revision>146</cp:revision>
  <dcterms:created xsi:type="dcterms:W3CDTF">2016-01-14T08:43:43Z</dcterms:created>
  <dcterms:modified xsi:type="dcterms:W3CDTF">2016-12-14T19:30:23Z</dcterms:modified>
</cp:coreProperties>
</file>